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9" r:id="rId2"/>
    <p:sldId id="281" r:id="rId3"/>
    <p:sldId id="283" r:id="rId4"/>
    <p:sldId id="271" r:id="rId5"/>
    <p:sldId id="279" r:id="rId6"/>
    <p:sldId id="270" r:id="rId7"/>
    <p:sldId id="256" r:id="rId8"/>
    <p:sldId id="284" r:id="rId9"/>
    <p:sldId id="288" r:id="rId10"/>
    <p:sldId id="286" r:id="rId11"/>
    <p:sldId id="285" r:id="rId12"/>
    <p:sldId id="263" r:id="rId13"/>
    <p:sldId id="289" r:id="rId14"/>
    <p:sldId id="277" r:id="rId15"/>
    <p:sldId id="267" r:id="rId16"/>
    <p:sldId id="280" r:id="rId17"/>
    <p:sldId id="291" r:id="rId18"/>
    <p:sldId id="28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2" autoAdjust="0"/>
    <p:restoredTop sz="91799" autoAdjust="0"/>
  </p:normalViewPr>
  <p:slideViewPr>
    <p:cSldViewPr>
      <p:cViewPr varScale="1">
        <p:scale>
          <a:sx n="53" d="100"/>
          <a:sy n="53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C6C60-A16A-486F-8C17-954CB2AB4A94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26C7-A7D6-481A-8E66-2A7274A7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51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6C7-A7D6-481A-8E66-2A7274A79A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3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6C7-A7D6-481A-8E66-2A7274A79A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11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6C7-A7D6-481A-8E66-2A7274A79A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2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6C7-A7D6-481A-8E66-2A7274A79A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3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6C7-A7D6-481A-8E66-2A7274A79A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4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5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56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5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5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9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8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9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4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1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D122B-AFD8-46BB-8ECF-2B4637EE119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11DFA-AF21-4766-8713-01545B67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32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8839200" cy="1470025"/>
          </a:xfrm>
          <a:solidFill>
            <a:schemeClr val="bg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Structural Controls on the Hydrology of Two Georgia Barrier Islands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94" y="2362200"/>
            <a:ext cx="9125505" cy="388620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R. Kelly Vance</a:t>
            </a:r>
            <a:r>
              <a:rPr lang="en-US" b="1" baseline="30000" dirty="0" smtClean="0">
                <a:solidFill>
                  <a:schemeClr val="bg1"/>
                </a:solidFill>
              </a:rPr>
              <a:t>1</a:t>
            </a:r>
            <a:r>
              <a:rPr lang="en-US" b="1" dirty="0" smtClean="0">
                <a:solidFill>
                  <a:schemeClr val="bg1"/>
                </a:solidFill>
              </a:rPr>
              <a:t>, Brian K. Meyer</a:t>
            </a:r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, James S. Reichard</a:t>
            </a:r>
            <a:r>
              <a:rPr lang="en-US" b="1" baseline="30000" dirty="0">
                <a:solidFill>
                  <a:schemeClr val="bg1"/>
                </a:solidFill>
              </a:rPr>
              <a:t>1</a:t>
            </a:r>
            <a:endParaRPr lang="en-US" b="1" baseline="30000" dirty="0" smtClean="0">
              <a:solidFill>
                <a:schemeClr val="bg1"/>
              </a:solidFill>
            </a:endParaRPr>
          </a:p>
          <a:p>
            <a:pPr lvl="7" algn="l"/>
            <a:r>
              <a:rPr lang="en-US" sz="2800" dirty="0" smtClean="0">
                <a:solidFill>
                  <a:schemeClr val="bg1"/>
                </a:solidFill>
              </a:rPr>
              <a:t>(1) Georgia Southern University</a:t>
            </a:r>
          </a:p>
          <a:p>
            <a:pPr lvl="7" algn="l"/>
            <a:r>
              <a:rPr lang="en-US" sz="2800" dirty="0">
                <a:solidFill>
                  <a:schemeClr val="bg1"/>
                </a:solidFill>
              </a:rPr>
              <a:t>(2) Georgia State University</a:t>
            </a:r>
          </a:p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		</a:t>
            </a:r>
          </a:p>
          <a:p>
            <a:pPr algn="l"/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Geological Society of America: Southeastern Section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65</a:t>
            </a:r>
            <a:r>
              <a:rPr lang="en-US" sz="2800" baseline="30000" dirty="0" smtClean="0">
                <a:solidFill>
                  <a:schemeClr val="bg1"/>
                </a:solidFill>
              </a:rPr>
              <a:t>th</a:t>
            </a:r>
            <a:r>
              <a:rPr lang="en-US" sz="2800" dirty="0" smtClean="0">
                <a:solidFill>
                  <a:schemeClr val="bg1"/>
                </a:solidFill>
              </a:rPr>
              <a:t> Annual Meeting</a:t>
            </a:r>
          </a:p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	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762000" y="1143000"/>
            <a:ext cx="1295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76200" y="54617"/>
            <a:ext cx="9021477" cy="6748766"/>
            <a:chOff x="76200" y="54617"/>
            <a:chExt cx="9021477" cy="6748766"/>
          </a:xfrm>
        </p:grpSpPr>
        <p:grpSp>
          <p:nvGrpSpPr>
            <p:cNvPr id="8" name="Group 7"/>
            <p:cNvGrpSpPr/>
            <p:nvPr/>
          </p:nvGrpSpPr>
          <p:grpSpPr>
            <a:xfrm>
              <a:off x="76200" y="54617"/>
              <a:ext cx="9021477" cy="3657073"/>
              <a:chOff x="95303" y="1295400"/>
              <a:chExt cx="9021477" cy="3657073"/>
            </a:xfrm>
          </p:grpSpPr>
          <p:grpSp>
            <p:nvGrpSpPr>
              <p:cNvPr id="4" name="Group 3"/>
              <p:cNvGrpSpPr/>
              <p:nvPr/>
            </p:nvGrpSpPr>
            <p:grpSpPr>
              <a:xfrm rot="-60000">
                <a:off x="122524" y="1754641"/>
                <a:ext cx="8994256" cy="3197832"/>
                <a:chOff x="200338" y="1239474"/>
                <a:chExt cx="8846490" cy="312420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37" t="5555" r="11364" b="16814"/>
                <a:stretch/>
              </p:blipFill>
              <p:spPr>
                <a:xfrm>
                  <a:off x="200338" y="1239474"/>
                  <a:ext cx="4426890" cy="3124200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63" t="5555" r="3637" b="18582"/>
                <a:stretch/>
              </p:blipFill>
              <p:spPr>
                <a:xfrm>
                  <a:off x="4627228" y="1295401"/>
                  <a:ext cx="4419600" cy="3048000"/>
                </a:xfrm>
                <a:prstGeom prst="rect">
                  <a:avLst/>
                </a:prstGeom>
              </p:spPr>
            </p:pic>
          </p:grpSp>
          <p:sp>
            <p:nvSpPr>
              <p:cNvPr id="5" name="TextBox 4"/>
              <p:cNvSpPr txBox="1"/>
              <p:nvPr/>
            </p:nvSpPr>
            <p:spPr>
              <a:xfrm>
                <a:off x="95303" y="1295400"/>
                <a:ext cx="8972497" cy="5232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C00000"/>
                    </a:solidFill>
                  </a:rPr>
                  <a:t>W-9  100 MHz GPR Profile crossing NE striking lineament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62000" y="11430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10 meters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42165" y="3657600"/>
              <a:ext cx="4353635" cy="3145783"/>
              <a:chOff x="142165" y="3657600"/>
              <a:chExt cx="4353635" cy="314578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2" t="15085" r="5109" b="33888"/>
              <a:stretch/>
            </p:blipFill>
            <p:spPr>
              <a:xfrm>
                <a:off x="142165" y="3657600"/>
                <a:ext cx="4353635" cy="3145783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  <p:cxnSp>
            <p:nvCxnSpPr>
              <p:cNvPr id="15" name="Straight Arrow Connector 14"/>
              <p:cNvCxnSpPr/>
              <p:nvPr/>
            </p:nvCxnSpPr>
            <p:spPr>
              <a:xfrm flipV="1">
                <a:off x="2318982" y="5638800"/>
                <a:ext cx="500418" cy="15240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/>
          </p:nvCxnSpPr>
          <p:spPr>
            <a:xfrm>
              <a:off x="457200" y="2235200"/>
              <a:ext cx="0" cy="6096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09600" y="2438400"/>
              <a:ext cx="9906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48 ns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78951" y="3930941"/>
              <a:ext cx="3505200" cy="193899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Abrupt signal attenuation suggests salt water saturation promoted by joint and or fault controlled permeability.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7162800" y="2971800"/>
              <a:ext cx="0" cy="83971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4191000" y="2971800"/>
              <a:ext cx="877465" cy="9144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762000" y="1143000"/>
            <a:ext cx="1219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8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7746" r="2230" b="8333"/>
          <a:stretch/>
        </p:blipFill>
        <p:spPr>
          <a:xfrm>
            <a:off x="228600" y="838200"/>
            <a:ext cx="8526194" cy="589577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02761" y="76200"/>
            <a:ext cx="80772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Isle of Hope: W-C 100 MHz GPR Profile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59" y="152400"/>
            <a:ext cx="5181600" cy="318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26402"/>
            <a:ext cx="6951215" cy="281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57400" y="3886200"/>
            <a:ext cx="609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84002" y="3200400"/>
            <a:ext cx="3121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3" name="Group 7172"/>
          <p:cNvGrpSpPr/>
          <p:nvPr/>
        </p:nvGrpSpPr>
        <p:grpSpPr>
          <a:xfrm>
            <a:off x="152400" y="152400"/>
            <a:ext cx="8602749" cy="6393722"/>
            <a:chOff x="199378" y="152400"/>
            <a:chExt cx="8602749" cy="6393722"/>
          </a:xfrm>
        </p:grpSpPr>
        <p:grpSp>
          <p:nvGrpSpPr>
            <p:cNvPr id="17" name="Group 16"/>
            <p:cNvGrpSpPr/>
            <p:nvPr/>
          </p:nvGrpSpPr>
          <p:grpSpPr>
            <a:xfrm>
              <a:off x="199378" y="152400"/>
              <a:ext cx="8602749" cy="6393722"/>
              <a:chOff x="199378" y="152400"/>
              <a:chExt cx="8602749" cy="6393722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99378" y="196333"/>
                <a:ext cx="2044453" cy="3108543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28575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Sag Structures on 100 MHz GPR Profiles on St.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Catherines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Island.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243831" y="3386831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5 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887727" y="746423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~ 2 m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1485900" y="4572000"/>
                <a:ext cx="0" cy="8382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457200" y="4800600"/>
                <a:ext cx="838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~2 m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32936" y="2927002"/>
                <a:ext cx="7590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5 m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6260" y="152400"/>
                <a:ext cx="5181600" cy="3181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3726402"/>
                <a:ext cx="6951215" cy="28197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1" name="Straight Connector 20"/>
              <p:cNvCxnSpPr/>
              <p:nvPr/>
            </p:nvCxnSpPr>
            <p:spPr>
              <a:xfrm>
                <a:off x="2247900" y="3845867"/>
                <a:ext cx="609600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852051" y="672456"/>
                <a:ext cx="0" cy="6096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384002" y="3168561"/>
                <a:ext cx="312198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6172200" y="796498"/>
              <a:ext cx="0" cy="48555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8" name="Straight Arrow Connector 7167"/>
            <p:cNvCxnSpPr/>
            <p:nvPr/>
          </p:nvCxnSpPr>
          <p:spPr>
            <a:xfrm>
              <a:off x="5803037" y="796498"/>
              <a:ext cx="0" cy="49890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2" name="Straight Arrow Connector 7171"/>
            <p:cNvCxnSpPr/>
            <p:nvPr/>
          </p:nvCxnSpPr>
          <p:spPr>
            <a:xfrm>
              <a:off x="5152007" y="746424"/>
              <a:ext cx="0" cy="461664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75" name="Straight Arrow Connector 7174"/>
          <p:cNvCxnSpPr/>
          <p:nvPr/>
        </p:nvCxnSpPr>
        <p:spPr>
          <a:xfrm>
            <a:off x="4876800" y="5262265"/>
            <a:ext cx="0" cy="45273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7" name="Straight Arrow Connector 7176"/>
          <p:cNvCxnSpPr/>
          <p:nvPr/>
        </p:nvCxnSpPr>
        <p:spPr>
          <a:xfrm>
            <a:off x="6324600" y="5262265"/>
            <a:ext cx="0" cy="45273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" y="5488632"/>
            <a:ext cx="1460336" cy="1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4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19200"/>
            <a:ext cx="8153400" cy="5422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85344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Sinkhole near </a:t>
            </a:r>
            <a:r>
              <a:rPr lang="en-US" sz="2400" b="1" dirty="0" err="1" smtClean="0">
                <a:solidFill>
                  <a:srgbClr val="C00000"/>
                </a:solidFill>
              </a:rPr>
              <a:t>Middleground</a:t>
            </a:r>
            <a:r>
              <a:rPr lang="en-US" sz="2400" b="1" dirty="0" smtClean="0">
                <a:solidFill>
                  <a:srgbClr val="C00000"/>
                </a:solidFill>
              </a:rPr>
              <a:t> Community, Bulloch County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Diameter ~ 26 meters, Depth to Upper </a:t>
            </a:r>
            <a:r>
              <a:rPr lang="en-US" sz="2400" dirty="0" err="1" smtClean="0">
                <a:solidFill>
                  <a:srgbClr val="C00000"/>
                </a:solidFill>
              </a:rPr>
              <a:t>Floridan</a:t>
            </a:r>
            <a:r>
              <a:rPr lang="en-US" sz="2400" dirty="0" smtClean="0">
                <a:solidFill>
                  <a:srgbClr val="C00000"/>
                </a:solidFill>
              </a:rPr>
              <a:t> carbonates &gt; 300 </a:t>
            </a:r>
            <a:r>
              <a:rPr lang="en-US" sz="2400" dirty="0" err="1" smtClean="0">
                <a:solidFill>
                  <a:srgbClr val="C00000"/>
                </a:solidFill>
              </a:rPr>
              <a:t>ft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4889"/>
            <a:ext cx="4929582" cy="582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85344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Sag structures, faults and SCI hydrologic system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874889"/>
            <a:ext cx="3505200" cy="56323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Faults and joints focused dissolution of </a:t>
            </a:r>
            <a:r>
              <a:rPr lang="en-US" sz="2400" dirty="0" err="1" smtClean="0">
                <a:solidFill>
                  <a:srgbClr val="C00000"/>
                </a:solidFill>
              </a:rPr>
              <a:t>Floridan</a:t>
            </a:r>
            <a:r>
              <a:rPr lang="en-US" sz="2400" dirty="0" smtClean="0">
                <a:solidFill>
                  <a:srgbClr val="C00000"/>
                </a:solidFill>
              </a:rPr>
              <a:t> carbonate rock.  Cavern collapse in aquifer and associated subsidence produce sags at surface.</a:t>
            </a:r>
          </a:p>
          <a:p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The same faults allowed vertical communication to the surface as former Artesian springs, and at present, saline water contamination from below. Upward flow suggests </a:t>
            </a:r>
            <a:r>
              <a:rPr lang="en-US" sz="2400" dirty="0" err="1" smtClean="0">
                <a:solidFill>
                  <a:srgbClr val="C00000"/>
                </a:solidFill>
              </a:rPr>
              <a:t>hypogene</a:t>
            </a:r>
            <a:r>
              <a:rPr lang="en-US" sz="2400" dirty="0" smtClean="0">
                <a:solidFill>
                  <a:srgbClr val="C00000"/>
                </a:solidFill>
              </a:rPr>
              <a:t> karst.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567" y="54906"/>
            <a:ext cx="4035641" cy="36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08429" y="3699444"/>
            <a:ext cx="6400800" cy="31393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Piper diagram (</a:t>
            </a:r>
            <a:r>
              <a:rPr lang="en-US" b="1" dirty="0">
                <a:solidFill>
                  <a:srgbClr val="FF0000"/>
                </a:solidFill>
                <a:latin typeface="Arial Rounded MT Bold" pitchFamily="34" charset="0"/>
                <a:cs typeface="Times New Roman" pitchFamily="18" charset="0"/>
              </a:rPr>
              <a:t>above) </a:t>
            </a:r>
            <a:r>
              <a:rPr lang="en-US" b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showing the average water chemistry of 10 sets of samples collected from the surficial aquifer (black crosses labeled S) and Upper </a:t>
            </a:r>
            <a:r>
              <a:rPr lang="en-US" b="1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Floridan</a:t>
            </a:r>
            <a:r>
              <a:rPr lang="en-US" b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aquifer (blue diamonds labeled UF) on St. </a:t>
            </a:r>
            <a:r>
              <a:rPr lang="en-US" b="1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Catherines</a:t>
            </a:r>
            <a:r>
              <a:rPr lang="en-US" b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Island. Lower </a:t>
            </a:r>
            <a:r>
              <a:rPr lang="en-US" b="1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Floridan</a:t>
            </a:r>
            <a:r>
              <a:rPr lang="en-US" b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aquifer data (red triangles labeled LF) are from Falls and others (2005b); seawater data (red circle labeled SW) from Hem (1989).  The observed Upper </a:t>
            </a:r>
            <a:r>
              <a:rPr lang="en-US" b="1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Floridan</a:t>
            </a:r>
            <a:r>
              <a:rPr lang="en-US" b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mixing line on SCI is believed to be due to the intrusion of more saline water from the Lower </a:t>
            </a:r>
            <a:r>
              <a:rPr lang="en-US" b="1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Floridan</a:t>
            </a:r>
            <a:r>
              <a:rPr lang="en-US" b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along vertical conduits.   (</a:t>
            </a:r>
            <a:r>
              <a:rPr lang="en-US" b="1" dirty="0">
                <a:solidFill>
                  <a:srgbClr val="FF0000"/>
                </a:solidFill>
                <a:latin typeface="Arial Rounded MT Bold" pitchFamily="34" charset="0"/>
                <a:cs typeface="Times New Roman" pitchFamily="18" charset="0"/>
              </a:rPr>
              <a:t>Left - Well map</a:t>
            </a:r>
            <a:r>
              <a:rPr lang="en-US" b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)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" y="54906"/>
            <a:ext cx="2632685" cy="612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649014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Reichard</a:t>
            </a:r>
            <a:r>
              <a:rPr lang="en-US" dirty="0" smtClean="0">
                <a:solidFill>
                  <a:schemeClr val="bg1"/>
                </a:solidFill>
              </a:rPr>
              <a:t> et al., 2014)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304800"/>
            <a:ext cx="2209800" cy="1569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SCI: </a:t>
            </a:r>
            <a:r>
              <a:rPr lang="en-US" sz="2400" b="1" dirty="0" err="1" smtClean="0">
                <a:solidFill>
                  <a:srgbClr val="C00000"/>
                </a:solidFill>
              </a:rPr>
              <a:t>Upconing</a:t>
            </a:r>
            <a:r>
              <a:rPr lang="en-US" sz="2400" b="1" dirty="0" smtClean="0">
                <a:solidFill>
                  <a:srgbClr val="C00000"/>
                </a:solidFill>
              </a:rPr>
              <a:t> -Evidence of vertical communication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8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kvance\Downloads\surficial_chem_nov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519"/>
            <a:ext cx="3505200" cy="677048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120376"/>
            <a:ext cx="4267200" cy="60016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Evidence for </a:t>
            </a:r>
            <a:r>
              <a:rPr lang="en-US" sz="3200" u="sng" dirty="0" smtClean="0">
                <a:solidFill>
                  <a:srgbClr val="FF0000"/>
                </a:solidFill>
              </a:rPr>
              <a:t>lateral</a:t>
            </a:r>
            <a:r>
              <a:rPr lang="en-US" sz="3200" dirty="0" smtClean="0">
                <a:solidFill>
                  <a:srgbClr val="FF0000"/>
                </a:solidFill>
              </a:rPr>
              <a:t> salt water intrusion on SCI: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Cl spikes in surficial aquifer during tidal peaks – structural and/or stratigraphic sea water incursion???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Will this shallow salt water enter the Upper </a:t>
            </a:r>
            <a:r>
              <a:rPr lang="en-US" sz="3200" dirty="0" err="1" smtClean="0">
                <a:solidFill>
                  <a:srgbClr val="FF0000"/>
                </a:solidFill>
              </a:rPr>
              <a:t>Floridan</a:t>
            </a:r>
            <a:r>
              <a:rPr lang="en-US" sz="3200" dirty="0" smtClean="0">
                <a:solidFill>
                  <a:srgbClr val="FF0000"/>
                </a:solidFill>
              </a:rPr>
              <a:t> aquifer?</a:t>
            </a:r>
          </a:p>
        </p:txBody>
      </p:sp>
    </p:spTree>
    <p:extLst>
      <p:ext uri="{BB962C8B-B14F-4D97-AF65-F5344CB8AC3E}">
        <p14:creationId xmlns:p14="http://schemas.microsoft.com/office/powerpoint/2010/main" val="391672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4321" y="113359"/>
            <a:ext cx="9077901" cy="6744642"/>
            <a:chOff x="24321" y="113359"/>
            <a:chExt cx="9077901" cy="67446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1" y="113359"/>
              <a:ext cx="3401535" cy="6047173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416105" y="1318738"/>
              <a:ext cx="4495800" cy="156966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C00000"/>
                  </a:solidFill>
                </a:rPr>
                <a:t>Humate</a:t>
              </a:r>
              <a:r>
                <a:rPr lang="en-US" sz="2400" dirty="0" smtClean="0">
                  <a:solidFill>
                    <a:srgbClr val="C00000"/>
                  </a:solidFill>
                </a:rPr>
                <a:t> concentration along joint (N30</a:t>
              </a:r>
              <a:r>
                <a:rPr lang="en-US" sz="2400" baseline="30000" dirty="0" smtClean="0">
                  <a:solidFill>
                    <a:srgbClr val="C00000"/>
                  </a:solidFill>
                </a:rPr>
                <a:t>o</a:t>
              </a:r>
              <a:r>
                <a:rPr lang="en-US" sz="2400" dirty="0" smtClean="0">
                  <a:solidFill>
                    <a:srgbClr val="C00000"/>
                  </a:solidFill>
                </a:rPr>
                <a:t>E strike) exposed in Pleistocene strata at Yellow Banks Bluff.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9600" y="122068"/>
              <a:ext cx="3886200" cy="107721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</a:rPr>
                <a:t>Shallow groundwater flow along joints: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828800" y="1905000"/>
              <a:ext cx="22098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4" t="20371" r="5049"/>
            <a:stretch/>
          </p:blipFill>
          <p:spPr>
            <a:xfrm>
              <a:off x="3277809" y="3962401"/>
              <a:ext cx="5824413" cy="28956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419600" y="2971800"/>
              <a:ext cx="4495800" cy="83099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Brackish water zone marked by </a:t>
              </a:r>
              <a:r>
                <a:rPr lang="en-US" sz="2400" i="1" dirty="0" err="1" smtClean="0">
                  <a:solidFill>
                    <a:srgbClr val="C00000"/>
                  </a:solidFill>
                </a:rPr>
                <a:t>Juncus</a:t>
              </a:r>
              <a:r>
                <a:rPr lang="en-US" sz="2400" dirty="0" smtClean="0">
                  <a:solidFill>
                    <a:srgbClr val="C00000"/>
                  </a:solidFill>
                </a:rPr>
                <a:t> south of  Yellow Banks Bluff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257800" y="3802797"/>
              <a:ext cx="1409700" cy="130260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191000" y="536376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Washover</a:t>
            </a:r>
            <a:r>
              <a:rPr lang="en-US" dirty="0" smtClean="0">
                <a:solidFill>
                  <a:srgbClr val="C00000"/>
                </a:solidFill>
              </a:rPr>
              <a:t> fan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562600" y="6096000"/>
            <a:ext cx="609600" cy="152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77000" y="579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Sea turtle nest site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3753" r="4489" b="2428"/>
          <a:stretch/>
        </p:blipFill>
        <p:spPr>
          <a:xfrm>
            <a:off x="76200" y="76200"/>
            <a:ext cx="5105400" cy="671763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10200" y="76200"/>
            <a:ext cx="3657600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Current focus: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*Determine shallow aquifer salt water intrusion pathways.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*Evaluate potential for communication with the Upper </a:t>
            </a:r>
            <a:r>
              <a:rPr lang="en-US" sz="2400" dirty="0" err="1" smtClean="0">
                <a:solidFill>
                  <a:srgbClr val="C00000"/>
                </a:solidFill>
              </a:rPr>
              <a:t>Floridan</a:t>
            </a:r>
            <a:r>
              <a:rPr lang="en-US" sz="2400" dirty="0" smtClean="0">
                <a:solidFill>
                  <a:srgbClr val="C00000"/>
                </a:solidFill>
              </a:rPr>
              <a:t> aquifer. 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* Methods - Monitoring head, water chemistry, resistivity &amp; GPR surveys, coring as needed.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4451642"/>
            <a:ext cx="3429000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Funding and support: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Georgia Sea Grant,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St. </a:t>
            </a:r>
            <a:r>
              <a:rPr lang="en-US" sz="2400" dirty="0" err="1" smtClean="0">
                <a:solidFill>
                  <a:srgbClr val="C00000"/>
                </a:solidFill>
              </a:rPr>
              <a:t>Catherines</a:t>
            </a:r>
            <a:r>
              <a:rPr lang="en-US" sz="2400" dirty="0" smtClean="0">
                <a:solidFill>
                  <a:srgbClr val="C00000"/>
                </a:solidFill>
              </a:rPr>
              <a:t> Island Research Foundation,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Georgia Southern University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0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St. </a:t>
            </a:r>
            <a:r>
              <a:rPr lang="en-US" sz="3200" b="1" dirty="0" err="1" smtClean="0">
                <a:solidFill>
                  <a:srgbClr val="C00000"/>
                </a:solidFill>
              </a:rPr>
              <a:t>Catherines</a:t>
            </a:r>
            <a:r>
              <a:rPr lang="en-US" sz="3200" b="1" dirty="0" smtClean="0">
                <a:solidFill>
                  <a:srgbClr val="C00000"/>
                </a:solidFill>
              </a:rPr>
              <a:t> Island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(well grid and former wetlands)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  <a:solidFill>
            <a:schemeClr val="bg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Summary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Similar lineaments/structural trends occur on St. </a:t>
            </a:r>
            <a:r>
              <a:rPr lang="en-US" dirty="0" err="1" smtClean="0">
                <a:solidFill>
                  <a:srgbClr val="C00000"/>
                </a:solidFill>
              </a:rPr>
              <a:t>Catherines</a:t>
            </a:r>
            <a:r>
              <a:rPr lang="en-US" dirty="0" smtClean="0">
                <a:solidFill>
                  <a:srgbClr val="C00000"/>
                </a:solidFill>
              </a:rPr>
              <a:t> Island, Isle of Hope and Brunswick, GA.</a:t>
            </a:r>
          </a:p>
          <a:p>
            <a:r>
              <a:rPr lang="en-US" dirty="0">
                <a:solidFill>
                  <a:srgbClr val="C00000"/>
                </a:solidFill>
              </a:rPr>
              <a:t>Faults and joints are important controls on Coastal Plain </a:t>
            </a:r>
            <a:r>
              <a:rPr lang="en-US" dirty="0" smtClean="0">
                <a:solidFill>
                  <a:srgbClr val="C00000"/>
                </a:solidFill>
              </a:rPr>
              <a:t>Hydrology.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Faults and joints focused dissolution in the Upper </a:t>
            </a:r>
            <a:r>
              <a:rPr lang="en-US" dirty="0" err="1" smtClean="0">
                <a:solidFill>
                  <a:srgbClr val="C00000"/>
                </a:solidFill>
              </a:rPr>
              <a:t>Floridan</a:t>
            </a:r>
            <a:r>
              <a:rPr lang="en-US" dirty="0" smtClean="0">
                <a:solidFill>
                  <a:srgbClr val="C00000"/>
                </a:solidFill>
              </a:rPr>
              <a:t>, permitted former Artesian springs and now allow salt water intrusion via </a:t>
            </a:r>
            <a:r>
              <a:rPr lang="en-US" dirty="0" err="1" smtClean="0">
                <a:solidFill>
                  <a:srgbClr val="C00000"/>
                </a:solidFill>
              </a:rPr>
              <a:t>upconing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The surficial aquifer also appears to be influenced by enhanced permeability along joints and faults.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How will structural features affect surficial and Upper </a:t>
            </a:r>
            <a:r>
              <a:rPr lang="en-US" dirty="0" err="1" smtClean="0">
                <a:solidFill>
                  <a:srgbClr val="C00000"/>
                </a:solidFill>
              </a:rPr>
              <a:t>Floridan</a:t>
            </a:r>
            <a:r>
              <a:rPr lang="en-US" dirty="0" smtClean="0">
                <a:solidFill>
                  <a:srgbClr val="C00000"/>
                </a:solidFill>
              </a:rPr>
              <a:t> aquifer as sea level rises???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6200" y="7467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0" y="7690"/>
            <a:ext cx="8610600" cy="6758680"/>
            <a:chOff x="0" y="7690"/>
            <a:chExt cx="8610600" cy="6758680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7690"/>
              <a:ext cx="8610600" cy="6758680"/>
              <a:chOff x="0" y="0"/>
              <a:chExt cx="8610600" cy="675868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0"/>
                <a:ext cx="8610600" cy="6758680"/>
                <a:chOff x="0" y="8389"/>
                <a:chExt cx="8610600" cy="6758680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46882"/>
                <a:stretch/>
              </p:blipFill>
              <p:spPr>
                <a:xfrm>
                  <a:off x="0" y="8389"/>
                  <a:ext cx="6248400" cy="6758680"/>
                </a:xfrm>
                <a:prstGeom prst="rect">
                  <a:avLst/>
                </a:prstGeom>
              </p:spPr>
            </p:pic>
            <p:cxnSp>
              <p:nvCxnSpPr>
                <p:cNvPr id="3" name="Straight Arrow Connector 2"/>
                <p:cNvCxnSpPr/>
                <p:nvPr/>
              </p:nvCxnSpPr>
              <p:spPr>
                <a:xfrm flipH="1" flipV="1">
                  <a:off x="3810000" y="1752600"/>
                  <a:ext cx="2667000" cy="53340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TextBox 4"/>
                <p:cNvSpPr txBox="1"/>
                <p:nvPr/>
              </p:nvSpPr>
              <p:spPr>
                <a:xfrm>
                  <a:off x="2514600" y="381000"/>
                  <a:ext cx="19812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</a:rPr>
                    <a:t>Savannah, GA</a:t>
                  </a:r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477000" y="2055167"/>
                  <a:ext cx="2133600" cy="46166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C00000"/>
                      </a:solidFill>
                    </a:rPr>
                    <a:t>Isle of Hope</a:t>
                  </a:r>
                  <a:endParaRPr lang="en-US" sz="2400" b="1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758680"/>
                <a:ext cx="62484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/>
            <p:cNvCxnSpPr/>
            <p:nvPr/>
          </p:nvCxnSpPr>
          <p:spPr>
            <a:xfrm flipH="1">
              <a:off x="3048000" y="4724400"/>
              <a:ext cx="3429000" cy="6096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477000" y="4419600"/>
              <a:ext cx="1981200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St. </a:t>
              </a:r>
              <a:r>
                <a:rPr lang="en-US" sz="2400" b="1" dirty="0" err="1" smtClean="0">
                  <a:solidFill>
                    <a:srgbClr val="C00000"/>
                  </a:solidFill>
                </a:rPr>
                <a:t>Catherines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 Island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00800" y="50438"/>
            <a:ext cx="25908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GA Coastal Plain and Barrier Islands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1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94442"/>
            <a:ext cx="9041521" cy="6763558"/>
            <a:chOff x="0" y="0"/>
            <a:chExt cx="9041521" cy="67635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419600" cy="67635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35548"/>
            <a:stretch/>
          </p:blipFill>
          <p:spPr>
            <a:xfrm>
              <a:off x="4495800" y="4021822"/>
              <a:ext cx="4545721" cy="2706083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3352800" y="1066800"/>
              <a:ext cx="1676400" cy="762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029200" y="809536"/>
              <a:ext cx="4012321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Isle of Hope</a:t>
              </a:r>
            </a:p>
            <a:p>
              <a:r>
                <a:rPr lang="en-US" sz="2400" b="1" dirty="0" smtClean="0">
                  <a:solidFill>
                    <a:srgbClr val="C00000"/>
                  </a:solidFill>
                </a:rPr>
                <a:t> (</a:t>
              </a:r>
              <a:r>
                <a:rPr lang="en-US" sz="2400" b="1" dirty="0" err="1" smtClean="0">
                  <a:solidFill>
                    <a:srgbClr val="C00000"/>
                  </a:solidFill>
                </a:rPr>
                <a:t>Wormsloe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 Historic </a:t>
              </a:r>
              <a:r>
                <a:rPr lang="en-US" sz="2400" b="1" dirty="0">
                  <a:solidFill>
                    <a:srgbClr val="C00000"/>
                  </a:solidFill>
                </a:rPr>
                <a:t>Site host )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3200400" y="2819400"/>
              <a:ext cx="1828800" cy="762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105399" y="2590800"/>
              <a:ext cx="3352801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St. </a:t>
              </a:r>
              <a:r>
                <a:rPr lang="en-US" sz="2400" b="1" dirty="0" err="1" smtClean="0">
                  <a:solidFill>
                    <a:srgbClr val="C00000"/>
                  </a:solidFill>
                </a:rPr>
                <a:t>Catherines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 Island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78617" y="6400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(After Hoyt &amp; Hails, 1968)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6324600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(After Hoyt &amp; Hails, </a:t>
            </a:r>
            <a:r>
              <a:rPr lang="en-US" dirty="0" smtClean="0">
                <a:solidFill>
                  <a:schemeClr val="bg1"/>
                </a:solidFill>
              </a:rPr>
              <a:t>1968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7800" y="48480"/>
            <a:ext cx="32766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Geological Setting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0" y="668383"/>
            <a:ext cx="3733800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defRPr/>
            </a:pPr>
            <a:r>
              <a:rPr lang="en-US" sz="2400" kern="0" dirty="0" smtClean="0">
                <a:solidFill>
                  <a:srgbClr val="C00000"/>
                </a:solidFill>
                <a:latin typeface="Calibri" panose="020F0502020204030204" pitchFamily="34" charset="0"/>
                <a:sym typeface="Wingdings" pitchFamily="2" charset="2"/>
              </a:rPr>
              <a:t>  </a:t>
            </a:r>
            <a:r>
              <a:rPr lang="en-US" sz="2400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SCI </a:t>
            </a:r>
            <a:r>
              <a:rPr lang="en-US" sz="2400" kern="0" dirty="0">
                <a:solidFill>
                  <a:srgbClr val="C00000"/>
                </a:solidFill>
                <a:latin typeface="Calibri" panose="020F0502020204030204" pitchFamily="34" charset="0"/>
              </a:rPr>
              <a:t>Well log </a:t>
            </a:r>
            <a:r>
              <a:rPr lang="en-US" sz="2400" u="sng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in 1909</a:t>
            </a:r>
            <a:r>
              <a:rPr lang="en-US" sz="2400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, “Flow </a:t>
            </a:r>
            <a:r>
              <a:rPr lang="en-US" sz="2400" kern="0" dirty="0">
                <a:solidFill>
                  <a:srgbClr val="C00000"/>
                </a:solidFill>
                <a:latin typeface="Calibri" panose="020F0502020204030204" pitchFamily="34" charset="0"/>
              </a:rPr>
              <a:t>at 432 </a:t>
            </a:r>
            <a:r>
              <a:rPr lang="en-US" sz="2400" kern="0" dirty="0" err="1">
                <a:solidFill>
                  <a:srgbClr val="C00000"/>
                </a:solidFill>
                <a:latin typeface="Calibri" panose="020F0502020204030204" pitchFamily="34" charset="0"/>
              </a:rPr>
              <a:t>ft</a:t>
            </a:r>
            <a:r>
              <a:rPr lang="en-US" sz="2400" kern="0" dirty="0">
                <a:solidFill>
                  <a:srgbClr val="C00000"/>
                </a:solidFill>
                <a:latin typeface="Calibri" panose="020F0502020204030204" pitchFamily="34" charset="0"/>
              </a:rPr>
              <a:t> in marl and rock, static head 42 </a:t>
            </a:r>
            <a:r>
              <a:rPr lang="en-US" sz="2400" kern="0" dirty="0" err="1">
                <a:solidFill>
                  <a:srgbClr val="C00000"/>
                </a:solidFill>
                <a:latin typeface="Calibri" panose="020F0502020204030204" pitchFamily="34" charset="0"/>
              </a:rPr>
              <a:t>ft</a:t>
            </a:r>
            <a:r>
              <a:rPr lang="en-US" sz="2400" kern="0" dirty="0">
                <a:solidFill>
                  <a:srgbClr val="C00000"/>
                </a:solidFill>
                <a:latin typeface="Calibri" panose="020F0502020204030204" pitchFamily="34" charset="0"/>
              </a:rPr>
              <a:t> above the </a:t>
            </a:r>
            <a:r>
              <a:rPr lang="en-US" sz="2400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surface”  (W. J. Floyd)</a:t>
            </a:r>
            <a:endParaRPr lang="en-US" sz="2400" kern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137232" y="2339586"/>
            <a:ext cx="4953001" cy="4460668"/>
            <a:chOff x="4114799" y="2369219"/>
            <a:chExt cx="4953001" cy="446066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799" y="2431526"/>
              <a:ext cx="4953001" cy="4398361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7520126" y="4953000"/>
              <a:ext cx="2286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696200" y="4762500"/>
              <a:ext cx="53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SCI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24582" y="2369219"/>
              <a:ext cx="2058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Post-Industrial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3631" y="4922817"/>
            <a:ext cx="3429000" cy="18774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C00000"/>
                </a:solidFill>
              </a:rPr>
              <a:t>SCI </a:t>
            </a:r>
            <a:r>
              <a:rPr lang="en-US" sz="2400" u="sng" dirty="0" smtClean="0">
                <a:solidFill>
                  <a:srgbClr val="C00000"/>
                </a:solidFill>
              </a:rPr>
              <a:t>Today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2400" dirty="0" smtClean="0">
                <a:solidFill>
                  <a:srgbClr val="C00000"/>
                </a:solidFill>
              </a:rPr>
              <a:t> Potentiometric surface of </a:t>
            </a:r>
            <a:r>
              <a:rPr lang="en-US" sz="2400" dirty="0" err="1" smtClean="0">
                <a:solidFill>
                  <a:srgbClr val="C00000"/>
                </a:solidFill>
              </a:rPr>
              <a:t>Floridan</a:t>
            </a:r>
            <a:r>
              <a:rPr lang="en-US" sz="2400" dirty="0" smtClean="0">
                <a:solidFill>
                  <a:srgbClr val="C00000"/>
                </a:solidFill>
              </a:rPr>
              <a:t> is 11 to 15 </a:t>
            </a:r>
            <a:r>
              <a:rPr lang="en-US" sz="2400" dirty="0" err="1" smtClean="0">
                <a:solidFill>
                  <a:srgbClr val="C00000"/>
                </a:solidFill>
              </a:rPr>
              <a:t>ft</a:t>
            </a:r>
            <a:r>
              <a:rPr lang="en-US" sz="2400" dirty="0" smtClean="0">
                <a:solidFill>
                  <a:srgbClr val="C00000"/>
                </a:solidFill>
              </a:rPr>
              <a:t> below MSL </a:t>
            </a:r>
            <a:r>
              <a:rPr lang="en-US" sz="2000" b="1" dirty="0" smtClean="0">
                <a:solidFill>
                  <a:srgbClr val="C00000"/>
                </a:solidFill>
              </a:rPr>
              <a:t>(Figures from </a:t>
            </a:r>
            <a:r>
              <a:rPr lang="en-US" sz="2000" b="1" dirty="0">
                <a:solidFill>
                  <a:srgbClr val="C00000"/>
                </a:solidFill>
              </a:rPr>
              <a:t>Krause and Randolph, </a:t>
            </a:r>
            <a:r>
              <a:rPr lang="en-US" sz="2000" b="1" dirty="0" smtClean="0">
                <a:solidFill>
                  <a:srgbClr val="C00000"/>
                </a:solidFill>
              </a:rPr>
              <a:t>1989)</a:t>
            </a:r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3631" y="663088"/>
            <a:ext cx="5117238" cy="4162987"/>
            <a:chOff x="64362" y="76200"/>
            <a:chExt cx="4849722" cy="431538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2" y="76200"/>
              <a:ext cx="4849722" cy="431538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3429000" y="2519412"/>
              <a:ext cx="228600" cy="762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215936" y="76200"/>
              <a:ext cx="160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Pre-Industrial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99895" y="2246860"/>
              <a:ext cx="571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SCI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0" y="77226"/>
            <a:ext cx="849696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GA UPPER FLORIDAN AQUIFER – PAST AND PRESENT CONDITIONS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kvance\Downloads\lib0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7708" r="15556" b="3811"/>
          <a:stretch/>
        </p:blipFill>
        <p:spPr bwMode="auto">
          <a:xfrm>
            <a:off x="762000" y="112987"/>
            <a:ext cx="4061178" cy="393592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kvance\Downloads\sap0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7455" r="8741" b="23452"/>
          <a:stretch/>
        </p:blipFill>
        <p:spPr bwMode="auto">
          <a:xfrm>
            <a:off x="218259" y="4621977"/>
            <a:ext cx="6106341" cy="192757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000" y="1828800"/>
            <a:ext cx="37338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Flemington, Liberty County - 1951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4627570"/>
            <a:ext cx="259080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Sapelo</a:t>
            </a:r>
            <a:r>
              <a:rPr lang="en-US" sz="2800" dirty="0" smtClean="0">
                <a:solidFill>
                  <a:srgbClr val="FF0000"/>
                </a:solidFill>
              </a:rPr>
              <a:t> Island, between 1915 and 1934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112987"/>
            <a:ext cx="340313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Artesian Wells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685800"/>
          </a:xfrm>
          <a:solidFill>
            <a:schemeClr val="bg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Hydrologic History on St. </a:t>
            </a:r>
            <a:r>
              <a:rPr lang="en-US" sz="3600" b="1" dirty="0" err="1" smtClean="0">
                <a:solidFill>
                  <a:srgbClr val="C00000"/>
                </a:solidFill>
              </a:rPr>
              <a:t>Catherines</a:t>
            </a:r>
            <a:r>
              <a:rPr lang="en-US" sz="3600" b="1" dirty="0" smtClean="0">
                <a:solidFill>
                  <a:srgbClr val="C00000"/>
                </a:solidFill>
              </a:rPr>
              <a:t> Island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114800"/>
          </a:xfrm>
          <a:solidFill>
            <a:schemeClr val="bg2">
              <a:lumMod val="20000"/>
              <a:lumOff val="80000"/>
            </a:schemeClr>
          </a:solidFill>
          <a:ln w="28575">
            <a:solidFill>
              <a:schemeClr val="bg1">
                <a:lumMod val="95000"/>
                <a:lumOff val="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lvl="0" fontAlgn="base"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defRPr/>
            </a:pPr>
            <a:r>
              <a:rPr lang="en-US" sz="3000" u="sng" kern="0" dirty="0" smtClean="0">
                <a:solidFill>
                  <a:srgbClr val="C00000"/>
                </a:solidFill>
                <a:latin typeface="Tahoma"/>
              </a:rPr>
              <a:t>1753 </a:t>
            </a:r>
            <a:r>
              <a:rPr lang="en-US" sz="3000" u="sng" kern="0" dirty="0">
                <a:solidFill>
                  <a:srgbClr val="C00000"/>
                </a:solidFill>
                <a:latin typeface="Tahoma"/>
              </a:rPr>
              <a:t>journal of </a:t>
            </a:r>
            <a:r>
              <a:rPr lang="en-US" sz="3000" u="sng" kern="0" dirty="0" smtClean="0">
                <a:solidFill>
                  <a:srgbClr val="C00000"/>
                </a:solidFill>
                <a:latin typeface="Tahoma"/>
              </a:rPr>
              <a:t>J. </a:t>
            </a:r>
            <a:r>
              <a:rPr lang="en-US" sz="3000" u="sng" kern="0" dirty="0">
                <a:solidFill>
                  <a:srgbClr val="C00000"/>
                </a:solidFill>
                <a:latin typeface="Tahoma"/>
              </a:rPr>
              <a:t>Bryan </a:t>
            </a:r>
            <a:r>
              <a:rPr lang="en-US" sz="3000" u="sng" kern="0" dirty="0" smtClean="0">
                <a:solidFill>
                  <a:srgbClr val="C00000"/>
                </a:solidFill>
                <a:latin typeface="Tahoma"/>
              </a:rPr>
              <a:t>describes Artesian springs</a:t>
            </a:r>
            <a:r>
              <a:rPr lang="en-US" sz="3000" kern="0" dirty="0" smtClean="0">
                <a:solidFill>
                  <a:srgbClr val="C00000"/>
                </a:solidFill>
                <a:latin typeface="Tahoma"/>
              </a:rPr>
              <a:t>:</a:t>
            </a:r>
          </a:p>
          <a:p>
            <a:pPr lvl="0" fontAlgn="base"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defRPr/>
            </a:pPr>
            <a:r>
              <a:rPr lang="en-US" sz="2800" kern="0" dirty="0">
                <a:solidFill>
                  <a:srgbClr val="C00000"/>
                </a:solidFill>
                <a:latin typeface="Tahoma"/>
              </a:rPr>
              <a:t>“…the middle of the island appears a perfect Meadow being a large Savannah of about a Mile or Mile and half wide and four or five miles long, and finely </a:t>
            </a:r>
            <a:r>
              <a:rPr lang="en-US" sz="2800" kern="0" dirty="0" err="1">
                <a:solidFill>
                  <a:srgbClr val="C00000"/>
                </a:solidFill>
                <a:latin typeface="Tahoma"/>
              </a:rPr>
              <a:t>water’d</a:t>
            </a:r>
            <a:r>
              <a:rPr lang="en-US" sz="2800" kern="0" dirty="0">
                <a:solidFill>
                  <a:srgbClr val="C00000"/>
                </a:solidFill>
                <a:latin typeface="Tahoma"/>
              </a:rPr>
              <a:t> with Springs</a:t>
            </a:r>
            <a:r>
              <a:rPr lang="en-US" sz="2800" kern="0" dirty="0" smtClean="0">
                <a:solidFill>
                  <a:srgbClr val="C00000"/>
                </a:solidFill>
                <a:latin typeface="Tahoma"/>
              </a:rPr>
              <a:t>…”</a:t>
            </a:r>
            <a:endParaRPr lang="en-US" sz="2800" kern="0" dirty="0">
              <a:solidFill>
                <a:srgbClr val="C00000"/>
              </a:solidFill>
              <a:latin typeface="Tahoma"/>
            </a:endParaRPr>
          </a:p>
          <a:p>
            <a:pPr lvl="0" fontAlgn="base"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defRPr/>
            </a:pPr>
            <a:r>
              <a:rPr lang="en-US" sz="2800" kern="0" dirty="0" smtClean="0">
                <a:solidFill>
                  <a:srgbClr val="C00000"/>
                </a:solidFill>
                <a:latin typeface="Tahoma"/>
              </a:rPr>
              <a:t>…”</a:t>
            </a:r>
            <a:r>
              <a:rPr lang="en-US" sz="2800" kern="0" dirty="0">
                <a:solidFill>
                  <a:srgbClr val="C00000"/>
                </a:solidFill>
                <a:latin typeface="Tahoma"/>
              </a:rPr>
              <a:t>the </a:t>
            </a:r>
            <a:r>
              <a:rPr lang="en-US" sz="2800" kern="0" dirty="0" err="1">
                <a:solidFill>
                  <a:srgbClr val="C00000"/>
                </a:solidFill>
                <a:latin typeface="Tahoma"/>
              </a:rPr>
              <a:t>cristial</a:t>
            </a:r>
            <a:r>
              <a:rPr lang="en-US" sz="2800" kern="0" dirty="0">
                <a:solidFill>
                  <a:srgbClr val="C00000"/>
                </a:solidFill>
                <a:latin typeface="Tahoma"/>
              </a:rPr>
              <a:t> [crystal] Streams</a:t>
            </a:r>
            <a:r>
              <a:rPr lang="en-US" sz="2800" kern="0" dirty="0" smtClean="0">
                <a:solidFill>
                  <a:srgbClr val="C00000"/>
                </a:solidFill>
                <a:latin typeface="Tahoma"/>
              </a:rPr>
              <a:t>…”</a:t>
            </a:r>
          </a:p>
          <a:p>
            <a:pPr lvl="0" fontAlgn="base"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defRPr/>
            </a:pPr>
            <a:endParaRPr lang="en-US" sz="2800" kern="0" dirty="0" smtClean="0">
              <a:solidFill>
                <a:srgbClr val="C00000"/>
              </a:solidFill>
              <a:latin typeface="Tahoma"/>
            </a:endParaRPr>
          </a:p>
          <a:p>
            <a:pPr lvl="0" fontAlgn="base"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defRPr/>
            </a:pPr>
            <a:r>
              <a:rPr lang="en-US" sz="2800" b="1" kern="0" dirty="0" err="1" smtClean="0">
                <a:solidFill>
                  <a:srgbClr val="C00000"/>
                </a:solidFill>
                <a:latin typeface="Tahoma"/>
              </a:rPr>
              <a:t>Palynoflora</a:t>
            </a:r>
            <a:r>
              <a:rPr lang="en-US" sz="2800" kern="0" dirty="0" smtClean="0">
                <a:solidFill>
                  <a:srgbClr val="C00000"/>
                </a:solidFill>
                <a:latin typeface="Tahoma"/>
              </a:rPr>
              <a:t> from cores verifies former open wetlands.</a:t>
            </a:r>
          </a:p>
          <a:p>
            <a:pPr lvl="0" fontAlgn="base"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defRPr/>
            </a:pPr>
            <a:endParaRPr lang="en-US" sz="2800" kern="0" dirty="0" smtClean="0">
              <a:solidFill>
                <a:srgbClr val="C00000"/>
              </a:solidFill>
              <a:latin typeface="Tahoma"/>
            </a:endParaRPr>
          </a:p>
          <a:p>
            <a:pPr lvl="0" fontAlgn="base"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defRPr/>
            </a:pPr>
            <a:r>
              <a:rPr lang="en-US" sz="2800" b="1" kern="0" dirty="0" smtClean="0">
                <a:solidFill>
                  <a:srgbClr val="C00000"/>
                </a:solidFill>
                <a:latin typeface="Tahoma"/>
              </a:rPr>
              <a:t>Note:</a:t>
            </a:r>
            <a:r>
              <a:rPr lang="en-US" sz="2800" kern="0" dirty="0" smtClean="0">
                <a:solidFill>
                  <a:srgbClr val="C00000"/>
                </a:solidFill>
                <a:latin typeface="Tahoma"/>
              </a:rPr>
              <a:t> Artesian wells on SCI ceased flow by 1970.</a:t>
            </a:r>
          </a:p>
          <a:p>
            <a:pPr lvl="0" fontAlgn="base"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defRPr/>
            </a:pPr>
            <a:endParaRPr lang="en-US" sz="2800" kern="0" dirty="0" smtClean="0">
              <a:solidFill>
                <a:srgbClr val="C00000"/>
              </a:solidFill>
              <a:latin typeface="Tahoma"/>
            </a:endParaRPr>
          </a:p>
          <a:p>
            <a:pPr lvl="0" fontAlgn="base">
              <a:spcAft>
                <a:spcPct val="0"/>
              </a:spcAft>
              <a:buClr>
                <a:srgbClr val="FFCC00"/>
              </a:buClr>
              <a:buSzPct val="120000"/>
              <a:buFontTx/>
              <a:buChar char="•"/>
              <a:defRPr/>
            </a:pPr>
            <a:endParaRPr lang="en-US" sz="2800" kern="0" dirty="0">
              <a:solidFill>
                <a:srgbClr val="C00000"/>
              </a:solidFill>
              <a:latin typeface="Tahoma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6027002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defRPr/>
            </a:pPr>
            <a:r>
              <a:rPr lang="en-US" sz="2400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(Hayes &amp; Thomas, </a:t>
            </a:r>
            <a:r>
              <a:rPr lang="en-US" sz="2400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2008; </a:t>
            </a:r>
            <a:r>
              <a:rPr lang="en-US" sz="2400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Ferguson, Rich, Vance, 2010)</a:t>
            </a:r>
          </a:p>
        </p:txBody>
      </p:sp>
    </p:spTree>
    <p:extLst>
      <p:ext uri="{BB962C8B-B14F-4D97-AF65-F5344CB8AC3E}">
        <p14:creationId xmlns:p14="http://schemas.microsoft.com/office/powerpoint/2010/main" val="30678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4003" y="166757"/>
            <a:ext cx="33528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Coastal Plain joint trends after Bartholomew et al., 2007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405891" y="1589487"/>
            <a:ext cx="623309" cy="3917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41869" y="1894305"/>
            <a:ext cx="3352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Yellow Banks Joint Trend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4003" y="2895600"/>
            <a:ext cx="3506798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N24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o</a:t>
            </a:r>
            <a:r>
              <a:rPr lang="en-US" sz="2400" b="1" dirty="0" smtClean="0">
                <a:solidFill>
                  <a:srgbClr val="C00000"/>
                </a:solidFill>
              </a:rPr>
              <a:t>E trend (M1) is same as interpreted Brunswick fault trend of </a:t>
            </a:r>
            <a:r>
              <a:rPr lang="en-US" sz="2400" b="1" dirty="0" err="1" smtClean="0">
                <a:solidFill>
                  <a:srgbClr val="C00000"/>
                </a:solidFill>
              </a:rPr>
              <a:t>Maslia</a:t>
            </a:r>
            <a:r>
              <a:rPr lang="en-US" sz="2400" b="1" dirty="0" smtClean="0">
                <a:solidFill>
                  <a:srgbClr val="C00000"/>
                </a:solidFill>
              </a:rPr>
              <a:t> and </a:t>
            </a:r>
            <a:r>
              <a:rPr lang="en-US" sz="2400" b="1" dirty="0" err="1" smtClean="0">
                <a:solidFill>
                  <a:srgbClr val="C00000"/>
                </a:solidFill>
              </a:rPr>
              <a:t>Prowell</a:t>
            </a:r>
            <a:r>
              <a:rPr lang="en-US" sz="2400" b="1" dirty="0" smtClean="0">
                <a:solidFill>
                  <a:srgbClr val="C00000"/>
                </a:solidFill>
              </a:rPr>
              <a:t> (1988)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9403" y="5715000"/>
            <a:ext cx="28194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Pre-1960 wetlands in blue overlay.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8531" y="76200"/>
            <a:ext cx="4953002" cy="6619844"/>
            <a:chOff x="152399" y="76200"/>
            <a:chExt cx="4953002" cy="6619844"/>
          </a:xfrm>
          <a:solidFill>
            <a:srgbClr val="C00000"/>
          </a:solidFill>
        </p:grpSpPr>
        <p:grpSp>
          <p:nvGrpSpPr>
            <p:cNvPr id="13" name="Group 12"/>
            <p:cNvGrpSpPr/>
            <p:nvPr/>
          </p:nvGrpSpPr>
          <p:grpSpPr>
            <a:xfrm>
              <a:off x="152399" y="76200"/>
              <a:ext cx="4953002" cy="6619844"/>
              <a:chOff x="1904998" y="31072"/>
              <a:chExt cx="5031423" cy="6794696"/>
            </a:xfrm>
            <a:grpFill/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" t="4531" r="7299" b="4337"/>
              <a:stretch/>
            </p:blipFill>
            <p:spPr>
              <a:xfrm>
                <a:off x="1904998" y="31072"/>
                <a:ext cx="5028461" cy="6794696"/>
              </a:xfrm>
              <a:prstGeom prst="rect">
                <a:avLst/>
              </a:prstGeom>
              <a:grpFill/>
              <a:ln w="38100">
                <a:solidFill>
                  <a:schemeClr val="bg1"/>
                </a:solidFill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105400" y="5029200"/>
                <a:ext cx="533400" cy="473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E1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048000" y="2819399"/>
                <a:ext cx="609600" cy="473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E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E1</a:t>
                </a:r>
                <a:endParaRPr lang="en-US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971800" y="5715000"/>
                <a:ext cx="685800" cy="473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M1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250621" y="1096833"/>
                <a:ext cx="685800" cy="473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M2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612540" y="853422"/>
                <a:ext cx="647700" cy="473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H2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" name="Isosceles Triangle 9"/>
            <p:cNvSpPr/>
            <p:nvPr/>
          </p:nvSpPr>
          <p:spPr>
            <a:xfrm>
              <a:off x="3662002" y="372533"/>
              <a:ext cx="140151" cy="95794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865935" y="434371"/>
              <a:ext cx="139676" cy="107325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3579001" y="705550"/>
              <a:ext cx="166002" cy="118219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6010" y="1181590"/>
              <a:ext cx="188992" cy="140220"/>
            </a:xfrm>
            <a:prstGeom prst="rect">
              <a:avLst/>
            </a:prstGeom>
            <a:noFill/>
          </p:spPr>
        </p:pic>
        <p:sp>
          <p:nvSpPr>
            <p:cNvPr id="18" name="Isosceles Triangle 17"/>
            <p:cNvSpPr/>
            <p:nvPr/>
          </p:nvSpPr>
          <p:spPr>
            <a:xfrm>
              <a:off x="2544442" y="3962400"/>
              <a:ext cx="166002" cy="118219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2344573" y="4267200"/>
              <a:ext cx="166002" cy="118219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420" y="840702"/>
              <a:ext cx="307713" cy="228303"/>
            </a:xfrm>
            <a:prstGeom prst="rect">
              <a:avLst/>
            </a:prstGeom>
            <a:noFill/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443" y="4572000"/>
              <a:ext cx="188992" cy="140220"/>
            </a:xfrm>
            <a:prstGeom prst="rect">
              <a:avLst/>
            </a:prstGeom>
            <a:noFill/>
          </p:spPr>
        </p:pic>
        <p:sp>
          <p:nvSpPr>
            <p:cNvPr id="22" name="Isosceles Triangle 21"/>
            <p:cNvSpPr/>
            <p:nvPr/>
          </p:nvSpPr>
          <p:spPr>
            <a:xfrm>
              <a:off x="2379511" y="4945708"/>
              <a:ext cx="166002" cy="118219"/>
            </a:xfrm>
            <a:prstGeom prst="triangl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7585" y="4686820"/>
              <a:ext cx="188992" cy="140220"/>
            </a:xfrm>
            <a:prstGeom prst="rect">
              <a:avLst/>
            </a:prstGeom>
            <a:noFill/>
          </p:spPr>
        </p:pic>
      </p:grpSp>
      <p:cxnSp>
        <p:nvCxnSpPr>
          <p:cNvPr id="27" name="Straight Arrow Connector 26"/>
          <p:cNvCxnSpPr/>
          <p:nvPr/>
        </p:nvCxnSpPr>
        <p:spPr>
          <a:xfrm flipH="1" flipV="1">
            <a:off x="4267200" y="1676400"/>
            <a:ext cx="914400" cy="437154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5" idx="1"/>
          </p:cNvCxnSpPr>
          <p:nvPr/>
        </p:nvCxnSpPr>
        <p:spPr>
          <a:xfrm flipH="1" flipV="1">
            <a:off x="4267200" y="1687983"/>
            <a:ext cx="974669" cy="43715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59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2286000" y="4622800"/>
            <a:ext cx="0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81000" y="76200"/>
            <a:ext cx="4419600" cy="6708320"/>
            <a:chOff x="304800" y="76200"/>
            <a:chExt cx="4419600" cy="6708320"/>
          </a:xfrm>
        </p:grpSpPr>
        <p:grpSp>
          <p:nvGrpSpPr>
            <p:cNvPr id="12" name="Group 11"/>
            <p:cNvGrpSpPr/>
            <p:nvPr/>
          </p:nvGrpSpPr>
          <p:grpSpPr>
            <a:xfrm>
              <a:off x="304800" y="76200"/>
              <a:ext cx="4419600" cy="6708320"/>
              <a:chOff x="304800" y="76200"/>
              <a:chExt cx="4419600" cy="670832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9" t="3333" r="50000" b="2222"/>
              <a:stretch/>
            </p:blipFill>
            <p:spPr>
              <a:xfrm>
                <a:off x="304800" y="76200"/>
                <a:ext cx="4419600" cy="670832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cxnSp>
            <p:nvCxnSpPr>
              <p:cNvPr id="8" name="Straight Connector 7"/>
              <p:cNvCxnSpPr/>
              <p:nvPr/>
            </p:nvCxnSpPr>
            <p:spPr>
              <a:xfrm flipV="1">
                <a:off x="457200" y="152400"/>
                <a:ext cx="4114800" cy="586740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 flipV="1">
              <a:off x="2286000" y="1447800"/>
              <a:ext cx="2362200" cy="3175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133600" y="762000"/>
              <a:ext cx="1333500" cy="685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971800" y="427567"/>
              <a:ext cx="152400" cy="762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800350" y="3430360"/>
              <a:ext cx="552450" cy="106544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276600" y="2223860"/>
              <a:ext cx="381000" cy="304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>
            <a:off x="5181600" y="3086100"/>
            <a:ext cx="1219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53000" y="228600"/>
            <a:ext cx="403860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Wormsloe</a:t>
            </a:r>
            <a:r>
              <a:rPr lang="en-US" sz="3200" b="1" dirty="0" smtClean="0">
                <a:solidFill>
                  <a:srgbClr val="C00000"/>
                </a:solidFill>
              </a:rPr>
              <a:t> Historic Site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on the Isle of Hope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53200" y="2743200"/>
            <a:ext cx="23622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Linear Depressions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2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091854" cy="52335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64294"/>
            <a:ext cx="8153400" cy="1231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Lineament Trends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St. </a:t>
            </a:r>
            <a:r>
              <a:rPr lang="en-US" sz="2800" b="1" dirty="0" err="1" smtClean="0">
                <a:solidFill>
                  <a:srgbClr val="C00000"/>
                </a:solidFill>
              </a:rPr>
              <a:t>Catherines</a:t>
            </a:r>
            <a:r>
              <a:rPr lang="en-US" sz="2800" b="1" dirty="0" smtClean="0">
                <a:solidFill>
                  <a:srgbClr val="C00000"/>
                </a:solidFill>
              </a:rPr>
              <a:t> Island  and  </a:t>
            </a:r>
            <a:r>
              <a:rPr lang="en-US" sz="2800" b="1" dirty="0" err="1" smtClean="0">
                <a:solidFill>
                  <a:srgbClr val="C00000"/>
                </a:solidFill>
              </a:rPr>
              <a:t>Wormsloe</a:t>
            </a:r>
            <a:r>
              <a:rPr lang="en-US" sz="2800" b="1" dirty="0" smtClean="0">
                <a:solidFill>
                  <a:srgbClr val="C00000"/>
                </a:solidFill>
              </a:rPr>
              <a:t> Historic Site             </a:t>
            </a:r>
            <a:r>
              <a:rPr lang="en-US" dirty="0" smtClean="0">
                <a:solidFill>
                  <a:srgbClr val="C00000"/>
                </a:solidFill>
              </a:rPr>
              <a:t>	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825</Words>
  <Application>Microsoft Office PowerPoint</Application>
  <PresentationFormat>On-screen Show (4:3)</PresentationFormat>
  <Paragraphs>103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Structural Controls on the Hydrology of Two Georgia Barrier Islands</vt:lpstr>
      <vt:lpstr>PowerPoint Presentation</vt:lpstr>
      <vt:lpstr>PowerPoint Presentation</vt:lpstr>
      <vt:lpstr>PowerPoint Presentation</vt:lpstr>
      <vt:lpstr>PowerPoint Presentation</vt:lpstr>
      <vt:lpstr>Hydrologic History on St. Catherines Island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Georgia Southern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Vance</dc:creator>
  <cp:lastModifiedBy>Robert Vance</cp:lastModifiedBy>
  <cp:revision>125</cp:revision>
  <dcterms:created xsi:type="dcterms:W3CDTF">2015-03-13T22:18:43Z</dcterms:created>
  <dcterms:modified xsi:type="dcterms:W3CDTF">2016-03-31T10:40:17Z</dcterms:modified>
</cp:coreProperties>
</file>