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half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/>
          <p:nvPr>
            <p:ph type="title"/>
          </p:nvPr>
        </p:nvSpPr>
        <p:spPr>
          <a:xfrm>
            <a:off x="8724900" y="0"/>
            <a:ext cx="2628900" cy="654208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/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/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/>
          <p:nvPr>
            <p:ph type="body" sz="half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/>
          <p:nvPr>
            <p:ph type="body" sz="half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/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/>
          <p:nvPr>
            <p:ph type="body" idx="1"/>
          </p:nvPr>
        </p:nvSpPr>
        <p:spPr>
          <a:xfrm>
            <a:off x="5183187" y="987425"/>
            <a:ext cx="6172201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/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/>
          <p:nvPr>
            <p:ph type="body" sz="half" idx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8610600" y="6404292"/>
            <a:ext cx="27432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2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34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9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0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38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1.jpeg"/><Relationship Id="rId6" Type="http://schemas.openxmlformats.org/officeDocument/2006/relationships/image" Target="../media/image49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37.jpeg"/><Relationship Id="rId4" Type="http://schemas.openxmlformats.org/officeDocument/2006/relationships/image" Target="../media/image53.jpeg"/><Relationship Id="rId5" Type="http://schemas.openxmlformats.org/officeDocument/2006/relationships/image" Target="../media/image29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41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54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58.jpeg"/><Relationship Id="rId4" Type="http://schemas.openxmlformats.org/officeDocument/2006/relationships/image" Target="../media/image40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Body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1" name="image1.jpg" descr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>
            <a:solidFill>
              <a:srgbClr val="000000"/>
            </a:solidFill>
            <a:bevel/>
          </a:ln>
        </p:spPr>
      </p:pic>
      <p:sp>
        <p:nvSpPr>
          <p:cNvPr id="112" name="Evidence for a giant landslide on the northeastern subaerial flank of Haleakala volcano, Island of Maui, Hawaii"/>
          <p:cNvSpPr/>
          <p:nvPr/>
        </p:nvSpPr>
        <p:spPr>
          <a:xfrm>
            <a:off x="838200" y="-88773"/>
            <a:ext cx="10617200" cy="2438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3600"/>
            </a:lvl1pPr>
          </a:lstStyle>
          <a:p>
            <a:pPr>
              <a:defRPr sz="1800"/>
            </a:pPr>
            <a:r>
              <a:rPr sz="3600"/>
              <a:t>Evidence for a giant landslide on the northeastern subaerial flank of Haleakala volcano, Island of Maui, Hawaii</a:t>
            </a:r>
            <a:endParaRPr sz="3600"/>
          </a:p>
        </p:txBody>
      </p:sp>
      <p:sp>
        <p:nvSpPr>
          <p:cNvPr id="113" name="Kim M. Bishop…"/>
          <p:cNvSpPr/>
          <p:nvPr/>
        </p:nvSpPr>
        <p:spPr>
          <a:xfrm>
            <a:off x="915584" y="5409486"/>
            <a:ext cx="5516276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sz="2400"/>
              <a:t>Kim M. Bishop</a:t>
            </a:r>
            <a:endParaRPr sz="2400"/>
          </a:p>
          <a:p>
            <a:pPr/>
            <a:r>
              <a:rPr sz="2400"/>
              <a:t>California State University, Los Angeles</a:t>
            </a:r>
            <a:endParaRPr sz="2400"/>
          </a:p>
        </p:txBody>
      </p:sp>
      <p:sp>
        <p:nvSpPr>
          <p:cNvPr id="114" name="Image from National Park Service"/>
          <p:cNvSpPr/>
          <p:nvPr/>
        </p:nvSpPr>
        <p:spPr>
          <a:xfrm>
            <a:off x="8153855" y="6426796"/>
            <a:ext cx="2756816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>
              <a:defRPr sz="1800"/>
            </a:pPr>
            <a:r>
              <a:rPr sz="1400"/>
              <a:t>Image from National Park Service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13.jpg" descr="image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6597" y="0"/>
            <a:ext cx="839880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"/>
          <p:cNvSpPr/>
          <p:nvPr/>
        </p:nvSpPr>
        <p:spPr>
          <a:xfrm>
            <a:off x="5754444" y="467211"/>
            <a:ext cx="2834641" cy="28313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0" name="Line"/>
          <p:cNvSpPr/>
          <p:nvPr/>
        </p:nvSpPr>
        <p:spPr>
          <a:xfrm flipV="1">
            <a:off x="5839776" y="656217"/>
            <a:ext cx="2400164" cy="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1" name="Line"/>
          <p:cNvSpPr/>
          <p:nvPr/>
        </p:nvSpPr>
        <p:spPr>
          <a:xfrm>
            <a:off x="5839776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2" name="Line"/>
          <p:cNvSpPr/>
          <p:nvPr/>
        </p:nvSpPr>
        <p:spPr>
          <a:xfrm>
            <a:off x="8239938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73" name="0"/>
          <p:cNvSpPr/>
          <p:nvPr/>
        </p:nvSpPr>
        <p:spPr>
          <a:xfrm>
            <a:off x="5714581" y="400226"/>
            <a:ext cx="17074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0</a:t>
            </a:r>
          </a:p>
        </p:txBody>
      </p:sp>
      <p:sp>
        <p:nvSpPr>
          <p:cNvPr id="174" name="25 km"/>
          <p:cNvSpPr/>
          <p:nvPr/>
        </p:nvSpPr>
        <p:spPr>
          <a:xfrm>
            <a:off x="8083816" y="396361"/>
            <a:ext cx="44508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25 km</a:t>
            </a:r>
          </a:p>
        </p:txBody>
      </p:sp>
      <p:sp>
        <p:nvSpPr>
          <p:cNvPr id="175" name="Rectangle"/>
          <p:cNvSpPr/>
          <p:nvPr/>
        </p:nvSpPr>
        <p:spPr>
          <a:xfrm>
            <a:off x="5397572" y="3793454"/>
            <a:ext cx="317009" cy="2508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6" name="Rectangle"/>
          <p:cNvSpPr/>
          <p:nvPr/>
        </p:nvSpPr>
        <p:spPr>
          <a:xfrm>
            <a:off x="3456263" y="6406105"/>
            <a:ext cx="5903637" cy="46166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7" name="Map created from data of Univ. of Hawaii, School of Ocean and Earth Science and Technology…"/>
          <p:cNvSpPr/>
          <p:nvPr/>
        </p:nvSpPr>
        <p:spPr>
          <a:xfrm>
            <a:off x="3456263" y="6406105"/>
            <a:ext cx="652912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sz="1200"/>
              <a:t>Map created from data of Univ. of Hawaii, School of Ocean and Earth Science and Technology</a:t>
            </a:r>
            <a:endParaRPr sz="1200"/>
          </a:p>
          <a:p>
            <a:pPr/>
            <a:r>
              <a:rPr sz="1200"/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14.jpg" descr="image14.jpg"/>
          <p:cNvPicPr>
            <a:picLocks noChangeAspect="1"/>
          </p:cNvPicPr>
          <p:nvPr/>
        </p:nvPicPr>
        <p:blipFill>
          <a:blip r:embed="rId2">
            <a:extLst/>
          </a:blip>
          <a:srcRect l="16474" t="0" r="12144" b="0"/>
          <a:stretch>
            <a:fillRect/>
          </a:stretch>
        </p:blipFill>
        <p:spPr>
          <a:xfrm>
            <a:off x="2900966" y="0"/>
            <a:ext cx="6992335" cy="6985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ectangle"/>
          <p:cNvSpPr/>
          <p:nvPr/>
        </p:nvSpPr>
        <p:spPr>
          <a:xfrm rot="1949740">
            <a:off x="6505930" y="602644"/>
            <a:ext cx="1975987" cy="18018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1" name="Rectangle"/>
          <p:cNvSpPr/>
          <p:nvPr/>
        </p:nvSpPr>
        <p:spPr>
          <a:xfrm>
            <a:off x="2900966" y="504622"/>
            <a:ext cx="4717179" cy="24326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2" name="Line"/>
          <p:cNvSpPr/>
          <p:nvPr/>
        </p:nvSpPr>
        <p:spPr>
          <a:xfrm>
            <a:off x="3051809" y="648482"/>
            <a:ext cx="3989071" cy="4493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3" name="Line"/>
          <p:cNvSpPr/>
          <p:nvPr/>
        </p:nvSpPr>
        <p:spPr>
          <a:xfrm>
            <a:off x="7040880" y="494958"/>
            <a:ext cx="1" cy="166960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4" name="Rectangle"/>
          <p:cNvSpPr/>
          <p:nvPr/>
        </p:nvSpPr>
        <p:spPr>
          <a:xfrm>
            <a:off x="2900966" y="117563"/>
            <a:ext cx="301687" cy="35947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5" name="0"/>
          <p:cNvSpPr/>
          <p:nvPr/>
        </p:nvSpPr>
        <p:spPr>
          <a:xfrm>
            <a:off x="2900966" y="122055"/>
            <a:ext cx="22402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</a:t>
            </a:r>
          </a:p>
        </p:txBody>
      </p:sp>
      <p:sp>
        <p:nvSpPr>
          <p:cNvPr id="186" name="10 km"/>
          <p:cNvSpPr/>
          <p:nvPr/>
        </p:nvSpPr>
        <p:spPr>
          <a:xfrm>
            <a:off x="6858000" y="112392"/>
            <a:ext cx="717833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10 km</a:t>
            </a:r>
          </a:p>
        </p:txBody>
      </p:sp>
      <p:sp>
        <p:nvSpPr>
          <p:cNvPr id="187" name="Line"/>
          <p:cNvSpPr/>
          <p:nvPr/>
        </p:nvSpPr>
        <p:spPr>
          <a:xfrm>
            <a:off x="3051809" y="481523"/>
            <a:ext cx="1" cy="16696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8" name="Rectangle"/>
          <p:cNvSpPr/>
          <p:nvPr/>
        </p:nvSpPr>
        <p:spPr>
          <a:xfrm>
            <a:off x="3456263" y="6406105"/>
            <a:ext cx="5903637" cy="46166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9" name="Map created from data of Univ. of Hawaii, School of Ocean and Earth Science and Technology…"/>
          <p:cNvSpPr/>
          <p:nvPr/>
        </p:nvSpPr>
        <p:spPr>
          <a:xfrm>
            <a:off x="3456263" y="6406105"/>
            <a:ext cx="652912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sz="1200"/>
              <a:t>Map created from data of Univ. of Hawaii, School of Ocean and Earth Science and Technology</a:t>
            </a:r>
            <a:endParaRPr sz="1200"/>
          </a:p>
          <a:p>
            <a:pPr/>
            <a:r>
              <a:rPr sz="1200"/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15.jpg" descr="image15.jpg"/>
          <p:cNvPicPr>
            <a:picLocks noChangeAspect="1"/>
          </p:cNvPicPr>
          <p:nvPr/>
        </p:nvPicPr>
        <p:blipFill>
          <a:blip r:embed="rId2">
            <a:extLst/>
          </a:blip>
          <a:srcRect l="0" t="0" r="13118" b="0"/>
          <a:stretch>
            <a:fillRect/>
          </a:stretch>
        </p:blipFill>
        <p:spPr>
          <a:xfrm>
            <a:off x="2067207" y="0"/>
            <a:ext cx="700059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Rectangle"/>
          <p:cNvSpPr/>
          <p:nvPr/>
        </p:nvSpPr>
        <p:spPr>
          <a:xfrm>
            <a:off x="2900966" y="491387"/>
            <a:ext cx="4717179" cy="29601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3" name="Line"/>
          <p:cNvSpPr/>
          <p:nvPr/>
        </p:nvSpPr>
        <p:spPr>
          <a:xfrm>
            <a:off x="3051809" y="648482"/>
            <a:ext cx="3989071" cy="4493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4" name="Line"/>
          <p:cNvSpPr/>
          <p:nvPr/>
        </p:nvSpPr>
        <p:spPr>
          <a:xfrm>
            <a:off x="7040880" y="494958"/>
            <a:ext cx="1" cy="166960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5" name="Rectangle"/>
          <p:cNvSpPr/>
          <p:nvPr/>
        </p:nvSpPr>
        <p:spPr>
          <a:xfrm>
            <a:off x="2900966" y="122055"/>
            <a:ext cx="301687" cy="35946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6" name="0"/>
          <p:cNvSpPr/>
          <p:nvPr/>
        </p:nvSpPr>
        <p:spPr>
          <a:xfrm>
            <a:off x="2900966" y="122055"/>
            <a:ext cx="22402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</a:t>
            </a:r>
          </a:p>
        </p:txBody>
      </p:sp>
      <p:sp>
        <p:nvSpPr>
          <p:cNvPr id="197" name="10 km"/>
          <p:cNvSpPr/>
          <p:nvPr/>
        </p:nvSpPr>
        <p:spPr>
          <a:xfrm>
            <a:off x="6858000" y="112392"/>
            <a:ext cx="717833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10 km</a:t>
            </a:r>
          </a:p>
        </p:txBody>
      </p:sp>
      <p:sp>
        <p:nvSpPr>
          <p:cNvPr id="198" name="Line"/>
          <p:cNvSpPr/>
          <p:nvPr/>
        </p:nvSpPr>
        <p:spPr>
          <a:xfrm>
            <a:off x="3051809" y="481523"/>
            <a:ext cx="1" cy="16696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9" name="Rectangle"/>
          <p:cNvSpPr/>
          <p:nvPr/>
        </p:nvSpPr>
        <p:spPr>
          <a:xfrm>
            <a:off x="2630764" y="6386295"/>
            <a:ext cx="5903637" cy="46166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0" name="Map created from data of Univ. of Hawaii, School of Ocean and Earth Science and Technology…"/>
          <p:cNvSpPr/>
          <p:nvPr/>
        </p:nvSpPr>
        <p:spPr>
          <a:xfrm>
            <a:off x="2630764" y="6416016"/>
            <a:ext cx="652912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sz="1200"/>
              <a:t>Map created from data of Univ. of Hawaii, School of Ocean and Earth Science and Technology</a:t>
            </a:r>
            <a:endParaRPr sz="1200"/>
          </a:p>
          <a:p>
            <a:pPr/>
            <a:r>
              <a:rPr sz="1200"/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16.jpg" descr="image16.jpg"/>
          <p:cNvPicPr>
            <a:picLocks noChangeAspect="1"/>
          </p:cNvPicPr>
          <p:nvPr/>
        </p:nvPicPr>
        <p:blipFill>
          <a:blip r:embed="rId2">
            <a:extLst/>
          </a:blip>
          <a:srcRect l="0" t="0" r="13327" b="0"/>
          <a:stretch>
            <a:fillRect/>
          </a:stretch>
        </p:blipFill>
        <p:spPr>
          <a:xfrm>
            <a:off x="2840734" y="-2"/>
            <a:ext cx="6989066" cy="6863228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Rectangle"/>
          <p:cNvSpPr/>
          <p:nvPr/>
        </p:nvSpPr>
        <p:spPr>
          <a:xfrm>
            <a:off x="3051810" y="508600"/>
            <a:ext cx="4566335" cy="23928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4" name="Line"/>
          <p:cNvSpPr/>
          <p:nvPr/>
        </p:nvSpPr>
        <p:spPr>
          <a:xfrm>
            <a:off x="3051809" y="648482"/>
            <a:ext cx="3989071" cy="4493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5" name="Line"/>
          <p:cNvSpPr/>
          <p:nvPr/>
        </p:nvSpPr>
        <p:spPr>
          <a:xfrm>
            <a:off x="7040880" y="494958"/>
            <a:ext cx="1" cy="166960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6" name="Rectangle"/>
          <p:cNvSpPr/>
          <p:nvPr/>
        </p:nvSpPr>
        <p:spPr>
          <a:xfrm>
            <a:off x="2900966" y="122055"/>
            <a:ext cx="301687" cy="35946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7" name="0"/>
          <p:cNvSpPr/>
          <p:nvPr/>
        </p:nvSpPr>
        <p:spPr>
          <a:xfrm>
            <a:off x="2900966" y="122055"/>
            <a:ext cx="22402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</a:t>
            </a:r>
          </a:p>
        </p:txBody>
      </p:sp>
      <p:sp>
        <p:nvSpPr>
          <p:cNvPr id="208" name="10 km"/>
          <p:cNvSpPr/>
          <p:nvPr/>
        </p:nvSpPr>
        <p:spPr>
          <a:xfrm>
            <a:off x="6858000" y="112392"/>
            <a:ext cx="717833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10 km</a:t>
            </a:r>
          </a:p>
        </p:txBody>
      </p:sp>
      <p:sp>
        <p:nvSpPr>
          <p:cNvPr id="209" name="Line"/>
          <p:cNvSpPr/>
          <p:nvPr/>
        </p:nvSpPr>
        <p:spPr>
          <a:xfrm>
            <a:off x="3051809" y="481523"/>
            <a:ext cx="1" cy="16696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0" name="Rectangle"/>
          <p:cNvSpPr/>
          <p:nvPr/>
        </p:nvSpPr>
        <p:spPr>
          <a:xfrm>
            <a:off x="3456263" y="6406105"/>
            <a:ext cx="5903637" cy="46166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1" name="Map created from data of Univ. of Hawaii, School of Ocean and Earth Science and Technology…"/>
          <p:cNvSpPr/>
          <p:nvPr/>
        </p:nvSpPr>
        <p:spPr>
          <a:xfrm>
            <a:off x="3456263" y="6406105"/>
            <a:ext cx="652912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sz="1200"/>
              <a:t>Map created from data of Univ. of Hawaii, School of Ocean and Earth Science and Technology</a:t>
            </a:r>
            <a:endParaRPr sz="1200"/>
          </a:p>
          <a:p>
            <a:pPr/>
            <a:r>
              <a:rPr sz="1200"/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17.jpg" descr="image17.jpg"/>
          <p:cNvPicPr>
            <a:picLocks noChangeAspect="1"/>
          </p:cNvPicPr>
          <p:nvPr/>
        </p:nvPicPr>
        <p:blipFill>
          <a:blip r:embed="rId2">
            <a:extLst/>
          </a:blip>
          <a:srcRect l="16681" t="0" r="12475" b="0"/>
          <a:stretch>
            <a:fillRect/>
          </a:stretch>
        </p:blipFill>
        <p:spPr>
          <a:xfrm>
            <a:off x="2842759" y="9770"/>
            <a:ext cx="6813408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Rectangle"/>
          <p:cNvSpPr/>
          <p:nvPr/>
        </p:nvSpPr>
        <p:spPr>
          <a:xfrm rot="1949740">
            <a:off x="6505930" y="602644"/>
            <a:ext cx="1975987" cy="18018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5" name="Rectangle"/>
          <p:cNvSpPr/>
          <p:nvPr/>
        </p:nvSpPr>
        <p:spPr>
          <a:xfrm>
            <a:off x="3051810" y="508600"/>
            <a:ext cx="4566335" cy="23928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6" name="Line"/>
          <p:cNvSpPr/>
          <p:nvPr/>
        </p:nvSpPr>
        <p:spPr>
          <a:xfrm>
            <a:off x="3051809" y="648482"/>
            <a:ext cx="3989071" cy="4493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7" name="Line"/>
          <p:cNvSpPr/>
          <p:nvPr/>
        </p:nvSpPr>
        <p:spPr>
          <a:xfrm>
            <a:off x="7040880" y="494958"/>
            <a:ext cx="1" cy="166960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8" name="Rectangle"/>
          <p:cNvSpPr/>
          <p:nvPr/>
        </p:nvSpPr>
        <p:spPr>
          <a:xfrm>
            <a:off x="2900966" y="122055"/>
            <a:ext cx="301687" cy="35946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9" name="0"/>
          <p:cNvSpPr/>
          <p:nvPr/>
        </p:nvSpPr>
        <p:spPr>
          <a:xfrm>
            <a:off x="2900966" y="122055"/>
            <a:ext cx="22402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</a:t>
            </a:r>
          </a:p>
        </p:txBody>
      </p:sp>
      <p:sp>
        <p:nvSpPr>
          <p:cNvPr id="220" name="10 km"/>
          <p:cNvSpPr/>
          <p:nvPr/>
        </p:nvSpPr>
        <p:spPr>
          <a:xfrm>
            <a:off x="6858000" y="112392"/>
            <a:ext cx="717833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10 km</a:t>
            </a:r>
          </a:p>
        </p:txBody>
      </p:sp>
      <p:sp>
        <p:nvSpPr>
          <p:cNvPr id="221" name="Line"/>
          <p:cNvSpPr/>
          <p:nvPr/>
        </p:nvSpPr>
        <p:spPr>
          <a:xfrm>
            <a:off x="3051809" y="481523"/>
            <a:ext cx="1" cy="16696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2" name="Rectangle"/>
          <p:cNvSpPr/>
          <p:nvPr/>
        </p:nvSpPr>
        <p:spPr>
          <a:xfrm>
            <a:off x="3456263" y="6409035"/>
            <a:ext cx="6068737" cy="365371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3" name="Map created from data of Univ. of Hawaii, School of Ocean and Earth Science and Technology…"/>
          <p:cNvSpPr/>
          <p:nvPr/>
        </p:nvSpPr>
        <p:spPr>
          <a:xfrm>
            <a:off x="3456263" y="6406105"/>
            <a:ext cx="652912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sz="1200"/>
              <a:t>Map created from data of Univ. of Hawaii, School of Ocean and Earth Science and Technology</a:t>
            </a:r>
            <a:endParaRPr sz="1200"/>
          </a:p>
          <a:p>
            <a:pPr/>
            <a:r>
              <a:rPr sz="1200"/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18.jpg" descr="image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19.jpg" descr="image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0"/>
            <a:ext cx="914400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20.jpg" descr="image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9500" y="952500"/>
            <a:ext cx="6032499" cy="4524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21.jpg" descr="image2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952500"/>
            <a:ext cx="6045200" cy="4533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16.jpg" descr="image16.jpg"/>
          <p:cNvPicPr>
            <a:picLocks noChangeAspect="1"/>
          </p:cNvPicPr>
          <p:nvPr/>
        </p:nvPicPr>
        <p:blipFill>
          <a:blip r:embed="rId2">
            <a:extLst/>
          </a:blip>
          <a:srcRect l="0" t="0" r="13327" b="0"/>
          <a:stretch>
            <a:fillRect/>
          </a:stretch>
        </p:blipFill>
        <p:spPr>
          <a:xfrm>
            <a:off x="2840734" y="-2"/>
            <a:ext cx="6989066" cy="6863228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Rectangle"/>
          <p:cNvSpPr/>
          <p:nvPr/>
        </p:nvSpPr>
        <p:spPr>
          <a:xfrm>
            <a:off x="3051810" y="508600"/>
            <a:ext cx="4566335" cy="23928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4" name="Line"/>
          <p:cNvSpPr/>
          <p:nvPr/>
        </p:nvSpPr>
        <p:spPr>
          <a:xfrm>
            <a:off x="3051809" y="648482"/>
            <a:ext cx="3989071" cy="4493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5" name="Line"/>
          <p:cNvSpPr/>
          <p:nvPr/>
        </p:nvSpPr>
        <p:spPr>
          <a:xfrm>
            <a:off x="7040880" y="494958"/>
            <a:ext cx="1" cy="166960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6" name="Rectangle"/>
          <p:cNvSpPr/>
          <p:nvPr/>
        </p:nvSpPr>
        <p:spPr>
          <a:xfrm>
            <a:off x="2900966" y="122055"/>
            <a:ext cx="301687" cy="35946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7" name="0"/>
          <p:cNvSpPr/>
          <p:nvPr/>
        </p:nvSpPr>
        <p:spPr>
          <a:xfrm>
            <a:off x="2900966" y="122055"/>
            <a:ext cx="22402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</a:t>
            </a:r>
          </a:p>
        </p:txBody>
      </p:sp>
      <p:sp>
        <p:nvSpPr>
          <p:cNvPr id="238" name="10 km"/>
          <p:cNvSpPr/>
          <p:nvPr/>
        </p:nvSpPr>
        <p:spPr>
          <a:xfrm>
            <a:off x="6858000" y="112392"/>
            <a:ext cx="717833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10 km</a:t>
            </a:r>
          </a:p>
        </p:txBody>
      </p:sp>
      <p:sp>
        <p:nvSpPr>
          <p:cNvPr id="239" name="Line"/>
          <p:cNvSpPr/>
          <p:nvPr/>
        </p:nvSpPr>
        <p:spPr>
          <a:xfrm>
            <a:off x="3051809" y="481523"/>
            <a:ext cx="1" cy="16696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40" name="Rectangle"/>
          <p:cNvSpPr/>
          <p:nvPr/>
        </p:nvSpPr>
        <p:spPr>
          <a:xfrm>
            <a:off x="3456263" y="6406105"/>
            <a:ext cx="5903637" cy="46166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1" name="Map created from data of Univ. of Hawaii, School of Ocean and Earth Science and Technology…"/>
          <p:cNvSpPr/>
          <p:nvPr/>
        </p:nvSpPr>
        <p:spPr>
          <a:xfrm>
            <a:off x="3456263" y="6406105"/>
            <a:ext cx="652912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sz="1200"/>
              <a:t>Map created from data of Univ. of Hawaii, School of Ocean and Earth Science and Technology</a:t>
            </a:r>
            <a:endParaRPr sz="1200"/>
          </a:p>
          <a:p>
            <a:pPr/>
            <a:r>
              <a:rPr sz="1200"/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13.jpg" descr="image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6597" y="0"/>
            <a:ext cx="839880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ectangle"/>
          <p:cNvSpPr/>
          <p:nvPr/>
        </p:nvSpPr>
        <p:spPr>
          <a:xfrm>
            <a:off x="5754444" y="467211"/>
            <a:ext cx="2834641" cy="28313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5" name="Line"/>
          <p:cNvSpPr/>
          <p:nvPr/>
        </p:nvSpPr>
        <p:spPr>
          <a:xfrm flipV="1">
            <a:off x="5839776" y="656217"/>
            <a:ext cx="2400164" cy="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46" name="Line"/>
          <p:cNvSpPr/>
          <p:nvPr/>
        </p:nvSpPr>
        <p:spPr>
          <a:xfrm>
            <a:off x="5839776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47" name="Line"/>
          <p:cNvSpPr/>
          <p:nvPr/>
        </p:nvSpPr>
        <p:spPr>
          <a:xfrm>
            <a:off x="8239938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48" name="0"/>
          <p:cNvSpPr/>
          <p:nvPr/>
        </p:nvSpPr>
        <p:spPr>
          <a:xfrm>
            <a:off x="5714581" y="400226"/>
            <a:ext cx="17074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0</a:t>
            </a:r>
          </a:p>
        </p:txBody>
      </p:sp>
      <p:sp>
        <p:nvSpPr>
          <p:cNvPr id="249" name="25 km"/>
          <p:cNvSpPr/>
          <p:nvPr/>
        </p:nvSpPr>
        <p:spPr>
          <a:xfrm>
            <a:off x="8083816" y="396361"/>
            <a:ext cx="44508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25 km</a:t>
            </a:r>
          </a:p>
        </p:txBody>
      </p:sp>
      <p:sp>
        <p:nvSpPr>
          <p:cNvPr id="250" name="Line"/>
          <p:cNvSpPr/>
          <p:nvPr/>
        </p:nvSpPr>
        <p:spPr>
          <a:xfrm>
            <a:off x="10516055" y="2096034"/>
            <a:ext cx="961411" cy="7968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51" name="Rectangle"/>
          <p:cNvSpPr/>
          <p:nvPr/>
        </p:nvSpPr>
        <p:spPr>
          <a:xfrm>
            <a:off x="5397572" y="3793454"/>
            <a:ext cx="317009" cy="2508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2" name="Map created from data of Univ. of Hawaii, School of Ocean and Earth Science and Technology…"/>
          <p:cNvSpPr/>
          <p:nvPr/>
        </p:nvSpPr>
        <p:spPr>
          <a:xfrm>
            <a:off x="3456263" y="6406105"/>
            <a:ext cx="652912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sz="1200"/>
              <a:t>Map created from data of Univ. of Hawaii, School of Ocean and Earth Science and Technology</a:t>
            </a:r>
            <a:endParaRPr sz="1200"/>
          </a:p>
          <a:p>
            <a:pPr/>
            <a:r>
              <a:rPr sz="1200"/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Re-drawn from Moore et al., 1989"/>
          <p:cNvSpPr/>
          <p:nvPr/>
        </p:nvSpPr>
        <p:spPr>
          <a:xfrm>
            <a:off x="9360199" y="6228708"/>
            <a:ext cx="2799269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Re-drawn from Moore et al., 1989</a:t>
            </a:r>
          </a:p>
        </p:txBody>
      </p:sp>
      <p:pic>
        <p:nvPicPr>
          <p:cNvPr id="118" name="AA Hawaiian Landslides0001" descr="AA Hawaiian Landslides000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5262" y="0"/>
            <a:ext cx="7834938" cy="6858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22.jpg" descr="image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0503" y="0"/>
            <a:ext cx="688119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Rectangle"/>
          <p:cNvSpPr/>
          <p:nvPr/>
        </p:nvSpPr>
        <p:spPr>
          <a:xfrm>
            <a:off x="6756400" y="6607833"/>
            <a:ext cx="393700" cy="25016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6" name="Rectangle"/>
          <p:cNvSpPr/>
          <p:nvPr/>
        </p:nvSpPr>
        <p:spPr>
          <a:xfrm>
            <a:off x="9031555" y="6318055"/>
            <a:ext cx="760145" cy="47644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7" name="Rectangle"/>
          <p:cNvSpPr/>
          <p:nvPr/>
        </p:nvSpPr>
        <p:spPr>
          <a:xfrm>
            <a:off x="8432800" y="6607833"/>
            <a:ext cx="241300" cy="25016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8" name="Line"/>
          <p:cNvSpPr/>
          <p:nvPr/>
        </p:nvSpPr>
        <p:spPr>
          <a:xfrm>
            <a:off x="5461000" y="6731000"/>
            <a:ext cx="3860800" cy="0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59" name="Line"/>
          <p:cNvSpPr/>
          <p:nvPr/>
        </p:nvSpPr>
        <p:spPr>
          <a:xfrm>
            <a:off x="5461000" y="6607832"/>
            <a:ext cx="5752" cy="12652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0" name="Line"/>
          <p:cNvSpPr/>
          <p:nvPr/>
        </p:nvSpPr>
        <p:spPr>
          <a:xfrm>
            <a:off x="9309100" y="6613584"/>
            <a:ext cx="1" cy="117416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1" name="0"/>
          <p:cNvSpPr/>
          <p:nvPr/>
        </p:nvSpPr>
        <p:spPr>
          <a:xfrm>
            <a:off x="5376028" y="6318055"/>
            <a:ext cx="22402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</a:t>
            </a:r>
          </a:p>
        </p:txBody>
      </p:sp>
      <p:sp>
        <p:nvSpPr>
          <p:cNvPr id="262" name="10 km"/>
          <p:cNvSpPr/>
          <p:nvPr/>
        </p:nvSpPr>
        <p:spPr>
          <a:xfrm>
            <a:off x="9031555" y="6244252"/>
            <a:ext cx="71783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10 km</a:t>
            </a:r>
          </a:p>
        </p:txBody>
      </p:sp>
      <p:sp>
        <p:nvSpPr>
          <p:cNvPr id="263" name="Map created from data of Univ. of Hawaii, School of Ocean and Earth Science and Technology…"/>
          <p:cNvSpPr/>
          <p:nvPr/>
        </p:nvSpPr>
        <p:spPr>
          <a:xfrm>
            <a:off x="9894054" y="5228588"/>
            <a:ext cx="2121124" cy="151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200">
                <a:solidFill>
                  <a:srgbClr val="FFFFFF"/>
                </a:solidFill>
              </a:rPr>
              <a:t>Map created from data of Univ. of Hawaii, School of Ocean and Earth Science and Technology</a:t>
            </a:r>
            <a:endParaRPr sz="1200">
              <a:solidFill>
                <a:srgbClr val="FFFFFF"/>
              </a:solidFill>
            </a:endParaRPr>
          </a:p>
          <a:p>
            <a:pPr/>
            <a:r>
              <a:rPr sz="1200">
                <a:solidFill>
                  <a:srgbClr val="FFFFFF"/>
                </a:solidFill>
              </a:rPr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image23.jpg" descr="image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9507" y="383"/>
            <a:ext cx="7832193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Rectangle"/>
          <p:cNvSpPr/>
          <p:nvPr/>
        </p:nvSpPr>
        <p:spPr>
          <a:xfrm>
            <a:off x="6756400" y="6607833"/>
            <a:ext cx="393700" cy="25016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7" name="Rectangle"/>
          <p:cNvSpPr/>
          <p:nvPr/>
        </p:nvSpPr>
        <p:spPr>
          <a:xfrm>
            <a:off x="9031555" y="6318055"/>
            <a:ext cx="760145" cy="47644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8" name="Rectangle"/>
          <p:cNvSpPr/>
          <p:nvPr/>
        </p:nvSpPr>
        <p:spPr>
          <a:xfrm>
            <a:off x="8432800" y="6607833"/>
            <a:ext cx="241300" cy="25016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9" name="Line"/>
          <p:cNvSpPr/>
          <p:nvPr/>
        </p:nvSpPr>
        <p:spPr>
          <a:xfrm>
            <a:off x="5461000" y="6731000"/>
            <a:ext cx="3860800" cy="0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0" name="Line"/>
          <p:cNvSpPr/>
          <p:nvPr/>
        </p:nvSpPr>
        <p:spPr>
          <a:xfrm>
            <a:off x="5461000" y="6607832"/>
            <a:ext cx="5752" cy="12652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1" name="Line"/>
          <p:cNvSpPr/>
          <p:nvPr/>
        </p:nvSpPr>
        <p:spPr>
          <a:xfrm>
            <a:off x="9309100" y="6613584"/>
            <a:ext cx="1" cy="117416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2" name="0"/>
          <p:cNvSpPr/>
          <p:nvPr/>
        </p:nvSpPr>
        <p:spPr>
          <a:xfrm>
            <a:off x="5376028" y="6318055"/>
            <a:ext cx="22402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</a:t>
            </a:r>
          </a:p>
        </p:txBody>
      </p:sp>
      <p:sp>
        <p:nvSpPr>
          <p:cNvPr id="273" name="10 km"/>
          <p:cNvSpPr/>
          <p:nvPr/>
        </p:nvSpPr>
        <p:spPr>
          <a:xfrm>
            <a:off x="9031555" y="6244252"/>
            <a:ext cx="71783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10 km</a:t>
            </a:r>
          </a:p>
        </p:txBody>
      </p:sp>
      <p:sp>
        <p:nvSpPr>
          <p:cNvPr id="274" name="Map created from data of Univ. of Hawaii, School of Ocean and Earth Science and Technology…"/>
          <p:cNvSpPr/>
          <p:nvPr/>
        </p:nvSpPr>
        <p:spPr>
          <a:xfrm>
            <a:off x="9894054" y="5228588"/>
            <a:ext cx="2121124" cy="151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200">
                <a:solidFill>
                  <a:srgbClr val="FFFFFF"/>
                </a:solidFill>
              </a:rPr>
              <a:t>Map created from data of Univ. of Hawaii, School of Ocean and Earth Science and Technology</a:t>
            </a:r>
            <a:endParaRPr sz="1200">
              <a:solidFill>
                <a:srgbClr val="FFFFFF"/>
              </a:solidFill>
            </a:endParaRPr>
          </a:p>
          <a:p>
            <a:pPr/>
            <a:r>
              <a:rPr sz="1200">
                <a:solidFill>
                  <a:srgbClr val="FFFFFF"/>
                </a:solidFill>
              </a:rPr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24.jpeg" descr="image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9015"/>
            <a:ext cx="12180501" cy="5625062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Image from Google Earth"/>
          <p:cNvSpPr/>
          <p:nvPr/>
        </p:nvSpPr>
        <p:spPr>
          <a:xfrm>
            <a:off x="9219500" y="6149130"/>
            <a:ext cx="266316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Image from Google Earth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25.jpg" descr="image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9473" y="0"/>
            <a:ext cx="783219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Rectangle"/>
          <p:cNvSpPr/>
          <p:nvPr/>
        </p:nvSpPr>
        <p:spPr>
          <a:xfrm>
            <a:off x="6756400" y="6607833"/>
            <a:ext cx="393700" cy="25016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1" name="Rectangle"/>
          <p:cNvSpPr/>
          <p:nvPr/>
        </p:nvSpPr>
        <p:spPr>
          <a:xfrm>
            <a:off x="9031555" y="6318055"/>
            <a:ext cx="760145" cy="47644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2" name="Rectangle"/>
          <p:cNvSpPr/>
          <p:nvPr/>
        </p:nvSpPr>
        <p:spPr>
          <a:xfrm>
            <a:off x="8432800" y="6607833"/>
            <a:ext cx="241300" cy="25016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3" name="Line"/>
          <p:cNvSpPr/>
          <p:nvPr/>
        </p:nvSpPr>
        <p:spPr>
          <a:xfrm>
            <a:off x="5461000" y="6731000"/>
            <a:ext cx="3860800" cy="0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4" name="Line"/>
          <p:cNvSpPr/>
          <p:nvPr/>
        </p:nvSpPr>
        <p:spPr>
          <a:xfrm>
            <a:off x="5461000" y="6607832"/>
            <a:ext cx="5752" cy="12652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5" name="Line"/>
          <p:cNvSpPr/>
          <p:nvPr/>
        </p:nvSpPr>
        <p:spPr>
          <a:xfrm>
            <a:off x="9309100" y="6613584"/>
            <a:ext cx="1" cy="117416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6" name="0"/>
          <p:cNvSpPr/>
          <p:nvPr/>
        </p:nvSpPr>
        <p:spPr>
          <a:xfrm>
            <a:off x="5376028" y="6318055"/>
            <a:ext cx="22402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</a:t>
            </a:r>
          </a:p>
        </p:txBody>
      </p:sp>
      <p:sp>
        <p:nvSpPr>
          <p:cNvPr id="287" name="10 km"/>
          <p:cNvSpPr/>
          <p:nvPr/>
        </p:nvSpPr>
        <p:spPr>
          <a:xfrm>
            <a:off x="9031555" y="6244252"/>
            <a:ext cx="71783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10 km</a:t>
            </a:r>
          </a:p>
        </p:txBody>
      </p:sp>
      <p:sp>
        <p:nvSpPr>
          <p:cNvPr id="288" name="Map created from data of Univ. of Hawaii, School of Ocean and Earth Science and Technology…"/>
          <p:cNvSpPr/>
          <p:nvPr/>
        </p:nvSpPr>
        <p:spPr>
          <a:xfrm>
            <a:off x="9894054" y="5228588"/>
            <a:ext cx="2121124" cy="151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200">
                <a:solidFill>
                  <a:srgbClr val="FFFFFF"/>
                </a:solidFill>
              </a:rPr>
              <a:t>Map created from data of Univ. of Hawaii, School of Ocean and Earth Science and Technology</a:t>
            </a:r>
            <a:endParaRPr sz="1200">
              <a:solidFill>
                <a:srgbClr val="FFFFFF"/>
              </a:solidFill>
            </a:endParaRPr>
          </a:p>
          <a:p>
            <a:pPr/>
            <a:r>
              <a:rPr sz="1200">
                <a:solidFill>
                  <a:srgbClr val="FFFFFF"/>
                </a:solidFill>
              </a:rPr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age26.jpg" descr="image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9797" y="0"/>
            <a:ext cx="839880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Rectangle"/>
          <p:cNvSpPr/>
          <p:nvPr/>
        </p:nvSpPr>
        <p:spPr>
          <a:xfrm>
            <a:off x="5754444" y="467211"/>
            <a:ext cx="2834641" cy="28313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2" name="Line"/>
          <p:cNvSpPr/>
          <p:nvPr/>
        </p:nvSpPr>
        <p:spPr>
          <a:xfrm flipV="1">
            <a:off x="5839776" y="656217"/>
            <a:ext cx="2400164" cy="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3" name="Line"/>
          <p:cNvSpPr/>
          <p:nvPr/>
        </p:nvSpPr>
        <p:spPr>
          <a:xfrm>
            <a:off x="5839776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4" name="Line"/>
          <p:cNvSpPr/>
          <p:nvPr/>
        </p:nvSpPr>
        <p:spPr>
          <a:xfrm>
            <a:off x="8239938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5" name="0"/>
          <p:cNvSpPr/>
          <p:nvPr/>
        </p:nvSpPr>
        <p:spPr>
          <a:xfrm>
            <a:off x="5714581" y="400226"/>
            <a:ext cx="17074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0</a:t>
            </a:r>
          </a:p>
        </p:txBody>
      </p:sp>
      <p:sp>
        <p:nvSpPr>
          <p:cNvPr id="296" name="25 km"/>
          <p:cNvSpPr/>
          <p:nvPr/>
        </p:nvSpPr>
        <p:spPr>
          <a:xfrm>
            <a:off x="8083816" y="396361"/>
            <a:ext cx="44508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25 km</a:t>
            </a:r>
          </a:p>
        </p:txBody>
      </p:sp>
      <p:sp>
        <p:nvSpPr>
          <p:cNvPr id="297" name="Rectangle"/>
          <p:cNvSpPr/>
          <p:nvPr/>
        </p:nvSpPr>
        <p:spPr>
          <a:xfrm>
            <a:off x="5595939" y="3803903"/>
            <a:ext cx="317009" cy="2508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8" name="Map created from data of Univ. of Hawaii, School of Ocean and Earth Science and Technology…"/>
          <p:cNvSpPr/>
          <p:nvPr/>
        </p:nvSpPr>
        <p:spPr>
          <a:xfrm>
            <a:off x="10721130" y="4792362"/>
            <a:ext cx="1310826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200">
                <a:solidFill>
                  <a:srgbClr val="FFFFFF"/>
                </a:solidFill>
              </a:rPr>
              <a:t>Map created from data of Univ. of Hawaii, School of Ocean and Earth Science and Technology</a:t>
            </a:r>
            <a:endParaRPr sz="1200">
              <a:solidFill>
                <a:srgbClr val="FFFFFF"/>
              </a:solidFill>
            </a:endParaRPr>
          </a:p>
          <a:p>
            <a:pPr/>
            <a:r>
              <a:rPr sz="1200">
                <a:solidFill>
                  <a:srgbClr val="FFFFFF"/>
                </a:solidFill>
              </a:rPr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27.jpg" descr="image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6297" y="0"/>
            <a:ext cx="839880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Rectangle"/>
          <p:cNvSpPr/>
          <p:nvPr/>
        </p:nvSpPr>
        <p:spPr>
          <a:xfrm>
            <a:off x="5754444" y="467211"/>
            <a:ext cx="2834641" cy="28313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2" name="Line"/>
          <p:cNvSpPr/>
          <p:nvPr/>
        </p:nvSpPr>
        <p:spPr>
          <a:xfrm flipV="1">
            <a:off x="5839776" y="656217"/>
            <a:ext cx="2400164" cy="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3" name="Line"/>
          <p:cNvSpPr/>
          <p:nvPr/>
        </p:nvSpPr>
        <p:spPr>
          <a:xfrm>
            <a:off x="5839776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4" name="Line"/>
          <p:cNvSpPr/>
          <p:nvPr/>
        </p:nvSpPr>
        <p:spPr>
          <a:xfrm>
            <a:off x="8239938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05" name="0"/>
          <p:cNvSpPr/>
          <p:nvPr/>
        </p:nvSpPr>
        <p:spPr>
          <a:xfrm>
            <a:off x="5714581" y="400226"/>
            <a:ext cx="17074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0</a:t>
            </a:r>
          </a:p>
        </p:txBody>
      </p:sp>
      <p:sp>
        <p:nvSpPr>
          <p:cNvPr id="306" name="25 km"/>
          <p:cNvSpPr/>
          <p:nvPr/>
        </p:nvSpPr>
        <p:spPr>
          <a:xfrm>
            <a:off x="8083816" y="396361"/>
            <a:ext cx="44508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25 km</a:t>
            </a:r>
          </a:p>
        </p:txBody>
      </p:sp>
      <p:sp>
        <p:nvSpPr>
          <p:cNvPr id="307" name="Rectangle"/>
          <p:cNvSpPr/>
          <p:nvPr/>
        </p:nvSpPr>
        <p:spPr>
          <a:xfrm>
            <a:off x="5556077" y="3793454"/>
            <a:ext cx="317009" cy="2508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8" name="Map created from data of Univ. of Hawaii, School of Ocean and Earth Science and Technology…"/>
          <p:cNvSpPr/>
          <p:nvPr/>
        </p:nvSpPr>
        <p:spPr>
          <a:xfrm>
            <a:off x="10721130" y="4792362"/>
            <a:ext cx="1310826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200">
                <a:solidFill>
                  <a:srgbClr val="FFFFFF"/>
                </a:solidFill>
              </a:rPr>
              <a:t>Map created from data of Univ. of Hawaii, School of Ocean and Earth Science and Technology</a:t>
            </a:r>
            <a:endParaRPr sz="1200">
              <a:solidFill>
                <a:srgbClr val="FFFFFF"/>
              </a:solidFill>
            </a:endParaRPr>
          </a:p>
          <a:p>
            <a:pPr/>
            <a:r>
              <a:rPr sz="1200">
                <a:solidFill>
                  <a:srgbClr val="FFFFFF"/>
                </a:solidFill>
              </a:rPr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28.jpg" descr="image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6597" y="0"/>
            <a:ext cx="839880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Rectangle"/>
          <p:cNvSpPr/>
          <p:nvPr/>
        </p:nvSpPr>
        <p:spPr>
          <a:xfrm>
            <a:off x="5754444" y="467211"/>
            <a:ext cx="2834641" cy="28313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2" name="Line"/>
          <p:cNvSpPr/>
          <p:nvPr/>
        </p:nvSpPr>
        <p:spPr>
          <a:xfrm flipV="1">
            <a:off x="5839776" y="656217"/>
            <a:ext cx="2400164" cy="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13" name="Line"/>
          <p:cNvSpPr/>
          <p:nvPr/>
        </p:nvSpPr>
        <p:spPr>
          <a:xfrm>
            <a:off x="5839776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14" name="Line"/>
          <p:cNvSpPr/>
          <p:nvPr/>
        </p:nvSpPr>
        <p:spPr>
          <a:xfrm>
            <a:off x="8239938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15" name="0"/>
          <p:cNvSpPr/>
          <p:nvPr/>
        </p:nvSpPr>
        <p:spPr>
          <a:xfrm>
            <a:off x="5714581" y="400226"/>
            <a:ext cx="17074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0</a:t>
            </a:r>
          </a:p>
        </p:txBody>
      </p:sp>
      <p:sp>
        <p:nvSpPr>
          <p:cNvPr id="316" name="25 km"/>
          <p:cNvSpPr/>
          <p:nvPr/>
        </p:nvSpPr>
        <p:spPr>
          <a:xfrm>
            <a:off x="8083816" y="396361"/>
            <a:ext cx="44508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25 km</a:t>
            </a:r>
          </a:p>
        </p:txBody>
      </p:sp>
      <p:sp>
        <p:nvSpPr>
          <p:cNvPr id="317" name="Rectangle"/>
          <p:cNvSpPr/>
          <p:nvPr/>
        </p:nvSpPr>
        <p:spPr>
          <a:xfrm>
            <a:off x="5397572" y="3793454"/>
            <a:ext cx="317009" cy="2508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8" name="Map created from data of Univ. of Hawaii, School of Ocean and Earth Science and Technology…"/>
          <p:cNvSpPr/>
          <p:nvPr/>
        </p:nvSpPr>
        <p:spPr>
          <a:xfrm>
            <a:off x="10721130" y="4792362"/>
            <a:ext cx="1310826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200">
                <a:solidFill>
                  <a:srgbClr val="FFFFFF"/>
                </a:solidFill>
              </a:rPr>
              <a:t>Map created from data of Univ. of Hawaii, School of Ocean and Earth Science and Technology</a:t>
            </a:r>
            <a:endParaRPr sz="1200">
              <a:solidFill>
                <a:srgbClr val="FFFFFF"/>
              </a:solidFill>
            </a:endParaRPr>
          </a:p>
          <a:p>
            <a:pPr/>
            <a:r>
              <a:rPr sz="1200">
                <a:solidFill>
                  <a:srgbClr val="FFFFFF"/>
                </a:solidFill>
              </a:rPr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29.jpg" descr="image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6597" y="0"/>
            <a:ext cx="839880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Rectangle"/>
          <p:cNvSpPr/>
          <p:nvPr/>
        </p:nvSpPr>
        <p:spPr>
          <a:xfrm>
            <a:off x="5754444" y="467211"/>
            <a:ext cx="2834641" cy="28313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2" name="Line"/>
          <p:cNvSpPr/>
          <p:nvPr/>
        </p:nvSpPr>
        <p:spPr>
          <a:xfrm flipV="1">
            <a:off x="5839776" y="656217"/>
            <a:ext cx="2400164" cy="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23" name="Line"/>
          <p:cNvSpPr/>
          <p:nvPr/>
        </p:nvSpPr>
        <p:spPr>
          <a:xfrm>
            <a:off x="5839776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24" name="Line"/>
          <p:cNvSpPr/>
          <p:nvPr/>
        </p:nvSpPr>
        <p:spPr>
          <a:xfrm>
            <a:off x="8239938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25" name="0"/>
          <p:cNvSpPr/>
          <p:nvPr/>
        </p:nvSpPr>
        <p:spPr>
          <a:xfrm>
            <a:off x="5714581" y="400226"/>
            <a:ext cx="17074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0</a:t>
            </a:r>
          </a:p>
        </p:txBody>
      </p:sp>
      <p:sp>
        <p:nvSpPr>
          <p:cNvPr id="326" name="25 km"/>
          <p:cNvSpPr/>
          <p:nvPr/>
        </p:nvSpPr>
        <p:spPr>
          <a:xfrm>
            <a:off x="8083816" y="396361"/>
            <a:ext cx="44508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25 km</a:t>
            </a:r>
          </a:p>
        </p:txBody>
      </p:sp>
      <p:sp>
        <p:nvSpPr>
          <p:cNvPr id="327" name="Rectangle"/>
          <p:cNvSpPr/>
          <p:nvPr/>
        </p:nvSpPr>
        <p:spPr>
          <a:xfrm>
            <a:off x="5397572" y="3793454"/>
            <a:ext cx="317009" cy="2508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8" name="Map created from data of Univ. of Hawaii, School of Ocean and Earth Science and Technology…"/>
          <p:cNvSpPr/>
          <p:nvPr/>
        </p:nvSpPr>
        <p:spPr>
          <a:xfrm>
            <a:off x="10721130" y="4792362"/>
            <a:ext cx="1310826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200">
                <a:solidFill>
                  <a:srgbClr val="FFFFFF"/>
                </a:solidFill>
              </a:rPr>
              <a:t>Map created from data of Univ. of Hawaii, School of Ocean and Earth Science and Technology</a:t>
            </a:r>
            <a:endParaRPr sz="1200">
              <a:solidFill>
                <a:srgbClr val="FFFFFF"/>
              </a:solidFill>
            </a:endParaRPr>
          </a:p>
          <a:p>
            <a:pPr/>
            <a:r>
              <a:rPr sz="1200">
                <a:solidFill>
                  <a:srgbClr val="FFFFFF"/>
                </a:solidFill>
              </a:rPr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31.jpg" descr="image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6597" y="0"/>
            <a:ext cx="839880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Rectangle"/>
          <p:cNvSpPr/>
          <p:nvPr/>
        </p:nvSpPr>
        <p:spPr>
          <a:xfrm>
            <a:off x="5754444" y="467211"/>
            <a:ext cx="2834641" cy="28313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2" name="Line"/>
          <p:cNvSpPr/>
          <p:nvPr/>
        </p:nvSpPr>
        <p:spPr>
          <a:xfrm flipV="1">
            <a:off x="5839776" y="656217"/>
            <a:ext cx="2400164" cy="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33" name="Rectangle"/>
          <p:cNvSpPr/>
          <p:nvPr/>
        </p:nvSpPr>
        <p:spPr>
          <a:xfrm>
            <a:off x="4987509" y="3885003"/>
            <a:ext cx="147200" cy="13068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4" name="Line"/>
          <p:cNvSpPr/>
          <p:nvPr/>
        </p:nvSpPr>
        <p:spPr>
          <a:xfrm>
            <a:off x="5839776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35" name="Line"/>
          <p:cNvSpPr/>
          <p:nvPr/>
        </p:nvSpPr>
        <p:spPr>
          <a:xfrm>
            <a:off x="8239938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36" name="0"/>
          <p:cNvSpPr/>
          <p:nvPr/>
        </p:nvSpPr>
        <p:spPr>
          <a:xfrm>
            <a:off x="5714581" y="400226"/>
            <a:ext cx="17074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0</a:t>
            </a:r>
          </a:p>
        </p:txBody>
      </p:sp>
      <p:sp>
        <p:nvSpPr>
          <p:cNvPr id="337" name="25 km"/>
          <p:cNvSpPr/>
          <p:nvPr/>
        </p:nvSpPr>
        <p:spPr>
          <a:xfrm>
            <a:off x="8083816" y="396361"/>
            <a:ext cx="44508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25 km</a:t>
            </a:r>
          </a:p>
        </p:txBody>
      </p:sp>
      <p:sp>
        <p:nvSpPr>
          <p:cNvPr id="338" name="Map created from data of Univ. of Hawaii, School of Ocean and Earth Science and Technology…"/>
          <p:cNvSpPr/>
          <p:nvPr/>
        </p:nvSpPr>
        <p:spPr>
          <a:xfrm>
            <a:off x="10721130" y="4792362"/>
            <a:ext cx="1310826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200">
                <a:solidFill>
                  <a:srgbClr val="FFFFFF"/>
                </a:solidFill>
              </a:rPr>
              <a:t>Map created from data of Univ. of Hawaii, School of Ocean and Earth Science and Technology</a:t>
            </a:r>
            <a:endParaRPr sz="1200">
              <a:solidFill>
                <a:srgbClr val="FFFFFF"/>
              </a:solidFill>
            </a:endParaRPr>
          </a:p>
          <a:p>
            <a:pPr/>
            <a:r>
              <a:rPr sz="1200">
                <a:solidFill>
                  <a:srgbClr val="FFFFFF"/>
                </a:solidFill>
              </a:rPr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itle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1" name="Body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2" name="image1.jpg" descr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13" y="0"/>
            <a:ext cx="10972801" cy="6858000"/>
          </a:xfrm>
          <a:prstGeom prst="rect">
            <a:avLst/>
          </a:prstGeom>
          <a:ln>
            <a:solidFill>
              <a:srgbClr val="000000"/>
            </a:solidFill>
            <a:bevel/>
          </a:ln>
        </p:spPr>
      </p:pic>
      <p:sp>
        <p:nvSpPr>
          <p:cNvPr id="343" name="Line"/>
          <p:cNvSpPr/>
          <p:nvPr/>
        </p:nvSpPr>
        <p:spPr>
          <a:xfrm>
            <a:off x="5876833" y="3254928"/>
            <a:ext cx="3518837" cy="2801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600" fill="norm" stroke="1" extrusionOk="0">
                <a:moveTo>
                  <a:pt x="3154" y="0"/>
                </a:moveTo>
                <a:cubicBezTo>
                  <a:pt x="2829" y="16"/>
                  <a:pt x="2504" y="32"/>
                  <a:pt x="2179" y="65"/>
                </a:cubicBezTo>
                <a:cubicBezTo>
                  <a:pt x="1854" y="97"/>
                  <a:pt x="1204" y="194"/>
                  <a:pt x="1204" y="194"/>
                </a:cubicBezTo>
                <a:cubicBezTo>
                  <a:pt x="896" y="237"/>
                  <a:pt x="528" y="259"/>
                  <a:pt x="331" y="323"/>
                </a:cubicBezTo>
                <a:cubicBezTo>
                  <a:pt x="134" y="388"/>
                  <a:pt x="-71" y="377"/>
                  <a:pt x="23" y="582"/>
                </a:cubicBezTo>
                <a:cubicBezTo>
                  <a:pt x="117" y="787"/>
                  <a:pt x="613" y="1304"/>
                  <a:pt x="896" y="1552"/>
                </a:cubicBezTo>
                <a:cubicBezTo>
                  <a:pt x="1178" y="1800"/>
                  <a:pt x="1358" y="1875"/>
                  <a:pt x="1717" y="2069"/>
                </a:cubicBezTo>
                <a:cubicBezTo>
                  <a:pt x="2076" y="2263"/>
                  <a:pt x="2666" y="2522"/>
                  <a:pt x="3051" y="2716"/>
                </a:cubicBezTo>
                <a:cubicBezTo>
                  <a:pt x="3436" y="2910"/>
                  <a:pt x="3693" y="2964"/>
                  <a:pt x="4027" y="3234"/>
                </a:cubicBezTo>
                <a:cubicBezTo>
                  <a:pt x="4360" y="3503"/>
                  <a:pt x="4771" y="4010"/>
                  <a:pt x="5053" y="4333"/>
                </a:cubicBezTo>
                <a:cubicBezTo>
                  <a:pt x="5335" y="4656"/>
                  <a:pt x="5472" y="4807"/>
                  <a:pt x="5720" y="5174"/>
                </a:cubicBezTo>
                <a:cubicBezTo>
                  <a:pt x="5968" y="5540"/>
                  <a:pt x="6182" y="5950"/>
                  <a:pt x="6542" y="6532"/>
                </a:cubicBezTo>
                <a:cubicBezTo>
                  <a:pt x="6901" y="7114"/>
                  <a:pt x="7551" y="8246"/>
                  <a:pt x="7876" y="8666"/>
                </a:cubicBezTo>
                <a:cubicBezTo>
                  <a:pt x="8201" y="9086"/>
                  <a:pt x="8492" y="9054"/>
                  <a:pt x="8492" y="9054"/>
                </a:cubicBezTo>
                <a:cubicBezTo>
                  <a:pt x="8791" y="9248"/>
                  <a:pt x="9219" y="9593"/>
                  <a:pt x="9673" y="9830"/>
                </a:cubicBezTo>
                <a:cubicBezTo>
                  <a:pt x="10126" y="10067"/>
                  <a:pt x="10793" y="10304"/>
                  <a:pt x="11212" y="10477"/>
                </a:cubicBezTo>
                <a:cubicBezTo>
                  <a:pt x="11631" y="10649"/>
                  <a:pt x="11794" y="10649"/>
                  <a:pt x="12188" y="10865"/>
                </a:cubicBezTo>
                <a:cubicBezTo>
                  <a:pt x="12581" y="11080"/>
                  <a:pt x="13180" y="11414"/>
                  <a:pt x="13573" y="11770"/>
                </a:cubicBezTo>
                <a:cubicBezTo>
                  <a:pt x="13967" y="12126"/>
                  <a:pt x="14206" y="12578"/>
                  <a:pt x="14549" y="12999"/>
                </a:cubicBezTo>
                <a:cubicBezTo>
                  <a:pt x="14891" y="13419"/>
                  <a:pt x="15267" y="13829"/>
                  <a:pt x="15626" y="14292"/>
                </a:cubicBezTo>
                <a:cubicBezTo>
                  <a:pt x="15986" y="14756"/>
                  <a:pt x="16336" y="15284"/>
                  <a:pt x="16704" y="15780"/>
                </a:cubicBezTo>
                <a:cubicBezTo>
                  <a:pt x="17072" y="16275"/>
                  <a:pt x="17508" y="16825"/>
                  <a:pt x="17833" y="17267"/>
                </a:cubicBezTo>
                <a:cubicBezTo>
                  <a:pt x="18159" y="17709"/>
                  <a:pt x="18321" y="18032"/>
                  <a:pt x="18655" y="18431"/>
                </a:cubicBezTo>
                <a:cubicBezTo>
                  <a:pt x="18988" y="18830"/>
                  <a:pt x="19502" y="19293"/>
                  <a:pt x="19835" y="19660"/>
                </a:cubicBezTo>
                <a:cubicBezTo>
                  <a:pt x="20169" y="20026"/>
                  <a:pt x="20374" y="20307"/>
                  <a:pt x="20656" y="20630"/>
                </a:cubicBezTo>
                <a:cubicBezTo>
                  <a:pt x="20939" y="20953"/>
                  <a:pt x="21401" y="21460"/>
                  <a:pt x="21529" y="21600"/>
                </a:cubicBezTo>
              </a:path>
            </a:pathLst>
          </a:custGeom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4" name="Line"/>
          <p:cNvSpPr/>
          <p:nvPr/>
        </p:nvSpPr>
        <p:spPr>
          <a:xfrm flipH="1" flipV="1">
            <a:off x="7557083" y="3914816"/>
            <a:ext cx="1454151" cy="172957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45" name="Line"/>
          <p:cNvSpPr/>
          <p:nvPr/>
        </p:nvSpPr>
        <p:spPr>
          <a:xfrm>
            <a:off x="8556770" y="3822134"/>
            <a:ext cx="454463" cy="265639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46" name="Line"/>
          <p:cNvSpPr/>
          <p:nvPr/>
        </p:nvSpPr>
        <p:spPr>
          <a:xfrm>
            <a:off x="8556770" y="4456064"/>
            <a:ext cx="1206501" cy="19891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47" name="Line"/>
          <p:cNvSpPr/>
          <p:nvPr/>
        </p:nvSpPr>
        <p:spPr>
          <a:xfrm flipV="1">
            <a:off x="9425929" y="4658783"/>
            <a:ext cx="337343" cy="22048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48" name="Line"/>
          <p:cNvSpPr/>
          <p:nvPr/>
        </p:nvSpPr>
        <p:spPr>
          <a:xfrm flipH="1">
            <a:off x="6320289" y="3539266"/>
            <a:ext cx="258012" cy="50757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49" name="Line"/>
          <p:cNvSpPr/>
          <p:nvPr/>
        </p:nvSpPr>
        <p:spPr>
          <a:xfrm flipH="1">
            <a:off x="6850352" y="3914816"/>
            <a:ext cx="217422" cy="35860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50" name="Line"/>
          <p:cNvSpPr/>
          <p:nvPr/>
        </p:nvSpPr>
        <p:spPr>
          <a:xfrm flipV="1">
            <a:off x="7264866" y="4351468"/>
            <a:ext cx="233215" cy="77920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51" name="Line"/>
          <p:cNvSpPr/>
          <p:nvPr/>
        </p:nvSpPr>
        <p:spPr>
          <a:xfrm flipV="1">
            <a:off x="7886699" y="4607955"/>
            <a:ext cx="219873" cy="6564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52" name="Line"/>
          <p:cNvSpPr/>
          <p:nvPr/>
        </p:nvSpPr>
        <p:spPr>
          <a:xfrm flipH="1">
            <a:off x="8310581" y="4960403"/>
            <a:ext cx="172573" cy="2540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53" name="Line"/>
          <p:cNvSpPr/>
          <p:nvPr/>
        </p:nvSpPr>
        <p:spPr>
          <a:xfrm flipH="1">
            <a:off x="8784001" y="5437778"/>
            <a:ext cx="154643" cy="45572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54" name="Relief image from National Park Service"/>
          <p:cNvSpPr/>
          <p:nvPr/>
        </p:nvSpPr>
        <p:spPr>
          <a:xfrm>
            <a:off x="8343900" y="6535090"/>
            <a:ext cx="327068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>
              <a:defRPr sz="1800"/>
            </a:pPr>
            <a:r>
              <a:rPr sz="1400"/>
              <a:t>Relief image from National Park Service</a:t>
            </a:r>
          </a:p>
        </p:txBody>
      </p:sp>
      <p:sp>
        <p:nvSpPr>
          <p:cNvPr id="355" name="Line"/>
          <p:cNvSpPr/>
          <p:nvPr/>
        </p:nvSpPr>
        <p:spPr>
          <a:xfrm flipV="1">
            <a:off x="5880683" y="3324225"/>
            <a:ext cx="329618" cy="620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1.jpg" descr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Line"/>
          <p:cNvSpPr/>
          <p:nvPr/>
        </p:nvSpPr>
        <p:spPr>
          <a:xfrm flipH="1">
            <a:off x="7239000" y="3215078"/>
            <a:ext cx="2014057" cy="137723"/>
          </a:xfrm>
          <a:prstGeom prst="line">
            <a:avLst/>
          </a:prstGeom>
          <a:ln w="1905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2" name="Line"/>
          <p:cNvSpPr/>
          <p:nvPr/>
        </p:nvSpPr>
        <p:spPr>
          <a:xfrm flipH="1">
            <a:off x="5880683" y="1728131"/>
            <a:ext cx="1107348" cy="1624669"/>
          </a:xfrm>
          <a:prstGeom prst="line">
            <a:avLst/>
          </a:prstGeom>
          <a:ln w="1905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3" name="Line"/>
          <p:cNvSpPr/>
          <p:nvPr/>
        </p:nvSpPr>
        <p:spPr>
          <a:xfrm flipV="1">
            <a:off x="3200399" y="4206240"/>
            <a:ext cx="2808515" cy="862150"/>
          </a:xfrm>
          <a:prstGeom prst="line">
            <a:avLst/>
          </a:prstGeom>
          <a:ln w="1905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4" name="Line"/>
          <p:cNvSpPr/>
          <p:nvPr/>
        </p:nvSpPr>
        <p:spPr>
          <a:xfrm flipV="1">
            <a:off x="5434149" y="4336869"/>
            <a:ext cx="1804852" cy="1619795"/>
          </a:xfrm>
          <a:prstGeom prst="line">
            <a:avLst/>
          </a:prstGeom>
          <a:ln w="1905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5" name="Line"/>
          <p:cNvSpPr/>
          <p:nvPr/>
        </p:nvSpPr>
        <p:spPr>
          <a:xfrm flipV="1">
            <a:off x="7354389" y="4976948"/>
            <a:ext cx="901338" cy="1280161"/>
          </a:xfrm>
          <a:prstGeom prst="line">
            <a:avLst/>
          </a:prstGeom>
          <a:ln w="1905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6" name="Keanae…"/>
          <p:cNvSpPr/>
          <p:nvPr/>
        </p:nvSpPr>
        <p:spPr>
          <a:xfrm>
            <a:off x="9248785" y="2886967"/>
            <a:ext cx="911942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Keanae</a:t>
            </a:r>
          </a:p>
          <a:p>
            <a:pPr/>
            <a:r>
              <a:t>Valley</a:t>
            </a:r>
          </a:p>
        </p:txBody>
      </p:sp>
      <p:sp>
        <p:nvSpPr>
          <p:cNvPr id="127" name="Haleakala…"/>
          <p:cNvSpPr/>
          <p:nvPr/>
        </p:nvSpPr>
        <p:spPr>
          <a:xfrm>
            <a:off x="6960472" y="1340429"/>
            <a:ext cx="1177824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Haleakala</a:t>
            </a:r>
          </a:p>
          <a:p>
            <a:pPr/>
            <a:r>
              <a:t>“crater”</a:t>
            </a:r>
          </a:p>
        </p:txBody>
      </p:sp>
      <p:sp>
        <p:nvSpPr>
          <p:cNvPr id="128" name="Kaupo…"/>
          <p:cNvSpPr/>
          <p:nvPr/>
        </p:nvSpPr>
        <p:spPr>
          <a:xfrm>
            <a:off x="2254961" y="4826684"/>
            <a:ext cx="799653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Kaupo</a:t>
            </a:r>
          </a:p>
          <a:p>
            <a:pPr/>
            <a:r>
              <a:t>Valley</a:t>
            </a:r>
          </a:p>
        </p:txBody>
      </p:sp>
      <p:sp>
        <p:nvSpPr>
          <p:cNvPr id="129" name="Kipahulu Valley"/>
          <p:cNvSpPr/>
          <p:nvPr/>
        </p:nvSpPr>
        <p:spPr>
          <a:xfrm>
            <a:off x="4604656" y="5963558"/>
            <a:ext cx="166092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Kipahulu Valley</a:t>
            </a:r>
          </a:p>
        </p:txBody>
      </p:sp>
      <p:sp>
        <p:nvSpPr>
          <p:cNvPr id="130" name="Waihoi Valley"/>
          <p:cNvSpPr/>
          <p:nvPr/>
        </p:nvSpPr>
        <p:spPr>
          <a:xfrm>
            <a:off x="7081077" y="6257109"/>
            <a:ext cx="146178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Waihoi Valley</a:t>
            </a:r>
          </a:p>
        </p:txBody>
      </p:sp>
      <p:sp>
        <p:nvSpPr>
          <p:cNvPr id="131" name="Image from National Park Service"/>
          <p:cNvSpPr/>
          <p:nvPr/>
        </p:nvSpPr>
        <p:spPr>
          <a:xfrm>
            <a:off x="800627" y="6332890"/>
            <a:ext cx="351472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Image from National Park Service</a:t>
            </a:r>
          </a:p>
        </p:txBody>
      </p:sp>
      <p:sp>
        <p:nvSpPr>
          <p:cNvPr id="132" name="East rift zone"/>
          <p:cNvSpPr/>
          <p:nvPr/>
        </p:nvSpPr>
        <p:spPr>
          <a:xfrm rot="1896769">
            <a:off x="7270033" y="3820247"/>
            <a:ext cx="150487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>
                <a:solidFill>
                  <a:srgbClr val="FF0000"/>
                </a:solidFill>
              </a:defRPr>
            </a:lvl1pPr>
          </a:lstStyle>
          <a:p>
            <a:pPr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FF0000"/>
                </a:solidFill>
              </a:rPr>
              <a:t>East rift zone</a:t>
            </a:r>
          </a:p>
        </p:txBody>
      </p:sp>
      <p:sp>
        <p:nvSpPr>
          <p:cNvPr id="133" name="Southwest rift zone"/>
          <p:cNvSpPr/>
          <p:nvPr/>
        </p:nvSpPr>
        <p:spPr>
          <a:xfrm rot="21087451">
            <a:off x="2078684" y="2640400"/>
            <a:ext cx="213843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>
                <a:solidFill>
                  <a:srgbClr val="FF0000"/>
                </a:solidFill>
              </a:defRPr>
            </a:lvl1pPr>
          </a:lstStyle>
          <a:p>
            <a:pPr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FF0000"/>
                </a:solidFill>
              </a:rPr>
              <a:t>Southwest rift zone</a:t>
            </a:r>
          </a:p>
        </p:txBody>
      </p:sp>
      <p:sp>
        <p:nvSpPr>
          <p:cNvPr id="134" name="North rift zone"/>
          <p:cNvSpPr/>
          <p:nvPr/>
        </p:nvSpPr>
        <p:spPr>
          <a:xfrm>
            <a:off x="6733391" y="2782630"/>
            <a:ext cx="166092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>
                <a:solidFill>
                  <a:srgbClr val="FF0000"/>
                </a:solidFill>
              </a:defRPr>
            </a:lvl1pPr>
          </a:lstStyle>
          <a:p>
            <a:pPr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FF0000"/>
                </a:solidFill>
              </a:rPr>
              <a:t>North rift zone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32.jpeg" descr="image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4005" y="0"/>
            <a:ext cx="5146988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33.jpeg" descr="image3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092" y="0"/>
            <a:ext cx="5143288" cy="6853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age34.jpg" descr="image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2473" y="873748"/>
            <a:ext cx="5654097" cy="4616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35.jpg" descr="image3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435" y="873749"/>
            <a:ext cx="5654096" cy="4616822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Maps created from data of Univ. of Hawaii, School of Ocean and Earth Science and Technology…"/>
          <p:cNvSpPr/>
          <p:nvPr/>
        </p:nvSpPr>
        <p:spPr>
          <a:xfrm>
            <a:off x="5961888" y="6237113"/>
            <a:ext cx="7021043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200">
                <a:solidFill>
                  <a:srgbClr val="FFFFFF"/>
                </a:solidFill>
              </a:rPr>
              <a:t>Maps created from data of Univ. of Hawaii, School of Ocean and Earth Science and Technology</a:t>
            </a:r>
            <a:endParaRPr sz="1200">
              <a:solidFill>
                <a:srgbClr val="FFFFFF"/>
              </a:solidFill>
            </a:endParaRPr>
          </a:p>
          <a:p>
            <a:pPr/>
            <a:r>
              <a:rPr sz="1200">
                <a:solidFill>
                  <a:srgbClr val="FFFFFF"/>
                </a:solidFill>
              </a:rPr>
              <a:t>http://www.soest.hawaii.edu/HMRG/multibeam/bathymetry.php</a:t>
            </a:r>
          </a:p>
        </p:txBody>
      </p:sp>
      <p:sp>
        <p:nvSpPr>
          <p:cNvPr id="363" name="Line"/>
          <p:cNvSpPr/>
          <p:nvPr/>
        </p:nvSpPr>
        <p:spPr>
          <a:xfrm flipV="1">
            <a:off x="3259106" y="2296390"/>
            <a:ext cx="211458" cy="81684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4" name="Line"/>
          <p:cNvSpPr/>
          <p:nvPr/>
        </p:nvSpPr>
        <p:spPr>
          <a:xfrm flipV="1">
            <a:off x="3259106" y="2296391"/>
            <a:ext cx="211458" cy="171851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5" name="Line"/>
          <p:cNvSpPr/>
          <p:nvPr/>
        </p:nvSpPr>
        <p:spPr>
          <a:xfrm flipV="1">
            <a:off x="4031672" y="2507137"/>
            <a:ext cx="163172" cy="789179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66" name="Line"/>
          <p:cNvSpPr/>
          <p:nvPr/>
        </p:nvSpPr>
        <p:spPr>
          <a:xfrm flipH="1" flipV="1">
            <a:off x="4194844" y="2507138"/>
            <a:ext cx="73261" cy="331030"/>
          </a:xfrm>
          <a:prstGeom prst="line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age36.jpg" descr="image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7001" y="0"/>
            <a:ext cx="923799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Rectangle"/>
          <p:cNvSpPr/>
          <p:nvPr/>
        </p:nvSpPr>
        <p:spPr>
          <a:xfrm>
            <a:off x="3158003" y="236274"/>
            <a:ext cx="3279924" cy="49331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0" name="Line"/>
          <p:cNvSpPr/>
          <p:nvPr/>
        </p:nvSpPr>
        <p:spPr>
          <a:xfrm>
            <a:off x="3296022" y="630516"/>
            <a:ext cx="2731248" cy="1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71" name="Line"/>
          <p:cNvSpPr/>
          <p:nvPr/>
        </p:nvSpPr>
        <p:spPr>
          <a:xfrm>
            <a:off x="3296022" y="554450"/>
            <a:ext cx="5978" cy="8204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72" name="Line"/>
          <p:cNvSpPr/>
          <p:nvPr/>
        </p:nvSpPr>
        <p:spPr>
          <a:xfrm>
            <a:off x="6027269" y="554450"/>
            <a:ext cx="5978" cy="8204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73" name="0"/>
          <p:cNvSpPr/>
          <p:nvPr/>
        </p:nvSpPr>
        <p:spPr>
          <a:xfrm>
            <a:off x="3158003" y="281848"/>
            <a:ext cx="19738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>
              <a:defRPr sz="1800"/>
            </a:pPr>
            <a:r>
              <a:rPr sz="1400"/>
              <a:t>0</a:t>
            </a:r>
          </a:p>
        </p:txBody>
      </p:sp>
      <p:sp>
        <p:nvSpPr>
          <p:cNvPr id="374" name="50 km"/>
          <p:cNvSpPr/>
          <p:nvPr/>
        </p:nvSpPr>
        <p:spPr>
          <a:xfrm>
            <a:off x="5858019" y="287695"/>
            <a:ext cx="581457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>
              <a:defRPr sz="1800"/>
            </a:pPr>
            <a:r>
              <a:rPr sz="1400"/>
              <a:t>50 km</a:t>
            </a:r>
          </a:p>
        </p:txBody>
      </p:sp>
      <p:sp>
        <p:nvSpPr>
          <p:cNvPr id="375" name="Map created from data of Univ. of Hawaii, School of Ocean and Earth Science and Technology…"/>
          <p:cNvSpPr/>
          <p:nvPr/>
        </p:nvSpPr>
        <p:spPr>
          <a:xfrm>
            <a:off x="10721130" y="4792362"/>
            <a:ext cx="1310826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 sz="1200">
                <a:solidFill>
                  <a:srgbClr val="FFFFFF"/>
                </a:solidFill>
              </a:rPr>
              <a:t>Map created from data of Univ. of Hawaii, School of Ocean and Earth Science and Technology</a:t>
            </a:r>
            <a:endParaRPr sz="1200">
              <a:solidFill>
                <a:srgbClr val="FFFFFF"/>
              </a:solidFill>
            </a:endParaRPr>
          </a:p>
          <a:p>
            <a:pPr/>
            <a:r>
              <a:rPr sz="1200">
                <a:solidFill>
                  <a:srgbClr val="FFFFFF"/>
                </a:solidFill>
              </a:rPr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37.jpg" descr="image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3980" y="3627120"/>
            <a:ext cx="9387841" cy="161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38.jpg" descr="image3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3980" y="5240020"/>
            <a:ext cx="9387841" cy="161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36.jpg" descr="image3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9649" y="121920"/>
            <a:ext cx="4300802" cy="3192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age33.jpeg" descr="image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2505" y="0"/>
            <a:ext cx="514698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image39.jpg" descr="image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9380" y="43688"/>
            <a:ext cx="9387841" cy="1615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40.jpg" descr="image4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9380" y="3132327"/>
            <a:ext cx="9387841" cy="161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41.jpg" descr="image41.jpg"/>
          <p:cNvPicPr>
            <a:picLocks noChangeAspect="1"/>
          </p:cNvPicPr>
          <p:nvPr/>
        </p:nvPicPr>
        <p:blipFill>
          <a:blip r:embed="rId4">
            <a:extLst/>
          </a:blip>
          <a:srcRect l="0" t="0" r="0" b="42062"/>
          <a:stretch>
            <a:fillRect/>
          </a:stretch>
        </p:blipFill>
        <p:spPr>
          <a:xfrm>
            <a:off x="1389380" y="4747767"/>
            <a:ext cx="9387841" cy="1631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42.jpg" descr="image4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9380" y="1516888"/>
            <a:ext cx="9387841" cy="1615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age32.jpeg" descr="image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1705" y="0"/>
            <a:ext cx="514698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image43.jpg" descr="image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1479" y="1347469"/>
            <a:ext cx="9387842" cy="161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44.jpg" descr="image4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1479" y="2730500"/>
            <a:ext cx="9387842" cy="1615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38.jpg" descr="image3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1479" y="-80011"/>
            <a:ext cx="9387842" cy="161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45.jpg" descr="image4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81479" y="5242559"/>
            <a:ext cx="9387842" cy="161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age46.jpg" descr="image46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81479" y="3986529"/>
            <a:ext cx="9387842" cy="1615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image34.jpg" descr="image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1786" y="514979"/>
            <a:ext cx="6401858" cy="5227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image11.jpg" descr="image1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2437" y="514978"/>
            <a:ext cx="6401857" cy="5227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image48.jpg" descr="image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7073" y="674034"/>
            <a:ext cx="6401858" cy="5227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11.jpg" descr="image1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2589" y="674034"/>
            <a:ext cx="6401857" cy="5227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1.jpg" descr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7505" y="1289333"/>
            <a:ext cx="4718994" cy="294937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Image from National Park Service"/>
          <p:cNvSpPr/>
          <p:nvPr/>
        </p:nvSpPr>
        <p:spPr>
          <a:xfrm>
            <a:off x="9583784" y="4354714"/>
            <a:ext cx="2756817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>
              <a:defRPr sz="1800"/>
            </a:pPr>
            <a:r>
              <a:rPr sz="1400"/>
              <a:t>Image from National Park Service</a:t>
            </a:r>
          </a:p>
        </p:txBody>
      </p:sp>
      <p:sp>
        <p:nvSpPr>
          <p:cNvPr id="138" name="Image from National Park Service"/>
          <p:cNvSpPr/>
          <p:nvPr/>
        </p:nvSpPr>
        <p:spPr>
          <a:xfrm>
            <a:off x="9853442" y="4208700"/>
            <a:ext cx="237786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FFFFFF"/>
                </a:solidFill>
              </a:rPr>
              <a:t>Image from National Park Service</a:t>
            </a:r>
          </a:p>
        </p:txBody>
      </p:sp>
      <p:pic>
        <p:nvPicPr>
          <p:cNvPr id="13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7843" t="26515" r="6863" b="28787"/>
          <a:stretch>
            <a:fillRect/>
          </a:stretch>
        </p:blipFill>
        <p:spPr>
          <a:xfrm>
            <a:off x="304800" y="385395"/>
            <a:ext cx="6670724" cy="452474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Drawn by D. Stinton"/>
          <p:cNvSpPr/>
          <p:nvPr/>
        </p:nvSpPr>
        <p:spPr>
          <a:xfrm>
            <a:off x="5493109" y="4996100"/>
            <a:ext cx="146673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/>
            <a:r>
              <a:t>Drawn by D. Stinton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49.jpg" descr="image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2816" y="266657"/>
            <a:ext cx="7745670" cy="6324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52.jpg" descr="image52.jpg"/>
          <p:cNvPicPr>
            <a:picLocks noChangeAspect="1"/>
          </p:cNvPicPr>
          <p:nvPr/>
        </p:nvPicPr>
        <p:blipFill>
          <a:blip r:embed="rId2">
            <a:extLst/>
          </a:blip>
          <a:srcRect l="35046" t="27767" r="21284" b="19058"/>
          <a:stretch>
            <a:fillRect/>
          </a:stretch>
        </p:blipFill>
        <p:spPr>
          <a:xfrm>
            <a:off x="2552303" y="63896"/>
            <a:ext cx="7087391" cy="6730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52.jpg" descr="image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4409" y="69765"/>
            <a:ext cx="6257344" cy="4879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image44.jpg" descr="image4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4571" y="5029082"/>
            <a:ext cx="9970280" cy="1715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How much displacement?"/>
          <p:cNvSpPr/>
          <p:nvPr/>
        </p:nvSpPr>
        <p:spPr>
          <a:xfrm>
            <a:off x="321717" y="507857"/>
            <a:ext cx="412460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How much displacement?</a:t>
            </a:r>
          </a:p>
        </p:txBody>
      </p:sp>
      <p:sp>
        <p:nvSpPr>
          <p:cNvPr id="410" name="Line"/>
          <p:cNvSpPr/>
          <p:nvPr/>
        </p:nvSpPr>
        <p:spPr>
          <a:xfrm>
            <a:off x="9399214" y="492780"/>
            <a:ext cx="747160" cy="410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1" name="2.5 km"/>
          <p:cNvSpPr/>
          <p:nvPr/>
        </p:nvSpPr>
        <p:spPr>
          <a:xfrm>
            <a:off x="7928780" y="1457066"/>
            <a:ext cx="452957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/>
            </a:lvl1pPr>
          </a:lstStyle>
          <a:p>
            <a:pPr>
              <a:defRPr sz="1800"/>
            </a:pPr>
            <a:r>
              <a:rPr sz="900"/>
              <a:t>2.5 km</a:t>
            </a:r>
          </a:p>
        </p:txBody>
      </p:sp>
      <p:sp>
        <p:nvSpPr>
          <p:cNvPr id="412" name="Line"/>
          <p:cNvSpPr/>
          <p:nvPr/>
        </p:nvSpPr>
        <p:spPr>
          <a:xfrm>
            <a:off x="8179009" y="1687897"/>
            <a:ext cx="2667" cy="189279"/>
          </a:xfrm>
          <a:prstGeom prst="line">
            <a:avLst/>
          </a:prstGeom>
          <a:ln w="6350">
            <a:solidFill>
              <a:srgbClr val="FF0000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3" name="Line"/>
          <p:cNvSpPr/>
          <p:nvPr/>
        </p:nvSpPr>
        <p:spPr>
          <a:xfrm>
            <a:off x="10146373" y="447188"/>
            <a:ext cx="1" cy="45593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414" name="image44.jpg" descr="image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9683" y="1530279"/>
            <a:ext cx="9663249" cy="1662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age42.jpg" descr="image4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8713" y="4227026"/>
            <a:ext cx="9809062" cy="1687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age10.jpeg" descr="image10.jpeg"/>
          <p:cNvPicPr>
            <a:picLocks noChangeAspect="1"/>
          </p:cNvPicPr>
          <p:nvPr/>
        </p:nvPicPr>
        <p:blipFill>
          <a:blip r:embed="rId2">
            <a:extLst/>
          </a:blip>
          <a:srcRect l="0" t="19111" r="0" b="0"/>
          <a:stretch>
            <a:fillRect/>
          </a:stretch>
        </p:blipFill>
        <p:spPr>
          <a:xfrm rot="10800000">
            <a:off x="452128" y="301751"/>
            <a:ext cx="11355167" cy="6146803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Line"/>
          <p:cNvSpPr/>
          <p:nvPr/>
        </p:nvSpPr>
        <p:spPr>
          <a:xfrm>
            <a:off x="9834626" y="3892296"/>
            <a:ext cx="1" cy="1206501"/>
          </a:xfrm>
          <a:prstGeom prst="line">
            <a:avLst/>
          </a:prstGeom>
          <a:ln w="28575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19" name="Time of landslide movement - between 150 and 120 ka"/>
          <p:cNvSpPr/>
          <p:nvPr/>
        </p:nvSpPr>
        <p:spPr>
          <a:xfrm>
            <a:off x="9283700" y="2414967"/>
            <a:ext cx="1536700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Time of landslide movement - between 150 and 120 ka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image55.jpg" descr="image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5064" y="165126"/>
            <a:ext cx="5131282" cy="3726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image56.jpeg" descr="image5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268872" y="63650"/>
            <a:ext cx="2986533" cy="4394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image57.jpeg" descr="image5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3749" y="106065"/>
            <a:ext cx="2661525" cy="3408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age1.jpg" descr="image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76665" y="4189472"/>
            <a:ext cx="3937001" cy="2460626"/>
          </a:xfrm>
          <a:prstGeom prst="rect">
            <a:avLst/>
          </a:prstGeom>
          <a:ln>
            <a:solidFill>
              <a:srgbClr val="000000"/>
            </a:solidFill>
            <a:bevel/>
          </a:ln>
        </p:spPr>
      </p:pic>
      <p:sp>
        <p:nvSpPr>
          <p:cNvPr id="425" name="Rectangle"/>
          <p:cNvSpPr/>
          <p:nvPr/>
        </p:nvSpPr>
        <p:spPr>
          <a:xfrm>
            <a:off x="1937680" y="1837189"/>
            <a:ext cx="1251616" cy="77178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6" name="Rectangle"/>
          <p:cNvSpPr/>
          <p:nvPr/>
        </p:nvSpPr>
        <p:spPr>
          <a:xfrm>
            <a:off x="268870" y="2642531"/>
            <a:ext cx="1251616" cy="77178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7" name="Rectangle"/>
          <p:cNvSpPr/>
          <p:nvPr/>
        </p:nvSpPr>
        <p:spPr>
          <a:xfrm>
            <a:off x="268870" y="1065402"/>
            <a:ext cx="1350206" cy="68789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8" name="Rectangle"/>
          <p:cNvSpPr/>
          <p:nvPr/>
        </p:nvSpPr>
        <p:spPr>
          <a:xfrm>
            <a:off x="1700477" y="3981572"/>
            <a:ext cx="237206" cy="47686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9" name="Rectangle"/>
          <p:cNvSpPr/>
          <p:nvPr/>
        </p:nvSpPr>
        <p:spPr>
          <a:xfrm>
            <a:off x="186475" y="4303552"/>
            <a:ext cx="1514002" cy="41106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0" name="Rectangle"/>
          <p:cNvSpPr/>
          <p:nvPr/>
        </p:nvSpPr>
        <p:spPr>
          <a:xfrm>
            <a:off x="2822955" y="3118816"/>
            <a:ext cx="366342" cy="29550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1" name="Rectangle"/>
          <p:cNvSpPr/>
          <p:nvPr/>
        </p:nvSpPr>
        <p:spPr>
          <a:xfrm>
            <a:off x="2011679" y="151996"/>
            <a:ext cx="1177616" cy="86275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2" name="Hazlett, R.W. and Hyndman, D.W., 1996"/>
          <p:cNvSpPr/>
          <p:nvPr/>
        </p:nvSpPr>
        <p:spPr>
          <a:xfrm>
            <a:off x="129991" y="4457246"/>
            <a:ext cx="135020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Hazlett, R.W. and Hyndman, D.W., 1996</a:t>
            </a:r>
          </a:p>
        </p:txBody>
      </p:sp>
      <p:sp>
        <p:nvSpPr>
          <p:cNvPr id="433" name="Sherrod, D.R., Sinton, J.M., Watkins, J.M., and Brunt, K.M., 2007"/>
          <p:cNvSpPr/>
          <p:nvPr/>
        </p:nvSpPr>
        <p:spPr>
          <a:xfrm>
            <a:off x="4015282" y="3491262"/>
            <a:ext cx="22482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Sherrod, D.R., Sinton, J.M., Watkins, J.M., and Brunt, K.M., 2007</a:t>
            </a:r>
          </a:p>
        </p:txBody>
      </p:sp>
      <p:sp>
        <p:nvSpPr>
          <p:cNvPr id="434" name="Re-drawn from Sherrod, D.R., Sinton, J.M., Watkins, S.E., and Brunt, K.M., 2007"/>
          <p:cNvSpPr/>
          <p:nvPr/>
        </p:nvSpPr>
        <p:spPr>
          <a:xfrm>
            <a:off x="7910500" y="3491262"/>
            <a:ext cx="346043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Re-drawn from Sherrod, D.R., Sinton, J.M., Watkins, S.E., and Brunt, K.M., 2007</a:t>
            </a:r>
          </a:p>
        </p:txBody>
      </p:sp>
      <p:sp>
        <p:nvSpPr>
          <p:cNvPr id="435" name="Rectangle"/>
          <p:cNvSpPr/>
          <p:nvPr/>
        </p:nvSpPr>
        <p:spPr>
          <a:xfrm>
            <a:off x="1937680" y="3414317"/>
            <a:ext cx="1394706" cy="113246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36" name="image58.jpeg" descr="image5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38990" y="3981570"/>
            <a:ext cx="3259780" cy="2876430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Re-drawn from Moore et al., 1989…"/>
          <p:cNvSpPr/>
          <p:nvPr/>
        </p:nvSpPr>
        <p:spPr>
          <a:xfrm>
            <a:off x="242735" y="6329207"/>
            <a:ext cx="218941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sz="1000"/>
              <a:t>Re-drawn from Moore et al., 1989</a:t>
            </a:r>
            <a:endParaRPr sz="1000"/>
          </a:p>
          <a:p>
            <a:pPr/>
            <a:r>
              <a:rPr sz="1000"/>
              <a:t>Pololu slump from Smith et al., 2007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age59.jpg" descr="image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964" y="0"/>
            <a:ext cx="9144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Questions?…"/>
          <p:cNvSpPr/>
          <p:nvPr/>
        </p:nvSpPr>
        <p:spPr>
          <a:xfrm>
            <a:off x="4609148" y="877668"/>
            <a:ext cx="2672170" cy="128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sz="4000"/>
              <a:t>Questions?</a:t>
            </a:r>
            <a:endParaRPr sz="4000"/>
          </a:p>
          <a:p>
            <a:pPr/>
            <a:r>
              <a:rPr sz="4000"/>
              <a:t>Comments?</a:t>
            </a:r>
          </a:p>
        </p:txBody>
      </p:sp>
      <p:sp>
        <p:nvSpPr>
          <p:cNvPr id="441" name="Special thanks to my colleague, Dr. Andre Ellis, for creating the contour map used in this study."/>
          <p:cNvSpPr/>
          <p:nvPr/>
        </p:nvSpPr>
        <p:spPr>
          <a:xfrm>
            <a:off x="7973524" y="62058"/>
            <a:ext cx="2249468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Special thanks to my colleague, </a:t>
            </a:r>
            <a:r>
              <a:rPr b="1"/>
              <a:t>Dr.</a:t>
            </a:r>
            <a:r>
              <a:t> </a:t>
            </a:r>
            <a:r>
              <a:rPr b="1"/>
              <a:t>Andre Ellis, </a:t>
            </a:r>
            <a:r>
              <a:t>for creating the contour map used in this study.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image52.jpg" descr="image52.jpg"/>
          <p:cNvPicPr>
            <a:picLocks noChangeAspect="1"/>
          </p:cNvPicPr>
          <p:nvPr/>
        </p:nvPicPr>
        <p:blipFill>
          <a:blip r:embed="rId2">
            <a:extLst/>
          </a:blip>
          <a:srcRect l="4980" t="4418" r="5750" b="4470"/>
          <a:stretch>
            <a:fillRect/>
          </a:stretch>
        </p:blipFill>
        <p:spPr>
          <a:xfrm>
            <a:off x="2265027" y="537734"/>
            <a:ext cx="7804675" cy="6212131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Rectangle"/>
          <p:cNvSpPr/>
          <p:nvPr/>
        </p:nvSpPr>
        <p:spPr>
          <a:xfrm>
            <a:off x="4639112" y="2667698"/>
            <a:ext cx="1694577" cy="64633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46" name="Proposed Name:…"/>
          <p:cNvSpPr/>
          <p:nvPr/>
        </p:nvSpPr>
        <p:spPr>
          <a:xfrm>
            <a:off x="4639112" y="2667698"/>
            <a:ext cx="1829133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Proposed Name:</a:t>
            </a:r>
          </a:p>
          <a:p>
            <a:pPr/>
            <a:r>
              <a:rPr>
                <a:solidFill>
                  <a:srgbClr val="FF0000"/>
                </a:solidFill>
              </a:rPr>
              <a:t>Keanae landslide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50.jpg" descr="image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1384" y="538379"/>
            <a:ext cx="6934812" cy="5663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image51.jpg" descr="image5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06018" y="538379"/>
            <a:ext cx="6934811" cy="5663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5.jpg" descr="image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8640" y="-139700"/>
            <a:ext cx="51435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Relief map on display at Old Lahaina Courthouse, Maui"/>
          <p:cNvSpPr/>
          <p:nvPr/>
        </p:nvSpPr>
        <p:spPr>
          <a:xfrm>
            <a:off x="8291039" y="5586967"/>
            <a:ext cx="2364261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Relief map on display at Old Lahaina Courthouse, Maui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image45.jpg" descr="image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5236" y="695044"/>
            <a:ext cx="9387842" cy="1615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age41.jpg" descr="image41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2062"/>
          <a:stretch>
            <a:fillRect/>
          </a:stretch>
        </p:blipFill>
        <p:spPr>
          <a:xfrm>
            <a:off x="2645316" y="4183744"/>
            <a:ext cx="9387841" cy="1631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47.jpeg" descr="image4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562" y="0"/>
            <a:ext cx="2255675" cy="3005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33.jpeg" descr="image3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5812" y="3354073"/>
            <a:ext cx="2289425" cy="3050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image48.jpg" descr="image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" y="877871"/>
            <a:ext cx="6663615" cy="5441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45.jpg" descr="image4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3120" y="3046650"/>
            <a:ext cx="5195728" cy="89407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Is the en-echelon graben or single scarp structure reasonable?"/>
          <p:cNvSpPr/>
          <p:nvPr/>
        </p:nvSpPr>
        <p:spPr>
          <a:xfrm>
            <a:off x="1282699" y="156366"/>
            <a:ext cx="6467548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Is the en-echelon graben or single scarp structure reasonable?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52.jpg" descr="image52.jpg"/>
          <p:cNvPicPr>
            <a:picLocks noChangeAspect="1"/>
          </p:cNvPicPr>
          <p:nvPr/>
        </p:nvPicPr>
        <p:blipFill>
          <a:blip r:embed="rId2">
            <a:extLst/>
          </a:blip>
          <a:srcRect l="35046" t="27767" r="21284" b="19059"/>
          <a:stretch>
            <a:fillRect/>
          </a:stretch>
        </p:blipFill>
        <p:spPr>
          <a:xfrm>
            <a:off x="419100" y="142606"/>
            <a:ext cx="6813131" cy="6469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53.jpg" descr="image53.jpg"/>
          <p:cNvPicPr>
            <a:picLocks noChangeAspect="1"/>
          </p:cNvPicPr>
          <p:nvPr/>
        </p:nvPicPr>
        <p:blipFill>
          <a:blip r:embed="rId3">
            <a:extLst/>
          </a:blip>
          <a:srcRect l="0" t="3063" r="10817" b="2977"/>
          <a:stretch>
            <a:fillRect/>
          </a:stretch>
        </p:blipFill>
        <p:spPr>
          <a:xfrm>
            <a:off x="7716863" y="1737359"/>
            <a:ext cx="3777146" cy="2944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image12.jpg" descr="image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6597" y="0"/>
            <a:ext cx="839880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Rectangle"/>
          <p:cNvSpPr/>
          <p:nvPr/>
        </p:nvSpPr>
        <p:spPr>
          <a:xfrm>
            <a:off x="5754444" y="467211"/>
            <a:ext cx="2834641" cy="28313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5" name="Line"/>
          <p:cNvSpPr/>
          <p:nvPr/>
        </p:nvSpPr>
        <p:spPr>
          <a:xfrm flipV="1">
            <a:off x="5839776" y="656217"/>
            <a:ext cx="2400164" cy="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6" name="Line"/>
          <p:cNvSpPr/>
          <p:nvPr/>
        </p:nvSpPr>
        <p:spPr>
          <a:xfrm>
            <a:off x="5839776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7" name="Line"/>
          <p:cNvSpPr/>
          <p:nvPr/>
        </p:nvSpPr>
        <p:spPr>
          <a:xfrm>
            <a:off x="8239938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68" name="0"/>
          <p:cNvSpPr/>
          <p:nvPr/>
        </p:nvSpPr>
        <p:spPr>
          <a:xfrm>
            <a:off x="5714581" y="400226"/>
            <a:ext cx="17074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0</a:t>
            </a:r>
          </a:p>
        </p:txBody>
      </p:sp>
      <p:sp>
        <p:nvSpPr>
          <p:cNvPr id="469" name="25 km"/>
          <p:cNvSpPr/>
          <p:nvPr/>
        </p:nvSpPr>
        <p:spPr>
          <a:xfrm>
            <a:off x="8083816" y="396361"/>
            <a:ext cx="44508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25 km</a:t>
            </a:r>
          </a:p>
        </p:txBody>
      </p:sp>
      <p:sp>
        <p:nvSpPr>
          <p:cNvPr id="470" name="Rectangle"/>
          <p:cNvSpPr/>
          <p:nvPr/>
        </p:nvSpPr>
        <p:spPr>
          <a:xfrm>
            <a:off x="5397572" y="3793454"/>
            <a:ext cx="317009" cy="2508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1" name="Rectangle"/>
          <p:cNvSpPr/>
          <p:nvPr/>
        </p:nvSpPr>
        <p:spPr>
          <a:xfrm>
            <a:off x="3456263" y="6406105"/>
            <a:ext cx="5903637" cy="46166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2" name="Map created from data of Univ. of Hawaii, School of Ocean and Earth Science and Technology…"/>
          <p:cNvSpPr/>
          <p:nvPr/>
        </p:nvSpPr>
        <p:spPr>
          <a:xfrm>
            <a:off x="3456263" y="6406105"/>
            <a:ext cx="652912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sz="1200"/>
              <a:t>Map created from data of Univ. of Hawaii, School of Ocean and Earth Science and Technology</a:t>
            </a:r>
            <a:endParaRPr sz="1200"/>
          </a:p>
          <a:p>
            <a:pPr/>
            <a:r>
              <a:rPr sz="1200"/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image30.jpg" descr="image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6597" y="0"/>
            <a:ext cx="839880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Rectangle"/>
          <p:cNvSpPr/>
          <p:nvPr/>
        </p:nvSpPr>
        <p:spPr>
          <a:xfrm>
            <a:off x="5754444" y="467211"/>
            <a:ext cx="2834641" cy="28313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6" name="Line"/>
          <p:cNvSpPr/>
          <p:nvPr/>
        </p:nvSpPr>
        <p:spPr>
          <a:xfrm flipV="1">
            <a:off x="5839776" y="656217"/>
            <a:ext cx="2400164" cy="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77" name="Line"/>
          <p:cNvSpPr/>
          <p:nvPr/>
        </p:nvSpPr>
        <p:spPr>
          <a:xfrm>
            <a:off x="5839776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78" name="Line"/>
          <p:cNvSpPr/>
          <p:nvPr/>
        </p:nvSpPr>
        <p:spPr>
          <a:xfrm>
            <a:off x="8239938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79" name="0"/>
          <p:cNvSpPr/>
          <p:nvPr/>
        </p:nvSpPr>
        <p:spPr>
          <a:xfrm>
            <a:off x="5714581" y="400226"/>
            <a:ext cx="17074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0</a:t>
            </a:r>
          </a:p>
        </p:txBody>
      </p:sp>
      <p:sp>
        <p:nvSpPr>
          <p:cNvPr id="480" name="25 km"/>
          <p:cNvSpPr/>
          <p:nvPr/>
        </p:nvSpPr>
        <p:spPr>
          <a:xfrm>
            <a:off x="8083816" y="396361"/>
            <a:ext cx="44508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25 km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image60.jpg" descr="image60.jpg"/>
          <p:cNvPicPr>
            <a:picLocks noChangeAspect="1"/>
          </p:cNvPicPr>
          <p:nvPr/>
        </p:nvPicPr>
        <p:blipFill>
          <a:blip r:embed="rId2">
            <a:extLst/>
          </a:blip>
          <a:srcRect l="28750" t="15520" r="22158" b="11037"/>
          <a:stretch>
            <a:fillRect/>
          </a:stretch>
        </p:blipFill>
        <p:spPr>
          <a:xfrm>
            <a:off x="3578366" y="-2498"/>
            <a:ext cx="5880428" cy="6860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image11.jpg" descr="image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0097" y="0"/>
            <a:ext cx="839880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image52.jpg" descr="image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268" y="52986"/>
            <a:ext cx="6070601" cy="4734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age61.jpeg" descr="image6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4565" y="631333"/>
            <a:ext cx="4547681" cy="3247034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Eakins, B.W., and Robinson, J.E., 2006"/>
          <p:cNvSpPr/>
          <p:nvPr/>
        </p:nvSpPr>
        <p:spPr>
          <a:xfrm>
            <a:off x="8396679" y="3878367"/>
            <a:ext cx="3612318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Eakins, B.W., and Robinson, J.E., 2006</a:t>
            </a:r>
          </a:p>
        </p:txBody>
      </p:sp>
      <p:pic>
        <p:nvPicPr>
          <p:cNvPr id="489" name="image44.jpg" descr="image4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4309" y="4945193"/>
            <a:ext cx="9387841" cy="1615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6.jpeg" descr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692" y="167471"/>
            <a:ext cx="4989155" cy="5940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1823" y="167471"/>
            <a:ext cx="5239721" cy="590225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From Harold Stearns (1942)"/>
          <p:cNvSpPr/>
          <p:nvPr/>
        </p:nvSpPr>
        <p:spPr>
          <a:xfrm>
            <a:off x="8964761" y="6343338"/>
            <a:ext cx="290705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From Harold Stearns (1942)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8.jpeg" descr="image8.jpeg"/>
          <p:cNvPicPr>
            <a:picLocks noChangeAspect="1"/>
          </p:cNvPicPr>
          <p:nvPr/>
        </p:nvPicPr>
        <p:blipFill>
          <a:blip r:embed="rId2">
            <a:extLst/>
          </a:blip>
          <a:srcRect l="9444" t="41343" r="7036" b="6195"/>
          <a:stretch>
            <a:fillRect/>
          </a:stretch>
        </p:blipFill>
        <p:spPr>
          <a:xfrm rot="16200000">
            <a:off x="6267672" y="548704"/>
            <a:ext cx="5930901" cy="533912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From MacDonald, G.A., Abbot, A.T., and Peterson, F.L., 1983"/>
          <p:cNvSpPr/>
          <p:nvPr/>
        </p:nvSpPr>
        <p:spPr>
          <a:xfrm>
            <a:off x="593569" y="6351368"/>
            <a:ext cx="631060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From MacDonald, G.A., Abbot, A.T., and Peterson, F.L., 1983</a:t>
            </a:r>
          </a:p>
        </p:txBody>
      </p:sp>
      <p:pic>
        <p:nvPicPr>
          <p:cNvPr id="151" name="image9.jpeg" descr="image9.jpeg"/>
          <p:cNvPicPr>
            <a:picLocks noChangeAspect="1"/>
          </p:cNvPicPr>
          <p:nvPr/>
        </p:nvPicPr>
        <p:blipFill>
          <a:blip r:embed="rId3">
            <a:extLst/>
          </a:blip>
          <a:srcRect l="40065" t="7192" r="4988" b="7192"/>
          <a:stretch>
            <a:fillRect/>
          </a:stretch>
        </p:blipFill>
        <p:spPr>
          <a:xfrm>
            <a:off x="133927" y="228541"/>
            <a:ext cx="5379509" cy="5955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10.jpeg" descr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892902" y="158438"/>
            <a:ext cx="9247111" cy="618838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errod, D.R., Sinton, J.M., Watkins, J.M., and Brunt, K.M., 2007"/>
          <p:cNvSpPr/>
          <p:nvPr/>
        </p:nvSpPr>
        <p:spPr>
          <a:xfrm>
            <a:off x="6597112" y="5732789"/>
            <a:ext cx="374761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>
              <a:defRPr sz="1800"/>
            </a:pPr>
            <a:r>
              <a:rPr sz="1400"/>
              <a:t>Sherrod, D.R., Sinton, J.M., Watkins, J.M., and Brunt, K.M., 2007</a:t>
            </a:r>
          </a:p>
        </p:txBody>
      </p:sp>
      <p:sp>
        <p:nvSpPr>
          <p:cNvPr id="155" name="Rectangle"/>
          <p:cNvSpPr/>
          <p:nvPr/>
        </p:nvSpPr>
        <p:spPr>
          <a:xfrm>
            <a:off x="2044700" y="5156200"/>
            <a:ext cx="2489200" cy="3302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" name="Rectangle"/>
          <p:cNvSpPr/>
          <p:nvPr/>
        </p:nvSpPr>
        <p:spPr>
          <a:xfrm>
            <a:off x="892902" y="5994400"/>
            <a:ext cx="368301" cy="35242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11.jpg" descr="image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0097" y="0"/>
            <a:ext cx="839880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Rectangle"/>
          <p:cNvSpPr/>
          <p:nvPr/>
        </p:nvSpPr>
        <p:spPr>
          <a:xfrm>
            <a:off x="5754444" y="467211"/>
            <a:ext cx="2834641" cy="28313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" name="Line"/>
          <p:cNvSpPr/>
          <p:nvPr/>
        </p:nvSpPr>
        <p:spPr>
          <a:xfrm flipV="1">
            <a:off x="5839776" y="656217"/>
            <a:ext cx="2400164" cy="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1" name="Line"/>
          <p:cNvSpPr/>
          <p:nvPr/>
        </p:nvSpPr>
        <p:spPr>
          <a:xfrm>
            <a:off x="5839776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2" name="Line"/>
          <p:cNvSpPr/>
          <p:nvPr/>
        </p:nvSpPr>
        <p:spPr>
          <a:xfrm>
            <a:off x="8239938" y="579461"/>
            <a:ext cx="1" cy="7675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3" name="0"/>
          <p:cNvSpPr/>
          <p:nvPr/>
        </p:nvSpPr>
        <p:spPr>
          <a:xfrm>
            <a:off x="5714581" y="400226"/>
            <a:ext cx="17074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0</a:t>
            </a:r>
          </a:p>
        </p:txBody>
      </p:sp>
      <p:sp>
        <p:nvSpPr>
          <p:cNvPr id="164" name="25 km"/>
          <p:cNvSpPr/>
          <p:nvPr/>
        </p:nvSpPr>
        <p:spPr>
          <a:xfrm>
            <a:off x="8083816" y="396361"/>
            <a:ext cx="44508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>
              <a:defRPr sz="1800"/>
            </a:pPr>
            <a:r>
              <a:rPr sz="1000"/>
              <a:t>25 km</a:t>
            </a:r>
          </a:p>
        </p:txBody>
      </p:sp>
      <p:sp>
        <p:nvSpPr>
          <p:cNvPr id="165" name="Rectangle"/>
          <p:cNvSpPr/>
          <p:nvPr/>
        </p:nvSpPr>
        <p:spPr>
          <a:xfrm>
            <a:off x="3456263" y="6406105"/>
            <a:ext cx="5903637" cy="46166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" name="Map created from data of Univ. of Hawaii, School of Ocean and Earth Science and Technology…"/>
          <p:cNvSpPr/>
          <p:nvPr/>
        </p:nvSpPr>
        <p:spPr>
          <a:xfrm>
            <a:off x="3456263" y="6406105"/>
            <a:ext cx="652912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sz="1200"/>
              <a:t>Map created from data of Univ. of Hawaii, School of Ocean and Earth Science and Technology</a:t>
            </a:r>
            <a:endParaRPr sz="1200"/>
          </a:p>
          <a:p>
            <a:pPr/>
            <a:r>
              <a:rPr sz="1200"/>
              <a:t>http://www.soest.hawaii.edu/HMRG/multibeam/bathymetry.php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