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9" r:id="rId4"/>
    <p:sldId id="278" r:id="rId5"/>
    <p:sldId id="279" r:id="rId6"/>
    <p:sldId id="283" r:id="rId7"/>
    <p:sldId id="267" r:id="rId8"/>
    <p:sldId id="265" r:id="rId9"/>
    <p:sldId id="280" r:id="rId10"/>
    <p:sldId id="268" r:id="rId11"/>
    <p:sldId id="270" r:id="rId12"/>
    <p:sldId id="282" r:id="rId13"/>
    <p:sldId id="277" r:id="rId14"/>
    <p:sldId id="273" r:id="rId15"/>
    <p:sldId id="275" r:id="rId16"/>
    <p:sldId id="276" r:id="rId17"/>
    <p:sldId id="264" r:id="rId18"/>
    <p:sldId id="263" r:id="rId19"/>
    <p:sldId id="262" r:id="rId20"/>
    <p:sldId id="271" r:id="rId21"/>
    <p:sldId id="289" r:id="rId22"/>
    <p:sldId id="272" r:id="rId23"/>
    <p:sldId id="287" r:id="rId24"/>
    <p:sldId id="285" r:id="rId25"/>
    <p:sldId id="290" r:id="rId26"/>
    <p:sldId id="286" r:id="rId27"/>
    <p:sldId id="292" r:id="rId28"/>
    <p:sldId id="288" r:id="rId29"/>
    <p:sldId id="291" r:id="rId30"/>
    <p:sldId id="266" r:id="rId31"/>
    <p:sldId id="269" r:id="rId32"/>
    <p:sldId id="261" r:id="rId33"/>
    <p:sldId id="284" r:id="rId34"/>
    <p:sldId id="274" r:id="rId3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38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40" autoAdjust="0"/>
    <p:restoredTop sz="94686" autoAdjust="0"/>
  </p:normalViewPr>
  <p:slideViewPr>
    <p:cSldViewPr>
      <p:cViewPr>
        <p:scale>
          <a:sx n="100" d="100"/>
          <a:sy n="100" d="100"/>
        </p:scale>
        <p:origin x="-669" y="52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21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666031-9BDB-4310-A3BF-7261274CDCDB}" type="datetimeFigureOut">
              <a:rPr lang="en-US" smtClean="0"/>
              <a:t>5/23/2017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DCB3F-2C0E-48CA-8342-643ADFBB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07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DCB3F-2C0E-48CA-8342-643ADFBB694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387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8E297-2ABE-40F3-B964-8C1D71E0C989}" type="datetimeFigureOut">
              <a:rPr lang="en-US" smtClean="0"/>
              <a:t>5/23/2017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602D7-FAEB-41EB-AEF0-88834F890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03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8E297-2ABE-40F3-B964-8C1D71E0C989}" type="datetimeFigureOut">
              <a:rPr lang="en-US" smtClean="0"/>
              <a:t>5/23/2017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602D7-FAEB-41EB-AEF0-88834F890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52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8E297-2ABE-40F3-B964-8C1D71E0C989}" type="datetimeFigureOut">
              <a:rPr lang="en-US" smtClean="0"/>
              <a:t>5/23/2017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602D7-FAEB-41EB-AEF0-88834F890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23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8E297-2ABE-40F3-B964-8C1D71E0C989}" type="datetimeFigureOut">
              <a:rPr lang="en-US" smtClean="0"/>
              <a:t>5/23/2017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602D7-FAEB-41EB-AEF0-88834F890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27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8E297-2ABE-40F3-B964-8C1D71E0C989}" type="datetimeFigureOut">
              <a:rPr lang="en-US" smtClean="0"/>
              <a:t>5/23/2017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602D7-FAEB-41EB-AEF0-88834F890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248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8E297-2ABE-40F3-B964-8C1D71E0C989}" type="datetimeFigureOut">
              <a:rPr lang="en-US" smtClean="0"/>
              <a:t>5/23/2017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602D7-FAEB-41EB-AEF0-88834F890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95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8E297-2ABE-40F3-B964-8C1D71E0C989}" type="datetimeFigureOut">
              <a:rPr lang="en-US" smtClean="0"/>
              <a:t>5/23/2017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602D7-FAEB-41EB-AEF0-88834F890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3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8E297-2ABE-40F3-B964-8C1D71E0C989}" type="datetimeFigureOut">
              <a:rPr lang="en-US" smtClean="0"/>
              <a:t>5/23/2017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602D7-FAEB-41EB-AEF0-88834F890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07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8E297-2ABE-40F3-B964-8C1D71E0C989}" type="datetimeFigureOut">
              <a:rPr lang="en-US" smtClean="0"/>
              <a:t>5/23/2017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602D7-FAEB-41EB-AEF0-88834F890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64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8E297-2ABE-40F3-B964-8C1D71E0C989}" type="datetimeFigureOut">
              <a:rPr lang="en-US" smtClean="0"/>
              <a:t>5/23/2017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602D7-FAEB-41EB-AEF0-88834F890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550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8E297-2ABE-40F3-B964-8C1D71E0C989}" type="datetimeFigureOut">
              <a:rPr lang="en-US" smtClean="0"/>
              <a:t>5/23/2017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602D7-FAEB-41EB-AEF0-88834F890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50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8E297-2ABE-40F3-B964-8C1D71E0C989}" type="datetimeFigureOut">
              <a:rPr lang="en-US" smtClean="0"/>
              <a:t>5/23/2017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602D7-FAEB-41EB-AEF0-88834F890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646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5751"/>
            <a:ext cx="7772400" cy="24145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End of an era: the final explosive eruptions of Keanakāko‘i Tephra at Kīlauea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Don Swanson (USGS-HVO), Sebastien </a:t>
            </a:r>
            <a:r>
              <a:rPr lang="en-US" dirty="0" err="1">
                <a:solidFill>
                  <a:schemeClr val="bg1"/>
                </a:solidFill>
              </a:rPr>
              <a:t>Biass</a:t>
            </a:r>
            <a:r>
              <a:rPr lang="en-US" dirty="0">
                <a:solidFill>
                  <a:schemeClr val="bg1"/>
                </a:solidFill>
              </a:rPr>
              <a:t> and Mike Garcia (Univ. Hawai‘i)</a:t>
            </a:r>
          </a:p>
        </p:txBody>
      </p:sp>
    </p:spTree>
    <p:extLst>
      <p:ext uri="{BB962C8B-B14F-4D97-AF65-F5344CB8AC3E}">
        <p14:creationId xmlns:p14="http://schemas.microsoft.com/office/powerpoint/2010/main" val="1546291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58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18745"/>
            <a:ext cx="4197892" cy="51060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1309"/>
            <a:ext cx="42828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157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Volumes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Golden pumice, ca. 5 × 10</a:t>
            </a:r>
            <a:r>
              <a:rPr lang="en-US" baseline="30000" dirty="0">
                <a:solidFill>
                  <a:schemeClr val="bg1"/>
                </a:solidFill>
              </a:rPr>
              <a:t>6</a:t>
            </a:r>
            <a:r>
              <a:rPr lang="en-US" dirty="0">
                <a:solidFill>
                  <a:schemeClr val="bg1"/>
                </a:solidFill>
              </a:rPr>
              <a:t> m</a:t>
            </a:r>
            <a:r>
              <a:rPr lang="en-US" baseline="30000" dirty="0">
                <a:solidFill>
                  <a:schemeClr val="bg1"/>
                </a:solidFill>
              </a:rPr>
              <a:t>3</a:t>
            </a:r>
          </a:p>
          <a:p>
            <a:r>
              <a:rPr lang="en-US" dirty="0">
                <a:solidFill>
                  <a:schemeClr val="bg1"/>
                </a:solidFill>
              </a:rPr>
              <a:t>Eastern pumice, ca. 5 × 10</a:t>
            </a:r>
            <a:r>
              <a:rPr lang="en-US" baseline="30000" dirty="0">
                <a:solidFill>
                  <a:schemeClr val="bg1"/>
                </a:solidFill>
              </a:rPr>
              <a:t>6</a:t>
            </a:r>
            <a:r>
              <a:rPr lang="en-US" dirty="0">
                <a:solidFill>
                  <a:schemeClr val="bg1"/>
                </a:solidFill>
              </a:rPr>
              <a:t> m</a:t>
            </a:r>
            <a:r>
              <a:rPr lang="en-US" baseline="30000" dirty="0">
                <a:solidFill>
                  <a:schemeClr val="bg1"/>
                </a:solidFill>
              </a:rPr>
              <a:t>3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1959 Kīlauea Iki, ca. 2 × 10</a:t>
            </a:r>
            <a:r>
              <a:rPr lang="en-US" baseline="30000" dirty="0">
                <a:solidFill>
                  <a:schemeClr val="bg1"/>
                </a:solidFill>
              </a:rPr>
              <a:t>6</a:t>
            </a:r>
            <a:r>
              <a:rPr lang="en-US" dirty="0">
                <a:solidFill>
                  <a:schemeClr val="bg1"/>
                </a:solidFill>
              </a:rPr>
              <a:t> m</a:t>
            </a:r>
            <a:r>
              <a:rPr lang="en-US" baseline="30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782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96" y="73870"/>
            <a:ext cx="374332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421" y="3080595"/>
            <a:ext cx="3048000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xtBox 1"/>
          <p:cNvSpPr txBox="1">
            <a:spLocks noChangeArrowheads="1"/>
          </p:cNvSpPr>
          <p:nvPr/>
        </p:nvSpPr>
        <p:spPr bwMode="auto">
          <a:xfrm>
            <a:off x="6847421" y="3628283"/>
            <a:ext cx="19050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</a:rPr>
              <a:t>Pele’s hair on fine-grained lithic ash</a:t>
            </a:r>
          </a:p>
        </p:txBody>
      </p:sp>
      <p:sp>
        <p:nvSpPr>
          <p:cNvPr id="40967" name="TextBox 2"/>
          <p:cNvSpPr txBox="1">
            <a:spLocks noChangeArrowheads="1"/>
          </p:cNvSpPr>
          <p:nvPr/>
        </p:nvSpPr>
        <p:spPr bwMode="auto">
          <a:xfrm>
            <a:off x="7380821" y="394545"/>
            <a:ext cx="160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</a:rPr>
              <a:t>Unit H</a:t>
            </a:r>
          </a:p>
        </p:txBody>
      </p:sp>
      <p:sp>
        <p:nvSpPr>
          <p:cNvPr id="40968" name="TextBox 3"/>
          <p:cNvSpPr txBox="1">
            <a:spLocks noChangeArrowheads="1"/>
          </p:cNvSpPr>
          <p:nvPr/>
        </p:nvSpPr>
        <p:spPr bwMode="auto">
          <a:xfrm>
            <a:off x="7380821" y="1461345"/>
            <a:ext cx="220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</a:rPr>
              <a:t>Fine lithic ash 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and Pele’s hair</a:t>
            </a:r>
          </a:p>
        </p:txBody>
      </p:sp>
      <p:sp>
        <p:nvSpPr>
          <p:cNvPr id="40969" name="TextBox 6"/>
          <p:cNvSpPr txBox="1">
            <a:spLocks noChangeArrowheads="1"/>
          </p:cNvSpPr>
          <p:nvPr/>
        </p:nvSpPr>
        <p:spPr bwMode="auto">
          <a:xfrm>
            <a:off x="7380821" y="2223345"/>
            <a:ext cx="1981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</a:rPr>
              <a:t>Eastern pumice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799421" y="1461345"/>
            <a:ext cx="381000" cy="161925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5171021" y="1461345"/>
            <a:ext cx="1676400" cy="161925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3" y="73870"/>
            <a:ext cx="3738023" cy="493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015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141" y="133350"/>
            <a:ext cx="8531225" cy="406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432435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Pele’s hair from current lava lake accumulating in south caldera</a:t>
            </a:r>
          </a:p>
        </p:txBody>
      </p:sp>
    </p:spTree>
    <p:extLst>
      <p:ext uri="{BB962C8B-B14F-4D97-AF65-F5344CB8AC3E}">
        <p14:creationId xmlns:p14="http://schemas.microsoft.com/office/powerpoint/2010/main" val="2067353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067" y="209550"/>
            <a:ext cx="5112845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91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241" y="2834"/>
            <a:ext cx="3837517" cy="513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915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" y="0"/>
            <a:ext cx="912018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05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50"/>
            <a:ext cx="4114800" cy="26461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52600" y="3943350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Inversely size-graded unit H lithic lapilli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0"/>
            <a:ext cx="4783667" cy="358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246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" y="0"/>
            <a:ext cx="6858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34200" y="514350"/>
            <a:ext cx="205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Fluidal juvenile lapilli from upper part of unit H</a:t>
            </a:r>
          </a:p>
        </p:txBody>
      </p:sp>
    </p:spTree>
    <p:extLst>
      <p:ext uri="{BB962C8B-B14F-4D97-AF65-F5344CB8AC3E}">
        <p14:creationId xmlns:p14="http://schemas.microsoft.com/office/powerpoint/2010/main" val="308287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745" y="0"/>
            <a:ext cx="655451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77000" y="4933950"/>
            <a:ext cx="8382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78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Unit H dispersal directi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452" y="0"/>
            <a:ext cx="6858000" cy="40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TextBox 2"/>
          <p:cNvSpPr txBox="1">
            <a:spLocks noChangeArrowheads="1"/>
          </p:cNvSpPr>
          <p:nvPr/>
        </p:nvSpPr>
        <p:spPr bwMode="auto">
          <a:xfrm>
            <a:off x="152400" y="4106863"/>
            <a:ext cx="868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bg1"/>
                </a:solidFill>
                <a:latin typeface="Comic Sans MS" panose="030F0702030302020204" pitchFamily="66" charset="0"/>
              </a:rPr>
              <a:t>Dispersal of lithic lapilli in ca. 1800 CE fall. Particles &gt;6 mm diameter remained below jet stream. Particles &lt;6 mm reached jet stream and were carried SE before falling into trade wind and moving SW</a:t>
            </a:r>
          </a:p>
        </p:txBody>
      </p:sp>
      <p:sp>
        <p:nvSpPr>
          <p:cNvPr id="2" name="Rectangle 1"/>
          <p:cNvSpPr/>
          <p:nvPr/>
        </p:nvSpPr>
        <p:spPr>
          <a:xfrm>
            <a:off x="1219200" y="209550"/>
            <a:ext cx="1371600" cy="15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1671466" y="1200150"/>
            <a:ext cx="304800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43000" y="285750"/>
            <a:ext cx="137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Trade wind direction below 4-5 km</a:t>
            </a:r>
          </a:p>
        </p:txBody>
      </p:sp>
      <p:sp>
        <p:nvSpPr>
          <p:cNvPr id="6" name="Rectangle 5"/>
          <p:cNvSpPr/>
          <p:nvPr/>
        </p:nvSpPr>
        <p:spPr>
          <a:xfrm>
            <a:off x="6248400" y="2343150"/>
            <a:ext cx="1676400" cy="121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25148" y="2306419"/>
            <a:ext cx="1675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Jet stream above 4-5 km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553200" y="2952750"/>
            <a:ext cx="762000" cy="533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2141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444327" y="1717040"/>
            <a:ext cx="533400" cy="533400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324600" y="1809750"/>
            <a:ext cx="533400" cy="533400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510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9412" y="61912"/>
            <a:ext cx="3800401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552575" y="4170362"/>
            <a:ext cx="6286500" cy="9239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dirty="0">
                <a:solidFill>
                  <a:schemeClr val="bg1"/>
                </a:solidFill>
                <a:latin typeface="+mn-lt"/>
              </a:rPr>
              <a:t>Distribution of maximum lithic lapilli (ML in cm) in youngest explosive deposit. Outermost isopleth is 2 cm, innermost 10 cm. All lapilli confined to trade-wind regime</a:t>
            </a:r>
          </a:p>
        </p:txBody>
      </p:sp>
    </p:spTree>
    <p:extLst>
      <p:ext uri="{BB962C8B-B14F-4D97-AF65-F5344CB8AC3E}">
        <p14:creationId xmlns:p14="http://schemas.microsoft.com/office/powerpoint/2010/main" val="67566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6716"/>
            <a:ext cx="4284623" cy="514349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914400" y="4781550"/>
            <a:ext cx="29718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438400" y="4781550"/>
            <a:ext cx="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600200" y="470535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Percent juvenile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3557" y="472508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18338" y="4727808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100</a:t>
            </a:r>
          </a:p>
        </p:txBody>
      </p:sp>
      <p:cxnSp>
        <p:nvCxnSpPr>
          <p:cNvPr id="42" name="Straight Connector 41"/>
          <p:cNvCxnSpPr/>
          <p:nvPr/>
        </p:nvCxnSpPr>
        <p:spPr>
          <a:xfrm flipV="1">
            <a:off x="914400" y="4400550"/>
            <a:ext cx="0" cy="3810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914400" y="4400550"/>
            <a:ext cx="762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990600" y="3790950"/>
            <a:ext cx="304800" cy="6096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952500" y="3790950"/>
            <a:ext cx="3429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952500" y="3638550"/>
            <a:ext cx="0" cy="1524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952500" y="3562350"/>
            <a:ext cx="2933700" cy="762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886200" y="36195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3886200" y="2152650"/>
            <a:ext cx="0" cy="14097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914400" y="2152650"/>
            <a:ext cx="2971800" cy="381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914400" y="1844218"/>
            <a:ext cx="0" cy="34653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914400" y="1802486"/>
            <a:ext cx="2971800" cy="4173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3886200" y="1768018"/>
            <a:ext cx="0" cy="344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914400" y="1768018"/>
            <a:ext cx="2971800" cy="3446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V="1">
            <a:off x="914400" y="819150"/>
            <a:ext cx="38100" cy="98333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V="1">
            <a:off x="952500" y="806027"/>
            <a:ext cx="578273" cy="13123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V="1">
            <a:off x="1524000" y="704850"/>
            <a:ext cx="0" cy="1143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952500" y="704850"/>
            <a:ext cx="571500" cy="952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952500" y="438150"/>
            <a:ext cx="0" cy="2667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V="1">
            <a:off x="952500" y="395253"/>
            <a:ext cx="2933700" cy="42897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3886200" y="133350"/>
            <a:ext cx="0" cy="261903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1371600" y="25921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Effusive period</a:t>
            </a:r>
          </a:p>
        </p:txBody>
      </p:sp>
      <p:sp>
        <p:nvSpPr>
          <p:cNvPr id="110" name="TextBox 109"/>
          <p:cNvSpPr txBox="1"/>
          <p:nvPr/>
        </p:nvSpPr>
        <p:spPr>
          <a:xfrm rot="16200000">
            <a:off x="3604104" y="2672834"/>
            <a:ext cx="1099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Fountains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3908557" y="987652"/>
            <a:ext cx="696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Open</a:t>
            </a:r>
          </a:p>
          <a:p>
            <a:r>
              <a:rPr lang="en-US" dirty="0">
                <a:solidFill>
                  <a:schemeClr val="bg1"/>
                </a:solidFill>
              </a:rPr>
              <a:t>vent</a:t>
            </a:r>
          </a:p>
        </p:txBody>
      </p:sp>
      <p:cxnSp>
        <p:nvCxnSpPr>
          <p:cNvPr id="113" name="Straight Connector 112"/>
          <p:cNvCxnSpPr/>
          <p:nvPr/>
        </p:nvCxnSpPr>
        <p:spPr>
          <a:xfrm flipH="1">
            <a:off x="3886200" y="1581150"/>
            <a:ext cx="267862" cy="20410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709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97" grpId="0"/>
      <p:bldP spid="110" grpId="0"/>
      <p:bldP spid="1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Timing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809999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All that we can reasonably infer is that the golden pumice predates August 1, 1823</a:t>
            </a:r>
          </a:p>
          <a:p>
            <a:r>
              <a:rPr lang="en-US" sz="2400" dirty="0">
                <a:solidFill>
                  <a:schemeClr val="bg1"/>
                </a:solidFill>
              </a:rPr>
              <a:t>Most later tephra falls were south of caldera</a:t>
            </a:r>
          </a:p>
          <a:p>
            <a:r>
              <a:rPr lang="en-US" sz="2400" dirty="0">
                <a:solidFill>
                  <a:schemeClr val="bg1"/>
                </a:solidFill>
              </a:rPr>
              <a:t>This is an area infrequently visited (even today!)</a:t>
            </a:r>
          </a:p>
          <a:p>
            <a:r>
              <a:rPr lang="en-US" sz="2400" dirty="0">
                <a:solidFill>
                  <a:schemeClr val="bg1"/>
                </a:solidFill>
              </a:rPr>
              <a:t>Few western visitors came to the summit until late 1830s, and they came by standard routes that do not cross the south caldera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3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876800" y="924015"/>
            <a:ext cx="2667000" cy="165085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7150"/>
            <a:ext cx="4572000" cy="495787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105400" y="1952716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236968" y="1762216"/>
            <a:ext cx="1925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Golden pumice</a:t>
            </a:r>
          </a:p>
        </p:txBody>
      </p:sp>
      <p:sp>
        <p:nvSpPr>
          <p:cNvPr id="11" name="Isosceles Triangle 10"/>
          <p:cNvSpPr/>
          <p:nvPr/>
        </p:nvSpPr>
        <p:spPr>
          <a:xfrm>
            <a:off x="5097780" y="2219416"/>
            <a:ext cx="91440" cy="9144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257800" y="2080470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Eastern pumice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53000" y="1000216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Localities of golden and eastern pumice</a:t>
            </a:r>
          </a:p>
        </p:txBody>
      </p:sp>
      <p:cxnSp>
        <p:nvCxnSpPr>
          <p:cNvPr id="3" name="Straight Connector 2"/>
          <p:cNvCxnSpPr>
            <a:cxnSpLocks/>
          </p:cNvCxnSpPr>
          <p:nvPr/>
        </p:nvCxnSpPr>
        <p:spPr>
          <a:xfrm flipH="1">
            <a:off x="152400" y="466816"/>
            <a:ext cx="1600200" cy="1371600"/>
          </a:xfrm>
          <a:prstGeom prst="line">
            <a:avLst/>
          </a:prstGeom>
          <a:ln w="412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 flipV="1">
            <a:off x="1752600" y="85816"/>
            <a:ext cx="762000" cy="38100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52400" y="1680360"/>
            <a:ext cx="6355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Trail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76800" y="2952750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Some of the post golden-pumice eruptions could have occurred well into the 1830s</a:t>
            </a:r>
          </a:p>
        </p:txBody>
      </p:sp>
    </p:spTree>
    <p:extLst>
      <p:ext uri="{BB962C8B-B14F-4D97-AF65-F5344CB8AC3E}">
        <p14:creationId xmlns:p14="http://schemas.microsoft.com/office/powerpoint/2010/main" val="27273455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Transition from low to high magma supply rate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733799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Golden pumice first hint of increased supply rate at summit</a:t>
            </a:r>
          </a:p>
          <a:p>
            <a:r>
              <a:rPr lang="en-US" sz="2400" dirty="0">
                <a:solidFill>
                  <a:schemeClr val="bg1"/>
                </a:solidFill>
              </a:rPr>
              <a:t>Increased activity on SWRZ (after 1790 but earlier than 1823)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Unpublished work by Rick Hazlett and Tim Orr</a:t>
            </a:r>
          </a:p>
          <a:p>
            <a:r>
              <a:rPr lang="en-US" sz="2400" dirty="0">
                <a:solidFill>
                  <a:schemeClr val="bg1"/>
                </a:solidFill>
              </a:rPr>
              <a:t>Eastern pumice continued the increased rate at summit</a:t>
            </a:r>
          </a:p>
          <a:p>
            <a:r>
              <a:rPr lang="en-US" sz="2400" dirty="0">
                <a:solidFill>
                  <a:schemeClr val="bg1"/>
                </a:solidFill>
              </a:rPr>
              <a:t>Then for next few years (maybe 2-3 decades?), intermittent supply rate to summit and repeated small collapses(?)</a:t>
            </a:r>
          </a:p>
          <a:p>
            <a:r>
              <a:rPr lang="en-US" sz="2400" dirty="0">
                <a:solidFill>
                  <a:schemeClr val="bg1"/>
                </a:solidFill>
              </a:rPr>
              <a:t>Bottom line: After ca. 300 years, change from low to high supply rate was not abrupt but lasted several decades, say from earliest 1800s to, possibly, 1830s</a:t>
            </a:r>
          </a:p>
        </p:txBody>
      </p:sp>
    </p:spTree>
    <p:extLst>
      <p:ext uri="{BB962C8B-B14F-4D97-AF65-F5344CB8AC3E}">
        <p14:creationId xmlns:p14="http://schemas.microsoft.com/office/powerpoint/2010/main" val="116175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Was transition related to pulsing magma supply?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3229"/>
            <a:ext cx="8458200" cy="4080271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Today’s magma supply is pulsing slightly over periods lasting several months</a:t>
            </a:r>
          </a:p>
          <a:p>
            <a:pPr lvl="1"/>
            <a:r>
              <a:rPr lang="en-US" sz="2200" dirty="0">
                <a:solidFill>
                  <a:schemeClr val="bg1"/>
                </a:solidFill>
              </a:rPr>
              <a:t>Lava-lake level positively correlates with changes in uplift rate as measured by GPS, when averaged over month-long intervals</a:t>
            </a:r>
          </a:p>
          <a:p>
            <a:r>
              <a:rPr lang="en-US" sz="2400" dirty="0">
                <a:solidFill>
                  <a:schemeClr val="bg1"/>
                </a:solidFill>
              </a:rPr>
              <a:t>Is such pulsing the norm, or is it a kind of “sputtering” in supply, characteristic of transition periods?</a:t>
            </a:r>
          </a:p>
          <a:p>
            <a:r>
              <a:rPr lang="en-US" sz="2400" dirty="0">
                <a:solidFill>
                  <a:schemeClr val="bg1"/>
                </a:solidFill>
              </a:rPr>
              <a:t>Perhaps such sputtering, increasing in intensity with time, characterized the transition into the effusive period</a:t>
            </a:r>
          </a:p>
          <a:p>
            <a:r>
              <a:rPr lang="en-US" sz="2400" dirty="0">
                <a:solidFill>
                  <a:schemeClr val="bg1"/>
                </a:solidFill>
              </a:rPr>
              <a:t>And, perhaps it is now tracking a transition to an explosive period</a:t>
            </a:r>
          </a:p>
        </p:txBody>
      </p:sp>
    </p:spTree>
    <p:extLst>
      <p:ext uri="{BB962C8B-B14F-4D97-AF65-F5344CB8AC3E}">
        <p14:creationId xmlns:p14="http://schemas.microsoft.com/office/powerpoint/2010/main" val="334099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64182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Timing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All that we can reasonably infer is that the golden pumice predates August 1, 1823</a:t>
            </a:r>
          </a:p>
          <a:p>
            <a:r>
              <a:rPr lang="en-US" sz="2400" dirty="0">
                <a:solidFill>
                  <a:schemeClr val="bg1"/>
                </a:solidFill>
              </a:rPr>
              <a:t>Most later tephra falls were south of caldera</a:t>
            </a:r>
          </a:p>
          <a:p>
            <a:r>
              <a:rPr lang="en-US" sz="2400" dirty="0">
                <a:solidFill>
                  <a:schemeClr val="bg1"/>
                </a:solidFill>
              </a:rPr>
              <a:t>This is an area infrequently visited</a:t>
            </a:r>
          </a:p>
          <a:p>
            <a:r>
              <a:rPr lang="en-US" sz="2400" dirty="0">
                <a:solidFill>
                  <a:schemeClr val="bg1"/>
                </a:solidFill>
              </a:rPr>
              <a:t>Few western visitors until late 1830s, and they came by standard routes that do not cross the south caldera</a:t>
            </a:r>
          </a:p>
          <a:p>
            <a:r>
              <a:rPr lang="en-US" sz="2400" dirty="0">
                <a:solidFill>
                  <a:schemeClr val="bg1"/>
                </a:solidFill>
              </a:rPr>
              <a:t>Some of the later explosions could post-date 1823</a:t>
            </a:r>
          </a:p>
        </p:txBody>
      </p:sp>
    </p:spTree>
    <p:extLst>
      <p:ext uri="{BB962C8B-B14F-4D97-AF65-F5344CB8AC3E}">
        <p14:creationId xmlns:p14="http://schemas.microsoft.com/office/powerpoint/2010/main" val="53689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377" y="-515"/>
            <a:ext cx="4284623" cy="5143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6"/>
            <a:ext cx="4857498" cy="5143500"/>
          </a:xfrm>
          <a:prstGeom prst="rect">
            <a:avLst/>
          </a:prstGeom>
        </p:spPr>
      </p:pic>
      <p:cxnSp>
        <p:nvCxnSpPr>
          <p:cNvPr id="8" name="Straight Connector 7"/>
          <p:cNvCxnSpPr>
            <a:cxnSpLocks/>
          </p:cNvCxnSpPr>
          <p:nvPr/>
        </p:nvCxnSpPr>
        <p:spPr>
          <a:xfrm>
            <a:off x="609600" y="742950"/>
            <a:ext cx="990600" cy="3048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 flipH="1">
            <a:off x="607721" y="742950"/>
            <a:ext cx="916279" cy="29718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726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745" y="-37677"/>
            <a:ext cx="464851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6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599" y="0"/>
            <a:ext cx="42828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2773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94" y="591185"/>
            <a:ext cx="3744306" cy="28082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093" y="591184"/>
            <a:ext cx="3744307" cy="28082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3790950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Juvenile cored bomb in lower part of Mystery Unit (1790)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48600" y="3023447"/>
            <a:ext cx="1149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Footprints</a:t>
            </a:r>
          </a:p>
          <a:p>
            <a:r>
              <a:rPr lang="en-US" dirty="0">
                <a:solidFill>
                  <a:schemeClr val="bg1"/>
                </a:solidFill>
              </a:rPr>
              <a:t>Ash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07318" y="1809750"/>
            <a:ext cx="946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Mystery</a:t>
            </a:r>
          </a:p>
          <a:p>
            <a:r>
              <a:rPr lang="en-US" dirty="0">
                <a:solidFill>
                  <a:schemeClr val="bg1"/>
                </a:solidFill>
              </a:rPr>
              <a:t>Unit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7854825" y="1428750"/>
            <a:ext cx="0" cy="164592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315200" y="2301241"/>
            <a:ext cx="152400" cy="24384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7907318" y="3074670"/>
            <a:ext cx="1" cy="32411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44143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990" y="0"/>
            <a:ext cx="4565717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00800" y="895350"/>
            <a:ext cx="2667000" cy="2667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6705600" y="1600260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00800" y="1205769"/>
            <a:ext cx="1925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Golden pumice</a:t>
            </a:r>
          </a:p>
        </p:txBody>
      </p:sp>
      <p:sp>
        <p:nvSpPr>
          <p:cNvPr id="7" name="Isosceles Triangle 6"/>
          <p:cNvSpPr/>
          <p:nvPr/>
        </p:nvSpPr>
        <p:spPr>
          <a:xfrm>
            <a:off x="6726595" y="2619544"/>
            <a:ext cx="91440" cy="9144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431773" y="2219434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Eastern pumice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34200" y="1453694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Outcrop</a:t>
            </a:r>
          </a:p>
        </p:txBody>
      </p:sp>
      <p:sp>
        <p:nvSpPr>
          <p:cNvPr id="10" name="Oval 9"/>
          <p:cNvSpPr/>
          <p:nvPr/>
        </p:nvSpPr>
        <p:spPr>
          <a:xfrm>
            <a:off x="6693133" y="1950139"/>
            <a:ext cx="118872" cy="1188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934200" y="1823026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Glass analysis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30088" y="248059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Outcrop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11449" y="2807056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Glass analysis</a:t>
            </a:r>
          </a:p>
        </p:txBody>
      </p:sp>
      <p:sp>
        <p:nvSpPr>
          <p:cNvPr id="15" name="Oval 14"/>
          <p:cNvSpPr/>
          <p:nvPr/>
        </p:nvSpPr>
        <p:spPr>
          <a:xfrm>
            <a:off x="3247139" y="1326286"/>
            <a:ext cx="118872" cy="1188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/>
          <p:cNvSpPr/>
          <p:nvPr/>
        </p:nvSpPr>
        <p:spPr>
          <a:xfrm>
            <a:off x="6722364" y="2952296"/>
            <a:ext cx="118872" cy="118872"/>
          </a:xfrm>
          <a:prstGeom prst="triangle">
            <a:avLst/>
          </a:prstGeom>
          <a:solidFill>
            <a:srgbClr val="8238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>
            <a:off x="3598394" y="2228850"/>
            <a:ext cx="118872" cy="118872"/>
          </a:xfrm>
          <a:prstGeom prst="triangle">
            <a:avLst/>
          </a:prstGeom>
          <a:solidFill>
            <a:srgbClr val="8238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2915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6200" y="240084"/>
            <a:ext cx="4307880" cy="370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TextBox 2"/>
          <p:cNvSpPr txBox="1">
            <a:spLocks noChangeArrowheads="1"/>
          </p:cNvSpPr>
          <p:nvPr/>
        </p:nvSpPr>
        <p:spPr bwMode="auto">
          <a:xfrm>
            <a:off x="4038600" y="327212"/>
            <a:ext cx="89482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</a:rPr>
              <a:t>Unit H</a:t>
            </a:r>
          </a:p>
        </p:txBody>
      </p:sp>
      <p:sp>
        <p:nvSpPr>
          <p:cNvPr id="40968" name="TextBox 3"/>
          <p:cNvSpPr txBox="1">
            <a:spLocks noChangeArrowheads="1"/>
          </p:cNvSpPr>
          <p:nvPr/>
        </p:nvSpPr>
        <p:spPr bwMode="auto">
          <a:xfrm>
            <a:off x="6395571" y="1445603"/>
            <a:ext cx="1757829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</a:rPr>
              <a:t>Fine lithic ash 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and Pele’s hair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3" y="73870"/>
            <a:ext cx="3738023" cy="49339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14800" y="417195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Fine lithic ash overlying eastern pumice and coated with Pele’s hair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94080" y="2647950"/>
            <a:ext cx="949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Eastern pumice below ash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7620000" y="2800350"/>
            <a:ext cx="574080" cy="762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8001000" y="2540845"/>
            <a:ext cx="193080" cy="29760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3" idx="1"/>
          </p:cNvCxnSpPr>
          <p:nvPr/>
        </p:nvCxnSpPr>
        <p:spPr>
          <a:xfrm flipH="1">
            <a:off x="7907040" y="3248115"/>
            <a:ext cx="287040" cy="32316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22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324600" y="971549"/>
            <a:ext cx="2667000" cy="165085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4684"/>
            <a:ext cx="4572000" cy="495787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553200" y="2000250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684768" y="1809750"/>
            <a:ext cx="1925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Golden pumice</a:t>
            </a:r>
          </a:p>
        </p:txBody>
      </p:sp>
      <p:sp>
        <p:nvSpPr>
          <p:cNvPr id="11" name="Isosceles Triangle 10"/>
          <p:cNvSpPr/>
          <p:nvPr/>
        </p:nvSpPr>
        <p:spPr>
          <a:xfrm>
            <a:off x="6545580" y="2266950"/>
            <a:ext cx="91440" cy="9144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05600" y="2128004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Eastern pumice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00800" y="104775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Localities of golden and eastern pumice</a:t>
            </a:r>
          </a:p>
        </p:txBody>
      </p:sp>
    </p:spTree>
    <p:extLst>
      <p:ext uri="{BB962C8B-B14F-4D97-AF65-F5344CB8AC3E}">
        <p14:creationId xmlns:p14="http://schemas.microsoft.com/office/powerpoint/2010/main" val="2693391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796" y="244602"/>
            <a:ext cx="5664407" cy="465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47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990" y="0"/>
            <a:ext cx="4565717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00800" y="895350"/>
            <a:ext cx="2667000" cy="2667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6705600" y="1600260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00800" y="1205769"/>
            <a:ext cx="1925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Golden pumice</a:t>
            </a:r>
          </a:p>
        </p:txBody>
      </p:sp>
      <p:sp>
        <p:nvSpPr>
          <p:cNvPr id="7" name="Isosceles Triangle 6"/>
          <p:cNvSpPr/>
          <p:nvPr/>
        </p:nvSpPr>
        <p:spPr>
          <a:xfrm>
            <a:off x="6726595" y="2619544"/>
            <a:ext cx="91440" cy="9144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431773" y="2219434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Eastern pumice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34200" y="1453694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Outcrop</a:t>
            </a:r>
          </a:p>
        </p:txBody>
      </p:sp>
      <p:sp>
        <p:nvSpPr>
          <p:cNvPr id="10" name="Oval 9"/>
          <p:cNvSpPr/>
          <p:nvPr/>
        </p:nvSpPr>
        <p:spPr>
          <a:xfrm>
            <a:off x="6693133" y="1950139"/>
            <a:ext cx="118872" cy="1188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934200" y="1823026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Glass analysis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30088" y="248059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Outcrop</a:t>
            </a:r>
          </a:p>
        </p:txBody>
      </p:sp>
      <p:sp>
        <p:nvSpPr>
          <p:cNvPr id="13" name="Isosceles Triangle 12"/>
          <p:cNvSpPr/>
          <p:nvPr/>
        </p:nvSpPr>
        <p:spPr>
          <a:xfrm>
            <a:off x="6726595" y="2932286"/>
            <a:ext cx="118872" cy="118872"/>
          </a:xfrm>
          <a:prstGeom prst="triangle">
            <a:avLst/>
          </a:prstGeom>
          <a:solidFill>
            <a:srgbClr val="8238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911449" y="2807056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Glass analysis</a:t>
            </a:r>
          </a:p>
        </p:txBody>
      </p:sp>
      <p:sp>
        <p:nvSpPr>
          <p:cNvPr id="15" name="Oval 14"/>
          <p:cNvSpPr/>
          <p:nvPr/>
        </p:nvSpPr>
        <p:spPr>
          <a:xfrm>
            <a:off x="3247139" y="1326286"/>
            <a:ext cx="118872" cy="1188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39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17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3" y="6350"/>
            <a:ext cx="4816039" cy="279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257" y="0"/>
            <a:ext cx="4269741" cy="47243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" y="3028950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Eastern pumice (EP) separated from golden pumice (GP) by alluvium</a:t>
            </a:r>
          </a:p>
        </p:txBody>
      </p:sp>
    </p:spTree>
    <p:extLst>
      <p:ext uri="{BB962C8B-B14F-4D97-AF65-F5344CB8AC3E}">
        <p14:creationId xmlns:p14="http://schemas.microsoft.com/office/powerpoint/2010/main" val="2288436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55" y="244602"/>
            <a:ext cx="5130689" cy="465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102163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25495</TotalTime>
  <Words>610</Words>
  <Application>Microsoft Office PowerPoint</Application>
  <PresentationFormat>On-screen Show (16:9)</PresentationFormat>
  <Paragraphs>81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Comic Sans MS</vt:lpstr>
      <vt:lpstr>Blank</vt:lpstr>
      <vt:lpstr>End of an era: the final explosive eruptions of Keanakāko‘i Tephra at Kīlauea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Volumes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Timing</vt:lpstr>
      <vt:lpstr>PowerPoint Presentation</vt:lpstr>
      <vt:lpstr>Transition from low to high magma supply rate</vt:lpstr>
      <vt:lpstr>Was transition related to pulsing magma supply?</vt:lpstr>
      <vt:lpstr>PowerPoint Presentation</vt:lpstr>
      <vt:lpstr>Timing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 of an era: the final explosive eruptions of Keanakāko‘i Tephra at Kīlauea</dc:title>
  <dc:creator>Don Swanson</dc:creator>
  <cp:lastModifiedBy>Donald Swanson</cp:lastModifiedBy>
  <cp:revision>77</cp:revision>
  <dcterms:created xsi:type="dcterms:W3CDTF">2017-05-02T20:52:47Z</dcterms:created>
  <dcterms:modified xsi:type="dcterms:W3CDTF">2017-05-24T04:27:16Z</dcterms:modified>
</cp:coreProperties>
</file>