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9"/>
  </p:notesMasterIdLst>
  <p:sldIdLst>
    <p:sldId id="698" r:id="rId2"/>
    <p:sldId id="700" r:id="rId3"/>
    <p:sldId id="627" r:id="rId4"/>
    <p:sldId id="725" r:id="rId5"/>
    <p:sldId id="726" r:id="rId6"/>
    <p:sldId id="733" r:id="rId7"/>
    <p:sldId id="735" r:id="rId8"/>
    <p:sldId id="727" r:id="rId9"/>
    <p:sldId id="764" r:id="rId10"/>
    <p:sldId id="761" r:id="rId11"/>
    <p:sldId id="762" r:id="rId12"/>
    <p:sldId id="763" r:id="rId13"/>
    <p:sldId id="743" r:id="rId14"/>
    <p:sldId id="670" r:id="rId15"/>
    <p:sldId id="701" r:id="rId16"/>
    <p:sldId id="652" r:id="rId17"/>
    <p:sldId id="639" r:id="rId18"/>
    <p:sldId id="660" r:id="rId19"/>
    <p:sldId id="661" r:id="rId20"/>
    <p:sldId id="662" r:id="rId21"/>
    <p:sldId id="705" r:id="rId22"/>
    <p:sldId id="760" r:id="rId23"/>
    <p:sldId id="663" r:id="rId24"/>
    <p:sldId id="640" r:id="rId25"/>
    <p:sldId id="747" r:id="rId26"/>
    <p:sldId id="748" r:id="rId27"/>
    <p:sldId id="749" r:id="rId28"/>
    <p:sldId id="755" r:id="rId29"/>
    <p:sldId id="751" r:id="rId30"/>
    <p:sldId id="752" r:id="rId31"/>
    <p:sldId id="753" r:id="rId32"/>
    <p:sldId id="758" r:id="rId33"/>
    <p:sldId id="746" r:id="rId34"/>
    <p:sldId id="757" r:id="rId35"/>
    <p:sldId id="745" r:id="rId36"/>
    <p:sldId id="744" r:id="rId37"/>
    <p:sldId id="729" r:id="rId3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819"/>
    <a:srgbClr val="CC893D"/>
    <a:srgbClr val="C7C700"/>
    <a:srgbClr val="1EC123"/>
    <a:srgbClr val="00FF00"/>
    <a:srgbClr val="8C3827"/>
    <a:srgbClr val="AD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58"/>
    <p:restoredTop sz="87151" autoAdjust="0"/>
  </p:normalViewPr>
  <p:slideViewPr>
    <p:cSldViewPr snapToGrid="0">
      <p:cViewPr>
        <p:scale>
          <a:sx n="100" d="100"/>
          <a:sy n="100" d="100"/>
        </p:scale>
        <p:origin x="2368" y="1336"/>
      </p:cViewPr>
      <p:guideLst>
        <p:guide orient="horz" pos="2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60"/>
    </p:cViewPr>
  </p:sorterViewPr>
  <p:notesViewPr>
    <p:cSldViewPr snapToGrid="0">
      <p:cViewPr varScale="1">
        <p:scale>
          <a:sx n="77" d="100"/>
          <a:sy n="77" d="100"/>
        </p:scale>
        <p:origin x="-15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955D0E3-5101-144C-AE2F-D49443875D25}" type="slidenum">
              <a:rPr lang="en-US"/>
              <a:pPr/>
              <a:t>‹#›</a:t>
            </a:fld>
            <a:endParaRPr lang="en-US"/>
          </a:p>
        </p:txBody>
      </p:sp>
    </p:spTree>
    <p:extLst>
      <p:ext uri="{BB962C8B-B14F-4D97-AF65-F5344CB8AC3E}">
        <p14:creationId xmlns:p14="http://schemas.microsoft.com/office/powerpoint/2010/main" val="2576373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3314727-5F01-9048-90BA-A10D4F551D76}" type="slidenum">
              <a:rPr lang="en-US" sz="1200"/>
              <a:pPr/>
              <a:t>17</a:t>
            </a:fld>
            <a:endParaRPr lang="en-US" sz="1200"/>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Rot="1" noChangeAspect="1" noChangeArrowheads="1" noTextEdit="1"/>
          </p:cNvSpPr>
          <p:nvPr>
            <p:ph type="sldImg"/>
          </p:nvPr>
        </p:nvSpPr>
        <p:spPr>
          <a:ln/>
        </p:spPr>
      </p:sp>
      <p:sp>
        <p:nvSpPr>
          <p:cNvPr id="53251"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8533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66692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Fig 1.</a:t>
            </a:r>
            <a:r>
              <a:rPr lang="en-US" sz="1200" dirty="0" smtClean="0"/>
              <a:t> (a) ESP_024034_1380 (</a:t>
            </a:r>
            <a:r>
              <a:rPr lang="en-US" sz="1200" dirty="0" err="1" smtClean="0"/>
              <a:t>L</a:t>
            </a:r>
            <a:r>
              <a:rPr lang="en-US" sz="1200" baseline="-25000" dirty="0" err="1" smtClean="0"/>
              <a:t>s</a:t>
            </a:r>
            <a:r>
              <a:rPr lang="en-US" sz="1200" dirty="0" smtClean="0"/>
              <a:t>: 359 MY: 30): Red </a:t>
            </a:r>
            <a:r>
              <a:rPr lang="en-US" sz="1200" dirty="0" err="1" smtClean="0"/>
              <a:t>orthorectified</a:t>
            </a:r>
            <a:r>
              <a:rPr lang="en-US" sz="1200" dirty="0" smtClean="0"/>
              <a:t> observation of RSL on steep equator facing slope of Palikir crater. (b) Concurrent CRISM observation FRT0002038F showing the same area as (a). Colored pixels correspond to spectra in (c). (c) Top: Infrared laboratory spectra of liquid water (</a:t>
            </a:r>
            <a:r>
              <a:rPr lang="en-US" sz="1200" i="1" dirty="0" smtClean="0"/>
              <a:t>17</a:t>
            </a:r>
            <a:r>
              <a:rPr lang="en-US" sz="1200" dirty="0" smtClean="0"/>
              <a:t>) on a basalt substrate at different times (T1 = 1 hour into dehydration, T4 = 4 hours into dehydration) showing the evolution of the spectral absorption features at 1.4 </a:t>
            </a:r>
            <a:r>
              <a:rPr lang="en-US" sz="1200" dirty="0" err="1" smtClean="0"/>
              <a:t>μm</a:t>
            </a:r>
            <a:r>
              <a:rPr lang="en-US" sz="1200" dirty="0" smtClean="0"/>
              <a:t> and 1.9 </a:t>
            </a:r>
            <a:r>
              <a:rPr lang="en-US" sz="1200" dirty="0" err="1" smtClean="0"/>
              <a:t>μm</a:t>
            </a:r>
            <a:r>
              <a:rPr lang="en-US" sz="1200" dirty="0" smtClean="0"/>
              <a:t>. Bottom: Spectra from 6 different colored ROIs shown in (b). Blue, green, and yellow pixels closest to wide RSL seen in </a:t>
            </a:r>
            <a:r>
              <a:rPr lang="en-US" sz="1200" dirty="0" err="1" smtClean="0"/>
              <a:t>HiRISE</a:t>
            </a:r>
            <a:r>
              <a:rPr lang="en-US" sz="1200" dirty="0" smtClean="0"/>
              <a:t> image show both ~1.4 </a:t>
            </a:r>
            <a:r>
              <a:rPr lang="en-US" sz="1200" dirty="0" err="1" smtClean="0"/>
              <a:t>μm</a:t>
            </a:r>
            <a:r>
              <a:rPr lang="en-US" sz="1200" dirty="0" smtClean="0"/>
              <a:t> and 1.9 </a:t>
            </a:r>
            <a:r>
              <a:rPr lang="en-US" sz="1200" dirty="0" err="1" smtClean="0"/>
              <a:t>μm</a:t>
            </a:r>
            <a:r>
              <a:rPr lang="en-US" sz="1200" dirty="0" smtClean="0"/>
              <a:t> absorption bands. The observed data are plotted with dashed color lines, and the smoothed data (smoothing function that assigns zero weight to data outside six standard deviations from the mean) are plotted in solid black color lines.     </a:t>
            </a:r>
          </a:p>
          <a:p>
            <a:endParaRPr lang="en-US" dirty="0"/>
          </a:p>
        </p:txBody>
      </p:sp>
      <p:sp>
        <p:nvSpPr>
          <p:cNvPr id="4" name="Slide Number Placeholder 3"/>
          <p:cNvSpPr>
            <a:spLocks noGrp="1"/>
          </p:cNvSpPr>
          <p:nvPr>
            <p:ph type="sldNum" sz="quarter" idx="10"/>
          </p:nvPr>
        </p:nvSpPr>
        <p:spPr/>
        <p:txBody>
          <a:bodyPr/>
          <a:lstStyle/>
          <a:p>
            <a:fld id="{7955D0E3-5101-144C-AE2F-D49443875D25}" type="slidenum">
              <a:rPr lang="en-US" smtClean="0"/>
              <a:pPr/>
              <a:t>34</a:t>
            </a:fld>
            <a:endParaRPr lang="en-US"/>
          </a:p>
        </p:txBody>
      </p:sp>
    </p:spTree>
    <p:extLst>
      <p:ext uri="{BB962C8B-B14F-4D97-AF65-F5344CB8AC3E}">
        <p14:creationId xmlns:p14="http://schemas.microsoft.com/office/powerpoint/2010/main" val="11515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8697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037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22250"/>
            <a:ext cx="2019300" cy="6294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2250"/>
            <a:ext cx="5905500" cy="6294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8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Rectangle 7"/>
          <p:cNvSpPr>
            <a:spLocks noGrp="1" noChangeArrowheads="1"/>
          </p:cNvSpPr>
          <p:nvPr>
            <p:ph type="title"/>
          </p:nvPr>
        </p:nvSpPr>
        <p:spPr bwMode="auto">
          <a:xfrm>
            <a:off x="1025525" y="0"/>
            <a:ext cx="8118475" cy="298450"/>
          </a:xfrm>
          <a:prstGeom prst="rect">
            <a:avLst/>
          </a:prstGeom>
          <a:solidFill>
            <a:schemeClr val="accent2">
              <a:alpha val="50195"/>
            </a:schemeClr>
          </a:solidFill>
          <a:ln>
            <a:noFill/>
          </a:ln>
          <a:extLst/>
        </p:spPr>
        <p:txBody>
          <a:bodyPr lIns="78331" tIns="39166" rIns="78331" bIns="39166">
            <a:spAutoFit/>
          </a:bodyPr>
          <a:lstStyle/>
          <a:p>
            <a:pPr lvl="0"/>
            <a:endParaRPr lang="en-US" dirty="0"/>
          </a:p>
        </p:txBody>
      </p:sp>
    </p:spTree>
    <p:extLst>
      <p:ext uri="{BB962C8B-B14F-4D97-AF65-F5344CB8AC3E}">
        <p14:creationId xmlns:p14="http://schemas.microsoft.com/office/powerpoint/2010/main" val="58905897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2018" y="173789"/>
            <a:ext cx="9246017" cy="8540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98513" y="1376946"/>
            <a:ext cx="7832725" cy="4669841"/>
          </a:xfr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136525" y="6245225"/>
            <a:ext cx="2133600" cy="476250"/>
          </a:xfrm>
          <a:prstGeom prst="rect">
            <a:avLst/>
          </a:prstGeom>
        </p:spPr>
        <p:txBody>
          <a:bodyPr lIns="91185" tIns="45588" rIns="91185" bIns="45588"/>
          <a:lstStyle>
            <a:lvl1pPr eaLnBrk="0" hangingPunct="0">
              <a:defRPr sz="1400">
                <a:solidFill>
                  <a:srgbClr val="000000"/>
                </a:solidFill>
                <a:latin typeface="Arial" charset="0"/>
                <a:ea typeface="+mn-ea"/>
                <a:cs typeface="+mn-cs"/>
                <a:sym typeface="Gill Sans" charset="0"/>
              </a:defRPr>
            </a:lvl1pPr>
          </a:lstStyle>
          <a:p>
            <a:pPr>
              <a:defRPr/>
            </a:pPr>
            <a:fld id="{1D25BD20-D3B7-ED44-A110-425BA6C2FC9C}" type="datetime1">
              <a:rPr lang="en-US"/>
              <a:pPr>
                <a:defRPr/>
              </a:pPr>
              <a:t>5/29/17</a:t>
            </a:fld>
            <a:endParaRPr lang="en-US" dirty="0"/>
          </a:p>
        </p:txBody>
      </p:sp>
    </p:spTree>
    <p:extLst>
      <p:ext uri="{BB962C8B-B14F-4D97-AF65-F5344CB8AC3E}">
        <p14:creationId xmlns:p14="http://schemas.microsoft.com/office/powerpoint/2010/main" val="1774245256"/>
      </p:ext>
    </p:extLst>
  </p:cSld>
  <p:clrMapOvr>
    <a:masterClrMapping/>
  </p:clrMapOvr>
  <p:transition spd="slow">
    <p:wipe dir="d"/>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24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035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973138"/>
            <a:ext cx="3962400" cy="554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3138"/>
            <a:ext cx="3962400" cy="554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1758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73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0274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2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576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856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4225" y="222250"/>
            <a:ext cx="7585075" cy="5207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973138"/>
            <a:ext cx="8077200" cy="5543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 name="Text Box 24"/>
          <p:cNvSpPr txBox="1">
            <a:spLocks noChangeArrowheads="1"/>
          </p:cNvSpPr>
          <p:nvPr userDrawn="1"/>
        </p:nvSpPr>
        <p:spPr bwMode="auto">
          <a:xfrm>
            <a:off x="4235450" y="6245225"/>
            <a:ext cx="2212975" cy="457200"/>
          </a:xfrm>
          <a:prstGeom prst="rect">
            <a:avLst/>
          </a:prstGeom>
          <a:noFill/>
          <a:ln w="9525">
            <a:noFill/>
            <a:miter lim="800000"/>
            <a:headEnd/>
            <a:tailEnd/>
          </a:ln>
          <a:effectLst/>
        </p:spPr>
        <p:txBody>
          <a:bodyPr>
            <a:spAutoFit/>
          </a:bodyPr>
          <a:lstStyle/>
          <a:p>
            <a:pPr>
              <a:spcBef>
                <a:spcPct val="50000"/>
              </a:spcBef>
              <a:defRPr/>
            </a:pPr>
            <a:endParaRPr lang="en-US">
              <a:ea typeface="+mn-ea"/>
              <a:cs typeface="+mn-cs"/>
            </a:endParaRPr>
          </a:p>
        </p:txBody>
      </p:sp>
      <p:sp>
        <p:nvSpPr>
          <p:cNvPr id="1050" name="Text Box 26"/>
          <p:cNvSpPr txBox="1">
            <a:spLocks noChangeArrowheads="1"/>
          </p:cNvSpPr>
          <p:nvPr userDrawn="1"/>
        </p:nvSpPr>
        <p:spPr bwMode="auto">
          <a:xfrm>
            <a:off x="7927975" y="6613525"/>
            <a:ext cx="1216025" cy="2444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fld id="{B77ABDCC-ABC6-B142-8C79-25A5EE8E6C97}" type="slidenum">
              <a:rPr lang="en-US" sz="1000"/>
              <a:pPr algn="r">
                <a:spcBef>
                  <a:spcPct val="50000"/>
                </a:spcBef>
              </a:pPr>
              <a:t>‹#›</a:t>
            </a:fld>
            <a:endParaRPr lang="en-US" sz="1000"/>
          </a:p>
        </p:txBody>
      </p:sp>
    </p:spTree>
  </p:cSld>
  <p:clrMap bg1="lt1" tx1="dk1" bg2="lt2" tx2="dk2" accent1="accent1" accent2="accent2" accent3="accent3" accent4="accent4" accent5="accent5" accent6="accent6" hlink="hlink" folHlink="folHlink"/>
  <p:sldLayoutIdLst>
    <p:sldLayoutId id="2147484111"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2" r:id="rId12"/>
    <p:sldLayoutId id="2147484113" r:id="rId13"/>
  </p:sldLayoutIdLst>
  <p:txStyles>
    <p:titleStyle>
      <a:lvl1pPr algn="ctr" rtl="0" eaLnBrk="0" fontAlgn="base" hangingPunct="0">
        <a:spcBef>
          <a:spcPct val="0"/>
        </a:spcBef>
        <a:spcAft>
          <a:spcPct val="0"/>
        </a:spcAft>
        <a:defRPr sz="32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2pPr>
      <a:lvl3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3pPr>
      <a:lvl4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4pPr>
      <a:lvl5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3200">
          <a:solidFill>
            <a:schemeClr val="tx2"/>
          </a:solidFill>
          <a:latin typeface="Times" charset="0"/>
        </a:defRPr>
      </a:lvl6pPr>
      <a:lvl7pPr marL="914400" algn="ctr" rtl="0" eaLnBrk="0" fontAlgn="base" hangingPunct="0">
        <a:spcBef>
          <a:spcPct val="0"/>
        </a:spcBef>
        <a:spcAft>
          <a:spcPct val="0"/>
        </a:spcAft>
        <a:defRPr sz="3200">
          <a:solidFill>
            <a:schemeClr val="tx2"/>
          </a:solidFill>
          <a:latin typeface="Times" charset="0"/>
        </a:defRPr>
      </a:lvl7pPr>
      <a:lvl8pPr marL="1371600" algn="ctr" rtl="0" eaLnBrk="0" fontAlgn="base" hangingPunct="0">
        <a:spcBef>
          <a:spcPct val="0"/>
        </a:spcBef>
        <a:spcAft>
          <a:spcPct val="0"/>
        </a:spcAft>
        <a:defRPr sz="3200">
          <a:solidFill>
            <a:schemeClr val="tx2"/>
          </a:solidFill>
          <a:latin typeface="Times" charset="0"/>
        </a:defRPr>
      </a:lvl8pPr>
      <a:lvl9pPr marL="1828800" algn="ctr" rtl="0" eaLnBrk="0" fontAlgn="base" hangingPunct="0">
        <a:spcBef>
          <a:spcPct val="0"/>
        </a:spcBef>
        <a:spcAft>
          <a:spcPct val="0"/>
        </a:spcAft>
        <a:defRPr sz="32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136797589@N04/"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dx.doi.org/10.1016/j.icarus.2016.09.007" TargetMode="External"/><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em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 Id="rId3" Type="http://schemas.openxmlformats.org/officeDocument/2006/relationships/image" Target="../media/image4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Relationship Id="rId3" Type="http://schemas.openxmlformats.org/officeDocument/2006/relationships/image" Target="../media/image57.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41300" y="0"/>
            <a:ext cx="8613775" cy="1181100"/>
          </a:xfrm>
          <a:prstGeom prst="rect">
            <a:avLst/>
          </a:prstGeom>
          <a:no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smtClean="0">
                <a:solidFill>
                  <a:srgbClr val="3333CC"/>
                </a:solidFill>
              </a:rPr>
              <a:t>Surprising Geologic Processes of Mars: </a:t>
            </a:r>
          </a:p>
          <a:p>
            <a:r>
              <a:rPr lang="en-US" sz="2800" b="1" dirty="0" smtClean="0">
                <a:solidFill>
                  <a:srgbClr val="3333CC"/>
                </a:solidFill>
              </a:rPr>
              <a:t>Earth-like </a:t>
            </a:r>
            <a:r>
              <a:rPr lang="en-US" sz="2800" b="1" dirty="0">
                <a:solidFill>
                  <a:srgbClr val="3333CC"/>
                </a:solidFill>
              </a:rPr>
              <a:t>g</a:t>
            </a:r>
            <a:r>
              <a:rPr lang="en-US" sz="2800" b="1" dirty="0" smtClean="0">
                <a:solidFill>
                  <a:srgbClr val="3333CC"/>
                </a:solidFill>
              </a:rPr>
              <a:t>eomorphologies may be deceiving</a:t>
            </a:r>
            <a:endParaRPr lang="en-US" sz="3200" b="1" dirty="0">
              <a:solidFill>
                <a:srgbClr val="3333CC"/>
              </a:solidFill>
            </a:endParaRPr>
          </a:p>
          <a:p>
            <a:r>
              <a:rPr lang="en-US" b="1" dirty="0" smtClean="0"/>
              <a:t>Alfred McEwen, University of Arizona</a:t>
            </a:r>
            <a:endParaRPr lang="en-US" b="1" dirty="0"/>
          </a:p>
        </p:txBody>
      </p:sp>
      <p:pic>
        <p:nvPicPr>
          <p:cNvPr id="6"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8500" y="1220788"/>
            <a:ext cx="7747000" cy="3226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3908425" y="3663951"/>
            <a:ext cx="4498975" cy="450850"/>
          </a:xfrm>
          <a:noFill/>
        </p:spPr>
        <p:txBody>
          <a:bodyPr/>
          <a:lstStyle/>
          <a:p>
            <a:r>
              <a:rPr lang="en-US" sz="1800" dirty="0">
                <a:solidFill>
                  <a:srgbClr val="FFFF00"/>
                </a:solidFill>
                <a:latin typeface="Times" charset="0"/>
                <a:ea typeface="ＭＳ Ｐゴシック" charset="0"/>
                <a:cs typeface="ＭＳ Ｐゴシック" charset="0"/>
              </a:rPr>
              <a:t>Mound in Ganges </a:t>
            </a:r>
            <a:r>
              <a:rPr lang="en-US" sz="1800" dirty="0" smtClean="0">
                <a:solidFill>
                  <a:srgbClr val="FFFF00"/>
                </a:solidFill>
                <a:latin typeface="Times" charset="0"/>
                <a:ea typeface="ＭＳ Ｐゴシック" charset="0"/>
                <a:cs typeface="ＭＳ Ｐゴシック" charset="0"/>
              </a:rPr>
              <a:t>Chasm, Mars</a:t>
            </a:r>
            <a:r>
              <a:rPr lang="en-US" sz="1800" dirty="0">
                <a:solidFill>
                  <a:srgbClr val="FFFF00"/>
                </a:solidFill>
                <a:latin typeface="Times" charset="0"/>
                <a:ea typeface="ＭＳ Ｐゴシック" charset="0"/>
                <a:cs typeface="ＭＳ Ｐゴシック" charset="0"/>
              </a:rPr>
              <a:t/>
            </a:r>
            <a:br>
              <a:rPr lang="en-US" sz="1800" dirty="0">
                <a:solidFill>
                  <a:srgbClr val="FFFF00"/>
                </a:solidFill>
                <a:latin typeface="Times" charset="0"/>
                <a:ea typeface="ＭＳ Ｐゴシック" charset="0"/>
                <a:cs typeface="ＭＳ Ｐゴシック" charset="0"/>
              </a:rPr>
            </a:br>
            <a:r>
              <a:rPr lang="en-US" sz="1600" dirty="0">
                <a:solidFill>
                  <a:srgbClr val="191966"/>
                </a:solidFill>
                <a:latin typeface="Times" charset="0"/>
                <a:ea typeface="ＭＳ Ｐゴシック" charset="0"/>
                <a:cs typeface="ＭＳ Ｐゴシック" charset="0"/>
                <a:hlinkClick r:id="rId3"/>
              </a:rPr>
              <a:t>https://www.flickr.com/photos/136797589@N04/</a:t>
            </a:r>
            <a:endParaRPr lang="en-US" sz="1600" dirty="0">
              <a:solidFill>
                <a:srgbClr val="191966"/>
              </a:solidFill>
              <a:latin typeface="Times" charset="0"/>
              <a:ea typeface="ＭＳ Ｐゴシック" charset="0"/>
              <a:cs typeface="ＭＳ Ｐゴシック" charset="0"/>
            </a:endParaRPr>
          </a:p>
        </p:txBody>
      </p:sp>
      <p:pic>
        <p:nvPicPr>
          <p:cNvPr id="2" name="Picture 1" descr="IMG_046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600" y="4153259"/>
            <a:ext cx="7645400" cy="2704741"/>
          </a:xfrm>
          <a:prstGeom prst="rect">
            <a:avLst/>
          </a:prstGeom>
        </p:spPr>
      </p:pic>
      <p:sp>
        <p:nvSpPr>
          <p:cNvPr id="3" name="TextBox 2"/>
          <p:cNvSpPr txBox="1"/>
          <p:nvPr/>
        </p:nvSpPr>
        <p:spPr>
          <a:xfrm>
            <a:off x="2667000" y="6375400"/>
            <a:ext cx="5626100" cy="369332"/>
          </a:xfrm>
          <a:prstGeom prst="rect">
            <a:avLst/>
          </a:prstGeom>
          <a:noFill/>
        </p:spPr>
        <p:txBody>
          <a:bodyPr wrap="square" rtlCol="0">
            <a:spAutoFit/>
          </a:bodyPr>
          <a:lstStyle/>
          <a:p>
            <a:r>
              <a:rPr lang="en-US" sz="1800" dirty="0" err="1" smtClean="0">
                <a:solidFill>
                  <a:srgbClr val="FFFF00"/>
                </a:solidFill>
              </a:rPr>
              <a:t>Ko’olau</a:t>
            </a:r>
            <a:r>
              <a:rPr lang="en-US" sz="1800" dirty="0" smtClean="0">
                <a:solidFill>
                  <a:srgbClr val="FFFF00"/>
                </a:solidFill>
              </a:rPr>
              <a:t> Mountains mural in Honolulu Convention Center</a:t>
            </a:r>
            <a:endParaRPr lang="en-US" sz="1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07100" y="0"/>
            <a:ext cx="2933700" cy="2611437"/>
          </a:xfrm>
          <a:solidFill>
            <a:schemeClr val="tx2">
              <a:lumMod val="20000"/>
              <a:lumOff val="80000"/>
            </a:schemeClr>
          </a:solidFill>
        </p:spPr>
        <p:txBody>
          <a:bodyPr/>
          <a:lstStyle/>
          <a:p>
            <a:pPr eaLnBrk="1" hangingPunct="1"/>
            <a:r>
              <a:rPr lang="en-US" altLang="en-US">
                <a:latin typeface="Arial" charset="0"/>
                <a:ea typeface="ヒラギノ角ゴ Pro W3" charset="-128"/>
                <a:cs typeface="Arial" charset="0"/>
              </a:rPr>
              <a:t>Cold CO</a:t>
            </a:r>
            <a:r>
              <a:rPr lang="en-US" altLang="en-US" baseline="-25000">
                <a:latin typeface="Arial" charset="0"/>
                <a:ea typeface="ヒラギノ角ゴ Pro W3" charset="-128"/>
                <a:cs typeface="Arial" charset="0"/>
              </a:rPr>
              <a:t>2</a:t>
            </a:r>
            <a:r>
              <a:rPr lang="en-US" altLang="en-US">
                <a:latin typeface="Arial" charset="0"/>
                <a:ea typeface="ヒラギノ角ゴ Pro W3" charset="-128"/>
                <a:cs typeface="Arial" charset="0"/>
              </a:rPr>
              <a:t> Jets Create New “Spiders” on Mars</a:t>
            </a:r>
          </a:p>
        </p:txBody>
      </p:sp>
      <p:sp>
        <p:nvSpPr>
          <p:cNvPr id="7171" name="Rectangle 10"/>
          <p:cNvSpPr>
            <a:spLocks/>
          </p:cNvSpPr>
          <p:nvPr/>
        </p:nvSpPr>
        <p:spPr bwMode="auto">
          <a:xfrm>
            <a:off x="5257800" y="3727450"/>
            <a:ext cx="3733800"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5280" bIns="0"/>
          <a:lstStyle>
            <a:lvl1pPr marL="42863">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ltLang="en-US" sz="1100">
              <a:solidFill>
                <a:srgbClr val="000000"/>
              </a:solidFill>
              <a:latin typeface="Arial Italic" charset="0"/>
              <a:ea typeface="MS PGothic" charset="-128"/>
              <a:cs typeface="Arial Italic" charset="0"/>
              <a:sym typeface="Arial Italic" charset="0"/>
            </a:endParaRPr>
          </a:p>
        </p:txBody>
      </p:sp>
      <p:sp>
        <p:nvSpPr>
          <p:cNvPr id="7172" name="Rectangle 10"/>
          <p:cNvSpPr>
            <a:spLocks/>
          </p:cNvSpPr>
          <p:nvPr/>
        </p:nvSpPr>
        <p:spPr bwMode="auto">
          <a:xfrm>
            <a:off x="228600" y="6391275"/>
            <a:ext cx="38862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5280" bIns="0"/>
          <a:lstStyle>
            <a:lvl1pPr marL="42863">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ltLang="en-US" sz="1100">
              <a:solidFill>
                <a:srgbClr val="000000"/>
              </a:solidFill>
              <a:latin typeface="Arial Italic" charset="0"/>
              <a:ea typeface="MS PGothic" charset="-128"/>
              <a:cs typeface="Arial Italic" charset="0"/>
              <a:sym typeface="Arial Italic" charset="0"/>
            </a:endParaRPr>
          </a:p>
        </p:txBody>
      </p:sp>
      <p:sp>
        <p:nvSpPr>
          <p:cNvPr id="7173" name="Shape 34"/>
          <p:cNvSpPr>
            <a:spLocks noChangeArrowheads="1"/>
          </p:cNvSpPr>
          <p:nvPr/>
        </p:nvSpPr>
        <p:spPr bwMode="auto">
          <a:xfrm>
            <a:off x="6248400" y="3060700"/>
            <a:ext cx="250825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spAutoFit/>
          </a:bodyPr>
          <a:lstStyle>
            <a:lvl1pPr defTabSz="584200">
              <a:lnSpc>
                <a:spcPct val="85000"/>
              </a:lnSpc>
              <a:spcBef>
                <a:spcPct val="20000"/>
              </a:spcBef>
              <a:buFont typeface="Arial" charset="0"/>
              <a:buChar char="•"/>
              <a:defRPr sz="2000">
                <a:solidFill>
                  <a:srgbClr val="000000"/>
                </a:solidFill>
                <a:latin typeface="Arial" charset="0"/>
                <a:ea typeface="ヒラギノ角ゴ Pro W3" charset="-128"/>
              </a:defRPr>
            </a:lvl1pPr>
            <a:lvl2pPr indent="342900" defTabSz="584200">
              <a:lnSpc>
                <a:spcPct val="90000"/>
              </a:lnSpc>
              <a:spcBef>
                <a:spcPts val="600"/>
              </a:spcBef>
              <a:buFont typeface="Lucida Grande" charset="0"/>
              <a:buChar char="-"/>
              <a:defRPr>
                <a:solidFill>
                  <a:srgbClr val="000000"/>
                </a:solidFill>
                <a:latin typeface="Arial" charset="0"/>
                <a:ea typeface="ヒラギノ角ゴ Pro W3" charset="-128"/>
              </a:defRPr>
            </a:lvl2pPr>
            <a:lvl3pPr indent="685800" defTabSz="584200">
              <a:lnSpc>
                <a:spcPct val="90000"/>
              </a:lnSpc>
              <a:spcBef>
                <a:spcPts val="600"/>
              </a:spcBef>
              <a:buChar char="•"/>
              <a:defRPr>
                <a:solidFill>
                  <a:srgbClr val="000000"/>
                </a:solidFill>
                <a:latin typeface="Arial" charset="0"/>
                <a:ea typeface="MS PGothic" charset="-128"/>
              </a:defRPr>
            </a:lvl3pPr>
            <a:lvl4pPr indent="1028700" defTabSz="584200">
              <a:lnSpc>
                <a:spcPct val="90000"/>
              </a:lnSpc>
              <a:spcBef>
                <a:spcPts val="600"/>
              </a:spcBef>
              <a:buChar char="–"/>
              <a:defRPr>
                <a:solidFill>
                  <a:srgbClr val="000000"/>
                </a:solidFill>
                <a:latin typeface="Arial" charset="0"/>
                <a:ea typeface="MS PGothic" charset="-128"/>
              </a:defRPr>
            </a:lvl4pPr>
            <a:lvl5pPr indent="1371600" defTabSz="584200">
              <a:lnSpc>
                <a:spcPct val="90000"/>
              </a:lnSpc>
              <a:spcBef>
                <a:spcPts val="600"/>
              </a:spcBef>
              <a:buChar char="»"/>
              <a:defRPr>
                <a:solidFill>
                  <a:srgbClr val="000000"/>
                </a:solidFill>
                <a:latin typeface="Arial" charset="0"/>
                <a:ea typeface="MS PGothic" charset="-128"/>
              </a:defRPr>
            </a:lvl5pPr>
            <a:lvl6pPr marL="457200" indent="1371600" defTabSz="584200" eaLnBrk="0" fontAlgn="base" hangingPunct="0">
              <a:lnSpc>
                <a:spcPct val="90000"/>
              </a:lnSpc>
              <a:spcBef>
                <a:spcPts val="600"/>
              </a:spcBef>
              <a:spcAft>
                <a:spcPct val="0"/>
              </a:spcAft>
              <a:buChar char="»"/>
              <a:defRPr>
                <a:solidFill>
                  <a:srgbClr val="000000"/>
                </a:solidFill>
                <a:latin typeface="Arial" charset="0"/>
                <a:ea typeface="MS PGothic" charset="-128"/>
              </a:defRPr>
            </a:lvl6pPr>
            <a:lvl7pPr marL="914400" indent="1371600" defTabSz="584200" eaLnBrk="0" fontAlgn="base" hangingPunct="0">
              <a:lnSpc>
                <a:spcPct val="90000"/>
              </a:lnSpc>
              <a:spcBef>
                <a:spcPts val="600"/>
              </a:spcBef>
              <a:spcAft>
                <a:spcPct val="0"/>
              </a:spcAft>
              <a:buChar char="»"/>
              <a:defRPr>
                <a:solidFill>
                  <a:srgbClr val="000000"/>
                </a:solidFill>
                <a:latin typeface="Arial" charset="0"/>
                <a:ea typeface="MS PGothic" charset="-128"/>
              </a:defRPr>
            </a:lvl7pPr>
            <a:lvl8pPr marL="1371600" indent="1371600" defTabSz="584200" eaLnBrk="0" fontAlgn="base" hangingPunct="0">
              <a:lnSpc>
                <a:spcPct val="90000"/>
              </a:lnSpc>
              <a:spcBef>
                <a:spcPts val="600"/>
              </a:spcBef>
              <a:spcAft>
                <a:spcPct val="0"/>
              </a:spcAft>
              <a:buChar char="»"/>
              <a:defRPr>
                <a:solidFill>
                  <a:srgbClr val="000000"/>
                </a:solidFill>
                <a:latin typeface="Arial" charset="0"/>
                <a:ea typeface="MS PGothic" charset="-128"/>
              </a:defRPr>
            </a:lvl8pPr>
            <a:lvl9pPr marL="1828800" indent="1371600" defTabSz="584200" eaLnBrk="0" fontAlgn="base" hangingPunct="0">
              <a:lnSpc>
                <a:spcPct val="90000"/>
              </a:lnSpc>
              <a:spcBef>
                <a:spcPts val="600"/>
              </a:spcBef>
              <a:spcAft>
                <a:spcPct val="0"/>
              </a:spcAft>
              <a:buChar char="»"/>
              <a:defRPr>
                <a:solidFill>
                  <a:srgbClr val="000000"/>
                </a:solidFill>
                <a:latin typeface="Arial" charset="0"/>
                <a:ea typeface="MS PGothic" charset="-128"/>
              </a:defRPr>
            </a:lvl9pPr>
          </a:lstStyle>
          <a:p>
            <a:pPr eaLnBrk="1">
              <a:lnSpc>
                <a:spcPct val="100000"/>
              </a:lnSpc>
              <a:spcBef>
                <a:spcPct val="0"/>
              </a:spcBef>
              <a:buFontTx/>
              <a:buNone/>
            </a:pPr>
            <a:r>
              <a:rPr lang="x-none" altLang="x-none" dirty="0">
                <a:solidFill>
                  <a:srgbClr val="FF0000"/>
                </a:solidFill>
                <a:sym typeface="American Typewriter Light" charset="0"/>
              </a:rPr>
              <a:t>HiRISE detected new dendritic troughs during seasonal spring monitoring of the polar areas</a:t>
            </a:r>
            <a:r>
              <a:rPr lang="en-US" altLang="x-none" dirty="0">
                <a:solidFill>
                  <a:srgbClr val="FF0000"/>
                </a:solidFill>
                <a:sym typeface="American Typewriter Light" charset="0"/>
              </a:rPr>
              <a:t>.</a:t>
            </a:r>
            <a:endParaRPr lang="x-none" altLang="x-none" dirty="0">
              <a:solidFill>
                <a:srgbClr val="FF0000"/>
              </a:solidFill>
              <a:sym typeface="American Typewriter Light" charset="0"/>
            </a:endParaRPr>
          </a:p>
        </p:txBody>
      </p:sp>
      <p:pic>
        <p:nvPicPr>
          <p:cNvPr id="7178" name="Picture 5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70562" cy="31529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0" name="TextBox 3"/>
          <p:cNvSpPr txBox="1"/>
          <p:nvPr/>
        </p:nvSpPr>
        <p:spPr>
          <a:xfrm>
            <a:off x="1219200" y="2790612"/>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29</a:t>
            </a:r>
            <a:endParaRPr lang="en-US" sz="1050" dirty="0">
              <a:solidFill>
                <a:schemeClr val="tx1"/>
              </a:solidFill>
              <a:latin typeface="Helvetica Neue" charset="0"/>
              <a:ea typeface="Helvetica Neue" charset="0"/>
              <a:cs typeface="Helvetica Neue" charset="0"/>
            </a:endParaRPr>
          </a:p>
        </p:txBody>
      </p:sp>
      <p:sp>
        <p:nvSpPr>
          <p:cNvPr id="61" name="TextBox 19"/>
          <p:cNvSpPr txBox="1"/>
          <p:nvPr/>
        </p:nvSpPr>
        <p:spPr>
          <a:xfrm>
            <a:off x="3228978" y="2744138"/>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30</a:t>
            </a:r>
            <a:endParaRPr lang="en-US" sz="1050" dirty="0">
              <a:solidFill>
                <a:schemeClr val="tx1"/>
              </a:solidFill>
              <a:latin typeface="Helvetica Neue" charset="0"/>
              <a:ea typeface="Helvetica Neue" charset="0"/>
              <a:cs typeface="Helvetica Neue" charset="0"/>
            </a:endParaRPr>
          </a:p>
        </p:txBody>
      </p:sp>
      <p:sp>
        <p:nvSpPr>
          <p:cNvPr id="62" name="TextBox 20"/>
          <p:cNvSpPr txBox="1"/>
          <p:nvPr/>
        </p:nvSpPr>
        <p:spPr>
          <a:xfrm>
            <a:off x="5133978" y="2769543"/>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30</a:t>
            </a:r>
            <a:endParaRPr lang="en-US" sz="1050" dirty="0">
              <a:solidFill>
                <a:schemeClr val="tx1"/>
              </a:solidFill>
              <a:latin typeface="Helvetica Neue" charset="0"/>
              <a:ea typeface="Helvetica Neue" charset="0"/>
              <a:cs typeface="Helvetica Neue" charset="0"/>
            </a:endParaRPr>
          </a:p>
        </p:txBody>
      </p:sp>
      <p:pic>
        <p:nvPicPr>
          <p:cNvPr id="7182" name="Picture 5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429000"/>
            <a:ext cx="5775587" cy="3429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6" name="TextBox 21"/>
          <p:cNvSpPr txBox="1"/>
          <p:nvPr/>
        </p:nvSpPr>
        <p:spPr>
          <a:xfrm>
            <a:off x="765178" y="6451600"/>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30</a:t>
            </a:r>
            <a:endParaRPr lang="en-US" sz="1050" dirty="0">
              <a:solidFill>
                <a:schemeClr val="tx1"/>
              </a:solidFill>
              <a:latin typeface="Helvetica Neue" charset="0"/>
              <a:ea typeface="Helvetica Neue" charset="0"/>
              <a:cs typeface="Helvetica Neue" charset="0"/>
            </a:endParaRPr>
          </a:p>
        </p:txBody>
      </p:sp>
      <p:sp>
        <p:nvSpPr>
          <p:cNvPr id="57" name="TextBox 22"/>
          <p:cNvSpPr txBox="1"/>
          <p:nvPr/>
        </p:nvSpPr>
        <p:spPr>
          <a:xfrm>
            <a:off x="2578100" y="6480116"/>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31</a:t>
            </a:r>
            <a:endParaRPr lang="en-US" sz="1050" dirty="0">
              <a:solidFill>
                <a:schemeClr val="tx1"/>
              </a:solidFill>
              <a:latin typeface="Helvetica Neue" charset="0"/>
              <a:ea typeface="Helvetica Neue" charset="0"/>
              <a:cs typeface="Helvetica Neue" charset="0"/>
            </a:endParaRPr>
          </a:p>
        </p:txBody>
      </p:sp>
      <p:sp>
        <p:nvSpPr>
          <p:cNvPr id="58" name="TextBox 23"/>
          <p:cNvSpPr txBox="1"/>
          <p:nvPr/>
        </p:nvSpPr>
        <p:spPr>
          <a:xfrm>
            <a:off x="4346578" y="6478403"/>
            <a:ext cx="49212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1pPr>
            <a:lvl2pPr marL="0" marR="0" indent="3429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2pPr>
            <a:lvl3pPr marL="0" marR="0" indent="6858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3pPr>
            <a:lvl4pPr marL="0" marR="0" indent="10287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4pPr>
            <a:lvl5pPr marL="0" marR="0" indent="137160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5pPr>
            <a:lvl6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6pPr>
            <a:lvl7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7pPr>
            <a:lvl8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8pPr>
            <a:lvl9pPr marL="0" marR="0" indent="0" algn="l"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3869FC"/>
                </a:solidFill>
                <a:effectLst/>
                <a:uFillTx/>
                <a:latin typeface="+mn-lt"/>
                <a:ea typeface="+mn-ea"/>
                <a:cs typeface="+mn-cs"/>
                <a:sym typeface="American Typewriter Light"/>
              </a:defRPr>
            </a:lvl9pPr>
          </a:lstStyle>
          <a:p>
            <a:pPr eaLnBrk="1">
              <a:defRPr/>
            </a:pPr>
            <a:r>
              <a:rPr lang="en-US" sz="1050" dirty="0" smtClean="0">
                <a:solidFill>
                  <a:schemeClr val="tx1"/>
                </a:solidFill>
                <a:latin typeface="Helvetica Neue" charset="0"/>
                <a:ea typeface="Helvetica Neue" charset="0"/>
                <a:cs typeface="Helvetica Neue" charset="0"/>
              </a:rPr>
              <a:t>MY 32</a:t>
            </a:r>
            <a:endParaRPr lang="en-US" sz="1050" dirty="0">
              <a:solidFill>
                <a:schemeClr val="tx1"/>
              </a:solidFill>
              <a:latin typeface="Helvetica Neue" charset="0"/>
              <a:ea typeface="Helvetica Neue" charset="0"/>
              <a:cs typeface="Helvetica Neue" charset="0"/>
            </a:endParaRPr>
          </a:p>
        </p:txBody>
      </p:sp>
      <p:sp>
        <p:nvSpPr>
          <p:cNvPr id="7186" name="Shape 36"/>
          <p:cNvSpPr>
            <a:spLocks noChangeArrowheads="1"/>
          </p:cNvSpPr>
          <p:nvPr/>
        </p:nvSpPr>
        <p:spPr bwMode="auto">
          <a:xfrm>
            <a:off x="6007101" y="5687057"/>
            <a:ext cx="2794000" cy="860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9" rIns="45719" anchor="ctr">
            <a:spAutoFit/>
          </a:bodyPr>
          <a:lstStyle>
            <a:lvl1pPr>
              <a:lnSpc>
                <a:spcPct val="85000"/>
              </a:lnSpc>
              <a:spcBef>
                <a:spcPct val="20000"/>
              </a:spcBef>
              <a:buFont typeface="Arial" charset="0"/>
              <a:buChar char="•"/>
              <a:defRPr sz="2000">
                <a:solidFill>
                  <a:srgbClr val="000000"/>
                </a:solidFill>
                <a:latin typeface="Arial" charset="0"/>
                <a:ea typeface="ヒラギノ角ゴ Pro W3" charset="-128"/>
              </a:defRPr>
            </a:lvl1pPr>
            <a:lvl2pPr indent="342900">
              <a:lnSpc>
                <a:spcPct val="90000"/>
              </a:lnSpc>
              <a:spcBef>
                <a:spcPts val="600"/>
              </a:spcBef>
              <a:buFont typeface="Lucida Grande" charset="0"/>
              <a:buChar char="-"/>
              <a:defRPr>
                <a:solidFill>
                  <a:srgbClr val="000000"/>
                </a:solidFill>
                <a:latin typeface="Arial" charset="0"/>
                <a:ea typeface="ヒラギノ角ゴ Pro W3" charset="-128"/>
              </a:defRPr>
            </a:lvl2pPr>
            <a:lvl3pPr indent="685800">
              <a:lnSpc>
                <a:spcPct val="90000"/>
              </a:lnSpc>
              <a:spcBef>
                <a:spcPts val="600"/>
              </a:spcBef>
              <a:buChar char="•"/>
              <a:defRPr>
                <a:solidFill>
                  <a:srgbClr val="000000"/>
                </a:solidFill>
                <a:latin typeface="Arial" charset="0"/>
                <a:ea typeface="MS PGothic" charset="-128"/>
              </a:defRPr>
            </a:lvl3pPr>
            <a:lvl4pPr indent="1028700">
              <a:lnSpc>
                <a:spcPct val="90000"/>
              </a:lnSpc>
              <a:spcBef>
                <a:spcPts val="600"/>
              </a:spcBef>
              <a:buChar char="–"/>
              <a:defRPr>
                <a:solidFill>
                  <a:srgbClr val="000000"/>
                </a:solidFill>
                <a:latin typeface="Arial" charset="0"/>
                <a:ea typeface="MS PGothic" charset="-128"/>
              </a:defRPr>
            </a:lvl4pPr>
            <a:lvl5pPr indent="1371600">
              <a:lnSpc>
                <a:spcPct val="90000"/>
              </a:lnSpc>
              <a:spcBef>
                <a:spcPts val="600"/>
              </a:spcBef>
              <a:buChar char="»"/>
              <a:defRPr>
                <a:solidFill>
                  <a:srgbClr val="000000"/>
                </a:solidFill>
                <a:latin typeface="Arial" charset="0"/>
                <a:ea typeface="MS PGothic" charset="-128"/>
              </a:defRPr>
            </a:lvl5pPr>
            <a:lvl6pPr marL="457200" indent="1371600" eaLnBrk="0" fontAlgn="base" hangingPunct="0">
              <a:lnSpc>
                <a:spcPct val="90000"/>
              </a:lnSpc>
              <a:spcBef>
                <a:spcPts val="600"/>
              </a:spcBef>
              <a:spcAft>
                <a:spcPct val="0"/>
              </a:spcAft>
              <a:buChar char="»"/>
              <a:defRPr>
                <a:solidFill>
                  <a:srgbClr val="000000"/>
                </a:solidFill>
                <a:latin typeface="Arial" charset="0"/>
                <a:ea typeface="MS PGothic" charset="-128"/>
              </a:defRPr>
            </a:lvl6pPr>
            <a:lvl7pPr marL="914400" indent="1371600" eaLnBrk="0" fontAlgn="base" hangingPunct="0">
              <a:lnSpc>
                <a:spcPct val="90000"/>
              </a:lnSpc>
              <a:spcBef>
                <a:spcPts val="600"/>
              </a:spcBef>
              <a:spcAft>
                <a:spcPct val="0"/>
              </a:spcAft>
              <a:buChar char="»"/>
              <a:defRPr>
                <a:solidFill>
                  <a:srgbClr val="000000"/>
                </a:solidFill>
                <a:latin typeface="Arial" charset="0"/>
                <a:ea typeface="MS PGothic" charset="-128"/>
              </a:defRPr>
            </a:lvl7pPr>
            <a:lvl8pPr marL="1371600" indent="1371600" eaLnBrk="0" fontAlgn="base" hangingPunct="0">
              <a:lnSpc>
                <a:spcPct val="90000"/>
              </a:lnSpc>
              <a:spcBef>
                <a:spcPts val="600"/>
              </a:spcBef>
              <a:spcAft>
                <a:spcPct val="0"/>
              </a:spcAft>
              <a:buChar char="»"/>
              <a:defRPr>
                <a:solidFill>
                  <a:srgbClr val="000000"/>
                </a:solidFill>
                <a:latin typeface="Arial" charset="0"/>
                <a:ea typeface="MS PGothic" charset="-128"/>
              </a:defRPr>
            </a:lvl8pPr>
            <a:lvl9pPr marL="1828800" indent="1371600" eaLnBrk="0" fontAlgn="base" hangingPunct="0">
              <a:lnSpc>
                <a:spcPct val="90000"/>
              </a:lnSpc>
              <a:spcBef>
                <a:spcPts val="600"/>
              </a:spcBef>
              <a:spcAft>
                <a:spcPct val="0"/>
              </a:spcAft>
              <a:buChar char="»"/>
              <a:defRPr>
                <a:solidFill>
                  <a:srgbClr val="000000"/>
                </a:solidFill>
                <a:latin typeface="Arial" charset="0"/>
                <a:ea typeface="MS PGothic" charset="-128"/>
              </a:defRPr>
            </a:lvl9pPr>
          </a:lstStyle>
          <a:p>
            <a:pPr algn="ctr" eaLnBrk="1">
              <a:lnSpc>
                <a:spcPct val="120000"/>
              </a:lnSpc>
              <a:spcBef>
                <a:spcPct val="0"/>
              </a:spcBef>
              <a:buFontTx/>
              <a:buNone/>
            </a:pPr>
            <a:r>
              <a:rPr lang="x-none" altLang="x-none" sz="1400" b="1" dirty="0">
                <a:solidFill>
                  <a:schemeClr val="tx1"/>
                </a:solidFill>
                <a:latin typeface="Helvetica" charset="0"/>
                <a:sym typeface="Helvetica" charset="0"/>
              </a:rPr>
              <a:t>G. Portyankina</a:t>
            </a:r>
            <a:r>
              <a:rPr lang="en-US" altLang="x-none" sz="1400" b="1" dirty="0">
                <a:solidFill>
                  <a:schemeClr val="tx1"/>
                </a:solidFill>
                <a:latin typeface="Helvetica" charset="0"/>
                <a:sym typeface="Helvetica" charset="0"/>
              </a:rPr>
              <a:t> et al.</a:t>
            </a:r>
            <a:r>
              <a:rPr lang="x-none" altLang="x-none" sz="1400" b="1" dirty="0">
                <a:solidFill>
                  <a:schemeClr val="tx1"/>
                </a:solidFill>
                <a:latin typeface="Helvetica" charset="0"/>
                <a:sym typeface="Helvetica" charset="0"/>
              </a:rPr>
              <a:t> (2016), </a:t>
            </a:r>
            <a:r>
              <a:rPr lang="x-none" altLang="x-none" sz="1400" b="1" i="1" dirty="0">
                <a:solidFill>
                  <a:schemeClr val="tx1"/>
                </a:solidFill>
                <a:latin typeface="Helvetica" charset="0"/>
                <a:sym typeface="Helvetica" charset="0"/>
              </a:rPr>
              <a:t>Icarus</a:t>
            </a:r>
            <a:r>
              <a:rPr lang="x-none" altLang="x-none" sz="1400" b="1" dirty="0">
                <a:solidFill>
                  <a:schemeClr val="tx1"/>
                </a:solidFill>
                <a:latin typeface="Helvetica" charset="0"/>
                <a:sym typeface="Helvetica" charset="0"/>
              </a:rPr>
              <a:t>, Volume 282, 15 January 2017, Pages </a:t>
            </a:r>
            <a:r>
              <a:rPr lang="x-none" altLang="x-none" sz="1400" b="1" dirty="0" smtClean="0">
                <a:solidFill>
                  <a:schemeClr val="tx1"/>
                </a:solidFill>
                <a:latin typeface="Helvetica" charset="0"/>
                <a:sym typeface="Helvetica" charset="0"/>
              </a:rPr>
              <a:t>93-103</a:t>
            </a:r>
            <a:r>
              <a:rPr lang="en-US" altLang="x-none" sz="1400" b="1" dirty="0" smtClean="0">
                <a:solidFill>
                  <a:schemeClr val="tx1"/>
                </a:solidFill>
                <a:latin typeface="Helvetica" charset="0"/>
                <a:sym typeface="Helvetica" charset="0"/>
              </a:rPr>
              <a:t>.</a:t>
            </a:r>
            <a:endParaRPr lang="x-none" altLang="x-none" sz="1400" b="1" u="sng" dirty="0">
              <a:solidFill>
                <a:schemeClr val="tx1"/>
              </a:solidFill>
              <a:latin typeface="Helvetica" charset="0"/>
              <a:sym typeface="Helvetica" charset="0"/>
              <a:hlinkClick r:id="rId4"/>
            </a:endParaRPr>
          </a:p>
        </p:txBody>
      </p:sp>
    </p:spTree>
    <p:extLst>
      <p:ext uri="{BB962C8B-B14F-4D97-AF65-F5344CB8AC3E}">
        <p14:creationId xmlns:p14="http://schemas.microsoft.com/office/powerpoint/2010/main" val="3818526226"/>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798513" y="1793875"/>
            <a:ext cx="4543425" cy="550863"/>
          </a:xfrm>
        </p:spPr>
        <p:txBody>
          <a:bodyPr/>
          <a:lstStyle/>
          <a:p>
            <a:pPr eaLnBrk="1" hangingPunct="1"/>
            <a:r>
              <a:rPr lang="en-US" sz="2400" b="1">
                <a:latin typeface="Century Gothic" charset="0"/>
                <a:ea typeface="ＭＳ Ｐゴシック" charset="0"/>
                <a:cs typeface="ＭＳ Ｐゴシック" charset="0"/>
              </a:rPr>
              <a:t>Ice Exposed by New Impacts</a:t>
            </a:r>
            <a:endParaRPr lang="en-US" sz="2400">
              <a:latin typeface="Century Gothic" charset="0"/>
              <a:ea typeface="ＭＳ Ｐゴシック" charset="0"/>
              <a:cs typeface="ＭＳ Ｐゴシック" charset="0"/>
            </a:endParaRPr>
          </a:p>
        </p:txBody>
      </p:sp>
      <p:sp>
        <p:nvSpPr>
          <p:cNvPr id="60418" name="Rectangle 3"/>
          <p:cNvSpPr>
            <a:spLocks noGrp="1" noChangeArrowheads="1"/>
          </p:cNvSpPr>
          <p:nvPr>
            <p:ph idx="1"/>
          </p:nvPr>
        </p:nvSpPr>
        <p:spPr>
          <a:xfrm>
            <a:off x="150813" y="2290763"/>
            <a:ext cx="6648450" cy="2123658"/>
          </a:xfrm>
        </p:spPr>
        <p:txBody>
          <a:bodyPr>
            <a:spAutoFit/>
          </a:bodyPr>
          <a:lstStyle/>
          <a:p>
            <a:pPr eaLnBrk="1" hangingPunct="1">
              <a:spcBef>
                <a:spcPts val="600"/>
              </a:spcBef>
            </a:pPr>
            <a:r>
              <a:rPr lang="en-US" sz="1600" dirty="0" smtClean="0">
                <a:latin typeface="Arial" charset="0"/>
                <a:ea typeface="ＭＳ Ｐゴシック" charset="0"/>
                <a:cs typeface="ＭＳ Ｐゴシック" charset="0"/>
              </a:rPr>
              <a:t>&gt;500 new impact events documented</a:t>
            </a:r>
          </a:p>
          <a:p>
            <a:pPr eaLnBrk="1" hangingPunct="1">
              <a:spcBef>
                <a:spcPts val="600"/>
              </a:spcBef>
            </a:pPr>
            <a:r>
              <a:rPr lang="en-US" sz="1600" dirty="0" smtClean="0">
                <a:latin typeface="Arial" charset="0"/>
                <a:ea typeface="ＭＳ Ｐゴシック" charset="0"/>
                <a:cs typeface="ＭＳ Ｐゴシック" charset="0"/>
              </a:rPr>
              <a:t>New </a:t>
            </a:r>
            <a:r>
              <a:rPr lang="en-US" sz="1600" dirty="0">
                <a:latin typeface="Arial" charset="0"/>
                <a:ea typeface="ＭＳ Ｐゴシック" charset="0"/>
                <a:cs typeface="ＭＳ Ｐゴシック" charset="0"/>
              </a:rPr>
              <a:t>impacts &gt;39 N or 50 S show bright ice patches.</a:t>
            </a:r>
          </a:p>
          <a:p>
            <a:pPr eaLnBrk="1" hangingPunct="1">
              <a:spcBef>
                <a:spcPts val="600"/>
              </a:spcBef>
            </a:pPr>
            <a:r>
              <a:rPr lang="en-US" sz="1600" dirty="0">
                <a:latin typeface="Arial" charset="0"/>
                <a:ea typeface="ＭＳ Ｐゴシック" charset="0"/>
                <a:cs typeface="ＭＳ Ｐゴシック" charset="0"/>
              </a:rPr>
              <a:t>C</a:t>
            </a:r>
            <a:r>
              <a:rPr lang="en-US" sz="1600" dirty="0" smtClean="0">
                <a:latin typeface="Arial" charset="0"/>
                <a:ea typeface="ＭＳ Ｐゴシック" charset="0"/>
                <a:cs typeface="ＭＳ Ｐゴシック" charset="0"/>
              </a:rPr>
              <a:t>onsistent </a:t>
            </a:r>
            <a:r>
              <a:rPr lang="en-US" sz="1600" dirty="0">
                <a:latin typeface="Arial" charset="0"/>
                <a:ea typeface="ＭＳ Ｐゴシック" charset="0"/>
                <a:cs typeface="ＭＳ Ｐゴシック" charset="0"/>
              </a:rPr>
              <a:t>with model calculations for an atmosphere slightly more humid than present. </a:t>
            </a:r>
          </a:p>
          <a:p>
            <a:pPr eaLnBrk="1" hangingPunct="1">
              <a:spcBef>
                <a:spcPts val="600"/>
              </a:spcBef>
            </a:pPr>
            <a:r>
              <a:rPr lang="en-US" sz="1600" dirty="0" smtClean="0">
                <a:latin typeface="Arial" charset="0"/>
                <a:ea typeface="ＭＳ Ｐゴシック" charset="0"/>
                <a:cs typeface="ＭＳ Ｐゴシック" charset="0"/>
              </a:rPr>
              <a:t>Sublimation </a:t>
            </a:r>
            <a:r>
              <a:rPr lang="en-US" sz="1600" dirty="0">
                <a:latin typeface="Arial" charset="0"/>
                <a:ea typeface="ＭＳ Ｐゴシック" charset="0"/>
                <a:cs typeface="ＭＳ Ｐゴシック" charset="0"/>
              </a:rPr>
              <a:t>modeling indicate that mm of ice sublimate before it fades, indicating clean ice.  </a:t>
            </a:r>
            <a:r>
              <a:rPr lang="en-US" sz="1600" b="1" dirty="0">
                <a:latin typeface="Arial" charset="0"/>
                <a:ea typeface="ＭＳ Ｐゴシック" charset="0"/>
                <a:cs typeface="ＭＳ Ｐゴシック" charset="0"/>
              </a:rPr>
              <a:t>&gt;99% pure ice!</a:t>
            </a:r>
          </a:p>
          <a:p>
            <a:pPr eaLnBrk="1" hangingPunct="1">
              <a:spcBef>
                <a:spcPts val="600"/>
              </a:spcBef>
            </a:pPr>
            <a:r>
              <a:rPr lang="en-US" sz="1600" dirty="0" smtClean="0">
                <a:latin typeface="Arial" charset="0"/>
                <a:ea typeface="ＭＳ Ｐゴシック" charset="0"/>
                <a:cs typeface="ＭＳ Ｐゴシック" charset="0"/>
              </a:rPr>
              <a:t>[Byrne </a:t>
            </a:r>
            <a:r>
              <a:rPr lang="en-US" sz="1600" dirty="0">
                <a:latin typeface="Arial" charset="0"/>
                <a:ea typeface="ＭＳ Ｐゴシック" charset="0"/>
                <a:cs typeface="ＭＳ Ｐゴシック" charset="0"/>
              </a:rPr>
              <a:t>et al., 2009; </a:t>
            </a:r>
            <a:r>
              <a:rPr lang="en-US" sz="1600" dirty="0" err="1">
                <a:latin typeface="Arial" charset="0"/>
                <a:ea typeface="ＭＳ Ｐゴシック" charset="0"/>
                <a:cs typeface="ＭＳ Ｐゴシック" charset="0"/>
              </a:rPr>
              <a:t>Dundas</a:t>
            </a:r>
            <a:r>
              <a:rPr lang="en-US" sz="1600" dirty="0">
                <a:latin typeface="Arial" charset="0"/>
                <a:ea typeface="ＭＳ Ｐゴシック" charset="0"/>
                <a:cs typeface="ＭＳ Ｐゴシック" charset="0"/>
              </a:rPr>
              <a:t> et al., </a:t>
            </a:r>
            <a:r>
              <a:rPr lang="en-US" sz="1600" dirty="0" smtClean="0">
                <a:latin typeface="Arial" charset="0"/>
                <a:ea typeface="ＭＳ Ｐゴシック" charset="0"/>
                <a:cs typeface="ＭＳ Ｐゴシック" charset="0"/>
              </a:rPr>
              <a:t>2014]</a:t>
            </a:r>
            <a:endParaRPr lang="en-US" sz="1600" dirty="0">
              <a:latin typeface="Arial" charset="0"/>
              <a:ea typeface="ＭＳ Ｐゴシック" charset="0"/>
              <a:cs typeface="ＭＳ Ｐゴシック" charset="0"/>
            </a:endParaRPr>
          </a:p>
        </p:txBody>
      </p:sp>
      <p:pic>
        <p:nvPicPr>
          <p:cNvPr id="6041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9600" y="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Picture 16"/>
          <p:cNvPicPr>
            <a:picLocks noChangeAspect="1" noChangeArrowheads="1"/>
          </p:cNvPicPr>
          <p:nvPr/>
        </p:nvPicPr>
        <p:blipFill>
          <a:blip r:embed="rId5">
            <a:lum bright="-2000" contrast="28000"/>
            <a:extLst>
              <a:ext uri="{28A0092B-C50C-407E-A947-70E740481C1C}">
                <a14:useLocalDpi xmlns:a14="http://schemas.microsoft.com/office/drawing/2010/main"/>
              </a:ext>
            </a:extLst>
          </a:blip>
          <a:srcRect/>
          <a:stretch>
            <a:fillRect/>
          </a:stretch>
        </p:blipFill>
        <p:spPr bwMode="auto">
          <a:xfrm>
            <a:off x="6618288" y="0"/>
            <a:ext cx="2525712"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3" name="Picture 1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4370388"/>
            <a:ext cx="2743200" cy="248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1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5132388"/>
            <a:ext cx="1346200" cy="172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5" name="Picture 12"/>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332663" y="2679700"/>
            <a:ext cx="1444625" cy="13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6" name="Picture 1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651000" y="5102225"/>
            <a:ext cx="1733550"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7" name="Picture 14"/>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822700" y="4627563"/>
            <a:ext cx="2309813"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7754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978400" y="0"/>
            <a:ext cx="2971800" cy="571500"/>
          </a:xfrm>
        </p:spPr>
        <p:txBody>
          <a:bodyPr/>
          <a:lstStyle/>
          <a:p>
            <a:r>
              <a:rPr lang="en-US">
                <a:solidFill>
                  <a:schemeClr val="bg1"/>
                </a:solidFill>
                <a:latin typeface="Century Gothic" charset="0"/>
                <a:ea typeface="ＭＳ Ｐゴシック" charset="0"/>
                <a:cs typeface="ＭＳ Ｐゴシック" charset="0"/>
              </a:rPr>
              <a:t>Windy Mars</a:t>
            </a:r>
          </a:p>
        </p:txBody>
      </p:sp>
      <p:pic>
        <p:nvPicPr>
          <p:cNvPr id="63490" name="Picture 2" descr="nature11022-s3.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9713" y="2428875"/>
            <a:ext cx="6364287"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txBox="1">
            <a:spLocks/>
          </p:cNvSpPr>
          <p:nvPr/>
        </p:nvSpPr>
        <p:spPr>
          <a:xfrm>
            <a:off x="5095875" y="881063"/>
            <a:ext cx="4048125" cy="1112837"/>
          </a:xfrm>
          <a:prstGeom prst="rect">
            <a:avLst/>
          </a:prstGeom>
          <a:solidFill>
            <a:schemeClr val="bg1">
              <a:lumMod val="75000"/>
            </a:schemeClr>
          </a:solidFill>
        </p:spPr>
        <p:txBody>
          <a:bodyPr/>
          <a:lstStyle>
            <a:lvl1pPr marL="231775" indent="-231775" defTabSz="777875">
              <a:defRPr sz="2400">
                <a:solidFill>
                  <a:schemeClr val="tx1"/>
                </a:solidFill>
                <a:latin typeface="Times" charset="0"/>
                <a:ea typeface="ＭＳ Ｐゴシック" charset="0"/>
                <a:cs typeface="ＭＳ Ｐゴシック" charset="0"/>
              </a:defRPr>
            </a:lvl1pPr>
            <a:lvl2pPr marL="574675" indent="-228600" defTabSz="77787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40000"/>
              </a:spcBef>
              <a:buClr>
                <a:schemeClr val="bg1"/>
              </a:buClr>
              <a:buSzPct val="60000"/>
              <a:buFont typeface="Monotype Sorts" charset="0"/>
              <a:buNone/>
              <a:defRPr/>
            </a:pPr>
            <a:r>
              <a:rPr lang="en-US" sz="2000" dirty="0" smtClean="0">
                <a:latin typeface="Century Gothic" charset="0"/>
              </a:rPr>
              <a:t>Dune motion observed globally</a:t>
            </a:r>
          </a:p>
          <a:p>
            <a:pPr marL="346075" lvl="1" indent="0" algn="l">
              <a:lnSpc>
                <a:spcPct val="90000"/>
              </a:lnSpc>
              <a:spcBef>
                <a:spcPct val="30000"/>
              </a:spcBef>
              <a:buClr>
                <a:srgbClr val="1EC123"/>
              </a:buClr>
              <a:buSzPct val="65000"/>
              <a:defRPr/>
            </a:pPr>
            <a:r>
              <a:rPr lang="en-US" sz="1600" dirty="0" smtClean="0">
                <a:latin typeface="Century Gothic" charset="0"/>
              </a:rPr>
              <a:t>Black = active</a:t>
            </a:r>
          </a:p>
          <a:p>
            <a:pPr marL="346075" lvl="1" indent="0" algn="l">
              <a:lnSpc>
                <a:spcPct val="90000"/>
              </a:lnSpc>
              <a:spcBef>
                <a:spcPct val="30000"/>
              </a:spcBef>
              <a:buClr>
                <a:srgbClr val="FF0000"/>
              </a:buClr>
              <a:buSzPct val="65000"/>
              <a:defRPr/>
            </a:pPr>
            <a:r>
              <a:rPr lang="en-US" sz="1600" dirty="0" smtClean="0">
                <a:latin typeface="Century Gothic" charset="0"/>
              </a:rPr>
              <a:t>White = no activity observed (yet)</a:t>
            </a:r>
          </a:p>
        </p:txBody>
      </p:sp>
      <p:pic>
        <p:nvPicPr>
          <p:cNvPr id="63492" name="Picture 1" descr="du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6730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bridges.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900" y="2565399"/>
            <a:ext cx="1727200" cy="2590801"/>
          </a:xfrm>
          <a:prstGeom prst="rect">
            <a:avLst/>
          </a:prstGeom>
        </p:spPr>
      </p:pic>
      <p:sp>
        <p:nvSpPr>
          <p:cNvPr id="2" name="TextBox 1"/>
          <p:cNvSpPr txBox="1"/>
          <p:nvPr/>
        </p:nvSpPr>
        <p:spPr>
          <a:xfrm>
            <a:off x="177800" y="5288340"/>
            <a:ext cx="2324100" cy="1569660"/>
          </a:xfrm>
          <a:prstGeom prst="rect">
            <a:avLst/>
          </a:prstGeom>
          <a:noFill/>
        </p:spPr>
        <p:txBody>
          <a:bodyPr wrap="square" rtlCol="0">
            <a:spAutoFit/>
          </a:bodyPr>
          <a:lstStyle/>
          <a:p>
            <a:r>
              <a:rPr lang="en-US" dirty="0" smtClean="0"/>
              <a:t>Active dunes are common [Nathan Bridges and colleagues]</a:t>
            </a:r>
            <a:endParaRPr lang="en-US" dirty="0"/>
          </a:p>
        </p:txBody>
      </p:sp>
    </p:spTree>
    <p:extLst>
      <p:ext uri="{BB962C8B-B14F-4D97-AF65-F5344CB8AC3E}">
        <p14:creationId xmlns:p14="http://schemas.microsoft.com/office/powerpoint/2010/main" val="305620348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747" y="4337051"/>
            <a:ext cx="3784600" cy="2148416"/>
          </a:xfrm>
        </p:spPr>
        <p:txBody>
          <a:bodyPr/>
          <a:lstStyle/>
          <a:p>
            <a:r>
              <a:rPr lang="en-US" dirty="0" smtClean="0"/>
              <a:t>What is a “ripple”?</a:t>
            </a:r>
            <a:br>
              <a:rPr lang="en-US" dirty="0" smtClean="0"/>
            </a:br>
            <a:r>
              <a:rPr lang="en-US" sz="2000" dirty="0" smtClean="0"/>
              <a:t>Few-meter scale </a:t>
            </a:r>
            <a:r>
              <a:rPr lang="en-US" sz="2000" dirty="0" err="1" smtClean="0"/>
              <a:t>bedforms</a:t>
            </a:r>
            <a:r>
              <a:rPr lang="en-US" sz="2000" dirty="0" smtClean="0"/>
              <a:t> seen all over Mars by HiRISE (left) are seen by MSL (top) to be mini-dunes with much smaller ripples (same size as ripples on Earth)</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7733"/>
            <a:ext cx="502474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8000" y="0"/>
            <a:ext cx="7366000" cy="4064000"/>
          </a:xfrm>
          <a:prstGeom prst="rect">
            <a:avLst/>
          </a:prstGeom>
        </p:spPr>
      </p:pic>
    </p:spTree>
    <p:extLst>
      <p:ext uri="{BB962C8B-B14F-4D97-AF65-F5344CB8AC3E}">
        <p14:creationId xmlns:p14="http://schemas.microsoft.com/office/powerpoint/2010/main" val="424829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225" y="107950"/>
            <a:ext cx="7585075" cy="679450"/>
          </a:xfrm>
        </p:spPr>
        <p:txBody>
          <a:bodyPr>
            <a:normAutofit fontScale="90000"/>
          </a:bodyPr>
          <a:lstStyle/>
          <a:p>
            <a:r>
              <a:rPr lang="en-US" sz="2900" dirty="0">
                <a:latin typeface="Times" charset="0"/>
                <a:ea typeface="ＭＳ Ｐゴシック" charset="0"/>
                <a:cs typeface="ＭＳ Ｐゴシック" charset="0"/>
              </a:rPr>
              <a:t>Abrasion and Landscape Modification</a:t>
            </a:r>
            <a:br>
              <a:rPr lang="en-US" sz="2900" dirty="0">
                <a:latin typeface="Times" charset="0"/>
                <a:ea typeface="ＭＳ Ｐゴシック" charset="0"/>
                <a:cs typeface="ＭＳ Ｐゴシック" charset="0"/>
              </a:rPr>
            </a:br>
            <a:r>
              <a:rPr lang="en-US" sz="2000" b="1" dirty="0">
                <a:latin typeface="Times" charset="0"/>
                <a:ea typeface="ＭＳ Ｐゴシック" charset="0"/>
                <a:cs typeface="ＭＳ Ｐゴシック" charset="0"/>
              </a:rPr>
              <a:t>[</a:t>
            </a:r>
            <a:r>
              <a:rPr lang="en-US" sz="2000" b="1" i="1" dirty="0">
                <a:latin typeface="Times" charset="0"/>
                <a:ea typeface="ＭＳ Ｐゴシック" charset="0"/>
                <a:cs typeface="ＭＳ Ｐゴシック" charset="0"/>
              </a:rPr>
              <a:t>Bridges et al.</a:t>
            </a:r>
            <a:r>
              <a:rPr lang="en-US" sz="2000" b="1" dirty="0">
                <a:latin typeface="Times" charset="0"/>
                <a:ea typeface="ＭＳ Ｐゴシック" charset="0"/>
                <a:cs typeface="ＭＳ Ｐゴシック" charset="0"/>
              </a:rPr>
              <a:t>, 2012, </a:t>
            </a:r>
            <a:r>
              <a:rPr lang="en-US" sz="2000" b="1" i="1" dirty="0">
                <a:latin typeface="Times" charset="0"/>
                <a:ea typeface="ＭＳ Ｐゴシック" charset="0"/>
                <a:cs typeface="ＭＳ Ｐゴシック" charset="0"/>
              </a:rPr>
              <a:t>Nature</a:t>
            </a:r>
            <a:r>
              <a:rPr lang="en-US" sz="2000" b="1" dirty="0">
                <a:latin typeface="Times" charset="0"/>
                <a:ea typeface="ＭＳ Ｐゴシック" charset="0"/>
                <a:cs typeface="ＭＳ Ｐゴシック" charset="0"/>
              </a:rPr>
              <a:t>]</a:t>
            </a:r>
          </a:p>
        </p:txBody>
      </p:sp>
      <p:sp>
        <p:nvSpPr>
          <p:cNvPr id="34819" name="Content Placeholder 2"/>
          <p:cNvSpPr>
            <a:spLocks noGrp="1"/>
          </p:cNvSpPr>
          <p:nvPr>
            <p:ph idx="1"/>
          </p:nvPr>
        </p:nvSpPr>
        <p:spPr>
          <a:xfrm>
            <a:off x="541867" y="998537"/>
            <a:ext cx="8305800" cy="5258329"/>
          </a:xfrm>
          <a:ln w="38100" cmpd="sng">
            <a:solidFill>
              <a:srgbClr val="660066"/>
            </a:solidFill>
          </a:ln>
        </p:spPr>
        <p:txBody>
          <a:bodyPr/>
          <a:lstStyle/>
          <a:p>
            <a:r>
              <a:rPr lang="en-US" dirty="0">
                <a:latin typeface="Times" charset="0"/>
                <a:ea typeface="ＭＳ Ｐゴシック" charset="0"/>
                <a:cs typeface="ＭＳ Ｐゴシック" charset="0"/>
              </a:rPr>
              <a:t>At impact threshold conditions, the mass of basalt rock eroded vs. that colliding should be ~2x10</a:t>
            </a:r>
            <a:r>
              <a:rPr lang="en-US" baseline="30000" dirty="0">
                <a:latin typeface="Times" charset="0"/>
                <a:ea typeface="ＭＳ Ｐゴシック" charset="0"/>
                <a:cs typeface="ＭＳ Ｐゴシック" charset="0"/>
              </a:rPr>
              <a:t>-6</a:t>
            </a:r>
            <a:r>
              <a:rPr lang="en-US" dirty="0">
                <a:latin typeface="Times" charset="0"/>
                <a:ea typeface="ＭＳ Ｐゴシック" charset="0"/>
                <a:cs typeface="ＭＳ Ｐゴシック" charset="0"/>
              </a:rPr>
              <a:t> </a:t>
            </a:r>
            <a:r>
              <a:rPr lang="en-US" sz="1800" dirty="0" smtClean="0">
                <a:latin typeface="Times" charset="0"/>
                <a:ea typeface="ＭＳ Ｐゴシック" charset="0"/>
                <a:cs typeface="ＭＳ Ｐゴシック" charset="0"/>
              </a:rPr>
              <a:t>[Greeley et al., 1982]</a:t>
            </a:r>
            <a:endParaRPr lang="en-US" sz="1800" dirty="0">
              <a:latin typeface="Times" charset="0"/>
              <a:ea typeface="ＭＳ Ｐゴシック" charset="0"/>
              <a:cs typeface="ＭＳ Ｐゴシック" charset="0"/>
            </a:endParaRPr>
          </a:p>
          <a:p>
            <a:r>
              <a:rPr lang="en-US" dirty="0">
                <a:latin typeface="Times" charset="0"/>
                <a:ea typeface="ＭＳ Ｐゴシック" charset="0"/>
                <a:cs typeface="ＭＳ Ｐゴシック" charset="0"/>
              </a:rPr>
              <a:t>For flux of 2.3 m</a:t>
            </a:r>
            <a:r>
              <a:rPr lang="en-US" baseline="30000" dirty="0">
                <a:latin typeface="Times" charset="0"/>
                <a:ea typeface="ＭＳ Ｐゴシック" charset="0"/>
                <a:cs typeface="ＭＳ Ｐゴシック" charset="0"/>
              </a:rPr>
              <a:t>3</a:t>
            </a:r>
            <a:r>
              <a:rPr lang="en-US" dirty="0">
                <a:latin typeface="Times" charset="0"/>
                <a:ea typeface="ＭＳ Ｐゴシック" charset="0"/>
                <a:cs typeface="ＭＳ Ｐゴシック" charset="0"/>
              </a:rPr>
              <a:t> m</a:t>
            </a:r>
            <a:r>
              <a:rPr lang="en-US" baseline="30000" dirty="0">
                <a:latin typeface="Times" charset="0"/>
                <a:ea typeface="ＭＳ Ｐゴシック" charset="0"/>
                <a:cs typeface="ＭＳ Ｐゴシック" charset="0"/>
              </a:rPr>
              <a:t>-1</a:t>
            </a:r>
            <a:r>
              <a:rPr lang="en-US" dirty="0">
                <a:latin typeface="Times" charset="0"/>
                <a:ea typeface="ＭＳ Ｐゴシック" charset="0"/>
                <a:cs typeface="ＭＳ Ｐゴシック" charset="0"/>
              </a:rPr>
              <a:t> yr</a:t>
            </a:r>
            <a:r>
              <a:rPr lang="en-US" baseline="30000" dirty="0">
                <a:latin typeface="Times" charset="0"/>
                <a:ea typeface="ＭＳ Ｐゴシック" charset="0"/>
                <a:cs typeface="ＭＳ Ｐゴシック" charset="0"/>
              </a:rPr>
              <a:t>-1</a:t>
            </a:r>
            <a:r>
              <a:rPr lang="en-US" dirty="0">
                <a:latin typeface="Times" charset="0"/>
                <a:ea typeface="ＭＳ Ｐゴシック" charset="0"/>
                <a:cs typeface="ＭＳ Ｐゴシック" charset="0"/>
              </a:rPr>
              <a:t> and saltation height of 1-5 cm, this implies abrasion rate of 1-46 µm yr</a:t>
            </a:r>
            <a:r>
              <a:rPr lang="en-US" baseline="30000" dirty="0">
                <a:latin typeface="Times" charset="0"/>
                <a:ea typeface="ＭＳ Ｐゴシック" charset="0"/>
                <a:cs typeface="ＭＳ Ｐゴシック" charset="0"/>
              </a:rPr>
              <a:t>-1</a:t>
            </a:r>
            <a:r>
              <a:rPr lang="en-US" dirty="0">
                <a:latin typeface="Times" charset="0"/>
                <a:ea typeface="ＭＳ Ｐゴシック" charset="0"/>
                <a:cs typeface="ＭＳ Ｐゴシック" charset="0"/>
              </a:rPr>
              <a:t>, depending on rock orientation</a:t>
            </a:r>
            <a:r>
              <a:rPr lang="en-US" dirty="0" smtClean="0">
                <a:latin typeface="Times" charset="0"/>
                <a:ea typeface="ＭＳ Ｐゴシック" charset="0"/>
                <a:cs typeface="ＭＳ Ｐゴシック" charset="0"/>
              </a:rPr>
              <a:t>.</a:t>
            </a:r>
          </a:p>
          <a:p>
            <a:r>
              <a:rPr lang="en-US" dirty="0" smtClean="0">
                <a:latin typeface="Times" charset="0"/>
                <a:ea typeface="ＭＳ Ｐゴシック" charset="0"/>
                <a:cs typeface="ＭＳ Ｐゴシック" charset="0"/>
              </a:rPr>
              <a:t>In </a:t>
            </a:r>
            <a:r>
              <a:rPr lang="en-US" dirty="0">
                <a:latin typeface="Times" charset="0"/>
                <a:ea typeface="ＭＳ Ｐゴシック" charset="0"/>
                <a:cs typeface="ＭＳ Ｐゴシック" charset="0"/>
              </a:rPr>
              <a:t>Victoria Valley, Antarctica, rates are ~30-50 </a:t>
            </a:r>
            <a:r>
              <a:rPr lang="en-US" dirty="0" smtClean="0">
                <a:latin typeface="Times" charset="0"/>
                <a:ea typeface="ＭＳ Ｐゴシック" charset="0"/>
                <a:cs typeface="ＭＳ Ｐゴシック" charset="0"/>
              </a:rPr>
              <a:t>µm/</a:t>
            </a:r>
            <a:r>
              <a:rPr lang="en-US" dirty="0" err="1" smtClean="0">
                <a:latin typeface="Times" charset="0"/>
                <a:ea typeface="ＭＳ Ｐゴシック" charset="0"/>
                <a:cs typeface="ＭＳ Ｐゴシック" charset="0"/>
              </a:rPr>
              <a:t>yr</a:t>
            </a:r>
            <a:r>
              <a:rPr lang="en-US" baseline="30000" dirty="0">
                <a:latin typeface="Times" charset="0"/>
                <a:ea typeface="ＭＳ Ｐゴシック" charset="0"/>
                <a:cs typeface="ＭＳ Ｐゴシック" charset="0"/>
              </a:rPr>
              <a:t> </a:t>
            </a:r>
            <a:r>
              <a:rPr lang="en-US" dirty="0" smtClean="0">
                <a:latin typeface="Times" charset="0"/>
                <a:ea typeface="ＭＳ Ｐゴシック" charset="0"/>
                <a:cs typeface="ＭＳ Ｐゴシック" charset="0"/>
              </a:rPr>
              <a:t> </a:t>
            </a:r>
            <a:r>
              <a:rPr lang="en-US" sz="1800" dirty="0" smtClean="0">
                <a:latin typeface="Times" charset="0"/>
                <a:ea typeface="ＭＳ Ｐゴシック" charset="0"/>
                <a:cs typeface="ＭＳ Ｐゴシック" charset="0"/>
              </a:rPr>
              <a:t>[</a:t>
            </a:r>
            <a:r>
              <a:rPr lang="en-US" sz="1800" dirty="0" err="1" smtClean="0">
                <a:latin typeface="Times" charset="0"/>
                <a:ea typeface="ＭＳ Ｐゴシック" charset="0"/>
                <a:cs typeface="ＭＳ Ｐゴシック" charset="0"/>
              </a:rPr>
              <a:t>Malin</a:t>
            </a:r>
            <a:r>
              <a:rPr lang="en-US" sz="1800" dirty="0" smtClean="0">
                <a:latin typeface="Times" charset="0"/>
                <a:ea typeface="ＭＳ Ｐゴシック" charset="0"/>
                <a:cs typeface="ＭＳ Ｐゴシック" charset="0"/>
              </a:rPr>
              <a:t>, 1986]</a:t>
            </a:r>
            <a:endParaRPr lang="en-US" sz="1800" baseline="30000" dirty="0">
              <a:latin typeface="Times" charset="0"/>
              <a:ea typeface="ＭＳ Ｐゴシック" charset="0"/>
              <a:cs typeface="ＭＳ Ｐゴシック" charset="0"/>
            </a:endParaRPr>
          </a:p>
          <a:p>
            <a:r>
              <a:rPr lang="en-US" dirty="0" smtClean="0">
                <a:latin typeface="Times" charset="0"/>
                <a:ea typeface="ＭＳ Ｐゴシック" charset="0"/>
                <a:cs typeface="ＭＳ Ｐゴシック" charset="0"/>
              </a:rPr>
              <a:t>Young exposure age data in Gale crater near eroding scarp </a:t>
            </a:r>
            <a:r>
              <a:rPr lang="en-US" sz="1800" dirty="0" smtClean="0">
                <a:latin typeface="Times" charset="0"/>
                <a:ea typeface="ＭＳ Ｐゴシック" charset="0"/>
                <a:cs typeface="ＭＳ Ｐゴシック" charset="0"/>
              </a:rPr>
              <a:t>[Farley et al., 2014]</a:t>
            </a:r>
            <a:endParaRPr lang="en-US" sz="1800" baseline="30000" dirty="0" smtClean="0">
              <a:latin typeface="Times" charset="0"/>
              <a:ea typeface="ＭＳ Ｐゴシック" charset="0"/>
              <a:cs typeface="ＭＳ Ｐゴシック" charset="0"/>
            </a:endParaRPr>
          </a:p>
          <a:p>
            <a:pPr lvl="1"/>
            <a:r>
              <a:rPr lang="en-US" dirty="0" smtClean="0">
                <a:latin typeface="Times" charset="0"/>
                <a:ea typeface="ＭＳ Ｐゴシック" charset="0"/>
                <a:cs typeface="ＭＳ Ｐゴシック" charset="0"/>
              </a:rPr>
              <a:t>Fine-grained sediments erode much faster than basalt</a:t>
            </a:r>
          </a:p>
          <a:p>
            <a:pPr lvl="1"/>
            <a:r>
              <a:rPr lang="en-US" dirty="0" smtClean="0">
                <a:latin typeface="Times" charset="0"/>
                <a:ea typeface="ＭＳ Ｐゴシック" charset="0"/>
                <a:cs typeface="ＭＳ Ｐゴシック" charset="0"/>
              </a:rPr>
              <a:t>Changed MSL (and 2020 rover) strategy for finding </a:t>
            </a:r>
            <a:r>
              <a:rPr lang="en-US" dirty="0">
                <a:latin typeface="Times" charset="0"/>
                <a:ea typeface="ＭＳ Ｐゴシック" charset="0"/>
                <a:cs typeface="ＭＳ Ｐゴシック" charset="0"/>
              </a:rPr>
              <a:t>r</a:t>
            </a:r>
            <a:r>
              <a:rPr lang="en-US" dirty="0" smtClean="0">
                <a:latin typeface="Times" charset="0"/>
                <a:ea typeface="ＭＳ Ｐゴシック" charset="0"/>
                <a:cs typeface="ＭＳ Ｐゴシック" charset="0"/>
              </a:rPr>
              <a:t>elatively well-preserved organics</a:t>
            </a:r>
          </a:p>
          <a:p>
            <a:pPr lvl="2"/>
            <a:r>
              <a:rPr lang="en-US" dirty="0" smtClean="0">
                <a:latin typeface="Times" charset="0"/>
                <a:ea typeface="ＭＳ Ｐゴシック" charset="0"/>
                <a:cs typeface="ＭＳ Ｐゴシック" charset="0"/>
              </a:rPr>
              <a:t>Radiation exposure breaks organic bonds</a:t>
            </a:r>
          </a:p>
          <a:p>
            <a:pPr lvl="2"/>
            <a:endParaRPr lang="en-US" dirty="0" smtClean="0">
              <a:latin typeface="Times" charset="0"/>
              <a:ea typeface="ＭＳ Ｐゴシック" charset="0"/>
              <a:cs typeface="ＭＳ Ｐゴシック" charset="0"/>
            </a:endParaRPr>
          </a:p>
          <a:p>
            <a:pPr lvl="2"/>
            <a:endParaRPr lang="en-US" dirty="0">
              <a:latin typeface="Times" charset="0"/>
              <a:ea typeface="ＭＳ Ｐゴシック" charset="0"/>
              <a:cs typeface="ＭＳ Ｐゴシック" charset="0"/>
            </a:endParaRPr>
          </a:p>
        </p:txBody>
      </p:sp>
      <p:sp>
        <p:nvSpPr>
          <p:cNvPr id="4" name="TextBox 3"/>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228600"/>
            <a:ext cx="8077200" cy="2971800"/>
          </a:xfrm>
          <a:ln w="38100" cmpd="sng">
            <a:solidFill>
              <a:srgbClr val="660066"/>
            </a:solidFill>
          </a:ln>
        </p:spPr>
        <p:txBody>
          <a:bodyPr/>
          <a:lstStyle/>
          <a:p>
            <a:pPr marL="0" indent="0" algn="ctr">
              <a:buNone/>
            </a:pPr>
            <a:r>
              <a:rPr lang="en-US" sz="2800" b="1" dirty="0" smtClean="0">
                <a:latin typeface="Times" charset="0"/>
                <a:ea typeface="ＭＳ Ｐゴシック" charset="0"/>
                <a:cs typeface="ＭＳ Ｐゴシック" charset="0"/>
              </a:rPr>
              <a:t>Thousands of new slope streaks form every year on steep dust-mantled slopes</a:t>
            </a:r>
          </a:p>
          <a:p>
            <a:pPr>
              <a:spcBef>
                <a:spcPts val="0"/>
              </a:spcBef>
            </a:pPr>
            <a:r>
              <a:rPr lang="en-US" sz="2000" dirty="0" smtClean="0">
                <a:latin typeface="Times" charset="0"/>
                <a:ea typeface="ＭＳ Ｐゴシック" charset="0"/>
                <a:cs typeface="ＭＳ Ｐゴシック" charset="0"/>
              </a:rPr>
              <a:t>All observations consistent with dust avalanches:</a:t>
            </a:r>
            <a:endParaRPr lang="en-US" sz="2000" dirty="0">
              <a:latin typeface="Times" charset="0"/>
              <a:ea typeface="ＭＳ Ｐゴシック" charset="0"/>
              <a:cs typeface="ＭＳ Ｐゴシック" charset="0"/>
            </a:endParaRPr>
          </a:p>
          <a:p>
            <a:pPr lvl="1">
              <a:spcBef>
                <a:spcPts val="0"/>
              </a:spcBef>
            </a:pPr>
            <a:r>
              <a:rPr lang="en-US" sz="1800" dirty="0" smtClean="0">
                <a:latin typeface="Times" charset="0"/>
                <a:ea typeface="ＭＳ Ｐゴシック" charset="0"/>
                <a:cs typeface="ＭＳ Ｐゴシック" charset="0"/>
              </a:rPr>
              <a:t>Where resolution and especially lighting angles are favorable, see that a thin layer has been removed.</a:t>
            </a:r>
          </a:p>
          <a:p>
            <a:pPr lvl="1">
              <a:spcBef>
                <a:spcPts val="0"/>
              </a:spcBef>
            </a:pPr>
            <a:r>
              <a:rPr lang="en-US" sz="1800" dirty="0" smtClean="0">
                <a:latin typeface="Times" charset="0"/>
                <a:ea typeface="ＭＳ Ｐゴシック" charset="0"/>
                <a:cs typeface="ＭＳ Ｐゴシック" charset="0"/>
              </a:rPr>
              <a:t>Some streaks overtop obstacles and may run obliquely across slopes, so relatively high velocity.</a:t>
            </a:r>
            <a:endParaRPr lang="en-US" sz="1800" dirty="0">
              <a:latin typeface="Times" charset="0"/>
              <a:ea typeface="ＭＳ Ｐゴシック" charset="0"/>
              <a:cs typeface="ＭＳ Ｐゴシック" charset="0"/>
            </a:endParaRPr>
          </a:p>
          <a:p>
            <a:pPr lvl="1">
              <a:spcBef>
                <a:spcPts val="0"/>
              </a:spcBef>
            </a:pPr>
            <a:r>
              <a:rPr lang="en-US" sz="1800" dirty="0" smtClean="0">
                <a:latin typeface="Times" charset="0"/>
                <a:ea typeface="ＭＳ Ｐゴシック" charset="0"/>
                <a:cs typeface="ＭＳ Ｐゴシック" charset="0"/>
              </a:rPr>
              <a:t>No seasonality</a:t>
            </a:r>
          </a:p>
          <a:p>
            <a:pPr lvl="1">
              <a:spcBef>
                <a:spcPts val="0"/>
              </a:spcBef>
            </a:pPr>
            <a:r>
              <a:rPr lang="en-US" sz="1800" dirty="0" smtClean="0">
                <a:latin typeface="Times" charset="0"/>
                <a:ea typeface="ＭＳ Ｐゴシック" charset="0"/>
                <a:cs typeface="ＭＳ Ｐゴシック" charset="0"/>
              </a:rPr>
              <a:t>Form at once, not gradual growth</a:t>
            </a:r>
          </a:p>
        </p:txBody>
      </p:sp>
      <p:pic>
        <p:nvPicPr>
          <p:cNvPr id="4" name="Content Placeholder 3" descr="PSP_001656_2175_RGB.NOMAP-Acheron-slope-streaks.jpg"/>
          <p:cNvPicPr>
            <a:picLocks noChangeAspect="1"/>
          </p:cNvPicPr>
          <p:nvPr/>
        </p:nvPicPr>
        <p:blipFill>
          <a:blip r:embed="rId2" cstate="print">
            <a:extLst>
              <a:ext uri="{28A0092B-C50C-407E-A947-70E740481C1C}">
                <a14:useLocalDpi xmlns:a14="http://schemas.microsoft.com/office/drawing/2010/main"/>
              </a:ext>
            </a:extLst>
          </a:blip>
          <a:srcRect t="-28717" b="-28717"/>
          <a:stretch>
            <a:fillRect/>
          </a:stretch>
        </p:blipFill>
        <p:spPr bwMode="auto">
          <a:xfrm>
            <a:off x="0" y="2341033"/>
            <a:ext cx="9144000" cy="492495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1215607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942138" y="222250"/>
            <a:ext cx="1965325" cy="6305550"/>
          </a:xfrm>
        </p:spPr>
        <p:txBody>
          <a:bodyPr/>
          <a:lstStyle/>
          <a:p>
            <a:r>
              <a:rPr lang="en-US" dirty="0">
                <a:solidFill>
                  <a:srgbClr val="000000"/>
                </a:solidFill>
                <a:latin typeface="Times" charset="0"/>
                <a:ea typeface="ＭＳ Ｐゴシック" charset="0"/>
                <a:cs typeface="ＭＳ Ｐゴシック" charset="0"/>
              </a:rPr>
              <a:t>New bright boulder </a:t>
            </a:r>
            <a:r>
              <a:rPr lang="en-US" dirty="0" smtClean="0">
                <a:solidFill>
                  <a:srgbClr val="000000"/>
                </a:solidFill>
                <a:latin typeface="Times" charset="0"/>
                <a:ea typeface="ＭＳ Ｐゴシック" charset="0"/>
                <a:cs typeface="ＭＳ Ｐゴシック" charset="0"/>
              </a:rPr>
              <a:t>track</a:t>
            </a:r>
            <a:br>
              <a:rPr lang="en-US" dirty="0" smtClean="0">
                <a:solidFill>
                  <a:srgbClr val="000000"/>
                </a:solidFill>
                <a:latin typeface="Times" charset="0"/>
                <a:ea typeface="ＭＳ Ｐゴシック" charset="0"/>
                <a:cs typeface="ＭＳ Ｐゴシック" charset="0"/>
              </a:rPr>
            </a:br>
            <a:r>
              <a:rPr lang="en-US" dirty="0" smtClean="0">
                <a:solidFill>
                  <a:srgbClr val="000000"/>
                </a:solidFill>
                <a:latin typeface="Times" charset="0"/>
                <a:ea typeface="ＭＳ Ｐゴシック" charset="0"/>
                <a:cs typeface="ＭＳ Ｐゴシック" charset="0"/>
              </a:rPr>
              <a:t/>
            </a:r>
            <a:br>
              <a:rPr lang="en-US" dirty="0" smtClean="0">
                <a:solidFill>
                  <a:srgbClr val="000000"/>
                </a:solidFill>
                <a:latin typeface="Times" charset="0"/>
                <a:ea typeface="ＭＳ Ｐゴシック" charset="0"/>
                <a:cs typeface="ＭＳ Ｐゴシック" charset="0"/>
              </a:rPr>
            </a:br>
            <a:r>
              <a:rPr lang="en-US" dirty="0">
                <a:solidFill>
                  <a:srgbClr val="000000"/>
                </a:solidFill>
                <a:latin typeface="Times" charset="0"/>
                <a:ea typeface="ＭＳ Ｐゴシック" charset="0"/>
                <a:cs typeface="ＭＳ Ｐゴシック" charset="0"/>
              </a:rPr>
              <a:t/>
            </a:r>
            <a:br>
              <a:rPr lang="en-US" dirty="0">
                <a:solidFill>
                  <a:srgbClr val="000000"/>
                </a:solidFill>
                <a:latin typeface="Times" charset="0"/>
                <a:ea typeface="ＭＳ Ｐゴシック" charset="0"/>
                <a:cs typeface="ＭＳ Ｐゴシック" charset="0"/>
              </a:rPr>
            </a:br>
            <a:r>
              <a:rPr lang="en-US" sz="2000" dirty="0" smtClean="0">
                <a:solidFill>
                  <a:srgbClr val="000000"/>
                </a:solidFill>
                <a:latin typeface="Times" charset="0"/>
                <a:ea typeface="ＭＳ Ｐゴシック" charset="0"/>
                <a:cs typeface="ＭＳ Ｐゴシック" charset="0"/>
              </a:rPr>
              <a:t>(most new boulder tracks are relatively dark)</a:t>
            </a:r>
            <a:r>
              <a:rPr lang="en-US" sz="2000" dirty="0">
                <a:solidFill>
                  <a:srgbClr val="000000"/>
                </a:solidFill>
                <a:latin typeface="Times" charset="0"/>
                <a:ea typeface="ＭＳ Ｐゴシック" charset="0"/>
                <a:cs typeface="ＭＳ Ｐゴシック" charset="0"/>
              </a:rPr>
              <a:t/>
            </a:r>
            <a:br>
              <a:rPr lang="en-US" sz="2000" dirty="0">
                <a:solidFill>
                  <a:srgbClr val="000000"/>
                </a:solidFill>
                <a:latin typeface="Times" charset="0"/>
                <a:ea typeface="ＭＳ Ｐゴシック" charset="0"/>
                <a:cs typeface="ＭＳ Ｐゴシック" charset="0"/>
              </a:rPr>
            </a:br>
            <a:endParaRPr lang="en-US" sz="2000" dirty="0">
              <a:solidFill>
                <a:srgbClr val="000000"/>
              </a:solidFill>
              <a:latin typeface="Times" charset="0"/>
              <a:ea typeface="ＭＳ Ｐゴシック" charset="0"/>
              <a:cs typeface="ＭＳ Ｐゴシック" charset="0"/>
            </a:endParaRPr>
          </a:p>
        </p:txBody>
      </p:sp>
      <p:pic>
        <p:nvPicPr>
          <p:cNvPr id="45059" name="Content Placeholder 3" descr="Bright-boulder-tumble.jpg"/>
          <p:cNvPicPr>
            <a:picLocks noGrp="1" noChangeAspect="1"/>
          </p:cNvPicPr>
          <p:nvPr>
            <p:ph idx="1"/>
          </p:nvPr>
        </p:nvPicPr>
        <p:blipFill>
          <a:blip r:embed="rId2" cstate="print">
            <a:extLst>
              <a:ext uri="{28A0092B-C50C-407E-A947-70E740481C1C}">
                <a14:useLocalDpi xmlns:a14="http://schemas.microsoft.com/office/drawing/2010/main"/>
              </a:ext>
            </a:extLst>
          </a:blip>
          <a:srcRect l="-72583" r="-72583"/>
          <a:stretch>
            <a:fillRect/>
          </a:stretch>
        </p:blipFill>
        <p:spPr>
          <a:xfrm>
            <a:off x="-2979738" y="0"/>
            <a:ext cx="9991726" cy="6858000"/>
          </a:xfrm>
        </p:spPr>
      </p:pic>
      <p:pic>
        <p:nvPicPr>
          <p:cNvPr id="45060" name="Picture 4" desc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54488" y="-11113"/>
            <a:ext cx="266065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20661_1440_mirb_c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6083" name="Rectangle 5"/>
          <p:cNvSpPr>
            <a:spLocks noGrp="1" noChangeArrowheads="1"/>
          </p:cNvSpPr>
          <p:nvPr>
            <p:ph type="title"/>
          </p:nvPr>
        </p:nvSpPr>
        <p:spPr>
          <a:xfrm>
            <a:off x="1104900" y="152400"/>
            <a:ext cx="6667500" cy="1143000"/>
          </a:xfrm>
        </p:spPr>
        <p:txBody>
          <a:bodyPr/>
          <a:lstStyle/>
          <a:p>
            <a:pPr eaLnBrk="1" hangingPunct="1"/>
            <a:r>
              <a:rPr lang="en-US">
                <a:solidFill>
                  <a:schemeClr val="bg1"/>
                </a:solidFill>
                <a:latin typeface="Times" charset="0"/>
                <a:ea typeface="ＭＳ Ｐゴシック" charset="0"/>
                <a:cs typeface="ＭＳ Ｐゴシック" charset="0"/>
              </a:rPr>
              <a:t>Present Day Gully Formation</a:t>
            </a:r>
            <a:endParaRPr lang="en-US">
              <a:latin typeface="Times" charset="0"/>
              <a:ea typeface="ＭＳ Ｐゴシック" charset="0"/>
              <a:cs typeface="ＭＳ Ｐゴシック" charset="0"/>
            </a:endParaRPr>
          </a:p>
        </p:txBody>
      </p:sp>
      <p:sp>
        <p:nvSpPr>
          <p:cNvPr id="38916" name="Rectangle 6"/>
          <p:cNvSpPr>
            <a:spLocks noGrp="1" noChangeArrowheads="1"/>
          </p:cNvSpPr>
          <p:nvPr>
            <p:ph type="body" idx="1"/>
          </p:nvPr>
        </p:nvSpPr>
        <p:spPr>
          <a:xfrm>
            <a:off x="2463800" y="3797301"/>
            <a:ext cx="6680200" cy="2666999"/>
          </a:xfrm>
          <a:solidFill>
            <a:schemeClr val="tx1">
              <a:lumMod val="75000"/>
              <a:lumOff val="25000"/>
              <a:alpha val="38000"/>
            </a:schemeClr>
          </a:solidFill>
          <a:ln w="22225" cap="flat" algn="ctr">
            <a:solidFill>
              <a:srgbClr val="660066"/>
            </a:solidFill>
            <a:headEnd type="none" w="med" len="med"/>
            <a:tailEnd type="none" w="med" len="med"/>
          </a:ln>
        </p:spPr>
        <p:txBody>
          <a:bodyPr/>
          <a:lstStyle/>
          <a:p>
            <a:pPr eaLnBrk="1" hangingPunct="1"/>
            <a:r>
              <a:rPr lang="en-US" dirty="0" smtClean="0">
                <a:solidFill>
                  <a:schemeClr val="bg1"/>
                </a:solidFill>
                <a:latin typeface="Times" charset="0"/>
                <a:ea typeface="ＭＳ Ｐゴシック" charset="0"/>
                <a:cs typeface="ＭＳ Ｐゴシック" charset="0"/>
              </a:rPr>
              <a:t>Subsequent to MOC discovery, many workers have concluded that the gullies formed by water in a recent high-obliquity climate. </a:t>
            </a:r>
          </a:p>
          <a:p>
            <a:pPr eaLnBrk="1" hangingPunct="1"/>
            <a:r>
              <a:rPr lang="en-US" dirty="0" err="1" smtClean="0">
                <a:solidFill>
                  <a:schemeClr val="bg1"/>
                </a:solidFill>
                <a:latin typeface="Times" charset="0"/>
                <a:ea typeface="ＭＳ Ｐゴシック" charset="0"/>
                <a:cs typeface="ＭＳ Ｐゴシック" charset="0"/>
              </a:rPr>
              <a:t>HiRISE</a:t>
            </a:r>
            <a:r>
              <a:rPr lang="en-US" dirty="0" smtClean="0">
                <a:solidFill>
                  <a:schemeClr val="bg1"/>
                </a:solidFill>
                <a:latin typeface="Times" charset="0"/>
                <a:ea typeface="ＭＳ Ｐゴシック" charset="0"/>
                <a:cs typeface="ＭＳ Ｐゴシック" charset="0"/>
              </a:rPr>
              <a:t> sees substantial </a:t>
            </a:r>
            <a:r>
              <a:rPr lang="en-US" dirty="0">
                <a:solidFill>
                  <a:schemeClr val="bg1"/>
                </a:solidFill>
                <a:latin typeface="Times" charset="0"/>
                <a:ea typeface="ＭＳ Ｐゴシック" charset="0"/>
                <a:cs typeface="ＭＳ Ｐゴシック" charset="0"/>
              </a:rPr>
              <a:t>ongoing gully </a:t>
            </a:r>
            <a:r>
              <a:rPr lang="en-US" dirty="0" smtClean="0">
                <a:solidFill>
                  <a:schemeClr val="bg1"/>
                </a:solidFill>
                <a:latin typeface="Times" charset="0"/>
                <a:ea typeface="ＭＳ Ｐゴシック" charset="0"/>
                <a:cs typeface="ＭＳ Ｐゴシック" charset="0"/>
              </a:rPr>
              <a:t>activity</a:t>
            </a:r>
            <a:endParaRPr lang="en-US" dirty="0">
              <a:solidFill>
                <a:schemeClr val="bg1"/>
              </a:solidFill>
              <a:latin typeface="Times" charset="0"/>
              <a:ea typeface="ＭＳ Ｐゴシック" charset="0"/>
              <a:cs typeface="ＭＳ Ｐゴシック" charset="0"/>
            </a:endParaRPr>
          </a:p>
          <a:p>
            <a:pPr eaLnBrk="1" hangingPunct="1"/>
            <a:r>
              <a:rPr lang="en-US" dirty="0">
                <a:solidFill>
                  <a:schemeClr val="bg1"/>
                </a:solidFill>
                <a:latin typeface="Times" charset="0"/>
                <a:ea typeface="ＭＳ Ｐゴシック" charset="0"/>
                <a:cs typeface="ＭＳ Ｐゴシック" charset="0"/>
              </a:rPr>
              <a:t>Distinct seasonality--most activity correlates with seasonal frost.</a:t>
            </a:r>
          </a:p>
          <a:p>
            <a:pPr eaLnBrk="1" hangingPunct="1"/>
            <a:endParaRPr lang="en-US" dirty="0">
              <a:solidFill>
                <a:schemeClr val="bg1"/>
              </a:solidFill>
              <a:latin typeface="Times" charset="0"/>
              <a:ea typeface="ＭＳ Ｐゴシック" charset="0"/>
              <a:cs typeface="ＭＳ Ｐゴシック" charset="0"/>
            </a:endParaRPr>
          </a:p>
        </p:txBody>
      </p:sp>
      <p:sp>
        <p:nvSpPr>
          <p:cNvPr id="46085" name="Text Box 9"/>
          <p:cNvSpPr txBox="1">
            <a:spLocks noChangeArrowheads="1"/>
          </p:cNvSpPr>
          <p:nvPr/>
        </p:nvSpPr>
        <p:spPr bwMode="auto">
          <a:xfrm>
            <a:off x="3399142" y="6488668"/>
            <a:ext cx="50762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err="1">
                <a:solidFill>
                  <a:schemeClr val="bg1"/>
                </a:solidFill>
              </a:rPr>
              <a:t>Dundas</a:t>
            </a:r>
            <a:r>
              <a:rPr lang="en-US" sz="1800" dirty="0">
                <a:solidFill>
                  <a:schemeClr val="bg1"/>
                </a:solidFill>
              </a:rPr>
              <a:t> et al., </a:t>
            </a:r>
            <a:r>
              <a:rPr lang="en-US" sz="1800" dirty="0" smtClean="0">
                <a:solidFill>
                  <a:schemeClr val="bg1"/>
                </a:solidFill>
              </a:rPr>
              <a:t>2010; 2012; 2015; </a:t>
            </a:r>
            <a:r>
              <a:rPr lang="en-US" sz="1800" dirty="0" err="1">
                <a:solidFill>
                  <a:schemeClr val="bg1"/>
                </a:solidFill>
              </a:rPr>
              <a:t>Diniega</a:t>
            </a:r>
            <a:r>
              <a:rPr lang="en-US" sz="1800" dirty="0">
                <a:solidFill>
                  <a:schemeClr val="bg1"/>
                </a:solidFill>
              </a:rPr>
              <a:t> et al., </a:t>
            </a:r>
            <a:r>
              <a:rPr lang="en-US" sz="1800" dirty="0" smtClean="0">
                <a:solidFill>
                  <a:schemeClr val="bg1"/>
                </a:solidFill>
              </a:rPr>
              <a:t>2010</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latin typeface="Times" charset="0"/>
              <a:ea typeface="ＭＳ Ｐゴシック" charset="0"/>
              <a:cs typeface="ＭＳ Ｐゴシック" charset="0"/>
            </a:endParaRPr>
          </a:p>
        </p:txBody>
      </p:sp>
      <p:pic>
        <p:nvPicPr>
          <p:cNvPr id="48131" name="Content Placeholder 3" descr="ESP_020661_1440_RGB.NOMAP-Gasa.jpg"/>
          <p:cNvPicPr>
            <a:picLocks noGrp="1" noChangeAspect="1"/>
          </p:cNvPicPr>
          <p:nvPr>
            <p:ph idx="1"/>
          </p:nvPr>
        </p:nvPicPr>
        <p:blipFill>
          <a:blip r:embed="rId2" cstate="print">
            <a:extLst>
              <a:ext uri="{28A0092B-C50C-407E-A947-70E740481C1C}">
                <a14:useLocalDpi xmlns:a14="http://schemas.microsoft.com/office/drawing/2010/main"/>
              </a:ext>
            </a:extLst>
          </a:blip>
          <a:srcRect l="-64857" r="-64857"/>
          <a:stretch>
            <a:fillRect/>
          </a:stretch>
        </p:blipFill>
        <p:spPr>
          <a:xfrm>
            <a:off x="-2905125" y="0"/>
            <a:ext cx="9991725" cy="6858000"/>
          </a:xfrm>
        </p:spPr>
      </p:pic>
      <p:pic>
        <p:nvPicPr>
          <p:cNvPr id="4813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33900" y="0"/>
            <a:ext cx="4203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Rectangle 7"/>
          <p:cNvSpPr>
            <a:spLocks noChangeArrowheads="1"/>
          </p:cNvSpPr>
          <p:nvPr/>
        </p:nvSpPr>
        <p:spPr bwMode="auto">
          <a:xfrm>
            <a:off x="4597400" y="1905000"/>
            <a:ext cx="4089400" cy="3289300"/>
          </a:xfrm>
          <a:prstGeom prst="rect">
            <a:avLst/>
          </a:prstGeom>
          <a:solidFill>
            <a:schemeClr val="accent1">
              <a:alpha val="0"/>
            </a:schemeClr>
          </a:solidFill>
          <a:ln w="34925">
            <a:solidFill>
              <a:srgbClr val="800000"/>
            </a:solidFill>
            <a:round/>
            <a:headEnd/>
            <a:tailEnd/>
          </a:ln>
        </p:spPr>
        <p:txBody>
          <a:bodyPr/>
          <a:lstStyle/>
          <a:p>
            <a:endParaRPr lang="en-US"/>
          </a:p>
        </p:txBody>
      </p:sp>
      <p:sp>
        <p:nvSpPr>
          <p:cNvPr id="48134" name="TextBox 5"/>
          <p:cNvSpPr txBox="1">
            <a:spLocks noChangeArrowheads="1"/>
          </p:cNvSpPr>
          <p:nvPr/>
        </p:nvSpPr>
        <p:spPr bwMode="auto">
          <a:xfrm>
            <a:off x="2159000" y="6488113"/>
            <a:ext cx="2235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Image width ~1 km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2024_1440-Gas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22513" y="0"/>
            <a:ext cx="4768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203200" y="1854200"/>
            <a:ext cx="1803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New debris lobes on a gully fan in Gasa crater</a:t>
            </a:r>
          </a:p>
          <a:p>
            <a:endParaRPr lang="en-US"/>
          </a:p>
          <a:p>
            <a:r>
              <a:rPr lang="en-US"/>
              <a:t>Step-1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Views of Present-Day Mars</a:t>
            </a:r>
            <a:endParaRPr lang="en-US" dirty="0"/>
          </a:p>
        </p:txBody>
      </p:sp>
      <p:sp>
        <p:nvSpPr>
          <p:cNvPr id="3" name="Content Placeholder 2"/>
          <p:cNvSpPr>
            <a:spLocks noGrp="1"/>
          </p:cNvSpPr>
          <p:nvPr>
            <p:ph idx="1"/>
          </p:nvPr>
        </p:nvSpPr>
        <p:spPr>
          <a:xfrm>
            <a:off x="524934" y="833966"/>
            <a:ext cx="8077200" cy="5452533"/>
          </a:xfrm>
          <a:ln w="38100" cmpd="sng">
            <a:solidFill>
              <a:srgbClr val="660066"/>
            </a:solidFill>
          </a:ln>
        </p:spPr>
        <p:txBody>
          <a:bodyPr/>
          <a:lstStyle/>
          <a:p>
            <a:r>
              <a:rPr lang="en-US" dirty="0" smtClean="0"/>
              <a:t>Old View:</a:t>
            </a:r>
          </a:p>
          <a:p>
            <a:pPr lvl="1"/>
            <a:r>
              <a:rPr lang="en-US" dirty="0" smtClean="0"/>
              <a:t>Surface largely inactive today </a:t>
            </a:r>
          </a:p>
          <a:p>
            <a:pPr lvl="1"/>
            <a:r>
              <a:rPr lang="en-US" dirty="0" smtClean="0"/>
              <a:t>Thin </a:t>
            </a:r>
            <a:r>
              <a:rPr lang="en-US" dirty="0" err="1" smtClean="0"/>
              <a:t>martian</a:t>
            </a:r>
            <a:r>
              <a:rPr lang="en-US" dirty="0" smtClean="0"/>
              <a:t> atmosphere (~6 mbar) doesn’t have much effect on surface except for seasonal frost and blowing dust</a:t>
            </a:r>
          </a:p>
          <a:p>
            <a:r>
              <a:rPr lang="en-US" dirty="0" smtClean="0"/>
              <a:t>New View:</a:t>
            </a:r>
          </a:p>
          <a:p>
            <a:pPr lvl="1"/>
            <a:r>
              <a:rPr lang="en-US" dirty="0" smtClean="0"/>
              <a:t>Dunes, gullies, RSL, polar regions are actively changing</a:t>
            </a:r>
          </a:p>
          <a:p>
            <a:pPr lvl="2"/>
            <a:r>
              <a:rPr lang="en-US" dirty="0" smtClean="0"/>
              <a:t>Topographic changes</a:t>
            </a:r>
          </a:p>
          <a:p>
            <a:pPr lvl="1"/>
            <a:r>
              <a:rPr lang="en-US" dirty="0" smtClean="0"/>
              <a:t>Impact cratering has greater effects than expected</a:t>
            </a:r>
          </a:p>
          <a:p>
            <a:pPr lvl="1"/>
            <a:r>
              <a:rPr lang="en-US" dirty="0" smtClean="0"/>
              <a:t>Thin </a:t>
            </a:r>
            <a:r>
              <a:rPr lang="en-US" dirty="0" err="1" smtClean="0"/>
              <a:t>martian</a:t>
            </a:r>
            <a:r>
              <a:rPr lang="en-US" dirty="0" smtClean="0"/>
              <a:t> atmosphere is surprisingly effective at modifying the surface:</a:t>
            </a:r>
          </a:p>
          <a:p>
            <a:pPr lvl="2"/>
            <a:r>
              <a:rPr lang="en-US" sz="2000" dirty="0"/>
              <a:t>D</a:t>
            </a:r>
            <a:r>
              <a:rPr lang="en-US" sz="2000" dirty="0" smtClean="0"/>
              <a:t>unes and ripples moving today, at a high rate</a:t>
            </a:r>
          </a:p>
          <a:p>
            <a:pPr lvl="2"/>
            <a:r>
              <a:rPr lang="en-US" sz="2000" dirty="0" smtClean="0"/>
              <a:t>Gully changes driven by seasonal CO</a:t>
            </a:r>
            <a:r>
              <a:rPr lang="en-US" sz="2000" baseline="-25000" dirty="0" smtClean="0"/>
              <a:t>2</a:t>
            </a:r>
            <a:r>
              <a:rPr lang="en-US" sz="2000" dirty="0" smtClean="0"/>
              <a:t>  </a:t>
            </a:r>
          </a:p>
          <a:p>
            <a:pPr lvl="3"/>
            <a:r>
              <a:rPr lang="en-US" dirty="0" smtClean="0"/>
              <a:t>Up to 25% of the atmospheric mass condenses seasonally!</a:t>
            </a:r>
          </a:p>
          <a:p>
            <a:pPr lvl="1"/>
            <a:r>
              <a:rPr lang="en-US" dirty="0" smtClean="0"/>
              <a:t>Recurring Slope </a:t>
            </a:r>
            <a:r>
              <a:rPr lang="en-US" dirty="0" err="1" smtClean="0"/>
              <a:t>Lineae</a:t>
            </a:r>
            <a:r>
              <a:rPr lang="en-US" dirty="0" smtClean="0"/>
              <a:t> (RSL) are puzzling</a:t>
            </a:r>
          </a:p>
          <a:p>
            <a:pPr lvl="2"/>
            <a:r>
              <a:rPr lang="en-US" dirty="0"/>
              <a:t>N</a:t>
            </a:r>
            <a:r>
              <a:rPr lang="en-US" dirty="0" smtClean="0"/>
              <a:t>o known terrestrial analog</a:t>
            </a:r>
          </a:p>
        </p:txBody>
      </p:sp>
      <p:sp>
        <p:nvSpPr>
          <p:cNvPr id="4" name="TextBox 3"/>
          <p:cNvSpPr txBox="1"/>
          <p:nvPr/>
        </p:nvSpPr>
        <p:spPr>
          <a:xfrm>
            <a:off x="0" y="63627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2799956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20661_1400-Gas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14575" y="0"/>
            <a:ext cx="4768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2"/>
          <p:cNvSpPr txBox="1">
            <a:spLocks noChangeArrowheads="1"/>
          </p:cNvSpPr>
          <p:nvPr/>
        </p:nvSpPr>
        <p:spPr bwMode="auto">
          <a:xfrm>
            <a:off x="203200" y="1854200"/>
            <a:ext cx="18034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New debris lobes on a gully fan in Gasa crater</a:t>
            </a:r>
          </a:p>
          <a:p>
            <a:endParaRPr lang="en-US"/>
          </a:p>
          <a:p>
            <a:r>
              <a:rPr lang="en-US"/>
              <a:t>Step-2</a:t>
            </a:r>
          </a:p>
          <a:p>
            <a:r>
              <a:rPr lang="en-US"/>
              <a:t>(1 Mars year later)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ESP_032011_142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00325"/>
            <a:ext cx="3632200" cy="363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6" name="Picture 3" descr="Animation01_channel.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760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110066" y="249767"/>
            <a:ext cx="3479800" cy="2233533"/>
          </a:xfrm>
          <a:prstGeom prst="rect">
            <a:avLst/>
          </a:prstGeom>
          <a:noFill/>
          <a:ln w="38100" cmpd="sng">
            <a:solidFill>
              <a:srgbClr val="660066"/>
            </a:solidFill>
            <a:miter lim="800000"/>
            <a:headEnd/>
            <a:tailEnd/>
          </a:ln>
          <a:extLst>
            <a:ext uri="{FAA26D3D-D897-4be2-8F04-BA451C77F1D7}">
              <ma14:placeholderFlag xmlns:ma14="http://schemas.microsoft.com/office/mac/drawingml/2011/main" val="1"/>
            </a:ext>
          </a:extLst>
        </p:spPr>
        <p:txBody>
          <a:bodyPr wrap="square" lIns="78331" tIns="39166" rIns="78331" bIns="39166">
            <a:spAutoFit/>
          </a:bodyPr>
          <a:lstStyle>
            <a:lvl1pPr algn="ctr" rtl="0" eaLnBrk="0" fontAlgn="base" hangingPunct="0">
              <a:spcBef>
                <a:spcPct val="0"/>
              </a:spcBef>
              <a:spcAft>
                <a:spcPct val="0"/>
              </a:spcAft>
              <a:defRPr sz="3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3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3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3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3200">
                <a:solidFill>
                  <a:schemeClr val="accent1"/>
                </a:solidFill>
                <a:latin typeface="Century Gothic" charset="0"/>
                <a:ea typeface="ＭＳ Ｐゴシック" charset="-128"/>
                <a:cs typeface="ＭＳ Ｐゴシック" charset="-128"/>
              </a:defRPr>
            </a:lvl9pPr>
          </a:lstStyle>
          <a:p>
            <a:pPr>
              <a:defRPr/>
            </a:pPr>
            <a:r>
              <a:rPr lang="en-US" sz="2800" dirty="0" smtClean="0">
                <a:solidFill>
                  <a:srgbClr val="000000"/>
                </a:solidFill>
                <a:latin typeface="Century Gothic" charset="0"/>
                <a:ea typeface="ＭＳ Ｐゴシック" charset="0"/>
                <a:cs typeface="ＭＳ Ｐゴシック" charset="0"/>
              </a:rPr>
              <a:t>New channel incision; meandering doesn’t require liquid</a:t>
            </a:r>
            <a:endParaRPr lang="en-US" sz="280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938545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a:t>
            </a:r>
            <a:r>
              <a:rPr lang="en-US" sz="2800" dirty="0" smtClean="0"/>
              <a:t>ew gully and </a:t>
            </a:r>
            <a:r>
              <a:rPr lang="en-US" sz="2800" dirty="0" err="1" smtClean="0"/>
              <a:t>lobate</a:t>
            </a:r>
            <a:r>
              <a:rPr lang="en-US" sz="2800" dirty="0" smtClean="0"/>
              <a:t> deposits in </a:t>
            </a:r>
            <a:r>
              <a:rPr lang="en-US" sz="2800" dirty="0" err="1" smtClean="0"/>
              <a:t>Istok</a:t>
            </a:r>
            <a:r>
              <a:rPr lang="en-US" sz="2800" dirty="0" smtClean="0"/>
              <a:t> Crater</a:t>
            </a:r>
            <a:endParaRPr lang="en-US" sz="2800" dirty="0"/>
          </a:p>
        </p:txBody>
      </p:sp>
      <p:sp>
        <p:nvSpPr>
          <p:cNvPr id="3" name="Content Placeholder 2"/>
          <p:cNvSpPr>
            <a:spLocks noGrp="1"/>
          </p:cNvSpPr>
          <p:nvPr>
            <p:ph idx="1"/>
          </p:nvPr>
        </p:nvSpPr>
        <p:spPr/>
        <p:txBody>
          <a:bodyPr/>
          <a:lstStyle/>
          <a:p>
            <a:endParaRPr lang="en-US"/>
          </a:p>
        </p:txBody>
      </p:sp>
      <p:pic>
        <p:nvPicPr>
          <p:cNvPr id="4" name="Picture 3" descr="Istok_bli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9616"/>
            <a:ext cx="9144000" cy="4971570"/>
          </a:xfrm>
          <a:prstGeom prst="rect">
            <a:avLst/>
          </a:prstGeom>
        </p:spPr>
      </p:pic>
      <p:sp>
        <p:nvSpPr>
          <p:cNvPr id="5" name="TextBox 4"/>
          <p:cNvSpPr txBox="1"/>
          <p:nvPr/>
        </p:nvSpPr>
        <p:spPr>
          <a:xfrm>
            <a:off x="211663" y="5749614"/>
            <a:ext cx="8793634" cy="923330"/>
          </a:xfrm>
          <a:prstGeom prst="rect">
            <a:avLst/>
          </a:prstGeom>
          <a:noFill/>
        </p:spPr>
        <p:txBody>
          <a:bodyPr wrap="square" rtlCol="0">
            <a:spAutoFit/>
          </a:bodyPr>
          <a:lstStyle/>
          <a:p>
            <a:r>
              <a:rPr lang="en-US" sz="1800" dirty="0"/>
              <a:t>This is where de Haas et al</a:t>
            </a:r>
            <a:r>
              <a:rPr lang="en-US" sz="1800" dirty="0" smtClean="0"/>
              <a:t>. (2015, Nature Geoscience) concluded </a:t>
            </a:r>
            <a:r>
              <a:rPr lang="en-US" sz="1800" dirty="0"/>
              <a:t>that </a:t>
            </a:r>
            <a:r>
              <a:rPr lang="en-US" sz="1800" dirty="0" smtClean="0"/>
              <a:t>these </a:t>
            </a:r>
            <a:r>
              <a:rPr lang="en-US" sz="1800" dirty="0" err="1"/>
              <a:t>lobate</a:t>
            </a:r>
            <a:r>
              <a:rPr lang="en-US" sz="1800" dirty="0"/>
              <a:t> deposits required centimeters of </a:t>
            </a:r>
            <a:r>
              <a:rPr lang="en-US" sz="1800" dirty="0" smtClean="0"/>
              <a:t>runoff during recent high obliquity period.  These changes occurred </a:t>
            </a:r>
            <a:r>
              <a:rPr lang="en-US" sz="1800" dirty="0"/>
              <a:t>by </a:t>
            </a:r>
            <a:r>
              <a:rPr lang="en-US" sz="1800" dirty="0" err="1"/>
              <a:t>Ls</a:t>
            </a:r>
            <a:r>
              <a:rPr lang="en-US" sz="1800" dirty="0"/>
              <a:t> 122, </a:t>
            </a:r>
            <a:r>
              <a:rPr lang="en-US" sz="1800" dirty="0" smtClean="0"/>
              <a:t>probably </a:t>
            </a:r>
            <a:r>
              <a:rPr lang="en-US" sz="1800" dirty="0"/>
              <a:t>while frost was accumulating. </a:t>
            </a:r>
            <a:r>
              <a:rPr lang="en-US" sz="1800" dirty="0" smtClean="0"/>
              <a:t> (And we are not high obliquity.)</a:t>
            </a:r>
            <a:endParaRPr lang="en-US" sz="1800" dirty="0"/>
          </a:p>
        </p:txBody>
      </p:sp>
    </p:spTree>
    <p:extLst>
      <p:ext uri="{BB962C8B-B14F-4D97-AF65-F5344CB8AC3E}">
        <p14:creationId xmlns:p14="http://schemas.microsoft.com/office/powerpoint/2010/main" val="2557337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largeflow_polarpit.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3"/>
            <a:ext cx="914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2"/>
          <p:cNvSpPr txBox="1">
            <a:spLocks noChangeArrowheads="1"/>
          </p:cNvSpPr>
          <p:nvPr/>
        </p:nvSpPr>
        <p:spPr bwMode="auto">
          <a:xfrm>
            <a:off x="1320800" y="249238"/>
            <a:ext cx="64690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Dark material flowing down channel in springtime.  Bright areas covered by CO</a:t>
            </a:r>
            <a:r>
              <a:rPr lang="en-US" baseline="-25000" dirty="0"/>
              <a:t>2 </a:t>
            </a:r>
            <a:r>
              <a:rPr lang="en-US" dirty="0"/>
              <a:t>frost.</a:t>
            </a:r>
          </a:p>
        </p:txBody>
      </p:sp>
      <p:sp>
        <p:nvSpPr>
          <p:cNvPr id="2" name="TextBox 1"/>
          <p:cNvSpPr txBox="1"/>
          <p:nvPr/>
        </p:nvSpPr>
        <p:spPr>
          <a:xfrm>
            <a:off x="355600" y="4292600"/>
            <a:ext cx="8394700" cy="2123658"/>
          </a:xfrm>
          <a:prstGeom prst="rect">
            <a:avLst/>
          </a:prstGeom>
          <a:noFill/>
          <a:ln w="38100" cmpd="sng">
            <a:solidFill>
              <a:srgbClr val="800000"/>
            </a:solidFill>
          </a:ln>
        </p:spPr>
        <p:txBody>
          <a:bodyPr wrap="square" rtlCol="0">
            <a:spAutoFit/>
          </a:bodyPr>
          <a:lstStyle/>
          <a:p>
            <a:pPr marL="342900" indent="-342900" algn="l">
              <a:buFont typeface="Arial"/>
              <a:buChar char="•"/>
            </a:pPr>
            <a:r>
              <a:rPr lang="en-US" dirty="0" smtClean="0"/>
              <a:t>All gully morphologies have been seen to form in the past decade: </a:t>
            </a:r>
          </a:p>
          <a:p>
            <a:pPr marL="800100" lvl="1" indent="-342900" algn="l">
              <a:buFont typeface="Arial"/>
              <a:buChar char="•"/>
            </a:pPr>
            <a:r>
              <a:rPr lang="en-US" sz="2000" dirty="0" smtClean="0"/>
              <a:t>Alcoves, channels, fans</a:t>
            </a:r>
          </a:p>
          <a:p>
            <a:pPr marL="342900" indent="-342900" algn="l">
              <a:buFont typeface="Arial"/>
              <a:buChar char="•"/>
            </a:pPr>
            <a:r>
              <a:rPr lang="en-US" dirty="0" smtClean="0"/>
              <a:t>Including morphologies thought to require water:</a:t>
            </a:r>
          </a:p>
          <a:p>
            <a:pPr marL="800100" lvl="1" indent="-342900" algn="l">
              <a:buFont typeface="Arial"/>
              <a:buChar char="•"/>
            </a:pPr>
            <a:r>
              <a:rPr lang="en-US" sz="2000" dirty="0" smtClean="0"/>
              <a:t>Terraces, meanders, </a:t>
            </a:r>
            <a:r>
              <a:rPr lang="en-US" sz="2000" dirty="0" err="1" smtClean="0"/>
              <a:t>lobate</a:t>
            </a:r>
            <a:r>
              <a:rPr lang="en-US" sz="2000" dirty="0" smtClean="0"/>
              <a:t> deposits, concave profiles</a:t>
            </a:r>
          </a:p>
          <a:p>
            <a:pPr marL="800100" lvl="1" indent="-342900" algn="l">
              <a:buFont typeface="Arial"/>
              <a:buChar char="•"/>
            </a:pPr>
            <a:r>
              <a:rPr lang="en-US" sz="2000" dirty="0" smtClean="0"/>
              <a:t>Forming in winter </a:t>
            </a:r>
            <a:r>
              <a:rPr lang="mr-IN" sz="2000" dirty="0" smtClean="0"/>
              <a:t>–</a:t>
            </a:r>
            <a:r>
              <a:rPr lang="en-US" sz="2000" dirty="0" smtClean="0"/>
              <a:t> no liquid water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65138" y="139700"/>
            <a:ext cx="8229600" cy="360363"/>
          </a:xfrm>
        </p:spPr>
        <p:txBody>
          <a:bodyPr/>
          <a:lstStyle/>
          <a:p>
            <a:r>
              <a:rPr lang="en-US">
                <a:latin typeface="Times" charset="0"/>
                <a:ea typeface="ＭＳ Ｐゴシック" charset="0"/>
                <a:cs typeface="ＭＳ Ｐゴシック" charset="0"/>
              </a:rPr>
              <a:t>Gully Activity</a:t>
            </a:r>
            <a:endParaRPr lang="en-US" sz="2000">
              <a:latin typeface="Times" charset="0"/>
              <a:ea typeface="ＭＳ Ｐゴシック" charset="0"/>
              <a:cs typeface="ＭＳ Ｐゴシック" charset="0"/>
            </a:endParaRPr>
          </a:p>
        </p:txBody>
      </p:sp>
      <p:sp>
        <p:nvSpPr>
          <p:cNvPr id="52227" name="Content Placeholder 2"/>
          <p:cNvSpPr>
            <a:spLocks noGrp="1"/>
          </p:cNvSpPr>
          <p:nvPr>
            <p:ph sz="half" idx="1"/>
          </p:nvPr>
        </p:nvSpPr>
        <p:spPr>
          <a:xfrm>
            <a:off x="279400" y="558800"/>
            <a:ext cx="4233863" cy="1329267"/>
          </a:xfrm>
          <a:ln w="28575" cmpd="sng">
            <a:solidFill>
              <a:srgbClr val="660066"/>
            </a:solidFill>
          </a:ln>
        </p:spPr>
        <p:txBody>
          <a:bodyPr/>
          <a:lstStyle/>
          <a:p>
            <a:pPr marL="0" indent="0">
              <a:buNone/>
            </a:pPr>
            <a:r>
              <a:rPr lang="en-US" sz="2000" dirty="0">
                <a:latin typeface="Times" charset="0"/>
                <a:ea typeface="ＭＳ Ｐゴシック" charset="0"/>
                <a:cs typeface="ＭＳ Ｐゴシック" charset="0"/>
              </a:rPr>
              <a:t>Intensively monitored sites show strong correlation between gully activity and presence of seasonal frost (</a:t>
            </a:r>
            <a:r>
              <a:rPr lang="en-US" sz="2000" dirty="0" err="1">
                <a:latin typeface="Times" charset="0"/>
                <a:ea typeface="ＭＳ Ｐゴシック" charset="0"/>
                <a:cs typeface="ＭＳ Ｐゴシック" charset="0"/>
              </a:rPr>
              <a:t>Dundas</a:t>
            </a:r>
            <a:r>
              <a:rPr lang="en-US" sz="2000" dirty="0">
                <a:latin typeface="Times" charset="0"/>
                <a:ea typeface="ＭＳ Ｐゴシック" charset="0"/>
                <a:cs typeface="ＭＳ Ｐゴシック" charset="0"/>
              </a:rPr>
              <a:t> et al., </a:t>
            </a:r>
            <a:r>
              <a:rPr lang="en-US" sz="2000" dirty="0" smtClean="0">
                <a:latin typeface="Times" charset="0"/>
                <a:ea typeface="ＭＳ Ｐゴシック" charset="0"/>
                <a:cs typeface="ＭＳ Ｐゴシック" charset="0"/>
              </a:rPr>
              <a:t>2012, 2015)</a:t>
            </a:r>
            <a:endParaRPr lang="en-US" sz="2000" dirty="0">
              <a:latin typeface="Times" charset="0"/>
              <a:ea typeface="ＭＳ Ｐゴシック" charset="0"/>
              <a:cs typeface="ＭＳ Ｐゴシック" charset="0"/>
            </a:endParaRPr>
          </a:p>
        </p:txBody>
      </p:sp>
      <p:pic>
        <p:nvPicPr>
          <p:cNvPr id="52228" name="Picture 6" descr="Figure5.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56150" y="1968500"/>
            <a:ext cx="438785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9" name="TextBox 5"/>
          <p:cNvSpPr txBox="1">
            <a:spLocks noChangeArrowheads="1"/>
          </p:cNvSpPr>
          <p:nvPr/>
        </p:nvSpPr>
        <p:spPr bwMode="auto">
          <a:xfrm>
            <a:off x="4885266" y="762000"/>
            <a:ext cx="4030133" cy="1015663"/>
          </a:xfrm>
          <a:prstGeom prst="rect">
            <a:avLst/>
          </a:prstGeom>
          <a:noFill/>
          <a:ln w="28575" cmpd="sng">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sz="2000" dirty="0" smtClean="0"/>
              <a:t>Bright </a:t>
            </a:r>
            <a:r>
              <a:rPr lang="en-US" sz="2000" dirty="0"/>
              <a:t>ice blocks in linear gullies suggest new model for these features (</a:t>
            </a:r>
            <a:r>
              <a:rPr lang="en-US" sz="2000" dirty="0" err="1"/>
              <a:t>Diniega</a:t>
            </a:r>
            <a:r>
              <a:rPr lang="en-US" sz="2000" dirty="0"/>
              <a:t> et al., </a:t>
            </a:r>
            <a:r>
              <a:rPr lang="en-US" sz="2000" dirty="0" smtClean="0"/>
              <a:t>2014)</a:t>
            </a:r>
            <a:endParaRPr lang="en-US" sz="2000" dirty="0"/>
          </a:p>
        </p:txBody>
      </p:sp>
      <p:sp>
        <p:nvSpPr>
          <p:cNvPr id="52230" name="TextBox 6"/>
          <p:cNvSpPr txBox="1">
            <a:spLocks noChangeArrowheads="1"/>
          </p:cNvSpPr>
          <p:nvPr/>
        </p:nvSpPr>
        <p:spPr bwMode="auto">
          <a:xfrm>
            <a:off x="0" y="6211888"/>
            <a:ext cx="4914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sz="1800"/>
              <a:t>Most of active sites are in S hemisphere—this may switch hemispheres with argument of perihelion.</a:t>
            </a:r>
          </a:p>
        </p:txBody>
      </p:sp>
      <p:pic>
        <p:nvPicPr>
          <p:cNvPr id="52231" name="Picture 7" descr="Fig15_revised.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49400"/>
            <a:ext cx="48260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idx="4294967295"/>
          </p:nvPr>
        </p:nvSpPr>
        <p:spPr>
          <a:xfrm>
            <a:off x="3055938" y="0"/>
            <a:ext cx="5638800" cy="609600"/>
          </a:xfrm>
          <a:ln w="28575">
            <a:solidFill>
              <a:srgbClr val="660066"/>
            </a:solidFill>
            <a:miter lim="800000"/>
            <a:headEnd/>
            <a:tailEnd/>
          </a:ln>
        </p:spPr>
        <p:txBody>
          <a:bodyPr>
            <a:normAutofit fontScale="90000"/>
          </a:bodyPr>
          <a:lstStyle/>
          <a:p>
            <a:pPr indent="39688" eaLnBrk="1" hangingPunct="1"/>
            <a:r>
              <a:rPr lang="en-US" sz="2400" b="1">
                <a:solidFill>
                  <a:schemeClr val="tx1"/>
                </a:solidFill>
                <a:latin typeface="Times New Roman Bold" charset="0"/>
                <a:ea typeface="ヒラギノ角ゴ Pro W3" charset="0"/>
                <a:cs typeface="ヒラギノ角ゴ Pro W3" charset="0"/>
              </a:rPr>
              <a:t>Seasonal Flows on Warm Martian Slopes</a:t>
            </a:r>
            <a:r>
              <a:rPr lang="en-US" sz="3600">
                <a:solidFill>
                  <a:schemeClr val="tx1"/>
                </a:solidFill>
                <a:latin typeface="Times New Roman Bold" charset="0"/>
                <a:ea typeface="ヒラギノ角ゴ Pro W3" charset="0"/>
                <a:cs typeface="ヒラギノ角ゴ Pro W3" charset="0"/>
              </a:rPr>
              <a:t/>
            </a:r>
            <a:br>
              <a:rPr lang="en-US" sz="3600">
                <a:solidFill>
                  <a:schemeClr val="tx1"/>
                </a:solidFill>
                <a:latin typeface="Times New Roman Bold" charset="0"/>
                <a:ea typeface="ヒラギノ角ゴ Pro W3" charset="0"/>
                <a:cs typeface="ヒラギノ角ゴ Pro W3" charset="0"/>
              </a:rPr>
            </a:br>
            <a:r>
              <a:rPr lang="en-US" sz="1600">
                <a:solidFill>
                  <a:schemeClr val="tx1"/>
                </a:solidFill>
                <a:latin typeface="Times New Roman Bold" charset="0"/>
                <a:ea typeface="ヒラギノ角ゴ Pro W3" charset="0"/>
                <a:cs typeface="ヒラギノ角ゴ Pro W3" charset="0"/>
              </a:rPr>
              <a:t>(McEwen et al., Science, 5 Aug 2011)</a:t>
            </a:r>
            <a:endParaRPr lang="en-US" sz="1600">
              <a:latin typeface="Century Gothic" charset="0"/>
              <a:ea typeface="ＭＳ Ｐゴシック" charset="0"/>
              <a:cs typeface="ＭＳ Ｐゴシック" charset="0"/>
            </a:endParaRPr>
          </a:p>
        </p:txBody>
      </p:sp>
      <p:sp>
        <p:nvSpPr>
          <p:cNvPr id="33794" name="Rectangle 3"/>
          <p:cNvSpPr txBox="1">
            <a:spLocks noChangeArrowheads="1"/>
          </p:cNvSpPr>
          <p:nvPr/>
        </p:nvSpPr>
        <p:spPr bwMode="auto">
          <a:xfrm>
            <a:off x="0" y="127000"/>
            <a:ext cx="3065463" cy="6731000"/>
          </a:xfrm>
          <a:prstGeom prst="rect">
            <a:avLst/>
          </a:prstGeom>
          <a:noFill/>
          <a:ln w="25400">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163513"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ts val="438"/>
              </a:spcBef>
              <a:buClr>
                <a:srgbClr val="54638C"/>
              </a:buClr>
              <a:buSzPct val="89000"/>
            </a:pPr>
            <a:endParaRPr lang="en-US" sz="2000" b="1" dirty="0">
              <a:solidFill>
                <a:srgbClr val="000000"/>
              </a:solidFill>
              <a:latin typeface="Times New Roman" charset="0"/>
              <a:ea typeface="ヒラギノ角ゴ Pro W3" charset="0"/>
              <a:cs typeface="ヒラギノ角ゴ Pro W3" charset="0"/>
              <a:sym typeface="Century Gothic" charset="0"/>
            </a:endParaRPr>
          </a:p>
          <a:p>
            <a:pPr algn="l">
              <a:lnSpc>
                <a:spcPct val="90000"/>
              </a:lnSpc>
              <a:spcBef>
                <a:spcPts val="438"/>
              </a:spcBef>
              <a:buClr>
                <a:srgbClr val="54638C"/>
              </a:buClr>
              <a:buSzPct val="89000"/>
              <a:buFont typeface="Wingdings 2" charset="0"/>
              <a:buChar char="Ü"/>
            </a:pPr>
            <a:r>
              <a:rPr lang="en-US" sz="1800" b="1" dirty="0">
                <a:latin typeface="Times New Roman" charset="0"/>
                <a:ea typeface="ヒラギノ角ゴ Pro W3" charset="0"/>
                <a:cs typeface="ヒラギノ角ゴ Pro W3" charset="0"/>
                <a:sym typeface="Century Gothic" charset="0"/>
              </a:rPr>
              <a:t>Recurring Slope </a:t>
            </a:r>
            <a:r>
              <a:rPr lang="en-US" sz="1800" b="1" dirty="0" err="1">
                <a:latin typeface="Times New Roman" charset="0"/>
                <a:ea typeface="ヒラギノ角ゴ Pro W3" charset="0"/>
                <a:cs typeface="ヒラギノ角ゴ Pro W3" charset="0"/>
                <a:sym typeface="Century Gothic" charset="0"/>
              </a:rPr>
              <a:t>Lineae</a:t>
            </a:r>
            <a:r>
              <a:rPr lang="en-US" sz="1800" b="1" dirty="0">
                <a:latin typeface="Times New Roman" charset="0"/>
                <a:ea typeface="ヒラギノ角ゴ Pro W3" charset="0"/>
                <a:cs typeface="ヒラギノ角ゴ Pro W3" charset="0"/>
                <a:sym typeface="Century Gothic" charset="0"/>
              </a:rPr>
              <a:t> </a:t>
            </a:r>
            <a:r>
              <a:rPr lang="en-US" sz="1800" dirty="0">
                <a:latin typeface="Times New Roman" charset="0"/>
                <a:ea typeface="ヒラギノ角ゴ Pro W3" charset="0"/>
                <a:cs typeface="ヒラギノ角ゴ Pro W3" charset="0"/>
                <a:sym typeface="Century Gothic" charset="0"/>
              </a:rPr>
              <a:t>(RSL) are narrow (0.5-5 m), dark markings on steep slopes (&gt;25°)</a:t>
            </a:r>
          </a:p>
          <a:p>
            <a:pPr algn="l">
              <a:lnSpc>
                <a:spcPct val="90000"/>
              </a:lnSpc>
              <a:spcBef>
                <a:spcPts val="438"/>
              </a:spcBef>
              <a:buClr>
                <a:srgbClr val="54638C"/>
              </a:buClr>
              <a:buSzPct val="89000"/>
              <a:buFont typeface="Wingdings 2" charset="0"/>
              <a:buChar char="Ü"/>
            </a:pPr>
            <a:r>
              <a:rPr lang="en-US" sz="1800" dirty="0" smtClean="0">
                <a:latin typeface="Times New Roman" charset="0"/>
                <a:ea typeface="ヒラギノ角ゴ Pro W3" charset="0"/>
                <a:cs typeface="ヒラギノ角ゴ Pro W3" charset="0"/>
                <a:sym typeface="Century Gothic" charset="0"/>
              </a:rPr>
              <a:t>First found </a:t>
            </a:r>
            <a:r>
              <a:rPr lang="en-US" sz="1800" dirty="0">
                <a:latin typeface="Times New Roman" charset="0"/>
                <a:ea typeface="ヒラギノ角ゴ Pro W3" charset="0"/>
                <a:cs typeface="ヒラギノ角ゴ Pro W3" charset="0"/>
                <a:sym typeface="Century Gothic" charset="0"/>
              </a:rPr>
              <a:t>in southern hemisphere (32°S to 48°S), favoring equator-facing </a:t>
            </a:r>
            <a:r>
              <a:rPr lang="en-US" sz="1800" dirty="0" smtClean="0">
                <a:latin typeface="Times New Roman" charset="0"/>
                <a:ea typeface="ヒラギノ角ゴ Pro W3" charset="0"/>
                <a:cs typeface="ヒラギノ角ゴ Pro W3" charset="0"/>
                <a:sym typeface="Century Gothic" charset="0"/>
              </a:rPr>
              <a:t>slopes. </a:t>
            </a:r>
            <a:endParaRPr lang="en-US" sz="1800" dirty="0">
              <a:latin typeface="Times New Roman" charset="0"/>
              <a:ea typeface="ヒラギノ角ゴ Pro W3" charset="0"/>
              <a:cs typeface="ヒラギノ角ゴ Pro W3" charset="0"/>
              <a:sym typeface="Century Gothic" charset="0"/>
            </a:endParaRPr>
          </a:p>
          <a:p>
            <a:pPr algn="l">
              <a:lnSpc>
                <a:spcPct val="90000"/>
              </a:lnSpc>
              <a:spcBef>
                <a:spcPts val="438"/>
              </a:spcBef>
              <a:buClr>
                <a:srgbClr val="54638C"/>
              </a:buClr>
              <a:buSzPct val="89000"/>
              <a:buFont typeface="Wingdings 2" charset="0"/>
              <a:buChar char="Ü"/>
            </a:pPr>
            <a:r>
              <a:rPr lang="en-US" sz="1800" dirty="0">
                <a:latin typeface="Times New Roman" charset="0"/>
                <a:ea typeface="ヒラギノ角ゴ Pro W3" charset="0"/>
                <a:cs typeface="ヒラギノ角ゴ Pro W3" charset="0"/>
                <a:sym typeface="Century Gothic" charset="0"/>
              </a:rPr>
              <a:t>Form and incrementally grow in late spring to summer, then fade or disappear in late summer to fall.</a:t>
            </a:r>
          </a:p>
          <a:p>
            <a:pPr algn="l">
              <a:lnSpc>
                <a:spcPct val="90000"/>
              </a:lnSpc>
              <a:spcBef>
                <a:spcPts val="438"/>
              </a:spcBef>
              <a:buClr>
                <a:srgbClr val="54638C"/>
              </a:buClr>
              <a:buSzPct val="89000"/>
              <a:buFont typeface="Wingdings 2" charset="0"/>
              <a:buChar char="Ü"/>
            </a:pPr>
            <a:r>
              <a:rPr lang="en-US" sz="1800" dirty="0">
                <a:latin typeface="Times New Roman" charset="0"/>
                <a:ea typeface="ヒラギノ角ゴ Pro W3" charset="0"/>
                <a:cs typeface="ヒラギノ角ゴ Pro W3" charset="0"/>
                <a:sym typeface="Century Gothic" charset="0"/>
              </a:rPr>
              <a:t>Reform at nearly same locations in multiple Mars years.</a:t>
            </a:r>
          </a:p>
          <a:p>
            <a:pPr algn="l">
              <a:lnSpc>
                <a:spcPct val="90000"/>
              </a:lnSpc>
              <a:spcBef>
                <a:spcPts val="438"/>
              </a:spcBef>
              <a:buClr>
                <a:srgbClr val="54638C"/>
              </a:buClr>
              <a:buSzPct val="89000"/>
              <a:buFont typeface="Wingdings 2" charset="0"/>
              <a:buChar char="Ü"/>
            </a:pPr>
            <a:r>
              <a:rPr lang="en-US" sz="1800" dirty="0">
                <a:latin typeface="Times New Roman" charset="0"/>
                <a:ea typeface="ヒラギノ角ゴ Pro W3" charset="0"/>
                <a:cs typeface="ヒラギノ角ゴ Pro W3" charset="0"/>
                <a:sym typeface="Century Gothic" charset="0"/>
              </a:rPr>
              <a:t>Extend downslope from bedrock outcrops or rocky areas; often associated with small gullies.  </a:t>
            </a:r>
          </a:p>
          <a:p>
            <a:pPr algn="l">
              <a:lnSpc>
                <a:spcPct val="90000"/>
              </a:lnSpc>
              <a:spcBef>
                <a:spcPts val="438"/>
              </a:spcBef>
              <a:buClr>
                <a:srgbClr val="54638C"/>
              </a:buClr>
              <a:buSzPct val="89000"/>
              <a:buFont typeface="Wingdings 2" charset="0"/>
              <a:buChar char="Ü"/>
            </a:pPr>
            <a:r>
              <a:rPr lang="en-US" sz="1800" dirty="0">
                <a:latin typeface="Times New Roman" charset="0"/>
                <a:ea typeface="ヒラギノ角ゴ Pro W3" charset="0"/>
                <a:cs typeface="ヒラギノ角ゴ Pro W3" charset="0"/>
                <a:sym typeface="Century Gothic" charset="0"/>
              </a:rPr>
              <a:t>RSL active in </a:t>
            </a:r>
            <a:r>
              <a:rPr lang="en-US" sz="1800" i="1" dirty="0">
                <a:latin typeface="Times New Roman" charset="0"/>
                <a:ea typeface="ヒラギノ角ゴ Pro W3" charset="0"/>
                <a:cs typeface="ヒラギノ角ゴ Pro W3" charset="0"/>
                <a:sym typeface="Century Gothic" charset="0"/>
              </a:rPr>
              <a:t>seasons</a:t>
            </a:r>
            <a:r>
              <a:rPr lang="en-US" sz="1800" dirty="0">
                <a:latin typeface="Times New Roman" charset="0"/>
                <a:ea typeface="ヒラギノ角ゴ Pro W3" charset="0"/>
                <a:cs typeface="ヒラギノ角ゴ Pro W3" charset="0"/>
                <a:sym typeface="Century Gothic" charset="0"/>
              </a:rPr>
              <a:t> when peak temperatures &gt; 250 K</a:t>
            </a:r>
            <a:r>
              <a:rPr lang="en-US" sz="1800" dirty="0" smtClean="0">
                <a:latin typeface="Times New Roman" charset="0"/>
                <a:ea typeface="ヒラギノ角ゴ Pro W3" charset="0"/>
                <a:cs typeface="ヒラギノ角ゴ Pro W3" charset="0"/>
                <a:sym typeface="Century Gothic" charset="0"/>
              </a:rPr>
              <a:t>.</a:t>
            </a:r>
          </a:p>
        </p:txBody>
      </p:sp>
      <p:pic>
        <p:nvPicPr>
          <p:cNvPr id="33795" name="Picture 4" descr="23045-22834-22689-22267-21555-11428_1380_IRB_A.ORth-enh-crop1-small.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24200" y="685800"/>
            <a:ext cx="59309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1305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a:xfrm>
            <a:off x="241300" y="889000"/>
            <a:ext cx="2775438" cy="52371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RSL begin near steep cliffs, flow over bedrock or very rocky ground, then flow onto bright fans (~30 deg. slopes)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indent="0" algn="r" eaLnBrk="1" fontAlgn="auto" hangingPunct="1">
              <a:spcBef>
                <a:spcPts val="0"/>
              </a:spcBef>
              <a:spcAft>
                <a:spcPts val="0"/>
              </a:spcAft>
              <a:buNone/>
              <a:defRPr/>
            </a:pPr>
            <a:r>
              <a:rPr lang="en-US" sz="2000" dirty="0" err="1"/>
              <a:t>Reprojected</a:t>
            </a:r>
            <a:r>
              <a:rPr lang="en-US" sz="2000" dirty="0"/>
              <a:t> view from inside Palikir Crater. </a:t>
            </a:r>
            <a:r>
              <a:rPr lang="en-US" sz="2000" dirty="0" smtClean="0"/>
              <a:t>No </a:t>
            </a:r>
            <a:r>
              <a:rPr lang="en-US" sz="2000" dirty="0"/>
              <a:t>vertical exaggeration.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descr="Science_cover_4-stretch+crop-withSky-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24200" y="-1588"/>
            <a:ext cx="60198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3907692" y="1977292"/>
            <a:ext cx="398585" cy="48455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3813908" y="5068276"/>
            <a:ext cx="511907" cy="36341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768123" y="1875692"/>
            <a:ext cx="300893" cy="45720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965461" y="5165969"/>
            <a:ext cx="511907" cy="36341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3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txBox="1">
            <a:spLocks noChangeArrowheads="1"/>
          </p:cNvSpPr>
          <p:nvPr/>
        </p:nvSpPr>
        <p:spPr bwMode="auto">
          <a:xfrm>
            <a:off x="0" y="138545"/>
            <a:ext cx="2260600" cy="6084455"/>
          </a:xfrm>
          <a:prstGeom prst="rect">
            <a:avLst/>
          </a:prstGeom>
          <a:noFill/>
          <a:ln w="34925">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163513"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ts val="438"/>
              </a:spcBef>
              <a:buClr>
                <a:srgbClr val="54638C"/>
              </a:buClr>
              <a:buSzPct val="89000"/>
              <a:buFont typeface="Wingdings 2" charset="0"/>
              <a:buChar char="Ü"/>
            </a:pPr>
            <a:r>
              <a:rPr lang="en-US" sz="2000" dirty="0" smtClean="0">
                <a:latin typeface="Times New Roman" charset="0"/>
                <a:ea typeface="ヒラギノ角ゴ Pro W3" charset="0"/>
                <a:cs typeface="ヒラギノ角ゴ Pro W3" charset="0"/>
                <a:sym typeface="Century Gothic" charset="0"/>
              </a:rPr>
              <a:t>RSL </a:t>
            </a:r>
            <a:r>
              <a:rPr lang="en-US" sz="2000" dirty="0">
                <a:latin typeface="Times New Roman" charset="0"/>
                <a:ea typeface="ヒラギノ角ゴ Pro W3" charset="0"/>
                <a:cs typeface="ヒラギノ角ゴ Pro W3" charset="0"/>
                <a:sym typeface="Century Gothic" charset="0"/>
              </a:rPr>
              <a:t>also concentrated in Valles </a:t>
            </a:r>
            <a:r>
              <a:rPr lang="en-US" sz="2000" dirty="0" err="1">
                <a:latin typeface="Times New Roman" charset="0"/>
                <a:ea typeface="ヒラギノ角ゴ Pro W3" charset="0"/>
                <a:cs typeface="ヒラギノ角ゴ Pro W3" charset="0"/>
                <a:sym typeface="Century Gothic" charset="0"/>
              </a:rPr>
              <a:t>Marineris</a:t>
            </a:r>
            <a:r>
              <a:rPr lang="en-US" sz="2000" dirty="0">
                <a:latin typeface="Times New Roman" charset="0"/>
                <a:ea typeface="ヒラギノ角ゴ Pro W3" charset="0"/>
                <a:cs typeface="ヒラギノ角ゴ Pro W3" charset="0"/>
                <a:sym typeface="Century Gothic" charset="0"/>
              </a:rPr>
              <a:t> (VM) on all slope aspects, </a:t>
            </a:r>
            <a:r>
              <a:rPr lang="en-US" sz="2000" dirty="0" smtClean="0">
                <a:latin typeface="Times New Roman" charset="0"/>
                <a:ea typeface="ヒラギノ角ゴ Pro W3" charset="0"/>
                <a:cs typeface="ヒラギノ角ゴ Pro W3" charset="0"/>
                <a:sym typeface="Century Gothic" charset="0"/>
              </a:rPr>
              <a:t>plus </a:t>
            </a:r>
            <a:r>
              <a:rPr lang="en-US" sz="2000" dirty="0">
                <a:latin typeface="Times New Roman" charset="0"/>
                <a:ea typeface="ヒラギノ角ゴ Pro W3" charset="0"/>
                <a:cs typeface="ヒラギノ角ゴ Pro W3" charset="0"/>
                <a:sym typeface="Century Gothic" charset="0"/>
              </a:rPr>
              <a:t>other equatorial and N hem. regions</a:t>
            </a:r>
          </a:p>
          <a:p>
            <a:pPr algn="l">
              <a:lnSpc>
                <a:spcPct val="90000"/>
              </a:lnSpc>
              <a:spcBef>
                <a:spcPts val="438"/>
              </a:spcBef>
              <a:buClr>
                <a:srgbClr val="54638C"/>
              </a:buClr>
              <a:buSzPct val="89000"/>
              <a:buFont typeface="Wingdings 2" charset="0"/>
              <a:buChar char="Ü"/>
            </a:pPr>
            <a:r>
              <a:rPr lang="en-US" sz="2000" dirty="0">
                <a:latin typeface="Times New Roman" charset="0"/>
                <a:ea typeface="ヒラギノ角ゴ Pro W3" charset="0"/>
                <a:cs typeface="ヒラギノ角ゴ Pro W3" charset="0"/>
                <a:sym typeface="Century Gothic" charset="0"/>
              </a:rPr>
              <a:t>In VM they form and grow in N spring/summer on N-facing slopes, S spring/summer on S-facing </a:t>
            </a:r>
            <a:r>
              <a:rPr lang="en-US" sz="2000" dirty="0" smtClean="0">
                <a:latin typeface="Times New Roman" charset="0"/>
                <a:ea typeface="ヒラギノ角ゴ Pro W3" charset="0"/>
                <a:cs typeface="ヒラギノ角ゴ Pro W3" charset="0"/>
                <a:sym typeface="Century Gothic" charset="0"/>
              </a:rPr>
              <a:t>slopes</a:t>
            </a:r>
          </a:p>
          <a:p>
            <a:pPr algn="l">
              <a:lnSpc>
                <a:spcPct val="90000"/>
              </a:lnSpc>
              <a:spcBef>
                <a:spcPts val="438"/>
              </a:spcBef>
              <a:buClr>
                <a:srgbClr val="54638C"/>
              </a:buClr>
              <a:buSzPct val="89000"/>
              <a:buFont typeface="Wingdings 2" charset="0"/>
              <a:buChar char="Ü"/>
            </a:pPr>
            <a:r>
              <a:rPr lang="en-US" sz="2000" dirty="0" smtClean="0">
                <a:latin typeface="Times New Roman" charset="0"/>
                <a:ea typeface="ヒラギノ角ゴ Pro W3" charset="0"/>
                <a:cs typeface="ヒラギノ角ゴ Pro W3" charset="0"/>
                <a:sym typeface="Century Gothic" charset="0"/>
              </a:rPr>
              <a:t>May </a:t>
            </a:r>
            <a:r>
              <a:rPr lang="en-US" sz="2000" dirty="0">
                <a:latin typeface="Times New Roman" charset="0"/>
                <a:ea typeface="ヒラギノ角ゴ Pro W3" charset="0"/>
                <a:cs typeface="ヒラギノ角ゴ Pro W3" charset="0"/>
                <a:sym typeface="Century Gothic" charset="0"/>
              </a:rPr>
              <a:t>be active most of year on E- and W-facing slopes</a:t>
            </a:r>
          </a:p>
          <a:p>
            <a:pPr algn="l">
              <a:lnSpc>
                <a:spcPct val="90000"/>
              </a:lnSpc>
              <a:spcBef>
                <a:spcPts val="438"/>
              </a:spcBef>
              <a:buClr>
                <a:srgbClr val="54638C"/>
              </a:buClr>
              <a:buSzPct val="89000"/>
              <a:buFont typeface="Wingdings 2" charset="0"/>
              <a:buChar char="Ü"/>
            </a:pPr>
            <a:r>
              <a:rPr lang="en-US" sz="2000" dirty="0" smtClean="0">
                <a:latin typeface="Times New Roman" charset="0"/>
                <a:ea typeface="ヒラギノ角ゴ Pro W3" charset="0"/>
                <a:cs typeface="ヒラギノ角ゴ Pro W3" charset="0"/>
                <a:sym typeface="Century Gothic" charset="0"/>
              </a:rPr>
              <a:t>Longer </a:t>
            </a:r>
            <a:r>
              <a:rPr lang="en-US" sz="2000" dirty="0">
                <a:latin typeface="Times New Roman" charset="0"/>
                <a:ea typeface="ヒラギノ角ゴ Pro W3" charset="0"/>
                <a:cs typeface="ヒラギノ角ゴ Pro W3" charset="0"/>
                <a:sym typeface="Century Gothic" charset="0"/>
              </a:rPr>
              <a:t>RSL in VM, &gt;1 km</a:t>
            </a:r>
          </a:p>
        </p:txBody>
      </p:sp>
      <p:pic>
        <p:nvPicPr>
          <p:cNvPr id="4" name="Picture 5" descr="JuventaeESP_030373-32074_1755_RED_A_01_ORTHO-2x-SEslope-cro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94479" y="202045"/>
            <a:ext cx="6849521" cy="6015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0" y="5739368"/>
            <a:ext cx="2222501" cy="369332"/>
          </a:xfrm>
          <a:prstGeom prst="rect">
            <a:avLst/>
          </a:prstGeom>
          <a:noFill/>
        </p:spPr>
        <p:txBody>
          <a:bodyPr wrap="square" rtlCol="0">
            <a:spAutoFit/>
          </a:bodyPr>
          <a:lstStyle/>
          <a:p>
            <a:r>
              <a:rPr lang="en-US" sz="1800" dirty="0" smtClean="0"/>
              <a:t>McEwen et al., 2014</a:t>
            </a:r>
            <a:endParaRPr lang="en-US" sz="1800" dirty="0"/>
          </a:p>
        </p:txBody>
      </p:sp>
      <p:sp>
        <p:nvSpPr>
          <p:cNvPr id="5" name="TextBox 4"/>
          <p:cNvSpPr txBox="1"/>
          <p:nvPr/>
        </p:nvSpPr>
        <p:spPr>
          <a:xfrm>
            <a:off x="0" y="635629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1267903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67253"/>
            <a:ext cx="9144000" cy="3778751"/>
          </a:xfrm>
          <a:prstGeom prst="rect">
            <a:avLst/>
          </a:prstGeom>
        </p:spPr>
      </p:pic>
      <p:sp>
        <p:nvSpPr>
          <p:cNvPr id="3" name="TextBox 2"/>
          <p:cNvSpPr txBox="1"/>
          <p:nvPr/>
        </p:nvSpPr>
        <p:spPr>
          <a:xfrm>
            <a:off x="1340664" y="0"/>
            <a:ext cx="6462671" cy="461665"/>
          </a:xfrm>
          <a:prstGeom prst="rect">
            <a:avLst/>
          </a:prstGeom>
          <a:noFill/>
        </p:spPr>
        <p:txBody>
          <a:bodyPr wrap="square" rtlCol="0">
            <a:spAutoFit/>
          </a:bodyPr>
          <a:lstStyle/>
          <a:p>
            <a:r>
              <a:rPr lang="en-US" sz="2400" dirty="0"/>
              <a:t>G</a:t>
            </a:r>
            <a:r>
              <a:rPr lang="en-US" sz="2400" dirty="0" smtClean="0"/>
              <a:t>lobal distribution of RSL sites and candidate sites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199" y="4051591"/>
            <a:ext cx="6714067" cy="2806409"/>
          </a:xfrm>
          <a:prstGeom prst="rect">
            <a:avLst/>
          </a:prstGeom>
        </p:spPr>
      </p:pic>
    </p:spTree>
    <p:extLst>
      <p:ext uri="{BB962C8B-B14F-4D97-AF65-F5344CB8AC3E}">
        <p14:creationId xmlns:p14="http://schemas.microsoft.com/office/powerpoint/2010/main" val="1551760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76" y="81481"/>
            <a:ext cx="8816636" cy="977773"/>
          </a:xfrm>
        </p:spPr>
        <p:txBody>
          <a:bodyPr>
            <a:noAutofit/>
          </a:bodyPr>
          <a:lstStyle/>
          <a:p>
            <a:r>
              <a:rPr lang="en-US" sz="2400" b="1" dirty="0" err="1" smtClean="0"/>
              <a:t>Garni</a:t>
            </a:r>
            <a:r>
              <a:rPr lang="en-US" sz="2400" b="1" dirty="0" smtClean="0"/>
              <a:t> RSL are dry based on thermal data</a:t>
            </a:r>
            <a:r>
              <a:rPr lang="en-US" sz="1800" b="1" dirty="0" smtClean="0"/>
              <a:t>  [</a:t>
            </a:r>
            <a:r>
              <a:rPr lang="en-US" sz="1800" b="1" dirty="0"/>
              <a:t>Edwards and </a:t>
            </a:r>
            <a:r>
              <a:rPr lang="en-US" sz="1800" b="1" dirty="0" err="1"/>
              <a:t>Piqueux</a:t>
            </a:r>
            <a:r>
              <a:rPr lang="en-US" sz="1800" b="1" dirty="0"/>
              <a:t> </a:t>
            </a:r>
            <a:r>
              <a:rPr lang="en-US" sz="1800" b="1" dirty="0" smtClean="0"/>
              <a:t>2016]</a:t>
            </a:r>
            <a:r>
              <a:rPr lang="en-US" sz="2000" b="1" dirty="0" smtClean="0"/>
              <a:t>  </a:t>
            </a:r>
            <a:r>
              <a:rPr lang="en-US" sz="2000" dirty="0" smtClean="0"/>
              <a:t>But they misunderstood the inter-annual </a:t>
            </a:r>
            <a:r>
              <a:rPr lang="en-US" sz="2000" dirty="0"/>
              <a:t>variability (</a:t>
            </a:r>
            <a:r>
              <a:rPr lang="en-US" sz="2000" dirty="0" err="1"/>
              <a:t>Stillman</a:t>
            </a:r>
            <a:r>
              <a:rPr lang="en-US" sz="2000" dirty="0"/>
              <a:t> et al., </a:t>
            </a:r>
            <a:r>
              <a:rPr lang="en-US" sz="2000" dirty="0" smtClean="0"/>
              <a:t>2017).</a:t>
            </a:r>
            <a:endParaRPr lang="en-US" sz="2000" dirty="0"/>
          </a:p>
        </p:txBody>
      </p:sp>
      <p:sp>
        <p:nvSpPr>
          <p:cNvPr id="3" name="Content Placeholder 2"/>
          <p:cNvSpPr>
            <a:spLocks noGrp="1"/>
          </p:cNvSpPr>
          <p:nvPr>
            <p:ph idx="1"/>
          </p:nvPr>
        </p:nvSpPr>
        <p:spPr>
          <a:xfrm>
            <a:off x="5546089" y="1181100"/>
            <a:ext cx="3469723" cy="3949700"/>
          </a:xfrm>
        </p:spPr>
        <p:txBody>
          <a:bodyPr>
            <a:normAutofit fontScale="85000" lnSpcReduction="20000"/>
          </a:bodyPr>
          <a:lstStyle/>
          <a:p>
            <a:pPr marL="0" indent="0">
              <a:buNone/>
            </a:pPr>
            <a:r>
              <a:rPr lang="en-US" sz="1700" dirty="0" smtClean="0"/>
              <a:t>No THEMIS data acquired when top (MY31) images acquired.</a:t>
            </a:r>
          </a:p>
          <a:p>
            <a:pPr marL="0" indent="0">
              <a:buNone/>
            </a:pPr>
            <a:endParaRPr lang="en-US" sz="1700" dirty="0"/>
          </a:p>
          <a:p>
            <a:pPr marL="0" indent="0">
              <a:buNone/>
            </a:pPr>
            <a:r>
              <a:rPr lang="en-US" sz="1700" dirty="0" smtClean="0"/>
              <a:t>Edwards </a:t>
            </a:r>
            <a:r>
              <a:rPr lang="en-US" sz="1700" dirty="0"/>
              <a:t>and </a:t>
            </a:r>
            <a:r>
              <a:rPr lang="en-US" sz="1700" dirty="0" err="1"/>
              <a:t>Piqueux</a:t>
            </a:r>
            <a:r>
              <a:rPr lang="en-US" sz="1700" dirty="0"/>
              <a:t> (2016) assumed that RSL fill </a:t>
            </a:r>
            <a:r>
              <a:rPr lang="en-US" sz="1700" dirty="0" smtClean="0"/>
              <a:t>&gt;40% </a:t>
            </a:r>
            <a:r>
              <a:rPr lang="en-US" sz="1700" dirty="0"/>
              <a:t>of a THEMIS </a:t>
            </a:r>
            <a:r>
              <a:rPr lang="en-US" sz="1700" dirty="0" smtClean="0"/>
              <a:t>resolution element every year during the time period observed in MY 31. </a:t>
            </a:r>
            <a:r>
              <a:rPr lang="en-US" sz="1700" dirty="0"/>
              <a:t>This assumption was certainly violated in MY </a:t>
            </a:r>
            <a:r>
              <a:rPr lang="en-US" sz="1700" dirty="0" smtClean="0"/>
              <a:t>32, and </a:t>
            </a:r>
            <a:r>
              <a:rPr lang="en-US" sz="1700" dirty="0"/>
              <a:t>is unknown </a:t>
            </a:r>
            <a:r>
              <a:rPr lang="en-US" sz="1700" dirty="0" smtClean="0"/>
              <a:t>in </a:t>
            </a:r>
            <a:r>
              <a:rPr lang="en-US" sz="1700" dirty="0"/>
              <a:t>MY </a:t>
            </a:r>
            <a:r>
              <a:rPr lang="en-US" sz="1700" dirty="0" smtClean="0"/>
              <a:t>26-30 </a:t>
            </a:r>
            <a:r>
              <a:rPr lang="en-US" sz="1700" dirty="0"/>
              <a:t>as no </a:t>
            </a:r>
            <a:r>
              <a:rPr lang="en-US" sz="1700" dirty="0" smtClean="0"/>
              <a:t>high-resolution </a:t>
            </a:r>
            <a:r>
              <a:rPr lang="en-US" sz="1700" dirty="0"/>
              <a:t>images </a:t>
            </a:r>
            <a:r>
              <a:rPr lang="en-US" sz="1700" dirty="0" smtClean="0"/>
              <a:t>exist. </a:t>
            </a:r>
          </a:p>
          <a:p>
            <a:pPr marL="0" indent="0">
              <a:buNone/>
            </a:pPr>
            <a:endParaRPr lang="en-US" sz="2800" dirty="0"/>
          </a:p>
          <a:p>
            <a:pPr marL="0" indent="0">
              <a:buNone/>
            </a:pPr>
            <a:r>
              <a:rPr lang="en-US" sz="2800" b="1" dirty="0"/>
              <a:t>R</a:t>
            </a:r>
            <a:r>
              <a:rPr lang="en-US" sz="2800" b="1" dirty="0" smtClean="0"/>
              <a:t>esult is ambiguous: either RSL are dry or THEMIS didn’t observe when RSL were sufficiently active. </a:t>
            </a:r>
            <a:endParaRPr lang="en-US" sz="2800" b="1" dirty="0"/>
          </a:p>
        </p:txBody>
      </p:sp>
      <p:pic>
        <p:nvPicPr>
          <p:cNvPr id="4" name="Picture 3" descr="F:\MyFiles\Grants\RSL\VM\11_5S_290_3E_Garni\N\Dark_Streak\Edwards\MY31Ls133_edited-3.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81100"/>
            <a:ext cx="5453380" cy="5565140"/>
          </a:xfrm>
          <a:prstGeom prst="rect">
            <a:avLst/>
          </a:prstGeom>
          <a:noFill/>
          <a:ln w="9525">
            <a:noFill/>
            <a:miter lim="800000"/>
            <a:headEnd/>
            <a:tailEnd/>
          </a:ln>
        </p:spPr>
      </p:pic>
    </p:spTree>
    <p:extLst>
      <p:ext uri="{BB962C8B-B14F-4D97-AF65-F5344CB8AC3E}">
        <p14:creationId xmlns:p14="http://schemas.microsoft.com/office/powerpoint/2010/main" val="4029327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36525" y="196850"/>
            <a:ext cx="6416675" cy="520700"/>
          </a:xfrm>
        </p:spPr>
        <p:txBody>
          <a:bodyPr/>
          <a:lstStyle/>
          <a:p>
            <a:r>
              <a:rPr lang="en-US" dirty="0">
                <a:latin typeface="Times" charset="0"/>
                <a:ea typeface="ＭＳ Ｐゴシック" charset="0"/>
                <a:cs typeface="ＭＳ Ｐゴシック" charset="0"/>
              </a:rPr>
              <a:t>Present-Day Surface Activity on Mars</a:t>
            </a:r>
          </a:p>
        </p:txBody>
      </p:sp>
      <p:sp>
        <p:nvSpPr>
          <p:cNvPr id="16387" name="Content Placeholder 2"/>
          <p:cNvSpPr>
            <a:spLocks noGrp="1"/>
          </p:cNvSpPr>
          <p:nvPr>
            <p:ph idx="1"/>
          </p:nvPr>
        </p:nvSpPr>
        <p:spPr>
          <a:xfrm>
            <a:off x="241300" y="876300"/>
            <a:ext cx="5943600" cy="5678488"/>
          </a:xfrm>
          <a:ln w="28575" cap="flat">
            <a:solidFill>
              <a:srgbClr val="800000"/>
            </a:solidFill>
            <a:miter lim="800000"/>
            <a:headEnd type="none" w="med" len="med"/>
            <a:tailEnd type="none" w="med" len="med"/>
          </a:ln>
        </p:spPr>
        <p:txBody>
          <a:bodyPr/>
          <a:lstStyle/>
          <a:p>
            <a:pPr>
              <a:spcBef>
                <a:spcPct val="0"/>
              </a:spcBef>
            </a:pPr>
            <a:r>
              <a:rPr lang="en-US" dirty="0">
                <a:latin typeface="Times" charset="0"/>
                <a:ea typeface="ＭＳ Ｐゴシック" charset="0"/>
                <a:cs typeface="ＭＳ Ｐゴシック" charset="0"/>
              </a:rPr>
              <a:t>Seasonal deposition and sublimation of CO</a:t>
            </a:r>
            <a:r>
              <a:rPr lang="en-US" baseline="-25000" dirty="0">
                <a:latin typeface="Times" charset="0"/>
                <a:ea typeface="ＭＳ Ｐゴシック" charset="0"/>
                <a:cs typeface="ＭＳ Ｐゴシック" charset="0"/>
              </a:rPr>
              <a:t>2</a:t>
            </a:r>
          </a:p>
          <a:p>
            <a:pPr lvl="1">
              <a:spcBef>
                <a:spcPct val="0"/>
              </a:spcBef>
              <a:buClr>
                <a:srgbClr val="0000FF"/>
              </a:buClr>
            </a:pPr>
            <a:r>
              <a:rPr lang="en-US" dirty="0" smtClean="0">
                <a:latin typeface="Times" charset="0"/>
                <a:ea typeface="ＭＳ Ｐゴシック" charset="0"/>
              </a:rPr>
              <a:t>Spots, fans, streaks</a:t>
            </a:r>
            <a:endParaRPr lang="en-US" dirty="0">
              <a:latin typeface="Times" charset="0"/>
              <a:ea typeface="ＭＳ Ｐゴシック" charset="0"/>
            </a:endParaRPr>
          </a:p>
          <a:p>
            <a:pPr lvl="1">
              <a:spcBef>
                <a:spcPct val="0"/>
              </a:spcBef>
              <a:buClr>
                <a:srgbClr val="0000FF"/>
              </a:buClr>
            </a:pPr>
            <a:r>
              <a:rPr lang="en-US" b="1" dirty="0">
                <a:solidFill>
                  <a:srgbClr val="000090"/>
                </a:solidFill>
                <a:latin typeface="Times" charset="0"/>
                <a:ea typeface="ＭＳ Ｐゴシック" charset="0"/>
              </a:rPr>
              <a:t>New spiders!</a:t>
            </a:r>
          </a:p>
          <a:p>
            <a:pPr lvl="1">
              <a:spcBef>
                <a:spcPct val="0"/>
              </a:spcBef>
              <a:buClr>
                <a:srgbClr val="0000FF"/>
              </a:buClr>
            </a:pPr>
            <a:r>
              <a:rPr lang="en-US" dirty="0">
                <a:latin typeface="Times" charset="0"/>
                <a:ea typeface="ＭＳ Ｐゴシック" charset="0"/>
              </a:rPr>
              <a:t>D</a:t>
            </a:r>
            <a:r>
              <a:rPr lang="en-US" b="1" dirty="0" smtClean="0">
                <a:solidFill>
                  <a:srgbClr val="000090"/>
                </a:solidFill>
                <a:latin typeface="Times" charset="0"/>
                <a:ea typeface="ＭＳ Ｐゴシック" charset="0"/>
              </a:rPr>
              <a:t>une </a:t>
            </a:r>
            <a:r>
              <a:rPr lang="en-US" b="1" dirty="0">
                <a:solidFill>
                  <a:srgbClr val="000090"/>
                </a:solidFill>
                <a:latin typeface="Times" charset="0"/>
                <a:ea typeface="ＭＳ Ｐゴシック" charset="0"/>
              </a:rPr>
              <a:t>and non-dune gully formation</a:t>
            </a:r>
            <a:endParaRPr lang="en-US" dirty="0">
              <a:solidFill>
                <a:srgbClr val="000090"/>
              </a:solidFill>
              <a:latin typeface="Times" charset="0"/>
              <a:ea typeface="ＭＳ Ｐゴシック" charset="0"/>
              <a:cs typeface="ＭＳ Ｐゴシック" charset="0"/>
            </a:endParaRPr>
          </a:p>
          <a:p>
            <a:pPr>
              <a:spcBef>
                <a:spcPct val="0"/>
              </a:spcBef>
            </a:pPr>
            <a:r>
              <a:rPr lang="en-US" dirty="0">
                <a:latin typeface="Times" charset="0"/>
                <a:ea typeface="ＭＳ Ｐゴシック" charset="0"/>
                <a:cs typeface="ＭＳ Ｐゴシック" charset="0"/>
              </a:rPr>
              <a:t>Polar processes</a:t>
            </a:r>
          </a:p>
          <a:p>
            <a:pPr lvl="1">
              <a:spcBef>
                <a:spcPct val="0"/>
              </a:spcBef>
            </a:pPr>
            <a:r>
              <a:rPr lang="en-US" dirty="0">
                <a:latin typeface="Times" charset="0"/>
                <a:ea typeface="ＭＳ Ｐゴシック" charset="0"/>
              </a:rPr>
              <a:t>Enlarging pits in SP residual cap</a:t>
            </a:r>
          </a:p>
          <a:p>
            <a:pPr lvl="1">
              <a:spcBef>
                <a:spcPct val="0"/>
              </a:spcBef>
            </a:pPr>
            <a:r>
              <a:rPr lang="en-US" dirty="0">
                <a:latin typeface="Times" charset="0"/>
                <a:ea typeface="ＭＳ Ｐゴシック" charset="0"/>
              </a:rPr>
              <a:t>Seasonal </a:t>
            </a:r>
            <a:r>
              <a:rPr lang="en-US" dirty="0" smtClean="0">
                <a:latin typeface="Times" charset="0"/>
                <a:ea typeface="ＭＳ Ｐゴシック" charset="0"/>
              </a:rPr>
              <a:t>avalanches</a:t>
            </a:r>
          </a:p>
          <a:p>
            <a:pPr>
              <a:spcBef>
                <a:spcPct val="0"/>
              </a:spcBef>
            </a:pPr>
            <a:r>
              <a:rPr lang="en-US" b="1" dirty="0" err="1" smtClean="0">
                <a:solidFill>
                  <a:srgbClr val="000090"/>
                </a:solidFill>
                <a:latin typeface="Times" charset="0"/>
                <a:ea typeface="ＭＳ Ｐゴシック" charset="0"/>
                <a:cs typeface="ＭＳ Ｐゴシック" charset="0"/>
              </a:rPr>
              <a:t>Periglacial</a:t>
            </a:r>
            <a:r>
              <a:rPr lang="en-US" b="1" dirty="0" smtClean="0">
                <a:solidFill>
                  <a:srgbClr val="000090"/>
                </a:solidFill>
                <a:latin typeface="Times" charset="0"/>
                <a:ea typeface="ＭＳ Ｐゴシック" charset="0"/>
                <a:cs typeface="ＭＳ Ｐゴシック" charset="0"/>
              </a:rPr>
              <a:t> Processes </a:t>
            </a:r>
          </a:p>
          <a:p>
            <a:pPr>
              <a:spcBef>
                <a:spcPct val="0"/>
              </a:spcBef>
            </a:pPr>
            <a:r>
              <a:rPr lang="en-US" b="1" dirty="0" smtClean="0">
                <a:solidFill>
                  <a:srgbClr val="000090"/>
                </a:solidFill>
                <a:latin typeface="Times" charset="0"/>
                <a:ea typeface="ＭＳ Ｐゴシック" charset="0"/>
                <a:cs typeface="ＭＳ Ｐゴシック" charset="0"/>
              </a:rPr>
              <a:t>New </a:t>
            </a:r>
            <a:r>
              <a:rPr lang="en-US" b="1" dirty="0">
                <a:solidFill>
                  <a:srgbClr val="000090"/>
                </a:solidFill>
                <a:latin typeface="Times" charset="0"/>
                <a:ea typeface="ＭＳ Ｐゴシック" charset="0"/>
                <a:cs typeface="ＭＳ Ｐゴシック" charset="0"/>
              </a:rPr>
              <a:t>impacts</a:t>
            </a:r>
          </a:p>
          <a:p>
            <a:pPr lvl="1">
              <a:spcBef>
                <a:spcPct val="0"/>
              </a:spcBef>
              <a:buClr>
                <a:srgbClr val="0000FF"/>
              </a:buClr>
            </a:pPr>
            <a:r>
              <a:rPr lang="en-US" b="1" dirty="0" smtClean="0">
                <a:solidFill>
                  <a:srgbClr val="000090"/>
                </a:solidFill>
                <a:latin typeface="Times" charset="0"/>
                <a:ea typeface="ＭＳ Ｐゴシック" charset="0"/>
                <a:cs typeface="ＭＳ Ｐゴシック" charset="0"/>
              </a:rPr>
              <a:t>Crater</a:t>
            </a:r>
            <a:r>
              <a:rPr lang="en-US" b="1" dirty="0">
                <a:solidFill>
                  <a:srgbClr val="000090"/>
                </a:solidFill>
                <a:latin typeface="Times" charset="0"/>
                <a:ea typeface="ＭＳ Ｐゴシック" charset="0"/>
                <a:cs typeface="ＭＳ Ｐゴシック" charset="0"/>
              </a:rPr>
              <a:t>-exposed ice</a:t>
            </a:r>
          </a:p>
          <a:p>
            <a:pPr>
              <a:spcBef>
                <a:spcPct val="0"/>
              </a:spcBef>
            </a:pPr>
            <a:r>
              <a:rPr lang="en-US" b="1" dirty="0" smtClean="0">
                <a:solidFill>
                  <a:srgbClr val="000090"/>
                </a:solidFill>
                <a:latin typeface="Times" charset="0"/>
                <a:ea typeface="ＭＳ Ｐゴシック" charset="0"/>
                <a:cs typeface="ＭＳ Ｐゴシック" charset="0"/>
              </a:rPr>
              <a:t>Aeolian </a:t>
            </a:r>
            <a:r>
              <a:rPr lang="en-US" b="1" dirty="0">
                <a:solidFill>
                  <a:srgbClr val="000090"/>
                </a:solidFill>
                <a:latin typeface="Times" charset="0"/>
                <a:ea typeface="ＭＳ Ｐゴシック" charset="0"/>
                <a:cs typeface="ＭＳ Ｐゴシック" charset="0"/>
              </a:rPr>
              <a:t>processes</a:t>
            </a:r>
          </a:p>
          <a:p>
            <a:pPr lvl="1">
              <a:spcBef>
                <a:spcPct val="0"/>
              </a:spcBef>
            </a:pPr>
            <a:r>
              <a:rPr lang="en-US" dirty="0">
                <a:solidFill>
                  <a:srgbClr val="000000"/>
                </a:solidFill>
                <a:latin typeface="Times" charset="0"/>
                <a:ea typeface="ＭＳ Ｐゴシック" charset="0"/>
              </a:rPr>
              <a:t>Blowing </a:t>
            </a:r>
            <a:r>
              <a:rPr lang="en-US" dirty="0" smtClean="0">
                <a:solidFill>
                  <a:srgbClr val="000000"/>
                </a:solidFill>
                <a:latin typeface="Times" charset="0"/>
                <a:ea typeface="ＭＳ Ｐゴシック" charset="0"/>
              </a:rPr>
              <a:t>dust, dust devils </a:t>
            </a:r>
          </a:p>
          <a:p>
            <a:pPr lvl="1">
              <a:spcBef>
                <a:spcPct val="0"/>
              </a:spcBef>
            </a:pPr>
            <a:r>
              <a:rPr lang="en-US" b="1" dirty="0" smtClean="0">
                <a:solidFill>
                  <a:srgbClr val="000090"/>
                </a:solidFill>
                <a:latin typeface="Times" charset="0"/>
                <a:ea typeface="ＭＳ Ｐゴシック" charset="0"/>
              </a:rPr>
              <a:t>Moving </a:t>
            </a:r>
            <a:r>
              <a:rPr lang="en-US" b="1" dirty="0">
                <a:solidFill>
                  <a:srgbClr val="000090"/>
                </a:solidFill>
                <a:latin typeface="Times" charset="0"/>
                <a:ea typeface="ＭＳ Ｐゴシック" charset="0"/>
              </a:rPr>
              <a:t>sand dunes and </a:t>
            </a:r>
            <a:r>
              <a:rPr lang="en-US" b="1" dirty="0" smtClean="0">
                <a:solidFill>
                  <a:srgbClr val="000090"/>
                </a:solidFill>
                <a:latin typeface="Times" charset="0"/>
                <a:ea typeface="ＭＳ Ｐゴシック" charset="0"/>
              </a:rPr>
              <a:t>ripples</a:t>
            </a:r>
            <a:endParaRPr lang="en-US" b="1" dirty="0">
              <a:solidFill>
                <a:srgbClr val="000090"/>
              </a:solidFill>
              <a:latin typeface="Times" charset="0"/>
              <a:ea typeface="ＭＳ Ｐゴシック" charset="0"/>
            </a:endParaRPr>
          </a:p>
          <a:p>
            <a:pPr>
              <a:spcBef>
                <a:spcPct val="0"/>
              </a:spcBef>
            </a:pPr>
            <a:r>
              <a:rPr lang="en-US" b="1" dirty="0" smtClean="0">
                <a:solidFill>
                  <a:srgbClr val="000090"/>
                </a:solidFill>
                <a:latin typeface="Times" charset="0"/>
                <a:ea typeface="ＭＳ Ｐゴシック" charset="0"/>
                <a:cs typeface="ＭＳ Ｐゴシック" charset="0"/>
              </a:rPr>
              <a:t>Active </a:t>
            </a:r>
            <a:r>
              <a:rPr lang="en-US" b="1" dirty="0">
                <a:solidFill>
                  <a:srgbClr val="000090"/>
                </a:solidFill>
                <a:latin typeface="Times" charset="0"/>
                <a:ea typeface="ＭＳ Ｐゴシック" charset="0"/>
                <a:cs typeface="ＭＳ Ｐゴシック" charset="0"/>
              </a:rPr>
              <a:t>slope processes</a:t>
            </a:r>
          </a:p>
          <a:p>
            <a:pPr lvl="1" algn="just">
              <a:spcBef>
                <a:spcPct val="0"/>
              </a:spcBef>
              <a:buClr>
                <a:schemeClr val="tx1"/>
              </a:buClr>
            </a:pPr>
            <a:r>
              <a:rPr lang="en-US" b="1" dirty="0">
                <a:solidFill>
                  <a:srgbClr val="000090"/>
                </a:solidFill>
                <a:latin typeface="Times" charset="0"/>
                <a:ea typeface="ＭＳ Ｐゴシック" charset="0"/>
              </a:rPr>
              <a:t>Ravines (large gullies), rock falls, dust avalanches (dry)</a:t>
            </a:r>
          </a:p>
          <a:p>
            <a:pPr lvl="1">
              <a:spcBef>
                <a:spcPct val="0"/>
              </a:spcBef>
            </a:pPr>
            <a:r>
              <a:rPr lang="en-US" b="1" dirty="0">
                <a:solidFill>
                  <a:srgbClr val="000090"/>
                </a:solidFill>
                <a:latin typeface="Times" charset="0"/>
                <a:ea typeface="ＭＳ Ｐゴシック" charset="0"/>
              </a:rPr>
              <a:t>Recurring Slope </a:t>
            </a:r>
            <a:r>
              <a:rPr lang="en-US" b="1" dirty="0" err="1">
                <a:solidFill>
                  <a:srgbClr val="000090"/>
                </a:solidFill>
                <a:latin typeface="Times" charset="0"/>
                <a:ea typeface="ＭＳ Ｐゴシック" charset="0"/>
              </a:rPr>
              <a:t>Lineae</a:t>
            </a:r>
            <a:r>
              <a:rPr lang="en-US" b="1" dirty="0">
                <a:solidFill>
                  <a:srgbClr val="000090"/>
                </a:solidFill>
                <a:latin typeface="Times" charset="0"/>
                <a:ea typeface="ＭＳ Ｐゴシック" charset="0"/>
              </a:rPr>
              <a:t> (RSL) (maybe wet</a:t>
            </a:r>
            <a:r>
              <a:rPr lang="en-US" b="1" dirty="0" smtClean="0">
                <a:solidFill>
                  <a:srgbClr val="000090"/>
                </a:solidFill>
                <a:latin typeface="Times" charset="0"/>
                <a:ea typeface="ＭＳ Ｐゴシック" charset="0"/>
              </a:rPr>
              <a:t>)</a:t>
            </a:r>
            <a:endParaRPr lang="en-US" b="1" dirty="0">
              <a:solidFill>
                <a:srgbClr val="000090"/>
              </a:solidFill>
              <a:latin typeface="Times" charset="0"/>
              <a:ea typeface="ＭＳ Ｐゴシック" charset="0"/>
            </a:endParaRPr>
          </a:p>
        </p:txBody>
      </p:sp>
      <p:pic>
        <p:nvPicPr>
          <p:cNvPr id="16388" name="Picture 10" descr="ESP_016228_2650_RGB.avalanch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76172" y="0"/>
            <a:ext cx="2440827" cy="278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9" name="TextBox 4"/>
          <p:cNvSpPr txBox="1">
            <a:spLocks noChangeArrowheads="1"/>
          </p:cNvSpPr>
          <p:nvPr/>
        </p:nvSpPr>
        <p:spPr bwMode="auto">
          <a:xfrm>
            <a:off x="6553200" y="3213100"/>
            <a:ext cx="2400300" cy="923330"/>
          </a:xfrm>
          <a:prstGeom prst="rect">
            <a:avLst/>
          </a:prstGeom>
          <a:noFill/>
          <a:ln w="2222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N Polar avalanches </a:t>
            </a:r>
            <a:r>
              <a:rPr lang="en-US" sz="1800" dirty="0" smtClean="0"/>
              <a:t>(top) and S polar residual cap (bottom_</a:t>
            </a:r>
            <a:endParaRPr lang="en-US" sz="1800" dirty="0"/>
          </a:p>
        </p:txBody>
      </p:sp>
      <p:pic>
        <p:nvPicPr>
          <p:cNvPr id="6" name="Picture 2" descr="LS321.g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6090" y="4533900"/>
            <a:ext cx="286791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787400" y="0"/>
            <a:ext cx="7789863" cy="931333"/>
          </a:xfrm>
          <a:ln w="28575" cmpd="sng">
            <a:solidFill>
              <a:srgbClr val="660066"/>
            </a:solidFill>
          </a:ln>
        </p:spPr>
        <p:txBody>
          <a:bodyPr>
            <a:noAutofit/>
          </a:bodyPr>
          <a:lstStyle/>
          <a:p>
            <a:r>
              <a:rPr lang="en-US" sz="2800" dirty="0">
                <a:latin typeface="Century Gothic" charset="0"/>
                <a:ea typeface="ＭＳ Ｐゴシック" charset="0"/>
                <a:cs typeface="ＭＳ Ｐゴシック" charset="0"/>
              </a:rPr>
              <a:t>S</a:t>
            </a:r>
            <a:r>
              <a:rPr lang="en-US" sz="2800" dirty="0" smtClean="0">
                <a:latin typeface="Century Gothic" charset="0"/>
                <a:ea typeface="ＭＳ Ｐゴシック" charset="0"/>
                <a:cs typeface="ＭＳ Ｐゴシック" charset="0"/>
              </a:rPr>
              <a:t>lumping </a:t>
            </a:r>
            <a:r>
              <a:rPr lang="en-US" sz="2800" dirty="0">
                <a:latin typeface="Century Gothic" charset="0"/>
                <a:ea typeface="ＭＳ Ｐゴシック" charset="0"/>
                <a:cs typeface="ＭＳ Ｐゴシック" charset="0"/>
              </a:rPr>
              <a:t>associated with RSL </a:t>
            </a:r>
            <a:r>
              <a:rPr lang="en-US" sz="2800" dirty="0" smtClean="0">
                <a:latin typeface="Century Gothic" charset="0"/>
                <a:ea typeface="ＭＳ Ｐゴシック" charset="0"/>
                <a:cs typeface="ＭＳ Ｐゴシック" charset="0"/>
              </a:rPr>
              <a:t>first seen </a:t>
            </a:r>
            <a:r>
              <a:rPr lang="en-US" sz="2800" dirty="0">
                <a:latin typeface="Century Gothic" charset="0"/>
                <a:ea typeface="ＭＳ Ｐゴシック" charset="0"/>
                <a:cs typeface="ＭＳ Ｐゴシック" charset="0"/>
              </a:rPr>
              <a:t>in </a:t>
            </a:r>
            <a:r>
              <a:rPr lang="en-US" sz="2800" dirty="0" err="1" smtClean="0">
                <a:latin typeface="Century Gothic" charset="0"/>
                <a:ea typeface="ＭＳ Ｐゴシック" charset="0"/>
                <a:cs typeface="ＭＳ Ｐゴシック" charset="0"/>
              </a:rPr>
              <a:t>Garni</a:t>
            </a:r>
            <a:r>
              <a:rPr lang="en-US" sz="2800" dirty="0" smtClean="0">
                <a:latin typeface="Century Gothic" charset="0"/>
                <a:ea typeface="ＭＳ Ｐゴシック" charset="0"/>
                <a:cs typeface="ＭＳ Ｐゴシック" charset="0"/>
              </a:rPr>
              <a:t> crater</a:t>
            </a:r>
            <a:endParaRPr lang="en-US" sz="2800" dirty="0">
              <a:latin typeface="Century Gothic" charset="0"/>
              <a:ea typeface="ＭＳ Ｐゴシック" charset="0"/>
              <a:cs typeface="ＭＳ Ｐゴシック" charset="0"/>
            </a:endParaRPr>
          </a:p>
        </p:txBody>
      </p:sp>
      <p:pic>
        <p:nvPicPr>
          <p:cNvPr id="40962" name="Content Placeholder 3" descr="33672-35028-RGB-RSL-slump-figure.jpg"/>
          <p:cNvPicPr>
            <a:picLocks noGrp="1" noChangeAspect="1"/>
          </p:cNvPicPr>
          <p:nvPr>
            <p:ph idx="1"/>
          </p:nvPr>
        </p:nvPicPr>
        <p:blipFill>
          <a:blip r:embed="rId2" cstate="print">
            <a:extLst>
              <a:ext uri="{28A0092B-C50C-407E-A947-70E740481C1C}">
                <a14:useLocalDpi xmlns:a14="http://schemas.microsoft.com/office/drawing/2010/main"/>
              </a:ext>
            </a:extLst>
          </a:blip>
          <a:srcRect l="-27130" r="-27130"/>
          <a:stretch>
            <a:fillRect/>
          </a:stretch>
        </p:blipFill>
        <p:spPr>
          <a:xfrm>
            <a:off x="-746125" y="990600"/>
            <a:ext cx="8351838" cy="5867400"/>
          </a:xfrm>
        </p:spPr>
      </p:pic>
      <p:pic>
        <p:nvPicPr>
          <p:cNvPr id="40963" name="Picture 4" descr="2903-115_SlumpStreak__035028_034672_168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27825" y="1277938"/>
            <a:ext cx="184785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6888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_Location_of_Slump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772" y="1211262"/>
            <a:ext cx="6818814" cy="513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18533" y="67733"/>
            <a:ext cx="8737600" cy="1107996"/>
          </a:xfrm>
          <a:prstGeom prst="rect">
            <a:avLst/>
          </a:prstGeom>
          <a:noFill/>
        </p:spPr>
        <p:txBody>
          <a:bodyPr wrap="square" rtlCol="0">
            <a:spAutoFit/>
          </a:bodyPr>
          <a:lstStyle/>
          <a:p>
            <a:r>
              <a:rPr lang="en-US" sz="2200" dirty="0" smtClean="0"/>
              <a:t>We have now seen 9 more slumps, 8 around one hill in </a:t>
            </a:r>
            <a:r>
              <a:rPr lang="en-US" sz="2200" dirty="0" err="1" smtClean="0"/>
              <a:t>Juventae</a:t>
            </a:r>
            <a:r>
              <a:rPr lang="en-US" sz="2200" dirty="0" smtClean="0"/>
              <a:t> Chasm (below).   All 10 slumps in Valles </a:t>
            </a:r>
            <a:r>
              <a:rPr lang="en-US" sz="2200" dirty="0" err="1" smtClean="0"/>
              <a:t>Marineris</a:t>
            </a:r>
            <a:r>
              <a:rPr lang="en-US" sz="2200" dirty="0" smtClean="0"/>
              <a:t> occurred between Ls 0-100, Northern spring to early summer.  That is the coldest time of year!</a:t>
            </a:r>
            <a:endParaRPr lang="en-US" sz="2200" dirty="0"/>
          </a:p>
        </p:txBody>
      </p:sp>
      <p:sp>
        <p:nvSpPr>
          <p:cNvPr id="3" name="TextBox 2"/>
          <p:cNvSpPr txBox="1"/>
          <p:nvPr/>
        </p:nvSpPr>
        <p:spPr>
          <a:xfrm>
            <a:off x="0" y="1526474"/>
            <a:ext cx="1758527" cy="3416320"/>
          </a:xfrm>
          <a:prstGeom prst="rect">
            <a:avLst/>
          </a:prstGeom>
          <a:noFill/>
        </p:spPr>
        <p:txBody>
          <a:bodyPr wrap="square" rtlCol="0">
            <a:spAutoFit/>
          </a:bodyPr>
          <a:lstStyle/>
          <a:p>
            <a:r>
              <a:rPr lang="en-US" sz="2400" dirty="0" smtClean="0"/>
              <a:t>New slumps are dark, then fade over a few weeks like RSL, but RSL are active in the warmest season. </a:t>
            </a:r>
            <a:endParaRPr lang="en-US" sz="2400" dirty="0"/>
          </a:p>
        </p:txBody>
      </p:sp>
      <p:sp>
        <p:nvSpPr>
          <p:cNvPr id="5" name="TextBox 4"/>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2971869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descr="Chojnacki_VM.RSL.H2O_LPSC2015.00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3733800" y="186266"/>
            <a:ext cx="4343400" cy="707886"/>
          </a:xfrm>
          <a:prstGeom prst="rect">
            <a:avLst/>
          </a:prstGeom>
          <a:solidFill>
            <a:schemeClr val="accent2">
              <a:lumMod val="50000"/>
            </a:schemeClr>
          </a:solidFill>
        </p:spPr>
        <p:txBody>
          <a:bodyPr wrap="square" rtlCol="0">
            <a:spAutoFit/>
          </a:bodyPr>
          <a:lstStyle/>
          <a:p>
            <a:r>
              <a:rPr lang="en-US" sz="2000" dirty="0" smtClean="0">
                <a:solidFill>
                  <a:schemeClr val="bg1"/>
                </a:solidFill>
              </a:rPr>
              <a:t>Not plausible for groundwater to commonly reach the tops of high ridges</a:t>
            </a:r>
            <a:endParaRPr lang="en-US" sz="2000" dirty="0">
              <a:solidFill>
                <a:schemeClr val="bg1"/>
              </a:solidFill>
            </a:endParaRPr>
          </a:p>
        </p:txBody>
      </p:sp>
      <p:sp>
        <p:nvSpPr>
          <p:cNvPr id="3" name="TextBox 2"/>
          <p:cNvSpPr txBox="1"/>
          <p:nvPr/>
        </p:nvSpPr>
        <p:spPr>
          <a:xfrm>
            <a:off x="196553" y="6375163"/>
            <a:ext cx="2478281" cy="369332"/>
          </a:xfrm>
          <a:prstGeom prst="rect">
            <a:avLst/>
          </a:prstGeom>
          <a:solidFill>
            <a:schemeClr val="tx1"/>
          </a:solidFill>
        </p:spPr>
        <p:txBody>
          <a:bodyPr wrap="square" rtlCol="0">
            <a:spAutoFit/>
          </a:bodyPr>
          <a:lstStyle/>
          <a:p>
            <a:r>
              <a:rPr lang="en-US" sz="1800" dirty="0" err="1" smtClean="0">
                <a:solidFill>
                  <a:schemeClr val="bg1"/>
                </a:solidFill>
              </a:rPr>
              <a:t>Chojnacki</a:t>
            </a:r>
            <a:r>
              <a:rPr lang="en-US" sz="1800" dirty="0" smtClean="0">
                <a:solidFill>
                  <a:schemeClr val="bg1"/>
                </a:solidFill>
              </a:rPr>
              <a:t> et al., 2015</a:t>
            </a:r>
            <a:endParaRPr lang="en-US" sz="1800" dirty="0">
              <a:solidFill>
                <a:schemeClr val="bg1"/>
              </a:solidFill>
            </a:endParaRPr>
          </a:p>
        </p:txBody>
      </p:sp>
    </p:spTree>
    <p:extLst>
      <p:ext uri="{BB962C8B-B14F-4D97-AF65-F5344CB8AC3E}">
        <p14:creationId xmlns:p14="http://schemas.microsoft.com/office/powerpoint/2010/main" val="2864792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88900"/>
            <a:ext cx="4546600" cy="596900"/>
          </a:xfrm>
        </p:spPr>
        <p:txBody>
          <a:bodyPr/>
          <a:lstStyle/>
          <a:p>
            <a:r>
              <a:rPr lang="en-US" dirty="0" smtClean="0"/>
              <a:t>RSL are not Water Tracks</a:t>
            </a:r>
            <a:endParaRPr lang="en-US" dirty="0"/>
          </a:p>
        </p:txBody>
      </p:sp>
      <p:sp>
        <p:nvSpPr>
          <p:cNvPr id="5" name="Content Placeholder 2"/>
          <p:cNvSpPr txBox="1">
            <a:spLocks/>
          </p:cNvSpPr>
          <p:nvPr/>
        </p:nvSpPr>
        <p:spPr bwMode="auto">
          <a:xfrm>
            <a:off x="0" y="795302"/>
            <a:ext cx="4605384" cy="6062698"/>
          </a:xfrm>
          <a:prstGeom prst="rect">
            <a:avLst/>
          </a:prstGeom>
          <a:noFill/>
          <a:ln w="38100" cmpd="sng">
            <a:solidFill>
              <a:srgbClr val="660066"/>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a:lnSpc>
                <a:spcPct val="80000"/>
              </a:lnSpc>
              <a:defRPr/>
            </a:pPr>
            <a:r>
              <a:rPr lang="en-US" sz="2000" dirty="0">
                <a:latin typeface="Arial"/>
                <a:ea typeface="ＭＳ Ｐゴシック" charset="0"/>
                <a:cs typeface="Arial"/>
              </a:rPr>
              <a:t>W</a:t>
            </a:r>
            <a:r>
              <a:rPr lang="en-US" sz="2000" dirty="0" smtClean="0">
                <a:latin typeface="Arial"/>
                <a:ea typeface="ＭＳ Ｐゴシック" charset="0"/>
                <a:cs typeface="Arial"/>
              </a:rPr>
              <a:t>ater tracks in Antarctica form in part from deliquescence [Levy </a:t>
            </a:r>
            <a:r>
              <a:rPr lang="en-US" sz="2000" dirty="0">
                <a:latin typeface="Arial"/>
                <a:ea typeface="ＭＳ Ｐゴシック" charset="0"/>
                <a:cs typeface="Arial"/>
              </a:rPr>
              <a:t>et al. </a:t>
            </a:r>
            <a:r>
              <a:rPr lang="en-US" sz="2000" dirty="0" smtClean="0">
                <a:latin typeface="Arial"/>
                <a:ea typeface="ＭＳ Ｐゴシック" charset="0"/>
                <a:cs typeface="Arial"/>
              </a:rPr>
              <a:t>2012</a:t>
            </a:r>
            <a:r>
              <a:rPr lang="en-US" sz="2000" dirty="0">
                <a:latin typeface="Arial"/>
                <a:ea typeface="ＭＳ Ｐゴシック" charset="0"/>
                <a:cs typeface="Arial"/>
              </a:rPr>
              <a:t>] </a:t>
            </a:r>
            <a:r>
              <a:rPr lang="en-US" sz="2000" dirty="0" smtClean="0">
                <a:latin typeface="Arial"/>
                <a:ea typeface="ＭＳ Ｐゴシック" charset="0"/>
                <a:cs typeface="Arial"/>
              </a:rPr>
              <a:t>.</a:t>
            </a:r>
          </a:p>
          <a:p>
            <a:pPr lvl="1">
              <a:lnSpc>
                <a:spcPct val="80000"/>
              </a:lnSpc>
              <a:defRPr/>
            </a:pPr>
            <a:r>
              <a:rPr lang="en-US" sz="1800" dirty="0" err="1" smtClean="0">
                <a:latin typeface="Arial"/>
                <a:ea typeface="ＭＳ Ｐゴシック" charset="0"/>
                <a:cs typeface="Arial"/>
              </a:rPr>
              <a:t>Hypersaline</a:t>
            </a:r>
            <a:r>
              <a:rPr lang="en-US" sz="1800" dirty="0" smtClean="0">
                <a:latin typeface="Arial"/>
                <a:ea typeface="ＭＳ Ｐゴシック" charset="0"/>
                <a:cs typeface="Arial"/>
              </a:rPr>
              <a:t> wet patches form, mainly CaCl</a:t>
            </a:r>
            <a:r>
              <a:rPr lang="en-US" sz="1800" baseline="-25000" dirty="0" smtClean="0">
                <a:latin typeface="Arial"/>
                <a:ea typeface="ＭＳ Ｐゴシック" charset="0"/>
                <a:cs typeface="Arial"/>
              </a:rPr>
              <a:t>2</a:t>
            </a:r>
            <a:r>
              <a:rPr lang="en-US" sz="1800" dirty="0" smtClean="0">
                <a:latin typeface="Arial"/>
                <a:ea typeface="ＭＳ Ｐゴシック" charset="0"/>
                <a:cs typeface="Arial"/>
              </a:rPr>
              <a:t> and MgCl</a:t>
            </a:r>
            <a:r>
              <a:rPr lang="en-US" sz="1800" baseline="-25000" dirty="0" smtClean="0">
                <a:latin typeface="Arial"/>
                <a:ea typeface="ＭＳ Ｐゴシック" charset="0"/>
                <a:cs typeface="Arial"/>
              </a:rPr>
              <a:t>2</a:t>
            </a:r>
          </a:p>
          <a:p>
            <a:pPr lvl="1">
              <a:lnSpc>
                <a:spcPct val="80000"/>
              </a:lnSpc>
              <a:defRPr/>
            </a:pPr>
            <a:r>
              <a:rPr lang="en-US" sz="1800" dirty="0" smtClean="0">
                <a:latin typeface="Arial"/>
                <a:ea typeface="ＭＳ Ｐゴシック" charset="0"/>
                <a:cs typeface="Arial"/>
              </a:rPr>
              <a:t>Feed early activity of water tracks, later augmented by snowmelt</a:t>
            </a:r>
          </a:p>
          <a:p>
            <a:pPr>
              <a:lnSpc>
                <a:spcPct val="80000"/>
              </a:lnSpc>
              <a:defRPr/>
            </a:pPr>
            <a:r>
              <a:rPr lang="en-US" sz="2000" dirty="0" smtClean="0">
                <a:latin typeface="Arial"/>
                <a:ea typeface="ＭＳ Ｐゴシック" charset="0"/>
                <a:cs typeface="Arial"/>
              </a:rPr>
              <a:t>Deliquescence can explains RSL starting on tops of hills and ridges, and maybe on dunes </a:t>
            </a:r>
          </a:p>
          <a:p>
            <a:pPr>
              <a:lnSpc>
                <a:spcPct val="80000"/>
              </a:lnSpc>
              <a:defRPr/>
            </a:pPr>
            <a:r>
              <a:rPr lang="en-US" sz="2000" dirty="0" smtClean="0">
                <a:latin typeface="Arial"/>
                <a:ea typeface="ＭＳ Ｐゴシック" charset="0"/>
                <a:cs typeface="Arial"/>
              </a:rPr>
              <a:t>Problems:</a:t>
            </a:r>
          </a:p>
          <a:p>
            <a:pPr lvl="1">
              <a:lnSpc>
                <a:spcPct val="80000"/>
              </a:lnSpc>
              <a:defRPr/>
            </a:pPr>
            <a:r>
              <a:rPr lang="en-US" sz="1900" dirty="0" smtClean="0">
                <a:latin typeface="Arial"/>
                <a:ea typeface="ＭＳ Ｐゴシック" charset="0"/>
                <a:cs typeface="Arial"/>
              </a:rPr>
              <a:t>Seasonal peaks in column abundance of water vapor does not correlate with RSL activity (McEwen et al., 2014)</a:t>
            </a:r>
          </a:p>
          <a:p>
            <a:pPr lvl="1">
              <a:lnSpc>
                <a:spcPct val="80000"/>
              </a:lnSpc>
              <a:defRPr/>
            </a:pPr>
            <a:r>
              <a:rPr lang="en-US" sz="1900" dirty="0" smtClean="0">
                <a:latin typeface="Arial"/>
                <a:ea typeface="ＭＳ Ｐゴシック" charset="0"/>
                <a:cs typeface="Arial"/>
              </a:rPr>
              <a:t>“Dry” Antarctica air contains ~100X more water than Mars.</a:t>
            </a:r>
          </a:p>
          <a:p>
            <a:pPr lvl="1">
              <a:lnSpc>
                <a:spcPct val="80000"/>
              </a:lnSpc>
              <a:defRPr/>
            </a:pPr>
            <a:r>
              <a:rPr lang="en-US" sz="1900" b="1" dirty="0" smtClean="0">
                <a:latin typeface="Arial"/>
                <a:ea typeface="ＭＳ Ｐゴシック" charset="0"/>
                <a:cs typeface="Arial"/>
              </a:rPr>
              <a:t>Morphology and slopes of water tracks differ from RSL</a:t>
            </a:r>
            <a:endParaRPr lang="en-US" sz="1900" b="1" dirty="0">
              <a:latin typeface="Arial"/>
              <a:ea typeface="ＭＳ Ｐゴシック" charset="0"/>
              <a:cs typeface="Arial"/>
            </a:endParaRPr>
          </a:p>
        </p:txBody>
      </p:sp>
      <p:pic>
        <p:nvPicPr>
          <p:cNvPr id="6" name="Picture 5" descr="13_7_Image_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7016" y="0"/>
            <a:ext cx="4446984" cy="6858000"/>
          </a:xfrm>
          <a:prstGeom prst="rect">
            <a:avLst/>
          </a:prstGeom>
        </p:spPr>
      </p:pic>
    </p:spTree>
    <p:extLst>
      <p:ext uri="{BB962C8B-B14F-4D97-AF65-F5344CB8AC3E}">
        <p14:creationId xmlns:p14="http://schemas.microsoft.com/office/powerpoint/2010/main" val="3224331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759" y="0"/>
            <a:ext cx="7585075" cy="1435100"/>
          </a:xfrm>
        </p:spPr>
        <p:txBody>
          <a:bodyPr>
            <a:normAutofit fontScale="90000"/>
          </a:bodyPr>
          <a:lstStyle/>
          <a:p>
            <a:r>
              <a:rPr lang="en-US" dirty="0" smtClean="0"/>
              <a:t>MRO/</a:t>
            </a:r>
            <a:r>
              <a:rPr lang="en-US" dirty="0"/>
              <a:t>CRISM: Hydrated perchlorates at RSL sites </a:t>
            </a:r>
            <a:r>
              <a:rPr lang="en-US" sz="2400" dirty="0"/>
              <a:t>(</a:t>
            </a:r>
            <a:r>
              <a:rPr lang="en-US" sz="2400" dirty="0" err="1"/>
              <a:t>Ojha</a:t>
            </a:r>
            <a:r>
              <a:rPr lang="en-US" sz="2400" dirty="0"/>
              <a:t> et al., 2015)</a:t>
            </a:r>
            <a:br>
              <a:rPr lang="en-US" sz="2400" dirty="0"/>
            </a:br>
            <a:endParaRPr lang="en-US" dirty="0"/>
          </a:p>
        </p:txBody>
      </p:sp>
      <p:pic>
        <p:nvPicPr>
          <p:cNvPr id="4" name="Picture 3"/>
          <p:cNvPicPr>
            <a:picLocks noChangeAspect="1"/>
          </p:cNvPicPr>
          <p:nvPr/>
        </p:nvPicPr>
        <p:blipFill>
          <a:blip r:embed="rId3"/>
          <a:stretch>
            <a:fillRect/>
          </a:stretch>
        </p:blipFill>
        <p:spPr>
          <a:xfrm>
            <a:off x="2626008" y="1423406"/>
            <a:ext cx="6517992" cy="4888494"/>
          </a:xfrm>
          <a:prstGeom prst="rect">
            <a:avLst/>
          </a:prstGeom>
        </p:spPr>
      </p:pic>
      <p:sp>
        <p:nvSpPr>
          <p:cNvPr id="6" name="TextBox 5"/>
          <p:cNvSpPr txBox="1"/>
          <p:nvPr/>
        </p:nvSpPr>
        <p:spPr>
          <a:xfrm>
            <a:off x="3075999" y="6197265"/>
            <a:ext cx="1428268" cy="369332"/>
          </a:xfrm>
          <a:prstGeom prst="rect">
            <a:avLst/>
          </a:prstGeom>
          <a:noFill/>
        </p:spPr>
        <p:txBody>
          <a:bodyPr wrap="square" rtlCol="0">
            <a:spAutoFit/>
          </a:bodyPr>
          <a:lstStyle/>
          <a:p>
            <a:r>
              <a:rPr lang="en-US" sz="1800" dirty="0" err="1" smtClean="0"/>
              <a:t>Palakir</a:t>
            </a:r>
            <a:r>
              <a:rPr lang="en-US" sz="1800" dirty="0" smtClean="0"/>
              <a:t> crater</a:t>
            </a:r>
            <a:endParaRPr lang="en-US" sz="1800" dirty="0"/>
          </a:p>
        </p:txBody>
      </p:sp>
      <p:sp>
        <p:nvSpPr>
          <p:cNvPr id="5" name="TextBox 4"/>
          <p:cNvSpPr txBox="1"/>
          <p:nvPr/>
        </p:nvSpPr>
        <p:spPr>
          <a:xfrm>
            <a:off x="0" y="1093834"/>
            <a:ext cx="2590800" cy="5632311"/>
          </a:xfrm>
          <a:prstGeom prst="rect">
            <a:avLst/>
          </a:prstGeom>
          <a:noFill/>
        </p:spPr>
        <p:txBody>
          <a:bodyPr wrap="square" rtlCol="0">
            <a:spAutoFit/>
          </a:bodyPr>
          <a:lstStyle/>
          <a:p>
            <a:r>
              <a:rPr lang="en-US" sz="2000" dirty="0" smtClean="0"/>
              <a:t>Hydrated perchlorates (or </a:t>
            </a:r>
            <a:r>
              <a:rPr lang="en-US" sz="2000" dirty="0" err="1" smtClean="0"/>
              <a:t>oxychlorine</a:t>
            </a:r>
            <a:r>
              <a:rPr lang="en-US" sz="2000" dirty="0" smtClean="0"/>
              <a:t> salts) seen from orbit only at NPLD, RSL sites, and at fresh impacts exposing ice (</a:t>
            </a:r>
            <a:r>
              <a:rPr lang="en-US" sz="2000" dirty="0" err="1" smtClean="0"/>
              <a:t>Ojha</a:t>
            </a:r>
            <a:r>
              <a:rPr lang="en-US" sz="2000" dirty="0" smtClean="0"/>
              <a:t> et al., submitted).  </a:t>
            </a:r>
          </a:p>
          <a:p>
            <a:endParaRPr lang="en-US" sz="2000" dirty="0"/>
          </a:p>
          <a:p>
            <a:r>
              <a:rPr lang="en-US" sz="2000" dirty="0" smtClean="0"/>
              <a:t>Not seen elsewhere that shallow subsurface is exposed (many non-icy new impacts, active gullies).</a:t>
            </a:r>
          </a:p>
          <a:p>
            <a:endParaRPr lang="en-US" sz="2000" dirty="0"/>
          </a:p>
          <a:p>
            <a:r>
              <a:rPr lang="en-US" sz="2000" b="1" dirty="0" smtClean="0"/>
              <a:t>Detection of hydrated salt from orbit points to unusual water activity.</a:t>
            </a:r>
            <a:endParaRPr lang="en-US" sz="2000" b="1" dirty="0"/>
          </a:p>
        </p:txBody>
      </p:sp>
    </p:spTree>
    <p:extLst>
      <p:ext uri="{BB962C8B-B14F-4D97-AF65-F5344CB8AC3E}">
        <p14:creationId xmlns:p14="http://schemas.microsoft.com/office/powerpoint/2010/main" val="103896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18" y="256656"/>
            <a:ext cx="4318000" cy="857250"/>
          </a:xfrm>
        </p:spPr>
        <p:txBody>
          <a:bodyPr>
            <a:normAutofit fontScale="90000"/>
          </a:bodyPr>
          <a:lstStyle/>
          <a:p>
            <a:r>
              <a:rPr lang="en-US" dirty="0" smtClean="0"/>
              <a:t> </a:t>
            </a:r>
            <a:r>
              <a:rPr lang="en-US" sz="3600" dirty="0" smtClean="0"/>
              <a:t> RSL as granular flows</a:t>
            </a:r>
            <a:r>
              <a:rPr lang="en-US" dirty="0" smtClean="0"/>
              <a:t/>
            </a:r>
            <a:br>
              <a:rPr lang="en-US" dirty="0" smtClean="0"/>
            </a:br>
            <a:r>
              <a:rPr lang="en-US" sz="2000" dirty="0" smtClean="0"/>
              <a:t>(Dundas et al., 2017)</a:t>
            </a:r>
            <a:endParaRPr lang="en-US" sz="2000" dirty="0"/>
          </a:p>
        </p:txBody>
      </p:sp>
      <p:sp>
        <p:nvSpPr>
          <p:cNvPr id="8" name="TextBox 7"/>
          <p:cNvSpPr txBox="1"/>
          <p:nvPr/>
        </p:nvSpPr>
        <p:spPr>
          <a:xfrm>
            <a:off x="283456" y="5230501"/>
            <a:ext cx="4268291" cy="646331"/>
          </a:xfrm>
          <a:prstGeom prst="rect">
            <a:avLst/>
          </a:prstGeom>
          <a:noFill/>
        </p:spPr>
        <p:txBody>
          <a:bodyPr wrap="square" rtlCol="0">
            <a:spAutoFit/>
          </a:bodyPr>
          <a:lstStyle/>
          <a:p>
            <a:r>
              <a:rPr lang="en-US" sz="1800" dirty="0"/>
              <a:t>RSL terminal slopes are identical to Martian (and terrestrial) dune </a:t>
            </a:r>
            <a:r>
              <a:rPr lang="en-US" sz="1800" dirty="0" err="1"/>
              <a:t>slipface</a:t>
            </a:r>
            <a:r>
              <a:rPr lang="en-US" sz="1800" dirty="0"/>
              <a:t> slopes.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4785" y="226246"/>
            <a:ext cx="3509753" cy="4978186"/>
          </a:xfrm>
          <a:prstGeom prst="rect">
            <a:avLst/>
          </a:prstGeom>
        </p:spPr>
      </p:pic>
      <p:sp>
        <p:nvSpPr>
          <p:cNvPr id="3" name="TextBox 2"/>
          <p:cNvSpPr txBox="1"/>
          <p:nvPr/>
        </p:nvSpPr>
        <p:spPr>
          <a:xfrm>
            <a:off x="5605780" y="5274424"/>
            <a:ext cx="3423920" cy="923330"/>
          </a:xfrm>
          <a:prstGeom prst="rect">
            <a:avLst/>
          </a:prstGeom>
          <a:noFill/>
        </p:spPr>
        <p:txBody>
          <a:bodyPr wrap="square" rtlCol="0">
            <a:spAutoFit/>
          </a:bodyPr>
          <a:lstStyle/>
          <a:p>
            <a:r>
              <a:rPr lang="en-US" sz="1800" dirty="0"/>
              <a:t>RSL length controlled by available steep </a:t>
            </a:r>
            <a:r>
              <a:rPr lang="en-US" sz="1800" dirty="0" smtClean="0"/>
              <a:t>slopes—highly unlikely relation for water seeps</a:t>
            </a:r>
            <a:endParaRPr lang="en-US" sz="1800" dirty="0"/>
          </a:p>
        </p:txBody>
      </p:sp>
      <p:cxnSp>
        <p:nvCxnSpPr>
          <p:cNvPr id="5" name="Straight Connector 4"/>
          <p:cNvCxnSpPr/>
          <p:nvPr/>
        </p:nvCxnSpPr>
        <p:spPr>
          <a:xfrm>
            <a:off x="7713980" y="5122947"/>
            <a:ext cx="1097280" cy="1524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26295" y="1182418"/>
            <a:ext cx="5052456" cy="4041965"/>
          </a:xfrm>
          <a:prstGeom prst="rect">
            <a:avLst/>
          </a:prstGeom>
        </p:spPr>
      </p:pic>
      <p:sp>
        <p:nvSpPr>
          <p:cNvPr id="13" name="Rectangle 12"/>
          <p:cNvSpPr/>
          <p:nvPr/>
        </p:nvSpPr>
        <p:spPr>
          <a:xfrm>
            <a:off x="845606" y="2403921"/>
            <a:ext cx="4128046" cy="467466"/>
          </a:xfrm>
          <a:prstGeom prst="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p:nvSpPr>
        <p:spPr>
          <a:xfrm>
            <a:off x="2085174" y="2937633"/>
            <a:ext cx="2466573" cy="984885"/>
          </a:xfrm>
          <a:prstGeom prst="rect">
            <a:avLst/>
          </a:prstGeom>
          <a:noFill/>
        </p:spPr>
        <p:txBody>
          <a:bodyPr wrap="square" rtlCol="0">
            <a:spAutoFit/>
          </a:bodyPr>
          <a:lstStyle/>
          <a:p>
            <a:r>
              <a:rPr lang="en-US" dirty="0" err="1">
                <a:solidFill>
                  <a:srgbClr val="FF0000"/>
                </a:solidFill>
              </a:rPr>
              <a:t>s</a:t>
            </a:r>
            <a:r>
              <a:rPr lang="en-US" sz="1800" dirty="0" err="1" smtClean="0">
                <a:solidFill>
                  <a:srgbClr val="FF0000"/>
                </a:solidFill>
              </a:rPr>
              <a:t>lipface</a:t>
            </a:r>
            <a:r>
              <a:rPr lang="en-US" sz="1800" dirty="0" smtClean="0">
                <a:solidFill>
                  <a:srgbClr val="FF0000"/>
                </a:solidFill>
              </a:rPr>
              <a:t> slopes of active dunes </a:t>
            </a:r>
            <a:r>
              <a:rPr lang="en-US" sz="1600" dirty="0">
                <a:solidFill>
                  <a:srgbClr val="FF0000"/>
                </a:solidFill>
              </a:rPr>
              <a:t>(Atwood-Stone and McEwen, 2013)</a:t>
            </a:r>
          </a:p>
        </p:txBody>
      </p:sp>
      <p:sp>
        <p:nvSpPr>
          <p:cNvPr id="4" name="TextBox 3"/>
          <p:cNvSpPr txBox="1"/>
          <p:nvPr/>
        </p:nvSpPr>
        <p:spPr>
          <a:xfrm>
            <a:off x="1281101" y="6268710"/>
            <a:ext cx="6855619" cy="369332"/>
          </a:xfrm>
          <a:prstGeom prst="rect">
            <a:avLst/>
          </a:prstGeom>
          <a:noFill/>
        </p:spPr>
        <p:txBody>
          <a:bodyPr wrap="square" rtlCol="0">
            <a:spAutoFit/>
          </a:bodyPr>
          <a:lstStyle/>
          <a:p>
            <a:r>
              <a:rPr lang="en-US" sz="1800" b="1" dirty="0" smtClean="0"/>
              <a:t>Triggering of flow may be from small amounts of seasonal water. </a:t>
            </a:r>
            <a:endParaRPr lang="en-US" sz="1800" b="1" dirty="0"/>
          </a:p>
        </p:txBody>
      </p:sp>
    </p:spTree>
    <p:extLst>
      <p:ext uri="{BB962C8B-B14F-4D97-AF65-F5344CB8AC3E}">
        <p14:creationId xmlns:p14="http://schemas.microsoft.com/office/powerpoint/2010/main" val="128669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RSL Conclusions</a:t>
            </a:r>
            <a:endParaRPr lang="en-US" sz="3600" dirty="0"/>
          </a:p>
        </p:txBody>
      </p:sp>
      <p:sp>
        <p:nvSpPr>
          <p:cNvPr id="5" name="Content Placeholder 2"/>
          <p:cNvSpPr>
            <a:spLocks noGrp="1"/>
          </p:cNvSpPr>
          <p:nvPr>
            <p:ph idx="1"/>
          </p:nvPr>
        </p:nvSpPr>
        <p:spPr>
          <a:xfrm>
            <a:off x="482601" y="838577"/>
            <a:ext cx="8229600" cy="5168523"/>
          </a:xfrm>
          <a:ln w="28575" cmpd="sng">
            <a:solidFill>
              <a:srgbClr val="800000"/>
            </a:solidFill>
          </a:ln>
        </p:spPr>
        <p:txBody>
          <a:bodyPr>
            <a:normAutofit/>
          </a:bodyPr>
          <a:lstStyle/>
          <a:p>
            <a:pPr>
              <a:spcBef>
                <a:spcPts val="0"/>
              </a:spcBef>
            </a:pPr>
            <a:r>
              <a:rPr lang="en-US" dirty="0" smtClean="0"/>
              <a:t>Water probably plays some role in RSL activity</a:t>
            </a:r>
          </a:p>
          <a:p>
            <a:pPr lvl="1">
              <a:spcBef>
                <a:spcPts val="0"/>
              </a:spcBef>
            </a:pPr>
            <a:r>
              <a:rPr lang="en-US" dirty="0" smtClean="0"/>
              <a:t>Temperature dependence</a:t>
            </a:r>
          </a:p>
          <a:p>
            <a:pPr lvl="1">
              <a:spcBef>
                <a:spcPts val="0"/>
              </a:spcBef>
            </a:pPr>
            <a:r>
              <a:rPr lang="en-US" dirty="0" smtClean="0"/>
              <a:t>Hydrated salts</a:t>
            </a:r>
          </a:p>
          <a:p>
            <a:pPr lvl="1">
              <a:spcBef>
                <a:spcPts val="0"/>
              </a:spcBef>
            </a:pPr>
            <a:r>
              <a:rPr lang="en-US" dirty="0"/>
              <a:t>A</a:t>
            </a:r>
            <a:r>
              <a:rPr lang="en-US" dirty="0" smtClean="0"/>
              <a:t>lbedo changes</a:t>
            </a:r>
          </a:p>
          <a:p>
            <a:pPr>
              <a:spcBef>
                <a:spcPts val="0"/>
              </a:spcBef>
            </a:pPr>
            <a:r>
              <a:rPr lang="en-US" dirty="0"/>
              <a:t>RSL are perfectly confined to slopes at or steeper than the </a:t>
            </a:r>
            <a:r>
              <a:rPr lang="en-US" dirty="0" smtClean="0"/>
              <a:t>“dynamic </a:t>
            </a:r>
            <a:r>
              <a:rPr lang="en-US" dirty="0"/>
              <a:t>angle of </a:t>
            </a:r>
            <a:r>
              <a:rPr lang="en-US" dirty="0" smtClean="0"/>
              <a:t>repose” </a:t>
            </a:r>
            <a:r>
              <a:rPr lang="en-US" dirty="0"/>
              <a:t>for </a:t>
            </a:r>
            <a:r>
              <a:rPr lang="en-US" dirty="0" err="1"/>
              <a:t>cohesionless</a:t>
            </a:r>
            <a:r>
              <a:rPr lang="en-US" dirty="0"/>
              <a:t> granular </a:t>
            </a:r>
            <a:r>
              <a:rPr lang="en-US" dirty="0" smtClean="0"/>
              <a:t>materials</a:t>
            </a:r>
          </a:p>
          <a:p>
            <a:pPr lvl="1">
              <a:spcBef>
                <a:spcPts val="0"/>
              </a:spcBef>
            </a:pPr>
            <a:r>
              <a:rPr lang="en-US" dirty="0" smtClean="0"/>
              <a:t> Indicates </a:t>
            </a:r>
            <a:r>
              <a:rPr lang="en-US" dirty="0"/>
              <a:t>that the basic flow mechanism is dry</a:t>
            </a:r>
            <a:r>
              <a:rPr lang="en-US" dirty="0" smtClean="0"/>
              <a:t>.</a:t>
            </a:r>
            <a:endParaRPr lang="en-US" dirty="0"/>
          </a:p>
          <a:p>
            <a:pPr>
              <a:spcBef>
                <a:spcPts val="0"/>
              </a:spcBef>
            </a:pPr>
            <a:r>
              <a:rPr lang="en-US" dirty="0" smtClean="0"/>
              <a:t>Water may trigger granular flow in some way</a:t>
            </a:r>
          </a:p>
          <a:p>
            <a:pPr lvl="1">
              <a:spcBef>
                <a:spcPts val="0"/>
              </a:spcBef>
            </a:pPr>
            <a:r>
              <a:rPr lang="en-US" dirty="0"/>
              <a:t>B</a:t>
            </a:r>
            <a:r>
              <a:rPr lang="en-US" dirty="0" smtClean="0"/>
              <a:t>oiling of small amounts of water triggers grain flows </a:t>
            </a:r>
            <a:r>
              <a:rPr lang="en-US" sz="1600" dirty="0" smtClean="0"/>
              <a:t>[Masse et al., 2016]</a:t>
            </a:r>
          </a:p>
          <a:p>
            <a:pPr lvl="1">
              <a:spcBef>
                <a:spcPts val="0"/>
              </a:spcBef>
            </a:pPr>
            <a:r>
              <a:rPr lang="en-US" dirty="0"/>
              <a:t>C</a:t>
            </a:r>
            <a:r>
              <a:rPr lang="en-US" dirty="0" smtClean="0"/>
              <a:t>hanges in hydration affects cohesion</a:t>
            </a:r>
          </a:p>
          <a:p>
            <a:pPr lvl="1">
              <a:spcBef>
                <a:spcPts val="0"/>
              </a:spcBef>
            </a:pPr>
            <a:r>
              <a:rPr lang="en-US" dirty="0"/>
              <a:t>S</a:t>
            </a:r>
            <a:r>
              <a:rPr lang="en-US" dirty="0" smtClean="0"/>
              <a:t>ubsurface deliquescence may destabilize overlying grains</a:t>
            </a:r>
          </a:p>
          <a:p>
            <a:pPr>
              <a:spcBef>
                <a:spcPts val="0"/>
              </a:spcBef>
            </a:pPr>
            <a:r>
              <a:rPr lang="en-US" dirty="0" smtClean="0"/>
              <a:t>Recurrence is difficult to explain in most models.</a:t>
            </a:r>
          </a:p>
          <a:p>
            <a:pPr lvl="1">
              <a:spcBef>
                <a:spcPts val="0"/>
              </a:spcBef>
            </a:pPr>
            <a:r>
              <a:rPr lang="en-US" dirty="0" smtClean="0"/>
              <a:t>Something is being depleted that has to be replenished annually (ice, water, grains, salt)</a:t>
            </a:r>
          </a:p>
          <a:p>
            <a:pPr lvl="1">
              <a:spcBef>
                <a:spcPts val="0"/>
              </a:spcBef>
            </a:pPr>
            <a:r>
              <a:rPr lang="en-US" dirty="0" smtClean="0"/>
              <a:t>More research needed</a:t>
            </a:r>
          </a:p>
          <a:p>
            <a:endParaRPr lang="en-US" dirty="0"/>
          </a:p>
        </p:txBody>
      </p:sp>
      <p:sp>
        <p:nvSpPr>
          <p:cNvPr id="6" name="TextBox 5"/>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2114299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479800" y="0"/>
            <a:ext cx="2095500" cy="520700"/>
          </a:xfrm>
        </p:spPr>
        <p:txBody>
          <a:bodyPr/>
          <a:lstStyle/>
          <a:p>
            <a:r>
              <a:rPr lang="en-US" dirty="0">
                <a:latin typeface="Century Gothic" charset="0"/>
                <a:ea typeface="ＭＳ Ｐゴシック" charset="0"/>
                <a:cs typeface="ＭＳ Ｐゴシック" charset="0"/>
              </a:rPr>
              <a:t>Summary</a:t>
            </a:r>
          </a:p>
        </p:txBody>
      </p:sp>
      <p:sp>
        <p:nvSpPr>
          <p:cNvPr id="3" name="Content Placeholder 2"/>
          <p:cNvSpPr>
            <a:spLocks noGrp="1"/>
          </p:cNvSpPr>
          <p:nvPr>
            <p:ph idx="1"/>
          </p:nvPr>
        </p:nvSpPr>
        <p:spPr>
          <a:xfrm>
            <a:off x="88900" y="495300"/>
            <a:ext cx="9055100" cy="3213100"/>
          </a:xfrm>
          <a:ln w="38100" cmpd="sng">
            <a:solidFill>
              <a:srgbClr val="660066"/>
            </a:solidFill>
          </a:ln>
        </p:spPr>
        <p:txBody>
          <a:bodyPr>
            <a:normAutofit/>
          </a:bodyPr>
          <a:lstStyle/>
          <a:p>
            <a:pPr>
              <a:defRPr/>
            </a:pPr>
            <a:r>
              <a:rPr lang="en-US" sz="2000" dirty="0" smtClean="0">
                <a:latin typeface="Century Gothic" charset="0"/>
                <a:ea typeface="ＭＳ Ｐゴシック" charset="0"/>
                <a:cs typeface="ＭＳ Ｐゴシック" charset="0"/>
              </a:rPr>
              <a:t>The present is the key to the recent past.</a:t>
            </a:r>
          </a:p>
          <a:p>
            <a:pPr>
              <a:defRPr/>
            </a:pPr>
            <a:r>
              <a:rPr lang="en-US" sz="2000" dirty="0" smtClean="0">
                <a:latin typeface="Century Gothic" charset="0"/>
                <a:ea typeface="ＭＳ Ｐゴシック" charset="0"/>
                <a:cs typeface="ＭＳ Ｐゴシック" charset="0"/>
              </a:rPr>
              <a:t>Large gullies are forming </a:t>
            </a:r>
            <a:r>
              <a:rPr lang="en-US" sz="2000" dirty="0">
                <a:latin typeface="Century Gothic" charset="0"/>
                <a:ea typeface="ＭＳ Ｐゴシック" charset="0"/>
                <a:cs typeface="ＭＳ Ｐゴシック" charset="0"/>
              </a:rPr>
              <a:t>today at a high rate at times and places too cold for liquid water to play a role</a:t>
            </a:r>
          </a:p>
          <a:p>
            <a:pPr lvl="1">
              <a:defRPr/>
            </a:pPr>
            <a:r>
              <a:rPr lang="en-US" sz="1900" dirty="0" smtClean="0">
                <a:latin typeface="Century Gothic" charset="0"/>
                <a:ea typeface="ＭＳ Ｐゴシック" charset="0"/>
              </a:rPr>
              <a:t>The fact that they appear “remarkably similar” to terrestrial gullies formed by water is misleading</a:t>
            </a:r>
            <a:endParaRPr lang="en-US" sz="1900" dirty="0">
              <a:latin typeface="Century Gothic" charset="0"/>
              <a:ea typeface="ＭＳ Ｐゴシック" charset="0"/>
            </a:endParaRPr>
          </a:p>
          <a:p>
            <a:pPr>
              <a:defRPr/>
            </a:pPr>
            <a:r>
              <a:rPr lang="en-US" sz="2000" dirty="0" smtClean="0">
                <a:latin typeface="Century Gothic" charset="0"/>
                <a:ea typeface="ＭＳ Ｐゴシック" charset="0"/>
                <a:cs typeface="ＭＳ Ｐゴシック" charset="0"/>
              </a:rPr>
              <a:t>Active sand dunes seem highly analogous to terrestrial dunes, but the ubiquitous large ripples or small dunes are not found on Earth</a:t>
            </a:r>
          </a:p>
          <a:p>
            <a:pPr>
              <a:defRPr/>
            </a:pPr>
            <a:r>
              <a:rPr lang="en-US" sz="2000" dirty="0" smtClean="0">
                <a:latin typeface="Century Gothic" charset="0"/>
                <a:ea typeface="ＭＳ Ｐゴシック" charset="0"/>
                <a:cs typeface="ＭＳ Ｐゴシック" charset="0"/>
              </a:rPr>
              <a:t>RSL </a:t>
            </a:r>
            <a:r>
              <a:rPr lang="en-US" sz="2000" dirty="0">
                <a:latin typeface="Century Gothic" charset="0"/>
                <a:ea typeface="ＭＳ Ｐゴシック" charset="0"/>
                <a:cs typeface="ＭＳ Ｐゴシック" charset="0"/>
              </a:rPr>
              <a:t>may </a:t>
            </a:r>
            <a:r>
              <a:rPr lang="en-US" sz="2000" dirty="0" smtClean="0">
                <a:latin typeface="Century Gothic" charset="0"/>
                <a:ea typeface="ＭＳ Ｐゴシック" charset="0"/>
                <a:cs typeface="ＭＳ Ｐゴシック" charset="0"/>
              </a:rPr>
              <a:t>involve water, </a:t>
            </a:r>
            <a:r>
              <a:rPr lang="en-US" sz="2000" dirty="0">
                <a:latin typeface="Century Gothic" charset="0"/>
                <a:ea typeface="ＭＳ Ｐゴシック" charset="0"/>
                <a:cs typeface="ＭＳ Ｐゴシック" charset="0"/>
              </a:rPr>
              <a:t>but are not yet </a:t>
            </a:r>
            <a:r>
              <a:rPr lang="en-US" sz="2000" dirty="0" smtClean="0">
                <a:latin typeface="Century Gothic" charset="0"/>
                <a:ea typeface="ＭＳ Ｐゴシック" charset="0"/>
                <a:cs typeface="ＭＳ Ｐゴシック" charset="0"/>
              </a:rPr>
              <a:t>understood</a:t>
            </a:r>
          </a:p>
          <a:p>
            <a:pPr>
              <a:defRPr/>
            </a:pPr>
            <a:r>
              <a:rPr lang="en-US" sz="2000" dirty="0" smtClean="0">
                <a:latin typeface="Century Gothic" charset="0"/>
                <a:ea typeface="ＭＳ Ｐゴシック" charset="0"/>
                <a:cs typeface="ＭＳ Ｐゴシック" charset="0"/>
              </a:rPr>
              <a:t>Terrestrial analog provide insight, not direct answers</a:t>
            </a:r>
          </a:p>
        </p:txBody>
      </p:sp>
      <p:pic>
        <p:nvPicPr>
          <p:cNvPr id="4" name="Picture 8" descr="ESP_045324_1325_IRB.NOMA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7687" y="3771900"/>
            <a:ext cx="5546313" cy="3086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77800" y="5461000"/>
            <a:ext cx="3263900" cy="128270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
        <p:nvSpPr>
          <p:cNvPr id="5" name="TextBox 4"/>
          <p:cNvSpPr txBox="1"/>
          <p:nvPr/>
        </p:nvSpPr>
        <p:spPr>
          <a:xfrm>
            <a:off x="4127500" y="6350000"/>
            <a:ext cx="3784600" cy="369332"/>
          </a:xfrm>
          <a:prstGeom prst="rect">
            <a:avLst/>
          </a:prstGeom>
          <a:noFill/>
        </p:spPr>
        <p:txBody>
          <a:bodyPr wrap="square" rtlCol="0">
            <a:spAutoFit/>
          </a:bodyPr>
          <a:lstStyle/>
          <a:p>
            <a:r>
              <a:rPr lang="en-US" sz="1800" dirty="0" smtClean="0">
                <a:solidFill>
                  <a:srgbClr val="FFFF00"/>
                </a:solidFill>
              </a:rPr>
              <a:t>Glowing dune gullies in Kaiser crater</a:t>
            </a:r>
            <a:endParaRPr lang="en-US" sz="1800" dirty="0">
              <a:solidFill>
                <a:srgbClr val="FFFF00"/>
              </a:solidFill>
            </a:endParaRPr>
          </a:p>
        </p:txBody>
      </p:sp>
    </p:spTree>
    <p:extLst>
      <p:ext uri="{BB962C8B-B14F-4D97-AF65-F5344CB8AC3E}">
        <p14:creationId xmlns:p14="http://schemas.microsoft.com/office/powerpoint/2010/main" val="1764729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0" y="0"/>
            <a:ext cx="6388100" cy="520700"/>
          </a:xfrm>
        </p:spPr>
        <p:txBody>
          <a:bodyPr/>
          <a:lstStyle/>
          <a:p>
            <a:r>
              <a:rPr lang="en-US" dirty="0">
                <a:solidFill>
                  <a:srgbClr val="000000"/>
                </a:solidFill>
                <a:latin typeface="Times" charset="0"/>
                <a:ea typeface="ＭＳ Ｐゴシック" charset="0"/>
                <a:cs typeface="ＭＳ Ｐゴシック" charset="0"/>
              </a:rPr>
              <a:t>Activity that hasn’t been detected</a:t>
            </a:r>
          </a:p>
        </p:txBody>
      </p:sp>
      <p:sp>
        <p:nvSpPr>
          <p:cNvPr id="67586" name="Content Placeholder 2"/>
          <p:cNvSpPr>
            <a:spLocks noGrp="1"/>
          </p:cNvSpPr>
          <p:nvPr>
            <p:ph idx="1"/>
          </p:nvPr>
        </p:nvSpPr>
        <p:spPr>
          <a:xfrm>
            <a:off x="342900" y="731838"/>
            <a:ext cx="5105400" cy="5186362"/>
          </a:xfrm>
          <a:ln w="38100" cmpd="sng">
            <a:solidFill>
              <a:srgbClr val="660066"/>
            </a:solidFill>
          </a:ln>
        </p:spPr>
        <p:txBody>
          <a:bodyPr/>
          <a:lstStyle/>
          <a:p>
            <a:pPr>
              <a:spcBef>
                <a:spcPct val="0"/>
              </a:spcBef>
            </a:pPr>
            <a:r>
              <a:rPr lang="en-US" dirty="0" err="1">
                <a:solidFill>
                  <a:srgbClr val="000000"/>
                </a:solidFill>
                <a:latin typeface="Times" charset="0"/>
                <a:ea typeface="ＭＳ Ｐゴシック" charset="0"/>
                <a:cs typeface="ＭＳ Ｐゴシック" charset="0"/>
              </a:rPr>
              <a:t>Magmatism</a:t>
            </a:r>
            <a:endParaRPr lang="en-US" dirty="0">
              <a:solidFill>
                <a:srgbClr val="000000"/>
              </a:solidFill>
              <a:latin typeface="Times" charset="0"/>
              <a:ea typeface="ＭＳ Ｐゴシック" charset="0"/>
              <a:cs typeface="ＭＳ Ｐゴシック" charset="0"/>
            </a:endParaRPr>
          </a:p>
          <a:p>
            <a:pPr lvl="1">
              <a:spcBef>
                <a:spcPct val="0"/>
              </a:spcBef>
            </a:pPr>
            <a:r>
              <a:rPr lang="en-US" dirty="0">
                <a:solidFill>
                  <a:srgbClr val="000000"/>
                </a:solidFill>
                <a:latin typeface="Times" charset="0"/>
                <a:ea typeface="ＭＳ Ｐゴシック" charset="0"/>
              </a:rPr>
              <a:t>No evidence </a:t>
            </a:r>
            <a:r>
              <a:rPr lang="en-US" dirty="0" smtClean="0">
                <a:solidFill>
                  <a:srgbClr val="000000"/>
                </a:solidFill>
                <a:latin typeface="Times" charset="0"/>
                <a:ea typeface="ＭＳ Ｐゴシック" charset="0"/>
              </a:rPr>
              <a:t>unless </a:t>
            </a:r>
            <a:r>
              <a:rPr lang="en-US" dirty="0">
                <a:solidFill>
                  <a:srgbClr val="000000"/>
                </a:solidFill>
                <a:latin typeface="Times" charset="0"/>
                <a:ea typeface="ＭＳ Ｐゴシック" charset="0"/>
              </a:rPr>
              <a:t>atmospheric </a:t>
            </a:r>
            <a:r>
              <a:rPr lang="en-US" dirty="0" smtClean="0">
                <a:solidFill>
                  <a:srgbClr val="000000"/>
                </a:solidFill>
                <a:latin typeface="Times" charset="0"/>
                <a:ea typeface="ＭＳ Ｐゴシック" charset="0"/>
              </a:rPr>
              <a:t>methane </a:t>
            </a:r>
            <a:r>
              <a:rPr lang="en-US" dirty="0">
                <a:solidFill>
                  <a:srgbClr val="000000"/>
                </a:solidFill>
                <a:latin typeface="Times" charset="0"/>
                <a:ea typeface="ＭＳ Ｐゴシック" charset="0"/>
              </a:rPr>
              <a:t>has a magmatic origin</a:t>
            </a:r>
          </a:p>
          <a:p>
            <a:pPr lvl="1">
              <a:spcBef>
                <a:spcPct val="0"/>
              </a:spcBef>
            </a:pPr>
            <a:r>
              <a:rPr lang="en-US" dirty="0">
                <a:solidFill>
                  <a:srgbClr val="000000"/>
                </a:solidFill>
                <a:latin typeface="Times" charset="0"/>
                <a:ea typeface="ＭＳ Ｐゴシック" charset="0"/>
              </a:rPr>
              <a:t>Volcanism has happened within ~10 Ma, and will happen again</a:t>
            </a:r>
          </a:p>
          <a:p>
            <a:pPr>
              <a:spcBef>
                <a:spcPct val="0"/>
              </a:spcBef>
            </a:pPr>
            <a:r>
              <a:rPr lang="en-US" dirty="0" err="1">
                <a:solidFill>
                  <a:srgbClr val="000000"/>
                </a:solidFill>
                <a:latin typeface="Times" charset="0"/>
                <a:ea typeface="ＭＳ Ｐゴシック" charset="0"/>
                <a:cs typeface="ＭＳ Ｐゴシック" charset="0"/>
              </a:rPr>
              <a:t>Tectonism</a:t>
            </a:r>
            <a:endParaRPr lang="en-US" dirty="0">
              <a:solidFill>
                <a:srgbClr val="000000"/>
              </a:solidFill>
              <a:latin typeface="Times" charset="0"/>
              <a:ea typeface="ＭＳ Ｐゴシック" charset="0"/>
              <a:cs typeface="ＭＳ Ｐゴシック" charset="0"/>
            </a:endParaRPr>
          </a:p>
          <a:p>
            <a:pPr lvl="1">
              <a:spcBef>
                <a:spcPct val="0"/>
              </a:spcBef>
            </a:pPr>
            <a:r>
              <a:rPr lang="en-US" dirty="0">
                <a:solidFill>
                  <a:srgbClr val="000000"/>
                </a:solidFill>
                <a:latin typeface="Times" charset="0"/>
                <a:ea typeface="ＭＳ Ｐゴシック" charset="0"/>
              </a:rPr>
              <a:t>No topographic changes associated with active tectonics have been </a:t>
            </a:r>
            <a:r>
              <a:rPr lang="en-US" dirty="0" smtClean="0">
                <a:solidFill>
                  <a:srgbClr val="000000"/>
                </a:solidFill>
                <a:latin typeface="Times" charset="0"/>
                <a:ea typeface="ＭＳ Ｐゴシック" charset="0"/>
              </a:rPr>
              <a:t>described</a:t>
            </a:r>
          </a:p>
          <a:p>
            <a:pPr lvl="1">
              <a:spcBef>
                <a:spcPct val="0"/>
              </a:spcBef>
            </a:pPr>
            <a:r>
              <a:rPr lang="en-US" dirty="0">
                <a:solidFill>
                  <a:srgbClr val="000000"/>
                </a:solidFill>
                <a:latin typeface="Times" charset="0"/>
                <a:ea typeface="ＭＳ Ｐゴシック" charset="0"/>
              </a:rPr>
              <a:t>T</a:t>
            </a:r>
            <a:r>
              <a:rPr lang="en-US" dirty="0" smtClean="0">
                <a:solidFill>
                  <a:srgbClr val="000000"/>
                </a:solidFill>
                <a:latin typeface="Times" charset="0"/>
                <a:ea typeface="ＭＳ Ｐゴシック" charset="0"/>
              </a:rPr>
              <a:t>here must be </a:t>
            </a:r>
            <a:r>
              <a:rPr lang="en-US" dirty="0">
                <a:solidFill>
                  <a:srgbClr val="000000"/>
                </a:solidFill>
                <a:latin typeface="Times" charset="0"/>
                <a:ea typeface="ＭＳ Ｐゴシック" charset="0"/>
              </a:rPr>
              <a:t>active mass wasting of </a:t>
            </a:r>
            <a:r>
              <a:rPr lang="en-US" dirty="0" smtClean="0">
                <a:solidFill>
                  <a:srgbClr val="000000"/>
                </a:solidFill>
                <a:latin typeface="Times" charset="0"/>
                <a:ea typeface="ＭＳ Ｐゴシック" charset="0"/>
              </a:rPr>
              <a:t>very steep (active?) scarps</a:t>
            </a:r>
          </a:p>
          <a:p>
            <a:pPr lvl="2">
              <a:spcBef>
                <a:spcPct val="0"/>
              </a:spcBef>
            </a:pPr>
            <a:r>
              <a:rPr lang="nb-NO" dirty="0" smtClean="0">
                <a:solidFill>
                  <a:srgbClr val="000000"/>
                </a:solidFill>
                <a:latin typeface="Times" charset="0"/>
                <a:ea typeface="ＭＳ Ｐゴシック" charset="0"/>
              </a:rPr>
              <a:t>Roberts</a:t>
            </a:r>
            <a:r>
              <a:rPr lang="nb-NO" dirty="0">
                <a:solidFill>
                  <a:srgbClr val="000000"/>
                </a:solidFill>
                <a:latin typeface="Times" charset="0"/>
                <a:ea typeface="ＭＳ Ｐゴシック" charset="0"/>
              </a:rPr>
              <a:t>, G. et al. (2012) JGR 117, E02009; </a:t>
            </a:r>
            <a:r>
              <a:rPr lang="nb-NO" dirty="0" err="1">
                <a:solidFill>
                  <a:srgbClr val="000000"/>
                </a:solidFill>
                <a:latin typeface="Times" charset="0"/>
                <a:ea typeface="ＭＳ Ｐゴシック" charset="0"/>
              </a:rPr>
              <a:t>Spagnuolo</a:t>
            </a:r>
            <a:r>
              <a:rPr lang="nb-NO" dirty="0">
                <a:solidFill>
                  <a:srgbClr val="000000"/>
                </a:solidFill>
                <a:latin typeface="Times" charset="0"/>
                <a:ea typeface="ＭＳ Ｐゴシック" charset="0"/>
              </a:rPr>
              <a:t>, M. et al. (2011) EPSL 312, 13; Taylor, J. et al. (2013) JGR 118, 2570. </a:t>
            </a:r>
          </a:p>
          <a:p>
            <a:pPr lvl="1">
              <a:spcBef>
                <a:spcPct val="0"/>
              </a:spcBef>
            </a:pPr>
            <a:r>
              <a:rPr lang="nb-NO" dirty="0" err="1">
                <a:solidFill>
                  <a:srgbClr val="000000"/>
                </a:solidFill>
                <a:latin typeface="Times" charset="0"/>
                <a:ea typeface="ＭＳ Ｐゴシック" charset="0"/>
              </a:rPr>
              <a:t>InSight</a:t>
            </a:r>
            <a:r>
              <a:rPr lang="nb-NO" dirty="0">
                <a:solidFill>
                  <a:srgbClr val="000000"/>
                </a:solidFill>
                <a:latin typeface="Times" charset="0"/>
                <a:ea typeface="ＭＳ Ｐゴシック" charset="0"/>
              </a:rPr>
              <a:t> </a:t>
            </a:r>
            <a:r>
              <a:rPr lang="nb-NO" dirty="0" err="1" smtClean="0">
                <a:solidFill>
                  <a:srgbClr val="000000"/>
                </a:solidFill>
                <a:latin typeface="Times" charset="0"/>
                <a:ea typeface="ＭＳ Ｐゴシック" charset="0"/>
              </a:rPr>
              <a:t>mission</a:t>
            </a:r>
            <a:r>
              <a:rPr lang="nb-NO" dirty="0" smtClean="0">
                <a:solidFill>
                  <a:srgbClr val="000000"/>
                </a:solidFill>
                <a:latin typeface="Times" charset="0"/>
                <a:ea typeface="ＭＳ Ｐゴシック" charset="0"/>
              </a:rPr>
              <a:t> (</a:t>
            </a:r>
            <a:r>
              <a:rPr lang="nb-NO" dirty="0" err="1" smtClean="0">
                <a:solidFill>
                  <a:srgbClr val="000000"/>
                </a:solidFill>
                <a:latin typeface="Times" charset="0"/>
                <a:ea typeface="ＭＳ Ｐゴシック" charset="0"/>
              </a:rPr>
              <a:t>launch</a:t>
            </a:r>
            <a:r>
              <a:rPr lang="nb-NO" dirty="0" smtClean="0">
                <a:solidFill>
                  <a:srgbClr val="000000"/>
                </a:solidFill>
                <a:latin typeface="Times" charset="0"/>
                <a:ea typeface="ＭＳ Ｐゴシック" charset="0"/>
              </a:rPr>
              <a:t> in 2018) </a:t>
            </a:r>
            <a:r>
              <a:rPr lang="nb-NO" dirty="0" err="1" smtClean="0">
                <a:solidFill>
                  <a:srgbClr val="000000"/>
                </a:solidFill>
                <a:latin typeface="Times" charset="0"/>
                <a:ea typeface="ＭＳ Ｐゴシック" charset="0"/>
              </a:rPr>
              <a:t>will</a:t>
            </a:r>
            <a:r>
              <a:rPr lang="nb-NO" dirty="0" smtClean="0">
                <a:solidFill>
                  <a:srgbClr val="000000"/>
                </a:solidFill>
                <a:latin typeface="Times" charset="0"/>
                <a:ea typeface="ＭＳ Ｐゴシック" charset="0"/>
              </a:rPr>
              <a:t> </a:t>
            </a:r>
            <a:r>
              <a:rPr lang="nb-NO" dirty="0" err="1">
                <a:solidFill>
                  <a:srgbClr val="000000"/>
                </a:solidFill>
                <a:latin typeface="Times" charset="0"/>
                <a:ea typeface="ＭＳ Ｐゴシック" charset="0"/>
              </a:rPr>
              <a:t>measure</a:t>
            </a:r>
            <a:r>
              <a:rPr lang="nb-NO" dirty="0">
                <a:solidFill>
                  <a:srgbClr val="000000"/>
                </a:solidFill>
                <a:latin typeface="Times" charset="0"/>
                <a:ea typeface="ＭＳ Ｐゴシック" charset="0"/>
              </a:rPr>
              <a:t> </a:t>
            </a:r>
            <a:r>
              <a:rPr lang="nb-NO" dirty="0" err="1">
                <a:solidFill>
                  <a:srgbClr val="000000"/>
                </a:solidFill>
                <a:latin typeface="Times" charset="0"/>
                <a:ea typeface="ＭＳ Ｐゴシック" charset="0"/>
              </a:rPr>
              <a:t>current</a:t>
            </a:r>
            <a:r>
              <a:rPr lang="nb-NO" dirty="0">
                <a:solidFill>
                  <a:srgbClr val="000000"/>
                </a:solidFill>
                <a:latin typeface="Times" charset="0"/>
                <a:ea typeface="ＭＳ Ｐゴシック" charset="0"/>
              </a:rPr>
              <a:t> </a:t>
            </a:r>
            <a:r>
              <a:rPr lang="nb-NO" dirty="0" err="1">
                <a:solidFill>
                  <a:srgbClr val="000000"/>
                </a:solidFill>
                <a:latin typeface="Times" charset="0"/>
                <a:ea typeface="ＭＳ Ｐゴシック" charset="0"/>
              </a:rPr>
              <a:t>sesmicity</a:t>
            </a:r>
            <a:endParaRPr lang="nb-NO" dirty="0">
              <a:solidFill>
                <a:srgbClr val="000000"/>
              </a:solidFill>
              <a:latin typeface="Times" charset="0"/>
              <a:ea typeface="ＭＳ Ｐゴシック" charset="0"/>
            </a:endParaRPr>
          </a:p>
        </p:txBody>
      </p:sp>
      <p:pic>
        <p:nvPicPr>
          <p:cNvPr id="67587" name="Picture 3" descr="ryan_figure2a.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4743" y="0"/>
            <a:ext cx="304925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TextBox 4"/>
          <p:cNvSpPr txBox="1">
            <a:spLocks noChangeArrowheads="1"/>
          </p:cNvSpPr>
          <p:nvPr/>
        </p:nvSpPr>
        <p:spPr bwMode="auto">
          <a:xfrm>
            <a:off x="5702300" y="2844800"/>
            <a:ext cx="34417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000000"/>
                </a:solidFill>
              </a:rPr>
              <a:t>Lava coils, Ryan and Christensen 2012</a:t>
            </a:r>
          </a:p>
        </p:txBody>
      </p:sp>
      <p:pic>
        <p:nvPicPr>
          <p:cNvPr id="67589" name="Picture 5" descr="boulders.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19800" y="3276600"/>
            <a:ext cx="3124200" cy="2613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TextBox 6"/>
          <p:cNvSpPr txBox="1">
            <a:spLocks noChangeArrowheads="1"/>
          </p:cNvSpPr>
          <p:nvPr/>
        </p:nvSpPr>
        <p:spPr bwMode="auto">
          <a:xfrm>
            <a:off x="5930900" y="5765800"/>
            <a:ext cx="32131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000000"/>
                </a:solidFill>
              </a:rPr>
              <a:t>Boulder concentrations in Cerberus Fossae, Roberts et al. 2012</a:t>
            </a:r>
          </a:p>
        </p:txBody>
      </p:sp>
      <p:sp>
        <p:nvSpPr>
          <p:cNvPr id="8" name="TextBox 7"/>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2684147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ontent Placeholder 2"/>
          <p:cNvSpPr>
            <a:spLocks noGrp="1"/>
          </p:cNvSpPr>
          <p:nvPr>
            <p:ph idx="1"/>
          </p:nvPr>
        </p:nvSpPr>
        <p:spPr>
          <a:xfrm>
            <a:off x="127000" y="655637"/>
            <a:ext cx="8610600" cy="1913995"/>
          </a:xfrm>
          <a:ln w="38100" cmpd="sng">
            <a:solidFill>
              <a:srgbClr val="660066"/>
            </a:solidFill>
          </a:ln>
        </p:spPr>
        <p:txBody>
          <a:bodyPr/>
          <a:lstStyle/>
          <a:p>
            <a:pPr>
              <a:spcBef>
                <a:spcPct val="0"/>
              </a:spcBef>
            </a:pPr>
            <a:r>
              <a:rPr lang="en-US" dirty="0">
                <a:solidFill>
                  <a:srgbClr val="000000"/>
                </a:solidFill>
                <a:latin typeface="Times" charset="0"/>
                <a:ea typeface="ＭＳ Ｐゴシック" charset="0"/>
                <a:cs typeface="ＭＳ Ｐゴシック" charset="0"/>
              </a:rPr>
              <a:t>Glacial/</a:t>
            </a:r>
            <a:r>
              <a:rPr lang="en-US" dirty="0" err="1">
                <a:solidFill>
                  <a:srgbClr val="000000"/>
                </a:solidFill>
                <a:latin typeface="Times" charset="0"/>
                <a:ea typeface="ＭＳ Ｐゴシック" charset="0"/>
                <a:cs typeface="ＭＳ Ｐゴシック" charset="0"/>
              </a:rPr>
              <a:t>periglacial</a:t>
            </a:r>
            <a:r>
              <a:rPr lang="en-US" dirty="0">
                <a:solidFill>
                  <a:srgbClr val="000000"/>
                </a:solidFill>
                <a:latin typeface="Times" charset="0"/>
                <a:ea typeface="ＭＳ Ｐゴシック" charset="0"/>
                <a:cs typeface="ＭＳ Ｐゴシック" charset="0"/>
              </a:rPr>
              <a:t> activity</a:t>
            </a:r>
          </a:p>
          <a:p>
            <a:pPr lvl="1">
              <a:spcBef>
                <a:spcPct val="0"/>
              </a:spcBef>
            </a:pPr>
            <a:r>
              <a:rPr lang="en-US" dirty="0">
                <a:solidFill>
                  <a:srgbClr val="000000"/>
                </a:solidFill>
                <a:latin typeface="Times" charset="0"/>
                <a:ea typeface="ＭＳ Ｐゴシック" charset="0"/>
              </a:rPr>
              <a:t>No direct detection of topographic changes</a:t>
            </a:r>
          </a:p>
          <a:p>
            <a:pPr lvl="1">
              <a:spcBef>
                <a:spcPct val="0"/>
              </a:spcBef>
            </a:pPr>
            <a:r>
              <a:rPr lang="en-US" dirty="0">
                <a:solidFill>
                  <a:srgbClr val="000000"/>
                </a:solidFill>
                <a:latin typeface="Times" charset="0"/>
                <a:ea typeface="ＭＳ Ｐゴシック" charset="0"/>
              </a:rPr>
              <a:t>Polygons probably active but change is too slowly to be </a:t>
            </a:r>
            <a:r>
              <a:rPr lang="en-US" dirty="0" smtClean="0">
                <a:solidFill>
                  <a:srgbClr val="000000"/>
                </a:solidFill>
                <a:latin typeface="Times" charset="0"/>
                <a:ea typeface="ＭＳ Ｐゴシック" charset="0"/>
              </a:rPr>
              <a:t>detected</a:t>
            </a:r>
          </a:p>
          <a:p>
            <a:pPr lvl="1">
              <a:spcBef>
                <a:spcPct val="0"/>
              </a:spcBef>
            </a:pPr>
            <a:r>
              <a:rPr lang="en-US" dirty="0" smtClean="0">
                <a:solidFill>
                  <a:srgbClr val="000000"/>
                </a:solidFill>
                <a:latin typeface="Times" charset="0"/>
                <a:ea typeface="ＭＳ Ｐゴシック" charset="0"/>
              </a:rPr>
              <a:t>Could ice sublimation cause detectable changes? (probably, next slide)</a:t>
            </a:r>
          </a:p>
          <a:p>
            <a:pPr lvl="1">
              <a:spcBef>
                <a:spcPct val="0"/>
              </a:spcBef>
            </a:pPr>
            <a:r>
              <a:rPr lang="en-US" dirty="0" smtClean="0">
                <a:solidFill>
                  <a:srgbClr val="000000"/>
                </a:solidFill>
                <a:latin typeface="Times" charset="0"/>
                <a:ea typeface="ＭＳ Ｐゴシック" charset="0"/>
              </a:rPr>
              <a:t>Could viscous flow of ice-rich deposits be measured? (probably not)</a:t>
            </a:r>
          </a:p>
          <a:p>
            <a:pPr lvl="2">
              <a:spcBef>
                <a:spcPct val="0"/>
              </a:spcBef>
            </a:pPr>
            <a:r>
              <a:rPr lang="en-US" dirty="0" smtClean="0"/>
              <a:t>Strain rate = A </a:t>
            </a:r>
            <a:r>
              <a:rPr lang="en-US" dirty="0" err="1"/>
              <a:t>σ</a:t>
            </a:r>
            <a:r>
              <a:rPr lang="en-US" baseline="30000" dirty="0" err="1"/>
              <a:t>n</a:t>
            </a:r>
            <a:r>
              <a:rPr lang="en-US" baseline="30000" dirty="0"/>
              <a:t> </a:t>
            </a:r>
            <a:r>
              <a:rPr lang="en-US" dirty="0"/>
              <a:t>d</a:t>
            </a:r>
            <a:r>
              <a:rPr lang="en-US" baseline="30000" dirty="0"/>
              <a:t>–p </a:t>
            </a:r>
            <a:r>
              <a:rPr lang="en-US" dirty="0" err="1"/>
              <a:t>exp</a:t>
            </a:r>
            <a:r>
              <a:rPr lang="en-US" dirty="0"/>
              <a:t> (–</a:t>
            </a:r>
            <a:r>
              <a:rPr lang="en-US" dirty="0" err="1"/>
              <a:t>E</a:t>
            </a:r>
            <a:r>
              <a:rPr lang="en-US" baseline="-25000" dirty="0" err="1"/>
              <a:t>c</a:t>
            </a:r>
            <a:r>
              <a:rPr lang="en-US" dirty="0"/>
              <a:t>/RT </a:t>
            </a:r>
            <a:r>
              <a:rPr lang="en-US" dirty="0" smtClean="0"/>
              <a:t>)</a:t>
            </a:r>
            <a:r>
              <a:rPr lang="en-US" dirty="0" smtClean="0">
                <a:solidFill>
                  <a:srgbClr val="000000"/>
                </a:solidFill>
                <a:latin typeface="Times" charset="0"/>
                <a:ea typeface="ＭＳ Ｐゴシック" charset="0"/>
              </a:rPr>
              <a:t>;  at 210 K visible flow requires centuries</a:t>
            </a:r>
            <a:endParaRPr lang="en-US" dirty="0"/>
          </a:p>
        </p:txBody>
      </p:sp>
      <p:pic>
        <p:nvPicPr>
          <p:cNvPr id="68610" name="Picture 3" descr="800px-Phoenix_Sol_0_horiz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32300" y="2747433"/>
            <a:ext cx="3929062"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TextBox 5"/>
          <p:cNvSpPr txBox="1">
            <a:spLocks noChangeArrowheads="1"/>
          </p:cNvSpPr>
          <p:nvPr/>
        </p:nvSpPr>
        <p:spPr bwMode="auto">
          <a:xfrm>
            <a:off x="2571750" y="6290733"/>
            <a:ext cx="39243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rgbClr val="000000"/>
                </a:solidFill>
              </a:rPr>
              <a:t>Polygons imaged by Phoenix lander</a:t>
            </a:r>
          </a:p>
        </p:txBody>
      </p:sp>
      <p:pic>
        <p:nvPicPr>
          <p:cNvPr id="68613" name="Picture 6" descr="MarsPoly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8933" y="2696633"/>
            <a:ext cx="34671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2595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342"/>
            <a:ext cx="6519333" cy="68536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8933" y="2406396"/>
            <a:ext cx="3305188" cy="2787375"/>
          </a:xfrm>
          <a:prstGeom prst="rect">
            <a:avLst/>
          </a:prstGeom>
        </p:spPr>
      </p:pic>
      <p:sp>
        <p:nvSpPr>
          <p:cNvPr id="5" name="TextBox 4"/>
          <p:cNvSpPr txBox="1"/>
          <p:nvPr/>
        </p:nvSpPr>
        <p:spPr>
          <a:xfrm>
            <a:off x="6553200" y="5232400"/>
            <a:ext cx="2489200" cy="830997"/>
          </a:xfrm>
          <a:prstGeom prst="rect">
            <a:avLst/>
          </a:prstGeom>
          <a:noFill/>
        </p:spPr>
        <p:txBody>
          <a:bodyPr wrap="square" rtlCol="0">
            <a:spAutoFit/>
          </a:bodyPr>
          <a:lstStyle/>
          <a:p>
            <a:r>
              <a:rPr lang="en-US" dirty="0" smtClean="0"/>
              <a:t>CRISM spectra show water ice</a:t>
            </a:r>
            <a:endParaRPr lang="en-US" dirty="0"/>
          </a:p>
        </p:txBody>
      </p:sp>
      <p:sp>
        <p:nvSpPr>
          <p:cNvPr id="6" name="TextBox 5"/>
          <p:cNvSpPr txBox="1"/>
          <p:nvPr/>
        </p:nvSpPr>
        <p:spPr>
          <a:xfrm>
            <a:off x="6654800" y="182142"/>
            <a:ext cx="2489200" cy="1569660"/>
          </a:xfrm>
          <a:prstGeom prst="rect">
            <a:avLst/>
          </a:prstGeom>
          <a:noFill/>
        </p:spPr>
        <p:txBody>
          <a:bodyPr wrap="square" rtlCol="0">
            <a:spAutoFit/>
          </a:bodyPr>
          <a:lstStyle/>
          <a:p>
            <a:r>
              <a:rPr lang="en-US" dirty="0" smtClean="0"/>
              <a:t>Scarps where ice exposed in mid latitudes should be sublimating</a:t>
            </a:r>
            <a:endParaRPr lang="en-US" dirty="0"/>
          </a:p>
        </p:txBody>
      </p:sp>
    </p:spTree>
    <p:extLst>
      <p:ext uri="{BB962C8B-B14F-4D97-AF65-F5344CB8AC3E}">
        <p14:creationId xmlns:p14="http://schemas.microsoft.com/office/powerpoint/2010/main" val="1222473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637B7EBA-7189-B941-B211-763D64257967}" type="slidenum">
              <a:rPr lang="en-US" smtClean="0"/>
              <a:pPr>
                <a:defRPr/>
              </a:pPr>
              <a:t>7</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2760133" y="-76200"/>
            <a:ext cx="5850467" cy="461665"/>
          </a:xfrm>
          <a:prstGeom prst="rect">
            <a:avLst/>
          </a:prstGeom>
          <a:noFill/>
        </p:spPr>
        <p:txBody>
          <a:bodyPr wrap="square" rtlCol="0">
            <a:spAutoFit/>
          </a:bodyPr>
          <a:lstStyle/>
          <a:p>
            <a:r>
              <a:rPr lang="en-US" dirty="0" smtClean="0">
                <a:solidFill>
                  <a:schemeClr val="bg1"/>
                </a:solidFill>
              </a:rPr>
              <a:t>Monitoring shows this is not seasonal frost</a:t>
            </a:r>
            <a:endParaRPr lang="en-US" dirty="0">
              <a:solidFill>
                <a:schemeClr val="bg1"/>
              </a:solidFill>
            </a:endParaRPr>
          </a:p>
        </p:txBody>
      </p:sp>
    </p:spTree>
    <p:extLst>
      <p:ext uri="{BB962C8B-B14F-4D97-AF65-F5344CB8AC3E}">
        <p14:creationId xmlns:p14="http://schemas.microsoft.com/office/powerpoint/2010/main" val="886107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165100" y="88900"/>
            <a:ext cx="8826500" cy="990600"/>
          </a:xfrm>
        </p:spPr>
        <p:txBody>
          <a:bodyPr/>
          <a:lstStyle/>
          <a:p>
            <a:r>
              <a:rPr lang="en-US" dirty="0" smtClean="0">
                <a:solidFill>
                  <a:srgbClr val="000000"/>
                </a:solidFill>
                <a:latin typeface="Times" charset="0"/>
                <a:ea typeface="ＭＳ Ｐゴシック" charset="0"/>
                <a:cs typeface="ＭＳ Ｐゴシック" charset="0"/>
              </a:rPr>
              <a:t>Where is the surface activity?</a:t>
            </a:r>
            <a:r>
              <a:rPr lang="en-US" dirty="0">
                <a:solidFill>
                  <a:srgbClr val="000000"/>
                </a:solidFill>
                <a:latin typeface="Times" charset="0"/>
                <a:ea typeface="ＭＳ Ｐゴシック" charset="0"/>
                <a:cs typeface="ＭＳ Ｐゴシック" charset="0"/>
              </a:rPr>
              <a:t/>
            </a:r>
            <a:br>
              <a:rPr lang="en-US" dirty="0">
                <a:solidFill>
                  <a:srgbClr val="000000"/>
                </a:solidFill>
                <a:latin typeface="Times" charset="0"/>
                <a:ea typeface="ＭＳ Ｐゴシック" charset="0"/>
                <a:cs typeface="ＭＳ Ｐゴシック" charset="0"/>
              </a:rPr>
            </a:br>
            <a:r>
              <a:rPr lang="en-US" sz="2400" dirty="0" smtClean="0">
                <a:solidFill>
                  <a:srgbClr val="000000"/>
                </a:solidFill>
                <a:latin typeface="Times" charset="0"/>
                <a:ea typeface="ＭＳ Ｐゴシック" charset="0"/>
                <a:cs typeface="ＭＳ Ｐゴシック" charset="0"/>
              </a:rPr>
              <a:t>(everywhere)</a:t>
            </a:r>
            <a:endParaRPr lang="en-US" sz="2400" dirty="0">
              <a:solidFill>
                <a:srgbClr val="000000"/>
              </a:solidFill>
              <a:latin typeface="Times" charset="0"/>
              <a:ea typeface="ＭＳ Ｐゴシック" charset="0"/>
              <a:cs typeface="ＭＳ Ｐゴシック" charset="0"/>
            </a:endParaRPr>
          </a:p>
        </p:txBody>
      </p:sp>
      <p:pic>
        <p:nvPicPr>
          <p:cNvPr id="69634" name="Picture 3" descr="landscapes-motion.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00163"/>
            <a:ext cx="9144000" cy="476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6286500"/>
            <a:ext cx="9144000" cy="400110"/>
          </a:xfrm>
          <a:prstGeom prst="rect">
            <a:avLst/>
          </a:prstGeom>
          <a:noFill/>
          <a:ln w="19050" cmpd="sng">
            <a:solidFill>
              <a:srgbClr val="000090"/>
            </a:solidFill>
          </a:ln>
        </p:spPr>
        <p:txBody>
          <a:bodyPr wrap="square" rtlCol="0">
            <a:spAutoFit/>
          </a:bodyPr>
          <a:lstStyle/>
          <a:p>
            <a:r>
              <a:rPr lang="en-US" sz="2000" b="1" dirty="0">
                <a:solidFill>
                  <a:srgbClr val="3333CC"/>
                </a:solidFill>
              </a:rPr>
              <a:t>Surprising Geologic Processes of Mars: </a:t>
            </a:r>
            <a:r>
              <a:rPr lang="en-US" sz="1800" b="1" dirty="0" smtClean="0">
                <a:solidFill>
                  <a:srgbClr val="3333CC"/>
                </a:solidFill>
              </a:rPr>
              <a:t>Earth</a:t>
            </a:r>
            <a:r>
              <a:rPr lang="en-US" sz="1800" b="1" dirty="0">
                <a:solidFill>
                  <a:srgbClr val="3333CC"/>
                </a:solidFill>
              </a:rPr>
              <a:t>-like geomorphologies may be </a:t>
            </a:r>
            <a:r>
              <a:rPr lang="en-US" sz="1800" b="1" dirty="0" smtClean="0">
                <a:solidFill>
                  <a:srgbClr val="3333CC"/>
                </a:solidFill>
              </a:rPr>
              <a:t>deceiving</a:t>
            </a:r>
            <a:endParaRPr lang="en-US" sz="1800" b="1" dirty="0">
              <a:solidFill>
                <a:srgbClr val="3333CC"/>
              </a:solidFill>
            </a:endParaRPr>
          </a:p>
        </p:txBody>
      </p:sp>
    </p:spTree>
    <p:extLst>
      <p:ext uri="{BB962C8B-B14F-4D97-AF65-F5344CB8AC3E}">
        <p14:creationId xmlns:p14="http://schemas.microsoft.com/office/powerpoint/2010/main" val="2612796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ESP_020914_093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461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TextBox 2"/>
          <p:cNvSpPr txBox="1">
            <a:spLocks noChangeArrowheads="1"/>
          </p:cNvSpPr>
          <p:nvPr/>
        </p:nvSpPr>
        <p:spPr bwMode="auto">
          <a:xfrm>
            <a:off x="1506538" y="0"/>
            <a:ext cx="66214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000000"/>
                </a:solidFill>
              </a:rPr>
              <a:t>Spiders on Mars</a:t>
            </a:r>
          </a:p>
        </p:txBody>
      </p:sp>
    </p:spTree>
    <p:extLst>
      <p:ext uri="{BB962C8B-B14F-4D97-AF65-F5344CB8AC3E}">
        <p14:creationId xmlns:p14="http://schemas.microsoft.com/office/powerpoint/2010/main" val="162698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33845</TotalTime>
  <Words>2188</Words>
  <Application>Microsoft Macintosh PowerPoint</Application>
  <PresentationFormat>On-screen Show (4:3)</PresentationFormat>
  <Paragraphs>209</Paragraphs>
  <Slides>37</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American Typewriter Light</vt:lpstr>
      <vt:lpstr>Arial</vt:lpstr>
      <vt:lpstr>Arial Italic</vt:lpstr>
      <vt:lpstr>Century Gothic</vt:lpstr>
      <vt:lpstr>Gill Sans</vt:lpstr>
      <vt:lpstr>Helvetica</vt:lpstr>
      <vt:lpstr>Helvetica Neue</vt:lpstr>
      <vt:lpstr>Monotype Sorts</vt:lpstr>
      <vt:lpstr>MS PGothic</vt:lpstr>
      <vt:lpstr>ＭＳ Ｐゴシック</vt:lpstr>
      <vt:lpstr>Times</vt:lpstr>
      <vt:lpstr>Times New Roman</vt:lpstr>
      <vt:lpstr>Times New Roman Bold</vt:lpstr>
      <vt:lpstr>Wingdings 2</vt:lpstr>
      <vt:lpstr>ヒラギノ角ゴ Pro W3</vt:lpstr>
      <vt:lpstr>Default Design</vt:lpstr>
      <vt:lpstr>Mound in Ganges Chasm, Mars https://www.flickr.com/photos/136797589@N04/</vt:lpstr>
      <vt:lpstr>Changing Views of Present-Day Mars</vt:lpstr>
      <vt:lpstr>Present-Day Surface Activity on Mars</vt:lpstr>
      <vt:lpstr>Activity that hasn’t been detected</vt:lpstr>
      <vt:lpstr>PowerPoint Presentation</vt:lpstr>
      <vt:lpstr>PowerPoint Presentation</vt:lpstr>
      <vt:lpstr>PowerPoint Presentation</vt:lpstr>
      <vt:lpstr>Where is the surface activity? (everywhere)</vt:lpstr>
      <vt:lpstr>PowerPoint Presentation</vt:lpstr>
      <vt:lpstr>Cold CO2 Jets Create New “Spiders” on Mars</vt:lpstr>
      <vt:lpstr>Ice Exposed by New Impacts</vt:lpstr>
      <vt:lpstr>Windy Mars</vt:lpstr>
      <vt:lpstr>What is a “ripple”? Few-meter scale bedforms seen all over Mars by HiRISE (left) are seen by MSL (top) to be mini-dunes with much smaller ripples (same size as ripples on Earth)</vt:lpstr>
      <vt:lpstr>Abrasion and Landscape Modification [Bridges et al., 2012, Nature]</vt:lpstr>
      <vt:lpstr>PowerPoint Presentation</vt:lpstr>
      <vt:lpstr>New bright boulder track   (most new boulder tracks are relatively dark) </vt:lpstr>
      <vt:lpstr>Present Day Gully Formation</vt:lpstr>
      <vt:lpstr>PowerPoint Presentation</vt:lpstr>
      <vt:lpstr>PowerPoint Presentation</vt:lpstr>
      <vt:lpstr>PowerPoint Presentation</vt:lpstr>
      <vt:lpstr>PowerPoint Presentation</vt:lpstr>
      <vt:lpstr>New gully and lobate deposits in Istok Crater</vt:lpstr>
      <vt:lpstr>PowerPoint Presentation</vt:lpstr>
      <vt:lpstr>Gully Activity</vt:lpstr>
      <vt:lpstr>Seasonal Flows on Warm Martian Slopes (McEwen et al., Science, 5 Aug 2011)</vt:lpstr>
      <vt:lpstr>PowerPoint Presentation</vt:lpstr>
      <vt:lpstr>PowerPoint Presentation</vt:lpstr>
      <vt:lpstr>PowerPoint Presentation</vt:lpstr>
      <vt:lpstr>Garni RSL are dry based on thermal data  [Edwards and Piqueux 2016]  But they misunderstood the inter-annual variability (Stillman et al., 2017).</vt:lpstr>
      <vt:lpstr>Slumping associated with RSL first seen in Garni crater</vt:lpstr>
      <vt:lpstr>PowerPoint Presentation</vt:lpstr>
      <vt:lpstr>PowerPoint Presentation</vt:lpstr>
      <vt:lpstr>RSL are not Water Tracks</vt:lpstr>
      <vt:lpstr>MRO/CRISM: Hydrated perchlorates at RSL sites (Ojha et al., 2015) </vt:lpstr>
      <vt:lpstr>  RSL as granular flows (Dundas et al., 2017)</vt:lpstr>
      <vt:lpstr>RSL Conclusions</vt:lpstr>
      <vt:lpstr>Summary</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The Aerospace Corporation</dc:creator>
  <cp:lastModifiedBy>Alfred</cp:lastModifiedBy>
  <cp:revision>608</cp:revision>
  <cp:lastPrinted>2009-07-15T22:43:08Z</cp:lastPrinted>
  <dcterms:created xsi:type="dcterms:W3CDTF">2013-01-29T16:16:06Z</dcterms:created>
  <dcterms:modified xsi:type="dcterms:W3CDTF">2017-05-29T22:33:58Z</dcterms:modified>
</cp:coreProperties>
</file>