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0" r:id="rId3"/>
    <p:sldId id="313" r:id="rId4"/>
    <p:sldId id="314" r:id="rId5"/>
    <p:sldId id="307" r:id="rId6"/>
    <p:sldId id="257" r:id="rId7"/>
    <p:sldId id="300" r:id="rId8"/>
    <p:sldId id="280" r:id="rId9"/>
    <p:sldId id="315" r:id="rId10"/>
    <p:sldId id="317" r:id="rId11"/>
    <p:sldId id="318" r:id="rId12"/>
    <p:sldId id="316" r:id="rId13"/>
    <p:sldId id="319" r:id="rId14"/>
    <p:sldId id="320" r:id="rId15"/>
    <p:sldId id="322" r:id="rId16"/>
    <p:sldId id="321" r:id="rId17"/>
    <p:sldId id="323" r:id="rId18"/>
    <p:sldId id="324" r:id="rId19"/>
    <p:sldId id="325" r:id="rId20"/>
    <p:sldId id="326" r:id="rId21"/>
    <p:sldId id="327" r:id="rId2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68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CF57658-CD67-42C0-B004-2ADBC4E3DA84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963ECF8-1FB2-40EC-8AB0-0D5D6DBE2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13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19A6FF5-F4EB-43A1-9D12-D06DF9919FD0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B21C25C-ADB7-45B7-8BF5-CA953065F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</a:t>
            </a:r>
            <a:r>
              <a:rPr lang="en-US" baseline="0" dirty="0" smtClean="0"/>
              <a:t> what goes into developing watershed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1C25C-ADB7-45B7-8BF5-CA953065F3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00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SWAT</a:t>
            </a:r>
            <a:r>
              <a:rPr lang="en-US" baseline="0" dirty="0" smtClean="0"/>
              <a:t> modeling is commonly used to identify the </a:t>
            </a:r>
            <a:r>
              <a:rPr lang="en-US" baseline="0" dirty="0" err="1" smtClean="0"/>
              <a:t>subwatersheds</a:t>
            </a:r>
            <a:r>
              <a:rPr lang="en-US" baseline="0" dirty="0" smtClean="0"/>
              <a:t> in need of conservation, here are just a few examples of studies in Arkansas and Oklahoma that used SWAT modeling to prioritize </a:t>
            </a:r>
            <a:r>
              <a:rPr lang="en-US" baseline="0" dirty="0" err="1" smtClean="0"/>
              <a:t>subwatersheds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1C25C-ADB7-45B7-8BF5-CA953065F3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63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</a:t>
            </a:r>
            <a:r>
              <a:rPr lang="en-US" baseline="0" dirty="0" smtClean="0"/>
              <a:t> what goes into developing watershed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1C25C-ADB7-45B7-8BF5-CA953065F3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84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CD56-74F9-4CE0-B23B-159B21D2BEF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972E-86CC-4688-B9B2-6766C42CA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43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CD56-74F9-4CE0-B23B-159B21D2BEF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972E-86CC-4688-B9B2-6766C42CA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34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CD56-74F9-4CE0-B23B-159B21D2BEF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972E-86CC-4688-B9B2-6766C42CA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4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CD56-74F9-4CE0-B23B-159B21D2BEF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972E-86CC-4688-B9B2-6766C42CA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8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CD56-74F9-4CE0-B23B-159B21D2BEF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972E-86CC-4688-B9B2-6766C42CA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2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CD56-74F9-4CE0-B23B-159B21D2BEF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972E-86CC-4688-B9B2-6766C42CA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33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CD56-74F9-4CE0-B23B-159B21D2BEF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972E-86CC-4688-B9B2-6766C42CA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50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CD56-74F9-4CE0-B23B-159B21D2BEF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972E-86CC-4688-B9B2-6766C42CA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76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CD56-74F9-4CE0-B23B-159B21D2BEF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972E-86CC-4688-B9B2-6766C42CA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75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CD56-74F9-4CE0-B23B-159B21D2BEF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972E-86CC-4688-B9B2-6766C42CA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9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CD56-74F9-4CE0-B23B-159B21D2BEF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972E-86CC-4688-B9B2-6766C42CA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0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pitchFamily="18" charset="0"/>
              </a:defRPr>
            </a:lvl1pPr>
          </a:lstStyle>
          <a:p>
            <a:fld id="{BCD8CD56-74F9-4CE0-B23B-159B21D2BEF3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pitchFamily="18" charset="0"/>
              </a:defRPr>
            </a:lvl1pPr>
          </a:lstStyle>
          <a:p>
            <a:fld id="{A7D5972E-86CC-4688-B9B2-6766C42CA8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5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imes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Can we use nutrient concentrations during baseflow conditions to manage nonpoint source pollution?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Brian Haggard</a:t>
            </a:r>
          </a:p>
          <a:p>
            <a:r>
              <a:rPr lang="en-US" smtClean="0"/>
              <a:t>Arkansas Water Resources Center</a:t>
            </a:r>
          </a:p>
          <a:p>
            <a:r>
              <a:rPr lang="en-US" smtClean="0"/>
              <a:t>University of Arkansas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55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So, if we need nutrient concentrations and loads to calibrate and validate…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1" b="14007"/>
          <a:stretch/>
        </p:blipFill>
        <p:spPr>
          <a:xfrm>
            <a:off x="0" y="1447799"/>
            <a:ext cx="9144000" cy="3810001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5410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" pitchFamily="18" charset="0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+mn-lt"/>
              </a:rPr>
              <a:t>Could we redesign our WQ monitoring programs to help prioritize </a:t>
            </a:r>
            <a:r>
              <a:rPr lang="en-US" sz="3200" dirty="0" err="1" smtClean="0">
                <a:latin typeface="+mn-lt"/>
              </a:rPr>
              <a:t>subwatersheds</a:t>
            </a:r>
            <a:r>
              <a:rPr lang="en-US" sz="3200" dirty="0" smtClean="0">
                <a:latin typeface="+mn-lt"/>
              </a:rPr>
              <a:t>?</a:t>
            </a:r>
          </a:p>
          <a:p>
            <a:endParaRPr lang="en-US" sz="800" dirty="0" smtClean="0">
              <a:latin typeface="+mn-lt"/>
            </a:endParaRPr>
          </a:p>
          <a:p>
            <a:r>
              <a:rPr lang="en-US" sz="2800" dirty="0" smtClean="0">
                <a:latin typeface="+mn-lt"/>
              </a:rPr>
              <a:t>IN LIEU OF WATERSHED MODELING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6124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+mn-lt"/>
              </a:rPr>
              <a:t>Can we use nutrient concentrations during </a:t>
            </a:r>
            <a:r>
              <a:rPr lang="en-US" sz="3200" dirty="0" err="1" smtClean="0">
                <a:latin typeface="+mn-lt"/>
              </a:rPr>
              <a:t>baseflow</a:t>
            </a:r>
            <a:r>
              <a:rPr lang="en-US" sz="3200" dirty="0" smtClean="0">
                <a:latin typeface="+mn-lt"/>
              </a:rPr>
              <a:t> conditions to manage NPS and help prioritize where to invest resources to improve WQ?</a:t>
            </a:r>
            <a:endParaRPr lang="en-US" sz="32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1" b="14007"/>
          <a:stretch/>
        </p:blipFill>
        <p:spPr>
          <a:xfrm>
            <a:off x="0" y="1447799"/>
            <a:ext cx="9144000" cy="3810001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5334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" pitchFamily="18" charset="0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+mn-lt"/>
              </a:rPr>
              <a:t>I’m arguing yes we can, because we don’t need to know loads every where in the watershed.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3934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5578"/>
            <a:ext cx="3505200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+mn-lt"/>
              </a:rPr>
              <a:t>So, we think that high nutrient concentrations in </a:t>
            </a:r>
            <a:r>
              <a:rPr lang="en-US" dirty="0" err="1" smtClean="0">
                <a:latin typeface="+mn-lt"/>
              </a:rPr>
              <a:t>baseflow</a:t>
            </a:r>
            <a:r>
              <a:rPr lang="en-US" dirty="0" smtClean="0">
                <a:latin typeface="+mn-lt"/>
              </a:rPr>
              <a:t> reflects high load potential from watershed NPS. </a:t>
            </a:r>
            <a:endParaRPr lang="en-US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494" y="76200"/>
            <a:ext cx="5198016" cy="6726845"/>
          </a:xfrm>
        </p:spPr>
      </p:pic>
      <p:cxnSp>
        <p:nvCxnSpPr>
          <p:cNvPr id="7" name="Straight Arrow Connector 6"/>
          <p:cNvCxnSpPr/>
          <p:nvPr/>
        </p:nvCxnSpPr>
        <p:spPr>
          <a:xfrm>
            <a:off x="609600" y="3276600"/>
            <a:ext cx="2514600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09600" y="1524000"/>
            <a:ext cx="0" cy="1752600"/>
          </a:xfrm>
          <a:prstGeom prst="straightConnector1">
            <a:avLst/>
          </a:prstGeom>
          <a:ln w="635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5801" y="3276600"/>
            <a:ext cx="2514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ANTHROPOGENIC SOURCES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571499" y="2247900"/>
            <a:ext cx="1907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BASEFLOW NUTRIENTS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914400" y="1828800"/>
            <a:ext cx="1905000" cy="1219200"/>
          </a:xfrm>
          <a:prstGeom prst="straightConnector1">
            <a:avLst/>
          </a:prstGeom>
          <a:ln w="60325">
            <a:solidFill>
              <a:schemeClr val="accent1">
                <a:shade val="95000"/>
                <a:satMod val="105000"/>
                <a:alpha val="8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228600" y="3887320"/>
            <a:ext cx="3505200" cy="14466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Times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+mn-lt"/>
              </a:rPr>
              <a:t>Local data and literature show that stream nutrient concentrations during </a:t>
            </a:r>
            <a:r>
              <a:rPr lang="en-US" dirty="0" err="1" smtClean="0">
                <a:latin typeface="+mn-lt"/>
              </a:rPr>
              <a:t>baseflow</a:t>
            </a:r>
            <a:r>
              <a:rPr lang="en-US" dirty="0" smtClean="0">
                <a:latin typeface="+mn-lt"/>
              </a:rPr>
              <a:t> increase with human land use, i.e. agriculture and urban areas in watersheds.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5152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5578"/>
            <a:ext cx="3505200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+mn-lt"/>
              </a:rPr>
              <a:t>So, we think that high nutrient concentrations in </a:t>
            </a:r>
            <a:r>
              <a:rPr lang="en-US" dirty="0" err="1" smtClean="0">
                <a:latin typeface="+mn-lt"/>
              </a:rPr>
              <a:t>baseflow</a:t>
            </a:r>
            <a:r>
              <a:rPr lang="en-US" dirty="0" smtClean="0">
                <a:latin typeface="+mn-lt"/>
              </a:rPr>
              <a:t> reflects high load potential from watershed NPS. </a:t>
            </a:r>
            <a:endParaRPr lang="en-US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" y="1600200"/>
            <a:ext cx="4013321" cy="5193710"/>
          </a:xfrm>
        </p:spPr>
      </p:pic>
      <p:cxnSp>
        <p:nvCxnSpPr>
          <p:cNvPr id="7" name="Straight Arrow Connector 6"/>
          <p:cNvCxnSpPr/>
          <p:nvPr/>
        </p:nvCxnSpPr>
        <p:spPr>
          <a:xfrm>
            <a:off x="5410199" y="2057400"/>
            <a:ext cx="2514600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410199" y="304800"/>
            <a:ext cx="0" cy="1752600"/>
          </a:xfrm>
          <a:prstGeom prst="straightConnector1">
            <a:avLst/>
          </a:prstGeom>
          <a:ln w="635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0" y="2057400"/>
            <a:ext cx="2514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ANTHROPOGENIC SOURCES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229100" y="1028700"/>
            <a:ext cx="1907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BASEFLOW NUTRIENTS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714999" y="609600"/>
            <a:ext cx="1905000" cy="1219200"/>
          </a:xfrm>
          <a:prstGeom prst="straightConnector1">
            <a:avLst/>
          </a:prstGeom>
          <a:ln w="60325">
            <a:solidFill>
              <a:schemeClr val="accent1">
                <a:shade val="95000"/>
                <a:satMod val="105000"/>
                <a:alpha val="8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4876800" y="4573121"/>
            <a:ext cx="3505200" cy="14466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Times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+mn-lt"/>
              </a:rPr>
              <a:t>Local data suggest that stream nutrient concentrations during </a:t>
            </a:r>
            <a:r>
              <a:rPr lang="en-US" i="1" dirty="0" err="1" smtClean="0">
                <a:latin typeface="+mn-lt"/>
              </a:rPr>
              <a:t>baseflow</a:t>
            </a:r>
            <a:r>
              <a:rPr lang="en-US" i="1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and </a:t>
            </a:r>
            <a:r>
              <a:rPr lang="en-US" i="1" dirty="0" err="1" smtClean="0">
                <a:latin typeface="+mn-lt"/>
              </a:rPr>
              <a:t>stormwater</a:t>
            </a:r>
            <a:r>
              <a:rPr lang="en-US" dirty="0" smtClean="0">
                <a:latin typeface="+mn-lt"/>
              </a:rPr>
              <a:t> samples are positively related. </a:t>
            </a:r>
            <a:endParaRPr lang="en-US" dirty="0">
              <a:latin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410199" y="4111823"/>
            <a:ext cx="2514600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410199" y="2359223"/>
            <a:ext cx="0" cy="1752600"/>
          </a:xfrm>
          <a:prstGeom prst="straightConnector1">
            <a:avLst/>
          </a:prstGeom>
          <a:ln w="635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38801" y="4111823"/>
            <a:ext cx="1904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BASEFLOW NUTRIENTS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117777" y="3048000"/>
            <a:ext cx="2130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STORMWATER NUTRIENTS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714999" y="2664023"/>
            <a:ext cx="1905000" cy="1219200"/>
          </a:xfrm>
          <a:prstGeom prst="straightConnector1">
            <a:avLst/>
          </a:prstGeom>
          <a:ln w="60325">
            <a:solidFill>
              <a:schemeClr val="accent1">
                <a:shade val="95000"/>
                <a:satMod val="105000"/>
                <a:alpha val="8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333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4350"/>
            <a:ext cx="3505200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+mn-lt"/>
              </a:rPr>
              <a:t>And, surface runoff potential increases with human land use.</a:t>
            </a:r>
            <a:br>
              <a:rPr lang="en-US" dirty="0" smtClean="0">
                <a:latin typeface="+mn-lt"/>
              </a:rPr>
            </a:br>
            <a:r>
              <a:rPr lang="en-US" sz="900" dirty="0">
                <a:latin typeface="+mn-lt"/>
              </a:rPr>
              <a:t/>
            </a:r>
            <a:br>
              <a:rPr lang="en-US" sz="900" dirty="0">
                <a:latin typeface="+mn-lt"/>
              </a:rPr>
            </a:br>
            <a:r>
              <a:rPr lang="en-US" dirty="0" smtClean="0">
                <a:latin typeface="+mn-lt"/>
              </a:rPr>
              <a:t>This suggests that streams with elevated nutrients in </a:t>
            </a:r>
            <a:r>
              <a:rPr lang="en-US" dirty="0" err="1" smtClean="0">
                <a:latin typeface="+mn-lt"/>
              </a:rPr>
              <a:t>baseflow</a:t>
            </a:r>
            <a:r>
              <a:rPr lang="en-US" dirty="0" smtClean="0">
                <a:latin typeface="+mn-lt"/>
              </a:rPr>
              <a:t> likely have high NPS loading.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" y="1600200"/>
            <a:ext cx="4013321" cy="5193710"/>
          </a:xfrm>
        </p:spPr>
      </p:pic>
      <p:cxnSp>
        <p:nvCxnSpPr>
          <p:cNvPr id="7" name="Straight Arrow Connector 6"/>
          <p:cNvCxnSpPr/>
          <p:nvPr/>
        </p:nvCxnSpPr>
        <p:spPr>
          <a:xfrm>
            <a:off x="5410199" y="2057400"/>
            <a:ext cx="2514600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410199" y="304800"/>
            <a:ext cx="0" cy="1752600"/>
          </a:xfrm>
          <a:prstGeom prst="straightConnector1">
            <a:avLst/>
          </a:prstGeom>
          <a:ln w="635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0" y="2057400"/>
            <a:ext cx="2514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ANTHROPOGENIC SOURCES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229100" y="1028700"/>
            <a:ext cx="1907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BASEFLOW NUTRIENTS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714999" y="609600"/>
            <a:ext cx="1905000" cy="1219200"/>
          </a:xfrm>
          <a:prstGeom prst="straightConnector1">
            <a:avLst/>
          </a:prstGeom>
          <a:ln w="60325">
            <a:solidFill>
              <a:schemeClr val="accent1">
                <a:shade val="95000"/>
                <a:satMod val="105000"/>
                <a:alpha val="8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410199" y="4111823"/>
            <a:ext cx="2514600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410199" y="2359223"/>
            <a:ext cx="0" cy="1752600"/>
          </a:xfrm>
          <a:prstGeom prst="straightConnector1">
            <a:avLst/>
          </a:prstGeom>
          <a:ln w="635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38801" y="4111823"/>
            <a:ext cx="1904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BASEFLOW NUTRIENTS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117777" y="3048000"/>
            <a:ext cx="2130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STORMWATER NUTRIENTS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714999" y="2664023"/>
            <a:ext cx="1905000" cy="1219200"/>
          </a:xfrm>
          <a:prstGeom prst="straightConnector1">
            <a:avLst/>
          </a:prstGeom>
          <a:ln w="60325">
            <a:solidFill>
              <a:schemeClr val="accent1">
                <a:shade val="95000"/>
                <a:satMod val="105000"/>
                <a:alpha val="8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410199" y="6169223"/>
            <a:ext cx="2514600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410199" y="4416623"/>
            <a:ext cx="0" cy="1752600"/>
          </a:xfrm>
          <a:prstGeom prst="straightConnector1">
            <a:avLst/>
          </a:prstGeom>
          <a:ln w="635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86400" y="6169223"/>
            <a:ext cx="2514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ANTHROPOGENIC SOURCES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4268689" y="5100934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RUNOFF POTENTIAL</a:t>
            </a:r>
            <a:endParaRPr lang="en-US" sz="14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714999" y="4721423"/>
            <a:ext cx="1905000" cy="1219200"/>
          </a:xfrm>
          <a:prstGeom prst="straightConnector1">
            <a:avLst/>
          </a:prstGeom>
          <a:ln w="60325">
            <a:solidFill>
              <a:schemeClr val="accent1">
                <a:shade val="95000"/>
                <a:satMod val="105000"/>
                <a:alpha val="8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01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+mn-lt"/>
              </a:rPr>
              <a:t>So, how do we use stream nutrients during base flow to help prioritize </a:t>
            </a:r>
            <a:r>
              <a:rPr lang="en-US" sz="3200" dirty="0" err="1" smtClean="0">
                <a:latin typeface="+mn-lt"/>
              </a:rPr>
              <a:t>subwatersheds</a:t>
            </a:r>
            <a:r>
              <a:rPr lang="en-US" sz="3200" dirty="0" smtClean="0">
                <a:latin typeface="+mn-lt"/>
              </a:rPr>
              <a:t> where to invest resources to improve WQ?</a:t>
            </a:r>
            <a:endParaRPr lang="en-US" sz="32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1" b="14007"/>
          <a:stretch/>
        </p:blipFill>
        <p:spPr>
          <a:xfrm>
            <a:off x="0" y="1447799"/>
            <a:ext cx="9144000" cy="3810001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5334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" pitchFamily="18" charset="0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+mn-lt"/>
              </a:rPr>
              <a:t>We used CART and </a:t>
            </a:r>
            <a:r>
              <a:rPr lang="en-US" sz="3200" dirty="0" err="1" smtClean="0">
                <a:latin typeface="+mn-lt"/>
              </a:rPr>
              <a:t>nCPA</a:t>
            </a:r>
            <a:r>
              <a:rPr lang="en-US" sz="3200" dirty="0" smtClean="0">
                <a:latin typeface="+mn-lt"/>
              </a:rPr>
              <a:t> to evaluate threshold responses and hierarchical </a:t>
            </a:r>
            <a:r>
              <a:rPr lang="en-US" sz="3200" dirty="0" err="1" smtClean="0">
                <a:latin typeface="+mn-lt"/>
              </a:rPr>
              <a:t>strucutre</a:t>
            </a:r>
            <a:r>
              <a:rPr lang="en-US" sz="3200" dirty="0" smtClean="0">
                <a:latin typeface="+mn-lt"/>
              </a:rPr>
              <a:t> in </a:t>
            </a:r>
            <a:r>
              <a:rPr lang="en-US" sz="3200" dirty="0" err="1" smtClean="0">
                <a:latin typeface="+mn-lt"/>
              </a:rPr>
              <a:t>baseflow</a:t>
            </a:r>
            <a:r>
              <a:rPr lang="en-US" sz="3200" dirty="0" smtClean="0">
                <a:latin typeface="+mn-lt"/>
              </a:rPr>
              <a:t> nutrients with watershed characteristics (of local interest).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5125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" y="285540"/>
            <a:ext cx="9103659" cy="6379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0397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" y="285540"/>
            <a:ext cx="9103659" cy="63798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110202"/>
            <a:ext cx="5505078" cy="4909598"/>
          </a:xfrm>
          <a:prstGeom prst="rect">
            <a:avLst/>
          </a:prstGeom>
          <a:solidFill>
            <a:schemeClr val="bg1"/>
          </a:solidFill>
          <a:ln w="88900"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76716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>
                <a:latin typeface="+mn-lt"/>
              </a:rPr>
              <a:t>We propose a decision framework to help guide where to focus resources to reduce NPS…</a:t>
            </a:r>
          </a:p>
          <a:p>
            <a:r>
              <a:rPr lang="en-US" sz="2000" dirty="0" smtClean="0">
                <a:latin typeface="+mn-lt"/>
              </a:rPr>
              <a:t>Less than 50% forested land use in watershed and riparian area</a:t>
            </a:r>
          </a:p>
          <a:p>
            <a:r>
              <a:rPr lang="en-US" sz="2000" dirty="0" smtClean="0">
                <a:latin typeface="+mn-lt"/>
              </a:rPr>
              <a:t>More than 40% pasture land in riparian area</a:t>
            </a:r>
          </a:p>
          <a:p>
            <a:r>
              <a:rPr lang="en-US" sz="2000" dirty="0" smtClean="0">
                <a:latin typeface="+mn-lt"/>
              </a:rPr>
              <a:t>More than 0.008 poultry houses per hectare in drainage area</a:t>
            </a:r>
          </a:p>
          <a:p>
            <a:r>
              <a:rPr lang="en-US" sz="2000" dirty="0" smtClean="0">
                <a:latin typeface="+mn-lt"/>
              </a:rPr>
              <a:t>A stream density that exceeds 0.005 meters per hectare in the drainage area</a:t>
            </a:r>
          </a:p>
          <a:p>
            <a:pPr marL="0" indent="0">
              <a:buNone/>
            </a:pPr>
            <a:r>
              <a:rPr lang="en-US" sz="2000" dirty="0" smtClean="0">
                <a:latin typeface="+mn-lt"/>
              </a:rPr>
              <a:t>These </a:t>
            </a:r>
            <a:r>
              <a:rPr lang="en-US" sz="2000" dirty="0" err="1" smtClean="0">
                <a:latin typeface="+mn-lt"/>
              </a:rPr>
              <a:t>subwatersheds</a:t>
            </a:r>
            <a:r>
              <a:rPr lang="en-US" sz="2000" dirty="0" smtClean="0">
                <a:latin typeface="+mn-lt"/>
              </a:rPr>
              <a:t> have a tendency to have greater nutrient concentrations during base flow.</a:t>
            </a:r>
          </a:p>
          <a:p>
            <a:endParaRPr lang="en-US" sz="2000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700" y="-39000"/>
            <a:ext cx="4603746" cy="6897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835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+mn-lt"/>
              </a:rPr>
              <a:t>Based on these responses to key watershed characteristics…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4217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So, how could this be applied…</a:t>
            </a:r>
            <a:endParaRPr lang="en-US" dirty="0"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+mn-lt"/>
              </a:rPr>
              <a:t>If the state or federal agency wants to prioritize HUC 12 </a:t>
            </a:r>
            <a:r>
              <a:rPr lang="en-US" dirty="0" err="1" smtClean="0">
                <a:latin typeface="+mn-lt"/>
              </a:rPr>
              <a:t>subwatersheds</a:t>
            </a:r>
            <a:r>
              <a:rPr lang="en-US" dirty="0" smtClean="0">
                <a:latin typeface="+mn-lt"/>
              </a:rPr>
              <a:t>, then…</a:t>
            </a:r>
          </a:p>
          <a:p>
            <a:r>
              <a:rPr lang="en-US" dirty="0" smtClean="0">
                <a:latin typeface="+mn-lt"/>
              </a:rPr>
              <a:t>You use HUC 12 geospatial information to evaluate criteria…</a:t>
            </a:r>
          </a:p>
          <a:p>
            <a:r>
              <a:rPr lang="en-US" dirty="0" smtClean="0">
                <a:latin typeface="+mn-lt"/>
              </a:rPr>
              <a:t>And, HUC 12s that exceed these criteria (especially more than one) have a higher priority for...</a:t>
            </a:r>
          </a:p>
          <a:p>
            <a:pPr lvl="1"/>
            <a:r>
              <a:rPr lang="en-US" dirty="0" smtClean="0">
                <a:latin typeface="+mn-lt"/>
              </a:rPr>
              <a:t>Resource allocation</a:t>
            </a:r>
          </a:p>
          <a:p>
            <a:pPr lvl="1"/>
            <a:r>
              <a:rPr lang="en-US" dirty="0" smtClean="0">
                <a:latin typeface="+mn-lt"/>
              </a:rPr>
              <a:t>BMP implementation</a:t>
            </a:r>
          </a:p>
          <a:p>
            <a:pPr lvl="1"/>
            <a:r>
              <a:rPr lang="en-US" dirty="0" smtClean="0">
                <a:latin typeface="+mn-lt"/>
              </a:rPr>
              <a:t>WQ improvements</a:t>
            </a:r>
            <a:endParaRPr lang="en-US" dirty="0">
              <a:latin typeface="+mn-lt"/>
            </a:endParaRPr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7"/>
          <a:stretch/>
        </p:blipFill>
        <p:spPr bwMode="auto">
          <a:xfrm>
            <a:off x="4572000" y="1144929"/>
            <a:ext cx="4419600" cy="573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784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couple decades ago watershed models became ‘</a:t>
            </a:r>
            <a:r>
              <a:rPr lang="en-US" i="1" dirty="0" smtClean="0"/>
              <a:t>sexy</a:t>
            </a:r>
            <a:r>
              <a:rPr lang="en-US" dirty="0" smtClean="0"/>
              <a:t>’ and were being used to address NPS pollution issues.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94037"/>
            <a:ext cx="5867400" cy="31543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“Only two methods for tracking the environmental fate of chemicals and assessing the effectiveness of NPS management techniques…” </a:t>
            </a:r>
            <a:r>
              <a:rPr lang="en-US" sz="1800" dirty="0" smtClean="0"/>
              <a:t>(</a:t>
            </a:r>
            <a:r>
              <a:rPr lang="en-US" sz="1800" dirty="0" err="1" smtClean="0"/>
              <a:t>Shirmohammadi</a:t>
            </a:r>
            <a:r>
              <a:rPr lang="en-US" sz="1800" dirty="0" smtClean="0"/>
              <a:t>, </a:t>
            </a:r>
            <a:r>
              <a:rPr lang="en-US" sz="1800" dirty="0" err="1" smtClean="0"/>
              <a:t>Montas</a:t>
            </a:r>
            <a:r>
              <a:rPr lang="en-US" sz="1800" dirty="0" smtClean="0"/>
              <a:t>, Bergstrom, and </a:t>
            </a:r>
            <a:r>
              <a:rPr lang="en-US" sz="1800" dirty="0" err="1" smtClean="0"/>
              <a:t>Kinsel</a:t>
            </a:r>
            <a:r>
              <a:rPr lang="en-US" sz="1800" dirty="0" smtClean="0"/>
              <a:t>, 2000)</a:t>
            </a:r>
            <a:endParaRPr lang="en-US" dirty="0" smtClean="0"/>
          </a:p>
          <a:p>
            <a:pPr marL="914400" lvl="1" indent="-514350">
              <a:buAutoNum type="arabicPeriod"/>
            </a:pPr>
            <a:r>
              <a:rPr lang="en-US" sz="2400" dirty="0" smtClean="0"/>
              <a:t>Field monitoring</a:t>
            </a:r>
          </a:p>
          <a:p>
            <a:pPr marL="914400" lvl="1" indent="-514350">
              <a:buAutoNum type="arabicPeriod"/>
            </a:pPr>
            <a:r>
              <a:rPr lang="en-US" sz="2400" dirty="0" smtClean="0"/>
              <a:t>Computer modeling</a:t>
            </a:r>
          </a:p>
          <a:p>
            <a:pPr marL="400050" lvl="1" indent="0">
              <a:buNone/>
            </a:pPr>
            <a:endParaRPr lang="en-US" sz="1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028950"/>
            <a:ext cx="22764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5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I realize we are in HAWAII not Arkansas…</a:t>
            </a:r>
            <a:endParaRPr lang="en-US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89"/>
          <a:stretch/>
        </p:blipFill>
        <p:spPr>
          <a:xfrm>
            <a:off x="3845984" y="2198688"/>
            <a:ext cx="5298016" cy="22971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The majority of the audience has a focus on integrated water resource management for coastal watersheds.</a:t>
            </a:r>
          </a:p>
          <a:p>
            <a:endParaRPr lang="en-US" b="1" dirty="0">
              <a:latin typeface="+mn-lt"/>
            </a:endParaRPr>
          </a:p>
          <a:p>
            <a:r>
              <a:rPr lang="en-US" b="1" dirty="0" smtClean="0">
                <a:latin typeface="+mn-lt"/>
              </a:rPr>
              <a:t>Your influencing watershed characteristics are different…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latin typeface="+mn-lt"/>
              </a:rPr>
              <a:t>Agricultural practices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latin typeface="+mn-lt"/>
              </a:rPr>
              <a:t>Soils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latin typeface="+mn-lt"/>
              </a:rPr>
              <a:t>Topography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latin typeface="+mn-lt"/>
              </a:rPr>
              <a:t>Hydrology (SMG, </a:t>
            </a:r>
            <a:r>
              <a:rPr lang="en-US" b="1" dirty="0" err="1" smtClean="0">
                <a:latin typeface="+mn-lt"/>
              </a:rPr>
              <a:t>baseflow</a:t>
            </a:r>
            <a:r>
              <a:rPr lang="en-US" b="1" dirty="0" smtClean="0">
                <a:latin typeface="+mn-lt"/>
              </a:rPr>
              <a:t> and surface runoff importance varies)</a:t>
            </a:r>
            <a:endParaRPr lang="en-US" b="1" dirty="0">
              <a:latin typeface="+mn-lt"/>
            </a:endParaRPr>
          </a:p>
          <a:p>
            <a:endParaRPr lang="en-US" b="1" dirty="0" smtClean="0">
              <a:latin typeface="+mn-lt"/>
            </a:endParaRPr>
          </a:p>
          <a:p>
            <a:r>
              <a:rPr lang="en-US" b="1" dirty="0" smtClean="0">
                <a:latin typeface="+mn-lt"/>
              </a:rPr>
              <a:t>But, I can’t help but wonder if you can not take the same approach to help you identify </a:t>
            </a:r>
            <a:r>
              <a:rPr lang="en-US" b="1" dirty="0" err="1" smtClean="0">
                <a:latin typeface="+mn-lt"/>
              </a:rPr>
              <a:t>subwatersheds</a:t>
            </a:r>
            <a:r>
              <a:rPr lang="en-US" b="1" dirty="0" smtClean="0">
                <a:latin typeface="+mn-lt"/>
              </a:rPr>
              <a:t> of focus.</a:t>
            </a:r>
          </a:p>
          <a:p>
            <a:endParaRPr lang="en-US" b="1" dirty="0">
              <a:latin typeface="+mn-lt"/>
            </a:endParaRPr>
          </a:p>
          <a:p>
            <a:r>
              <a:rPr lang="en-US" b="1" dirty="0" smtClean="0">
                <a:latin typeface="+mn-lt"/>
              </a:rPr>
              <a:t>The ultimate goal would still be to reduce nutrient flux to your streams and eventually the coastal waters.</a:t>
            </a:r>
            <a:endParaRPr lang="en-US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7" b="17728"/>
          <a:stretch/>
        </p:blipFill>
        <p:spPr>
          <a:xfrm>
            <a:off x="3860800" y="4495800"/>
            <a:ext cx="5283200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5" b="34616"/>
          <a:stretch/>
        </p:blipFill>
        <p:spPr>
          <a:xfrm>
            <a:off x="3860800" y="0"/>
            <a:ext cx="5283200" cy="219317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810000" y="0"/>
            <a:ext cx="0" cy="6861237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133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5867400"/>
            <a:ext cx="5943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80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reasons focused on the expense related to field monitoring – lots of samples, expensive equipment, etc.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94037"/>
            <a:ext cx="5867400" cy="31543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“Only two methods for tracking the environmental fate of chemicals and assessing the effectiveness of NPS management techniques…” </a:t>
            </a:r>
            <a:r>
              <a:rPr lang="en-US" sz="1800" dirty="0" smtClean="0"/>
              <a:t>(</a:t>
            </a:r>
            <a:r>
              <a:rPr lang="en-US" sz="1800" dirty="0" err="1" smtClean="0"/>
              <a:t>Shirmohammadi</a:t>
            </a:r>
            <a:r>
              <a:rPr lang="en-US" sz="1800" dirty="0" smtClean="0"/>
              <a:t>, </a:t>
            </a:r>
            <a:r>
              <a:rPr lang="en-US" sz="1800" dirty="0" err="1" smtClean="0"/>
              <a:t>Montas</a:t>
            </a:r>
            <a:r>
              <a:rPr lang="en-US" sz="1800" dirty="0" smtClean="0"/>
              <a:t>, Bergstrom, and </a:t>
            </a:r>
            <a:r>
              <a:rPr lang="en-US" sz="1800" dirty="0" err="1" smtClean="0"/>
              <a:t>Kinsel</a:t>
            </a:r>
            <a:r>
              <a:rPr lang="en-US" sz="1800" dirty="0" smtClean="0"/>
              <a:t>, 2000)</a:t>
            </a:r>
            <a:endParaRPr lang="en-US" dirty="0" smtClean="0"/>
          </a:p>
          <a:p>
            <a:pPr marL="914400" lvl="1" indent="-514350">
              <a:buAutoNum type="arabicPeriod"/>
            </a:pPr>
            <a:r>
              <a:rPr lang="en-US" sz="2400" b="1" dirty="0" smtClean="0"/>
              <a:t>Field monitoring</a:t>
            </a:r>
          </a:p>
          <a:p>
            <a:pPr marL="914400" lvl="1" indent="-514350">
              <a:buAutoNum type="arabicPeriod"/>
            </a:pPr>
            <a:r>
              <a:rPr lang="en-US" sz="2400" dirty="0" smtClean="0"/>
              <a:t>Computer modeling</a:t>
            </a:r>
          </a:p>
          <a:p>
            <a:pPr marL="400050" lvl="1" indent="0">
              <a:buNone/>
            </a:pPr>
            <a:endParaRPr lang="en-US" sz="1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028950"/>
            <a:ext cx="22764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1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Computer models provide users the opportunities to evaluate pollution sources, ‘what if’ scenarios, BMPs and even simulate future loads.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94037"/>
            <a:ext cx="5867400" cy="31543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“Only two methods for tracking the environmental fate of chemicals and assessing the effectiveness of NPS management techniques…” </a:t>
            </a:r>
            <a:r>
              <a:rPr lang="en-US" sz="1800" dirty="0" smtClean="0"/>
              <a:t>(</a:t>
            </a:r>
            <a:r>
              <a:rPr lang="en-US" sz="1800" dirty="0" err="1" smtClean="0"/>
              <a:t>Shirmohammadi</a:t>
            </a:r>
            <a:r>
              <a:rPr lang="en-US" sz="1800" dirty="0" smtClean="0"/>
              <a:t>, </a:t>
            </a:r>
            <a:r>
              <a:rPr lang="en-US" sz="1800" dirty="0" err="1" smtClean="0"/>
              <a:t>Montas</a:t>
            </a:r>
            <a:r>
              <a:rPr lang="en-US" sz="1800" dirty="0" smtClean="0"/>
              <a:t>, Bergstrom, and </a:t>
            </a:r>
            <a:r>
              <a:rPr lang="en-US" sz="1800" dirty="0" err="1" smtClean="0"/>
              <a:t>Kinsel</a:t>
            </a:r>
            <a:r>
              <a:rPr lang="en-US" sz="1800" dirty="0" smtClean="0"/>
              <a:t>, 2000)</a:t>
            </a:r>
            <a:endParaRPr lang="en-US" dirty="0" smtClean="0"/>
          </a:p>
          <a:p>
            <a:pPr marL="914400" lvl="1" indent="-514350">
              <a:buAutoNum type="arabicPeriod"/>
            </a:pPr>
            <a:r>
              <a:rPr lang="en-US" sz="2400" dirty="0" smtClean="0"/>
              <a:t>Field monitoring</a:t>
            </a:r>
          </a:p>
          <a:p>
            <a:pPr marL="914400" lvl="1" indent="-514350">
              <a:buAutoNum type="arabicPeriod"/>
            </a:pPr>
            <a:r>
              <a:rPr lang="en-US" sz="2400" b="1" dirty="0" smtClean="0"/>
              <a:t>Computer modeling</a:t>
            </a:r>
          </a:p>
          <a:p>
            <a:pPr marL="400050" lvl="1" indent="0">
              <a:buNone/>
            </a:pPr>
            <a:endParaRPr lang="en-US" sz="1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028950"/>
            <a:ext cx="22764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6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goes into using a model?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74837"/>
            <a:ext cx="8229600" cy="4525963"/>
          </a:xfrm>
        </p:spPr>
        <p:txBody>
          <a:bodyPr/>
          <a:lstStyle/>
          <a:p>
            <a:r>
              <a:rPr lang="en-US" dirty="0" smtClean="0"/>
              <a:t>Identify the Question</a:t>
            </a:r>
          </a:p>
          <a:p>
            <a:r>
              <a:rPr lang="en-US" dirty="0" smtClean="0"/>
              <a:t>Select the Best Model</a:t>
            </a:r>
          </a:p>
          <a:p>
            <a:r>
              <a:rPr lang="en-US" dirty="0" smtClean="0"/>
              <a:t>Database Compilation</a:t>
            </a:r>
          </a:p>
          <a:p>
            <a:r>
              <a:rPr lang="en-US" dirty="0" smtClean="0"/>
              <a:t>Model Calibration</a:t>
            </a:r>
          </a:p>
          <a:p>
            <a:r>
              <a:rPr lang="en-US" dirty="0" smtClean="0"/>
              <a:t>Model Validation</a:t>
            </a:r>
          </a:p>
          <a:p>
            <a:r>
              <a:rPr lang="en-US" dirty="0" smtClean="0"/>
              <a:t>Parameter Sensitivity</a:t>
            </a:r>
          </a:p>
          <a:p>
            <a:r>
              <a:rPr lang="en-US" dirty="0" smtClean="0"/>
              <a:t>Model Uncertainty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8" name="Picture 4" descr="http://www.pezcyclingnews.com/photos/tech/blackburn/bbts-ultraadjus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9"/>
          <a:stretch/>
        </p:blipFill>
        <p:spPr bwMode="auto">
          <a:xfrm>
            <a:off x="5904265" y="12470"/>
            <a:ext cx="3239734" cy="242593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264" y="2362200"/>
            <a:ext cx="3239735" cy="2470152"/>
          </a:xfrm>
          <a:prstGeom prst="rect">
            <a:avLst/>
          </a:prstGeom>
        </p:spPr>
      </p:pic>
      <p:pic>
        <p:nvPicPr>
          <p:cNvPr id="28" name="Picture 2" descr="http://upload.wikimedia.org/wikipedia/commons/9/9c/Harrows_Bristle_Board_Bullsey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5"/>
          <a:stretch/>
        </p:blipFill>
        <p:spPr bwMode="auto">
          <a:xfrm>
            <a:off x="5904264" y="4732998"/>
            <a:ext cx="3239736" cy="212500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/>
          <p:cNvCxnSpPr/>
          <p:nvPr/>
        </p:nvCxnSpPr>
        <p:spPr>
          <a:xfrm>
            <a:off x="5867400" y="0"/>
            <a:ext cx="0" cy="6861237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27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Watershed Modeling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200"/>
          </a:xfrm>
        </p:spPr>
        <p:txBody>
          <a:bodyPr numCol="2">
            <a:noAutofit/>
          </a:bodyPr>
          <a:lstStyle/>
          <a:p>
            <a:pPr marL="457200" lvl="1"/>
            <a:r>
              <a:rPr lang="en-US" sz="1600" dirty="0" smtClean="0"/>
              <a:t>Chemicals, Runoff, and Erosion from Agricultural Management Systems (CREAMS)</a:t>
            </a:r>
          </a:p>
          <a:p>
            <a:pPr marL="457200" lvl="1"/>
            <a:r>
              <a:rPr lang="en-US" sz="1600" dirty="0" smtClean="0"/>
              <a:t>Areal Nonpoint-Source Watershed Environment Response Simulation (ANSWERS)</a:t>
            </a:r>
          </a:p>
          <a:p>
            <a:pPr marL="457200" lvl="1"/>
            <a:r>
              <a:rPr lang="en-US" sz="1600" dirty="0" smtClean="0"/>
              <a:t>Kinematic Runoff &amp; Erosion Model (KINEROS)</a:t>
            </a:r>
          </a:p>
          <a:p>
            <a:pPr marL="457200" lvl="1"/>
            <a:r>
              <a:rPr lang="en-US" sz="1600" dirty="0" smtClean="0"/>
              <a:t>Groundwater Loading Effects of Agricultural Management Systems (GLEAMS)</a:t>
            </a:r>
          </a:p>
          <a:p>
            <a:pPr marL="457200" lvl="1"/>
            <a:r>
              <a:rPr lang="en-US" sz="1600" dirty="0" smtClean="0"/>
              <a:t>Agricultural Nonpoint-Source Model (AGNPS)</a:t>
            </a:r>
          </a:p>
          <a:p>
            <a:pPr marL="457200" lvl="1"/>
            <a:r>
              <a:rPr lang="en-US" sz="1600" dirty="0" smtClean="0"/>
              <a:t>Dynamic Watershed Simulation Model (DWSM)</a:t>
            </a:r>
          </a:p>
          <a:p>
            <a:pPr marL="457200" lvl="1"/>
            <a:r>
              <a:rPr lang="en-US" sz="1600" dirty="0" smtClean="0"/>
              <a:t>Erosion Productivity Impact Calculator (EPIC) Model</a:t>
            </a:r>
          </a:p>
          <a:p>
            <a:pPr marL="457200" lvl="1"/>
            <a:r>
              <a:rPr lang="en-US" sz="1600" dirty="0" smtClean="0"/>
              <a:t>Storm Water Management Model</a:t>
            </a:r>
            <a:r>
              <a:rPr lang="en-US" sz="1600" dirty="0"/>
              <a:t> </a:t>
            </a:r>
            <a:r>
              <a:rPr lang="en-US" sz="1600" dirty="0" smtClean="0"/>
              <a:t>(SWMM)</a:t>
            </a:r>
          </a:p>
          <a:p>
            <a:pPr marL="457200" lvl="1"/>
            <a:r>
              <a:rPr lang="en-US" sz="1600" dirty="0" smtClean="0"/>
              <a:t>Hydrologic Simulation Package-Fortran (HSPF)</a:t>
            </a:r>
          </a:p>
          <a:p>
            <a:pPr marL="457200" lvl="1"/>
            <a:r>
              <a:rPr lang="en-US" sz="1600" dirty="0" smtClean="0"/>
              <a:t>Spreadsheet Tool for Estimating Pollution Load (STEPL)</a:t>
            </a:r>
          </a:p>
          <a:p>
            <a:pPr marL="457200" lvl="1"/>
            <a:r>
              <a:rPr lang="en-US" sz="1600" dirty="0" smtClean="0"/>
              <a:t>Pollution Loads for Watersheds (PLOAD)</a:t>
            </a:r>
          </a:p>
          <a:p>
            <a:pPr marL="457200" lvl="1"/>
            <a:r>
              <a:rPr lang="en-US" sz="1600" dirty="0" smtClean="0"/>
              <a:t>Long-Term Hydrologic Impact Assessment (L-THIA)</a:t>
            </a:r>
          </a:p>
          <a:p>
            <a:pPr marL="457200" lvl="1"/>
            <a:r>
              <a:rPr lang="en-US" sz="1600" dirty="0" smtClean="0"/>
              <a:t>Soil-Water Assessment Tool (SWAT)</a:t>
            </a:r>
          </a:p>
          <a:p>
            <a:pPr marL="457200" lvl="1"/>
            <a:r>
              <a:rPr lang="en-US" sz="1600" b="1" i="1" dirty="0" smtClean="0"/>
              <a:t>WHAT DID I MISS?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572000"/>
            <a:ext cx="8229600" cy="170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4381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52399"/>
            <a:ext cx="8534400" cy="426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04800" y="4538482"/>
            <a:ext cx="5638800" cy="2167118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Watershed modeling is used globally.</a:t>
            </a:r>
          </a:p>
          <a:p>
            <a:r>
              <a:rPr lang="en-US" sz="2000" dirty="0" smtClean="0"/>
              <a:t>The focus is typically on NPS pollution from anthropogenic sources, i.e. urban and agriculture.</a:t>
            </a:r>
          </a:p>
          <a:p>
            <a:r>
              <a:rPr lang="en-US" sz="2000" dirty="0" smtClean="0"/>
              <a:t>The Soil Water Assessment Tool or SWAT model is by far the most commonly used.</a:t>
            </a:r>
          </a:p>
          <a:p>
            <a:r>
              <a:rPr lang="en-US" sz="2000" dirty="0" smtClean="0"/>
              <a:t>Let’s remember: ALL MODELS ARE WRONG, BUT SOME ARE USEFUL!</a:t>
            </a:r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725" y="4410592"/>
            <a:ext cx="2659475" cy="215815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73622" y="6580640"/>
            <a:ext cx="2302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Wellen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2015</a:t>
            </a: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5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09700"/>
            <a:ext cx="5591175" cy="16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30"/>
          <a:stretch/>
        </p:blipFill>
        <p:spPr bwMode="auto">
          <a:xfrm>
            <a:off x="3657600" y="2552700"/>
            <a:ext cx="5334000" cy="1112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78" y="3581400"/>
            <a:ext cx="4919072" cy="167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" y="381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cs typeface="Times New Roman" panose="02020603050405020304" pitchFamily="18" charset="0"/>
              </a:rPr>
              <a:t>SWAT modeling is commonly used across the world, and there was even an application </a:t>
            </a:r>
            <a:r>
              <a:rPr lang="en-US" b="1" dirty="0" smtClean="0">
                <a:cs typeface="Times New Roman" panose="02020603050405020304" pitchFamily="18" charset="0"/>
              </a:rPr>
              <a:t>on a watershed in American Samoa in </a:t>
            </a:r>
            <a:r>
              <a:rPr lang="en-US" b="1" dirty="0" smtClean="0">
                <a:cs typeface="Times New Roman" panose="02020603050405020304" pitchFamily="18" charset="0"/>
              </a:rPr>
              <a:t>the Coastal Hydrology sessions </a:t>
            </a:r>
            <a:r>
              <a:rPr lang="en-US" b="1" dirty="0" smtClean="0">
                <a:cs typeface="Times New Roman" panose="02020603050405020304" pitchFamily="18" charset="0"/>
              </a:rPr>
              <a:t>on Tuesday.</a:t>
            </a:r>
            <a:endParaRPr lang="en-US" b="1" dirty="0"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5602069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cs typeface="Times New Roman" panose="02020603050405020304" pitchFamily="18" charset="0"/>
              </a:rPr>
              <a:t>In Arkansas and Oklahoma, SWAT is extremely popular – it is the model of choice by state agencies to evaluate BMP effectiveness, nutrient sources and even to prioritize where resources will be used to address NPS.</a:t>
            </a:r>
            <a:endParaRPr lang="en-US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80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464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using a model,</a:t>
            </a:r>
            <a:br>
              <a:rPr lang="en-US" dirty="0" smtClean="0"/>
            </a:br>
            <a:r>
              <a:rPr lang="en-US" dirty="0" smtClean="0"/>
              <a:t>you need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4267200" cy="4525963"/>
          </a:xfrm>
        </p:spPr>
        <p:txBody>
          <a:bodyPr/>
          <a:lstStyle/>
          <a:p>
            <a:r>
              <a:rPr lang="en-US" dirty="0" smtClean="0"/>
              <a:t>Identify the Question</a:t>
            </a:r>
          </a:p>
          <a:p>
            <a:r>
              <a:rPr lang="en-US" dirty="0" smtClean="0"/>
              <a:t>Select the Best Model</a:t>
            </a:r>
          </a:p>
          <a:p>
            <a:r>
              <a:rPr lang="en-US" dirty="0" smtClean="0"/>
              <a:t>Database Compilation</a:t>
            </a:r>
          </a:p>
          <a:p>
            <a:r>
              <a:rPr lang="en-US" dirty="0" smtClean="0"/>
              <a:t>Model Calibration</a:t>
            </a:r>
          </a:p>
          <a:p>
            <a:r>
              <a:rPr lang="en-US" dirty="0" smtClean="0"/>
              <a:t>Model Validation</a:t>
            </a:r>
          </a:p>
          <a:p>
            <a:r>
              <a:rPr lang="en-US" dirty="0" smtClean="0"/>
              <a:t>Parameter Sensitivity</a:t>
            </a:r>
          </a:p>
          <a:p>
            <a:r>
              <a:rPr lang="en-US" dirty="0" smtClean="0"/>
              <a:t>Model Uncertainty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0" y="3048000"/>
            <a:ext cx="4953000" cy="12954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"/>
            <a:ext cx="3886200" cy="2594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3" b="25148"/>
          <a:stretch/>
        </p:blipFill>
        <p:spPr>
          <a:xfrm>
            <a:off x="5303520" y="3979024"/>
            <a:ext cx="3840480" cy="2878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133600"/>
            <a:ext cx="3886200" cy="259403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257800" y="0"/>
            <a:ext cx="0" cy="6861237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76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4442</TotalTime>
  <Words>995</Words>
  <Application>Microsoft Office PowerPoint</Application>
  <PresentationFormat>On-screen Show (4:3)</PresentationFormat>
  <Paragraphs>112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</vt:lpstr>
      <vt:lpstr>Times New Roman</vt:lpstr>
      <vt:lpstr>Office Theme</vt:lpstr>
      <vt:lpstr>Can we use nutrient concentrations during baseflow conditions to manage nonpoint source pollution?</vt:lpstr>
      <vt:lpstr>A couple decades ago watershed models became ‘sexy’ and were being used to address NPS pollution issues.</vt:lpstr>
      <vt:lpstr>The reasons focused on the expense related to field monitoring – lots of samples, expensive equipment, etc.</vt:lpstr>
      <vt:lpstr>Computer models provide users the opportunities to evaluate pollution sources, ‘what if’ scenarios, BMPs and even simulate future loads.</vt:lpstr>
      <vt:lpstr>What goes into using a model?</vt:lpstr>
      <vt:lpstr>Watershed Modeling Options</vt:lpstr>
      <vt:lpstr>PowerPoint Presentation</vt:lpstr>
      <vt:lpstr>PowerPoint Presentation</vt:lpstr>
      <vt:lpstr>When using a model, you need DATA?</vt:lpstr>
      <vt:lpstr>So, if we need nutrient concentrations and loads to calibrate and validate…</vt:lpstr>
      <vt:lpstr>Can we use nutrient concentrations during baseflow conditions to manage NPS and help prioritize where to invest resources to improve WQ?</vt:lpstr>
      <vt:lpstr>So, we think that high nutrient concentrations in baseflow reflects high load potential from watershed NPS. </vt:lpstr>
      <vt:lpstr>So, we think that high nutrient concentrations in baseflow reflects high load potential from watershed NPS. </vt:lpstr>
      <vt:lpstr>And, surface runoff potential increases with human land use.  This suggests that streams with elevated nutrients in baseflow likely have high NPS loading. </vt:lpstr>
      <vt:lpstr>So, how do we use stream nutrients during base flow to help prioritize subwatersheds where to invest resources to improve WQ?</vt:lpstr>
      <vt:lpstr>PowerPoint Presentation</vt:lpstr>
      <vt:lpstr>PowerPoint Presentation</vt:lpstr>
      <vt:lpstr>Based on these responses to key watershed characteristics…</vt:lpstr>
      <vt:lpstr>So, how could this be applied…</vt:lpstr>
      <vt:lpstr>I realize we are in HAWAII not Arkansas…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Fine-scale (HUC 12) watershed sampling to complement or in place of watershed modeling</dc:title>
  <dc:creator>Bradley J. Austin</dc:creator>
  <cp:lastModifiedBy>Brian Edward Haggard</cp:lastModifiedBy>
  <cp:revision>187</cp:revision>
  <cp:lastPrinted>2017-04-04T17:07:53Z</cp:lastPrinted>
  <dcterms:created xsi:type="dcterms:W3CDTF">2017-03-16T21:23:41Z</dcterms:created>
  <dcterms:modified xsi:type="dcterms:W3CDTF">2017-05-24T21:02:29Z</dcterms:modified>
</cp:coreProperties>
</file>