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5" r:id="rId2"/>
    <p:sldMasterId id="2147483673" r:id="rId3"/>
  </p:sldMasterIdLst>
  <p:notesMasterIdLst>
    <p:notesMasterId r:id="rId27"/>
  </p:notesMasterIdLst>
  <p:handoutMasterIdLst>
    <p:handoutMasterId r:id="rId28"/>
  </p:handoutMasterIdLst>
  <p:sldIdLst>
    <p:sldId id="284" r:id="rId4"/>
    <p:sldId id="426" r:id="rId5"/>
    <p:sldId id="491" r:id="rId6"/>
    <p:sldId id="492" r:id="rId7"/>
    <p:sldId id="511" r:id="rId8"/>
    <p:sldId id="493" r:id="rId9"/>
    <p:sldId id="494" r:id="rId10"/>
    <p:sldId id="495" r:id="rId11"/>
    <p:sldId id="496" r:id="rId12"/>
    <p:sldId id="497" r:id="rId13"/>
    <p:sldId id="498" r:id="rId14"/>
    <p:sldId id="499" r:id="rId15"/>
    <p:sldId id="509" r:id="rId16"/>
    <p:sldId id="501" r:id="rId17"/>
    <p:sldId id="513" r:id="rId18"/>
    <p:sldId id="512" r:id="rId19"/>
    <p:sldId id="502" r:id="rId20"/>
    <p:sldId id="503" r:id="rId21"/>
    <p:sldId id="504" r:id="rId22"/>
    <p:sldId id="510" r:id="rId23"/>
    <p:sldId id="506" r:id="rId24"/>
    <p:sldId id="507" r:id="rId25"/>
    <p:sldId id="508" r:id="rId2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FF00"/>
    <a:srgbClr val="F9BE9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0" autoAdjust="0"/>
    <p:restoredTop sz="91960" autoAdjust="0"/>
  </p:normalViewPr>
  <p:slideViewPr>
    <p:cSldViewPr snapToGrid="0" snapToObjects="1">
      <p:cViewPr varScale="1">
        <p:scale>
          <a:sx n="108" d="100"/>
          <a:sy n="108" d="100"/>
        </p:scale>
        <p:origin x="846"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8388"/>
    </p:cViewPr>
  </p:sorterViewPr>
  <p:notesViewPr>
    <p:cSldViewPr snapToGrid="0" snapToObjects="1">
      <p:cViewPr varScale="1">
        <p:scale>
          <a:sx n="88" d="100"/>
          <a:sy n="88" d="100"/>
        </p:scale>
        <p:origin x="3696" y="10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5138"/>
          </a:xfrm>
          <a:prstGeom prst="rect">
            <a:avLst/>
          </a:prstGeom>
        </p:spPr>
        <p:txBody>
          <a:bodyPr vert="horz" lIns="91943" tIns="45972" rIns="91943" bIns="45972" rtlCol="0"/>
          <a:lstStyle>
            <a:lvl1pPr algn="l">
              <a:defRPr sz="1200"/>
            </a:lvl1pPr>
          </a:lstStyle>
          <a:p>
            <a:endParaRPr lang="en-US" dirty="0"/>
          </a:p>
        </p:txBody>
      </p:sp>
      <p:sp>
        <p:nvSpPr>
          <p:cNvPr id="3" name="Date Placeholder 2"/>
          <p:cNvSpPr>
            <a:spLocks noGrp="1"/>
          </p:cNvSpPr>
          <p:nvPr>
            <p:ph type="dt" sz="quarter" idx="1"/>
          </p:nvPr>
        </p:nvSpPr>
        <p:spPr>
          <a:xfrm>
            <a:off x="3970938" y="1"/>
            <a:ext cx="3037840" cy="465138"/>
          </a:xfrm>
          <a:prstGeom prst="rect">
            <a:avLst/>
          </a:prstGeom>
        </p:spPr>
        <p:txBody>
          <a:bodyPr vert="horz" lIns="91943" tIns="45972" rIns="91943" bIns="45972" rtlCol="0"/>
          <a:lstStyle>
            <a:lvl1pPr algn="r">
              <a:defRPr sz="1200"/>
            </a:lvl1pPr>
          </a:lstStyle>
          <a:p>
            <a:fld id="{90C41F4C-F18A-4F61-9669-CBCE63A90E25}" type="datetimeFigureOut">
              <a:rPr lang="en-US" smtClean="0"/>
              <a:pPr/>
              <a:t>5/23/2017</a:t>
            </a:fld>
            <a:endParaRPr lang="en-US" dirty="0"/>
          </a:p>
        </p:txBody>
      </p:sp>
      <p:sp>
        <p:nvSpPr>
          <p:cNvPr id="4" name="Footer Placeholder 3"/>
          <p:cNvSpPr>
            <a:spLocks noGrp="1"/>
          </p:cNvSpPr>
          <p:nvPr>
            <p:ph type="ftr" sz="quarter" idx="2"/>
          </p:nvPr>
        </p:nvSpPr>
        <p:spPr>
          <a:xfrm>
            <a:off x="0" y="8829676"/>
            <a:ext cx="3037840" cy="465138"/>
          </a:xfrm>
          <a:prstGeom prst="rect">
            <a:avLst/>
          </a:prstGeom>
        </p:spPr>
        <p:txBody>
          <a:bodyPr vert="horz" lIns="91943" tIns="45972" rIns="91943" bIns="45972"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938" y="8829676"/>
            <a:ext cx="3037840" cy="465138"/>
          </a:xfrm>
          <a:prstGeom prst="rect">
            <a:avLst/>
          </a:prstGeom>
        </p:spPr>
        <p:txBody>
          <a:bodyPr vert="horz" lIns="91943" tIns="45972" rIns="91943" bIns="45972" rtlCol="0" anchor="b"/>
          <a:lstStyle>
            <a:lvl1pPr algn="r">
              <a:defRPr sz="1200"/>
            </a:lvl1pPr>
          </a:lstStyle>
          <a:p>
            <a:fld id="{39B7396F-19AE-4199-81E8-681621ADC018}" type="slidenum">
              <a:rPr lang="en-US" smtClean="0"/>
              <a:pPr/>
              <a:t>‹#›</a:t>
            </a:fld>
            <a:endParaRPr lang="en-US" dirty="0"/>
          </a:p>
        </p:txBody>
      </p:sp>
    </p:spTree>
    <p:extLst>
      <p:ext uri="{BB962C8B-B14F-4D97-AF65-F5344CB8AC3E}">
        <p14:creationId xmlns:p14="http://schemas.microsoft.com/office/powerpoint/2010/main" val="1237369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1943" tIns="45972" rIns="91943" bIns="45972" rtlCol="0"/>
          <a:lstStyle>
            <a:lvl1pPr algn="l">
              <a:defRPr sz="1200"/>
            </a:lvl1pPr>
          </a:lstStyle>
          <a:p>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1943" tIns="45972" rIns="91943" bIns="45972" rtlCol="0"/>
          <a:lstStyle>
            <a:lvl1pPr algn="r">
              <a:defRPr sz="1200"/>
            </a:lvl1pPr>
          </a:lstStyle>
          <a:p>
            <a:fld id="{B539AD8C-9BCD-BA47-9947-42D080D0F45A}" type="datetimeFigureOut">
              <a:rPr lang="en-US" smtClean="0"/>
              <a:pPr/>
              <a:t>5/23/2017</a:t>
            </a:fld>
            <a:endParaRPr lang="en-US" dirty="0"/>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943" tIns="45972" rIns="91943" bIns="45972" rtlCol="0" anchor="ctr"/>
          <a:lstStyle/>
          <a:p>
            <a:endParaRPr lang="en-US" dirty="0"/>
          </a:p>
        </p:txBody>
      </p:sp>
      <p:sp>
        <p:nvSpPr>
          <p:cNvPr id="5" name="Notes Placeholder 4"/>
          <p:cNvSpPr>
            <a:spLocks noGrp="1"/>
          </p:cNvSpPr>
          <p:nvPr>
            <p:ph type="body" sz="quarter" idx="3"/>
          </p:nvPr>
        </p:nvSpPr>
        <p:spPr>
          <a:xfrm>
            <a:off x="701040" y="4415791"/>
            <a:ext cx="5608320" cy="4183380"/>
          </a:xfrm>
          <a:prstGeom prst="rect">
            <a:avLst/>
          </a:prstGeom>
        </p:spPr>
        <p:txBody>
          <a:bodyPr vert="horz" lIns="91943" tIns="45972" rIns="91943" bIns="4597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6"/>
            <a:ext cx="3037840" cy="464820"/>
          </a:xfrm>
          <a:prstGeom prst="rect">
            <a:avLst/>
          </a:prstGeom>
        </p:spPr>
        <p:txBody>
          <a:bodyPr vert="horz" lIns="91943" tIns="45972" rIns="91943" bIns="45972"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6"/>
            <a:ext cx="3037840" cy="464820"/>
          </a:xfrm>
          <a:prstGeom prst="rect">
            <a:avLst/>
          </a:prstGeom>
        </p:spPr>
        <p:txBody>
          <a:bodyPr vert="horz" lIns="91943" tIns="45972" rIns="91943" bIns="45972" rtlCol="0" anchor="b"/>
          <a:lstStyle>
            <a:lvl1pPr algn="r">
              <a:defRPr sz="1200"/>
            </a:lvl1pPr>
          </a:lstStyle>
          <a:p>
            <a:fld id="{D16A9CCF-D5EC-5C4F-A20D-223E84FC7672}" type="slidenum">
              <a:rPr lang="en-US" smtClean="0"/>
              <a:pPr/>
              <a:t>‹#›</a:t>
            </a:fld>
            <a:endParaRPr lang="en-US" dirty="0"/>
          </a:p>
        </p:txBody>
      </p:sp>
    </p:spTree>
    <p:extLst>
      <p:ext uri="{BB962C8B-B14F-4D97-AF65-F5344CB8AC3E}">
        <p14:creationId xmlns:p14="http://schemas.microsoft.com/office/powerpoint/2010/main" val="305379975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Looking for candid discussion</a:t>
            </a:r>
          </a:p>
        </p:txBody>
      </p:sp>
      <p:sp>
        <p:nvSpPr>
          <p:cNvPr id="4" name="Slide Number Placeholder 3"/>
          <p:cNvSpPr>
            <a:spLocks noGrp="1"/>
          </p:cNvSpPr>
          <p:nvPr>
            <p:ph type="sldNum" sz="quarter" idx="10"/>
          </p:nvPr>
        </p:nvSpPr>
        <p:spPr/>
        <p:txBody>
          <a:bodyPr/>
          <a:lstStyle/>
          <a:p>
            <a:fld id="{D16A9CCF-D5EC-5C4F-A20D-223E84FC7672}" type="slidenum">
              <a:rPr lang="en-US" smtClean="0"/>
              <a:pPr/>
              <a:t>1</a:t>
            </a:fld>
            <a:endParaRPr lang="en-US" dirty="0"/>
          </a:p>
        </p:txBody>
      </p:sp>
    </p:spTree>
    <p:extLst>
      <p:ext uri="{BB962C8B-B14F-4D97-AF65-F5344CB8AC3E}">
        <p14:creationId xmlns:p14="http://schemas.microsoft.com/office/powerpoint/2010/main" val="29622543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25,000 cu yards during a</a:t>
            </a:r>
            <a:r>
              <a:rPr lang="en-US" baseline="0" dirty="0" smtClean="0"/>
              <a:t> typical season.</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10</a:t>
            </a:fld>
            <a:endParaRPr lang="en-US" dirty="0"/>
          </a:p>
        </p:txBody>
      </p:sp>
    </p:spTree>
    <p:extLst>
      <p:ext uri="{BB962C8B-B14F-4D97-AF65-F5344CB8AC3E}">
        <p14:creationId xmlns:p14="http://schemas.microsoft.com/office/powerpoint/2010/main" val="3773334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Correlate with medium to strong El Nino years</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11</a:t>
            </a:fld>
            <a:endParaRPr lang="en-US" dirty="0"/>
          </a:p>
        </p:txBody>
      </p:sp>
    </p:spTree>
    <p:extLst>
      <p:ext uri="{BB962C8B-B14F-4D97-AF65-F5344CB8AC3E}">
        <p14:creationId xmlns:p14="http://schemas.microsoft.com/office/powerpoint/2010/main" val="14056781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Being</a:t>
            </a:r>
            <a:r>
              <a:rPr lang="en-US" baseline="0" dirty="0" smtClean="0"/>
              <a:t> in the middle of the Pacific Ocean, Hawaii is exposed to waves from nearly every direction</a:t>
            </a:r>
            <a:endParaRPr lang="en-US" dirty="0" smtClean="0"/>
          </a:p>
          <a:p>
            <a:r>
              <a:rPr lang="en-US" dirty="0" smtClean="0"/>
              <a:t>For</a:t>
            </a:r>
            <a:r>
              <a:rPr lang="en-US" baseline="0" dirty="0" smtClean="0"/>
              <a:t> simplicity, I will l</a:t>
            </a:r>
            <a:r>
              <a:rPr lang="en-US" dirty="0" smtClean="0"/>
              <a:t>imit discussion to north Pacific and southern swell</a:t>
            </a:r>
          </a:p>
          <a:p>
            <a:r>
              <a:rPr lang="en-US" dirty="0" smtClean="0"/>
              <a:t>	- While Kona storm waves play a roll in sediment transport along KLC,</a:t>
            </a:r>
            <a:r>
              <a:rPr lang="en-US" baseline="0" dirty="0" smtClean="0"/>
              <a:t> fairly infrequent </a:t>
            </a:r>
            <a:r>
              <a:rPr lang="en-US" baseline="0" dirty="0" err="1" smtClean="0"/>
              <a:t>occurance</a:t>
            </a:r>
            <a:endParaRPr lang="en-US" baseline="0" dirty="0" smtClean="0"/>
          </a:p>
          <a:p>
            <a:r>
              <a:rPr lang="en-US" baseline="0" dirty="0" smtClean="0"/>
              <a:t>	- Sheltered from NE and SE trade wind waves</a:t>
            </a:r>
          </a:p>
          <a:p>
            <a:r>
              <a:rPr lang="en-US" baseline="0" dirty="0" smtClean="0"/>
              <a:t>In the winter, large north Pacific storms send waves from the northwest with offshore wave heights reaching up to 25 feet</a:t>
            </a:r>
          </a:p>
          <a:p>
            <a:r>
              <a:rPr lang="en-US" baseline="0" dirty="0" smtClean="0"/>
              <a:t>In the summer, waves generated by storms in the southern hemisphere can have </a:t>
            </a:r>
            <a:r>
              <a:rPr lang="en-US" baseline="0" dirty="0" err="1" smtClean="0"/>
              <a:t>deepwater</a:t>
            </a:r>
            <a:r>
              <a:rPr lang="en-US" baseline="0" dirty="0" smtClean="0"/>
              <a:t> wave heights up to about 5 feet</a:t>
            </a:r>
          </a:p>
          <a:p>
            <a:r>
              <a:rPr lang="en-US" baseline="0" dirty="0" smtClean="0"/>
              <a:t>As you can see, Molokai blocks direct approach of north Pacific swells, while southern swells have a much more direct shot between Lanai and Kahoolawe</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12</a:t>
            </a:fld>
            <a:endParaRPr lang="en-US" dirty="0"/>
          </a:p>
        </p:txBody>
      </p:sp>
    </p:spTree>
    <p:extLst>
      <p:ext uri="{BB962C8B-B14F-4D97-AF65-F5344CB8AC3E}">
        <p14:creationId xmlns:p14="http://schemas.microsoft.com/office/powerpoint/2010/main" val="13004843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a seasonal 1-month wave, which is a wave height</a:t>
            </a:r>
            <a:r>
              <a:rPr lang="en-US" baseline="0" dirty="0" smtClean="0"/>
              <a:t> that you would expect on a monthly basis during that particular swell season,</a:t>
            </a:r>
            <a:r>
              <a:rPr lang="en-US" dirty="0" smtClean="0"/>
              <a:t> approaching </a:t>
            </a:r>
            <a:r>
              <a:rPr lang="en-US" dirty="0" err="1" smtClean="0"/>
              <a:t>Kaanapali</a:t>
            </a:r>
            <a:endParaRPr lang="en-US" dirty="0" smtClean="0"/>
          </a:p>
          <a:p>
            <a:r>
              <a:rPr lang="en-US" dirty="0" smtClean="0"/>
              <a:t>	- Top</a:t>
            </a:r>
            <a:r>
              <a:rPr lang="en-US" baseline="0" dirty="0" smtClean="0"/>
              <a:t> shows a </a:t>
            </a:r>
            <a:r>
              <a:rPr lang="en-US" dirty="0" smtClean="0"/>
              <a:t>north Pacific swell while</a:t>
            </a:r>
            <a:r>
              <a:rPr lang="en-US" baseline="0" dirty="0" smtClean="0"/>
              <a:t> the bottom shows a southern swell</a:t>
            </a:r>
          </a:p>
          <a:p>
            <a:r>
              <a:rPr lang="en-US" baseline="0" dirty="0" smtClean="0"/>
              <a:t>Notice the difference in </a:t>
            </a:r>
            <a:r>
              <a:rPr lang="en-US" baseline="0" dirty="0" err="1" smtClean="0"/>
              <a:t>deepwater</a:t>
            </a:r>
            <a:r>
              <a:rPr lang="en-US" baseline="0" dirty="0" smtClean="0"/>
              <a:t> (15 feet vs 3.5 feet) and the similarities in shallow water (about 2 feet once they reach shore)</a:t>
            </a:r>
          </a:p>
          <a:p>
            <a:r>
              <a:rPr lang="en-US" baseline="0" dirty="0" smtClean="0"/>
              <a:t>A major reason </a:t>
            </a:r>
            <a:r>
              <a:rPr lang="en-US" baseline="0" dirty="0" err="1" smtClean="0"/>
              <a:t>Kaanapali</a:t>
            </a:r>
            <a:r>
              <a:rPr lang="en-US" baseline="0" dirty="0" smtClean="0"/>
              <a:t> exists as it does today is because of the island swell shadowing from Molokai</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13</a:t>
            </a:fld>
            <a:endParaRPr lang="en-US" dirty="0"/>
          </a:p>
        </p:txBody>
      </p:sp>
    </p:spTree>
    <p:extLst>
      <p:ext uri="{BB962C8B-B14F-4D97-AF65-F5344CB8AC3E}">
        <p14:creationId xmlns:p14="http://schemas.microsoft.com/office/powerpoint/2010/main" val="3443795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some</a:t>
            </a:r>
            <a:r>
              <a:rPr lang="en-US" baseline="0" dirty="0" smtClean="0"/>
              <a:t> knowledge of the dominant wave regime in </a:t>
            </a:r>
            <a:r>
              <a:rPr lang="en-US" baseline="0" dirty="0" err="1" smtClean="0"/>
              <a:t>Kaanapali</a:t>
            </a:r>
            <a:r>
              <a:rPr lang="en-US" baseline="0" dirty="0" smtClean="0"/>
              <a:t>, I want to bring the discussion back to </a:t>
            </a:r>
            <a:r>
              <a:rPr lang="en-US" baseline="0" dirty="0" err="1" smtClean="0"/>
              <a:t>Hanakaoo</a:t>
            </a:r>
            <a:r>
              <a:rPr lang="en-US" baseline="0" dirty="0" smtClean="0"/>
              <a:t> Point.</a:t>
            </a:r>
          </a:p>
          <a:p>
            <a:r>
              <a:rPr lang="en-US" baseline="0" dirty="0" smtClean="0"/>
              <a:t>As I mentioned earlier, this is the boundary between HLC to the south and KLC to the north; however, the sand point isn’t always present.</a:t>
            </a:r>
          </a:p>
          <a:p>
            <a:r>
              <a:rPr lang="en-US" baseline="0" dirty="0" smtClean="0"/>
              <a:t>In fact, if you walked the beach here in September or October there is nothing that would indicate that you are walking between abutting littoral cells!</a:t>
            </a:r>
          </a:p>
          <a:p>
            <a:r>
              <a:rPr lang="en-US" dirty="0" smtClean="0"/>
              <a:t>This area experiences 200 feet of landward/seaward</a:t>
            </a:r>
            <a:r>
              <a:rPr lang="en-US" baseline="0" dirty="0" smtClean="0"/>
              <a:t> migration of shoreline in a single swell season.</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14</a:t>
            </a:fld>
            <a:endParaRPr lang="en-US" dirty="0"/>
          </a:p>
        </p:txBody>
      </p:sp>
    </p:spTree>
    <p:extLst>
      <p:ext uri="{BB962C8B-B14F-4D97-AF65-F5344CB8AC3E}">
        <p14:creationId xmlns:p14="http://schemas.microsoft.com/office/powerpoint/2010/main" val="10423367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that we have some</a:t>
            </a:r>
            <a:r>
              <a:rPr lang="en-US" baseline="0" dirty="0" smtClean="0"/>
              <a:t> knowledge of the dominant wave regime in </a:t>
            </a:r>
            <a:r>
              <a:rPr lang="en-US" baseline="0" dirty="0" err="1" smtClean="0"/>
              <a:t>Kaanapali</a:t>
            </a:r>
            <a:r>
              <a:rPr lang="en-US" baseline="0" dirty="0" smtClean="0"/>
              <a:t>, I want to bring the discussion back to </a:t>
            </a:r>
            <a:r>
              <a:rPr lang="en-US" baseline="0" dirty="0" err="1" smtClean="0"/>
              <a:t>Hanakaoo</a:t>
            </a:r>
            <a:r>
              <a:rPr lang="en-US" baseline="0" dirty="0" smtClean="0"/>
              <a:t> Point.</a:t>
            </a:r>
          </a:p>
          <a:p>
            <a:r>
              <a:rPr lang="en-US" baseline="0" dirty="0" smtClean="0"/>
              <a:t>As I mentioned earlier, this is the boundary between HLC to the south and KLC to the north; however, the sand point isn’t always present.</a:t>
            </a:r>
          </a:p>
          <a:p>
            <a:r>
              <a:rPr lang="en-US" baseline="0" dirty="0" smtClean="0"/>
              <a:t>In fact, if you walked the beach here in September or October there is nothing that would indicate that you are walking between abutting littoral cells!</a:t>
            </a:r>
          </a:p>
          <a:p>
            <a:r>
              <a:rPr lang="en-US" dirty="0" smtClean="0"/>
              <a:t>This area experiences 200 feet of landward/seaward</a:t>
            </a:r>
            <a:r>
              <a:rPr lang="en-US" baseline="0" dirty="0" smtClean="0"/>
              <a:t> migration of shoreline in a single swell season.</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15</a:t>
            </a:fld>
            <a:endParaRPr lang="en-US" dirty="0"/>
          </a:p>
        </p:txBody>
      </p:sp>
    </p:spTree>
    <p:extLst>
      <p:ext uri="{BB962C8B-B14F-4D97-AF65-F5344CB8AC3E}">
        <p14:creationId xmlns:p14="http://schemas.microsoft.com/office/powerpoint/2010/main" val="22601622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Historical shoreline locations can be traced from historical aerial imagery that dates back to 1949.  These historical shorelines </a:t>
            </a:r>
            <a:r>
              <a:rPr lang="en-US" baseline="0" dirty="0" smtClean="0"/>
              <a:t>show </a:t>
            </a:r>
            <a:r>
              <a:rPr lang="en-US" baseline="0" dirty="0" err="1" smtClean="0"/>
              <a:t>Hanakaoo</a:t>
            </a:r>
            <a:r>
              <a:rPr lang="en-US" baseline="0" dirty="0" smtClean="0"/>
              <a:t> Point forming at roughly the same place every year, despite being completely wiped out after the summer swell season, which is quiet amazing when you consider suspended sediment’s almost fluid nature</a:t>
            </a:r>
            <a:r>
              <a:rPr lang="en-US" baseline="0" dirty="0" smtClean="0"/>
              <a:t>.</a:t>
            </a:r>
            <a:endParaRPr lang="en-US" dirty="0" smtClean="0"/>
          </a:p>
          <a:p>
            <a:r>
              <a:rPr lang="en-US" dirty="0" smtClean="0"/>
              <a:t>It’s clear what</a:t>
            </a:r>
            <a:r>
              <a:rPr lang="en-US" baseline="0" dirty="0" smtClean="0"/>
              <a:t> is stopping sand migration at the north end of the KLC (</a:t>
            </a:r>
            <a:r>
              <a:rPr lang="en-US" baseline="0" dirty="0" err="1" smtClean="0"/>
              <a:t>Puu</a:t>
            </a:r>
            <a:r>
              <a:rPr lang="en-US" baseline="0" dirty="0" smtClean="0"/>
              <a:t> </a:t>
            </a:r>
            <a:r>
              <a:rPr lang="en-US" baseline="0" dirty="0" err="1" smtClean="0"/>
              <a:t>Kekaa</a:t>
            </a:r>
            <a:r>
              <a:rPr lang="en-US" baseline="0" dirty="0" smtClean="0"/>
              <a:t>, aka Black Rock), but what is happening at </a:t>
            </a:r>
            <a:r>
              <a:rPr lang="en-US" baseline="0" dirty="0" err="1" smtClean="0"/>
              <a:t>Hanakaoo</a:t>
            </a:r>
            <a:r>
              <a:rPr lang="en-US" baseline="0" dirty="0" smtClean="0"/>
              <a:t> Point? Why isn’t sand moving down the beach into the HLC?</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16</a:t>
            </a:fld>
            <a:endParaRPr lang="en-US" dirty="0"/>
          </a:p>
        </p:txBody>
      </p:sp>
    </p:spTree>
    <p:extLst>
      <p:ext uri="{BB962C8B-B14F-4D97-AF65-F5344CB8AC3E}">
        <p14:creationId xmlns:p14="http://schemas.microsoft.com/office/powerpoint/2010/main" val="33151648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help explain what’s going on here,</a:t>
            </a:r>
            <a:r>
              <a:rPr lang="en-US" baseline="0" dirty="0" smtClean="0"/>
              <a:t> I’m going to turn to one of the fancy coastal engineering tools we have today: numerical wave modeling.  We took that same, seasonal 1-month wave from earlier and used a </a:t>
            </a:r>
            <a:r>
              <a:rPr lang="en-US" baseline="0" dirty="0" err="1" smtClean="0"/>
              <a:t>Boussinesq</a:t>
            </a:r>
            <a:r>
              <a:rPr lang="en-US" baseline="0" dirty="0" smtClean="0"/>
              <a:t> numerical wave model to “bring the wave to shore”, or see how it behaves as it interacts with the nearshore bathymetry around </a:t>
            </a:r>
            <a:r>
              <a:rPr lang="en-US" baseline="0" dirty="0" err="1" smtClean="0"/>
              <a:t>Kaanapali</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17</a:t>
            </a:fld>
            <a:endParaRPr lang="en-US" dirty="0"/>
          </a:p>
        </p:txBody>
      </p:sp>
    </p:spTree>
    <p:extLst>
      <p:ext uri="{BB962C8B-B14F-4D97-AF65-F5344CB8AC3E}">
        <p14:creationId xmlns:p14="http://schemas.microsoft.com/office/powerpoint/2010/main" val="28882608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18</a:t>
            </a:fld>
            <a:endParaRPr lang="en-US" dirty="0"/>
          </a:p>
        </p:txBody>
      </p:sp>
    </p:spTree>
    <p:extLst>
      <p:ext uri="{BB962C8B-B14F-4D97-AF65-F5344CB8AC3E}">
        <p14:creationId xmlns:p14="http://schemas.microsoft.com/office/powerpoint/2010/main" val="14535540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Leaky meaning there can be sand sharing between adjacent littoral cells</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19</a:t>
            </a:fld>
            <a:endParaRPr lang="en-US" dirty="0"/>
          </a:p>
        </p:txBody>
      </p:sp>
    </p:spTree>
    <p:extLst>
      <p:ext uri="{BB962C8B-B14F-4D97-AF65-F5344CB8AC3E}">
        <p14:creationId xmlns:p14="http://schemas.microsoft.com/office/powerpoint/2010/main" val="234391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2</a:t>
            </a:fld>
            <a:endParaRPr lang="en-US" dirty="0"/>
          </a:p>
        </p:txBody>
      </p:sp>
    </p:spTree>
    <p:extLst>
      <p:ext uri="{BB962C8B-B14F-4D97-AF65-F5344CB8AC3E}">
        <p14:creationId xmlns:p14="http://schemas.microsoft.com/office/powerpoint/2010/main" val="10845692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Describe</a:t>
            </a:r>
            <a:r>
              <a:rPr lang="en-US" baseline="0" dirty="0" smtClean="0"/>
              <a:t> figure:</a:t>
            </a:r>
          </a:p>
          <a:p>
            <a:r>
              <a:rPr lang="en-US" baseline="0" dirty="0" smtClean="0"/>
              <a:t>	- Geography</a:t>
            </a:r>
          </a:p>
          <a:p>
            <a:r>
              <a:rPr lang="en-US" baseline="0" dirty="0" smtClean="0"/>
              <a:t>	- Dates</a:t>
            </a:r>
          </a:p>
          <a:p>
            <a:r>
              <a:rPr lang="en-US" baseline="0" dirty="0" smtClean="0"/>
              <a:t>	- Colors</a:t>
            </a:r>
          </a:p>
          <a:p>
            <a:r>
              <a:rPr lang="en-US" dirty="0" smtClean="0"/>
              <a:t>Two </a:t>
            </a:r>
            <a:r>
              <a:rPr lang="en-US" dirty="0" smtClean="0"/>
              <a:t>years of large north Pacific</a:t>
            </a:r>
            <a:r>
              <a:rPr lang="en-US" baseline="0" dirty="0" smtClean="0"/>
              <a:t> swell seasons sandwiched a weak southern swell season</a:t>
            </a:r>
            <a:endParaRPr lang="en-US" dirty="0" smtClean="0"/>
          </a:p>
          <a:p>
            <a:r>
              <a:rPr lang="en-US" dirty="0" smtClean="0"/>
              <a:t>Sand</a:t>
            </a:r>
            <a:r>
              <a:rPr lang="en-US" baseline="0" dirty="0" smtClean="0"/>
              <a:t> p</a:t>
            </a:r>
            <a:r>
              <a:rPr lang="en-US" dirty="0" smtClean="0"/>
              <a:t>oint grows so large that waves from the north are no longer being diffracted as shown earlier, therefore </a:t>
            </a:r>
            <a:r>
              <a:rPr lang="en-US" dirty="0" smtClean="0"/>
              <a:t>sand by-passes the point into HLC</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20</a:t>
            </a:fld>
            <a:endParaRPr lang="en-US" dirty="0"/>
          </a:p>
        </p:txBody>
      </p:sp>
    </p:spTree>
    <p:extLst>
      <p:ext uri="{BB962C8B-B14F-4D97-AF65-F5344CB8AC3E}">
        <p14:creationId xmlns:p14="http://schemas.microsoft.com/office/powerpoint/2010/main" val="18069944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2003, months of large southern swells combined with elevated water levels caused the point to become</a:t>
            </a:r>
            <a:r>
              <a:rPr lang="en-US" baseline="0" dirty="0" smtClean="0"/>
              <a:t> completely depleted of sand</a:t>
            </a:r>
          </a:p>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21</a:t>
            </a:fld>
            <a:endParaRPr lang="en-US" dirty="0"/>
          </a:p>
        </p:txBody>
      </p:sp>
    </p:spTree>
    <p:extLst>
      <p:ext uri="{BB962C8B-B14F-4D97-AF65-F5344CB8AC3E}">
        <p14:creationId xmlns:p14="http://schemas.microsoft.com/office/powerpoint/2010/main" val="6799308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22</a:t>
            </a:fld>
            <a:endParaRPr lang="en-US" dirty="0"/>
          </a:p>
        </p:txBody>
      </p:sp>
    </p:spTree>
    <p:extLst>
      <p:ext uri="{BB962C8B-B14F-4D97-AF65-F5344CB8AC3E}">
        <p14:creationId xmlns:p14="http://schemas.microsoft.com/office/powerpoint/2010/main" val="21724874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23</a:t>
            </a:fld>
            <a:endParaRPr lang="en-US" dirty="0"/>
          </a:p>
        </p:txBody>
      </p:sp>
    </p:spTree>
    <p:extLst>
      <p:ext uri="{BB962C8B-B14F-4D97-AF65-F5344CB8AC3E}">
        <p14:creationId xmlns:p14="http://schemas.microsoft.com/office/powerpoint/2010/main" val="11619585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Billions of dollars worth of </a:t>
            </a:r>
            <a:r>
              <a:rPr lang="en-US" dirty="0" smtClean="0"/>
              <a:t>property generating billions</a:t>
            </a:r>
            <a:r>
              <a:rPr lang="en-US" baseline="0" dirty="0" smtClean="0"/>
              <a:t> of dollars in revenue </a:t>
            </a:r>
            <a:r>
              <a:rPr lang="en-US" baseline="0" dirty="0" smtClean="0"/>
              <a:t>within a couple hundred feet of the ocean</a:t>
            </a:r>
            <a:r>
              <a:rPr lang="en-US" baseline="0" dirty="0" smtClean="0"/>
              <a:t>.</a:t>
            </a:r>
          </a:p>
          <a:p>
            <a:r>
              <a:rPr lang="en-US" baseline="0" dirty="0" smtClean="0"/>
              <a:t>Resort was developed BECAUSE of the coastline.</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3</a:t>
            </a:fld>
            <a:endParaRPr lang="en-US" dirty="0"/>
          </a:p>
        </p:txBody>
      </p:sp>
    </p:spTree>
    <p:extLst>
      <p:ext uri="{BB962C8B-B14F-4D97-AF65-F5344CB8AC3E}">
        <p14:creationId xmlns:p14="http://schemas.microsoft.com/office/powerpoint/2010/main" val="7268084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is a littoral cell</a:t>
            </a:r>
            <a:r>
              <a:rPr lang="en-US" dirty="0" smtClean="0"/>
              <a:t>?</a:t>
            </a:r>
          </a:p>
          <a:p>
            <a:r>
              <a:rPr lang="en-US" dirty="0" smtClean="0"/>
              <a:t>Sand within these littoral</a:t>
            </a:r>
            <a:r>
              <a:rPr lang="en-US" baseline="0" dirty="0" smtClean="0"/>
              <a:t> cells behaves very much like a fluid, influenced by waves and currents.</a:t>
            </a:r>
          </a:p>
          <a:p>
            <a:r>
              <a:rPr lang="en-US" baseline="0" dirty="0" smtClean="0"/>
              <a:t>Waves breaking at an oblique wave angle to the shoreline will transport sand in that direction.</a:t>
            </a:r>
            <a:endParaRPr lang="en-US" dirty="0" smtClean="0"/>
          </a:p>
        </p:txBody>
      </p:sp>
      <p:sp>
        <p:nvSpPr>
          <p:cNvPr id="4" name="Slide Number Placeholder 3"/>
          <p:cNvSpPr>
            <a:spLocks noGrp="1"/>
          </p:cNvSpPr>
          <p:nvPr>
            <p:ph type="sldNum" sz="quarter" idx="10"/>
          </p:nvPr>
        </p:nvSpPr>
        <p:spPr/>
        <p:txBody>
          <a:bodyPr/>
          <a:lstStyle/>
          <a:p>
            <a:fld id="{D16A9CCF-D5EC-5C4F-A20D-223E84FC7672}" type="slidenum">
              <a:rPr lang="en-US" smtClean="0"/>
              <a:pPr/>
              <a:t>4</a:t>
            </a:fld>
            <a:endParaRPr lang="en-US" dirty="0"/>
          </a:p>
        </p:txBody>
      </p:sp>
    </p:spTree>
    <p:extLst>
      <p:ext uri="{BB962C8B-B14F-4D97-AF65-F5344CB8AC3E}">
        <p14:creationId xmlns:p14="http://schemas.microsoft.com/office/powerpoint/2010/main" val="17094800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err="1" smtClean="0"/>
              <a:t>Hanakaoo</a:t>
            </a:r>
            <a:r>
              <a:rPr lang="en-US" dirty="0" smtClean="0"/>
              <a:t> Point is the boundary between the </a:t>
            </a:r>
            <a:r>
              <a:rPr lang="en-US" dirty="0" err="1" smtClean="0"/>
              <a:t>Hanakaoo</a:t>
            </a:r>
            <a:r>
              <a:rPr lang="en-US" dirty="0" smtClean="0"/>
              <a:t> Littoral Cell to the south and the </a:t>
            </a:r>
            <a:r>
              <a:rPr lang="en-US" dirty="0" err="1" smtClean="0"/>
              <a:t>Kaanapali</a:t>
            </a:r>
            <a:r>
              <a:rPr lang="en-US" dirty="0" smtClean="0"/>
              <a:t> Littoral Cell to the north.</a:t>
            </a:r>
          </a:p>
          <a:p>
            <a:r>
              <a:rPr lang="en-US" dirty="0" smtClean="0"/>
              <a:t>What makes </a:t>
            </a:r>
            <a:r>
              <a:rPr lang="en-US" dirty="0" err="1" smtClean="0"/>
              <a:t>Hanakaoo</a:t>
            </a:r>
            <a:r>
              <a:rPr lang="en-US" baseline="0" dirty="0" smtClean="0"/>
              <a:t> Point unique is that it is a submerged boundary.  Sand, being fluid, only provides a temporary, seasonal barrier between the two littoral cells in the form of a sand point.</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5</a:t>
            </a:fld>
            <a:endParaRPr lang="en-US" dirty="0"/>
          </a:p>
        </p:txBody>
      </p:sp>
    </p:spTree>
    <p:extLst>
      <p:ext uri="{BB962C8B-B14F-4D97-AF65-F5344CB8AC3E}">
        <p14:creationId xmlns:p14="http://schemas.microsoft.com/office/powerpoint/2010/main" val="35593633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6</a:t>
            </a:fld>
            <a:endParaRPr lang="en-US" dirty="0"/>
          </a:p>
        </p:txBody>
      </p:sp>
    </p:spTree>
    <p:extLst>
      <p:ext uri="{BB962C8B-B14F-4D97-AF65-F5344CB8AC3E}">
        <p14:creationId xmlns:p14="http://schemas.microsoft.com/office/powerpoint/2010/main" val="19045863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Beach takes the shape of the wave crest.</a:t>
            </a:r>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7</a:t>
            </a:fld>
            <a:endParaRPr lang="en-US" dirty="0"/>
          </a:p>
        </p:txBody>
      </p:sp>
    </p:spTree>
    <p:extLst>
      <p:ext uri="{BB962C8B-B14F-4D97-AF65-F5344CB8AC3E}">
        <p14:creationId xmlns:p14="http://schemas.microsoft.com/office/powerpoint/2010/main" val="2903150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8</a:t>
            </a:fld>
            <a:endParaRPr lang="en-US" dirty="0"/>
          </a:p>
        </p:txBody>
      </p:sp>
    </p:spTree>
    <p:extLst>
      <p:ext uri="{BB962C8B-B14F-4D97-AF65-F5344CB8AC3E}">
        <p14:creationId xmlns:p14="http://schemas.microsoft.com/office/powerpoint/2010/main" val="92428719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16A9CCF-D5EC-5C4F-A20D-223E84FC7672}" type="slidenum">
              <a:rPr lang="en-US" smtClean="0"/>
              <a:pPr/>
              <a:t>9</a:t>
            </a:fld>
            <a:endParaRPr lang="en-US" dirty="0"/>
          </a:p>
        </p:txBody>
      </p:sp>
    </p:spTree>
    <p:extLst>
      <p:ext uri="{BB962C8B-B14F-4D97-AF65-F5344CB8AC3E}">
        <p14:creationId xmlns:p14="http://schemas.microsoft.com/office/powerpoint/2010/main" val="643914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5/23/2017</a:t>
            </a:fld>
            <a:endParaRPr lang="en-US" dirty="0"/>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F71CE-B899-4B2B-848D-9F12F0C901B6}"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97606D-E5C4-4C2F-8241-EC2663EF1CD4}" type="slidenum">
              <a:rPr lang="en-US" smtClean="0"/>
              <a:pPr/>
              <a:t>‹#›</a:t>
            </a:fld>
            <a:endParaRPr lang="en-US" dirty="0"/>
          </a:p>
        </p:txBody>
      </p:sp>
    </p:spTree>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F1CA-F464-4B29-B867-EAF8A9B936E3}"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a:t>Click to edit Master title style</a:t>
            </a:r>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2FE7D661-1836-44F7-8FAF-35E8F866ECD3}" type="datetime1">
              <a:rPr lang="en-US" smtClean="0"/>
              <a:pPr/>
              <a:t>5/23/2017</a:t>
            </a:fld>
            <a:endParaRPr lang="en-US" dirty="0"/>
          </a:p>
        </p:txBody>
      </p:sp>
      <p:sp>
        <p:nvSpPr>
          <p:cNvPr id="8" name="Slide Number Placeholder 7"/>
          <p:cNvSpPr>
            <a:spLocks noGrp="1"/>
          </p:cNvSpPr>
          <p:nvPr>
            <p:ph type="sldNum" sz="quarter" idx="11"/>
          </p:nvPr>
        </p:nvSpPr>
        <p:spPr/>
        <p:txBody>
          <a:bodyPr/>
          <a:lstStyle/>
          <a:p>
            <a:fld id="{CE8079A4-7AA8-4A4F-87E2-7781EC5097DD}" type="slidenum">
              <a:rPr lang="en-US" smtClean="0"/>
              <a:pPr/>
              <a:t>‹#›</a:t>
            </a:fld>
            <a:endParaRPr lang="en-US" dirty="0"/>
          </a:p>
        </p:txBody>
      </p:sp>
      <p:sp>
        <p:nvSpPr>
          <p:cNvPr id="9" name="Footer Placeholder 8"/>
          <p:cNvSpPr>
            <a:spLocks noGrp="1"/>
          </p:cNvSpPr>
          <p:nvPr>
            <p:ph type="ftr" sz="quarter" idx="12"/>
          </p:nvPr>
        </p:nvSpPr>
        <p:spPr/>
        <p:txBody>
          <a:bodyPr/>
          <a:lstStyle/>
          <a:p>
            <a:endParaRPr lang="en-US" dirty="0"/>
          </a:p>
        </p:txBody>
      </p:sp>
    </p:spTree>
    <p:extLst>
      <p:ext uri="{BB962C8B-B14F-4D97-AF65-F5344CB8AC3E}">
        <p14:creationId xmlns:p14="http://schemas.microsoft.com/office/powerpoint/2010/main" val="352830180"/>
      </p:ext>
    </p:extLst>
  </p:cSld>
  <p:clrMapOvr>
    <a:masterClrMapping/>
  </p:clrMapOvr>
  <p:transition spd="slow">
    <p:fade thruBlk="1"/>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3912109466"/>
      </p:ext>
    </p:extLst>
  </p:cSld>
  <p:clrMapOvr>
    <a:masterClrMapping/>
  </p:clrMapOvr>
  <p:transition spd="slow">
    <p:fade thruBlk="1"/>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3193569199"/>
      </p:ext>
    </p:extLst>
  </p:cSld>
  <p:clrMapOvr>
    <a:masterClrMapping/>
  </p:clrMapOvr>
  <p:transition spd="slow">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9010958"/>
      </p:ext>
    </p:extLst>
  </p:cSld>
  <p:clrMapOvr>
    <a:masterClrMapping/>
  </p:clrMapOvr>
  <p:transition spd="slow">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5/23/2017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dirty="0"/>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947386185"/>
      </p:ext>
    </p:extLst>
  </p:cSld>
  <p:clrMapOvr>
    <a:masterClrMapping/>
  </p:clrMapOvr>
  <p:transition spd="slow">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967FD-6084-4075-993E-77EC8038773F}" type="datetime1">
              <a:rPr lang="en-US" smtClean="0"/>
              <a:pPr/>
              <a:t>5/23/2017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2365880894"/>
      </p:ext>
    </p:extLst>
  </p:cSld>
  <p:clrMapOvr>
    <a:masterClrMapping/>
  </p:clrMapOvr>
  <p:transition spd="slow">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5/23/2017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3688913925"/>
      </p:ext>
    </p:extLst>
  </p:cSld>
  <p:clrMapOvr>
    <a:masterClrMapping/>
  </p:clrMapOvr>
  <p:transition spd="slow">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3820085410"/>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E6B357-51B9-47D2-A71D-0D06CB03185D}"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5">
              <a:lumMod val="60000"/>
              <a:lumOff val="40000"/>
            </a:schemeClr>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3310444137"/>
      </p:ext>
    </p:extLst>
  </p:cSld>
  <p:clrMapOvr>
    <a:masterClrMapping/>
  </p:clrMapOvr>
  <p:transition spd="slow">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1FF71CE-B899-4B2B-848D-9F12F0C901B6}"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397606D-E5C4-4C2F-8241-EC2663EF1CD4}" type="slidenum">
              <a:rPr lang="en-US" smtClean="0"/>
              <a:pPr/>
              <a:t>‹#›</a:t>
            </a:fld>
            <a:endParaRPr lang="en-US" dirty="0"/>
          </a:p>
        </p:txBody>
      </p:sp>
    </p:spTree>
    <p:extLst>
      <p:ext uri="{BB962C8B-B14F-4D97-AF65-F5344CB8AC3E}">
        <p14:creationId xmlns:p14="http://schemas.microsoft.com/office/powerpoint/2010/main" val="959210487"/>
      </p:ext>
    </p:extLst>
  </p:cSld>
  <p:clrMapOvr>
    <a:masterClrMapping/>
  </p:clrMapOvr>
  <p:transition spd="slow">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02CF1CA-F464-4B29-B867-EAF8A9B936E3}"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extLst>
      <p:ext uri="{BB962C8B-B14F-4D97-AF65-F5344CB8AC3E}">
        <p14:creationId xmlns:p14="http://schemas.microsoft.com/office/powerpoint/2010/main" val="2299726414"/>
      </p:ext>
    </p:extLst>
  </p:cSld>
  <p:clrMapOvr>
    <a:masterClrMapping/>
  </p:clrMapOvr>
  <p:transition spd="slow">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4011890553"/>
      </p:ext>
    </p:extLst>
  </p:cSld>
  <p:clrMapOvr>
    <a:masterClrMapping/>
  </p:clrMapOvr>
  <p:transition spd="slow">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4238688341"/>
      </p:ext>
    </p:extLst>
  </p:cSld>
  <p:clrMapOvr>
    <a:masterClrMapping/>
  </p:clrMapOvr>
  <p:transition spd="slow">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3164877035"/>
      </p:ext>
    </p:extLst>
  </p:cSld>
  <p:clrMapOvr>
    <a:masterClrMapping/>
  </p:clrMapOvr>
  <p:transition spd="slow">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891606718"/>
      </p:ext>
    </p:extLst>
  </p:cSld>
  <p:clrMapOvr>
    <a:masterClrMapping/>
  </p:clrMapOvr>
  <p:transition spd="slow">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3315935028"/>
      </p:ext>
    </p:extLst>
  </p:cSld>
  <p:clrMapOvr>
    <a:masterClrMapping/>
  </p:clrMapOvr>
  <p:transition spd="slow">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2773053955"/>
      </p:ext>
    </p:extLst>
  </p:cSld>
  <p:clrMapOvr>
    <a:masterClrMapping/>
  </p:clrMapOvr>
  <p:transition spd="slow">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3412420153"/>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a:t>Click to edit Master title style</a:t>
            </a:r>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58CB827-F132-4DF6-9FB9-4035A4C798EF}" type="datetime1">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2502401425"/>
      </p:ext>
    </p:extLst>
  </p:cSld>
  <p:clrMapOvr>
    <a:masterClrMapping/>
  </p:clrMapOvr>
  <p:transition spd="slow">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728177098"/>
      </p:ext>
    </p:extLst>
  </p:cSld>
  <p:clrMapOvr>
    <a:masterClrMapping/>
  </p:clrMapOvr>
  <p:transition spd="slow">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717625950"/>
      </p:ext>
    </p:extLst>
  </p:cSld>
  <p:clrMapOvr>
    <a:masterClrMapping/>
  </p:clrMapOvr>
  <p:transition spd="slow">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620229847"/>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1A92A601-7D32-4ED7-AD1A-974B6DDBDCDC}"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
        <p:nvSpPr>
          <p:cNvPr id="9" name="Title 8"/>
          <p:cNvSpPr>
            <a:spLocks noGrp="1"/>
          </p:cNvSpPr>
          <p:nvPr>
            <p:ph type="title"/>
          </p:nvPr>
        </p:nvSpPr>
        <p:spPr>
          <a:xfrm>
            <a:off x="914400" y="1544715"/>
            <a:ext cx="7315200" cy="1154097"/>
          </a:xfrm>
        </p:spPr>
        <p:txBody>
          <a:bodyPr/>
          <a:lstStyle/>
          <a:p>
            <a:r>
              <a:rPr lang="en-US"/>
              <a:t>Click to edit Master title style</a:t>
            </a:r>
          </a:p>
        </p:txBody>
      </p:sp>
      <p:sp>
        <p:nvSpPr>
          <p:cNvPr id="8" name="Content Placeholder 7"/>
          <p:cNvSpPr>
            <a:spLocks noGrp="1"/>
          </p:cNvSpPr>
          <p:nvPr>
            <p:ph sz="quarter" idx="13"/>
          </p:nvPr>
        </p:nvSpPr>
        <p:spPr>
          <a:xfrm>
            <a:off x="914400" y="2743200"/>
            <a:ext cx="3566160" cy="3593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10"/>
          <p:cNvSpPr>
            <a:spLocks noGrp="1"/>
          </p:cNvSpPr>
          <p:nvPr>
            <p:ph sz="quarter" idx="14"/>
          </p:nvPr>
        </p:nvSpPr>
        <p:spPr>
          <a:xfrm>
            <a:off x="4681728" y="2743200"/>
            <a:ext cx="3566160" cy="35956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63A17B41-4A0C-4639-A132-E5C8F99A4BE8}" type="datetime1">
              <a:rPr lang="en-US" smtClean="0"/>
              <a:pPr/>
              <a:t>5/23/2017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E8079A4-7AA8-4A4F-87E2-7781EC5097DD}" type="slidenum">
              <a:rPr lang="en-US" smtClean="0"/>
              <a:pPr/>
              <a:t>‹#›</a:t>
            </a:fld>
            <a:endParaRPr lang="en-US" dirty="0"/>
          </a:p>
        </p:txBody>
      </p:sp>
      <p:sp>
        <p:nvSpPr>
          <p:cNvPr id="10" name="Title 9"/>
          <p:cNvSpPr>
            <a:spLocks noGrp="1"/>
          </p:cNvSpPr>
          <p:nvPr>
            <p:ph type="title"/>
          </p:nvPr>
        </p:nvSpPr>
        <p:spPr>
          <a:xfrm>
            <a:off x="914400" y="1544715"/>
            <a:ext cx="7315200" cy="1154097"/>
          </a:xfrm>
        </p:spPr>
        <p:txBody>
          <a:bodyPr/>
          <a:lstStyle/>
          <a:p>
            <a:r>
              <a:rPr lang="en-US"/>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E9967FD-6084-4075-993E-77EC8038773F}" type="datetime1">
              <a:rPr lang="en-US" smtClean="0"/>
              <a:pPr/>
              <a:t>5/23/2017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88B47-74BA-4873-ADAE-EB0120124E83}" type="datetime1">
              <a:rPr lang="en-US" smtClean="0"/>
              <a:pPr/>
              <a:t>5/23/2017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chor="b">
            <a:normAutofit/>
          </a:bodyPr>
          <a:lstStyle>
            <a:lvl1pPr algn="l">
              <a:defRPr sz="2800" b="0"/>
            </a:lvl1pPr>
          </a:lstStyle>
          <a:p>
            <a:r>
              <a:rPr lang="en-US"/>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3CF52C1-9A39-494C-9977-BBEFAB872C1F}"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chor="b">
            <a:normAutofit/>
          </a:bodyPr>
          <a:lstStyle>
            <a:lvl1pPr algn="l">
              <a:defRPr sz="2800" b="0"/>
            </a:lvl1pPr>
          </a:lstStyle>
          <a:p>
            <a:r>
              <a:rPr lang="en-US"/>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5">
              <a:lumMod val="60000"/>
              <a:lumOff val="40000"/>
            </a:schemeClr>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1EACE2-EA00-4376-9A66-47ABB8B02CF5}" type="datetime1">
              <a:rPr lang="en-US" smtClean="0"/>
              <a:pPr/>
              <a:t>5/23/2017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E8079A4-7AA8-4A4F-87E2-7781EC5097DD}" type="slidenum">
              <a:rPr lang="en-US" smtClean="0"/>
              <a:pPr/>
              <a:t>‹#›</a:t>
            </a:fld>
            <a:endParaRPr lang="en-US" dirty="0"/>
          </a:p>
        </p:txBody>
      </p:sp>
    </p:spTree>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970"/>
            <a:ext cx="7315200" cy="115409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14400" y="1911088"/>
            <a:ext cx="7315200" cy="35395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3402"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5/23/2017</a:t>
            </a:fld>
            <a:endParaRPr lang="en-US" dirty="0"/>
          </a:p>
        </p:txBody>
      </p:sp>
      <p:sp>
        <p:nvSpPr>
          <p:cNvPr id="6" name="Slide Number Placeholder 5"/>
          <p:cNvSpPr>
            <a:spLocks noGrp="1"/>
          </p:cNvSpPr>
          <p:nvPr>
            <p:ph type="sldNum" sz="quarter" idx="4"/>
          </p:nvPr>
        </p:nvSpPr>
        <p:spPr>
          <a:xfrm>
            <a:off x="2220127"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dirty="0"/>
          </a:p>
        </p:txBody>
      </p:sp>
      <p:sp>
        <p:nvSpPr>
          <p:cNvPr id="5" name="Footer Placeholder 4"/>
          <p:cNvSpPr>
            <a:spLocks noGrp="1"/>
          </p:cNvSpPr>
          <p:nvPr>
            <p:ph type="ftr" sz="quarter" idx="3"/>
          </p:nvPr>
        </p:nvSpPr>
        <p:spPr>
          <a:xfrm>
            <a:off x="914400"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pic>
        <p:nvPicPr>
          <p:cNvPr id="7" name="Picture 6" descr="logo SEI best (transparent).gif"/>
          <p:cNvPicPr>
            <a:picLocks noChangeAspect="1"/>
          </p:cNvPicPr>
          <p:nvPr userDrawn="1"/>
        </p:nvPicPr>
        <p:blipFill>
          <a:blip r:embed="rId13" cstate="email">
            <a:alphaModFix amt="74000"/>
            <a:extLst>
              <a:ext uri="{28A0092B-C50C-407E-A947-70E740481C1C}">
                <a14:useLocalDpi xmlns:a14="http://schemas.microsoft.com/office/drawing/2010/main" val="0"/>
              </a:ext>
            </a:extLst>
          </a:blip>
          <a:stretch>
            <a:fillRect/>
          </a:stretch>
        </p:blipFill>
        <p:spPr>
          <a:xfrm>
            <a:off x="8229600" y="265335"/>
            <a:ext cx="656516" cy="420635"/>
          </a:xfrm>
          <a:prstGeom prst="rect">
            <a:avLst/>
          </a:prstGeom>
          <a:effectLst>
            <a:reflection blurRad="6350" stA="50000" endA="300" endPos="55000" dir="5400000" sy="-100000" algn="bl" rotWithShape="0"/>
          </a:effectLst>
        </p:spPr>
      </p:pic>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2" r:id="rId10"/>
    <p:sldLayoutId id="2147483671" r:id="rId11"/>
  </p:sldLayoutIdLst>
  <p:transition spd="slow">
    <p:fade thruBlk="1"/>
  </p:transition>
  <p:timing>
    <p:tnLst>
      <p:par>
        <p:cTn id="1" dur="indefinite" restart="never" nodeType="tmRoot"/>
      </p:par>
    </p:tnLst>
  </p:timing>
  <p:hf sldNum="0" hdr="0" ftr="0" dt="0"/>
  <p:txStyles>
    <p:titleStyle>
      <a:lvl1pPr algn="l" defTabSz="914400" rtl="0" eaLnBrk="1" latinLnBrk="0" hangingPunct="1">
        <a:spcBef>
          <a:spcPct val="0"/>
        </a:spcBef>
        <a:buNone/>
        <a:defRPr sz="4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rgbClr val="3366FF"/>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rgbClr val="3366FF"/>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rgbClr val="3366FF"/>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rgbClr val="3366FF"/>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rgbClr val="3366FF"/>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685970"/>
            <a:ext cx="7315200" cy="115409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914400" y="1911088"/>
            <a:ext cx="7315200" cy="353952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913402" y="548797"/>
            <a:ext cx="1189132" cy="297918"/>
          </a:xfrm>
          <a:prstGeom prst="rect">
            <a:avLst/>
          </a:prstGeom>
        </p:spPr>
        <p:txBody>
          <a:bodyPr vert="horz" lIns="91440" tIns="45720" rIns="91440" bIns="45720" rtlCol="0" anchor="ctr"/>
          <a:lstStyle>
            <a:lvl1pPr algn="l">
              <a:defRPr sz="1200">
                <a:solidFill>
                  <a:schemeClr val="tx1">
                    <a:alpha val="50000"/>
                  </a:schemeClr>
                </a:solidFill>
              </a:defRPr>
            </a:lvl1pPr>
          </a:lstStyle>
          <a:p>
            <a:fld id="{DA47DADC-55EA-4839-91C8-5BCC0EC06F5C}" type="datetime1">
              <a:rPr lang="en-US" smtClean="0"/>
              <a:pPr/>
              <a:t>5/23/2017</a:t>
            </a:fld>
            <a:endParaRPr lang="en-US" dirty="0"/>
          </a:p>
        </p:txBody>
      </p:sp>
      <p:sp>
        <p:nvSpPr>
          <p:cNvPr id="6" name="Slide Number Placeholder 5"/>
          <p:cNvSpPr>
            <a:spLocks noGrp="1"/>
          </p:cNvSpPr>
          <p:nvPr>
            <p:ph type="sldNum" sz="quarter" idx="4"/>
          </p:nvPr>
        </p:nvSpPr>
        <p:spPr>
          <a:xfrm>
            <a:off x="2220127" y="548797"/>
            <a:ext cx="941203" cy="301752"/>
          </a:xfrm>
          <a:prstGeom prst="rect">
            <a:avLst/>
          </a:prstGeom>
        </p:spPr>
        <p:txBody>
          <a:bodyPr vert="horz" lIns="91440" tIns="45720" rIns="91440" bIns="45720" rtlCol="0" anchor="ctr"/>
          <a:lstStyle>
            <a:lvl1pPr algn="r">
              <a:defRPr sz="1200">
                <a:solidFill>
                  <a:schemeClr val="tx1"/>
                </a:solidFill>
              </a:defRPr>
            </a:lvl1pPr>
          </a:lstStyle>
          <a:p>
            <a:fld id="{CE8079A4-7AA8-4A4F-87E2-7781EC5097DD}" type="slidenum">
              <a:rPr lang="en-US" smtClean="0"/>
              <a:pPr/>
              <a:t>‹#›</a:t>
            </a:fld>
            <a:endParaRPr lang="en-US" dirty="0"/>
          </a:p>
        </p:txBody>
      </p:sp>
      <p:sp>
        <p:nvSpPr>
          <p:cNvPr id="5" name="Footer Placeholder 4"/>
          <p:cNvSpPr>
            <a:spLocks noGrp="1"/>
          </p:cNvSpPr>
          <p:nvPr>
            <p:ph type="ftr" sz="quarter" idx="3"/>
          </p:nvPr>
        </p:nvSpPr>
        <p:spPr>
          <a:xfrm>
            <a:off x="914400" y="855956"/>
            <a:ext cx="2246489" cy="301227"/>
          </a:xfrm>
          <a:prstGeom prst="rect">
            <a:avLst/>
          </a:prstGeom>
        </p:spPr>
        <p:txBody>
          <a:bodyPr vert="horz" lIns="91440" tIns="0" rIns="91440" bIns="45720" rtlCol="0" anchor="t"/>
          <a:lstStyle>
            <a:lvl1pPr algn="l">
              <a:defRPr sz="1000">
                <a:solidFill>
                  <a:schemeClr val="tx1"/>
                </a:solidFill>
              </a:defRPr>
            </a:lvl1pPr>
          </a:lstStyle>
          <a:p>
            <a:endParaRPr lang="en-US" dirty="0"/>
          </a:p>
        </p:txBody>
      </p:sp>
    </p:spTree>
    <p:extLst>
      <p:ext uri="{BB962C8B-B14F-4D97-AF65-F5344CB8AC3E}">
        <p14:creationId xmlns:p14="http://schemas.microsoft.com/office/powerpoint/2010/main" val="1788732527"/>
      </p:ext>
    </p:extLst>
  </p:cSld>
  <p:clrMap bg1="dk1" tx1="lt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transition spd="slow">
    <p:fade thruBlk="1"/>
  </p:transition>
  <p:timing>
    <p:tnLst>
      <p:par>
        <p:cTn id="1" dur="indefinite" restart="never" nodeType="tmRoot"/>
      </p:par>
    </p:tnLst>
  </p:timing>
  <p:hf sldNum="0" hdr="0" ftr="0" dt="0"/>
  <p:txStyles>
    <p:titleStyle>
      <a:lvl1pPr algn="l" defTabSz="914400" rtl="0" eaLnBrk="1" latinLnBrk="0" hangingPunct="1">
        <a:spcBef>
          <a:spcPct val="0"/>
        </a:spcBef>
        <a:buNone/>
        <a:defRPr sz="400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buClr>
          <a:srgbClr val="3366FF"/>
        </a:buClr>
        <a:buFont typeface="Wingdings" charset="2"/>
        <a:buChar char="§"/>
        <a:defRPr sz="2000" kern="1200">
          <a:solidFill>
            <a:schemeClr val="tx1"/>
          </a:solidFill>
          <a:latin typeface="+mn-lt"/>
          <a:ea typeface="+mn-ea"/>
          <a:cs typeface="+mn-cs"/>
        </a:defRPr>
      </a:lvl1pPr>
      <a:lvl2pPr marL="502920" indent="-182880" algn="l" defTabSz="914400" rtl="0" eaLnBrk="1" latinLnBrk="0" hangingPunct="1">
        <a:spcBef>
          <a:spcPct val="20000"/>
        </a:spcBef>
        <a:buClr>
          <a:srgbClr val="3366FF"/>
        </a:buClr>
        <a:buFont typeface="Wingdings" charset="2"/>
        <a:buChar char="§"/>
        <a:defRPr sz="1800" kern="1200">
          <a:solidFill>
            <a:schemeClr val="tx1"/>
          </a:solidFill>
          <a:latin typeface="+mn-lt"/>
          <a:ea typeface="+mn-ea"/>
          <a:cs typeface="+mn-cs"/>
        </a:defRPr>
      </a:lvl2pPr>
      <a:lvl3pPr marL="685800" indent="-182880" algn="l" defTabSz="914400" rtl="0" eaLnBrk="1" latinLnBrk="0" hangingPunct="1">
        <a:spcBef>
          <a:spcPct val="20000"/>
        </a:spcBef>
        <a:buClr>
          <a:srgbClr val="3366FF"/>
        </a:buClr>
        <a:buFont typeface="Wingdings" charset="2"/>
        <a:buChar char="§"/>
        <a:defRPr sz="1600" kern="1200">
          <a:solidFill>
            <a:schemeClr val="tx1"/>
          </a:solidFill>
          <a:latin typeface="+mn-lt"/>
          <a:ea typeface="+mn-ea"/>
          <a:cs typeface="+mn-cs"/>
        </a:defRPr>
      </a:lvl3pPr>
      <a:lvl4pPr marL="914400" indent="-182880" algn="l" defTabSz="914400" rtl="0" eaLnBrk="1" latinLnBrk="0" hangingPunct="1">
        <a:spcBef>
          <a:spcPct val="20000"/>
        </a:spcBef>
        <a:buClr>
          <a:srgbClr val="3366FF"/>
        </a:buClr>
        <a:buFont typeface="Wingdings" charset="2"/>
        <a:buChar char="§"/>
        <a:defRPr sz="1400" kern="1200">
          <a:solidFill>
            <a:schemeClr val="tx1"/>
          </a:solidFill>
          <a:latin typeface="+mn-lt"/>
          <a:ea typeface="+mn-ea"/>
          <a:cs typeface="+mn-cs"/>
        </a:defRPr>
      </a:lvl4pPr>
      <a:lvl5pPr marL="1143000" indent="-182880" algn="l" defTabSz="914400" rtl="0" eaLnBrk="1" latinLnBrk="0" hangingPunct="1">
        <a:spcBef>
          <a:spcPct val="20000"/>
        </a:spcBef>
        <a:buClr>
          <a:srgbClr val="3366FF"/>
        </a:buClr>
        <a:buFont typeface="Wingdings"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3E6B19-33D0-F640-8DA3-29CD5C97262F}" type="datetimeFigureOut">
              <a:rPr lang="en-US" smtClean="0"/>
              <a:pPr/>
              <a:t>5/23/2017</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EFE9D1-F827-6442-A76F-4BCACCDE6FAE}" type="slidenum">
              <a:rPr lang="en-US" smtClean="0"/>
              <a:pPr/>
              <a:t>‹#›</a:t>
            </a:fld>
            <a:endParaRPr lang="en-US" dirty="0"/>
          </a:p>
        </p:txBody>
      </p:sp>
    </p:spTree>
    <p:extLst>
      <p:ext uri="{BB962C8B-B14F-4D97-AF65-F5344CB8AC3E}">
        <p14:creationId xmlns:p14="http://schemas.microsoft.com/office/powerpoint/2010/main" val="9981990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ransition spd="slow">
    <p:fade thruBlk="1"/>
  </p:transition>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jp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2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680474" y="742835"/>
            <a:ext cx="7848064" cy="1702095"/>
          </a:xfrm>
          <a:prstGeom prst="rect">
            <a:avLst/>
          </a:prstGeom>
          <a:effectLst>
            <a:outerShdw blurRad="50800" dist="38100" dir="2700000" algn="tl" rotWithShape="0">
              <a:prstClr val="black">
                <a:alpha val="40000"/>
              </a:prstClr>
            </a:outerShdw>
          </a:effectLst>
          <a:scene3d>
            <a:camera prst="orthographicFront"/>
            <a:lightRig rig="threePt" dir="t"/>
          </a:scene3d>
          <a:sp3d>
            <a:bevelT w="165100" prst="coolSlant"/>
          </a:sp3d>
        </p:spPr>
        <p:txBody>
          <a:bodyPr vert="horz" lIns="91440" tIns="45720" rIns="91440" bIns="45720" rtlCol="0" anchor="t" anchorCtr="0">
            <a:normAutofit fontScale="82500" lnSpcReduction="100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dirty="0" smtClean="0">
                <a:solidFill>
                  <a:schemeClr val="tx1">
                    <a:lumMod val="95000"/>
                  </a:schemeClr>
                </a:solidFill>
                <a:latin typeface="+mj-lt"/>
                <a:ea typeface="+mj-ea"/>
                <a:cs typeface="+mj-cs"/>
              </a:rPr>
              <a:t>Contrasting Beach Dynamics in Abutting Littoral Cells with a Reef Boundary, </a:t>
            </a:r>
            <a:r>
              <a:rPr lang="en-US" sz="4000" dirty="0" err="1" smtClean="0">
                <a:solidFill>
                  <a:schemeClr val="tx1">
                    <a:lumMod val="95000"/>
                  </a:schemeClr>
                </a:solidFill>
                <a:latin typeface="+mj-lt"/>
                <a:ea typeface="+mj-ea"/>
                <a:cs typeface="+mj-cs"/>
              </a:rPr>
              <a:t>Kaanapali</a:t>
            </a:r>
            <a:r>
              <a:rPr lang="en-US" sz="4000" dirty="0" smtClean="0">
                <a:solidFill>
                  <a:schemeClr val="tx1">
                    <a:lumMod val="95000"/>
                  </a:schemeClr>
                </a:solidFill>
                <a:latin typeface="+mj-lt"/>
                <a:ea typeface="+mj-ea"/>
                <a:cs typeface="+mj-cs"/>
              </a:rPr>
              <a:t> Beach, Maui, Hawaii</a:t>
            </a:r>
            <a:endParaRPr kumimoji="0" lang="en-US" sz="3600" b="0" i="0" u="none" strike="noStrike" kern="1200" cap="none" spc="0" normalizeH="0" baseline="0" noProof="0" dirty="0">
              <a:ln>
                <a:noFill/>
              </a:ln>
              <a:solidFill>
                <a:schemeClr val="tx1">
                  <a:lumMod val="95000"/>
                </a:schemeClr>
              </a:solidFill>
              <a:effectLst/>
              <a:uLnTx/>
              <a:uFillTx/>
              <a:latin typeface="+mj-lt"/>
              <a:ea typeface="+mj-ea"/>
              <a:cs typeface="+mj-cs"/>
            </a:endParaRPr>
          </a:p>
        </p:txBody>
      </p:sp>
      <p:sp>
        <p:nvSpPr>
          <p:cNvPr id="11" name="Subtitle 2"/>
          <p:cNvSpPr txBox="1">
            <a:spLocks/>
          </p:cNvSpPr>
          <p:nvPr/>
        </p:nvSpPr>
        <p:spPr>
          <a:xfrm>
            <a:off x="977774" y="4744016"/>
            <a:ext cx="6902247" cy="1720456"/>
          </a:xfrm>
          <a:prstGeom prst="rect">
            <a:avLst/>
          </a:prstGeom>
          <a:effectLst>
            <a:outerShdw blurRad="50800" dist="38100" dir="2700000" algn="tl" rotWithShape="0">
              <a:prstClr val="black">
                <a:alpha val="40000"/>
              </a:prstClr>
            </a:outerShdw>
          </a:effectLst>
        </p:spPr>
        <p:txBody>
          <a:bodyPr vert="horz" lIns="91440" tIns="45720" rIns="91440" bIns="45720" rtlCol="0">
            <a:normAutofit fontScale="70000" lnSpcReduction="20000"/>
          </a:bodyPr>
          <a:lstStyle/>
          <a:p>
            <a:pPr marL="228600" marR="0" lvl="0" indent="-182880" algn="ctr" defTabSz="914400" rtl="0" eaLnBrk="1" fontAlgn="auto" latinLnBrk="0" hangingPunct="1">
              <a:lnSpc>
                <a:spcPct val="100000"/>
              </a:lnSpc>
              <a:spcBef>
                <a:spcPct val="20000"/>
              </a:spcBef>
              <a:spcAft>
                <a:spcPts val="0"/>
              </a:spcAft>
              <a:buClr>
                <a:srgbClr val="3366FF"/>
              </a:buClr>
              <a:buSzTx/>
              <a:tabLst/>
              <a:defRPr/>
            </a:pPr>
            <a:r>
              <a:rPr kumimoji="0" lang="en-US" sz="2000" b="0" i="1" u="none" strike="noStrike" kern="1200" cap="none" spc="0" normalizeH="0" baseline="0" noProof="0" dirty="0" smtClean="0">
                <a:ln>
                  <a:noFill/>
                </a:ln>
                <a:solidFill>
                  <a:schemeClr val="tx1"/>
                </a:solidFill>
                <a:effectLst/>
                <a:uLnTx/>
                <a:uFillTx/>
                <a:latin typeface="+mn-lt"/>
                <a:ea typeface="+mn-ea"/>
                <a:cs typeface="+mn-cs"/>
              </a:rPr>
              <a:t>The Geological Society of America</a:t>
            </a:r>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r>
              <a:rPr lang="en-US" sz="2000" i="1" dirty="0" smtClean="0"/>
              <a:t>Cordilleran Section – 113</a:t>
            </a:r>
            <a:r>
              <a:rPr lang="en-US" sz="2000" i="1" baseline="30000" dirty="0" smtClean="0"/>
              <a:t>th</a:t>
            </a:r>
            <a:r>
              <a:rPr lang="en-US" sz="2000" i="1" dirty="0" smtClean="0"/>
              <a:t> Annual Meeting</a:t>
            </a:r>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r>
              <a:rPr kumimoji="0" lang="en-US" sz="2000" b="0" i="1" u="none" strike="noStrike" kern="1200" cap="none" spc="0" normalizeH="0" baseline="0" noProof="0" dirty="0" smtClean="0">
                <a:ln>
                  <a:noFill/>
                </a:ln>
                <a:solidFill>
                  <a:schemeClr val="tx1"/>
                </a:solidFill>
                <a:effectLst/>
                <a:uLnTx/>
                <a:uFillTx/>
                <a:latin typeface="+mn-lt"/>
                <a:ea typeface="+mn-ea"/>
                <a:cs typeface="+mn-cs"/>
              </a:rPr>
              <a:t>May</a:t>
            </a:r>
            <a:r>
              <a:rPr kumimoji="0" lang="en-US" sz="2000" b="0" i="1" u="none" strike="noStrike" kern="1200" cap="none" spc="0" normalizeH="0" noProof="0" dirty="0" smtClean="0">
                <a:ln>
                  <a:noFill/>
                </a:ln>
                <a:solidFill>
                  <a:schemeClr val="tx1"/>
                </a:solidFill>
                <a:effectLst/>
                <a:uLnTx/>
                <a:uFillTx/>
                <a:latin typeface="+mn-lt"/>
                <a:ea typeface="+mn-ea"/>
                <a:cs typeface="+mn-cs"/>
              </a:rPr>
              <a:t> 24</a:t>
            </a:r>
            <a:r>
              <a:rPr kumimoji="0" lang="en-US" sz="2000" b="0" i="1" u="none" strike="noStrike" kern="1200" cap="none" spc="0" normalizeH="0" baseline="30000" noProof="0" dirty="0" smtClean="0">
                <a:ln>
                  <a:noFill/>
                </a:ln>
                <a:solidFill>
                  <a:schemeClr val="tx1"/>
                </a:solidFill>
                <a:effectLst/>
                <a:uLnTx/>
                <a:uFillTx/>
                <a:latin typeface="+mn-lt"/>
                <a:ea typeface="+mn-ea"/>
                <a:cs typeface="+mn-cs"/>
              </a:rPr>
              <a:t>th</a:t>
            </a:r>
            <a:r>
              <a:rPr kumimoji="0" lang="en-US" sz="2000" b="0" i="1" u="none" strike="noStrike" kern="1200" cap="none" spc="0" normalizeH="0" noProof="0" dirty="0" smtClean="0">
                <a:ln>
                  <a:noFill/>
                </a:ln>
                <a:solidFill>
                  <a:schemeClr val="tx1"/>
                </a:solidFill>
                <a:effectLst/>
                <a:uLnTx/>
                <a:uFillTx/>
                <a:latin typeface="+mn-lt"/>
                <a:ea typeface="+mn-ea"/>
                <a:cs typeface="+mn-cs"/>
              </a:rPr>
              <a:t>, 2017</a:t>
            </a:r>
            <a:endParaRPr kumimoji="0" lang="en-US" sz="2000" b="0" i="1" u="none" strike="noStrike" kern="1200" cap="none" spc="0" normalizeH="0" baseline="0" noProof="0" dirty="0" smtClean="0">
              <a:ln>
                <a:noFill/>
              </a:ln>
              <a:solidFill>
                <a:schemeClr val="tx1"/>
              </a:solidFill>
              <a:effectLst/>
              <a:uLnTx/>
              <a:uFillTx/>
              <a:latin typeface="+mn-lt"/>
              <a:ea typeface="+mn-ea"/>
              <a:cs typeface="+mn-cs"/>
            </a:endParaRPr>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endParaRPr lang="en-US" sz="2000" i="1" dirty="0"/>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r>
              <a:rPr kumimoji="0" lang="en-US" sz="2000" b="0" i="1" u="none" strike="noStrike" kern="1200" cap="none" spc="0" normalizeH="0" baseline="0" noProof="0" dirty="0" smtClean="0">
                <a:ln>
                  <a:noFill/>
                </a:ln>
                <a:solidFill>
                  <a:schemeClr val="tx1"/>
                </a:solidFill>
                <a:effectLst/>
                <a:uLnTx/>
                <a:uFillTx/>
                <a:latin typeface="+mn-lt"/>
                <a:ea typeface="+mn-ea"/>
                <a:cs typeface="+mn-cs"/>
              </a:rPr>
              <a:t>LINSLEY, Derek P. and CONGER, Christopher</a:t>
            </a:r>
            <a:r>
              <a:rPr kumimoji="0" lang="en-US" sz="2000" b="0" i="1" u="none" strike="noStrike" kern="1200" cap="none" spc="0" normalizeH="0" noProof="0" dirty="0" smtClean="0">
                <a:ln>
                  <a:noFill/>
                </a:ln>
                <a:solidFill>
                  <a:schemeClr val="tx1"/>
                </a:solidFill>
                <a:effectLst/>
                <a:uLnTx/>
                <a:uFillTx/>
                <a:latin typeface="+mn-lt"/>
                <a:ea typeface="+mn-ea"/>
                <a:cs typeface="+mn-cs"/>
              </a:rPr>
              <a:t> L., Sea Engineering, Inc., Makai Research Pier, 41-305 </a:t>
            </a:r>
            <a:r>
              <a:rPr kumimoji="0" lang="en-US" sz="2000" b="0" i="1" u="none" strike="noStrike" kern="1200" cap="none" spc="0" normalizeH="0" noProof="0" dirty="0" err="1" smtClean="0">
                <a:ln>
                  <a:noFill/>
                </a:ln>
                <a:solidFill>
                  <a:schemeClr val="tx1"/>
                </a:solidFill>
                <a:effectLst/>
                <a:uLnTx/>
                <a:uFillTx/>
                <a:latin typeface="+mn-lt"/>
                <a:ea typeface="+mn-ea"/>
                <a:cs typeface="+mn-cs"/>
              </a:rPr>
              <a:t>Kalanianaole</a:t>
            </a:r>
            <a:r>
              <a:rPr kumimoji="0" lang="en-US" sz="2000" b="0" i="1" u="none" strike="noStrike" kern="1200" cap="none" spc="0" normalizeH="0" noProof="0" dirty="0" smtClean="0">
                <a:ln>
                  <a:noFill/>
                </a:ln>
                <a:solidFill>
                  <a:schemeClr val="tx1"/>
                </a:solidFill>
                <a:effectLst/>
                <a:uLnTx/>
                <a:uFillTx/>
                <a:latin typeface="+mn-lt"/>
                <a:ea typeface="+mn-ea"/>
                <a:cs typeface="+mn-cs"/>
              </a:rPr>
              <a:t> Hwy, Waimanalo, HI 96795</a:t>
            </a:r>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endParaRPr lang="en-US" sz="2000" i="1" baseline="0" dirty="0"/>
          </a:p>
          <a:p>
            <a:pPr marL="228600" marR="0" lvl="0" indent="-182880" algn="ctr" defTabSz="914400" rtl="0" eaLnBrk="1" fontAlgn="auto" latinLnBrk="0" hangingPunct="1">
              <a:lnSpc>
                <a:spcPct val="100000"/>
              </a:lnSpc>
              <a:spcBef>
                <a:spcPct val="20000"/>
              </a:spcBef>
              <a:spcAft>
                <a:spcPts val="0"/>
              </a:spcAft>
              <a:buClr>
                <a:srgbClr val="3366FF"/>
              </a:buClr>
              <a:buSzTx/>
              <a:tabLst/>
              <a:defRPr/>
            </a:pPr>
            <a:r>
              <a:rPr lang="en-US" sz="2000" i="1" dirty="0" smtClean="0"/>
              <a:t>dlinsley@seaengineering.com</a:t>
            </a:r>
            <a:endParaRPr kumimoji="0" lang="en-US" sz="2000" b="0" i="1" u="none" strike="noStrike" kern="1200" cap="none" spc="0" normalizeH="0" baseline="0" noProof="0" dirty="0">
              <a:ln>
                <a:noFill/>
              </a:ln>
              <a:solidFill>
                <a:schemeClr val="tx1"/>
              </a:solidFill>
              <a:effectLst/>
              <a:uLnTx/>
              <a:uFillTx/>
              <a:latin typeface="+mn-lt"/>
              <a:ea typeface="+mn-ea"/>
              <a:cs typeface="+mn-cs"/>
            </a:endParaRPr>
          </a:p>
        </p:txBody>
      </p:sp>
      <p:pic>
        <p:nvPicPr>
          <p:cNvPr id="12" name="Picture 11" descr="logo SEI best (transparent).gif"/>
          <p:cNvPicPr>
            <a:picLocks noChangeAspect="1"/>
          </p:cNvPicPr>
          <p:nvPr/>
        </p:nvPicPr>
        <p:blipFill>
          <a:blip r:embed="rId3" cstate="email">
            <a:alphaModFix amt="92000"/>
            <a:extLst>
              <a:ext uri="{28A0092B-C50C-407E-A947-70E740481C1C}">
                <a14:useLocalDpi xmlns:a14="http://schemas.microsoft.com/office/drawing/2010/main" val="0"/>
              </a:ext>
            </a:extLst>
          </a:blip>
          <a:stretch>
            <a:fillRect/>
          </a:stretch>
        </p:blipFill>
        <p:spPr>
          <a:xfrm>
            <a:off x="1795895" y="2936162"/>
            <a:ext cx="2184758" cy="1316621"/>
          </a:xfrm>
          <a:prstGeom prst="rect">
            <a:avLst/>
          </a:prstGeom>
          <a:ln>
            <a:noFill/>
          </a:ln>
          <a:effectLst>
            <a:outerShdw blurRad="63500" sx="102000" sy="102000" algn="ctr" rotWithShape="0">
              <a:prstClr val="black">
                <a:alpha val="40000"/>
              </a:prstClr>
            </a:outerShdw>
          </a:effectLst>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34138" y="2765140"/>
            <a:ext cx="1461380" cy="165866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84105379"/>
      </p:ext>
    </p:extLst>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a:t>K</a:t>
            </a:r>
            <a:r>
              <a:rPr lang="en-US" sz="3200" dirty="0" smtClean="0"/>
              <a:t>LC – Coastal Processes</a:t>
            </a:r>
            <a:endParaRPr lang="en-US" sz="3200" dirty="0"/>
          </a:p>
        </p:txBody>
      </p:sp>
      <p:sp>
        <p:nvSpPr>
          <p:cNvPr id="6" name="Content Placeholder 2"/>
          <p:cNvSpPr>
            <a:spLocks noGrp="1"/>
          </p:cNvSpPr>
          <p:nvPr>
            <p:ph idx="1"/>
          </p:nvPr>
        </p:nvSpPr>
        <p:spPr>
          <a:xfrm>
            <a:off x="601383" y="1530687"/>
            <a:ext cx="3375813" cy="4950012"/>
          </a:xfrm>
        </p:spPr>
        <p:txBody>
          <a:bodyPr>
            <a:normAutofit/>
          </a:bodyPr>
          <a:lstStyle/>
          <a:p>
            <a:r>
              <a:rPr lang="en-US" sz="2400" dirty="0" smtClean="0"/>
              <a:t>Exposed to refracted northern and southern hemisphere swell</a:t>
            </a:r>
          </a:p>
          <a:p>
            <a:r>
              <a:rPr lang="en-US" sz="2400" dirty="0" smtClean="0"/>
              <a:t>Seasonal longshore sediment transport driven by oblique wave angle</a:t>
            </a:r>
          </a:p>
          <a:p>
            <a:r>
              <a:rPr lang="en-US" sz="2400" dirty="0" smtClean="0"/>
              <a:t>50,000 – 73,000 cu </a:t>
            </a:r>
            <a:r>
              <a:rPr lang="en-US" sz="2400" dirty="0" err="1" smtClean="0"/>
              <a:t>yrds</a:t>
            </a:r>
            <a:r>
              <a:rPr lang="en-US" sz="2400" dirty="0" smtClean="0"/>
              <a:t> / season (1998)</a:t>
            </a:r>
          </a:p>
          <a:p>
            <a:r>
              <a:rPr lang="en-US" sz="2400" dirty="0" smtClean="0"/>
              <a:t>1,350 – 2,700 cu </a:t>
            </a:r>
            <a:r>
              <a:rPr lang="en-US" sz="2400" dirty="0" err="1" smtClean="0"/>
              <a:t>yrds</a:t>
            </a:r>
            <a:r>
              <a:rPr lang="en-US" sz="2400" dirty="0" smtClean="0"/>
              <a:t> / day (2003)</a:t>
            </a:r>
          </a:p>
          <a:p>
            <a:endParaRPr lang="en-US" sz="2400" dirty="0" smtClean="0"/>
          </a:p>
          <a:p>
            <a:endParaRPr lang="en-US" sz="2400" dirty="0"/>
          </a:p>
        </p:txBody>
      </p:sp>
      <p:pic>
        <p:nvPicPr>
          <p:cNvPr id="2" name="Picture 1"/>
          <p:cNvPicPr>
            <a:picLocks noChangeAspect="1"/>
          </p:cNvPicPr>
          <p:nvPr/>
        </p:nvPicPr>
        <p:blipFill>
          <a:blip r:embed="rId3"/>
          <a:stretch>
            <a:fillRect/>
          </a:stretch>
        </p:blipFill>
        <p:spPr>
          <a:xfrm>
            <a:off x="4358965" y="1530687"/>
            <a:ext cx="4338467" cy="4736948"/>
          </a:xfrm>
          <a:prstGeom prst="rect">
            <a:avLst/>
          </a:prstGeom>
        </p:spPr>
      </p:pic>
      <p:cxnSp>
        <p:nvCxnSpPr>
          <p:cNvPr id="4" name="Straight Arrow Connector 3"/>
          <p:cNvCxnSpPr/>
          <p:nvPr/>
        </p:nvCxnSpPr>
        <p:spPr>
          <a:xfrm flipH="1">
            <a:off x="6720396" y="2734322"/>
            <a:ext cx="8878"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6572586" y="3465998"/>
            <a:ext cx="113931"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a:off x="6384524" y="4262761"/>
            <a:ext cx="78420"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a:off x="6198093" y="5088384"/>
            <a:ext cx="113930"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6729274" y="2734322"/>
            <a:ext cx="0"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6572586" y="3465998"/>
            <a:ext cx="113931"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6384524" y="4262761"/>
            <a:ext cx="90408"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6198093" y="5088384"/>
            <a:ext cx="113930" cy="37286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5327662" y="3636361"/>
            <a:ext cx="870431" cy="369332"/>
          </a:xfrm>
          <a:prstGeom prst="rect">
            <a:avLst/>
          </a:prstGeom>
          <a:solidFill>
            <a:schemeClr val="tx1"/>
          </a:solidFill>
          <a:ln w="19050">
            <a:solidFill>
              <a:srgbClr val="FF0000"/>
            </a:solidFill>
          </a:ln>
        </p:spPr>
        <p:txBody>
          <a:bodyPr wrap="none" lIns="0" tIns="0" rIns="0" bIns="0" rtlCol="0">
            <a:spAutoFit/>
          </a:bodyPr>
          <a:lstStyle>
            <a:defPPr>
              <a:defRPr lang="en-US"/>
            </a:defPPr>
            <a:lvl1pPr algn="ctr">
              <a:defRPr sz="1200">
                <a:solidFill>
                  <a:schemeClr val="bg1"/>
                </a:solidFill>
              </a:defRPr>
            </a:lvl1pPr>
          </a:lstStyle>
          <a:p>
            <a:r>
              <a:rPr lang="en-US" dirty="0" smtClean="0"/>
              <a:t>North Pacifi</a:t>
            </a:r>
            <a:r>
              <a:rPr lang="en-US" dirty="0" smtClean="0"/>
              <a:t>c</a:t>
            </a:r>
          </a:p>
          <a:p>
            <a:r>
              <a:rPr lang="en-US" dirty="0" smtClean="0"/>
              <a:t>Swell</a:t>
            </a:r>
            <a:endParaRPr lang="en-US" dirty="0"/>
          </a:p>
        </p:txBody>
      </p:sp>
      <p:sp>
        <p:nvSpPr>
          <p:cNvPr id="19" name="TextBox 18"/>
          <p:cNvSpPr txBox="1"/>
          <p:nvPr/>
        </p:nvSpPr>
        <p:spPr>
          <a:xfrm>
            <a:off x="5451895" y="3650425"/>
            <a:ext cx="621965" cy="369332"/>
          </a:xfrm>
          <a:prstGeom prst="rect">
            <a:avLst/>
          </a:prstGeom>
          <a:solidFill>
            <a:schemeClr val="tx1"/>
          </a:solidFill>
          <a:ln w="19050">
            <a:solidFill>
              <a:srgbClr val="FF0000"/>
            </a:solidFill>
          </a:ln>
        </p:spPr>
        <p:txBody>
          <a:bodyPr wrap="none" lIns="0" tIns="0" rIns="0" bIns="0" rtlCol="0">
            <a:spAutoFit/>
          </a:bodyPr>
          <a:lstStyle>
            <a:defPPr>
              <a:defRPr lang="en-US"/>
            </a:defPPr>
            <a:lvl1pPr algn="ctr">
              <a:defRPr sz="1200">
                <a:solidFill>
                  <a:schemeClr val="bg1"/>
                </a:solidFill>
              </a:defRPr>
            </a:lvl1pPr>
          </a:lstStyle>
          <a:p>
            <a:r>
              <a:rPr lang="en-US" dirty="0" smtClean="0"/>
              <a:t>Southern</a:t>
            </a:r>
            <a:endParaRPr lang="en-US" dirty="0" smtClean="0"/>
          </a:p>
          <a:p>
            <a:r>
              <a:rPr lang="en-US" dirty="0" smtClean="0"/>
              <a:t>Swell</a:t>
            </a:r>
            <a:endParaRPr lang="en-US" dirty="0"/>
          </a:p>
        </p:txBody>
      </p:sp>
    </p:spTree>
    <p:extLst>
      <p:ext uri="{BB962C8B-B14F-4D97-AF65-F5344CB8AC3E}">
        <p14:creationId xmlns:p14="http://schemas.microsoft.com/office/powerpoint/2010/main" val="44241250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7"/>
                                        </p:tgtEl>
                                      </p:cBhvr>
                                    </p:animEffect>
                                    <p:set>
                                      <p:cBhvr>
                                        <p:cTn id="27" dur="1" fill="hold">
                                          <p:stCondLst>
                                            <p:cond delay="499"/>
                                          </p:stCondLst>
                                        </p:cTn>
                                        <p:tgtEl>
                                          <p:spTgt spid="7"/>
                                        </p:tgtEl>
                                        <p:attrNameLst>
                                          <p:attrName>style.visibility</p:attrName>
                                        </p:attrNameLst>
                                      </p:cBhvr>
                                      <p:to>
                                        <p:strVal val="hidden"/>
                                      </p:to>
                                    </p:set>
                                  </p:childTnLst>
                                </p:cTn>
                              </p:par>
                              <p:par>
                                <p:cTn id="28" presetID="10" presetClass="exit" presetSubtype="0" fill="hold" nodeType="withEffect">
                                  <p:stCondLst>
                                    <p:cond delay="0"/>
                                  </p:stCondLst>
                                  <p:childTnLst>
                                    <p:animEffect transition="out" filter="fade">
                                      <p:cBhvr>
                                        <p:cTn id="29" dur="500"/>
                                        <p:tgtEl>
                                          <p:spTgt spid="8"/>
                                        </p:tgtEl>
                                      </p:cBhvr>
                                    </p:animEffect>
                                    <p:set>
                                      <p:cBhvr>
                                        <p:cTn id="30" dur="1" fill="hold">
                                          <p:stCondLst>
                                            <p:cond delay="499"/>
                                          </p:stCondLst>
                                        </p:cTn>
                                        <p:tgtEl>
                                          <p:spTgt spid="8"/>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500"/>
                                        <p:tgtEl>
                                          <p:spTgt spid="10"/>
                                        </p:tgtEl>
                                      </p:cBhvr>
                                    </p:animEffect>
                                    <p:set>
                                      <p:cBhvr>
                                        <p:cTn id="33" dur="1" fill="hold">
                                          <p:stCondLst>
                                            <p:cond delay="499"/>
                                          </p:stCondLst>
                                        </p:cTn>
                                        <p:tgtEl>
                                          <p:spTgt spid="1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10" presetClass="entr" presetSubtype="0"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fade">
                                      <p:cBhvr>
                                        <p:cTn id="39" dur="500"/>
                                        <p:tgtEl>
                                          <p:spTgt spid="13"/>
                                        </p:tgtEl>
                                      </p:cBhvr>
                                    </p:animEffect>
                                  </p:childTnLst>
                                </p:cTn>
                              </p:par>
                              <p:par>
                                <p:cTn id="40" presetID="10"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par>
                                <p:cTn id="49" presetID="10" presetClass="entr" presetSubtype="0" fill="hold" grpId="0"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a:t>K</a:t>
            </a:r>
            <a:r>
              <a:rPr lang="en-US" sz="3200" dirty="0" smtClean="0"/>
              <a:t>LC – Erosion</a:t>
            </a:r>
            <a:endParaRPr lang="en-US" sz="3200" dirty="0"/>
          </a:p>
        </p:txBody>
      </p:sp>
      <p:sp>
        <p:nvSpPr>
          <p:cNvPr id="6" name="Content Placeholder 2"/>
          <p:cNvSpPr>
            <a:spLocks noGrp="1"/>
          </p:cNvSpPr>
          <p:nvPr>
            <p:ph idx="1"/>
          </p:nvPr>
        </p:nvSpPr>
        <p:spPr>
          <a:xfrm>
            <a:off x="601383" y="1192675"/>
            <a:ext cx="3917351" cy="5567466"/>
          </a:xfrm>
        </p:spPr>
        <p:txBody>
          <a:bodyPr>
            <a:normAutofit/>
          </a:bodyPr>
          <a:lstStyle/>
          <a:p>
            <a:r>
              <a:rPr lang="en-US" sz="2400" dirty="0" smtClean="0"/>
              <a:t>Usually seasonal movement of sand proceeds without incident</a:t>
            </a:r>
          </a:p>
          <a:p>
            <a:r>
              <a:rPr lang="en-US" sz="2400" dirty="0" smtClean="0"/>
              <a:t>Erosion occurs during stronger or weaker than average swell seasons</a:t>
            </a:r>
          </a:p>
          <a:p>
            <a:pPr lvl="1"/>
            <a:r>
              <a:rPr lang="en-US" sz="2200" dirty="0" smtClean="0"/>
              <a:t>During/following El Ni</a:t>
            </a:r>
            <a:r>
              <a:rPr lang="en-US" sz="2200" b="1" dirty="0" smtClean="0">
                <a:latin typeface="+mj-lt"/>
                <a:cs typeface="Times New Roman" panose="02020603050405020304" pitchFamily="18" charset="0"/>
              </a:rPr>
              <a:t>ñ</a:t>
            </a:r>
            <a:r>
              <a:rPr lang="en-US" sz="2200" dirty="0" smtClean="0"/>
              <a:t>o years</a:t>
            </a:r>
          </a:p>
          <a:p>
            <a:r>
              <a:rPr lang="en-US" sz="2400" dirty="0" smtClean="0"/>
              <a:t>Erosion confined to ends of the littoral cell</a:t>
            </a:r>
          </a:p>
          <a:p>
            <a:pPr lvl="1"/>
            <a:r>
              <a:rPr lang="en-US" dirty="0" err="1" smtClean="0"/>
              <a:t>Puu</a:t>
            </a:r>
            <a:r>
              <a:rPr lang="en-US" dirty="0" smtClean="0"/>
              <a:t> </a:t>
            </a:r>
            <a:r>
              <a:rPr lang="en-US" dirty="0" err="1" smtClean="0"/>
              <a:t>Kekaa</a:t>
            </a:r>
            <a:r>
              <a:rPr lang="en-US" dirty="0" smtClean="0"/>
              <a:t> in the winter</a:t>
            </a:r>
          </a:p>
          <a:p>
            <a:pPr lvl="1"/>
            <a:r>
              <a:rPr lang="en-US" dirty="0" err="1" smtClean="0"/>
              <a:t>Hanakaoo</a:t>
            </a:r>
            <a:r>
              <a:rPr lang="en-US" dirty="0" smtClean="0"/>
              <a:t> Point in the summer</a:t>
            </a:r>
          </a:p>
          <a:p>
            <a:r>
              <a:rPr lang="en-US" dirty="0" smtClean="0"/>
              <a:t>Long term signal is erosive but very slight</a:t>
            </a:r>
          </a:p>
          <a:p>
            <a:endParaRPr lang="en-US" sz="2400" dirty="0"/>
          </a:p>
        </p:txBody>
      </p:sp>
      <p:pic>
        <p:nvPicPr>
          <p:cNvPr id="3074" name="Picture 2" descr="102-0288_IMG"/>
          <p:cNvPicPr>
            <a:picLocks noChangeAspect="1" noChangeArrowheads="1"/>
          </p:cNvPicPr>
          <p:nvPr/>
        </p:nvPicPr>
        <p:blipFill>
          <a:blip r:embed="rId3">
            <a:extLst>
              <a:ext uri="{28A0092B-C50C-407E-A947-70E740481C1C}">
                <a14:useLocalDpi xmlns:a14="http://schemas.microsoft.com/office/drawing/2010/main" val="0"/>
              </a:ext>
            </a:extLst>
          </a:blip>
          <a:srcRect l="6374" t="6433" b="10234"/>
          <a:stretch>
            <a:fillRect/>
          </a:stretch>
        </p:blipFill>
        <p:spPr bwMode="auto">
          <a:xfrm>
            <a:off x="4847207" y="1168774"/>
            <a:ext cx="3760018" cy="2514512"/>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Kaanapali 1998-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208" y="4021455"/>
            <a:ext cx="3760017" cy="2503632"/>
          </a:xfrm>
          <a:prstGeom prst="rect">
            <a:avLst/>
          </a:prstGeom>
          <a:ln w="12700">
            <a:noFill/>
          </a:ln>
          <a:effectLst>
            <a:outerShdw blurRad="63500" sx="102000" sy="102000" algn="ctr" rotWithShape="0">
              <a:prstClr val="black">
                <a:alpha val="40000"/>
              </a:prstClr>
            </a:outerShdw>
          </a:effectLst>
        </p:spPr>
      </p:pic>
      <p:sp>
        <p:nvSpPr>
          <p:cNvPr id="7" name="Subtitle 2"/>
          <p:cNvSpPr txBox="1">
            <a:spLocks/>
          </p:cNvSpPr>
          <p:nvPr/>
        </p:nvSpPr>
        <p:spPr>
          <a:xfrm>
            <a:off x="5383881" y="3683286"/>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err="1" smtClean="0">
                <a:ln>
                  <a:noFill/>
                </a:ln>
                <a:solidFill>
                  <a:schemeClr val="tx1"/>
                </a:solidFill>
                <a:effectLst/>
                <a:uLnTx/>
                <a:uFillTx/>
                <a:latin typeface="+mn-lt"/>
                <a:ea typeface="+mn-ea"/>
                <a:cs typeface="+mn-cs"/>
              </a:rPr>
              <a:t>Hanakaoo</a:t>
            </a:r>
            <a:r>
              <a:rPr kumimoji="0" lang="en-US" sz="1200" b="0" u="none" strike="noStrike" kern="1200" cap="none" spc="0" normalizeH="0" baseline="0" noProof="0" dirty="0" smtClean="0">
                <a:ln>
                  <a:noFill/>
                </a:ln>
                <a:solidFill>
                  <a:schemeClr val="tx1"/>
                </a:solidFill>
                <a:effectLst/>
                <a:uLnTx/>
                <a:uFillTx/>
                <a:latin typeface="+mn-lt"/>
                <a:ea typeface="+mn-ea"/>
                <a:cs typeface="+mn-cs"/>
              </a:rPr>
              <a:t> Point, 2003</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8" name="Subtitle 2"/>
          <p:cNvSpPr txBox="1">
            <a:spLocks/>
          </p:cNvSpPr>
          <p:nvPr/>
        </p:nvSpPr>
        <p:spPr>
          <a:xfrm>
            <a:off x="5383881" y="6531005"/>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err="1" smtClean="0">
                <a:ln>
                  <a:noFill/>
                </a:ln>
                <a:solidFill>
                  <a:schemeClr val="tx1"/>
                </a:solidFill>
                <a:effectLst/>
                <a:uLnTx/>
                <a:uFillTx/>
                <a:latin typeface="+mn-lt"/>
                <a:ea typeface="+mn-ea"/>
                <a:cs typeface="+mn-cs"/>
              </a:rPr>
              <a:t>Puu</a:t>
            </a:r>
            <a:r>
              <a:rPr kumimoji="0" lang="en-US" sz="1200" b="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Kekaa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1998</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491189730"/>
      </p:ext>
    </p:extLst>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Offshore Wave Climate</a:t>
            </a:r>
            <a:endParaRPr lang="en-US" sz="3200" dirty="0"/>
          </a:p>
        </p:txBody>
      </p:sp>
      <p:sp>
        <p:nvSpPr>
          <p:cNvPr id="6" name="Content Placeholder 2"/>
          <p:cNvSpPr>
            <a:spLocks noGrp="1"/>
          </p:cNvSpPr>
          <p:nvPr>
            <p:ph idx="1"/>
          </p:nvPr>
        </p:nvSpPr>
        <p:spPr>
          <a:xfrm>
            <a:off x="601383" y="1314732"/>
            <a:ext cx="7839075" cy="2978594"/>
          </a:xfrm>
        </p:spPr>
        <p:txBody>
          <a:bodyPr>
            <a:normAutofit/>
          </a:bodyPr>
          <a:lstStyle/>
          <a:p>
            <a:r>
              <a:rPr lang="en-US" sz="2400" dirty="0" smtClean="0"/>
              <a:t>Waves are the dominant driver of sediment transport along Hawaii’s beaches</a:t>
            </a:r>
            <a:endParaRPr lang="en-US" dirty="0" smtClean="0"/>
          </a:p>
          <a:p>
            <a:endParaRPr lang="en-US" sz="2400" dirty="0"/>
          </a:p>
        </p:txBody>
      </p:sp>
      <p:pic>
        <p:nvPicPr>
          <p:cNvPr id="10" name="Picture 9" descr="C:\Users\Conger\AppData\Local\Microsoft\Windows\INetCache\Content.Word\oahu wave direction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5166" y="2411212"/>
            <a:ext cx="3740331" cy="3764228"/>
          </a:xfrm>
          <a:prstGeom prst="rect">
            <a:avLst/>
          </a:prstGeom>
          <a:noFill/>
          <a:ln>
            <a:noFill/>
          </a:ln>
          <a:effectLst>
            <a:outerShdw blurRad="63500" sx="102000" sy="102000" algn="ctr" rotWithShape="0">
              <a:prstClr val="black">
                <a:alpha val="40000"/>
              </a:prstClr>
            </a:outerShdw>
          </a:effectLst>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rcRect t="27507" r="18649"/>
          <a:stretch>
            <a:fillRect/>
          </a:stretch>
        </p:blipFill>
        <p:spPr bwMode="auto">
          <a:xfrm>
            <a:off x="4520920" y="2411212"/>
            <a:ext cx="3994264" cy="3764228"/>
          </a:xfrm>
          <a:prstGeom prst="rect">
            <a:avLst/>
          </a:prstGeom>
          <a:noFill/>
          <a:ln w="12700">
            <a:solidFill>
              <a:schemeClr val="tx1"/>
            </a:solidFill>
            <a:miter lim="800000"/>
            <a:headEnd/>
            <a:tailEnd/>
          </a:ln>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087212737"/>
      </p:ext>
    </p:extLst>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Wave Transformation</a:t>
            </a:r>
            <a:endParaRPr lang="en-US" sz="3200" dirty="0"/>
          </a:p>
        </p:txBody>
      </p:sp>
      <p:pic>
        <p:nvPicPr>
          <p:cNvPr id="4" name="Picture 3" descr="Y:\2014\25457 Kaanapali Beach Nourishment\05  SEI Project Tasks\Numerical Wave Modeling\SWAN\swan_results\case 55 w land.jpg"/>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699670" y="1188279"/>
            <a:ext cx="2567529" cy="2536970"/>
          </a:xfrm>
          <a:prstGeom prst="rect">
            <a:avLst/>
          </a:prstGeom>
          <a:noFill/>
          <a:ln>
            <a:noFill/>
          </a:ln>
          <a:extLst>
            <a:ext uri="{53640926-AAD7-44D8-BBD7-CCE9431645EC}">
              <a14:shadowObscured xmlns:a14="http://schemas.microsoft.com/office/drawing/2010/main"/>
            </a:ext>
          </a:extLst>
        </p:spPr>
      </p:pic>
      <p:pic>
        <p:nvPicPr>
          <p:cNvPr id="5" name="Picture 4" descr="Y:\2014\25457 Kaanapali Beach Nourishment\05  SEI Project Tasks\Numerical Wave Modeling\SWAN\swan_results\case 55 zoom w land.jpg"/>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bwMode="auto">
          <a:xfrm>
            <a:off x="4267199" y="1188279"/>
            <a:ext cx="2870688" cy="2536970"/>
          </a:xfrm>
          <a:prstGeom prst="rect">
            <a:avLst/>
          </a:prstGeom>
          <a:noFill/>
          <a:ln>
            <a:noFill/>
          </a:ln>
          <a:extLst>
            <a:ext uri="{53640926-AAD7-44D8-BBD7-CCE9431645EC}">
              <a14:shadowObscured xmlns:a14="http://schemas.microsoft.com/office/drawing/2010/main"/>
            </a:ext>
          </a:extLst>
        </p:spPr>
      </p:pic>
      <p:pic>
        <p:nvPicPr>
          <p:cNvPr id="7" name="Picture 6" descr="Y:\2014\25457 Kaanapali Beach Nourishment\05  SEI Project Tasks\Numerical Wave Modeling\SWAN\swan_results\case 66 w land.jpg"/>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bwMode="auto">
          <a:xfrm>
            <a:off x="1699669" y="4079139"/>
            <a:ext cx="2567529" cy="2519691"/>
          </a:xfrm>
          <a:prstGeom prst="rect">
            <a:avLst/>
          </a:prstGeom>
          <a:noFill/>
          <a:ln>
            <a:noFill/>
          </a:ln>
          <a:extLst>
            <a:ext uri="{53640926-AAD7-44D8-BBD7-CCE9431645EC}">
              <a14:shadowObscured xmlns:a14="http://schemas.microsoft.com/office/drawing/2010/main"/>
            </a:ext>
          </a:extLst>
        </p:spPr>
      </p:pic>
      <p:pic>
        <p:nvPicPr>
          <p:cNvPr id="8" name="Picture 7" descr="Y:\2014\25457 Kaanapali Beach Nourishment\05  SEI Project Tasks\Numerical Wave Modeling\SWAN\swan_results\case 66 zoom with land.jpg"/>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bwMode="auto">
          <a:xfrm>
            <a:off x="4267199" y="4079138"/>
            <a:ext cx="2884982" cy="2519691"/>
          </a:xfrm>
          <a:prstGeom prst="rect">
            <a:avLst/>
          </a:prstGeom>
          <a:noFill/>
          <a:ln>
            <a:noFill/>
          </a:ln>
          <a:extLst>
            <a:ext uri="{53640926-AAD7-44D8-BBD7-CCE9431645EC}">
              <a14:shadowObscured xmlns:a14="http://schemas.microsoft.com/office/drawing/2010/main"/>
            </a:ext>
          </a:extLst>
        </p:spPr>
      </p:pic>
      <p:sp>
        <p:nvSpPr>
          <p:cNvPr id="10" name="Subtitle 2"/>
          <p:cNvSpPr txBox="1">
            <a:spLocks/>
          </p:cNvSpPr>
          <p:nvPr/>
        </p:nvSpPr>
        <p:spPr>
          <a:xfrm>
            <a:off x="3928837" y="372524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Seasonal 1-month North Pacific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1" name="Subtitle 2"/>
          <p:cNvSpPr txBox="1">
            <a:spLocks/>
          </p:cNvSpPr>
          <p:nvPr/>
        </p:nvSpPr>
        <p:spPr>
          <a:xfrm>
            <a:off x="3914543" y="6590935"/>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Seasonal 1-month South Pacific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2" name="Line Callout 2 11"/>
          <p:cNvSpPr/>
          <p:nvPr/>
        </p:nvSpPr>
        <p:spPr>
          <a:xfrm>
            <a:off x="4656725" y="1391930"/>
            <a:ext cx="867962" cy="209976"/>
          </a:xfrm>
          <a:prstGeom prst="borderCallout2">
            <a:avLst>
              <a:gd name="adj1" fmla="val 37480"/>
              <a:gd name="adj2" fmla="val 104947"/>
              <a:gd name="adj3" fmla="val 37480"/>
              <a:gd name="adj4" fmla="val 117003"/>
              <a:gd name="adj5" fmla="val 470113"/>
              <a:gd name="adj6" fmla="val 165110"/>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smtClean="0">
                <a:solidFill>
                  <a:schemeClr val="bg1"/>
                </a:solidFill>
              </a:rPr>
              <a:t>Kaanapali</a:t>
            </a:r>
            <a:endParaRPr lang="en-US" sz="1400" dirty="0">
              <a:solidFill>
                <a:schemeClr val="bg1"/>
              </a:solidFill>
            </a:endParaRPr>
          </a:p>
        </p:txBody>
      </p:sp>
      <p:sp>
        <p:nvSpPr>
          <p:cNvPr id="13" name="Line Callout 2 12"/>
          <p:cNvSpPr/>
          <p:nvPr/>
        </p:nvSpPr>
        <p:spPr>
          <a:xfrm>
            <a:off x="4658253" y="4336093"/>
            <a:ext cx="867962" cy="209976"/>
          </a:xfrm>
          <a:prstGeom prst="borderCallout2">
            <a:avLst>
              <a:gd name="adj1" fmla="val 37480"/>
              <a:gd name="adj2" fmla="val 104947"/>
              <a:gd name="adj3" fmla="val 37480"/>
              <a:gd name="adj4" fmla="val 117003"/>
              <a:gd name="adj5" fmla="val 493526"/>
              <a:gd name="adj6" fmla="val 16284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err="1" smtClean="0">
                <a:solidFill>
                  <a:schemeClr val="bg1"/>
                </a:solidFill>
              </a:rPr>
              <a:t>Kaanapali</a:t>
            </a:r>
            <a:endParaRPr lang="en-US" sz="1400" dirty="0">
              <a:solidFill>
                <a:schemeClr val="bg1"/>
              </a:solidFill>
            </a:endParaRPr>
          </a:p>
        </p:txBody>
      </p:sp>
      <p:pic>
        <p:nvPicPr>
          <p:cNvPr id="14" name="Picture 13" descr="Y:\2014\25457 Kaanapali Beach Nourishment\05  SEI Project Tasks\Numerical Wave Modeling\SWAN\swan_results\case 55 zoom w land.jpg"/>
          <p:cNvPicPr>
            <a:picLocks noChangeAspect="1"/>
          </p:cNvPicPr>
          <p:nvPr/>
        </p:nvPicPr>
        <p:blipFill rotWithShape="1">
          <a:blip r:embed="rId4" cstate="print">
            <a:extLst>
              <a:ext uri="{28A0092B-C50C-407E-A947-70E740481C1C}">
                <a14:useLocalDpi xmlns:a14="http://schemas.microsoft.com/office/drawing/2010/main" val="0"/>
              </a:ext>
            </a:extLst>
          </a:blip>
          <a:srcRect l="33770" t="22855" r="14793" b="31608"/>
          <a:stretch/>
        </p:blipFill>
        <p:spPr bwMode="auto">
          <a:xfrm>
            <a:off x="451049" y="2433065"/>
            <a:ext cx="3938926" cy="3081650"/>
          </a:xfrm>
          <a:prstGeom prst="rect">
            <a:avLst/>
          </a:prstGeom>
          <a:noFill/>
          <a:ln>
            <a:noFill/>
          </a:ln>
          <a:extLst>
            <a:ext uri="{53640926-AAD7-44D8-BBD7-CCE9431645EC}">
              <a14:shadowObscured xmlns:a14="http://schemas.microsoft.com/office/drawing/2010/main"/>
            </a:ext>
          </a:extLst>
        </p:spPr>
      </p:pic>
      <p:pic>
        <p:nvPicPr>
          <p:cNvPr id="15" name="Picture 14" descr="Y:\2014\25457 Kaanapali Beach Nourishment\05  SEI Project Tasks\Numerical Wave Modeling\SWAN\swan_results\case 66 zoom with land.jpg"/>
          <p:cNvPicPr>
            <a:picLocks noChangeAspect="1"/>
          </p:cNvPicPr>
          <p:nvPr/>
        </p:nvPicPr>
        <p:blipFill rotWithShape="1">
          <a:blip r:embed="rId6" cstate="print">
            <a:extLst>
              <a:ext uri="{28A0092B-C50C-407E-A947-70E740481C1C}">
                <a14:useLocalDpi xmlns:a14="http://schemas.microsoft.com/office/drawing/2010/main" val="0"/>
              </a:ext>
            </a:extLst>
          </a:blip>
          <a:srcRect l="33415" t="26907" r="18602" b="27434"/>
          <a:stretch/>
        </p:blipFill>
        <p:spPr bwMode="auto">
          <a:xfrm>
            <a:off x="4389975" y="2433066"/>
            <a:ext cx="3708002" cy="3081651"/>
          </a:xfrm>
          <a:prstGeom prst="rect">
            <a:avLst/>
          </a:prstGeom>
          <a:noFill/>
          <a:ln>
            <a:noFill/>
          </a:ln>
          <a:extLst>
            <a:ext uri="{53640926-AAD7-44D8-BBD7-CCE9431645EC}">
              <a14:shadowObscured xmlns:a14="http://schemas.microsoft.com/office/drawing/2010/main"/>
            </a:ext>
          </a:extLst>
        </p:spPr>
      </p:pic>
      <p:pic>
        <p:nvPicPr>
          <p:cNvPr id="16" name="Picture 15" descr="Y:\2014\25457 Kaanapali Beach Nourishment\05  SEI Project Tasks\Numerical Wave Modeling\SWAN\swan_results\case 66 zoom with land.jpg"/>
          <p:cNvPicPr>
            <a:picLocks noChangeAspect="1"/>
          </p:cNvPicPr>
          <p:nvPr/>
        </p:nvPicPr>
        <p:blipFill rotWithShape="1">
          <a:blip r:embed="rId6" cstate="print">
            <a:extLst>
              <a:ext uri="{28A0092B-C50C-407E-A947-70E740481C1C}">
                <a14:useLocalDpi xmlns:a14="http://schemas.microsoft.com/office/drawing/2010/main" val="0"/>
              </a:ext>
            </a:extLst>
          </a:blip>
          <a:srcRect l="85957" t="6096" r="-453" b="5941"/>
          <a:stretch/>
        </p:blipFill>
        <p:spPr bwMode="auto">
          <a:xfrm>
            <a:off x="8104856" y="2433066"/>
            <a:ext cx="581687" cy="3082829"/>
          </a:xfrm>
          <a:prstGeom prst="rect">
            <a:avLst/>
          </a:prstGeom>
          <a:noFill/>
          <a:ln>
            <a:noFill/>
          </a:ln>
          <a:extLst>
            <a:ext uri="{53640926-AAD7-44D8-BBD7-CCE9431645EC}">
              <a14:shadowObscured xmlns:a14="http://schemas.microsoft.com/office/drawing/2010/main"/>
            </a:ext>
          </a:extLst>
        </p:spPr>
      </p:pic>
      <p:sp>
        <p:nvSpPr>
          <p:cNvPr id="17" name="Subtitle 2"/>
          <p:cNvSpPr txBox="1">
            <a:spLocks/>
          </p:cNvSpPr>
          <p:nvPr/>
        </p:nvSpPr>
        <p:spPr>
          <a:xfrm>
            <a:off x="1166631" y="5510768"/>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Seasonal 1-month North Pacific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8" name="Subtitle 2"/>
          <p:cNvSpPr txBox="1">
            <a:spLocks/>
          </p:cNvSpPr>
          <p:nvPr/>
        </p:nvSpPr>
        <p:spPr>
          <a:xfrm>
            <a:off x="5463199" y="5540943"/>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Seasonal 1-month South Pacific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9" name="Line Callout 2 18"/>
          <p:cNvSpPr/>
          <p:nvPr/>
        </p:nvSpPr>
        <p:spPr>
          <a:xfrm>
            <a:off x="3928837" y="3305314"/>
            <a:ext cx="867962" cy="209976"/>
          </a:xfrm>
          <a:prstGeom prst="borderCallout2">
            <a:avLst>
              <a:gd name="adj1" fmla="val 37480"/>
              <a:gd name="adj2" fmla="val 104947"/>
              <a:gd name="adj3" fmla="val 37480"/>
              <a:gd name="adj4" fmla="val 117003"/>
              <a:gd name="adj5" fmla="val 278128"/>
              <a:gd name="adj6" fmla="val 29764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KLC</a:t>
            </a:r>
            <a:endParaRPr lang="en-US" sz="1400" dirty="0">
              <a:solidFill>
                <a:schemeClr val="bg1"/>
              </a:solidFill>
            </a:endParaRPr>
          </a:p>
        </p:txBody>
      </p:sp>
      <p:sp>
        <p:nvSpPr>
          <p:cNvPr id="20" name="Line Callout 2 19"/>
          <p:cNvSpPr/>
          <p:nvPr/>
        </p:nvSpPr>
        <p:spPr>
          <a:xfrm>
            <a:off x="3948246" y="4522600"/>
            <a:ext cx="867962" cy="209976"/>
          </a:xfrm>
          <a:prstGeom prst="borderCallout2">
            <a:avLst>
              <a:gd name="adj1" fmla="val 37480"/>
              <a:gd name="adj2" fmla="val 104947"/>
              <a:gd name="adj3" fmla="val 37480"/>
              <a:gd name="adj4" fmla="val 117003"/>
              <a:gd name="adj5" fmla="val -105843"/>
              <a:gd name="adj6" fmla="val 301046"/>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H</a:t>
            </a:r>
            <a:r>
              <a:rPr lang="en-US" sz="1400" dirty="0" smtClean="0">
                <a:solidFill>
                  <a:schemeClr val="bg1"/>
                </a:solidFill>
              </a:rPr>
              <a:t>LC</a:t>
            </a:r>
            <a:endParaRPr lang="en-US" sz="1400" dirty="0">
              <a:solidFill>
                <a:schemeClr val="bg1"/>
              </a:solidFill>
            </a:endParaRPr>
          </a:p>
        </p:txBody>
      </p:sp>
      <p:sp>
        <p:nvSpPr>
          <p:cNvPr id="21" name="Line Callout 2 20"/>
          <p:cNvSpPr/>
          <p:nvPr/>
        </p:nvSpPr>
        <p:spPr>
          <a:xfrm>
            <a:off x="3935716" y="3302065"/>
            <a:ext cx="867962" cy="209976"/>
          </a:xfrm>
          <a:prstGeom prst="borderCallout2">
            <a:avLst>
              <a:gd name="adj1" fmla="val 37480"/>
              <a:gd name="adj2" fmla="val -3802"/>
              <a:gd name="adj3" fmla="val 42163"/>
              <a:gd name="adj4" fmla="val -21198"/>
              <a:gd name="adj5" fmla="val 296858"/>
              <a:gd name="adj6" fmla="val -144144"/>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KLC</a:t>
            </a:r>
            <a:endParaRPr lang="en-US" sz="1400" dirty="0">
              <a:solidFill>
                <a:schemeClr val="bg1"/>
              </a:solidFill>
            </a:endParaRPr>
          </a:p>
        </p:txBody>
      </p:sp>
      <p:sp>
        <p:nvSpPr>
          <p:cNvPr id="22" name="Line Callout 2 21"/>
          <p:cNvSpPr/>
          <p:nvPr/>
        </p:nvSpPr>
        <p:spPr>
          <a:xfrm>
            <a:off x="3955125" y="4513521"/>
            <a:ext cx="867962" cy="209976"/>
          </a:xfrm>
          <a:prstGeom prst="borderCallout2">
            <a:avLst>
              <a:gd name="adj1" fmla="val 37480"/>
              <a:gd name="adj2" fmla="val -2669"/>
              <a:gd name="adj3" fmla="val 37480"/>
              <a:gd name="adj4" fmla="val -14402"/>
              <a:gd name="adj5" fmla="val -129256"/>
              <a:gd name="adj6" fmla="val -14527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H</a:t>
            </a:r>
            <a:r>
              <a:rPr lang="en-US" sz="1400" dirty="0" smtClean="0">
                <a:solidFill>
                  <a:schemeClr val="bg1"/>
                </a:solidFill>
              </a:rPr>
              <a:t>LC</a:t>
            </a:r>
            <a:endParaRPr lang="en-US" sz="1400" dirty="0">
              <a:solidFill>
                <a:schemeClr val="bg1"/>
              </a:solidFill>
            </a:endParaRPr>
          </a:p>
        </p:txBody>
      </p:sp>
    </p:spTree>
    <p:extLst>
      <p:ext uri="{BB962C8B-B14F-4D97-AF65-F5344CB8AC3E}">
        <p14:creationId xmlns:p14="http://schemas.microsoft.com/office/powerpoint/2010/main" val="183703838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xit" presetSubtype="0" fill="hold" nodeType="withEffect">
                                  <p:stCondLst>
                                    <p:cond delay="0"/>
                                  </p:stCondLst>
                                  <p:childTnLst>
                                    <p:animEffect transition="out" filter="fade">
                                      <p:cBhvr>
                                        <p:cTn id="15" dur="500"/>
                                        <p:tgtEl>
                                          <p:spTgt spid="4"/>
                                        </p:tgtEl>
                                      </p:cBhvr>
                                    </p:animEffect>
                                    <p:set>
                                      <p:cBhvr>
                                        <p:cTn id="16" dur="1" fill="hold">
                                          <p:stCondLst>
                                            <p:cond delay="499"/>
                                          </p:stCondLst>
                                        </p:cTn>
                                        <p:tgtEl>
                                          <p:spTgt spid="4"/>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8"/>
                                        </p:tgtEl>
                                      </p:cBhvr>
                                    </p:animEffect>
                                    <p:set>
                                      <p:cBhvr>
                                        <p:cTn id="31" dur="1" fill="hold">
                                          <p:stCondLst>
                                            <p:cond delay="499"/>
                                          </p:stCondLst>
                                        </p:cTn>
                                        <p:tgtEl>
                                          <p:spTgt spid="8"/>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3"/>
                                        </p:tgtEl>
                                      </p:cBhvr>
                                    </p:animEffect>
                                    <p:set>
                                      <p:cBhvr>
                                        <p:cTn id="34" dur="1" fill="hold">
                                          <p:stCondLst>
                                            <p:cond delay="499"/>
                                          </p:stCondLst>
                                        </p:cTn>
                                        <p:tgtEl>
                                          <p:spTgt spid="13"/>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par>
                                <p:cTn id="38" presetID="10" presetClass="entr" presetSubtype="0" fill="hold" grpId="0" nodeType="with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fade">
                                      <p:cBhvr>
                                        <p:cTn id="43" dur="500"/>
                                        <p:tgtEl>
                                          <p:spTgt spid="2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1"/>
                                        </p:tgtEl>
                                        <p:attrNameLst>
                                          <p:attrName>style.visibility</p:attrName>
                                        </p:attrNameLst>
                                      </p:cBhvr>
                                      <p:to>
                                        <p:strVal val="visible"/>
                                      </p:to>
                                    </p:set>
                                    <p:animEffect transition="in" filter="fade">
                                      <p:cBhvr>
                                        <p:cTn id="46" dur="500"/>
                                        <p:tgtEl>
                                          <p:spTgt spid="21"/>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500"/>
                                        <p:tgtEl>
                                          <p:spTgt spid="22"/>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500"/>
                                        <p:tgtEl>
                                          <p:spTgt spid="18"/>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animBg="1"/>
      <p:bldP spid="13" grpId="0" animBg="1"/>
      <p:bldP spid="17" grpId="0"/>
      <p:bldP spid="18" grpId="0"/>
      <p:bldP spid="19" grpId="0" animBg="1"/>
      <p:bldP spid="20" grpId="0" animBg="1"/>
      <p:bldP spid="21"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KLC Waves</a:t>
            </a:r>
            <a:endParaRPr lang="en-US" sz="3200" dirty="0"/>
          </a:p>
        </p:txBody>
      </p:sp>
      <p:sp>
        <p:nvSpPr>
          <p:cNvPr id="8" name="Subtitle 2"/>
          <p:cNvSpPr txBox="1">
            <a:spLocks/>
          </p:cNvSpPr>
          <p:nvPr/>
        </p:nvSpPr>
        <p:spPr>
          <a:xfrm>
            <a:off x="560866" y="5346440"/>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2015 Southern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0" name="Subtitle 2"/>
          <p:cNvSpPr txBox="1">
            <a:spLocks/>
          </p:cNvSpPr>
          <p:nvPr/>
        </p:nvSpPr>
        <p:spPr>
          <a:xfrm>
            <a:off x="5301678" y="5461007"/>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2016 North Pacific Swell</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7964" y="1965640"/>
            <a:ext cx="3376246" cy="3376246"/>
          </a:xfrm>
          <a:prstGeom prst="rect">
            <a:avLst/>
          </a:prstGeom>
          <a:effectLst>
            <a:outerShdw blurRad="63500" sx="102000" sy="102000" algn="ctr" rotWithShape="0">
              <a:prstClr val="black">
                <a:alpha val="40000"/>
              </a:prstClr>
            </a:outerShdw>
          </a:effectLst>
        </p:spPr>
      </p:pic>
      <p:pic>
        <p:nvPicPr>
          <p:cNvPr id="2050" name="Picture 2" descr="8ef56c5d-d976-4071-a385-f843fe2744d2@namprd10"/>
          <p:cNvPicPr>
            <a:picLocks noChangeAspect="1" noChangeArrowheads="1"/>
          </p:cNvPicPr>
          <p:nvPr/>
        </p:nvPicPr>
        <p:blipFill rotWithShape="1">
          <a:blip r:embed="rId4">
            <a:extLst>
              <a:ext uri="{28A0092B-C50C-407E-A947-70E740481C1C}">
                <a14:useLocalDpi xmlns:a14="http://schemas.microsoft.com/office/drawing/2010/main" val="0"/>
              </a:ext>
            </a:extLst>
          </a:blip>
          <a:srcRect r="12302"/>
          <a:stretch/>
        </p:blipFill>
        <p:spPr bwMode="auto">
          <a:xfrm>
            <a:off x="4112529" y="1854852"/>
            <a:ext cx="4412493" cy="3597821"/>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6556807"/>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a:t>
            </a:r>
            <a:endParaRPr lang="en-US" sz="3200" dirty="0"/>
          </a:p>
        </p:txBody>
      </p:sp>
      <p:sp>
        <p:nvSpPr>
          <p:cNvPr id="6" name="Content Placeholder 2"/>
          <p:cNvSpPr>
            <a:spLocks noGrp="1"/>
          </p:cNvSpPr>
          <p:nvPr>
            <p:ph idx="1"/>
          </p:nvPr>
        </p:nvSpPr>
        <p:spPr>
          <a:xfrm>
            <a:off x="601383" y="1314732"/>
            <a:ext cx="7839075" cy="1741977"/>
          </a:xfrm>
        </p:spPr>
        <p:txBody>
          <a:bodyPr>
            <a:normAutofit/>
          </a:bodyPr>
          <a:lstStyle/>
          <a:p>
            <a:r>
              <a:rPr lang="en-US" sz="2400" dirty="0" smtClean="0"/>
              <a:t>Boundary between the </a:t>
            </a:r>
            <a:r>
              <a:rPr lang="en-US" sz="2400" dirty="0" err="1" smtClean="0"/>
              <a:t>Hanakaoo</a:t>
            </a:r>
            <a:r>
              <a:rPr lang="en-US" sz="2400" dirty="0" smtClean="0"/>
              <a:t> and </a:t>
            </a:r>
            <a:r>
              <a:rPr lang="en-US" sz="2400" dirty="0" err="1" smtClean="0"/>
              <a:t>Kaanapali</a:t>
            </a:r>
            <a:r>
              <a:rPr lang="en-US" sz="2400" dirty="0" smtClean="0"/>
              <a:t> Littoral Cells</a:t>
            </a:r>
          </a:p>
          <a:p>
            <a:r>
              <a:rPr lang="en-US" sz="2400" dirty="0" smtClean="0"/>
              <a:t>200 feet of landward/seaward migration of shoreline in one season</a:t>
            </a:r>
            <a:endParaRPr lang="en-US" dirty="0" smtClean="0"/>
          </a:p>
          <a:p>
            <a:endParaRPr lang="en-US" sz="2400" dirty="0"/>
          </a:p>
        </p:txBody>
      </p:sp>
      <p:pic>
        <p:nvPicPr>
          <p:cNvPr id="4" name="Picture 3" descr="DSCF0651"/>
          <p:cNvPicPr>
            <a:picLocks noChangeAspect="1"/>
          </p:cNvPicPr>
          <p:nvPr/>
        </p:nvPicPr>
        <p:blipFill>
          <a:blip r:embed="rId3" cstate="print"/>
          <a:srcRect/>
          <a:stretch>
            <a:fillRect/>
          </a:stretch>
        </p:blipFill>
        <p:spPr bwMode="auto">
          <a:xfrm>
            <a:off x="4678842" y="3163185"/>
            <a:ext cx="3944257" cy="2978594"/>
          </a:xfrm>
          <a:prstGeom prst="rect">
            <a:avLst/>
          </a:prstGeom>
          <a:noFill/>
          <a:ln w="9525">
            <a:noFill/>
            <a:miter lim="800000"/>
            <a:headEnd/>
            <a:tailEnd/>
          </a:ln>
          <a:effectLst>
            <a:outerShdw blurRad="63500" sx="102000" sy="102000" algn="ctr" rotWithShape="0">
              <a:prstClr val="black">
                <a:alpha val="40000"/>
              </a:prstClr>
            </a:outerShdw>
          </a:effectLst>
        </p:spPr>
      </p:pic>
      <p:pic>
        <p:nvPicPr>
          <p:cNvPr id="5" name="Picture 4" descr="DSCN1119"/>
          <p:cNvPicPr>
            <a:picLocks noChangeAspect="1"/>
          </p:cNvPicPr>
          <p:nvPr/>
        </p:nvPicPr>
        <p:blipFill>
          <a:blip r:embed="rId4" cstate="print"/>
          <a:srcRect/>
          <a:stretch>
            <a:fillRect/>
          </a:stretch>
        </p:blipFill>
        <p:spPr bwMode="auto">
          <a:xfrm rot="-21600000">
            <a:off x="601383" y="3166481"/>
            <a:ext cx="3964840" cy="2978593"/>
          </a:xfrm>
          <a:prstGeom prst="rect">
            <a:avLst/>
          </a:prstGeom>
          <a:noFill/>
          <a:ln w="9525">
            <a:noFill/>
            <a:miter lim="800000"/>
            <a:headEnd/>
            <a:tailEnd/>
          </a:ln>
          <a:effectLst>
            <a:outerShdw blurRad="63500" sx="102000" sy="102000" algn="ctr" rotWithShape="0">
              <a:prstClr val="black">
                <a:alpha val="40000"/>
              </a:prstClr>
            </a:outerShdw>
          </a:effectLst>
        </p:spPr>
      </p:pic>
      <p:sp>
        <p:nvSpPr>
          <p:cNvPr id="8" name="Subtitle 2"/>
          <p:cNvSpPr txBox="1">
            <a:spLocks/>
          </p:cNvSpPr>
          <p:nvPr/>
        </p:nvSpPr>
        <p:spPr>
          <a:xfrm>
            <a:off x="1342880" y="6145074"/>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May 9, 2008</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0" name="Subtitle 2"/>
          <p:cNvSpPr txBox="1">
            <a:spLocks/>
          </p:cNvSpPr>
          <p:nvPr/>
        </p:nvSpPr>
        <p:spPr>
          <a:xfrm>
            <a:off x="5399755" y="614177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July 8</a:t>
            </a:r>
            <a:r>
              <a:rPr kumimoji="0" lang="en-US" sz="1200" b="0" u="none" strike="noStrike" kern="1200" cap="none" spc="0" normalizeH="0" baseline="0" noProof="0" dirty="0" smtClean="0">
                <a:ln>
                  <a:noFill/>
                </a:ln>
                <a:solidFill>
                  <a:schemeClr val="tx1"/>
                </a:solidFill>
                <a:effectLst/>
                <a:uLnTx/>
                <a:uFillTx/>
                <a:latin typeface="+mn-lt"/>
                <a:ea typeface="+mn-ea"/>
                <a:cs typeface="+mn-cs"/>
              </a:rPr>
              <a:t>, 2008</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53861964"/>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GG erosion"/>
          <p:cNvPicPr>
            <a:picLocks noChangeAspect="1" noChangeArrowheads="1"/>
          </p:cNvPicPr>
          <p:nvPr/>
        </p:nvPicPr>
        <p:blipFill>
          <a:blip r:embed="rId3">
            <a:extLst>
              <a:ext uri="{28A0092B-C50C-407E-A947-70E740481C1C}">
                <a14:useLocalDpi xmlns:a14="http://schemas.microsoft.com/office/drawing/2010/main" val="0"/>
              </a:ext>
            </a:extLst>
          </a:blip>
          <a:srcRect l="11871" t="39375" b="10834"/>
          <a:stretch>
            <a:fillRect/>
          </a:stretch>
        </p:blipFill>
        <p:spPr bwMode="auto">
          <a:xfrm>
            <a:off x="1897626" y="2234022"/>
            <a:ext cx="5133614" cy="3891233"/>
          </a:xfrm>
          <a:prstGeom prst="rect">
            <a:avLst/>
          </a:prstGeom>
          <a:noFill/>
          <a:ln>
            <a:no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a:t>
            </a:r>
            <a:endParaRPr lang="en-US" sz="3200" dirty="0"/>
          </a:p>
        </p:txBody>
      </p:sp>
      <p:sp>
        <p:nvSpPr>
          <p:cNvPr id="6" name="Content Placeholder 2"/>
          <p:cNvSpPr>
            <a:spLocks noGrp="1"/>
          </p:cNvSpPr>
          <p:nvPr>
            <p:ph idx="1"/>
          </p:nvPr>
        </p:nvSpPr>
        <p:spPr>
          <a:xfrm>
            <a:off x="601383" y="1314732"/>
            <a:ext cx="7839075" cy="1741977"/>
          </a:xfrm>
        </p:spPr>
        <p:txBody>
          <a:bodyPr>
            <a:normAutofit/>
          </a:bodyPr>
          <a:lstStyle/>
          <a:p>
            <a:r>
              <a:rPr lang="en-US" sz="2400" dirty="0" smtClean="0"/>
              <a:t>Historical aerial imagery shows sand point forming in same location every year</a:t>
            </a:r>
            <a:endParaRPr lang="en-US" sz="2400" dirty="0"/>
          </a:p>
        </p:txBody>
      </p:sp>
      <p:sp>
        <p:nvSpPr>
          <p:cNvPr id="8" name="Subtitle 2"/>
          <p:cNvSpPr txBox="1">
            <a:spLocks/>
          </p:cNvSpPr>
          <p:nvPr/>
        </p:nvSpPr>
        <p:spPr>
          <a:xfrm>
            <a:off x="3088968" y="6125255"/>
            <a:ext cx="3942272"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UH Coastal Geology Group Erosion Hazard Maps</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pic>
        <p:nvPicPr>
          <p:cNvPr id="2" name="Picture 1"/>
          <p:cNvPicPr>
            <a:picLocks noChangeAspect="1"/>
          </p:cNvPicPr>
          <p:nvPr/>
        </p:nvPicPr>
        <p:blipFill>
          <a:blip r:embed="rId4"/>
          <a:stretch>
            <a:fillRect/>
          </a:stretch>
        </p:blipFill>
        <p:spPr>
          <a:xfrm>
            <a:off x="4969644" y="3056709"/>
            <a:ext cx="1932004" cy="1543928"/>
          </a:xfrm>
          <a:prstGeom prst="rect">
            <a:avLst/>
          </a:prstGeom>
        </p:spPr>
      </p:pic>
    </p:spTree>
    <p:extLst>
      <p:ext uri="{BB962C8B-B14F-4D97-AF65-F5344CB8AC3E}">
        <p14:creationId xmlns:p14="http://schemas.microsoft.com/office/powerpoint/2010/main" val="3193953916"/>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 - Growth</a:t>
            </a:r>
            <a:endParaRPr lang="en-US" sz="3200" dirty="0"/>
          </a:p>
        </p:txBody>
      </p:sp>
      <p:sp>
        <p:nvSpPr>
          <p:cNvPr id="6" name="Content Placeholder 2"/>
          <p:cNvSpPr>
            <a:spLocks noGrp="1"/>
          </p:cNvSpPr>
          <p:nvPr>
            <p:ph idx="1"/>
          </p:nvPr>
        </p:nvSpPr>
        <p:spPr>
          <a:xfrm>
            <a:off x="601384" y="1314732"/>
            <a:ext cx="2967440" cy="4375854"/>
          </a:xfrm>
        </p:spPr>
        <p:txBody>
          <a:bodyPr>
            <a:normAutofit/>
          </a:bodyPr>
          <a:lstStyle/>
          <a:p>
            <a:r>
              <a:rPr lang="en-US" sz="2400" dirty="0" err="1" smtClean="0"/>
              <a:t>Boussinesq</a:t>
            </a:r>
            <a:r>
              <a:rPr lang="en-US" sz="2400" dirty="0" smtClean="0"/>
              <a:t> numerical wave model of north pacific swell</a:t>
            </a:r>
          </a:p>
          <a:p>
            <a:pPr lvl="1"/>
            <a:r>
              <a:rPr lang="en-US" sz="2200" dirty="0" smtClean="0"/>
              <a:t>Fall bathymetry</a:t>
            </a:r>
          </a:p>
          <a:p>
            <a:pPr lvl="1"/>
            <a:r>
              <a:rPr lang="en-US" sz="2200" dirty="0" smtClean="0"/>
              <a:t>Longshore sediment transport halted at </a:t>
            </a:r>
            <a:r>
              <a:rPr lang="en-US" sz="2200" dirty="0" err="1" smtClean="0"/>
              <a:t>Hanakaoo</a:t>
            </a:r>
            <a:r>
              <a:rPr lang="en-US" sz="2200" dirty="0" smtClean="0"/>
              <a:t> Point due to refracted wave</a:t>
            </a:r>
            <a:endParaRPr lang="en-US" sz="2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252403" y="1199323"/>
            <a:ext cx="3924196" cy="5121579"/>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958090171"/>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 - Erosion</a:t>
            </a:r>
            <a:endParaRPr lang="en-US" sz="3200" dirty="0"/>
          </a:p>
        </p:txBody>
      </p:sp>
      <p:sp>
        <p:nvSpPr>
          <p:cNvPr id="6" name="Content Placeholder 2"/>
          <p:cNvSpPr>
            <a:spLocks noGrp="1"/>
          </p:cNvSpPr>
          <p:nvPr>
            <p:ph idx="1"/>
          </p:nvPr>
        </p:nvSpPr>
        <p:spPr>
          <a:xfrm>
            <a:off x="601383" y="1314732"/>
            <a:ext cx="3269281" cy="4810860"/>
          </a:xfrm>
        </p:spPr>
        <p:txBody>
          <a:bodyPr>
            <a:normAutofit/>
          </a:bodyPr>
          <a:lstStyle/>
          <a:p>
            <a:r>
              <a:rPr lang="en-US" sz="2400" dirty="0" err="1" smtClean="0"/>
              <a:t>Boussinesq</a:t>
            </a:r>
            <a:r>
              <a:rPr lang="en-US" sz="2400" dirty="0" smtClean="0"/>
              <a:t> wave model of south pacific swell</a:t>
            </a:r>
          </a:p>
          <a:p>
            <a:pPr lvl="1"/>
            <a:r>
              <a:rPr lang="en-US" sz="2200" dirty="0" smtClean="0"/>
              <a:t>Spring bathymetry</a:t>
            </a:r>
          </a:p>
          <a:p>
            <a:pPr lvl="1"/>
            <a:r>
              <a:rPr lang="en-US" sz="2200" dirty="0" smtClean="0"/>
              <a:t>Longshore sediment transport begins at </a:t>
            </a:r>
            <a:r>
              <a:rPr lang="en-US" sz="2200" dirty="0" err="1" smtClean="0"/>
              <a:t>Hanakaoo</a:t>
            </a:r>
            <a:r>
              <a:rPr lang="en-US" sz="2200" dirty="0" smtClean="0"/>
              <a:t> Point due to </a:t>
            </a:r>
            <a:r>
              <a:rPr lang="en-US" sz="2200" dirty="0" err="1" smtClean="0"/>
              <a:t>unrefracted</a:t>
            </a:r>
            <a:r>
              <a:rPr lang="en-US" sz="2200" dirty="0" smtClean="0"/>
              <a:t> wave</a:t>
            </a:r>
            <a:endParaRPr lang="en-US" sz="2200" dirty="0"/>
          </a:p>
        </p:txBody>
      </p:sp>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4722920" y="1484584"/>
            <a:ext cx="3557726" cy="4641008"/>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1528419319"/>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 – Leaky Boundary</a:t>
            </a:r>
            <a:endParaRPr lang="en-US" sz="3200" dirty="0"/>
          </a:p>
        </p:txBody>
      </p:sp>
      <p:sp>
        <p:nvSpPr>
          <p:cNvPr id="6" name="Content Placeholder 2"/>
          <p:cNvSpPr>
            <a:spLocks noGrp="1"/>
          </p:cNvSpPr>
          <p:nvPr>
            <p:ph idx="1"/>
          </p:nvPr>
        </p:nvSpPr>
        <p:spPr>
          <a:xfrm>
            <a:off x="687897" y="2300153"/>
            <a:ext cx="7839075" cy="3053082"/>
          </a:xfrm>
        </p:spPr>
        <p:txBody>
          <a:bodyPr>
            <a:normAutofit/>
          </a:bodyPr>
          <a:lstStyle/>
          <a:p>
            <a:r>
              <a:rPr lang="en-US" sz="2400" dirty="0" smtClean="0"/>
              <a:t>All littoral cell boundaries are “leaky” to some degree</a:t>
            </a:r>
          </a:p>
          <a:p>
            <a:pPr lvl="1"/>
            <a:r>
              <a:rPr lang="en-US" sz="2200" dirty="0" smtClean="0"/>
              <a:t>Offshore and around inlets and headlands</a:t>
            </a:r>
          </a:p>
          <a:p>
            <a:pPr lvl="1"/>
            <a:r>
              <a:rPr lang="en-US" sz="2200" dirty="0" smtClean="0"/>
              <a:t>Through porous rock structures</a:t>
            </a:r>
          </a:p>
          <a:p>
            <a:r>
              <a:rPr lang="en-US" sz="2400" dirty="0" err="1" smtClean="0"/>
              <a:t>Hanakaoo</a:t>
            </a:r>
            <a:r>
              <a:rPr lang="en-US" sz="2400" dirty="0" smtClean="0"/>
              <a:t> Point</a:t>
            </a:r>
          </a:p>
          <a:p>
            <a:pPr lvl="1"/>
            <a:r>
              <a:rPr lang="en-US" sz="2200" dirty="0" smtClean="0"/>
              <a:t>Sand sharing between littoral cells during extreme years</a:t>
            </a:r>
          </a:p>
        </p:txBody>
      </p:sp>
    </p:spTree>
    <p:extLst>
      <p:ext uri="{BB962C8B-B14F-4D97-AF65-F5344CB8AC3E}">
        <p14:creationId xmlns:p14="http://schemas.microsoft.com/office/powerpoint/2010/main" val="3053260030"/>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97" y="1471661"/>
            <a:ext cx="7768206" cy="4670819"/>
          </a:xfrm>
          <a:prstGeom prst="rect">
            <a:avLst/>
          </a:prstGeom>
          <a:effectLst>
            <a:outerShdw blurRad="63500" sx="102000" sy="102000" algn="ctr" rotWithShape="0">
              <a:prstClr val="black">
                <a:alpha val="40000"/>
              </a:prstClr>
            </a:outerShdw>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97" y="1471661"/>
            <a:ext cx="7768206" cy="4670819"/>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897" y="1471661"/>
            <a:ext cx="7768206" cy="4670819"/>
          </a:xfrm>
          <a:prstGeom prst="rect">
            <a:avLst/>
          </a:prstGeom>
          <a:effectLst>
            <a:outerShdw blurRad="63500" sx="102000" sy="102000" algn="ctr" rotWithShape="0">
              <a:prstClr val="black">
                <a:alpha val="40000"/>
              </a:prstClr>
            </a:outerShdw>
          </a:effectLst>
        </p:spPr>
      </p:pic>
      <p:sp>
        <p:nvSpPr>
          <p:cNvPr id="9" name="Title 1"/>
          <p:cNvSpPr>
            <a:spLocks noGrp="1"/>
          </p:cNvSpPr>
          <p:nvPr>
            <p:ph type="title"/>
          </p:nvPr>
        </p:nvSpPr>
        <p:spPr>
          <a:xfrm>
            <a:off x="687897" y="471875"/>
            <a:ext cx="7315200" cy="550942"/>
          </a:xfrm>
        </p:spPr>
        <p:txBody>
          <a:bodyPr>
            <a:noAutofit/>
          </a:bodyPr>
          <a:lstStyle/>
          <a:p>
            <a:r>
              <a:rPr lang="en-US" sz="3200" dirty="0" err="1" smtClean="0"/>
              <a:t>Kaanapali</a:t>
            </a:r>
            <a:r>
              <a:rPr lang="en-US" sz="3200" dirty="0" smtClean="0"/>
              <a:t> Beach, Maui, Hawaii</a:t>
            </a:r>
            <a:endParaRPr lang="en-US" sz="3200" dirty="0"/>
          </a:p>
        </p:txBody>
      </p:sp>
      <p:sp>
        <p:nvSpPr>
          <p:cNvPr id="10" name="Rectangle 9"/>
          <p:cNvSpPr/>
          <p:nvPr/>
        </p:nvSpPr>
        <p:spPr>
          <a:xfrm>
            <a:off x="4966282" y="3011647"/>
            <a:ext cx="1728132" cy="1073791"/>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4278384" y="3162648"/>
            <a:ext cx="311091" cy="38589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1"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par>
                                <p:cTn id="12" presetID="1" presetClass="exit"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1000"/>
                                        <p:tgtEl>
                                          <p:spTgt spid="11"/>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P spid="11" grpId="0" animBg="1"/>
      <p:bldP spid="11"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Strong North / Weak South</a:t>
            </a:r>
            <a:endParaRPr lang="en-US" sz="3200" dirty="0"/>
          </a:p>
        </p:txBody>
      </p:sp>
      <p:sp>
        <p:nvSpPr>
          <p:cNvPr id="6" name="Content Placeholder 2"/>
          <p:cNvSpPr>
            <a:spLocks noGrp="1"/>
          </p:cNvSpPr>
          <p:nvPr>
            <p:ph idx="1"/>
          </p:nvPr>
        </p:nvSpPr>
        <p:spPr>
          <a:xfrm>
            <a:off x="601383" y="1314732"/>
            <a:ext cx="7839075" cy="1741977"/>
          </a:xfrm>
        </p:spPr>
        <p:txBody>
          <a:bodyPr>
            <a:normAutofit/>
          </a:bodyPr>
          <a:lstStyle/>
          <a:p>
            <a:r>
              <a:rPr lang="en-US" sz="2400" dirty="0" smtClean="0"/>
              <a:t>2015-2016 El Nino</a:t>
            </a:r>
          </a:p>
          <a:p>
            <a:pPr lvl="1"/>
            <a:r>
              <a:rPr lang="en-US" sz="2200" dirty="0" smtClean="0"/>
              <a:t>Back-to-back stronger than average North Pacific swell seasons</a:t>
            </a:r>
          </a:p>
          <a:p>
            <a:pPr lvl="1"/>
            <a:r>
              <a:rPr lang="en-US" sz="2200" dirty="0" smtClean="0"/>
              <a:t>2016 weaker than average South Pacific swell season</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5463" y="3059974"/>
            <a:ext cx="6770914" cy="3397996"/>
          </a:xfrm>
          <a:prstGeom prst="rect">
            <a:avLst/>
          </a:prstGeom>
          <a:effectLst>
            <a:outerShdw blurRad="63500" sx="102000" sy="102000" algn="ctr" rotWithShape="0">
              <a:prstClr val="black">
                <a:alpha val="40000"/>
              </a:prstClr>
            </a:outerShdw>
          </a:effectLst>
        </p:spPr>
      </p:pic>
      <p:sp>
        <p:nvSpPr>
          <p:cNvPr id="2" name="Oval 1"/>
          <p:cNvSpPr/>
          <p:nvPr/>
        </p:nvSpPr>
        <p:spPr>
          <a:xfrm>
            <a:off x="4611188" y="3282043"/>
            <a:ext cx="1898468" cy="470263"/>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4611188" y="5036820"/>
            <a:ext cx="1898468" cy="47596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ubtitle 2"/>
          <p:cNvSpPr txBox="1">
            <a:spLocks/>
          </p:cNvSpPr>
          <p:nvPr/>
        </p:nvSpPr>
        <p:spPr>
          <a:xfrm>
            <a:off x="4683033" y="6482623"/>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Ailana Surveying and Geomatics</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74233654"/>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Strong South / Weak North</a:t>
            </a:r>
            <a:endParaRPr lang="en-US" sz="3200" dirty="0"/>
          </a:p>
        </p:txBody>
      </p:sp>
      <p:sp>
        <p:nvSpPr>
          <p:cNvPr id="6" name="Content Placeholder 2"/>
          <p:cNvSpPr>
            <a:spLocks noGrp="1"/>
          </p:cNvSpPr>
          <p:nvPr>
            <p:ph idx="1"/>
          </p:nvPr>
        </p:nvSpPr>
        <p:spPr>
          <a:xfrm>
            <a:off x="601383" y="1314732"/>
            <a:ext cx="7839075" cy="1741977"/>
          </a:xfrm>
        </p:spPr>
        <p:txBody>
          <a:bodyPr>
            <a:normAutofit/>
          </a:bodyPr>
          <a:lstStyle/>
          <a:p>
            <a:r>
              <a:rPr lang="en-US" sz="2400" dirty="0" smtClean="0"/>
              <a:t>2003 – </a:t>
            </a:r>
            <a:r>
              <a:rPr lang="en-US" sz="2400" dirty="0" err="1" smtClean="0"/>
              <a:t>Hanakaoo</a:t>
            </a:r>
            <a:r>
              <a:rPr lang="en-US" sz="2400" dirty="0" smtClean="0"/>
              <a:t> Point depleted of sand due to large southern swells and elevated water levels</a:t>
            </a:r>
          </a:p>
          <a:p>
            <a:pPr lvl="1"/>
            <a:r>
              <a:rPr lang="en-US" sz="2200" dirty="0" smtClean="0"/>
              <a:t>Sand leaked from </a:t>
            </a:r>
            <a:r>
              <a:rPr lang="en-US" sz="2200" dirty="0" err="1" smtClean="0"/>
              <a:t>Hanakaoo</a:t>
            </a:r>
            <a:r>
              <a:rPr lang="en-US" sz="2200" dirty="0" smtClean="0"/>
              <a:t> Littoral Cell into </a:t>
            </a:r>
            <a:r>
              <a:rPr lang="en-US" sz="2200" dirty="0" err="1" smtClean="0"/>
              <a:t>Kaanapali</a:t>
            </a:r>
            <a:r>
              <a:rPr lang="en-US" sz="2200" dirty="0" smtClean="0"/>
              <a:t> Littoral Cell</a:t>
            </a:r>
            <a:endParaRPr lang="en-US" sz="22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0920" y="3210782"/>
            <a:ext cx="3778349" cy="2838282"/>
          </a:xfrm>
          <a:prstGeom prst="rect">
            <a:avLst/>
          </a:prstGeom>
          <a:ln>
            <a:noFill/>
          </a:ln>
          <a:effectLst>
            <a:outerShdw blurRad="63500" sx="102000" sy="102000" algn="ctr" rotWithShape="0">
              <a:prstClr val="black">
                <a:alpha val="40000"/>
              </a:prstClr>
            </a:outerShdw>
          </a:effectLst>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7897" y="3210782"/>
            <a:ext cx="3784377" cy="2838283"/>
          </a:xfrm>
          <a:prstGeom prst="rect">
            <a:avLst/>
          </a:prstGeom>
          <a:ln>
            <a:noFill/>
          </a:ln>
          <a:effectLst>
            <a:outerShdw blurRad="63500" sx="102000" sy="102000" algn="ctr" rotWithShape="0">
              <a:prstClr val="black">
                <a:alpha val="40000"/>
              </a:prstClr>
            </a:outerShdw>
          </a:effectLst>
        </p:spPr>
      </p:pic>
      <p:sp>
        <p:nvSpPr>
          <p:cNvPr id="8" name="Subtitle 2"/>
          <p:cNvSpPr txBox="1">
            <a:spLocks/>
          </p:cNvSpPr>
          <p:nvPr/>
        </p:nvSpPr>
        <p:spPr>
          <a:xfrm>
            <a:off x="5075925" y="6049065"/>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2003 Erosion Event</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028121089"/>
      </p:ext>
    </p:extLst>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C:\Users\Conger\AppData\Local\Microsoft\Windows\INetCache\Content.Word\3-35.jpg"/>
          <p:cNvPicPr>
            <a:picLocks noChangeAspect="1"/>
          </p:cNvPicPr>
          <p:nvPr/>
        </p:nvPicPr>
        <p:blipFill rotWithShape="1">
          <a:blip r:embed="rId3" cstate="print">
            <a:extLst>
              <a:ext uri="{28A0092B-C50C-407E-A947-70E740481C1C}">
                <a14:useLocalDpi xmlns:a14="http://schemas.microsoft.com/office/drawing/2010/main" val="0"/>
              </a:ext>
            </a:extLst>
          </a:blip>
          <a:srcRect l="7573" t="35079" b="13255"/>
          <a:stretch/>
        </p:blipFill>
        <p:spPr bwMode="auto">
          <a:xfrm>
            <a:off x="1118585" y="3432353"/>
            <a:ext cx="6789357" cy="3005095"/>
          </a:xfrm>
          <a:prstGeom prst="rect">
            <a:avLst/>
          </a:prstGeom>
          <a:noFill/>
          <a:ln>
            <a:noFill/>
          </a:ln>
          <a:effectLst>
            <a:outerShdw blurRad="63500" sx="102000" sy="102000" algn="ctr" rotWithShape="0">
              <a:prstClr val="black">
                <a:alpha val="40000"/>
              </a:prstClr>
            </a:outerShdw>
          </a:effectLst>
          <a:extLst>
            <a:ext uri="{53640926-AAD7-44D8-BBD7-CCE9431645EC}">
              <a14:shadowObscured xmlns:a14="http://schemas.microsoft.com/office/drawing/2010/main"/>
            </a:ext>
          </a:extLst>
        </p:spPr>
      </p:pic>
      <p:sp>
        <p:nvSpPr>
          <p:cNvPr id="9" name="Title 1"/>
          <p:cNvSpPr>
            <a:spLocks noGrp="1"/>
          </p:cNvSpPr>
          <p:nvPr>
            <p:ph type="title"/>
          </p:nvPr>
        </p:nvSpPr>
        <p:spPr>
          <a:xfrm>
            <a:off x="687897" y="471875"/>
            <a:ext cx="7315200" cy="550942"/>
          </a:xfrm>
        </p:spPr>
        <p:txBody>
          <a:bodyPr>
            <a:noAutofit/>
          </a:bodyPr>
          <a:lstStyle/>
          <a:p>
            <a:r>
              <a:rPr lang="en-US" sz="3200" dirty="0" smtClean="0"/>
              <a:t>Bigger Picture</a:t>
            </a:r>
            <a:endParaRPr lang="en-US" sz="3200" dirty="0"/>
          </a:p>
        </p:txBody>
      </p:sp>
      <p:sp>
        <p:nvSpPr>
          <p:cNvPr id="6" name="Content Placeholder 2"/>
          <p:cNvSpPr>
            <a:spLocks noGrp="1"/>
          </p:cNvSpPr>
          <p:nvPr>
            <p:ph idx="1"/>
          </p:nvPr>
        </p:nvSpPr>
        <p:spPr>
          <a:xfrm>
            <a:off x="601383" y="1314732"/>
            <a:ext cx="7839075" cy="1741977"/>
          </a:xfrm>
        </p:spPr>
        <p:txBody>
          <a:bodyPr>
            <a:normAutofit/>
          </a:bodyPr>
          <a:lstStyle/>
          <a:p>
            <a:r>
              <a:rPr lang="en-US" sz="2400" dirty="0" smtClean="0"/>
              <a:t>Two reaches of coastline have distinct coastal processes despite absence of a subaerial feature</a:t>
            </a:r>
          </a:p>
          <a:p>
            <a:pPr lvl="1"/>
            <a:r>
              <a:rPr lang="en-US" sz="2200" dirty="0" smtClean="0"/>
              <a:t>Must be considered as part of development and conservation efforts in these environments</a:t>
            </a:r>
          </a:p>
          <a:p>
            <a:pPr lvl="1"/>
            <a:endParaRPr lang="en-US" sz="2200" dirty="0"/>
          </a:p>
        </p:txBody>
      </p:sp>
      <p:pic>
        <p:nvPicPr>
          <p:cNvPr id="4" name="Picture 3" descr="C:\Users\Conger\AppData\Local\Microsoft\Windows\INetCache\Content.Word\3-36.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4125" y="3428315"/>
            <a:ext cx="6783818" cy="2964305"/>
          </a:xfrm>
          <a:prstGeom prst="rect">
            <a:avLst/>
          </a:prstGeom>
          <a:noFill/>
          <a:ln>
            <a:noFill/>
          </a:ln>
          <a:effectLst>
            <a:outerShdw blurRad="63500" sx="102000" sy="102000" algn="ctr" rotWithShape="0">
              <a:prstClr val="black">
                <a:alpha val="40000"/>
              </a:prstClr>
            </a:outerShdw>
          </a:effectLst>
        </p:spPr>
      </p:pic>
      <p:sp>
        <p:nvSpPr>
          <p:cNvPr id="5" name="Subtitle 2"/>
          <p:cNvSpPr txBox="1">
            <a:spLocks/>
          </p:cNvSpPr>
          <p:nvPr/>
        </p:nvSpPr>
        <p:spPr>
          <a:xfrm>
            <a:off x="4684599" y="639264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lang="en-US" sz="1200" dirty="0" smtClean="0"/>
              <a:t>Erosion rate aliasing</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pic>
        <p:nvPicPr>
          <p:cNvPr id="8" name="Picture 7"/>
          <p:cNvPicPr>
            <a:picLocks noChangeAspect="1"/>
          </p:cNvPicPr>
          <p:nvPr/>
        </p:nvPicPr>
        <p:blipFill rotWithShape="1">
          <a:blip r:embed="rId5"/>
          <a:srcRect l="5142" r="15386"/>
          <a:stretch/>
        </p:blipFill>
        <p:spPr>
          <a:xfrm>
            <a:off x="601383" y="3432353"/>
            <a:ext cx="3757440" cy="2894414"/>
          </a:xfrm>
          <a:prstGeom prst="rect">
            <a:avLst/>
          </a:prstGeom>
          <a:effectLst>
            <a:outerShdw blurRad="63500" sx="102000" sy="102000" algn="ctr" rotWithShape="0">
              <a:prstClr val="black">
                <a:alpha val="40000"/>
              </a:prstClr>
            </a:outerShdw>
          </a:effectLst>
        </p:spPr>
      </p:pic>
      <p:pic>
        <p:nvPicPr>
          <p:cNvPr id="10" name="Picture 9"/>
          <p:cNvPicPr>
            <a:picLocks noChangeAspect="1"/>
          </p:cNvPicPr>
          <p:nvPr/>
        </p:nvPicPr>
        <p:blipFill rotWithShape="1">
          <a:blip r:embed="rId6"/>
          <a:srcRect t="3753" b="16380"/>
          <a:stretch/>
        </p:blipFill>
        <p:spPr>
          <a:xfrm>
            <a:off x="4873490" y="3440844"/>
            <a:ext cx="3515412" cy="2880773"/>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416217734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xit" presetSubtype="0" fill="hold" grpId="0"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Questions?</a:t>
            </a:r>
            <a:endParaRPr lang="en-US" sz="3200" dirty="0"/>
          </a:p>
        </p:txBody>
      </p:sp>
      <p:sp>
        <p:nvSpPr>
          <p:cNvPr id="6" name="Content Placeholder 2"/>
          <p:cNvSpPr>
            <a:spLocks noGrp="1"/>
          </p:cNvSpPr>
          <p:nvPr>
            <p:ph idx="1"/>
          </p:nvPr>
        </p:nvSpPr>
        <p:spPr>
          <a:xfrm>
            <a:off x="601383" y="1314731"/>
            <a:ext cx="7839075" cy="1829063"/>
          </a:xfrm>
        </p:spPr>
        <p:txBody>
          <a:bodyPr>
            <a:normAutofit/>
          </a:bodyPr>
          <a:lstStyle/>
          <a:p>
            <a:r>
              <a:rPr lang="en-US" sz="2400" dirty="0" smtClean="0"/>
              <a:t>Contact Information:</a:t>
            </a:r>
          </a:p>
          <a:p>
            <a:pPr marL="45720" indent="0">
              <a:buNone/>
            </a:pPr>
            <a:endParaRPr lang="en-US" sz="1600" dirty="0" smtClean="0"/>
          </a:p>
          <a:p>
            <a:pPr marL="45720" indent="0">
              <a:buNone/>
            </a:pPr>
            <a:r>
              <a:rPr lang="en-US" sz="1600" dirty="0" smtClean="0"/>
              <a:t>Derek Linsley			Christopher Conger</a:t>
            </a:r>
          </a:p>
          <a:p>
            <a:pPr marL="45720" indent="0">
              <a:buNone/>
            </a:pPr>
            <a:r>
              <a:rPr lang="en-US" sz="1600" dirty="0" smtClean="0"/>
              <a:t>Coastal Engineer			Coastal Geologist</a:t>
            </a:r>
          </a:p>
          <a:p>
            <a:pPr marL="45720" indent="0">
              <a:buNone/>
            </a:pPr>
            <a:r>
              <a:rPr lang="en-US" sz="1600" dirty="0" smtClean="0"/>
              <a:t>dlinsley@seaengineering.com	cconger@seaengineering.com</a:t>
            </a:r>
          </a:p>
        </p:txBody>
      </p:sp>
      <p:pic>
        <p:nvPicPr>
          <p:cNvPr id="2" name="Picture 1"/>
          <p:cNvPicPr>
            <a:picLocks noChangeAspect="1"/>
          </p:cNvPicPr>
          <p:nvPr/>
        </p:nvPicPr>
        <p:blipFill rotWithShape="1">
          <a:blip r:embed="rId3"/>
          <a:srcRect b="10207"/>
          <a:stretch/>
        </p:blipFill>
        <p:spPr>
          <a:xfrm>
            <a:off x="3678673" y="3668270"/>
            <a:ext cx="4761785" cy="2566494"/>
          </a:xfrm>
          <a:prstGeom prst="rect">
            <a:avLst/>
          </a:prstGeom>
          <a:effectLst>
            <a:outerShdw blurRad="63500" sx="102000" sy="102000" algn="ctr" rotWithShape="0">
              <a:prstClr val="black">
                <a:alpha val="40000"/>
              </a:prstClr>
            </a:outerShdw>
          </a:effec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7180" y="3668270"/>
            <a:ext cx="1683366" cy="1226185"/>
          </a:xfrm>
          <a:prstGeom prst="rect">
            <a:avLst/>
          </a:prstGeom>
          <a:effectLst>
            <a:outerShdw blurRad="63500" sx="102000" sy="102000" algn="ctr" rotWithShape="0">
              <a:prstClr val="black">
                <a:alpha val="40000"/>
              </a:prstClr>
            </a:outerShdw>
          </a:effectLst>
        </p:spPr>
      </p:pic>
      <p:sp>
        <p:nvSpPr>
          <p:cNvPr id="4" name="TextBox 3"/>
          <p:cNvSpPr txBox="1"/>
          <p:nvPr/>
        </p:nvSpPr>
        <p:spPr>
          <a:xfrm>
            <a:off x="601383" y="5038325"/>
            <a:ext cx="2794960" cy="1200329"/>
          </a:xfrm>
          <a:prstGeom prst="rect">
            <a:avLst/>
          </a:prstGeom>
          <a:noFill/>
        </p:spPr>
        <p:txBody>
          <a:bodyPr wrap="square" rtlCol="0">
            <a:spAutoFit/>
          </a:bodyPr>
          <a:lstStyle/>
          <a:p>
            <a:pPr algn="ctr"/>
            <a:r>
              <a:rPr lang="en-US" dirty="0" smtClean="0"/>
              <a:t>Makai Research Pier</a:t>
            </a:r>
          </a:p>
          <a:p>
            <a:pPr algn="ctr"/>
            <a:r>
              <a:rPr lang="en-US" dirty="0" smtClean="0"/>
              <a:t>41-305 </a:t>
            </a:r>
            <a:r>
              <a:rPr lang="en-US" dirty="0" err="1" smtClean="0"/>
              <a:t>Kalanianaole</a:t>
            </a:r>
            <a:r>
              <a:rPr lang="en-US" dirty="0" smtClean="0"/>
              <a:t> Hwy</a:t>
            </a:r>
          </a:p>
          <a:p>
            <a:pPr algn="ctr"/>
            <a:r>
              <a:rPr lang="en-US" dirty="0" smtClean="0"/>
              <a:t>Waimanalo, HI 96795</a:t>
            </a:r>
          </a:p>
          <a:p>
            <a:pPr algn="ctr"/>
            <a:r>
              <a:rPr lang="en-US" dirty="0" smtClean="0"/>
              <a:t>(808) 259 - 7966</a:t>
            </a:r>
            <a:endParaRPr lang="en-US" dirty="0"/>
          </a:p>
        </p:txBody>
      </p:sp>
    </p:spTree>
    <p:extLst>
      <p:ext uri="{BB962C8B-B14F-4D97-AF65-F5344CB8AC3E}">
        <p14:creationId xmlns:p14="http://schemas.microsoft.com/office/powerpoint/2010/main" val="2051837405"/>
      </p:ext>
    </p:extLst>
  </p:cSld>
  <p:clrMapOvr>
    <a:masterClrMapping/>
  </p:clrMapOvr>
  <p:transition spd="slow">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Kaanapali</a:t>
            </a:r>
            <a:r>
              <a:rPr lang="en-US" sz="3200" dirty="0" smtClean="0"/>
              <a:t> Beach, Maui, Hawaii</a:t>
            </a:r>
            <a:endParaRPr lang="en-US" sz="3200"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9908" y="1719807"/>
            <a:ext cx="7104185" cy="4271561"/>
          </a:xfrm>
          <a:prstGeom prst="rect">
            <a:avLst/>
          </a:prstGeom>
          <a:effectLst>
            <a:outerShdw blurRad="63500" sx="102000" sy="102000" algn="ctr" rotWithShape="0">
              <a:prstClr val="black">
                <a:alpha val="40000"/>
              </a:prstClr>
            </a:outerShdw>
          </a:effectLst>
        </p:spPr>
      </p:pic>
      <p:sp>
        <p:nvSpPr>
          <p:cNvPr id="4" name="TextBox 3"/>
          <p:cNvSpPr txBox="1"/>
          <p:nvPr/>
        </p:nvSpPr>
        <p:spPr>
          <a:xfrm>
            <a:off x="2955671" y="1769044"/>
            <a:ext cx="870431" cy="369332"/>
          </a:xfrm>
          <a:prstGeom prst="rect">
            <a:avLst/>
          </a:prstGeom>
          <a:solidFill>
            <a:schemeClr val="tx1"/>
          </a:solidFill>
          <a:ln w="19050">
            <a:solidFill>
              <a:srgbClr val="FF0000"/>
            </a:solidFill>
          </a:ln>
        </p:spPr>
        <p:txBody>
          <a:bodyPr wrap="none" lIns="0" tIns="0" rIns="0" bIns="0" rtlCol="0">
            <a:spAutoFit/>
          </a:bodyPr>
          <a:lstStyle/>
          <a:p>
            <a:pPr algn="ctr"/>
            <a:r>
              <a:rPr lang="en-US" sz="1200" dirty="0" err="1" smtClean="0">
                <a:solidFill>
                  <a:schemeClr val="bg1"/>
                </a:solidFill>
              </a:rPr>
              <a:t>Puu</a:t>
            </a:r>
            <a:r>
              <a:rPr lang="en-US" sz="1200" dirty="0" smtClean="0">
                <a:solidFill>
                  <a:schemeClr val="bg1"/>
                </a:solidFill>
              </a:rPr>
              <a:t> </a:t>
            </a:r>
            <a:r>
              <a:rPr lang="en-US" sz="1200" dirty="0" err="1" smtClean="0">
                <a:solidFill>
                  <a:schemeClr val="bg1"/>
                </a:solidFill>
              </a:rPr>
              <a:t>Kekaa</a:t>
            </a:r>
            <a:endParaRPr lang="en-US" sz="1200" dirty="0" smtClean="0">
              <a:solidFill>
                <a:schemeClr val="bg1"/>
              </a:solidFill>
            </a:endParaRPr>
          </a:p>
          <a:p>
            <a:pPr algn="ctr"/>
            <a:r>
              <a:rPr lang="en-US" sz="1200" dirty="0" smtClean="0">
                <a:solidFill>
                  <a:schemeClr val="bg1"/>
                </a:solidFill>
              </a:rPr>
              <a:t>(Black Rock)</a:t>
            </a:r>
            <a:endParaRPr lang="en-US" sz="1200" dirty="0">
              <a:solidFill>
                <a:schemeClr val="bg1"/>
              </a:solidFill>
            </a:endParaRPr>
          </a:p>
        </p:txBody>
      </p:sp>
      <p:sp>
        <p:nvSpPr>
          <p:cNvPr id="10" name="TextBox 9"/>
          <p:cNvSpPr txBox="1"/>
          <p:nvPr/>
        </p:nvSpPr>
        <p:spPr>
          <a:xfrm>
            <a:off x="2677537" y="4053084"/>
            <a:ext cx="1090042" cy="184666"/>
          </a:xfrm>
          <a:prstGeom prst="rect">
            <a:avLst/>
          </a:prstGeom>
          <a:solidFill>
            <a:schemeClr val="tx1"/>
          </a:solidFill>
          <a:ln w="19050">
            <a:solidFill>
              <a:srgbClr val="FF0000"/>
            </a:solidFill>
          </a:ln>
        </p:spPr>
        <p:txBody>
          <a:bodyPr wrap="none" lIns="0" tIns="0" rIns="0" bIns="0" rtlCol="0">
            <a:spAutoFit/>
          </a:bodyPr>
          <a:lstStyle>
            <a:defPPr>
              <a:defRPr lang="en-US"/>
            </a:defPPr>
            <a:lvl1pPr algn="ctr">
              <a:defRPr sz="1200">
                <a:solidFill>
                  <a:schemeClr val="bg1"/>
                </a:solidFill>
              </a:defRPr>
            </a:lvl1pPr>
          </a:lstStyle>
          <a:p>
            <a:r>
              <a:rPr lang="en-US" dirty="0" err="1"/>
              <a:t>Hanakaoo</a:t>
            </a:r>
            <a:r>
              <a:rPr lang="en-US" dirty="0"/>
              <a:t> Point</a:t>
            </a:r>
          </a:p>
        </p:txBody>
      </p:sp>
      <p:sp>
        <p:nvSpPr>
          <p:cNvPr id="11" name="TextBox 10"/>
          <p:cNvSpPr txBox="1"/>
          <p:nvPr/>
        </p:nvSpPr>
        <p:spPr>
          <a:xfrm>
            <a:off x="3267716" y="5665308"/>
            <a:ext cx="1534074" cy="184666"/>
          </a:xfrm>
          <a:prstGeom prst="rect">
            <a:avLst/>
          </a:prstGeom>
          <a:solidFill>
            <a:schemeClr val="tx1"/>
          </a:solidFill>
          <a:ln w="19050">
            <a:solidFill>
              <a:srgbClr val="FF0000"/>
            </a:solidFill>
          </a:ln>
        </p:spPr>
        <p:txBody>
          <a:bodyPr wrap="none" lIns="0" tIns="0" rIns="0" bIns="0" rtlCol="0">
            <a:spAutoFit/>
          </a:bodyPr>
          <a:lstStyle>
            <a:defPPr>
              <a:defRPr lang="en-US"/>
            </a:defPPr>
            <a:lvl1pPr algn="ctr">
              <a:defRPr sz="1200">
                <a:solidFill>
                  <a:schemeClr val="bg1"/>
                </a:solidFill>
              </a:defRPr>
            </a:lvl1pPr>
          </a:lstStyle>
          <a:p>
            <a:r>
              <a:rPr lang="en-US" dirty="0" err="1"/>
              <a:t>Hanakaoo</a:t>
            </a:r>
            <a:r>
              <a:rPr lang="en-US" dirty="0"/>
              <a:t> Beach Park</a:t>
            </a:r>
          </a:p>
        </p:txBody>
      </p:sp>
      <p:sp>
        <p:nvSpPr>
          <p:cNvPr id="12" name="TextBox 11"/>
          <p:cNvSpPr txBox="1"/>
          <p:nvPr/>
        </p:nvSpPr>
        <p:spPr>
          <a:xfrm>
            <a:off x="4894123" y="4934960"/>
            <a:ext cx="419298"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a:t>Hyatt</a:t>
            </a:r>
          </a:p>
        </p:txBody>
      </p:sp>
      <p:sp>
        <p:nvSpPr>
          <p:cNvPr id="13" name="TextBox 12"/>
          <p:cNvSpPr txBox="1"/>
          <p:nvPr/>
        </p:nvSpPr>
        <p:spPr>
          <a:xfrm>
            <a:off x="4328783" y="4412213"/>
            <a:ext cx="523092"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smtClean="0"/>
              <a:t>Marriott</a:t>
            </a:r>
            <a:endParaRPr lang="en-US" dirty="0"/>
          </a:p>
        </p:txBody>
      </p:sp>
      <p:sp>
        <p:nvSpPr>
          <p:cNvPr id="14" name="TextBox 13"/>
          <p:cNvSpPr txBox="1"/>
          <p:nvPr/>
        </p:nvSpPr>
        <p:spPr>
          <a:xfrm>
            <a:off x="4204061" y="3899744"/>
            <a:ext cx="924598" cy="184665"/>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err="1"/>
              <a:t>Kaanapali</a:t>
            </a:r>
            <a:r>
              <a:rPr lang="en-US" dirty="0"/>
              <a:t> </a:t>
            </a:r>
            <a:r>
              <a:rPr lang="en-US" dirty="0" err="1"/>
              <a:t>Alii</a:t>
            </a:r>
            <a:endParaRPr lang="en-US" dirty="0"/>
          </a:p>
        </p:txBody>
      </p:sp>
      <p:sp>
        <p:nvSpPr>
          <p:cNvPr id="15" name="TextBox 14"/>
          <p:cNvSpPr txBox="1"/>
          <p:nvPr/>
        </p:nvSpPr>
        <p:spPr>
          <a:xfrm>
            <a:off x="4345497" y="3585917"/>
            <a:ext cx="489664"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a:t>Westin</a:t>
            </a:r>
          </a:p>
        </p:txBody>
      </p:sp>
      <p:sp>
        <p:nvSpPr>
          <p:cNvPr id="16" name="TextBox 15"/>
          <p:cNvSpPr txBox="1"/>
          <p:nvPr/>
        </p:nvSpPr>
        <p:spPr>
          <a:xfrm>
            <a:off x="4405792" y="3277215"/>
            <a:ext cx="1110044"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a:t>Whaler’s Village</a:t>
            </a:r>
          </a:p>
        </p:txBody>
      </p:sp>
      <p:sp>
        <p:nvSpPr>
          <p:cNvPr id="17" name="TextBox 16"/>
          <p:cNvSpPr txBox="1"/>
          <p:nvPr/>
        </p:nvSpPr>
        <p:spPr>
          <a:xfrm>
            <a:off x="4499657" y="2956169"/>
            <a:ext cx="415638"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a:t>Aston</a:t>
            </a:r>
          </a:p>
        </p:txBody>
      </p:sp>
      <p:sp>
        <p:nvSpPr>
          <p:cNvPr id="18" name="TextBox 17"/>
          <p:cNvSpPr txBox="1"/>
          <p:nvPr/>
        </p:nvSpPr>
        <p:spPr>
          <a:xfrm>
            <a:off x="4553785" y="2669705"/>
            <a:ext cx="1585700" cy="184666"/>
          </a:xfrm>
          <a:prstGeom prst="rect">
            <a:avLst/>
          </a:prstGeom>
          <a:solidFill>
            <a:schemeClr val="tx1"/>
          </a:solidFill>
        </p:spPr>
        <p:txBody>
          <a:bodyPr wrap="square" lIns="0" tIns="0" rIns="0" bIns="0" rtlCol="0">
            <a:spAutoFit/>
          </a:bodyPr>
          <a:lstStyle>
            <a:defPPr>
              <a:defRPr lang="en-US"/>
            </a:defPPr>
            <a:lvl1pPr algn="ctr">
              <a:defRPr sz="1200">
                <a:solidFill>
                  <a:schemeClr val="bg1"/>
                </a:solidFill>
              </a:defRPr>
            </a:lvl1pPr>
          </a:lstStyle>
          <a:p>
            <a:r>
              <a:rPr lang="en-US" dirty="0" err="1"/>
              <a:t>Kaanapali</a:t>
            </a:r>
            <a:r>
              <a:rPr lang="en-US" dirty="0"/>
              <a:t> Beach Hotel</a:t>
            </a:r>
          </a:p>
        </p:txBody>
      </p:sp>
      <p:sp>
        <p:nvSpPr>
          <p:cNvPr id="19" name="TextBox 18"/>
          <p:cNvSpPr txBox="1"/>
          <p:nvPr/>
        </p:nvSpPr>
        <p:spPr>
          <a:xfrm>
            <a:off x="4430672" y="1894403"/>
            <a:ext cx="697987" cy="184666"/>
          </a:xfrm>
          <a:prstGeom prst="rect">
            <a:avLst/>
          </a:prstGeom>
          <a:solidFill>
            <a:schemeClr val="tx1"/>
          </a:solidFill>
        </p:spPr>
        <p:txBody>
          <a:bodyPr wrap="square" lIns="0" tIns="0" rIns="0" bIns="0" rtlCol="0">
            <a:spAutoFit/>
          </a:bodyPr>
          <a:lstStyle/>
          <a:p>
            <a:pPr algn="ctr"/>
            <a:r>
              <a:rPr lang="en-US" sz="1200" dirty="0" smtClean="0">
                <a:solidFill>
                  <a:schemeClr val="bg1"/>
                </a:solidFill>
              </a:rPr>
              <a:t>Sheraton</a:t>
            </a:r>
            <a:endParaRPr lang="en-US" sz="1200" dirty="0">
              <a:solidFill>
                <a:schemeClr val="bg1"/>
              </a:solidFill>
            </a:endParaRPr>
          </a:p>
        </p:txBody>
      </p:sp>
      <p:cxnSp>
        <p:nvCxnSpPr>
          <p:cNvPr id="6" name="Straight Arrow Connector 5"/>
          <p:cNvCxnSpPr/>
          <p:nvPr/>
        </p:nvCxnSpPr>
        <p:spPr>
          <a:xfrm flipV="1">
            <a:off x="3592213" y="2140450"/>
            <a:ext cx="112222" cy="691460"/>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3408360" y="3339355"/>
            <a:ext cx="107402" cy="745054"/>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H="1" flipV="1">
            <a:off x="3408361" y="4355184"/>
            <a:ext cx="534465" cy="568925"/>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4430672" y="5398489"/>
            <a:ext cx="846157" cy="497984"/>
          </a:xfrm>
          <a:prstGeom prst="straightConnector1">
            <a:avLst/>
          </a:prstGeom>
          <a:ln>
            <a:solidFill>
              <a:srgbClr val="00FF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2831920" y="2837440"/>
            <a:ext cx="1367682" cy="461665"/>
          </a:xfrm>
          <a:prstGeom prst="rect">
            <a:avLst/>
          </a:prstGeom>
          <a:noFill/>
        </p:spPr>
        <p:txBody>
          <a:bodyPr wrap="none" rtlCol="0">
            <a:spAutoFit/>
          </a:bodyPr>
          <a:lstStyle/>
          <a:p>
            <a:pPr algn="ctr"/>
            <a:r>
              <a:rPr lang="en-US" sz="1200" dirty="0" err="1" smtClean="0">
                <a:solidFill>
                  <a:srgbClr val="00FF00"/>
                </a:solidFill>
              </a:rPr>
              <a:t>Kaanapali</a:t>
            </a:r>
            <a:r>
              <a:rPr lang="en-US" sz="1200" dirty="0" smtClean="0">
                <a:solidFill>
                  <a:srgbClr val="00FF00"/>
                </a:solidFill>
              </a:rPr>
              <a:t> Littoral</a:t>
            </a:r>
          </a:p>
          <a:p>
            <a:pPr algn="ctr"/>
            <a:r>
              <a:rPr lang="en-US" sz="1200" dirty="0" smtClean="0">
                <a:solidFill>
                  <a:srgbClr val="00FF00"/>
                </a:solidFill>
              </a:rPr>
              <a:t>Cell (KLC)</a:t>
            </a:r>
            <a:endParaRPr lang="en-US" sz="1200" dirty="0">
              <a:solidFill>
                <a:srgbClr val="00FF00"/>
              </a:solidFill>
            </a:endParaRPr>
          </a:p>
        </p:txBody>
      </p:sp>
      <p:sp>
        <p:nvSpPr>
          <p:cNvPr id="33" name="TextBox 32"/>
          <p:cNvSpPr txBox="1"/>
          <p:nvPr/>
        </p:nvSpPr>
        <p:spPr>
          <a:xfrm>
            <a:off x="3122155" y="4972139"/>
            <a:ext cx="1385316" cy="461665"/>
          </a:xfrm>
          <a:prstGeom prst="rect">
            <a:avLst/>
          </a:prstGeom>
          <a:noFill/>
        </p:spPr>
        <p:txBody>
          <a:bodyPr wrap="none" rtlCol="0">
            <a:spAutoFit/>
          </a:bodyPr>
          <a:lstStyle/>
          <a:p>
            <a:pPr algn="ctr"/>
            <a:r>
              <a:rPr lang="en-US" sz="1200" dirty="0" err="1" smtClean="0">
                <a:solidFill>
                  <a:srgbClr val="00FF00"/>
                </a:solidFill>
              </a:rPr>
              <a:t>Hanakaoo</a:t>
            </a:r>
            <a:r>
              <a:rPr lang="en-US" sz="1200" dirty="0" smtClean="0">
                <a:solidFill>
                  <a:srgbClr val="00FF00"/>
                </a:solidFill>
              </a:rPr>
              <a:t> Littoral</a:t>
            </a:r>
          </a:p>
          <a:p>
            <a:pPr algn="ctr"/>
            <a:r>
              <a:rPr lang="en-US" sz="1200" dirty="0" smtClean="0">
                <a:solidFill>
                  <a:srgbClr val="00FF00"/>
                </a:solidFill>
              </a:rPr>
              <a:t>Cell (HLC)</a:t>
            </a:r>
            <a:endParaRPr lang="en-US" sz="1200" dirty="0">
              <a:solidFill>
                <a:srgbClr val="00FF00"/>
              </a:solidFill>
            </a:endParaRPr>
          </a:p>
        </p:txBody>
      </p:sp>
    </p:spTree>
    <p:extLst>
      <p:ext uri="{BB962C8B-B14F-4D97-AF65-F5344CB8AC3E}">
        <p14:creationId xmlns:p14="http://schemas.microsoft.com/office/powerpoint/2010/main" val="147012719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8755" y="3700946"/>
            <a:ext cx="3954414" cy="2377685"/>
          </a:xfrm>
          <a:prstGeom prst="rect">
            <a:avLst/>
          </a:prstGeom>
          <a:effectLst>
            <a:outerShdw blurRad="63500" sx="102000" sy="102000" algn="ctr" rotWithShape="0">
              <a:prstClr val="black">
                <a:alpha val="40000"/>
              </a:prstClr>
            </a:outerShdw>
          </a:effectLst>
        </p:spPr>
      </p:pic>
      <p:sp>
        <p:nvSpPr>
          <p:cNvPr id="9" name="Title 1"/>
          <p:cNvSpPr>
            <a:spLocks noGrp="1"/>
          </p:cNvSpPr>
          <p:nvPr>
            <p:ph type="title"/>
          </p:nvPr>
        </p:nvSpPr>
        <p:spPr>
          <a:xfrm>
            <a:off x="687897" y="471875"/>
            <a:ext cx="7315200" cy="550942"/>
          </a:xfrm>
        </p:spPr>
        <p:txBody>
          <a:bodyPr>
            <a:noAutofit/>
          </a:bodyPr>
          <a:lstStyle/>
          <a:p>
            <a:r>
              <a:rPr lang="en-US" sz="3200" dirty="0" smtClean="0"/>
              <a:t>Littoral Cell</a:t>
            </a:r>
            <a:endParaRPr lang="en-US" sz="3200" dirty="0"/>
          </a:p>
        </p:txBody>
      </p:sp>
      <p:sp>
        <p:nvSpPr>
          <p:cNvPr id="6" name="Content Placeholder 2"/>
          <p:cNvSpPr>
            <a:spLocks noGrp="1"/>
          </p:cNvSpPr>
          <p:nvPr>
            <p:ph idx="1"/>
          </p:nvPr>
        </p:nvSpPr>
        <p:spPr>
          <a:xfrm>
            <a:off x="559193" y="1174033"/>
            <a:ext cx="7839075" cy="1657991"/>
          </a:xfrm>
        </p:spPr>
        <p:txBody>
          <a:bodyPr>
            <a:normAutofit/>
          </a:bodyPr>
          <a:lstStyle/>
          <a:p>
            <a:r>
              <a:rPr lang="en-US" sz="2400" dirty="0"/>
              <a:t>S</a:t>
            </a:r>
            <a:r>
              <a:rPr lang="en-US" sz="2400" dirty="0" smtClean="0"/>
              <a:t>egment of coastline that is more or less isolated </a:t>
            </a:r>
            <a:r>
              <a:rPr lang="en-US" sz="2400" dirty="0" err="1" smtClean="0"/>
              <a:t>sedimentologically</a:t>
            </a:r>
            <a:r>
              <a:rPr lang="en-US" sz="2400" dirty="0" smtClean="0"/>
              <a:t> from adjacent coastal segments</a:t>
            </a:r>
          </a:p>
          <a:p>
            <a:r>
              <a:rPr lang="en-US" sz="2400" dirty="0" smtClean="0"/>
              <a:t>Often separated by a subaerial feature such as a rocky headland, groin, inlet, etc.</a:t>
            </a:r>
          </a:p>
          <a:p>
            <a:endParaRPr lang="en-US" sz="2400"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193" y="3696548"/>
            <a:ext cx="3961728" cy="2382083"/>
          </a:xfrm>
          <a:prstGeom prst="rect">
            <a:avLst/>
          </a:prstGeom>
          <a:effectLst>
            <a:outerShdw blurRad="63500" sx="102000" sy="102000" algn="ctr" rotWithShape="0">
              <a:prstClr val="black">
                <a:alpha val="40000"/>
              </a:prstClr>
            </a:outerShdw>
          </a:effectLst>
        </p:spPr>
      </p:pic>
      <p:sp>
        <p:nvSpPr>
          <p:cNvPr id="5" name="Line Callout 2 4"/>
          <p:cNvSpPr/>
          <p:nvPr/>
        </p:nvSpPr>
        <p:spPr>
          <a:xfrm>
            <a:off x="1399604" y="5085806"/>
            <a:ext cx="594659" cy="209976"/>
          </a:xfrm>
          <a:prstGeom prst="borderCallout2">
            <a:avLst>
              <a:gd name="adj1" fmla="val 18750"/>
              <a:gd name="adj2" fmla="val -8333"/>
              <a:gd name="adj3" fmla="val 18750"/>
              <a:gd name="adj4" fmla="val -16667"/>
              <a:gd name="adj5" fmla="val -227589"/>
              <a:gd name="adj6" fmla="val -46667"/>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Groin</a:t>
            </a:r>
            <a:endParaRPr lang="en-US" sz="1400" dirty="0">
              <a:solidFill>
                <a:schemeClr val="bg1"/>
              </a:solidFill>
            </a:endParaRPr>
          </a:p>
        </p:txBody>
      </p:sp>
      <p:sp>
        <p:nvSpPr>
          <p:cNvPr id="10" name="Line Callout 2 9"/>
          <p:cNvSpPr/>
          <p:nvPr/>
        </p:nvSpPr>
        <p:spPr>
          <a:xfrm>
            <a:off x="2858290" y="5565263"/>
            <a:ext cx="594659" cy="209976"/>
          </a:xfrm>
          <a:prstGeom prst="borderCallout2">
            <a:avLst>
              <a:gd name="adj1" fmla="val 47782"/>
              <a:gd name="adj2" fmla="val 108824"/>
              <a:gd name="adj3" fmla="val 47782"/>
              <a:gd name="adj4" fmla="val 125386"/>
              <a:gd name="adj5" fmla="val 12961"/>
              <a:gd name="adj6" fmla="val 184719"/>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a:solidFill>
                  <a:schemeClr val="bg1"/>
                </a:solidFill>
              </a:rPr>
              <a:t>Groin</a:t>
            </a:r>
          </a:p>
        </p:txBody>
      </p:sp>
      <p:sp>
        <p:nvSpPr>
          <p:cNvPr id="12" name="Line Callout 2 11"/>
          <p:cNvSpPr/>
          <p:nvPr/>
        </p:nvSpPr>
        <p:spPr>
          <a:xfrm>
            <a:off x="7606592" y="5167160"/>
            <a:ext cx="855676" cy="405626"/>
          </a:xfrm>
          <a:prstGeom prst="borderCallout2">
            <a:avLst>
              <a:gd name="adj1" fmla="val 47782"/>
              <a:gd name="adj2" fmla="val -1486"/>
              <a:gd name="adj3" fmla="val 42934"/>
              <a:gd name="adj4" fmla="val 138"/>
              <a:gd name="adj5" fmla="val -190778"/>
              <a:gd name="adj6" fmla="val -11433"/>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Littoral Cells</a:t>
            </a:r>
          </a:p>
        </p:txBody>
      </p:sp>
      <p:sp>
        <p:nvSpPr>
          <p:cNvPr id="14" name="Subtitle 2"/>
          <p:cNvSpPr txBox="1">
            <a:spLocks/>
          </p:cNvSpPr>
          <p:nvPr/>
        </p:nvSpPr>
        <p:spPr>
          <a:xfrm>
            <a:off x="1297577" y="611575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Royal Hawaiian Littoral Cell, Oahu, Hawaii</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5" name="Subtitle 2"/>
          <p:cNvSpPr txBox="1">
            <a:spLocks/>
          </p:cNvSpPr>
          <p:nvPr/>
        </p:nvSpPr>
        <p:spPr>
          <a:xfrm>
            <a:off x="4796429" y="6078631"/>
            <a:ext cx="3886740"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err="1" smtClean="0">
                <a:ln>
                  <a:noFill/>
                </a:ln>
                <a:solidFill>
                  <a:schemeClr val="tx1"/>
                </a:solidFill>
                <a:effectLst/>
                <a:uLnTx/>
                <a:uFillTx/>
                <a:latin typeface="+mn-lt"/>
                <a:ea typeface="+mn-ea"/>
                <a:cs typeface="+mn-cs"/>
              </a:rPr>
              <a:t>Kapalua</a:t>
            </a:r>
            <a:r>
              <a:rPr kumimoji="0" lang="en-US" sz="1200" b="0" u="none" strike="noStrike" kern="1200" cap="none" spc="0" normalizeH="0" baseline="0" noProof="0" dirty="0" smtClean="0">
                <a:ln>
                  <a:noFill/>
                </a:ln>
                <a:solidFill>
                  <a:schemeClr val="tx1"/>
                </a:solidFill>
                <a:effectLst/>
                <a:uLnTx/>
                <a:uFillTx/>
                <a:latin typeface="+mn-lt"/>
                <a:ea typeface="+mn-ea"/>
                <a:cs typeface="+mn-cs"/>
              </a:rPr>
              <a:t> Littoral Cells, Maui, Hawaii</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cxnSp>
        <p:nvCxnSpPr>
          <p:cNvPr id="8" name="Straight Connector 7"/>
          <p:cNvCxnSpPr/>
          <p:nvPr/>
        </p:nvCxnSpPr>
        <p:spPr>
          <a:xfrm flipH="1" flipV="1">
            <a:off x="6672125" y="4482428"/>
            <a:ext cx="934468" cy="88754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a:stCxn id="12" idx="2"/>
          </p:cNvCxnSpPr>
          <p:nvPr/>
        </p:nvCxnSpPr>
        <p:spPr>
          <a:xfrm flipH="1" flipV="1">
            <a:off x="5816450" y="5096103"/>
            <a:ext cx="1790142" cy="2738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2" idx="2"/>
          </p:cNvCxnSpPr>
          <p:nvPr/>
        </p:nvCxnSpPr>
        <p:spPr>
          <a:xfrm flipH="1">
            <a:off x="5816450" y="5369973"/>
            <a:ext cx="1790142" cy="27387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88003678"/>
      </p:ext>
    </p:extLst>
  </p:cSld>
  <p:clrMapOvr>
    <a:masterClrMapping/>
  </p:clrMapOvr>
  <p:transition spd="slow">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Point</a:t>
            </a:r>
            <a:endParaRPr lang="en-US" sz="3200" dirty="0"/>
          </a:p>
        </p:txBody>
      </p:sp>
      <p:sp>
        <p:nvSpPr>
          <p:cNvPr id="6" name="Content Placeholder 2"/>
          <p:cNvSpPr>
            <a:spLocks noGrp="1"/>
          </p:cNvSpPr>
          <p:nvPr>
            <p:ph idx="1"/>
          </p:nvPr>
        </p:nvSpPr>
        <p:spPr>
          <a:xfrm>
            <a:off x="614514" y="1157061"/>
            <a:ext cx="7839075" cy="1657991"/>
          </a:xfrm>
        </p:spPr>
        <p:txBody>
          <a:bodyPr>
            <a:normAutofit/>
          </a:bodyPr>
          <a:lstStyle/>
          <a:p>
            <a:r>
              <a:rPr lang="en-US" sz="2400" dirty="0" smtClean="0"/>
              <a:t>Boundary between the </a:t>
            </a:r>
            <a:r>
              <a:rPr lang="en-US" sz="2400" dirty="0" err="1" smtClean="0"/>
              <a:t>Hanakaoo</a:t>
            </a:r>
            <a:r>
              <a:rPr lang="en-US" sz="2400" dirty="0" smtClean="0"/>
              <a:t> and </a:t>
            </a:r>
            <a:r>
              <a:rPr lang="en-US" sz="2400" dirty="0" err="1" smtClean="0"/>
              <a:t>Kaanapali</a:t>
            </a:r>
            <a:r>
              <a:rPr lang="en-US" sz="2400" dirty="0" smtClean="0"/>
              <a:t> Littoral Cells</a:t>
            </a:r>
          </a:p>
          <a:p>
            <a:pPr lvl="1"/>
            <a:r>
              <a:rPr lang="en-US" sz="2200" dirty="0" smtClean="0"/>
              <a:t>Submerged</a:t>
            </a:r>
            <a:endParaRPr lang="en-US" sz="2200" dirty="0"/>
          </a:p>
        </p:txBody>
      </p:sp>
      <p:sp>
        <p:nvSpPr>
          <p:cNvPr id="14" name="Subtitle 2"/>
          <p:cNvSpPr txBox="1">
            <a:spLocks/>
          </p:cNvSpPr>
          <p:nvPr/>
        </p:nvSpPr>
        <p:spPr>
          <a:xfrm>
            <a:off x="1297576" y="584759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err="1" smtClean="0">
                <a:ln>
                  <a:noFill/>
                </a:ln>
                <a:solidFill>
                  <a:schemeClr val="tx1"/>
                </a:solidFill>
                <a:effectLst/>
                <a:uLnTx/>
                <a:uFillTx/>
                <a:latin typeface="+mn-lt"/>
                <a:ea typeface="+mn-ea"/>
                <a:cs typeface="+mn-cs"/>
              </a:rPr>
              <a:t>Hanakaoo</a:t>
            </a:r>
            <a:r>
              <a:rPr kumimoji="0" lang="en-US" sz="1200" b="0" u="none" strike="noStrike" kern="1200" cap="none" spc="0" normalizeH="0" baseline="0" noProof="0" dirty="0" smtClean="0">
                <a:ln>
                  <a:noFill/>
                </a:ln>
                <a:solidFill>
                  <a:schemeClr val="tx1"/>
                </a:solidFill>
                <a:effectLst/>
                <a:uLnTx/>
                <a:uFillTx/>
                <a:latin typeface="+mn-lt"/>
                <a:ea typeface="+mn-ea"/>
                <a:cs typeface="+mn-cs"/>
              </a:rPr>
              <a:t> Point from the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Kaanapali</a:t>
            </a:r>
            <a:r>
              <a:rPr kumimoji="0" lang="en-US" sz="1200" b="0" u="none" strike="noStrike" kern="1200" cap="none" spc="0" normalizeH="0" baseline="0" noProof="0" dirty="0" smtClean="0">
                <a:ln>
                  <a:noFill/>
                </a:ln>
                <a:solidFill>
                  <a:schemeClr val="tx1"/>
                </a:solidFill>
                <a:effectLst/>
                <a:uLnTx/>
                <a:uFillTx/>
                <a:latin typeface="+mn-lt"/>
                <a:ea typeface="+mn-ea"/>
                <a:cs typeface="+mn-cs"/>
              </a:rPr>
              <a:t> </a:t>
            </a:r>
            <a:r>
              <a:rPr kumimoji="0" lang="en-US" sz="1200" b="0" u="none" strike="noStrike" kern="1200" cap="none" spc="0" normalizeH="0" baseline="0" noProof="0" dirty="0" err="1" smtClean="0">
                <a:ln>
                  <a:noFill/>
                </a:ln>
                <a:solidFill>
                  <a:schemeClr val="tx1"/>
                </a:solidFill>
                <a:effectLst/>
                <a:uLnTx/>
                <a:uFillTx/>
                <a:latin typeface="+mn-lt"/>
                <a:ea typeface="+mn-ea"/>
                <a:cs typeface="+mn-cs"/>
              </a:rPr>
              <a:t>Alii</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
        <p:nvSpPr>
          <p:cNvPr id="15" name="Subtitle 2"/>
          <p:cNvSpPr txBox="1">
            <a:spLocks/>
          </p:cNvSpPr>
          <p:nvPr/>
        </p:nvSpPr>
        <p:spPr>
          <a:xfrm>
            <a:off x="4728755" y="5854356"/>
            <a:ext cx="3886740"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err="1" smtClean="0">
                <a:ln>
                  <a:noFill/>
                </a:ln>
                <a:solidFill>
                  <a:schemeClr val="tx1"/>
                </a:solidFill>
                <a:effectLst/>
                <a:uLnTx/>
                <a:uFillTx/>
                <a:latin typeface="+mn-lt"/>
                <a:ea typeface="+mn-ea"/>
                <a:cs typeface="+mn-cs"/>
              </a:rPr>
              <a:t>Hanakaoo</a:t>
            </a:r>
            <a:r>
              <a:rPr kumimoji="0" lang="en-US" sz="1200" b="0" u="none" strike="noStrike" kern="1200" cap="none" spc="0" normalizeH="0" baseline="0" noProof="0" dirty="0" smtClean="0">
                <a:ln>
                  <a:noFill/>
                </a:ln>
                <a:solidFill>
                  <a:schemeClr val="tx1"/>
                </a:solidFill>
                <a:effectLst/>
                <a:uLnTx/>
                <a:uFillTx/>
                <a:latin typeface="+mn-lt"/>
                <a:ea typeface="+mn-ea"/>
                <a:cs typeface="+mn-cs"/>
              </a:rPr>
              <a:t> Point Bathymetry</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pic>
        <p:nvPicPr>
          <p:cNvPr id="7" name="Picture 6"/>
          <p:cNvPicPr>
            <a:picLocks noChangeAspect="1"/>
          </p:cNvPicPr>
          <p:nvPr/>
        </p:nvPicPr>
        <p:blipFill rotWithShape="1">
          <a:blip r:embed="rId3"/>
          <a:srcRect l="5142" r="15386"/>
          <a:stretch/>
        </p:blipFill>
        <p:spPr>
          <a:xfrm>
            <a:off x="420621" y="2689075"/>
            <a:ext cx="4100299" cy="3158524"/>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rotWithShape="1">
          <a:blip r:embed="rId4"/>
          <a:srcRect t="3753" b="16380"/>
          <a:stretch/>
        </p:blipFill>
        <p:spPr>
          <a:xfrm>
            <a:off x="4714813" y="2698812"/>
            <a:ext cx="3836186" cy="314363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353503615"/>
      </p:ext>
    </p:extLst>
  </p:cSld>
  <p:clrMapOvr>
    <a:masterClrMapping/>
  </p:clrMapOvr>
  <p:transition spd="slow">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Hanakaoo</a:t>
            </a:r>
            <a:r>
              <a:rPr lang="en-US" sz="3200" dirty="0" smtClean="0"/>
              <a:t> Littoral Cell – Overview</a:t>
            </a:r>
            <a:endParaRPr lang="en-US" sz="3200" dirty="0"/>
          </a:p>
        </p:txBody>
      </p:sp>
      <p:sp>
        <p:nvSpPr>
          <p:cNvPr id="6" name="Content Placeholder 2"/>
          <p:cNvSpPr>
            <a:spLocks noGrp="1"/>
          </p:cNvSpPr>
          <p:nvPr>
            <p:ph idx="1"/>
          </p:nvPr>
        </p:nvSpPr>
        <p:spPr>
          <a:xfrm>
            <a:off x="5220929" y="1153710"/>
            <a:ext cx="3553826" cy="5391325"/>
          </a:xfrm>
        </p:spPr>
        <p:txBody>
          <a:bodyPr>
            <a:normAutofit/>
          </a:bodyPr>
          <a:lstStyle/>
          <a:p>
            <a:r>
              <a:rPr lang="en-US" sz="2400" dirty="0" smtClean="0"/>
              <a:t>3,600 feet of southwest-facing shoreline</a:t>
            </a:r>
          </a:p>
          <a:p>
            <a:pPr lvl="1"/>
            <a:r>
              <a:rPr lang="en-US" sz="2200" dirty="0" smtClean="0"/>
              <a:t>Bounded by </a:t>
            </a:r>
            <a:r>
              <a:rPr lang="en-US" sz="2200" dirty="0" err="1" smtClean="0"/>
              <a:t>Hanakaoo</a:t>
            </a:r>
            <a:r>
              <a:rPr lang="en-US" sz="2200" dirty="0" smtClean="0"/>
              <a:t> Point (north) and </a:t>
            </a:r>
            <a:r>
              <a:rPr lang="en-US" sz="2200" dirty="0" err="1" smtClean="0"/>
              <a:t>Hankaoo</a:t>
            </a:r>
            <a:r>
              <a:rPr lang="en-US" sz="2200" dirty="0" smtClean="0"/>
              <a:t> Beach Park (south)</a:t>
            </a:r>
          </a:p>
          <a:p>
            <a:r>
              <a:rPr lang="en-US" sz="2400" dirty="0" smtClean="0"/>
              <a:t>Shallow fringing reef offshore</a:t>
            </a:r>
          </a:p>
          <a:p>
            <a:r>
              <a:rPr lang="en-US" sz="2400" dirty="0" smtClean="0"/>
              <a:t>Reef occasionally bisected by paleo stream channels</a:t>
            </a:r>
          </a:p>
        </p:txBody>
      </p:sp>
      <p:pic>
        <p:nvPicPr>
          <p:cNvPr id="2" name="Picture 1"/>
          <p:cNvPicPr>
            <a:picLocks noChangeAspect="1"/>
          </p:cNvPicPr>
          <p:nvPr/>
        </p:nvPicPr>
        <p:blipFill rotWithShape="1">
          <a:blip r:embed="rId3"/>
          <a:srcRect l="6925" r="5267"/>
          <a:stretch/>
        </p:blipFill>
        <p:spPr>
          <a:xfrm>
            <a:off x="550606" y="1229032"/>
            <a:ext cx="4555133" cy="5063613"/>
          </a:xfrm>
          <a:prstGeom prst="rect">
            <a:avLst/>
          </a:prstGeom>
          <a:effectLst>
            <a:outerShdw blurRad="63500" sx="102000" sy="102000" algn="ctr" rotWithShape="0">
              <a:prstClr val="black">
                <a:alpha val="40000"/>
              </a:prstClr>
            </a:outerShdw>
          </a:effectLst>
        </p:spPr>
      </p:pic>
      <p:sp>
        <p:nvSpPr>
          <p:cNvPr id="5" name="TextBox 4"/>
          <p:cNvSpPr txBox="1"/>
          <p:nvPr/>
        </p:nvSpPr>
        <p:spPr>
          <a:xfrm>
            <a:off x="629475" y="1382346"/>
            <a:ext cx="1090042" cy="184666"/>
          </a:xfrm>
          <a:prstGeom prst="rect">
            <a:avLst/>
          </a:prstGeom>
          <a:solidFill>
            <a:schemeClr val="tx1"/>
          </a:solidFill>
          <a:ln w="19050">
            <a:solidFill>
              <a:srgbClr val="FF0000"/>
            </a:solidFill>
          </a:ln>
        </p:spPr>
        <p:txBody>
          <a:bodyPr wrap="none" lIns="0" tIns="0" rIns="0" bIns="0" rtlCol="0">
            <a:spAutoFit/>
          </a:bodyPr>
          <a:lstStyle>
            <a:defPPr>
              <a:defRPr lang="en-US"/>
            </a:defPPr>
            <a:lvl1pPr algn="ctr">
              <a:defRPr sz="1200">
                <a:solidFill>
                  <a:schemeClr val="bg1"/>
                </a:solidFill>
              </a:defRPr>
            </a:lvl1pPr>
          </a:lstStyle>
          <a:p>
            <a:r>
              <a:rPr lang="en-US" dirty="0" err="1"/>
              <a:t>Hanakaoo</a:t>
            </a:r>
            <a:r>
              <a:rPr lang="en-US" dirty="0"/>
              <a:t> Point</a:t>
            </a:r>
          </a:p>
        </p:txBody>
      </p:sp>
      <p:sp>
        <p:nvSpPr>
          <p:cNvPr id="7" name="TextBox 6"/>
          <p:cNvSpPr txBox="1"/>
          <p:nvPr/>
        </p:nvSpPr>
        <p:spPr>
          <a:xfrm>
            <a:off x="4077341" y="5665307"/>
            <a:ext cx="913759" cy="369332"/>
          </a:xfrm>
          <a:prstGeom prst="rect">
            <a:avLst/>
          </a:prstGeom>
          <a:solidFill>
            <a:schemeClr val="tx1"/>
          </a:solidFill>
          <a:ln w="19050">
            <a:solidFill>
              <a:srgbClr val="FF0000"/>
            </a:solidFill>
          </a:ln>
        </p:spPr>
        <p:txBody>
          <a:bodyPr wrap="square" lIns="0" tIns="0" rIns="0" bIns="0" rtlCol="0">
            <a:spAutoFit/>
          </a:bodyPr>
          <a:lstStyle>
            <a:defPPr>
              <a:defRPr lang="en-US"/>
            </a:defPPr>
            <a:lvl1pPr algn="ctr">
              <a:defRPr sz="1200">
                <a:solidFill>
                  <a:schemeClr val="bg1"/>
                </a:solidFill>
              </a:defRPr>
            </a:lvl1pPr>
          </a:lstStyle>
          <a:p>
            <a:r>
              <a:rPr lang="en-US" dirty="0" err="1"/>
              <a:t>Hanakaoo</a:t>
            </a:r>
            <a:r>
              <a:rPr lang="en-US" dirty="0"/>
              <a:t> Beach Park</a:t>
            </a:r>
          </a:p>
        </p:txBody>
      </p:sp>
      <p:sp>
        <p:nvSpPr>
          <p:cNvPr id="4" name="Freeform 3"/>
          <p:cNvSpPr/>
          <p:nvPr/>
        </p:nvSpPr>
        <p:spPr>
          <a:xfrm>
            <a:off x="1396540" y="1866207"/>
            <a:ext cx="3394395" cy="3153381"/>
          </a:xfrm>
          <a:custGeom>
            <a:avLst/>
            <a:gdLst>
              <a:gd name="connsiteX0" fmla="*/ 12469 w 2680855"/>
              <a:gd name="connsiteY0" fmla="*/ 4157 h 2788920"/>
              <a:gd name="connsiteX1" fmla="*/ 0 w 2680855"/>
              <a:gd name="connsiteY1" fmla="*/ 116378 h 2788920"/>
              <a:gd name="connsiteX2" fmla="*/ 78971 w 2680855"/>
              <a:gd name="connsiteY2" fmla="*/ 141317 h 2788920"/>
              <a:gd name="connsiteX3" fmla="*/ 66502 w 2680855"/>
              <a:gd name="connsiteY3" fmla="*/ 195349 h 2788920"/>
              <a:gd name="connsiteX4" fmla="*/ 124691 w 2680855"/>
              <a:gd name="connsiteY4" fmla="*/ 261851 h 2788920"/>
              <a:gd name="connsiteX5" fmla="*/ 203662 w 2680855"/>
              <a:gd name="connsiteY5" fmla="*/ 191193 h 2788920"/>
              <a:gd name="connsiteX6" fmla="*/ 203662 w 2680855"/>
              <a:gd name="connsiteY6" fmla="*/ 103909 h 2788920"/>
              <a:gd name="connsiteX7" fmla="*/ 332509 w 2680855"/>
              <a:gd name="connsiteY7" fmla="*/ 108066 h 2788920"/>
              <a:gd name="connsiteX8" fmla="*/ 340822 w 2680855"/>
              <a:gd name="connsiteY8" fmla="*/ 249382 h 2788920"/>
              <a:gd name="connsiteX9" fmla="*/ 340822 w 2680855"/>
              <a:gd name="connsiteY9" fmla="*/ 249382 h 2788920"/>
              <a:gd name="connsiteX10" fmla="*/ 390698 w 2680855"/>
              <a:gd name="connsiteY10" fmla="*/ 390698 h 2788920"/>
              <a:gd name="connsiteX11" fmla="*/ 361604 w 2680855"/>
              <a:gd name="connsiteY11" fmla="*/ 465513 h 2788920"/>
              <a:gd name="connsiteX12" fmla="*/ 315884 w 2680855"/>
              <a:gd name="connsiteY12" fmla="*/ 465513 h 2788920"/>
              <a:gd name="connsiteX13" fmla="*/ 253538 w 2680855"/>
              <a:gd name="connsiteY13" fmla="*/ 523702 h 2788920"/>
              <a:gd name="connsiteX14" fmla="*/ 295102 w 2680855"/>
              <a:gd name="connsiteY14" fmla="*/ 623455 h 2788920"/>
              <a:gd name="connsiteX15" fmla="*/ 369917 w 2680855"/>
              <a:gd name="connsiteY15" fmla="*/ 689957 h 2788920"/>
              <a:gd name="connsiteX16" fmla="*/ 332509 w 2680855"/>
              <a:gd name="connsiteY16" fmla="*/ 735677 h 2788920"/>
              <a:gd name="connsiteX17" fmla="*/ 353291 w 2680855"/>
              <a:gd name="connsiteY17" fmla="*/ 793866 h 2788920"/>
              <a:gd name="connsiteX18" fmla="*/ 353291 w 2680855"/>
              <a:gd name="connsiteY18" fmla="*/ 847898 h 2788920"/>
              <a:gd name="connsiteX19" fmla="*/ 390698 w 2680855"/>
              <a:gd name="connsiteY19" fmla="*/ 872837 h 2788920"/>
              <a:gd name="connsiteX20" fmla="*/ 423949 w 2680855"/>
              <a:gd name="connsiteY20" fmla="*/ 972589 h 2788920"/>
              <a:gd name="connsiteX21" fmla="*/ 448887 w 2680855"/>
              <a:gd name="connsiteY21" fmla="*/ 1093124 h 2788920"/>
              <a:gd name="connsiteX22" fmla="*/ 511233 w 2680855"/>
              <a:gd name="connsiteY22" fmla="*/ 1230284 h 2788920"/>
              <a:gd name="connsiteX23" fmla="*/ 681644 w 2680855"/>
              <a:gd name="connsiteY23" fmla="*/ 1454728 h 2788920"/>
              <a:gd name="connsiteX24" fmla="*/ 847898 w 2680855"/>
              <a:gd name="connsiteY24" fmla="*/ 1662546 h 2788920"/>
              <a:gd name="connsiteX25" fmla="*/ 1076498 w 2680855"/>
              <a:gd name="connsiteY25" fmla="*/ 1886989 h 2788920"/>
              <a:gd name="connsiteX26" fmla="*/ 1072342 w 2680855"/>
              <a:gd name="connsiteY26" fmla="*/ 1936866 h 2788920"/>
              <a:gd name="connsiteX27" fmla="*/ 1159626 w 2680855"/>
              <a:gd name="connsiteY27" fmla="*/ 1990898 h 2788920"/>
              <a:gd name="connsiteX28" fmla="*/ 1296786 w 2680855"/>
              <a:gd name="connsiteY28" fmla="*/ 2111433 h 2788920"/>
              <a:gd name="connsiteX29" fmla="*/ 1579418 w 2680855"/>
              <a:gd name="connsiteY29" fmla="*/ 2256906 h 2788920"/>
              <a:gd name="connsiteX30" fmla="*/ 1670858 w 2680855"/>
              <a:gd name="connsiteY30" fmla="*/ 2207029 h 2788920"/>
              <a:gd name="connsiteX31" fmla="*/ 1774767 w 2680855"/>
              <a:gd name="connsiteY31" fmla="*/ 2215342 h 2788920"/>
              <a:gd name="connsiteX32" fmla="*/ 1878677 w 2680855"/>
              <a:gd name="connsiteY32" fmla="*/ 2265218 h 2788920"/>
              <a:gd name="connsiteX33" fmla="*/ 1907771 w 2680855"/>
              <a:gd name="connsiteY33" fmla="*/ 2306782 h 2788920"/>
              <a:gd name="connsiteX34" fmla="*/ 1903615 w 2680855"/>
              <a:gd name="connsiteY34" fmla="*/ 2381597 h 2788920"/>
              <a:gd name="connsiteX35" fmla="*/ 1978429 w 2680855"/>
              <a:gd name="connsiteY35" fmla="*/ 2510444 h 2788920"/>
              <a:gd name="connsiteX36" fmla="*/ 2094807 w 2680855"/>
              <a:gd name="connsiteY36" fmla="*/ 2576946 h 2788920"/>
              <a:gd name="connsiteX37" fmla="*/ 2335877 w 2680855"/>
              <a:gd name="connsiteY37" fmla="*/ 2722418 h 2788920"/>
              <a:gd name="connsiteX38" fmla="*/ 2473037 w 2680855"/>
              <a:gd name="connsiteY38" fmla="*/ 2788920 h 2788920"/>
              <a:gd name="connsiteX39" fmla="*/ 2497975 w 2680855"/>
              <a:gd name="connsiteY39" fmla="*/ 2747357 h 2788920"/>
              <a:gd name="connsiteX40" fmla="*/ 2514600 w 2680855"/>
              <a:gd name="connsiteY40" fmla="*/ 2714106 h 2788920"/>
              <a:gd name="connsiteX41" fmla="*/ 2618509 w 2680855"/>
              <a:gd name="connsiteY41" fmla="*/ 2739044 h 2788920"/>
              <a:gd name="connsiteX42" fmla="*/ 2680855 w 2680855"/>
              <a:gd name="connsiteY42" fmla="*/ 2685011 h 2788920"/>
              <a:gd name="connsiteX43" fmla="*/ 2340033 w 2680855"/>
              <a:gd name="connsiteY43" fmla="*/ 2460568 h 2788920"/>
              <a:gd name="connsiteX44" fmla="*/ 2090651 w 2680855"/>
              <a:gd name="connsiteY44" fmla="*/ 2265218 h 2788920"/>
              <a:gd name="connsiteX45" fmla="*/ 1986742 w 2680855"/>
              <a:gd name="connsiteY45" fmla="*/ 2132215 h 2788920"/>
              <a:gd name="connsiteX46" fmla="*/ 1795549 w 2680855"/>
              <a:gd name="connsiteY46" fmla="*/ 2024149 h 2788920"/>
              <a:gd name="connsiteX47" fmla="*/ 1650077 w 2680855"/>
              <a:gd name="connsiteY47" fmla="*/ 1920240 h 2788920"/>
              <a:gd name="connsiteX48" fmla="*/ 1442258 w 2680855"/>
              <a:gd name="connsiteY48" fmla="*/ 1820488 h 2788920"/>
              <a:gd name="connsiteX49" fmla="*/ 1267691 w 2680855"/>
              <a:gd name="connsiteY49" fmla="*/ 1654233 h 2788920"/>
              <a:gd name="connsiteX50" fmla="*/ 1051560 w 2680855"/>
              <a:gd name="connsiteY50" fmla="*/ 1392382 h 2788920"/>
              <a:gd name="connsiteX51" fmla="*/ 864524 w 2680855"/>
              <a:gd name="connsiteY51" fmla="*/ 1155469 h 2788920"/>
              <a:gd name="connsiteX52" fmla="*/ 677487 w 2680855"/>
              <a:gd name="connsiteY52" fmla="*/ 910244 h 2788920"/>
              <a:gd name="connsiteX53" fmla="*/ 515389 w 2680855"/>
              <a:gd name="connsiteY53" fmla="*/ 577735 h 2788920"/>
              <a:gd name="connsiteX54" fmla="*/ 428106 w 2680855"/>
              <a:gd name="connsiteY54" fmla="*/ 357448 h 2788920"/>
              <a:gd name="connsiteX55" fmla="*/ 336666 w 2680855"/>
              <a:gd name="connsiteY55" fmla="*/ 95597 h 2788920"/>
              <a:gd name="connsiteX56" fmla="*/ 295102 w 2680855"/>
              <a:gd name="connsiteY56" fmla="*/ 0 h 2788920"/>
              <a:gd name="connsiteX57" fmla="*/ 12469 w 2680855"/>
              <a:gd name="connsiteY57" fmla="*/ 4157 h 2788920"/>
              <a:gd name="connsiteX0" fmla="*/ 12469 w 2754240"/>
              <a:gd name="connsiteY0" fmla="*/ 4157 h 2843819"/>
              <a:gd name="connsiteX1" fmla="*/ 0 w 2754240"/>
              <a:gd name="connsiteY1" fmla="*/ 116378 h 2843819"/>
              <a:gd name="connsiteX2" fmla="*/ 78971 w 2754240"/>
              <a:gd name="connsiteY2" fmla="*/ 141317 h 2843819"/>
              <a:gd name="connsiteX3" fmla="*/ 66502 w 2754240"/>
              <a:gd name="connsiteY3" fmla="*/ 195349 h 2843819"/>
              <a:gd name="connsiteX4" fmla="*/ 124691 w 2754240"/>
              <a:gd name="connsiteY4" fmla="*/ 261851 h 2843819"/>
              <a:gd name="connsiteX5" fmla="*/ 203662 w 2754240"/>
              <a:gd name="connsiteY5" fmla="*/ 191193 h 2843819"/>
              <a:gd name="connsiteX6" fmla="*/ 203662 w 2754240"/>
              <a:gd name="connsiteY6" fmla="*/ 103909 h 2843819"/>
              <a:gd name="connsiteX7" fmla="*/ 332509 w 2754240"/>
              <a:gd name="connsiteY7" fmla="*/ 108066 h 2843819"/>
              <a:gd name="connsiteX8" fmla="*/ 340822 w 2754240"/>
              <a:gd name="connsiteY8" fmla="*/ 249382 h 2843819"/>
              <a:gd name="connsiteX9" fmla="*/ 340822 w 2754240"/>
              <a:gd name="connsiteY9" fmla="*/ 249382 h 2843819"/>
              <a:gd name="connsiteX10" fmla="*/ 390698 w 2754240"/>
              <a:gd name="connsiteY10" fmla="*/ 390698 h 2843819"/>
              <a:gd name="connsiteX11" fmla="*/ 361604 w 2754240"/>
              <a:gd name="connsiteY11" fmla="*/ 465513 h 2843819"/>
              <a:gd name="connsiteX12" fmla="*/ 315884 w 2754240"/>
              <a:gd name="connsiteY12" fmla="*/ 465513 h 2843819"/>
              <a:gd name="connsiteX13" fmla="*/ 253538 w 2754240"/>
              <a:gd name="connsiteY13" fmla="*/ 523702 h 2843819"/>
              <a:gd name="connsiteX14" fmla="*/ 295102 w 2754240"/>
              <a:gd name="connsiteY14" fmla="*/ 623455 h 2843819"/>
              <a:gd name="connsiteX15" fmla="*/ 369917 w 2754240"/>
              <a:gd name="connsiteY15" fmla="*/ 689957 h 2843819"/>
              <a:gd name="connsiteX16" fmla="*/ 332509 w 2754240"/>
              <a:gd name="connsiteY16" fmla="*/ 735677 h 2843819"/>
              <a:gd name="connsiteX17" fmla="*/ 353291 w 2754240"/>
              <a:gd name="connsiteY17" fmla="*/ 793866 h 2843819"/>
              <a:gd name="connsiteX18" fmla="*/ 353291 w 2754240"/>
              <a:gd name="connsiteY18" fmla="*/ 847898 h 2843819"/>
              <a:gd name="connsiteX19" fmla="*/ 390698 w 2754240"/>
              <a:gd name="connsiteY19" fmla="*/ 872837 h 2843819"/>
              <a:gd name="connsiteX20" fmla="*/ 423949 w 2754240"/>
              <a:gd name="connsiteY20" fmla="*/ 972589 h 2843819"/>
              <a:gd name="connsiteX21" fmla="*/ 448887 w 2754240"/>
              <a:gd name="connsiteY21" fmla="*/ 1093124 h 2843819"/>
              <a:gd name="connsiteX22" fmla="*/ 511233 w 2754240"/>
              <a:gd name="connsiteY22" fmla="*/ 1230284 h 2843819"/>
              <a:gd name="connsiteX23" fmla="*/ 681644 w 2754240"/>
              <a:gd name="connsiteY23" fmla="*/ 1454728 h 2843819"/>
              <a:gd name="connsiteX24" fmla="*/ 847898 w 2754240"/>
              <a:gd name="connsiteY24" fmla="*/ 1662546 h 2843819"/>
              <a:gd name="connsiteX25" fmla="*/ 1076498 w 2754240"/>
              <a:gd name="connsiteY25" fmla="*/ 1886989 h 2843819"/>
              <a:gd name="connsiteX26" fmla="*/ 1072342 w 2754240"/>
              <a:gd name="connsiteY26" fmla="*/ 1936866 h 2843819"/>
              <a:gd name="connsiteX27" fmla="*/ 1159626 w 2754240"/>
              <a:gd name="connsiteY27" fmla="*/ 1990898 h 2843819"/>
              <a:gd name="connsiteX28" fmla="*/ 1296786 w 2754240"/>
              <a:gd name="connsiteY28" fmla="*/ 2111433 h 2843819"/>
              <a:gd name="connsiteX29" fmla="*/ 1579418 w 2754240"/>
              <a:gd name="connsiteY29" fmla="*/ 2256906 h 2843819"/>
              <a:gd name="connsiteX30" fmla="*/ 1670858 w 2754240"/>
              <a:gd name="connsiteY30" fmla="*/ 2207029 h 2843819"/>
              <a:gd name="connsiteX31" fmla="*/ 1774767 w 2754240"/>
              <a:gd name="connsiteY31" fmla="*/ 2215342 h 2843819"/>
              <a:gd name="connsiteX32" fmla="*/ 1878677 w 2754240"/>
              <a:gd name="connsiteY32" fmla="*/ 2265218 h 2843819"/>
              <a:gd name="connsiteX33" fmla="*/ 1907771 w 2754240"/>
              <a:gd name="connsiteY33" fmla="*/ 2306782 h 2843819"/>
              <a:gd name="connsiteX34" fmla="*/ 1903615 w 2754240"/>
              <a:gd name="connsiteY34" fmla="*/ 2381597 h 2843819"/>
              <a:gd name="connsiteX35" fmla="*/ 1978429 w 2754240"/>
              <a:gd name="connsiteY35" fmla="*/ 2510444 h 2843819"/>
              <a:gd name="connsiteX36" fmla="*/ 2094807 w 2754240"/>
              <a:gd name="connsiteY36" fmla="*/ 2576946 h 2843819"/>
              <a:gd name="connsiteX37" fmla="*/ 2335877 w 2754240"/>
              <a:gd name="connsiteY37" fmla="*/ 2722418 h 2843819"/>
              <a:gd name="connsiteX38" fmla="*/ 2473037 w 2754240"/>
              <a:gd name="connsiteY38" fmla="*/ 2788920 h 2843819"/>
              <a:gd name="connsiteX39" fmla="*/ 2497975 w 2754240"/>
              <a:gd name="connsiteY39" fmla="*/ 2747357 h 2843819"/>
              <a:gd name="connsiteX40" fmla="*/ 2514600 w 2754240"/>
              <a:gd name="connsiteY40" fmla="*/ 2714106 h 2843819"/>
              <a:gd name="connsiteX41" fmla="*/ 2754240 w 2754240"/>
              <a:gd name="connsiteY41" fmla="*/ 2843819 h 2843819"/>
              <a:gd name="connsiteX42" fmla="*/ 2680855 w 2754240"/>
              <a:gd name="connsiteY42" fmla="*/ 2685011 h 2843819"/>
              <a:gd name="connsiteX43" fmla="*/ 2340033 w 2754240"/>
              <a:gd name="connsiteY43" fmla="*/ 2460568 h 2843819"/>
              <a:gd name="connsiteX44" fmla="*/ 2090651 w 2754240"/>
              <a:gd name="connsiteY44" fmla="*/ 2265218 h 2843819"/>
              <a:gd name="connsiteX45" fmla="*/ 1986742 w 2754240"/>
              <a:gd name="connsiteY45" fmla="*/ 2132215 h 2843819"/>
              <a:gd name="connsiteX46" fmla="*/ 1795549 w 2754240"/>
              <a:gd name="connsiteY46" fmla="*/ 2024149 h 2843819"/>
              <a:gd name="connsiteX47" fmla="*/ 1650077 w 2754240"/>
              <a:gd name="connsiteY47" fmla="*/ 1920240 h 2843819"/>
              <a:gd name="connsiteX48" fmla="*/ 1442258 w 2754240"/>
              <a:gd name="connsiteY48" fmla="*/ 1820488 h 2843819"/>
              <a:gd name="connsiteX49" fmla="*/ 1267691 w 2754240"/>
              <a:gd name="connsiteY49" fmla="*/ 1654233 h 2843819"/>
              <a:gd name="connsiteX50" fmla="*/ 1051560 w 2754240"/>
              <a:gd name="connsiteY50" fmla="*/ 1392382 h 2843819"/>
              <a:gd name="connsiteX51" fmla="*/ 864524 w 2754240"/>
              <a:gd name="connsiteY51" fmla="*/ 1155469 h 2843819"/>
              <a:gd name="connsiteX52" fmla="*/ 677487 w 2754240"/>
              <a:gd name="connsiteY52" fmla="*/ 910244 h 2843819"/>
              <a:gd name="connsiteX53" fmla="*/ 515389 w 2754240"/>
              <a:gd name="connsiteY53" fmla="*/ 577735 h 2843819"/>
              <a:gd name="connsiteX54" fmla="*/ 428106 w 2754240"/>
              <a:gd name="connsiteY54" fmla="*/ 357448 h 2843819"/>
              <a:gd name="connsiteX55" fmla="*/ 336666 w 2754240"/>
              <a:gd name="connsiteY55" fmla="*/ 95597 h 2843819"/>
              <a:gd name="connsiteX56" fmla="*/ 295102 w 2754240"/>
              <a:gd name="connsiteY56" fmla="*/ 0 h 2843819"/>
              <a:gd name="connsiteX57" fmla="*/ 12469 w 2754240"/>
              <a:gd name="connsiteY57" fmla="*/ 4157 h 2843819"/>
              <a:gd name="connsiteX0" fmla="*/ 12469 w 2777310"/>
              <a:gd name="connsiteY0" fmla="*/ 4157 h 2843819"/>
              <a:gd name="connsiteX1" fmla="*/ 0 w 2777310"/>
              <a:gd name="connsiteY1" fmla="*/ 116378 h 2843819"/>
              <a:gd name="connsiteX2" fmla="*/ 78971 w 2777310"/>
              <a:gd name="connsiteY2" fmla="*/ 141317 h 2843819"/>
              <a:gd name="connsiteX3" fmla="*/ 66502 w 2777310"/>
              <a:gd name="connsiteY3" fmla="*/ 195349 h 2843819"/>
              <a:gd name="connsiteX4" fmla="*/ 124691 w 2777310"/>
              <a:gd name="connsiteY4" fmla="*/ 261851 h 2843819"/>
              <a:gd name="connsiteX5" fmla="*/ 203662 w 2777310"/>
              <a:gd name="connsiteY5" fmla="*/ 191193 h 2843819"/>
              <a:gd name="connsiteX6" fmla="*/ 203662 w 2777310"/>
              <a:gd name="connsiteY6" fmla="*/ 103909 h 2843819"/>
              <a:gd name="connsiteX7" fmla="*/ 332509 w 2777310"/>
              <a:gd name="connsiteY7" fmla="*/ 108066 h 2843819"/>
              <a:gd name="connsiteX8" fmla="*/ 340822 w 2777310"/>
              <a:gd name="connsiteY8" fmla="*/ 249382 h 2843819"/>
              <a:gd name="connsiteX9" fmla="*/ 340822 w 2777310"/>
              <a:gd name="connsiteY9" fmla="*/ 249382 h 2843819"/>
              <a:gd name="connsiteX10" fmla="*/ 390698 w 2777310"/>
              <a:gd name="connsiteY10" fmla="*/ 390698 h 2843819"/>
              <a:gd name="connsiteX11" fmla="*/ 361604 w 2777310"/>
              <a:gd name="connsiteY11" fmla="*/ 465513 h 2843819"/>
              <a:gd name="connsiteX12" fmla="*/ 315884 w 2777310"/>
              <a:gd name="connsiteY12" fmla="*/ 465513 h 2843819"/>
              <a:gd name="connsiteX13" fmla="*/ 253538 w 2777310"/>
              <a:gd name="connsiteY13" fmla="*/ 523702 h 2843819"/>
              <a:gd name="connsiteX14" fmla="*/ 295102 w 2777310"/>
              <a:gd name="connsiteY14" fmla="*/ 623455 h 2843819"/>
              <a:gd name="connsiteX15" fmla="*/ 369917 w 2777310"/>
              <a:gd name="connsiteY15" fmla="*/ 689957 h 2843819"/>
              <a:gd name="connsiteX16" fmla="*/ 332509 w 2777310"/>
              <a:gd name="connsiteY16" fmla="*/ 735677 h 2843819"/>
              <a:gd name="connsiteX17" fmla="*/ 353291 w 2777310"/>
              <a:gd name="connsiteY17" fmla="*/ 793866 h 2843819"/>
              <a:gd name="connsiteX18" fmla="*/ 353291 w 2777310"/>
              <a:gd name="connsiteY18" fmla="*/ 847898 h 2843819"/>
              <a:gd name="connsiteX19" fmla="*/ 390698 w 2777310"/>
              <a:gd name="connsiteY19" fmla="*/ 872837 h 2843819"/>
              <a:gd name="connsiteX20" fmla="*/ 423949 w 2777310"/>
              <a:gd name="connsiteY20" fmla="*/ 972589 h 2843819"/>
              <a:gd name="connsiteX21" fmla="*/ 448887 w 2777310"/>
              <a:gd name="connsiteY21" fmla="*/ 1093124 h 2843819"/>
              <a:gd name="connsiteX22" fmla="*/ 511233 w 2777310"/>
              <a:gd name="connsiteY22" fmla="*/ 1230284 h 2843819"/>
              <a:gd name="connsiteX23" fmla="*/ 681644 w 2777310"/>
              <a:gd name="connsiteY23" fmla="*/ 1454728 h 2843819"/>
              <a:gd name="connsiteX24" fmla="*/ 847898 w 2777310"/>
              <a:gd name="connsiteY24" fmla="*/ 1662546 h 2843819"/>
              <a:gd name="connsiteX25" fmla="*/ 1076498 w 2777310"/>
              <a:gd name="connsiteY25" fmla="*/ 1886989 h 2843819"/>
              <a:gd name="connsiteX26" fmla="*/ 1072342 w 2777310"/>
              <a:gd name="connsiteY26" fmla="*/ 1936866 h 2843819"/>
              <a:gd name="connsiteX27" fmla="*/ 1159626 w 2777310"/>
              <a:gd name="connsiteY27" fmla="*/ 1990898 h 2843819"/>
              <a:gd name="connsiteX28" fmla="*/ 1296786 w 2777310"/>
              <a:gd name="connsiteY28" fmla="*/ 2111433 h 2843819"/>
              <a:gd name="connsiteX29" fmla="*/ 1579418 w 2777310"/>
              <a:gd name="connsiteY29" fmla="*/ 2256906 h 2843819"/>
              <a:gd name="connsiteX30" fmla="*/ 1670858 w 2777310"/>
              <a:gd name="connsiteY30" fmla="*/ 2207029 h 2843819"/>
              <a:gd name="connsiteX31" fmla="*/ 1774767 w 2777310"/>
              <a:gd name="connsiteY31" fmla="*/ 2215342 h 2843819"/>
              <a:gd name="connsiteX32" fmla="*/ 1878677 w 2777310"/>
              <a:gd name="connsiteY32" fmla="*/ 2265218 h 2843819"/>
              <a:gd name="connsiteX33" fmla="*/ 1907771 w 2777310"/>
              <a:gd name="connsiteY33" fmla="*/ 2306782 h 2843819"/>
              <a:gd name="connsiteX34" fmla="*/ 1903615 w 2777310"/>
              <a:gd name="connsiteY34" fmla="*/ 2381597 h 2843819"/>
              <a:gd name="connsiteX35" fmla="*/ 1978429 w 2777310"/>
              <a:gd name="connsiteY35" fmla="*/ 2510444 h 2843819"/>
              <a:gd name="connsiteX36" fmla="*/ 2094807 w 2777310"/>
              <a:gd name="connsiteY36" fmla="*/ 2576946 h 2843819"/>
              <a:gd name="connsiteX37" fmla="*/ 2335877 w 2777310"/>
              <a:gd name="connsiteY37" fmla="*/ 2722418 h 2843819"/>
              <a:gd name="connsiteX38" fmla="*/ 2473037 w 2777310"/>
              <a:gd name="connsiteY38" fmla="*/ 2788920 h 2843819"/>
              <a:gd name="connsiteX39" fmla="*/ 2497975 w 2777310"/>
              <a:gd name="connsiteY39" fmla="*/ 2747357 h 2843819"/>
              <a:gd name="connsiteX40" fmla="*/ 2514600 w 2777310"/>
              <a:gd name="connsiteY40" fmla="*/ 2714106 h 2843819"/>
              <a:gd name="connsiteX41" fmla="*/ 2754240 w 2777310"/>
              <a:gd name="connsiteY41" fmla="*/ 2843819 h 2843819"/>
              <a:gd name="connsiteX42" fmla="*/ 2680855 w 2777310"/>
              <a:gd name="connsiteY42" fmla="*/ 2685011 h 2843819"/>
              <a:gd name="connsiteX43" fmla="*/ 2340033 w 2777310"/>
              <a:gd name="connsiteY43" fmla="*/ 2460568 h 2843819"/>
              <a:gd name="connsiteX44" fmla="*/ 2090651 w 2777310"/>
              <a:gd name="connsiteY44" fmla="*/ 2265218 h 2843819"/>
              <a:gd name="connsiteX45" fmla="*/ 1986742 w 2777310"/>
              <a:gd name="connsiteY45" fmla="*/ 2132215 h 2843819"/>
              <a:gd name="connsiteX46" fmla="*/ 1795549 w 2777310"/>
              <a:gd name="connsiteY46" fmla="*/ 2024149 h 2843819"/>
              <a:gd name="connsiteX47" fmla="*/ 1650077 w 2777310"/>
              <a:gd name="connsiteY47" fmla="*/ 1920240 h 2843819"/>
              <a:gd name="connsiteX48" fmla="*/ 1442258 w 2777310"/>
              <a:gd name="connsiteY48" fmla="*/ 1820488 h 2843819"/>
              <a:gd name="connsiteX49" fmla="*/ 1267691 w 2777310"/>
              <a:gd name="connsiteY49" fmla="*/ 1654233 h 2843819"/>
              <a:gd name="connsiteX50" fmla="*/ 1051560 w 2777310"/>
              <a:gd name="connsiteY50" fmla="*/ 1392382 h 2843819"/>
              <a:gd name="connsiteX51" fmla="*/ 864524 w 2777310"/>
              <a:gd name="connsiteY51" fmla="*/ 1155469 h 2843819"/>
              <a:gd name="connsiteX52" fmla="*/ 677487 w 2777310"/>
              <a:gd name="connsiteY52" fmla="*/ 910244 h 2843819"/>
              <a:gd name="connsiteX53" fmla="*/ 515389 w 2777310"/>
              <a:gd name="connsiteY53" fmla="*/ 577735 h 2843819"/>
              <a:gd name="connsiteX54" fmla="*/ 428106 w 2777310"/>
              <a:gd name="connsiteY54" fmla="*/ 357448 h 2843819"/>
              <a:gd name="connsiteX55" fmla="*/ 336666 w 2777310"/>
              <a:gd name="connsiteY55" fmla="*/ 95597 h 2843819"/>
              <a:gd name="connsiteX56" fmla="*/ 295102 w 2777310"/>
              <a:gd name="connsiteY56" fmla="*/ 0 h 2843819"/>
              <a:gd name="connsiteX57" fmla="*/ 12469 w 2777310"/>
              <a:gd name="connsiteY57" fmla="*/ 4157 h 2843819"/>
              <a:gd name="connsiteX0" fmla="*/ 12469 w 2777310"/>
              <a:gd name="connsiteY0" fmla="*/ 4157 h 2952231"/>
              <a:gd name="connsiteX1" fmla="*/ 0 w 2777310"/>
              <a:gd name="connsiteY1" fmla="*/ 116378 h 2952231"/>
              <a:gd name="connsiteX2" fmla="*/ 78971 w 2777310"/>
              <a:gd name="connsiteY2" fmla="*/ 141317 h 2952231"/>
              <a:gd name="connsiteX3" fmla="*/ 66502 w 2777310"/>
              <a:gd name="connsiteY3" fmla="*/ 195349 h 2952231"/>
              <a:gd name="connsiteX4" fmla="*/ 124691 w 2777310"/>
              <a:gd name="connsiteY4" fmla="*/ 261851 h 2952231"/>
              <a:gd name="connsiteX5" fmla="*/ 203662 w 2777310"/>
              <a:gd name="connsiteY5" fmla="*/ 191193 h 2952231"/>
              <a:gd name="connsiteX6" fmla="*/ 203662 w 2777310"/>
              <a:gd name="connsiteY6" fmla="*/ 103909 h 2952231"/>
              <a:gd name="connsiteX7" fmla="*/ 332509 w 2777310"/>
              <a:gd name="connsiteY7" fmla="*/ 108066 h 2952231"/>
              <a:gd name="connsiteX8" fmla="*/ 340822 w 2777310"/>
              <a:gd name="connsiteY8" fmla="*/ 249382 h 2952231"/>
              <a:gd name="connsiteX9" fmla="*/ 340822 w 2777310"/>
              <a:gd name="connsiteY9" fmla="*/ 249382 h 2952231"/>
              <a:gd name="connsiteX10" fmla="*/ 390698 w 2777310"/>
              <a:gd name="connsiteY10" fmla="*/ 390698 h 2952231"/>
              <a:gd name="connsiteX11" fmla="*/ 361604 w 2777310"/>
              <a:gd name="connsiteY11" fmla="*/ 465513 h 2952231"/>
              <a:gd name="connsiteX12" fmla="*/ 315884 w 2777310"/>
              <a:gd name="connsiteY12" fmla="*/ 465513 h 2952231"/>
              <a:gd name="connsiteX13" fmla="*/ 253538 w 2777310"/>
              <a:gd name="connsiteY13" fmla="*/ 523702 h 2952231"/>
              <a:gd name="connsiteX14" fmla="*/ 295102 w 2777310"/>
              <a:gd name="connsiteY14" fmla="*/ 623455 h 2952231"/>
              <a:gd name="connsiteX15" fmla="*/ 369917 w 2777310"/>
              <a:gd name="connsiteY15" fmla="*/ 689957 h 2952231"/>
              <a:gd name="connsiteX16" fmla="*/ 332509 w 2777310"/>
              <a:gd name="connsiteY16" fmla="*/ 735677 h 2952231"/>
              <a:gd name="connsiteX17" fmla="*/ 353291 w 2777310"/>
              <a:gd name="connsiteY17" fmla="*/ 793866 h 2952231"/>
              <a:gd name="connsiteX18" fmla="*/ 353291 w 2777310"/>
              <a:gd name="connsiteY18" fmla="*/ 847898 h 2952231"/>
              <a:gd name="connsiteX19" fmla="*/ 390698 w 2777310"/>
              <a:gd name="connsiteY19" fmla="*/ 872837 h 2952231"/>
              <a:gd name="connsiteX20" fmla="*/ 423949 w 2777310"/>
              <a:gd name="connsiteY20" fmla="*/ 972589 h 2952231"/>
              <a:gd name="connsiteX21" fmla="*/ 448887 w 2777310"/>
              <a:gd name="connsiteY21" fmla="*/ 1093124 h 2952231"/>
              <a:gd name="connsiteX22" fmla="*/ 511233 w 2777310"/>
              <a:gd name="connsiteY22" fmla="*/ 1230284 h 2952231"/>
              <a:gd name="connsiteX23" fmla="*/ 681644 w 2777310"/>
              <a:gd name="connsiteY23" fmla="*/ 1454728 h 2952231"/>
              <a:gd name="connsiteX24" fmla="*/ 847898 w 2777310"/>
              <a:gd name="connsiteY24" fmla="*/ 1662546 h 2952231"/>
              <a:gd name="connsiteX25" fmla="*/ 1076498 w 2777310"/>
              <a:gd name="connsiteY25" fmla="*/ 1886989 h 2952231"/>
              <a:gd name="connsiteX26" fmla="*/ 1072342 w 2777310"/>
              <a:gd name="connsiteY26" fmla="*/ 1936866 h 2952231"/>
              <a:gd name="connsiteX27" fmla="*/ 1159626 w 2777310"/>
              <a:gd name="connsiteY27" fmla="*/ 1990898 h 2952231"/>
              <a:gd name="connsiteX28" fmla="*/ 1296786 w 2777310"/>
              <a:gd name="connsiteY28" fmla="*/ 2111433 h 2952231"/>
              <a:gd name="connsiteX29" fmla="*/ 1579418 w 2777310"/>
              <a:gd name="connsiteY29" fmla="*/ 2256906 h 2952231"/>
              <a:gd name="connsiteX30" fmla="*/ 1670858 w 2777310"/>
              <a:gd name="connsiteY30" fmla="*/ 2207029 h 2952231"/>
              <a:gd name="connsiteX31" fmla="*/ 1774767 w 2777310"/>
              <a:gd name="connsiteY31" fmla="*/ 2215342 h 2952231"/>
              <a:gd name="connsiteX32" fmla="*/ 1878677 w 2777310"/>
              <a:gd name="connsiteY32" fmla="*/ 2265218 h 2952231"/>
              <a:gd name="connsiteX33" fmla="*/ 1907771 w 2777310"/>
              <a:gd name="connsiteY33" fmla="*/ 2306782 h 2952231"/>
              <a:gd name="connsiteX34" fmla="*/ 1903615 w 2777310"/>
              <a:gd name="connsiteY34" fmla="*/ 2381597 h 2952231"/>
              <a:gd name="connsiteX35" fmla="*/ 1978429 w 2777310"/>
              <a:gd name="connsiteY35" fmla="*/ 2510444 h 2952231"/>
              <a:gd name="connsiteX36" fmla="*/ 2094807 w 2777310"/>
              <a:gd name="connsiteY36" fmla="*/ 2576946 h 2952231"/>
              <a:gd name="connsiteX37" fmla="*/ 2335877 w 2777310"/>
              <a:gd name="connsiteY37" fmla="*/ 2722418 h 2952231"/>
              <a:gd name="connsiteX38" fmla="*/ 2473037 w 2777310"/>
              <a:gd name="connsiteY38" fmla="*/ 2788920 h 2952231"/>
              <a:gd name="connsiteX39" fmla="*/ 2497975 w 2777310"/>
              <a:gd name="connsiteY39" fmla="*/ 2747357 h 2952231"/>
              <a:gd name="connsiteX40" fmla="*/ 2736056 w 2777310"/>
              <a:gd name="connsiteY40" fmla="*/ 2952231 h 2952231"/>
              <a:gd name="connsiteX41" fmla="*/ 2754240 w 2777310"/>
              <a:gd name="connsiteY41" fmla="*/ 2843819 h 2952231"/>
              <a:gd name="connsiteX42" fmla="*/ 2680855 w 2777310"/>
              <a:gd name="connsiteY42" fmla="*/ 2685011 h 2952231"/>
              <a:gd name="connsiteX43" fmla="*/ 2340033 w 2777310"/>
              <a:gd name="connsiteY43" fmla="*/ 2460568 h 2952231"/>
              <a:gd name="connsiteX44" fmla="*/ 2090651 w 2777310"/>
              <a:gd name="connsiteY44" fmla="*/ 2265218 h 2952231"/>
              <a:gd name="connsiteX45" fmla="*/ 1986742 w 2777310"/>
              <a:gd name="connsiteY45" fmla="*/ 2132215 h 2952231"/>
              <a:gd name="connsiteX46" fmla="*/ 1795549 w 2777310"/>
              <a:gd name="connsiteY46" fmla="*/ 2024149 h 2952231"/>
              <a:gd name="connsiteX47" fmla="*/ 1650077 w 2777310"/>
              <a:gd name="connsiteY47" fmla="*/ 1920240 h 2952231"/>
              <a:gd name="connsiteX48" fmla="*/ 1442258 w 2777310"/>
              <a:gd name="connsiteY48" fmla="*/ 1820488 h 2952231"/>
              <a:gd name="connsiteX49" fmla="*/ 1267691 w 2777310"/>
              <a:gd name="connsiteY49" fmla="*/ 1654233 h 2952231"/>
              <a:gd name="connsiteX50" fmla="*/ 1051560 w 2777310"/>
              <a:gd name="connsiteY50" fmla="*/ 1392382 h 2952231"/>
              <a:gd name="connsiteX51" fmla="*/ 864524 w 2777310"/>
              <a:gd name="connsiteY51" fmla="*/ 1155469 h 2952231"/>
              <a:gd name="connsiteX52" fmla="*/ 677487 w 2777310"/>
              <a:gd name="connsiteY52" fmla="*/ 910244 h 2952231"/>
              <a:gd name="connsiteX53" fmla="*/ 515389 w 2777310"/>
              <a:gd name="connsiteY53" fmla="*/ 577735 h 2952231"/>
              <a:gd name="connsiteX54" fmla="*/ 428106 w 2777310"/>
              <a:gd name="connsiteY54" fmla="*/ 357448 h 2952231"/>
              <a:gd name="connsiteX55" fmla="*/ 336666 w 2777310"/>
              <a:gd name="connsiteY55" fmla="*/ 95597 h 2952231"/>
              <a:gd name="connsiteX56" fmla="*/ 295102 w 2777310"/>
              <a:gd name="connsiteY56" fmla="*/ 0 h 2952231"/>
              <a:gd name="connsiteX57" fmla="*/ 12469 w 2777310"/>
              <a:gd name="connsiteY57" fmla="*/ 4157 h 2952231"/>
              <a:gd name="connsiteX0" fmla="*/ 12469 w 3333507"/>
              <a:gd name="connsiteY0" fmla="*/ 4157 h 3153381"/>
              <a:gd name="connsiteX1" fmla="*/ 0 w 3333507"/>
              <a:gd name="connsiteY1" fmla="*/ 116378 h 3153381"/>
              <a:gd name="connsiteX2" fmla="*/ 78971 w 3333507"/>
              <a:gd name="connsiteY2" fmla="*/ 141317 h 3153381"/>
              <a:gd name="connsiteX3" fmla="*/ 66502 w 3333507"/>
              <a:gd name="connsiteY3" fmla="*/ 195349 h 3153381"/>
              <a:gd name="connsiteX4" fmla="*/ 124691 w 3333507"/>
              <a:gd name="connsiteY4" fmla="*/ 261851 h 3153381"/>
              <a:gd name="connsiteX5" fmla="*/ 203662 w 3333507"/>
              <a:gd name="connsiteY5" fmla="*/ 191193 h 3153381"/>
              <a:gd name="connsiteX6" fmla="*/ 203662 w 3333507"/>
              <a:gd name="connsiteY6" fmla="*/ 103909 h 3153381"/>
              <a:gd name="connsiteX7" fmla="*/ 332509 w 3333507"/>
              <a:gd name="connsiteY7" fmla="*/ 108066 h 3153381"/>
              <a:gd name="connsiteX8" fmla="*/ 340822 w 3333507"/>
              <a:gd name="connsiteY8" fmla="*/ 249382 h 3153381"/>
              <a:gd name="connsiteX9" fmla="*/ 340822 w 3333507"/>
              <a:gd name="connsiteY9" fmla="*/ 249382 h 3153381"/>
              <a:gd name="connsiteX10" fmla="*/ 390698 w 3333507"/>
              <a:gd name="connsiteY10" fmla="*/ 390698 h 3153381"/>
              <a:gd name="connsiteX11" fmla="*/ 361604 w 3333507"/>
              <a:gd name="connsiteY11" fmla="*/ 465513 h 3153381"/>
              <a:gd name="connsiteX12" fmla="*/ 315884 w 3333507"/>
              <a:gd name="connsiteY12" fmla="*/ 465513 h 3153381"/>
              <a:gd name="connsiteX13" fmla="*/ 253538 w 3333507"/>
              <a:gd name="connsiteY13" fmla="*/ 523702 h 3153381"/>
              <a:gd name="connsiteX14" fmla="*/ 295102 w 3333507"/>
              <a:gd name="connsiteY14" fmla="*/ 623455 h 3153381"/>
              <a:gd name="connsiteX15" fmla="*/ 369917 w 3333507"/>
              <a:gd name="connsiteY15" fmla="*/ 689957 h 3153381"/>
              <a:gd name="connsiteX16" fmla="*/ 332509 w 3333507"/>
              <a:gd name="connsiteY16" fmla="*/ 735677 h 3153381"/>
              <a:gd name="connsiteX17" fmla="*/ 353291 w 3333507"/>
              <a:gd name="connsiteY17" fmla="*/ 793866 h 3153381"/>
              <a:gd name="connsiteX18" fmla="*/ 353291 w 3333507"/>
              <a:gd name="connsiteY18" fmla="*/ 847898 h 3153381"/>
              <a:gd name="connsiteX19" fmla="*/ 390698 w 3333507"/>
              <a:gd name="connsiteY19" fmla="*/ 872837 h 3153381"/>
              <a:gd name="connsiteX20" fmla="*/ 423949 w 3333507"/>
              <a:gd name="connsiteY20" fmla="*/ 972589 h 3153381"/>
              <a:gd name="connsiteX21" fmla="*/ 448887 w 3333507"/>
              <a:gd name="connsiteY21" fmla="*/ 1093124 h 3153381"/>
              <a:gd name="connsiteX22" fmla="*/ 511233 w 3333507"/>
              <a:gd name="connsiteY22" fmla="*/ 1230284 h 3153381"/>
              <a:gd name="connsiteX23" fmla="*/ 681644 w 3333507"/>
              <a:gd name="connsiteY23" fmla="*/ 1454728 h 3153381"/>
              <a:gd name="connsiteX24" fmla="*/ 847898 w 3333507"/>
              <a:gd name="connsiteY24" fmla="*/ 1662546 h 3153381"/>
              <a:gd name="connsiteX25" fmla="*/ 1076498 w 3333507"/>
              <a:gd name="connsiteY25" fmla="*/ 1886989 h 3153381"/>
              <a:gd name="connsiteX26" fmla="*/ 1072342 w 3333507"/>
              <a:gd name="connsiteY26" fmla="*/ 1936866 h 3153381"/>
              <a:gd name="connsiteX27" fmla="*/ 1159626 w 3333507"/>
              <a:gd name="connsiteY27" fmla="*/ 1990898 h 3153381"/>
              <a:gd name="connsiteX28" fmla="*/ 1296786 w 3333507"/>
              <a:gd name="connsiteY28" fmla="*/ 2111433 h 3153381"/>
              <a:gd name="connsiteX29" fmla="*/ 1579418 w 3333507"/>
              <a:gd name="connsiteY29" fmla="*/ 2256906 h 3153381"/>
              <a:gd name="connsiteX30" fmla="*/ 1670858 w 3333507"/>
              <a:gd name="connsiteY30" fmla="*/ 2207029 h 3153381"/>
              <a:gd name="connsiteX31" fmla="*/ 1774767 w 3333507"/>
              <a:gd name="connsiteY31" fmla="*/ 2215342 h 3153381"/>
              <a:gd name="connsiteX32" fmla="*/ 1878677 w 3333507"/>
              <a:gd name="connsiteY32" fmla="*/ 2265218 h 3153381"/>
              <a:gd name="connsiteX33" fmla="*/ 1907771 w 3333507"/>
              <a:gd name="connsiteY33" fmla="*/ 2306782 h 3153381"/>
              <a:gd name="connsiteX34" fmla="*/ 1903615 w 3333507"/>
              <a:gd name="connsiteY34" fmla="*/ 2381597 h 3153381"/>
              <a:gd name="connsiteX35" fmla="*/ 1978429 w 3333507"/>
              <a:gd name="connsiteY35" fmla="*/ 2510444 h 3153381"/>
              <a:gd name="connsiteX36" fmla="*/ 2094807 w 3333507"/>
              <a:gd name="connsiteY36" fmla="*/ 2576946 h 3153381"/>
              <a:gd name="connsiteX37" fmla="*/ 2335877 w 3333507"/>
              <a:gd name="connsiteY37" fmla="*/ 2722418 h 3153381"/>
              <a:gd name="connsiteX38" fmla="*/ 2473037 w 3333507"/>
              <a:gd name="connsiteY38" fmla="*/ 2788920 h 3153381"/>
              <a:gd name="connsiteX39" fmla="*/ 2497975 w 3333507"/>
              <a:gd name="connsiteY39" fmla="*/ 2747357 h 3153381"/>
              <a:gd name="connsiteX40" fmla="*/ 2736056 w 3333507"/>
              <a:gd name="connsiteY40" fmla="*/ 2952231 h 3153381"/>
              <a:gd name="connsiteX41" fmla="*/ 3328121 w 3333507"/>
              <a:gd name="connsiteY41" fmla="*/ 3153381 h 3153381"/>
              <a:gd name="connsiteX42" fmla="*/ 2680855 w 3333507"/>
              <a:gd name="connsiteY42" fmla="*/ 2685011 h 3153381"/>
              <a:gd name="connsiteX43" fmla="*/ 2340033 w 3333507"/>
              <a:gd name="connsiteY43" fmla="*/ 2460568 h 3153381"/>
              <a:gd name="connsiteX44" fmla="*/ 2090651 w 3333507"/>
              <a:gd name="connsiteY44" fmla="*/ 2265218 h 3153381"/>
              <a:gd name="connsiteX45" fmla="*/ 1986742 w 3333507"/>
              <a:gd name="connsiteY45" fmla="*/ 2132215 h 3153381"/>
              <a:gd name="connsiteX46" fmla="*/ 1795549 w 3333507"/>
              <a:gd name="connsiteY46" fmla="*/ 2024149 h 3153381"/>
              <a:gd name="connsiteX47" fmla="*/ 1650077 w 3333507"/>
              <a:gd name="connsiteY47" fmla="*/ 1920240 h 3153381"/>
              <a:gd name="connsiteX48" fmla="*/ 1442258 w 3333507"/>
              <a:gd name="connsiteY48" fmla="*/ 1820488 h 3153381"/>
              <a:gd name="connsiteX49" fmla="*/ 1267691 w 3333507"/>
              <a:gd name="connsiteY49" fmla="*/ 1654233 h 3153381"/>
              <a:gd name="connsiteX50" fmla="*/ 1051560 w 3333507"/>
              <a:gd name="connsiteY50" fmla="*/ 1392382 h 3153381"/>
              <a:gd name="connsiteX51" fmla="*/ 864524 w 3333507"/>
              <a:gd name="connsiteY51" fmla="*/ 1155469 h 3153381"/>
              <a:gd name="connsiteX52" fmla="*/ 677487 w 3333507"/>
              <a:gd name="connsiteY52" fmla="*/ 910244 h 3153381"/>
              <a:gd name="connsiteX53" fmla="*/ 515389 w 3333507"/>
              <a:gd name="connsiteY53" fmla="*/ 577735 h 3153381"/>
              <a:gd name="connsiteX54" fmla="*/ 428106 w 3333507"/>
              <a:gd name="connsiteY54" fmla="*/ 357448 h 3153381"/>
              <a:gd name="connsiteX55" fmla="*/ 336666 w 3333507"/>
              <a:gd name="connsiteY55" fmla="*/ 95597 h 3153381"/>
              <a:gd name="connsiteX56" fmla="*/ 295102 w 3333507"/>
              <a:gd name="connsiteY56" fmla="*/ 0 h 3153381"/>
              <a:gd name="connsiteX57" fmla="*/ 12469 w 3333507"/>
              <a:gd name="connsiteY57" fmla="*/ 4157 h 3153381"/>
              <a:gd name="connsiteX0" fmla="*/ 12469 w 3333507"/>
              <a:gd name="connsiteY0" fmla="*/ 4157 h 3153381"/>
              <a:gd name="connsiteX1" fmla="*/ 0 w 3333507"/>
              <a:gd name="connsiteY1" fmla="*/ 116378 h 3153381"/>
              <a:gd name="connsiteX2" fmla="*/ 78971 w 3333507"/>
              <a:gd name="connsiteY2" fmla="*/ 141317 h 3153381"/>
              <a:gd name="connsiteX3" fmla="*/ 66502 w 3333507"/>
              <a:gd name="connsiteY3" fmla="*/ 195349 h 3153381"/>
              <a:gd name="connsiteX4" fmla="*/ 124691 w 3333507"/>
              <a:gd name="connsiteY4" fmla="*/ 261851 h 3153381"/>
              <a:gd name="connsiteX5" fmla="*/ 203662 w 3333507"/>
              <a:gd name="connsiteY5" fmla="*/ 191193 h 3153381"/>
              <a:gd name="connsiteX6" fmla="*/ 203662 w 3333507"/>
              <a:gd name="connsiteY6" fmla="*/ 103909 h 3153381"/>
              <a:gd name="connsiteX7" fmla="*/ 332509 w 3333507"/>
              <a:gd name="connsiteY7" fmla="*/ 108066 h 3153381"/>
              <a:gd name="connsiteX8" fmla="*/ 340822 w 3333507"/>
              <a:gd name="connsiteY8" fmla="*/ 249382 h 3153381"/>
              <a:gd name="connsiteX9" fmla="*/ 340822 w 3333507"/>
              <a:gd name="connsiteY9" fmla="*/ 249382 h 3153381"/>
              <a:gd name="connsiteX10" fmla="*/ 390698 w 3333507"/>
              <a:gd name="connsiteY10" fmla="*/ 390698 h 3153381"/>
              <a:gd name="connsiteX11" fmla="*/ 361604 w 3333507"/>
              <a:gd name="connsiteY11" fmla="*/ 465513 h 3153381"/>
              <a:gd name="connsiteX12" fmla="*/ 315884 w 3333507"/>
              <a:gd name="connsiteY12" fmla="*/ 465513 h 3153381"/>
              <a:gd name="connsiteX13" fmla="*/ 253538 w 3333507"/>
              <a:gd name="connsiteY13" fmla="*/ 523702 h 3153381"/>
              <a:gd name="connsiteX14" fmla="*/ 295102 w 3333507"/>
              <a:gd name="connsiteY14" fmla="*/ 623455 h 3153381"/>
              <a:gd name="connsiteX15" fmla="*/ 369917 w 3333507"/>
              <a:gd name="connsiteY15" fmla="*/ 689957 h 3153381"/>
              <a:gd name="connsiteX16" fmla="*/ 332509 w 3333507"/>
              <a:gd name="connsiteY16" fmla="*/ 735677 h 3153381"/>
              <a:gd name="connsiteX17" fmla="*/ 353291 w 3333507"/>
              <a:gd name="connsiteY17" fmla="*/ 793866 h 3153381"/>
              <a:gd name="connsiteX18" fmla="*/ 353291 w 3333507"/>
              <a:gd name="connsiteY18" fmla="*/ 847898 h 3153381"/>
              <a:gd name="connsiteX19" fmla="*/ 390698 w 3333507"/>
              <a:gd name="connsiteY19" fmla="*/ 872837 h 3153381"/>
              <a:gd name="connsiteX20" fmla="*/ 423949 w 3333507"/>
              <a:gd name="connsiteY20" fmla="*/ 972589 h 3153381"/>
              <a:gd name="connsiteX21" fmla="*/ 448887 w 3333507"/>
              <a:gd name="connsiteY21" fmla="*/ 1093124 h 3153381"/>
              <a:gd name="connsiteX22" fmla="*/ 511233 w 3333507"/>
              <a:gd name="connsiteY22" fmla="*/ 1230284 h 3153381"/>
              <a:gd name="connsiteX23" fmla="*/ 681644 w 3333507"/>
              <a:gd name="connsiteY23" fmla="*/ 1454728 h 3153381"/>
              <a:gd name="connsiteX24" fmla="*/ 847898 w 3333507"/>
              <a:gd name="connsiteY24" fmla="*/ 1662546 h 3153381"/>
              <a:gd name="connsiteX25" fmla="*/ 1076498 w 3333507"/>
              <a:gd name="connsiteY25" fmla="*/ 1886989 h 3153381"/>
              <a:gd name="connsiteX26" fmla="*/ 1072342 w 3333507"/>
              <a:gd name="connsiteY26" fmla="*/ 1936866 h 3153381"/>
              <a:gd name="connsiteX27" fmla="*/ 1159626 w 3333507"/>
              <a:gd name="connsiteY27" fmla="*/ 1990898 h 3153381"/>
              <a:gd name="connsiteX28" fmla="*/ 1296786 w 3333507"/>
              <a:gd name="connsiteY28" fmla="*/ 2111433 h 3153381"/>
              <a:gd name="connsiteX29" fmla="*/ 1579418 w 3333507"/>
              <a:gd name="connsiteY29" fmla="*/ 2256906 h 3153381"/>
              <a:gd name="connsiteX30" fmla="*/ 1670858 w 3333507"/>
              <a:gd name="connsiteY30" fmla="*/ 2207029 h 3153381"/>
              <a:gd name="connsiteX31" fmla="*/ 1774767 w 3333507"/>
              <a:gd name="connsiteY31" fmla="*/ 2215342 h 3153381"/>
              <a:gd name="connsiteX32" fmla="*/ 1878677 w 3333507"/>
              <a:gd name="connsiteY32" fmla="*/ 2265218 h 3153381"/>
              <a:gd name="connsiteX33" fmla="*/ 1907771 w 3333507"/>
              <a:gd name="connsiteY33" fmla="*/ 2306782 h 3153381"/>
              <a:gd name="connsiteX34" fmla="*/ 1903615 w 3333507"/>
              <a:gd name="connsiteY34" fmla="*/ 2381597 h 3153381"/>
              <a:gd name="connsiteX35" fmla="*/ 1978429 w 3333507"/>
              <a:gd name="connsiteY35" fmla="*/ 2510444 h 3153381"/>
              <a:gd name="connsiteX36" fmla="*/ 2094807 w 3333507"/>
              <a:gd name="connsiteY36" fmla="*/ 2576946 h 3153381"/>
              <a:gd name="connsiteX37" fmla="*/ 2335877 w 3333507"/>
              <a:gd name="connsiteY37" fmla="*/ 2722418 h 3153381"/>
              <a:gd name="connsiteX38" fmla="*/ 2473037 w 3333507"/>
              <a:gd name="connsiteY38" fmla="*/ 2788920 h 3153381"/>
              <a:gd name="connsiteX39" fmla="*/ 2497975 w 3333507"/>
              <a:gd name="connsiteY39" fmla="*/ 2747357 h 3153381"/>
              <a:gd name="connsiteX40" fmla="*/ 2976562 w 3333507"/>
              <a:gd name="connsiteY40" fmla="*/ 2930799 h 3153381"/>
              <a:gd name="connsiteX41" fmla="*/ 3328121 w 3333507"/>
              <a:gd name="connsiteY41" fmla="*/ 3153381 h 3153381"/>
              <a:gd name="connsiteX42" fmla="*/ 2680855 w 3333507"/>
              <a:gd name="connsiteY42" fmla="*/ 2685011 h 3153381"/>
              <a:gd name="connsiteX43" fmla="*/ 2340033 w 3333507"/>
              <a:gd name="connsiteY43" fmla="*/ 2460568 h 3153381"/>
              <a:gd name="connsiteX44" fmla="*/ 2090651 w 3333507"/>
              <a:gd name="connsiteY44" fmla="*/ 2265218 h 3153381"/>
              <a:gd name="connsiteX45" fmla="*/ 1986742 w 3333507"/>
              <a:gd name="connsiteY45" fmla="*/ 2132215 h 3153381"/>
              <a:gd name="connsiteX46" fmla="*/ 1795549 w 3333507"/>
              <a:gd name="connsiteY46" fmla="*/ 2024149 h 3153381"/>
              <a:gd name="connsiteX47" fmla="*/ 1650077 w 3333507"/>
              <a:gd name="connsiteY47" fmla="*/ 1920240 h 3153381"/>
              <a:gd name="connsiteX48" fmla="*/ 1442258 w 3333507"/>
              <a:gd name="connsiteY48" fmla="*/ 1820488 h 3153381"/>
              <a:gd name="connsiteX49" fmla="*/ 1267691 w 3333507"/>
              <a:gd name="connsiteY49" fmla="*/ 1654233 h 3153381"/>
              <a:gd name="connsiteX50" fmla="*/ 1051560 w 3333507"/>
              <a:gd name="connsiteY50" fmla="*/ 1392382 h 3153381"/>
              <a:gd name="connsiteX51" fmla="*/ 864524 w 3333507"/>
              <a:gd name="connsiteY51" fmla="*/ 1155469 h 3153381"/>
              <a:gd name="connsiteX52" fmla="*/ 677487 w 3333507"/>
              <a:gd name="connsiteY52" fmla="*/ 910244 h 3153381"/>
              <a:gd name="connsiteX53" fmla="*/ 515389 w 3333507"/>
              <a:gd name="connsiteY53" fmla="*/ 577735 h 3153381"/>
              <a:gd name="connsiteX54" fmla="*/ 428106 w 3333507"/>
              <a:gd name="connsiteY54" fmla="*/ 357448 h 3153381"/>
              <a:gd name="connsiteX55" fmla="*/ 336666 w 3333507"/>
              <a:gd name="connsiteY55" fmla="*/ 95597 h 3153381"/>
              <a:gd name="connsiteX56" fmla="*/ 295102 w 3333507"/>
              <a:gd name="connsiteY56" fmla="*/ 0 h 3153381"/>
              <a:gd name="connsiteX57" fmla="*/ 12469 w 3333507"/>
              <a:gd name="connsiteY57" fmla="*/ 4157 h 3153381"/>
              <a:gd name="connsiteX0" fmla="*/ 12469 w 3334458"/>
              <a:gd name="connsiteY0" fmla="*/ 4157 h 3153381"/>
              <a:gd name="connsiteX1" fmla="*/ 0 w 3334458"/>
              <a:gd name="connsiteY1" fmla="*/ 116378 h 3153381"/>
              <a:gd name="connsiteX2" fmla="*/ 78971 w 3334458"/>
              <a:gd name="connsiteY2" fmla="*/ 141317 h 3153381"/>
              <a:gd name="connsiteX3" fmla="*/ 66502 w 3334458"/>
              <a:gd name="connsiteY3" fmla="*/ 195349 h 3153381"/>
              <a:gd name="connsiteX4" fmla="*/ 124691 w 3334458"/>
              <a:gd name="connsiteY4" fmla="*/ 261851 h 3153381"/>
              <a:gd name="connsiteX5" fmla="*/ 203662 w 3334458"/>
              <a:gd name="connsiteY5" fmla="*/ 191193 h 3153381"/>
              <a:gd name="connsiteX6" fmla="*/ 203662 w 3334458"/>
              <a:gd name="connsiteY6" fmla="*/ 103909 h 3153381"/>
              <a:gd name="connsiteX7" fmla="*/ 332509 w 3334458"/>
              <a:gd name="connsiteY7" fmla="*/ 108066 h 3153381"/>
              <a:gd name="connsiteX8" fmla="*/ 340822 w 3334458"/>
              <a:gd name="connsiteY8" fmla="*/ 249382 h 3153381"/>
              <a:gd name="connsiteX9" fmla="*/ 340822 w 3334458"/>
              <a:gd name="connsiteY9" fmla="*/ 249382 h 3153381"/>
              <a:gd name="connsiteX10" fmla="*/ 390698 w 3334458"/>
              <a:gd name="connsiteY10" fmla="*/ 390698 h 3153381"/>
              <a:gd name="connsiteX11" fmla="*/ 361604 w 3334458"/>
              <a:gd name="connsiteY11" fmla="*/ 465513 h 3153381"/>
              <a:gd name="connsiteX12" fmla="*/ 315884 w 3334458"/>
              <a:gd name="connsiteY12" fmla="*/ 465513 h 3153381"/>
              <a:gd name="connsiteX13" fmla="*/ 253538 w 3334458"/>
              <a:gd name="connsiteY13" fmla="*/ 523702 h 3153381"/>
              <a:gd name="connsiteX14" fmla="*/ 295102 w 3334458"/>
              <a:gd name="connsiteY14" fmla="*/ 623455 h 3153381"/>
              <a:gd name="connsiteX15" fmla="*/ 369917 w 3334458"/>
              <a:gd name="connsiteY15" fmla="*/ 689957 h 3153381"/>
              <a:gd name="connsiteX16" fmla="*/ 332509 w 3334458"/>
              <a:gd name="connsiteY16" fmla="*/ 735677 h 3153381"/>
              <a:gd name="connsiteX17" fmla="*/ 353291 w 3334458"/>
              <a:gd name="connsiteY17" fmla="*/ 793866 h 3153381"/>
              <a:gd name="connsiteX18" fmla="*/ 353291 w 3334458"/>
              <a:gd name="connsiteY18" fmla="*/ 847898 h 3153381"/>
              <a:gd name="connsiteX19" fmla="*/ 390698 w 3334458"/>
              <a:gd name="connsiteY19" fmla="*/ 872837 h 3153381"/>
              <a:gd name="connsiteX20" fmla="*/ 423949 w 3334458"/>
              <a:gd name="connsiteY20" fmla="*/ 972589 h 3153381"/>
              <a:gd name="connsiteX21" fmla="*/ 448887 w 3334458"/>
              <a:gd name="connsiteY21" fmla="*/ 1093124 h 3153381"/>
              <a:gd name="connsiteX22" fmla="*/ 511233 w 3334458"/>
              <a:gd name="connsiteY22" fmla="*/ 1230284 h 3153381"/>
              <a:gd name="connsiteX23" fmla="*/ 681644 w 3334458"/>
              <a:gd name="connsiteY23" fmla="*/ 1454728 h 3153381"/>
              <a:gd name="connsiteX24" fmla="*/ 847898 w 3334458"/>
              <a:gd name="connsiteY24" fmla="*/ 1662546 h 3153381"/>
              <a:gd name="connsiteX25" fmla="*/ 1076498 w 3334458"/>
              <a:gd name="connsiteY25" fmla="*/ 1886989 h 3153381"/>
              <a:gd name="connsiteX26" fmla="*/ 1072342 w 3334458"/>
              <a:gd name="connsiteY26" fmla="*/ 1936866 h 3153381"/>
              <a:gd name="connsiteX27" fmla="*/ 1159626 w 3334458"/>
              <a:gd name="connsiteY27" fmla="*/ 1990898 h 3153381"/>
              <a:gd name="connsiteX28" fmla="*/ 1296786 w 3334458"/>
              <a:gd name="connsiteY28" fmla="*/ 2111433 h 3153381"/>
              <a:gd name="connsiteX29" fmla="*/ 1579418 w 3334458"/>
              <a:gd name="connsiteY29" fmla="*/ 2256906 h 3153381"/>
              <a:gd name="connsiteX30" fmla="*/ 1670858 w 3334458"/>
              <a:gd name="connsiteY30" fmla="*/ 2207029 h 3153381"/>
              <a:gd name="connsiteX31" fmla="*/ 1774767 w 3334458"/>
              <a:gd name="connsiteY31" fmla="*/ 2215342 h 3153381"/>
              <a:gd name="connsiteX32" fmla="*/ 1878677 w 3334458"/>
              <a:gd name="connsiteY32" fmla="*/ 2265218 h 3153381"/>
              <a:gd name="connsiteX33" fmla="*/ 1907771 w 3334458"/>
              <a:gd name="connsiteY33" fmla="*/ 2306782 h 3153381"/>
              <a:gd name="connsiteX34" fmla="*/ 1903615 w 3334458"/>
              <a:gd name="connsiteY34" fmla="*/ 2381597 h 3153381"/>
              <a:gd name="connsiteX35" fmla="*/ 1978429 w 3334458"/>
              <a:gd name="connsiteY35" fmla="*/ 2510444 h 3153381"/>
              <a:gd name="connsiteX36" fmla="*/ 2094807 w 3334458"/>
              <a:gd name="connsiteY36" fmla="*/ 2576946 h 3153381"/>
              <a:gd name="connsiteX37" fmla="*/ 2335877 w 3334458"/>
              <a:gd name="connsiteY37" fmla="*/ 2722418 h 3153381"/>
              <a:gd name="connsiteX38" fmla="*/ 2473037 w 3334458"/>
              <a:gd name="connsiteY38" fmla="*/ 2788920 h 3153381"/>
              <a:gd name="connsiteX39" fmla="*/ 2497975 w 3334458"/>
              <a:gd name="connsiteY39" fmla="*/ 2747357 h 3153381"/>
              <a:gd name="connsiteX40" fmla="*/ 2976562 w 3334458"/>
              <a:gd name="connsiteY40" fmla="*/ 2930799 h 3153381"/>
              <a:gd name="connsiteX41" fmla="*/ 3328121 w 3334458"/>
              <a:gd name="connsiteY41" fmla="*/ 3153381 h 3153381"/>
              <a:gd name="connsiteX42" fmla="*/ 2792774 w 3334458"/>
              <a:gd name="connsiteY42" fmla="*/ 2773117 h 3153381"/>
              <a:gd name="connsiteX43" fmla="*/ 2340033 w 3334458"/>
              <a:gd name="connsiteY43" fmla="*/ 2460568 h 3153381"/>
              <a:gd name="connsiteX44" fmla="*/ 2090651 w 3334458"/>
              <a:gd name="connsiteY44" fmla="*/ 2265218 h 3153381"/>
              <a:gd name="connsiteX45" fmla="*/ 1986742 w 3334458"/>
              <a:gd name="connsiteY45" fmla="*/ 2132215 h 3153381"/>
              <a:gd name="connsiteX46" fmla="*/ 1795549 w 3334458"/>
              <a:gd name="connsiteY46" fmla="*/ 2024149 h 3153381"/>
              <a:gd name="connsiteX47" fmla="*/ 1650077 w 3334458"/>
              <a:gd name="connsiteY47" fmla="*/ 1920240 h 3153381"/>
              <a:gd name="connsiteX48" fmla="*/ 1442258 w 3334458"/>
              <a:gd name="connsiteY48" fmla="*/ 1820488 h 3153381"/>
              <a:gd name="connsiteX49" fmla="*/ 1267691 w 3334458"/>
              <a:gd name="connsiteY49" fmla="*/ 1654233 h 3153381"/>
              <a:gd name="connsiteX50" fmla="*/ 1051560 w 3334458"/>
              <a:gd name="connsiteY50" fmla="*/ 1392382 h 3153381"/>
              <a:gd name="connsiteX51" fmla="*/ 864524 w 3334458"/>
              <a:gd name="connsiteY51" fmla="*/ 1155469 h 3153381"/>
              <a:gd name="connsiteX52" fmla="*/ 677487 w 3334458"/>
              <a:gd name="connsiteY52" fmla="*/ 910244 h 3153381"/>
              <a:gd name="connsiteX53" fmla="*/ 515389 w 3334458"/>
              <a:gd name="connsiteY53" fmla="*/ 577735 h 3153381"/>
              <a:gd name="connsiteX54" fmla="*/ 428106 w 3334458"/>
              <a:gd name="connsiteY54" fmla="*/ 357448 h 3153381"/>
              <a:gd name="connsiteX55" fmla="*/ 336666 w 3334458"/>
              <a:gd name="connsiteY55" fmla="*/ 95597 h 3153381"/>
              <a:gd name="connsiteX56" fmla="*/ 295102 w 3334458"/>
              <a:gd name="connsiteY56" fmla="*/ 0 h 3153381"/>
              <a:gd name="connsiteX57" fmla="*/ 12469 w 3334458"/>
              <a:gd name="connsiteY57" fmla="*/ 4157 h 3153381"/>
              <a:gd name="connsiteX0" fmla="*/ 12469 w 3334604"/>
              <a:gd name="connsiteY0" fmla="*/ 4157 h 3153381"/>
              <a:gd name="connsiteX1" fmla="*/ 0 w 3334604"/>
              <a:gd name="connsiteY1" fmla="*/ 116378 h 3153381"/>
              <a:gd name="connsiteX2" fmla="*/ 78971 w 3334604"/>
              <a:gd name="connsiteY2" fmla="*/ 141317 h 3153381"/>
              <a:gd name="connsiteX3" fmla="*/ 66502 w 3334604"/>
              <a:gd name="connsiteY3" fmla="*/ 195349 h 3153381"/>
              <a:gd name="connsiteX4" fmla="*/ 124691 w 3334604"/>
              <a:gd name="connsiteY4" fmla="*/ 261851 h 3153381"/>
              <a:gd name="connsiteX5" fmla="*/ 203662 w 3334604"/>
              <a:gd name="connsiteY5" fmla="*/ 191193 h 3153381"/>
              <a:gd name="connsiteX6" fmla="*/ 203662 w 3334604"/>
              <a:gd name="connsiteY6" fmla="*/ 103909 h 3153381"/>
              <a:gd name="connsiteX7" fmla="*/ 332509 w 3334604"/>
              <a:gd name="connsiteY7" fmla="*/ 108066 h 3153381"/>
              <a:gd name="connsiteX8" fmla="*/ 340822 w 3334604"/>
              <a:gd name="connsiteY8" fmla="*/ 249382 h 3153381"/>
              <a:gd name="connsiteX9" fmla="*/ 340822 w 3334604"/>
              <a:gd name="connsiteY9" fmla="*/ 249382 h 3153381"/>
              <a:gd name="connsiteX10" fmla="*/ 390698 w 3334604"/>
              <a:gd name="connsiteY10" fmla="*/ 390698 h 3153381"/>
              <a:gd name="connsiteX11" fmla="*/ 361604 w 3334604"/>
              <a:gd name="connsiteY11" fmla="*/ 465513 h 3153381"/>
              <a:gd name="connsiteX12" fmla="*/ 315884 w 3334604"/>
              <a:gd name="connsiteY12" fmla="*/ 465513 h 3153381"/>
              <a:gd name="connsiteX13" fmla="*/ 253538 w 3334604"/>
              <a:gd name="connsiteY13" fmla="*/ 523702 h 3153381"/>
              <a:gd name="connsiteX14" fmla="*/ 295102 w 3334604"/>
              <a:gd name="connsiteY14" fmla="*/ 623455 h 3153381"/>
              <a:gd name="connsiteX15" fmla="*/ 369917 w 3334604"/>
              <a:gd name="connsiteY15" fmla="*/ 689957 h 3153381"/>
              <a:gd name="connsiteX16" fmla="*/ 332509 w 3334604"/>
              <a:gd name="connsiteY16" fmla="*/ 735677 h 3153381"/>
              <a:gd name="connsiteX17" fmla="*/ 353291 w 3334604"/>
              <a:gd name="connsiteY17" fmla="*/ 793866 h 3153381"/>
              <a:gd name="connsiteX18" fmla="*/ 353291 w 3334604"/>
              <a:gd name="connsiteY18" fmla="*/ 847898 h 3153381"/>
              <a:gd name="connsiteX19" fmla="*/ 390698 w 3334604"/>
              <a:gd name="connsiteY19" fmla="*/ 872837 h 3153381"/>
              <a:gd name="connsiteX20" fmla="*/ 423949 w 3334604"/>
              <a:gd name="connsiteY20" fmla="*/ 972589 h 3153381"/>
              <a:gd name="connsiteX21" fmla="*/ 448887 w 3334604"/>
              <a:gd name="connsiteY21" fmla="*/ 1093124 h 3153381"/>
              <a:gd name="connsiteX22" fmla="*/ 511233 w 3334604"/>
              <a:gd name="connsiteY22" fmla="*/ 1230284 h 3153381"/>
              <a:gd name="connsiteX23" fmla="*/ 681644 w 3334604"/>
              <a:gd name="connsiteY23" fmla="*/ 1454728 h 3153381"/>
              <a:gd name="connsiteX24" fmla="*/ 847898 w 3334604"/>
              <a:gd name="connsiteY24" fmla="*/ 1662546 h 3153381"/>
              <a:gd name="connsiteX25" fmla="*/ 1076498 w 3334604"/>
              <a:gd name="connsiteY25" fmla="*/ 1886989 h 3153381"/>
              <a:gd name="connsiteX26" fmla="*/ 1072342 w 3334604"/>
              <a:gd name="connsiteY26" fmla="*/ 1936866 h 3153381"/>
              <a:gd name="connsiteX27" fmla="*/ 1159626 w 3334604"/>
              <a:gd name="connsiteY27" fmla="*/ 1990898 h 3153381"/>
              <a:gd name="connsiteX28" fmla="*/ 1296786 w 3334604"/>
              <a:gd name="connsiteY28" fmla="*/ 2111433 h 3153381"/>
              <a:gd name="connsiteX29" fmla="*/ 1579418 w 3334604"/>
              <a:gd name="connsiteY29" fmla="*/ 2256906 h 3153381"/>
              <a:gd name="connsiteX30" fmla="*/ 1670858 w 3334604"/>
              <a:gd name="connsiteY30" fmla="*/ 2207029 h 3153381"/>
              <a:gd name="connsiteX31" fmla="*/ 1774767 w 3334604"/>
              <a:gd name="connsiteY31" fmla="*/ 2215342 h 3153381"/>
              <a:gd name="connsiteX32" fmla="*/ 1878677 w 3334604"/>
              <a:gd name="connsiteY32" fmla="*/ 2265218 h 3153381"/>
              <a:gd name="connsiteX33" fmla="*/ 1907771 w 3334604"/>
              <a:gd name="connsiteY33" fmla="*/ 2306782 h 3153381"/>
              <a:gd name="connsiteX34" fmla="*/ 1903615 w 3334604"/>
              <a:gd name="connsiteY34" fmla="*/ 2381597 h 3153381"/>
              <a:gd name="connsiteX35" fmla="*/ 1978429 w 3334604"/>
              <a:gd name="connsiteY35" fmla="*/ 2510444 h 3153381"/>
              <a:gd name="connsiteX36" fmla="*/ 2094807 w 3334604"/>
              <a:gd name="connsiteY36" fmla="*/ 2576946 h 3153381"/>
              <a:gd name="connsiteX37" fmla="*/ 2335877 w 3334604"/>
              <a:gd name="connsiteY37" fmla="*/ 2722418 h 3153381"/>
              <a:gd name="connsiteX38" fmla="*/ 2473037 w 3334604"/>
              <a:gd name="connsiteY38" fmla="*/ 2788920 h 3153381"/>
              <a:gd name="connsiteX39" fmla="*/ 2497975 w 3334604"/>
              <a:gd name="connsiteY39" fmla="*/ 2747357 h 3153381"/>
              <a:gd name="connsiteX40" fmla="*/ 2976562 w 3334604"/>
              <a:gd name="connsiteY40" fmla="*/ 2930799 h 3153381"/>
              <a:gd name="connsiteX41" fmla="*/ 3328121 w 3334604"/>
              <a:gd name="connsiteY41" fmla="*/ 3153381 h 3153381"/>
              <a:gd name="connsiteX42" fmla="*/ 2807062 w 3334604"/>
              <a:gd name="connsiteY42" fmla="*/ 2744542 h 3153381"/>
              <a:gd name="connsiteX43" fmla="*/ 2340033 w 3334604"/>
              <a:gd name="connsiteY43" fmla="*/ 2460568 h 3153381"/>
              <a:gd name="connsiteX44" fmla="*/ 2090651 w 3334604"/>
              <a:gd name="connsiteY44" fmla="*/ 2265218 h 3153381"/>
              <a:gd name="connsiteX45" fmla="*/ 1986742 w 3334604"/>
              <a:gd name="connsiteY45" fmla="*/ 2132215 h 3153381"/>
              <a:gd name="connsiteX46" fmla="*/ 1795549 w 3334604"/>
              <a:gd name="connsiteY46" fmla="*/ 2024149 h 3153381"/>
              <a:gd name="connsiteX47" fmla="*/ 1650077 w 3334604"/>
              <a:gd name="connsiteY47" fmla="*/ 1920240 h 3153381"/>
              <a:gd name="connsiteX48" fmla="*/ 1442258 w 3334604"/>
              <a:gd name="connsiteY48" fmla="*/ 1820488 h 3153381"/>
              <a:gd name="connsiteX49" fmla="*/ 1267691 w 3334604"/>
              <a:gd name="connsiteY49" fmla="*/ 1654233 h 3153381"/>
              <a:gd name="connsiteX50" fmla="*/ 1051560 w 3334604"/>
              <a:gd name="connsiteY50" fmla="*/ 1392382 h 3153381"/>
              <a:gd name="connsiteX51" fmla="*/ 864524 w 3334604"/>
              <a:gd name="connsiteY51" fmla="*/ 1155469 h 3153381"/>
              <a:gd name="connsiteX52" fmla="*/ 677487 w 3334604"/>
              <a:gd name="connsiteY52" fmla="*/ 910244 h 3153381"/>
              <a:gd name="connsiteX53" fmla="*/ 515389 w 3334604"/>
              <a:gd name="connsiteY53" fmla="*/ 577735 h 3153381"/>
              <a:gd name="connsiteX54" fmla="*/ 428106 w 3334604"/>
              <a:gd name="connsiteY54" fmla="*/ 357448 h 3153381"/>
              <a:gd name="connsiteX55" fmla="*/ 336666 w 3334604"/>
              <a:gd name="connsiteY55" fmla="*/ 95597 h 3153381"/>
              <a:gd name="connsiteX56" fmla="*/ 295102 w 3334604"/>
              <a:gd name="connsiteY56" fmla="*/ 0 h 3153381"/>
              <a:gd name="connsiteX57" fmla="*/ 12469 w 3334604"/>
              <a:gd name="connsiteY57" fmla="*/ 4157 h 3153381"/>
              <a:gd name="connsiteX0" fmla="*/ 12469 w 3334604"/>
              <a:gd name="connsiteY0" fmla="*/ 4157 h 3153381"/>
              <a:gd name="connsiteX1" fmla="*/ 0 w 3334604"/>
              <a:gd name="connsiteY1" fmla="*/ 116378 h 3153381"/>
              <a:gd name="connsiteX2" fmla="*/ 78971 w 3334604"/>
              <a:gd name="connsiteY2" fmla="*/ 141317 h 3153381"/>
              <a:gd name="connsiteX3" fmla="*/ 66502 w 3334604"/>
              <a:gd name="connsiteY3" fmla="*/ 195349 h 3153381"/>
              <a:gd name="connsiteX4" fmla="*/ 124691 w 3334604"/>
              <a:gd name="connsiteY4" fmla="*/ 261851 h 3153381"/>
              <a:gd name="connsiteX5" fmla="*/ 203662 w 3334604"/>
              <a:gd name="connsiteY5" fmla="*/ 191193 h 3153381"/>
              <a:gd name="connsiteX6" fmla="*/ 203662 w 3334604"/>
              <a:gd name="connsiteY6" fmla="*/ 103909 h 3153381"/>
              <a:gd name="connsiteX7" fmla="*/ 332509 w 3334604"/>
              <a:gd name="connsiteY7" fmla="*/ 108066 h 3153381"/>
              <a:gd name="connsiteX8" fmla="*/ 340822 w 3334604"/>
              <a:gd name="connsiteY8" fmla="*/ 249382 h 3153381"/>
              <a:gd name="connsiteX9" fmla="*/ 340822 w 3334604"/>
              <a:gd name="connsiteY9" fmla="*/ 249382 h 3153381"/>
              <a:gd name="connsiteX10" fmla="*/ 390698 w 3334604"/>
              <a:gd name="connsiteY10" fmla="*/ 390698 h 3153381"/>
              <a:gd name="connsiteX11" fmla="*/ 361604 w 3334604"/>
              <a:gd name="connsiteY11" fmla="*/ 465513 h 3153381"/>
              <a:gd name="connsiteX12" fmla="*/ 315884 w 3334604"/>
              <a:gd name="connsiteY12" fmla="*/ 465513 h 3153381"/>
              <a:gd name="connsiteX13" fmla="*/ 253538 w 3334604"/>
              <a:gd name="connsiteY13" fmla="*/ 523702 h 3153381"/>
              <a:gd name="connsiteX14" fmla="*/ 295102 w 3334604"/>
              <a:gd name="connsiteY14" fmla="*/ 623455 h 3153381"/>
              <a:gd name="connsiteX15" fmla="*/ 369917 w 3334604"/>
              <a:gd name="connsiteY15" fmla="*/ 689957 h 3153381"/>
              <a:gd name="connsiteX16" fmla="*/ 332509 w 3334604"/>
              <a:gd name="connsiteY16" fmla="*/ 735677 h 3153381"/>
              <a:gd name="connsiteX17" fmla="*/ 353291 w 3334604"/>
              <a:gd name="connsiteY17" fmla="*/ 793866 h 3153381"/>
              <a:gd name="connsiteX18" fmla="*/ 353291 w 3334604"/>
              <a:gd name="connsiteY18" fmla="*/ 847898 h 3153381"/>
              <a:gd name="connsiteX19" fmla="*/ 390698 w 3334604"/>
              <a:gd name="connsiteY19" fmla="*/ 872837 h 3153381"/>
              <a:gd name="connsiteX20" fmla="*/ 423949 w 3334604"/>
              <a:gd name="connsiteY20" fmla="*/ 972589 h 3153381"/>
              <a:gd name="connsiteX21" fmla="*/ 448887 w 3334604"/>
              <a:gd name="connsiteY21" fmla="*/ 1093124 h 3153381"/>
              <a:gd name="connsiteX22" fmla="*/ 511233 w 3334604"/>
              <a:gd name="connsiteY22" fmla="*/ 1230284 h 3153381"/>
              <a:gd name="connsiteX23" fmla="*/ 681644 w 3334604"/>
              <a:gd name="connsiteY23" fmla="*/ 1454728 h 3153381"/>
              <a:gd name="connsiteX24" fmla="*/ 847898 w 3334604"/>
              <a:gd name="connsiteY24" fmla="*/ 1662546 h 3153381"/>
              <a:gd name="connsiteX25" fmla="*/ 1076498 w 3334604"/>
              <a:gd name="connsiteY25" fmla="*/ 1886989 h 3153381"/>
              <a:gd name="connsiteX26" fmla="*/ 1072342 w 3334604"/>
              <a:gd name="connsiteY26" fmla="*/ 1936866 h 3153381"/>
              <a:gd name="connsiteX27" fmla="*/ 1159626 w 3334604"/>
              <a:gd name="connsiteY27" fmla="*/ 1990898 h 3153381"/>
              <a:gd name="connsiteX28" fmla="*/ 1296786 w 3334604"/>
              <a:gd name="connsiteY28" fmla="*/ 2111433 h 3153381"/>
              <a:gd name="connsiteX29" fmla="*/ 1579418 w 3334604"/>
              <a:gd name="connsiteY29" fmla="*/ 2256906 h 3153381"/>
              <a:gd name="connsiteX30" fmla="*/ 1670858 w 3334604"/>
              <a:gd name="connsiteY30" fmla="*/ 2207029 h 3153381"/>
              <a:gd name="connsiteX31" fmla="*/ 1774767 w 3334604"/>
              <a:gd name="connsiteY31" fmla="*/ 2215342 h 3153381"/>
              <a:gd name="connsiteX32" fmla="*/ 1878677 w 3334604"/>
              <a:gd name="connsiteY32" fmla="*/ 2265218 h 3153381"/>
              <a:gd name="connsiteX33" fmla="*/ 1907771 w 3334604"/>
              <a:gd name="connsiteY33" fmla="*/ 2306782 h 3153381"/>
              <a:gd name="connsiteX34" fmla="*/ 1903615 w 3334604"/>
              <a:gd name="connsiteY34" fmla="*/ 2381597 h 3153381"/>
              <a:gd name="connsiteX35" fmla="*/ 1978429 w 3334604"/>
              <a:gd name="connsiteY35" fmla="*/ 2510444 h 3153381"/>
              <a:gd name="connsiteX36" fmla="*/ 2094807 w 3334604"/>
              <a:gd name="connsiteY36" fmla="*/ 2576946 h 3153381"/>
              <a:gd name="connsiteX37" fmla="*/ 2335877 w 3334604"/>
              <a:gd name="connsiteY37" fmla="*/ 2722418 h 3153381"/>
              <a:gd name="connsiteX38" fmla="*/ 2473037 w 3334604"/>
              <a:gd name="connsiteY38" fmla="*/ 2788920 h 3153381"/>
              <a:gd name="connsiteX39" fmla="*/ 2497975 w 3334604"/>
              <a:gd name="connsiteY39" fmla="*/ 2747357 h 3153381"/>
              <a:gd name="connsiteX40" fmla="*/ 2976562 w 3334604"/>
              <a:gd name="connsiteY40" fmla="*/ 2930799 h 3153381"/>
              <a:gd name="connsiteX41" fmla="*/ 3328121 w 3334604"/>
              <a:gd name="connsiteY41" fmla="*/ 3153381 h 3153381"/>
              <a:gd name="connsiteX42" fmla="*/ 2807062 w 3334604"/>
              <a:gd name="connsiteY42" fmla="*/ 2744542 h 3153381"/>
              <a:gd name="connsiteX43" fmla="*/ 2799223 w 3334604"/>
              <a:gd name="connsiteY43" fmla="*/ 2743893 h 3153381"/>
              <a:gd name="connsiteX44" fmla="*/ 2340033 w 3334604"/>
              <a:gd name="connsiteY44" fmla="*/ 2460568 h 3153381"/>
              <a:gd name="connsiteX45" fmla="*/ 2090651 w 3334604"/>
              <a:gd name="connsiteY45" fmla="*/ 2265218 h 3153381"/>
              <a:gd name="connsiteX46" fmla="*/ 1986742 w 3334604"/>
              <a:gd name="connsiteY46" fmla="*/ 2132215 h 3153381"/>
              <a:gd name="connsiteX47" fmla="*/ 1795549 w 3334604"/>
              <a:gd name="connsiteY47" fmla="*/ 2024149 h 3153381"/>
              <a:gd name="connsiteX48" fmla="*/ 1650077 w 3334604"/>
              <a:gd name="connsiteY48" fmla="*/ 1920240 h 3153381"/>
              <a:gd name="connsiteX49" fmla="*/ 1442258 w 3334604"/>
              <a:gd name="connsiteY49" fmla="*/ 1820488 h 3153381"/>
              <a:gd name="connsiteX50" fmla="*/ 1267691 w 3334604"/>
              <a:gd name="connsiteY50" fmla="*/ 1654233 h 3153381"/>
              <a:gd name="connsiteX51" fmla="*/ 1051560 w 3334604"/>
              <a:gd name="connsiteY51" fmla="*/ 1392382 h 3153381"/>
              <a:gd name="connsiteX52" fmla="*/ 864524 w 3334604"/>
              <a:gd name="connsiteY52" fmla="*/ 1155469 h 3153381"/>
              <a:gd name="connsiteX53" fmla="*/ 677487 w 3334604"/>
              <a:gd name="connsiteY53" fmla="*/ 910244 h 3153381"/>
              <a:gd name="connsiteX54" fmla="*/ 515389 w 3334604"/>
              <a:gd name="connsiteY54" fmla="*/ 577735 h 3153381"/>
              <a:gd name="connsiteX55" fmla="*/ 428106 w 3334604"/>
              <a:gd name="connsiteY55" fmla="*/ 357448 h 3153381"/>
              <a:gd name="connsiteX56" fmla="*/ 336666 w 3334604"/>
              <a:gd name="connsiteY56" fmla="*/ 95597 h 3153381"/>
              <a:gd name="connsiteX57" fmla="*/ 295102 w 3334604"/>
              <a:gd name="connsiteY57" fmla="*/ 0 h 3153381"/>
              <a:gd name="connsiteX58" fmla="*/ 12469 w 3334604"/>
              <a:gd name="connsiteY58" fmla="*/ 4157 h 3153381"/>
              <a:gd name="connsiteX0" fmla="*/ 12469 w 3334604"/>
              <a:gd name="connsiteY0" fmla="*/ 4157 h 3153381"/>
              <a:gd name="connsiteX1" fmla="*/ 0 w 3334604"/>
              <a:gd name="connsiteY1" fmla="*/ 116378 h 3153381"/>
              <a:gd name="connsiteX2" fmla="*/ 78971 w 3334604"/>
              <a:gd name="connsiteY2" fmla="*/ 141317 h 3153381"/>
              <a:gd name="connsiteX3" fmla="*/ 66502 w 3334604"/>
              <a:gd name="connsiteY3" fmla="*/ 195349 h 3153381"/>
              <a:gd name="connsiteX4" fmla="*/ 124691 w 3334604"/>
              <a:gd name="connsiteY4" fmla="*/ 261851 h 3153381"/>
              <a:gd name="connsiteX5" fmla="*/ 203662 w 3334604"/>
              <a:gd name="connsiteY5" fmla="*/ 191193 h 3153381"/>
              <a:gd name="connsiteX6" fmla="*/ 203662 w 3334604"/>
              <a:gd name="connsiteY6" fmla="*/ 103909 h 3153381"/>
              <a:gd name="connsiteX7" fmla="*/ 332509 w 3334604"/>
              <a:gd name="connsiteY7" fmla="*/ 108066 h 3153381"/>
              <a:gd name="connsiteX8" fmla="*/ 340822 w 3334604"/>
              <a:gd name="connsiteY8" fmla="*/ 249382 h 3153381"/>
              <a:gd name="connsiteX9" fmla="*/ 340822 w 3334604"/>
              <a:gd name="connsiteY9" fmla="*/ 249382 h 3153381"/>
              <a:gd name="connsiteX10" fmla="*/ 390698 w 3334604"/>
              <a:gd name="connsiteY10" fmla="*/ 390698 h 3153381"/>
              <a:gd name="connsiteX11" fmla="*/ 361604 w 3334604"/>
              <a:gd name="connsiteY11" fmla="*/ 465513 h 3153381"/>
              <a:gd name="connsiteX12" fmla="*/ 315884 w 3334604"/>
              <a:gd name="connsiteY12" fmla="*/ 465513 h 3153381"/>
              <a:gd name="connsiteX13" fmla="*/ 253538 w 3334604"/>
              <a:gd name="connsiteY13" fmla="*/ 523702 h 3153381"/>
              <a:gd name="connsiteX14" fmla="*/ 295102 w 3334604"/>
              <a:gd name="connsiteY14" fmla="*/ 623455 h 3153381"/>
              <a:gd name="connsiteX15" fmla="*/ 369917 w 3334604"/>
              <a:gd name="connsiteY15" fmla="*/ 689957 h 3153381"/>
              <a:gd name="connsiteX16" fmla="*/ 332509 w 3334604"/>
              <a:gd name="connsiteY16" fmla="*/ 735677 h 3153381"/>
              <a:gd name="connsiteX17" fmla="*/ 353291 w 3334604"/>
              <a:gd name="connsiteY17" fmla="*/ 793866 h 3153381"/>
              <a:gd name="connsiteX18" fmla="*/ 353291 w 3334604"/>
              <a:gd name="connsiteY18" fmla="*/ 847898 h 3153381"/>
              <a:gd name="connsiteX19" fmla="*/ 390698 w 3334604"/>
              <a:gd name="connsiteY19" fmla="*/ 872837 h 3153381"/>
              <a:gd name="connsiteX20" fmla="*/ 423949 w 3334604"/>
              <a:gd name="connsiteY20" fmla="*/ 972589 h 3153381"/>
              <a:gd name="connsiteX21" fmla="*/ 448887 w 3334604"/>
              <a:gd name="connsiteY21" fmla="*/ 1093124 h 3153381"/>
              <a:gd name="connsiteX22" fmla="*/ 511233 w 3334604"/>
              <a:gd name="connsiteY22" fmla="*/ 1230284 h 3153381"/>
              <a:gd name="connsiteX23" fmla="*/ 681644 w 3334604"/>
              <a:gd name="connsiteY23" fmla="*/ 1454728 h 3153381"/>
              <a:gd name="connsiteX24" fmla="*/ 847898 w 3334604"/>
              <a:gd name="connsiteY24" fmla="*/ 1662546 h 3153381"/>
              <a:gd name="connsiteX25" fmla="*/ 1076498 w 3334604"/>
              <a:gd name="connsiteY25" fmla="*/ 1886989 h 3153381"/>
              <a:gd name="connsiteX26" fmla="*/ 1072342 w 3334604"/>
              <a:gd name="connsiteY26" fmla="*/ 1936866 h 3153381"/>
              <a:gd name="connsiteX27" fmla="*/ 1159626 w 3334604"/>
              <a:gd name="connsiteY27" fmla="*/ 1990898 h 3153381"/>
              <a:gd name="connsiteX28" fmla="*/ 1296786 w 3334604"/>
              <a:gd name="connsiteY28" fmla="*/ 2111433 h 3153381"/>
              <a:gd name="connsiteX29" fmla="*/ 1579418 w 3334604"/>
              <a:gd name="connsiteY29" fmla="*/ 2256906 h 3153381"/>
              <a:gd name="connsiteX30" fmla="*/ 1670858 w 3334604"/>
              <a:gd name="connsiteY30" fmla="*/ 2207029 h 3153381"/>
              <a:gd name="connsiteX31" fmla="*/ 1774767 w 3334604"/>
              <a:gd name="connsiteY31" fmla="*/ 2215342 h 3153381"/>
              <a:gd name="connsiteX32" fmla="*/ 1878677 w 3334604"/>
              <a:gd name="connsiteY32" fmla="*/ 2265218 h 3153381"/>
              <a:gd name="connsiteX33" fmla="*/ 1907771 w 3334604"/>
              <a:gd name="connsiteY33" fmla="*/ 2306782 h 3153381"/>
              <a:gd name="connsiteX34" fmla="*/ 1903615 w 3334604"/>
              <a:gd name="connsiteY34" fmla="*/ 2381597 h 3153381"/>
              <a:gd name="connsiteX35" fmla="*/ 1978429 w 3334604"/>
              <a:gd name="connsiteY35" fmla="*/ 2510444 h 3153381"/>
              <a:gd name="connsiteX36" fmla="*/ 2094807 w 3334604"/>
              <a:gd name="connsiteY36" fmla="*/ 2576946 h 3153381"/>
              <a:gd name="connsiteX37" fmla="*/ 2335877 w 3334604"/>
              <a:gd name="connsiteY37" fmla="*/ 2722418 h 3153381"/>
              <a:gd name="connsiteX38" fmla="*/ 2473037 w 3334604"/>
              <a:gd name="connsiteY38" fmla="*/ 2788920 h 3153381"/>
              <a:gd name="connsiteX39" fmla="*/ 2497975 w 3334604"/>
              <a:gd name="connsiteY39" fmla="*/ 2747357 h 3153381"/>
              <a:gd name="connsiteX40" fmla="*/ 2976562 w 3334604"/>
              <a:gd name="connsiteY40" fmla="*/ 2930799 h 3153381"/>
              <a:gd name="connsiteX41" fmla="*/ 3328121 w 3334604"/>
              <a:gd name="connsiteY41" fmla="*/ 3153381 h 3153381"/>
              <a:gd name="connsiteX42" fmla="*/ 2807062 w 3334604"/>
              <a:gd name="connsiteY42" fmla="*/ 2744542 h 3153381"/>
              <a:gd name="connsiteX43" fmla="*/ 2784935 w 3334604"/>
              <a:gd name="connsiteY43" fmla="*/ 2731986 h 3153381"/>
              <a:gd name="connsiteX44" fmla="*/ 2340033 w 3334604"/>
              <a:gd name="connsiteY44" fmla="*/ 2460568 h 3153381"/>
              <a:gd name="connsiteX45" fmla="*/ 2090651 w 3334604"/>
              <a:gd name="connsiteY45" fmla="*/ 2265218 h 3153381"/>
              <a:gd name="connsiteX46" fmla="*/ 1986742 w 3334604"/>
              <a:gd name="connsiteY46" fmla="*/ 2132215 h 3153381"/>
              <a:gd name="connsiteX47" fmla="*/ 1795549 w 3334604"/>
              <a:gd name="connsiteY47" fmla="*/ 2024149 h 3153381"/>
              <a:gd name="connsiteX48" fmla="*/ 1650077 w 3334604"/>
              <a:gd name="connsiteY48" fmla="*/ 1920240 h 3153381"/>
              <a:gd name="connsiteX49" fmla="*/ 1442258 w 3334604"/>
              <a:gd name="connsiteY49" fmla="*/ 1820488 h 3153381"/>
              <a:gd name="connsiteX50" fmla="*/ 1267691 w 3334604"/>
              <a:gd name="connsiteY50" fmla="*/ 1654233 h 3153381"/>
              <a:gd name="connsiteX51" fmla="*/ 1051560 w 3334604"/>
              <a:gd name="connsiteY51" fmla="*/ 1392382 h 3153381"/>
              <a:gd name="connsiteX52" fmla="*/ 864524 w 3334604"/>
              <a:gd name="connsiteY52" fmla="*/ 1155469 h 3153381"/>
              <a:gd name="connsiteX53" fmla="*/ 677487 w 3334604"/>
              <a:gd name="connsiteY53" fmla="*/ 910244 h 3153381"/>
              <a:gd name="connsiteX54" fmla="*/ 515389 w 3334604"/>
              <a:gd name="connsiteY54" fmla="*/ 577735 h 3153381"/>
              <a:gd name="connsiteX55" fmla="*/ 428106 w 3334604"/>
              <a:gd name="connsiteY55" fmla="*/ 357448 h 3153381"/>
              <a:gd name="connsiteX56" fmla="*/ 336666 w 3334604"/>
              <a:gd name="connsiteY56" fmla="*/ 95597 h 3153381"/>
              <a:gd name="connsiteX57" fmla="*/ 295102 w 3334604"/>
              <a:gd name="connsiteY57" fmla="*/ 0 h 3153381"/>
              <a:gd name="connsiteX58" fmla="*/ 12469 w 3334604"/>
              <a:gd name="connsiteY58"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976562 w 3394395"/>
              <a:gd name="connsiteY40" fmla="*/ 2930799 h 3153381"/>
              <a:gd name="connsiteX41" fmla="*/ 3328121 w 3394395"/>
              <a:gd name="connsiteY41" fmla="*/ 3153381 h 3153381"/>
              <a:gd name="connsiteX42" fmla="*/ 3380944 w 3394395"/>
              <a:gd name="connsiteY42" fmla="*/ 3089823 h 3153381"/>
              <a:gd name="connsiteX43" fmla="*/ 2784935 w 3394395"/>
              <a:gd name="connsiteY43" fmla="*/ 2731986 h 3153381"/>
              <a:gd name="connsiteX44" fmla="*/ 2340033 w 3394395"/>
              <a:gd name="connsiteY44" fmla="*/ 2460568 h 3153381"/>
              <a:gd name="connsiteX45" fmla="*/ 2090651 w 3394395"/>
              <a:gd name="connsiteY45" fmla="*/ 2265218 h 3153381"/>
              <a:gd name="connsiteX46" fmla="*/ 1986742 w 3394395"/>
              <a:gd name="connsiteY46" fmla="*/ 2132215 h 3153381"/>
              <a:gd name="connsiteX47" fmla="*/ 1795549 w 3394395"/>
              <a:gd name="connsiteY47" fmla="*/ 2024149 h 3153381"/>
              <a:gd name="connsiteX48" fmla="*/ 1650077 w 3394395"/>
              <a:gd name="connsiteY48" fmla="*/ 1920240 h 3153381"/>
              <a:gd name="connsiteX49" fmla="*/ 1442258 w 3394395"/>
              <a:gd name="connsiteY49" fmla="*/ 1820488 h 3153381"/>
              <a:gd name="connsiteX50" fmla="*/ 1267691 w 3394395"/>
              <a:gd name="connsiteY50" fmla="*/ 1654233 h 3153381"/>
              <a:gd name="connsiteX51" fmla="*/ 1051560 w 3394395"/>
              <a:gd name="connsiteY51" fmla="*/ 1392382 h 3153381"/>
              <a:gd name="connsiteX52" fmla="*/ 864524 w 3394395"/>
              <a:gd name="connsiteY52" fmla="*/ 1155469 h 3153381"/>
              <a:gd name="connsiteX53" fmla="*/ 677487 w 3394395"/>
              <a:gd name="connsiteY53" fmla="*/ 910244 h 3153381"/>
              <a:gd name="connsiteX54" fmla="*/ 515389 w 3394395"/>
              <a:gd name="connsiteY54" fmla="*/ 577735 h 3153381"/>
              <a:gd name="connsiteX55" fmla="*/ 428106 w 3394395"/>
              <a:gd name="connsiteY55" fmla="*/ 357448 h 3153381"/>
              <a:gd name="connsiteX56" fmla="*/ 336666 w 3394395"/>
              <a:gd name="connsiteY56" fmla="*/ 95597 h 3153381"/>
              <a:gd name="connsiteX57" fmla="*/ 295102 w 3394395"/>
              <a:gd name="connsiteY57" fmla="*/ 0 h 3153381"/>
              <a:gd name="connsiteX58" fmla="*/ 12469 w 3394395"/>
              <a:gd name="connsiteY58"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976562 w 3394395"/>
              <a:gd name="connsiteY40" fmla="*/ 2930799 h 3153381"/>
              <a:gd name="connsiteX41" fmla="*/ 2973054 w 3394395"/>
              <a:gd name="connsiteY41" fmla="*/ 2929631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976562 w 3394395"/>
              <a:gd name="connsiteY40" fmla="*/ 2930799 h 3153381"/>
              <a:gd name="connsiteX41" fmla="*/ 3025442 w 3394395"/>
              <a:gd name="connsiteY41" fmla="*/ 2955825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83681 w 3394395"/>
              <a:gd name="connsiteY40" fmla="*/ 2956993 h 3153381"/>
              <a:gd name="connsiteX41" fmla="*/ 3025442 w 3394395"/>
              <a:gd name="connsiteY41" fmla="*/ 2955825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83681 w 3394395"/>
              <a:gd name="connsiteY40" fmla="*/ 2956993 h 3153381"/>
              <a:gd name="connsiteX41" fmla="*/ 2954005 w 3394395"/>
              <a:gd name="connsiteY41" fmla="*/ 2905819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83681 w 3394395"/>
              <a:gd name="connsiteY40" fmla="*/ 2956993 h 3153381"/>
              <a:gd name="connsiteX41" fmla="*/ 2954005 w 3394395"/>
              <a:gd name="connsiteY41" fmla="*/ 2905819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83681 w 3394395"/>
              <a:gd name="connsiteY40" fmla="*/ 2956993 h 3153381"/>
              <a:gd name="connsiteX41" fmla="*/ 2954005 w 3394395"/>
              <a:gd name="connsiteY41" fmla="*/ 2905819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819399 w 3394395"/>
              <a:gd name="connsiteY40" fmla="*/ 2964137 h 3153381"/>
              <a:gd name="connsiteX41" fmla="*/ 2954005 w 3394395"/>
              <a:gd name="connsiteY41" fmla="*/ 2905819 h 3153381"/>
              <a:gd name="connsiteX42" fmla="*/ 3328121 w 3394395"/>
              <a:gd name="connsiteY42" fmla="*/ 3153381 h 3153381"/>
              <a:gd name="connsiteX43" fmla="*/ 3380944 w 3394395"/>
              <a:gd name="connsiteY43" fmla="*/ 3089823 h 3153381"/>
              <a:gd name="connsiteX44" fmla="*/ 2784935 w 3394395"/>
              <a:gd name="connsiteY44" fmla="*/ 2731986 h 3153381"/>
              <a:gd name="connsiteX45" fmla="*/ 2340033 w 3394395"/>
              <a:gd name="connsiteY45" fmla="*/ 2460568 h 3153381"/>
              <a:gd name="connsiteX46" fmla="*/ 2090651 w 3394395"/>
              <a:gd name="connsiteY46" fmla="*/ 2265218 h 3153381"/>
              <a:gd name="connsiteX47" fmla="*/ 1986742 w 3394395"/>
              <a:gd name="connsiteY47" fmla="*/ 2132215 h 3153381"/>
              <a:gd name="connsiteX48" fmla="*/ 1795549 w 3394395"/>
              <a:gd name="connsiteY48" fmla="*/ 2024149 h 3153381"/>
              <a:gd name="connsiteX49" fmla="*/ 1650077 w 3394395"/>
              <a:gd name="connsiteY49" fmla="*/ 1920240 h 3153381"/>
              <a:gd name="connsiteX50" fmla="*/ 1442258 w 3394395"/>
              <a:gd name="connsiteY50" fmla="*/ 1820488 h 3153381"/>
              <a:gd name="connsiteX51" fmla="*/ 1267691 w 3394395"/>
              <a:gd name="connsiteY51" fmla="*/ 1654233 h 3153381"/>
              <a:gd name="connsiteX52" fmla="*/ 1051560 w 3394395"/>
              <a:gd name="connsiteY52" fmla="*/ 1392382 h 3153381"/>
              <a:gd name="connsiteX53" fmla="*/ 864524 w 3394395"/>
              <a:gd name="connsiteY53" fmla="*/ 1155469 h 3153381"/>
              <a:gd name="connsiteX54" fmla="*/ 677487 w 3394395"/>
              <a:gd name="connsiteY54" fmla="*/ 910244 h 3153381"/>
              <a:gd name="connsiteX55" fmla="*/ 515389 w 3394395"/>
              <a:gd name="connsiteY55" fmla="*/ 577735 h 3153381"/>
              <a:gd name="connsiteX56" fmla="*/ 428106 w 3394395"/>
              <a:gd name="connsiteY56" fmla="*/ 357448 h 3153381"/>
              <a:gd name="connsiteX57" fmla="*/ 336666 w 3394395"/>
              <a:gd name="connsiteY57" fmla="*/ 95597 h 3153381"/>
              <a:gd name="connsiteX58" fmla="*/ 295102 w 3394395"/>
              <a:gd name="connsiteY58" fmla="*/ 0 h 3153381"/>
              <a:gd name="connsiteX59" fmla="*/ 12469 w 3394395"/>
              <a:gd name="connsiteY59"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819399 w 3394395"/>
              <a:gd name="connsiteY40" fmla="*/ 2964137 h 3153381"/>
              <a:gd name="connsiteX41" fmla="*/ 2818273 w 3394395"/>
              <a:gd name="connsiteY41" fmla="*/ 2955824 h 3153381"/>
              <a:gd name="connsiteX42" fmla="*/ 2954005 w 3394395"/>
              <a:gd name="connsiteY42" fmla="*/ 2905819 h 3153381"/>
              <a:gd name="connsiteX43" fmla="*/ 3328121 w 3394395"/>
              <a:gd name="connsiteY43" fmla="*/ 3153381 h 3153381"/>
              <a:gd name="connsiteX44" fmla="*/ 3380944 w 3394395"/>
              <a:gd name="connsiteY44" fmla="*/ 3089823 h 3153381"/>
              <a:gd name="connsiteX45" fmla="*/ 2784935 w 3394395"/>
              <a:gd name="connsiteY45" fmla="*/ 2731986 h 3153381"/>
              <a:gd name="connsiteX46" fmla="*/ 2340033 w 3394395"/>
              <a:gd name="connsiteY46" fmla="*/ 2460568 h 3153381"/>
              <a:gd name="connsiteX47" fmla="*/ 2090651 w 3394395"/>
              <a:gd name="connsiteY47" fmla="*/ 2265218 h 3153381"/>
              <a:gd name="connsiteX48" fmla="*/ 1986742 w 3394395"/>
              <a:gd name="connsiteY48" fmla="*/ 2132215 h 3153381"/>
              <a:gd name="connsiteX49" fmla="*/ 1795549 w 3394395"/>
              <a:gd name="connsiteY49" fmla="*/ 2024149 h 3153381"/>
              <a:gd name="connsiteX50" fmla="*/ 1650077 w 3394395"/>
              <a:gd name="connsiteY50" fmla="*/ 1920240 h 3153381"/>
              <a:gd name="connsiteX51" fmla="*/ 1442258 w 3394395"/>
              <a:gd name="connsiteY51" fmla="*/ 1820488 h 3153381"/>
              <a:gd name="connsiteX52" fmla="*/ 1267691 w 3394395"/>
              <a:gd name="connsiteY52" fmla="*/ 1654233 h 3153381"/>
              <a:gd name="connsiteX53" fmla="*/ 1051560 w 3394395"/>
              <a:gd name="connsiteY53" fmla="*/ 1392382 h 3153381"/>
              <a:gd name="connsiteX54" fmla="*/ 864524 w 3394395"/>
              <a:gd name="connsiteY54" fmla="*/ 1155469 h 3153381"/>
              <a:gd name="connsiteX55" fmla="*/ 677487 w 3394395"/>
              <a:gd name="connsiteY55" fmla="*/ 910244 h 3153381"/>
              <a:gd name="connsiteX56" fmla="*/ 515389 w 3394395"/>
              <a:gd name="connsiteY56" fmla="*/ 577735 h 3153381"/>
              <a:gd name="connsiteX57" fmla="*/ 428106 w 3394395"/>
              <a:gd name="connsiteY57" fmla="*/ 357448 h 3153381"/>
              <a:gd name="connsiteX58" fmla="*/ 336666 w 3394395"/>
              <a:gd name="connsiteY58" fmla="*/ 95597 h 3153381"/>
              <a:gd name="connsiteX59" fmla="*/ 295102 w 3394395"/>
              <a:gd name="connsiteY59" fmla="*/ 0 h 3153381"/>
              <a:gd name="connsiteX60" fmla="*/ 12469 w 3394395"/>
              <a:gd name="connsiteY60"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819399 w 3394395"/>
              <a:gd name="connsiteY40" fmla="*/ 2964137 h 3153381"/>
              <a:gd name="connsiteX41" fmla="*/ 2825417 w 3394395"/>
              <a:gd name="connsiteY41" fmla="*/ 2955824 h 3153381"/>
              <a:gd name="connsiteX42" fmla="*/ 2954005 w 3394395"/>
              <a:gd name="connsiteY42" fmla="*/ 2905819 h 3153381"/>
              <a:gd name="connsiteX43" fmla="*/ 3328121 w 3394395"/>
              <a:gd name="connsiteY43" fmla="*/ 3153381 h 3153381"/>
              <a:gd name="connsiteX44" fmla="*/ 3380944 w 3394395"/>
              <a:gd name="connsiteY44" fmla="*/ 3089823 h 3153381"/>
              <a:gd name="connsiteX45" fmla="*/ 2784935 w 3394395"/>
              <a:gd name="connsiteY45" fmla="*/ 2731986 h 3153381"/>
              <a:gd name="connsiteX46" fmla="*/ 2340033 w 3394395"/>
              <a:gd name="connsiteY46" fmla="*/ 2460568 h 3153381"/>
              <a:gd name="connsiteX47" fmla="*/ 2090651 w 3394395"/>
              <a:gd name="connsiteY47" fmla="*/ 2265218 h 3153381"/>
              <a:gd name="connsiteX48" fmla="*/ 1986742 w 3394395"/>
              <a:gd name="connsiteY48" fmla="*/ 2132215 h 3153381"/>
              <a:gd name="connsiteX49" fmla="*/ 1795549 w 3394395"/>
              <a:gd name="connsiteY49" fmla="*/ 2024149 h 3153381"/>
              <a:gd name="connsiteX50" fmla="*/ 1650077 w 3394395"/>
              <a:gd name="connsiteY50" fmla="*/ 1920240 h 3153381"/>
              <a:gd name="connsiteX51" fmla="*/ 1442258 w 3394395"/>
              <a:gd name="connsiteY51" fmla="*/ 1820488 h 3153381"/>
              <a:gd name="connsiteX52" fmla="*/ 1267691 w 3394395"/>
              <a:gd name="connsiteY52" fmla="*/ 1654233 h 3153381"/>
              <a:gd name="connsiteX53" fmla="*/ 1051560 w 3394395"/>
              <a:gd name="connsiteY53" fmla="*/ 1392382 h 3153381"/>
              <a:gd name="connsiteX54" fmla="*/ 864524 w 3394395"/>
              <a:gd name="connsiteY54" fmla="*/ 1155469 h 3153381"/>
              <a:gd name="connsiteX55" fmla="*/ 677487 w 3394395"/>
              <a:gd name="connsiteY55" fmla="*/ 910244 h 3153381"/>
              <a:gd name="connsiteX56" fmla="*/ 515389 w 3394395"/>
              <a:gd name="connsiteY56" fmla="*/ 577735 h 3153381"/>
              <a:gd name="connsiteX57" fmla="*/ 428106 w 3394395"/>
              <a:gd name="connsiteY57" fmla="*/ 357448 h 3153381"/>
              <a:gd name="connsiteX58" fmla="*/ 336666 w 3394395"/>
              <a:gd name="connsiteY58" fmla="*/ 95597 h 3153381"/>
              <a:gd name="connsiteX59" fmla="*/ 295102 w 3394395"/>
              <a:gd name="connsiteY59" fmla="*/ 0 h 3153381"/>
              <a:gd name="connsiteX60" fmla="*/ 12469 w 3394395"/>
              <a:gd name="connsiteY60"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819399 w 3394395"/>
              <a:gd name="connsiteY40" fmla="*/ 2964137 h 3153381"/>
              <a:gd name="connsiteX41" fmla="*/ 2887329 w 3394395"/>
              <a:gd name="connsiteY41" fmla="*/ 3103462 h 3153381"/>
              <a:gd name="connsiteX42" fmla="*/ 2954005 w 3394395"/>
              <a:gd name="connsiteY42" fmla="*/ 2905819 h 3153381"/>
              <a:gd name="connsiteX43" fmla="*/ 3328121 w 3394395"/>
              <a:gd name="connsiteY43" fmla="*/ 3153381 h 3153381"/>
              <a:gd name="connsiteX44" fmla="*/ 3380944 w 3394395"/>
              <a:gd name="connsiteY44" fmla="*/ 3089823 h 3153381"/>
              <a:gd name="connsiteX45" fmla="*/ 2784935 w 3394395"/>
              <a:gd name="connsiteY45" fmla="*/ 2731986 h 3153381"/>
              <a:gd name="connsiteX46" fmla="*/ 2340033 w 3394395"/>
              <a:gd name="connsiteY46" fmla="*/ 2460568 h 3153381"/>
              <a:gd name="connsiteX47" fmla="*/ 2090651 w 3394395"/>
              <a:gd name="connsiteY47" fmla="*/ 2265218 h 3153381"/>
              <a:gd name="connsiteX48" fmla="*/ 1986742 w 3394395"/>
              <a:gd name="connsiteY48" fmla="*/ 2132215 h 3153381"/>
              <a:gd name="connsiteX49" fmla="*/ 1795549 w 3394395"/>
              <a:gd name="connsiteY49" fmla="*/ 2024149 h 3153381"/>
              <a:gd name="connsiteX50" fmla="*/ 1650077 w 3394395"/>
              <a:gd name="connsiteY50" fmla="*/ 1920240 h 3153381"/>
              <a:gd name="connsiteX51" fmla="*/ 1442258 w 3394395"/>
              <a:gd name="connsiteY51" fmla="*/ 1820488 h 3153381"/>
              <a:gd name="connsiteX52" fmla="*/ 1267691 w 3394395"/>
              <a:gd name="connsiteY52" fmla="*/ 1654233 h 3153381"/>
              <a:gd name="connsiteX53" fmla="*/ 1051560 w 3394395"/>
              <a:gd name="connsiteY53" fmla="*/ 1392382 h 3153381"/>
              <a:gd name="connsiteX54" fmla="*/ 864524 w 3394395"/>
              <a:gd name="connsiteY54" fmla="*/ 1155469 h 3153381"/>
              <a:gd name="connsiteX55" fmla="*/ 677487 w 3394395"/>
              <a:gd name="connsiteY55" fmla="*/ 910244 h 3153381"/>
              <a:gd name="connsiteX56" fmla="*/ 515389 w 3394395"/>
              <a:gd name="connsiteY56" fmla="*/ 577735 h 3153381"/>
              <a:gd name="connsiteX57" fmla="*/ 428106 w 3394395"/>
              <a:gd name="connsiteY57" fmla="*/ 357448 h 3153381"/>
              <a:gd name="connsiteX58" fmla="*/ 336666 w 3394395"/>
              <a:gd name="connsiteY58" fmla="*/ 95597 h 3153381"/>
              <a:gd name="connsiteX59" fmla="*/ 295102 w 3394395"/>
              <a:gd name="connsiteY59" fmla="*/ 0 h 3153381"/>
              <a:gd name="connsiteX60" fmla="*/ 12469 w 3394395"/>
              <a:gd name="connsiteY60"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90824 w 3394395"/>
              <a:gd name="connsiteY40" fmla="*/ 2961756 h 3153381"/>
              <a:gd name="connsiteX41" fmla="*/ 2887329 w 3394395"/>
              <a:gd name="connsiteY41" fmla="*/ 3103462 h 3153381"/>
              <a:gd name="connsiteX42" fmla="*/ 2954005 w 3394395"/>
              <a:gd name="connsiteY42" fmla="*/ 2905819 h 3153381"/>
              <a:gd name="connsiteX43" fmla="*/ 3328121 w 3394395"/>
              <a:gd name="connsiteY43" fmla="*/ 3153381 h 3153381"/>
              <a:gd name="connsiteX44" fmla="*/ 3380944 w 3394395"/>
              <a:gd name="connsiteY44" fmla="*/ 3089823 h 3153381"/>
              <a:gd name="connsiteX45" fmla="*/ 2784935 w 3394395"/>
              <a:gd name="connsiteY45" fmla="*/ 2731986 h 3153381"/>
              <a:gd name="connsiteX46" fmla="*/ 2340033 w 3394395"/>
              <a:gd name="connsiteY46" fmla="*/ 2460568 h 3153381"/>
              <a:gd name="connsiteX47" fmla="*/ 2090651 w 3394395"/>
              <a:gd name="connsiteY47" fmla="*/ 2265218 h 3153381"/>
              <a:gd name="connsiteX48" fmla="*/ 1986742 w 3394395"/>
              <a:gd name="connsiteY48" fmla="*/ 2132215 h 3153381"/>
              <a:gd name="connsiteX49" fmla="*/ 1795549 w 3394395"/>
              <a:gd name="connsiteY49" fmla="*/ 2024149 h 3153381"/>
              <a:gd name="connsiteX50" fmla="*/ 1650077 w 3394395"/>
              <a:gd name="connsiteY50" fmla="*/ 1920240 h 3153381"/>
              <a:gd name="connsiteX51" fmla="*/ 1442258 w 3394395"/>
              <a:gd name="connsiteY51" fmla="*/ 1820488 h 3153381"/>
              <a:gd name="connsiteX52" fmla="*/ 1267691 w 3394395"/>
              <a:gd name="connsiteY52" fmla="*/ 1654233 h 3153381"/>
              <a:gd name="connsiteX53" fmla="*/ 1051560 w 3394395"/>
              <a:gd name="connsiteY53" fmla="*/ 1392382 h 3153381"/>
              <a:gd name="connsiteX54" fmla="*/ 864524 w 3394395"/>
              <a:gd name="connsiteY54" fmla="*/ 1155469 h 3153381"/>
              <a:gd name="connsiteX55" fmla="*/ 677487 w 3394395"/>
              <a:gd name="connsiteY55" fmla="*/ 910244 h 3153381"/>
              <a:gd name="connsiteX56" fmla="*/ 515389 w 3394395"/>
              <a:gd name="connsiteY56" fmla="*/ 577735 h 3153381"/>
              <a:gd name="connsiteX57" fmla="*/ 428106 w 3394395"/>
              <a:gd name="connsiteY57" fmla="*/ 357448 h 3153381"/>
              <a:gd name="connsiteX58" fmla="*/ 336666 w 3394395"/>
              <a:gd name="connsiteY58" fmla="*/ 95597 h 3153381"/>
              <a:gd name="connsiteX59" fmla="*/ 295102 w 3394395"/>
              <a:gd name="connsiteY59" fmla="*/ 0 h 3153381"/>
              <a:gd name="connsiteX60" fmla="*/ 12469 w 3394395"/>
              <a:gd name="connsiteY60"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790824 w 3394395"/>
              <a:gd name="connsiteY40" fmla="*/ 2961756 h 3153381"/>
              <a:gd name="connsiteX41" fmla="*/ 2830179 w 3394395"/>
              <a:gd name="connsiteY41" fmla="*/ 2955824 h 3153381"/>
              <a:gd name="connsiteX42" fmla="*/ 2954005 w 3394395"/>
              <a:gd name="connsiteY42" fmla="*/ 2905819 h 3153381"/>
              <a:gd name="connsiteX43" fmla="*/ 3328121 w 3394395"/>
              <a:gd name="connsiteY43" fmla="*/ 3153381 h 3153381"/>
              <a:gd name="connsiteX44" fmla="*/ 3380944 w 3394395"/>
              <a:gd name="connsiteY44" fmla="*/ 3089823 h 3153381"/>
              <a:gd name="connsiteX45" fmla="*/ 2784935 w 3394395"/>
              <a:gd name="connsiteY45" fmla="*/ 2731986 h 3153381"/>
              <a:gd name="connsiteX46" fmla="*/ 2340033 w 3394395"/>
              <a:gd name="connsiteY46" fmla="*/ 2460568 h 3153381"/>
              <a:gd name="connsiteX47" fmla="*/ 2090651 w 3394395"/>
              <a:gd name="connsiteY47" fmla="*/ 2265218 h 3153381"/>
              <a:gd name="connsiteX48" fmla="*/ 1986742 w 3394395"/>
              <a:gd name="connsiteY48" fmla="*/ 2132215 h 3153381"/>
              <a:gd name="connsiteX49" fmla="*/ 1795549 w 3394395"/>
              <a:gd name="connsiteY49" fmla="*/ 2024149 h 3153381"/>
              <a:gd name="connsiteX50" fmla="*/ 1650077 w 3394395"/>
              <a:gd name="connsiteY50" fmla="*/ 1920240 h 3153381"/>
              <a:gd name="connsiteX51" fmla="*/ 1442258 w 3394395"/>
              <a:gd name="connsiteY51" fmla="*/ 1820488 h 3153381"/>
              <a:gd name="connsiteX52" fmla="*/ 1267691 w 3394395"/>
              <a:gd name="connsiteY52" fmla="*/ 1654233 h 3153381"/>
              <a:gd name="connsiteX53" fmla="*/ 1051560 w 3394395"/>
              <a:gd name="connsiteY53" fmla="*/ 1392382 h 3153381"/>
              <a:gd name="connsiteX54" fmla="*/ 864524 w 3394395"/>
              <a:gd name="connsiteY54" fmla="*/ 1155469 h 3153381"/>
              <a:gd name="connsiteX55" fmla="*/ 677487 w 3394395"/>
              <a:gd name="connsiteY55" fmla="*/ 910244 h 3153381"/>
              <a:gd name="connsiteX56" fmla="*/ 515389 w 3394395"/>
              <a:gd name="connsiteY56" fmla="*/ 577735 h 3153381"/>
              <a:gd name="connsiteX57" fmla="*/ 428106 w 3394395"/>
              <a:gd name="connsiteY57" fmla="*/ 357448 h 3153381"/>
              <a:gd name="connsiteX58" fmla="*/ 336666 w 3394395"/>
              <a:gd name="connsiteY58" fmla="*/ 95597 h 3153381"/>
              <a:gd name="connsiteX59" fmla="*/ 295102 w 3394395"/>
              <a:gd name="connsiteY59" fmla="*/ 0 h 3153381"/>
              <a:gd name="connsiteX60" fmla="*/ 12469 w 3394395"/>
              <a:gd name="connsiteY60"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492041 w 3394395"/>
              <a:gd name="connsiteY40" fmla="*/ 2739131 h 3153381"/>
              <a:gd name="connsiteX41" fmla="*/ 2790824 w 3394395"/>
              <a:gd name="connsiteY41" fmla="*/ 2961756 h 3153381"/>
              <a:gd name="connsiteX42" fmla="*/ 2830179 w 3394395"/>
              <a:gd name="connsiteY42" fmla="*/ 2955824 h 3153381"/>
              <a:gd name="connsiteX43" fmla="*/ 2954005 w 3394395"/>
              <a:gd name="connsiteY43" fmla="*/ 2905819 h 3153381"/>
              <a:gd name="connsiteX44" fmla="*/ 3328121 w 3394395"/>
              <a:gd name="connsiteY44" fmla="*/ 3153381 h 3153381"/>
              <a:gd name="connsiteX45" fmla="*/ 3380944 w 3394395"/>
              <a:gd name="connsiteY45" fmla="*/ 3089823 h 3153381"/>
              <a:gd name="connsiteX46" fmla="*/ 2784935 w 3394395"/>
              <a:gd name="connsiteY46" fmla="*/ 2731986 h 3153381"/>
              <a:gd name="connsiteX47" fmla="*/ 2340033 w 3394395"/>
              <a:gd name="connsiteY47" fmla="*/ 2460568 h 3153381"/>
              <a:gd name="connsiteX48" fmla="*/ 2090651 w 3394395"/>
              <a:gd name="connsiteY48" fmla="*/ 2265218 h 3153381"/>
              <a:gd name="connsiteX49" fmla="*/ 1986742 w 3394395"/>
              <a:gd name="connsiteY49" fmla="*/ 2132215 h 3153381"/>
              <a:gd name="connsiteX50" fmla="*/ 1795549 w 3394395"/>
              <a:gd name="connsiteY50" fmla="*/ 2024149 h 3153381"/>
              <a:gd name="connsiteX51" fmla="*/ 1650077 w 3394395"/>
              <a:gd name="connsiteY51" fmla="*/ 1920240 h 3153381"/>
              <a:gd name="connsiteX52" fmla="*/ 1442258 w 3394395"/>
              <a:gd name="connsiteY52" fmla="*/ 1820488 h 3153381"/>
              <a:gd name="connsiteX53" fmla="*/ 1267691 w 3394395"/>
              <a:gd name="connsiteY53" fmla="*/ 1654233 h 3153381"/>
              <a:gd name="connsiteX54" fmla="*/ 1051560 w 3394395"/>
              <a:gd name="connsiteY54" fmla="*/ 1392382 h 3153381"/>
              <a:gd name="connsiteX55" fmla="*/ 864524 w 3394395"/>
              <a:gd name="connsiteY55" fmla="*/ 1155469 h 3153381"/>
              <a:gd name="connsiteX56" fmla="*/ 677487 w 3394395"/>
              <a:gd name="connsiteY56" fmla="*/ 910244 h 3153381"/>
              <a:gd name="connsiteX57" fmla="*/ 515389 w 3394395"/>
              <a:gd name="connsiteY57" fmla="*/ 577735 h 3153381"/>
              <a:gd name="connsiteX58" fmla="*/ 428106 w 3394395"/>
              <a:gd name="connsiteY58" fmla="*/ 357448 h 3153381"/>
              <a:gd name="connsiteX59" fmla="*/ 336666 w 3394395"/>
              <a:gd name="connsiteY59" fmla="*/ 95597 h 3153381"/>
              <a:gd name="connsiteX60" fmla="*/ 295102 w 3394395"/>
              <a:gd name="connsiteY60" fmla="*/ 0 h 3153381"/>
              <a:gd name="connsiteX61" fmla="*/ 12469 w 3394395"/>
              <a:gd name="connsiteY61"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684922 w 3394395"/>
              <a:gd name="connsiteY40" fmla="*/ 2808187 h 3153381"/>
              <a:gd name="connsiteX41" fmla="*/ 2790824 w 3394395"/>
              <a:gd name="connsiteY41" fmla="*/ 2961756 h 3153381"/>
              <a:gd name="connsiteX42" fmla="*/ 2830179 w 3394395"/>
              <a:gd name="connsiteY42" fmla="*/ 2955824 h 3153381"/>
              <a:gd name="connsiteX43" fmla="*/ 2954005 w 3394395"/>
              <a:gd name="connsiteY43" fmla="*/ 2905819 h 3153381"/>
              <a:gd name="connsiteX44" fmla="*/ 3328121 w 3394395"/>
              <a:gd name="connsiteY44" fmla="*/ 3153381 h 3153381"/>
              <a:gd name="connsiteX45" fmla="*/ 3380944 w 3394395"/>
              <a:gd name="connsiteY45" fmla="*/ 3089823 h 3153381"/>
              <a:gd name="connsiteX46" fmla="*/ 2784935 w 3394395"/>
              <a:gd name="connsiteY46" fmla="*/ 2731986 h 3153381"/>
              <a:gd name="connsiteX47" fmla="*/ 2340033 w 3394395"/>
              <a:gd name="connsiteY47" fmla="*/ 2460568 h 3153381"/>
              <a:gd name="connsiteX48" fmla="*/ 2090651 w 3394395"/>
              <a:gd name="connsiteY48" fmla="*/ 2265218 h 3153381"/>
              <a:gd name="connsiteX49" fmla="*/ 1986742 w 3394395"/>
              <a:gd name="connsiteY49" fmla="*/ 2132215 h 3153381"/>
              <a:gd name="connsiteX50" fmla="*/ 1795549 w 3394395"/>
              <a:gd name="connsiteY50" fmla="*/ 2024149 h 3153381"/>
              <a:gd name="connsiteX51" fmla="*/ 1650077 w 3394395"/>
              <a:gd name="connsiteY51" fmla="*/ 1920240 h 3153381"/>
              <a:gd name="connsiteX52" fmla="*/ 1442258 w 3394395"/>
              <a:gd name="connsiteY52" fmla="*/ 1820488 h 3153381"/>
              <a:gd name="connsiteX53" fmla="*/ 1267691 w 3394395"/>
              <a:gd name="connsiteY53" fmla="*/ 1654233 h 3153381"/>
              <a:gd name="connsiteX54" fmla="*/ 1051560 w 3394395"/>
              <a:gd name="connsiteY54" fmla="*/ 1392382 h 3153381"/>
              <a:gd name="connsiteX55" fmla="*/ 864524 w 3394395"/>
              <a:gd name="connsiteY55" fmla="*/ 1155469 h 3153381"/>
              <a:gd name="connsiteX56" fmla="*/ 677487 w 3394395"/>
              <a:gd name="connsiteY56" fmla="*/ 910244 h 3153381"/>
              <a:gd name="connsiteX57" fmla="*/ 515389 w 3394395"/>
              <a:gd name="connsiteY57" fmla="*/ 577735 h 3153381"/>
              <a:gd name="connsiteX58" fmla="*/ 428106 w 3394395"/>
              <a:gd name="connsiteY58" fmla="*/ 357448 h 3153381"/>
              <a:gd name="connsiteX59" fmla="*/ 336666 w 3394395"/>
              <a:gd name="connsiteY59" fmla="*/ 95597 h 3153381"/>
              <a:gd name="connsiteX60" fmla="*/ 295102 w 3394395"/>
              <a:gd name="connsiteY60" fmla="*/ 0 h 3153381"/>
              <a:gd name="connsiteX61" fmla="*/ 12469 w 3394395"/>
              <a:gd name="connsiteY61"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684922 w 3394395"/>
              <a:gd name="connsiteY40" fmla="*/ 2808187 h 3153381"/>
              <a:gd name="connsiteX41" fmla="*/ 2790824 w 3394395"/>
              <a:gd name="connsiteY41" fmla="*/ 2961756 h 3153381"/>
              <a:gd name="connsiteX42" fmla="*/ 2830179 w 3394395"/>
              <a:gd name="connsiteY42" fmla="*/ 2955824 h 3153381"/>
              <a:gd name="connsiteX43" fmla="*/ 2954005 w 3394395"/>
              <a:gd name="connsiteY43" fmla="*/ 2905819 h 3153381"/>
              <a:gd name="connsiteX44" fmla="*/ 3328121 w 3394395"/>
              <a:gd name="connsiteY44" fmla="*/ 3153381 h 3153381"/>
              <a:gd name="connsiteX45" fmla="*/ 3380944 w 3394395"/>
              <a:gd name="connsiteY45" fmla="*/ 3089823 h 3153381"/>
              <a:gd name="connsiteX46" fmla="*/ 2784935 w 3394395"/>
              <a:gd name="connsiteY46" fmla="*/ 2731986 h 3153381"/>
              <a:gd name="connsiteX47" fmla="*/ 2340033 w 3394395"/>
              <a:gd name="connsiteY47" fmla="*/ 2460568 h 3153381"/>
              <a:gd name="connsiteX48" fmla="*/ 2090651 w 3394395"/>
              <a:gd name="connsiteY48" fmla="*/ 2265218 h 3153381"/>
              <a:gd name="connsiteX49" fmla="*/ 1986742 w 3394395"/>
              <a:gd name="connsiteY49" fmla="*/ 2132215 h 3153381"/>
              <a:gd name="connsiteX50" fmla="*/ 1795549 w 3394395"/>
              <a:gd name="connsiteY50" fmla="*/ 2024149 h 3153381"/>
              <a:gd name="connsiteX51" fmla="*/ 1650077 w 3394395"/>
              <a:gd name="connsiteY51" fmla="*/ 1920240 h 3153381"/>
              <a:gd name="connsiteX52" fmla="*/ 1442258 w 3394395"/>
              <a:gd name="connsiteY52" fmla="*/ 1820488 h 3153381"/>
              <a:gd name="connsiteX53" fmla="*/ 1267691 w 3394395"/>
              <a:gd name="connsiteY53" fmla="*/ 1654233 h 3153381"/>
              <a:gd name="connsiteX54" fmla="*/ 1051560 w 3394395"/>
              <a:gd name="connsiteY54" fmla="*/ 1392382 h 3153381"/>
              <a:gd name="connsiteX55" fmla="*/ 864524 w 3394395"/>
              <a:gd name="connsiteY55" fmla="*/ 1155469 h 3153381"/>
              <a:gd name="connsiteX56" fmla="*/ 677487 w 3394395"/>
              <a:gd name="connsiteY56" fmla="*/ 910244 h 3153381"/>
              <a:gd name="connsiteX57" fmla="*/ 515389 w 3394395"/>
              <a:gd name="connsiteY57" fmla="*/ 577735 h 3153381"/>
              <a:gd name="connsiteX58" fmla="*/ 428106 w 3394395"/>
              <a:gd name="connsiteY58" fmla="*/ 357448 h 3153381"/>
              <a:gd name="connsiteX59" fmla="*/ 336666 w 3394395"/>
              <a:gd name="connsiteY59" fmla="*/ 95597 h 3153381"/>
              <a:gd name="connsiteX60" fmla="*/ 295102 w 3394395"/>
              <a:gd name="connsiteY60" fmla="*/ 0 h 3153381"/>
              <a:gd name="connsiteX61" fmla="*/ 12469 w 3394395"/>
              <a:gd name="connsiteY61" fmla="*/ 4157 h 3153381"/>
              <a:gd name="connsiteX0" fmla="*/ 12469 w 3394395"/>
              <a:gd name="connsiteY0" fmla="*/ 4157 h 3153381"/>
              <a:gd name="connsiteX1" fmla="*/ 0 w 3394395"/>
              <a:gd name="connsiteY1" fmla="*/ 116378 h 3153381"/>
              <a:gd name="connsiteX2" fmla="*/ 78971 w 3394395"/>
              <a:gd name="connsiteY2" fmla="*/ 141317 h 3153381"/>
              <a:gd name="connsiteX3" fmla="*/ 66502 w 3394395"/>
              <a:gd name="connsiteY3" fmla="*/ 195349 h 3153381"/>
              <a:gd name="connsiteX4" fmla="*/ 124691 w 3394395"/>
              <a:gd name="connsiteY4" fmla="*/ 261851 h 3153381"/>
              <a:gd name="connsiteX5" fmla="*/ 203662 w 3394395"/>
              <a:gd name="connsiteY5" fmla="*/ 191193 h 3153381"/>
              <a:gd name="connsiteX6" fmla="*/ 203662 w 3394395"/>
              <a:gd name="connsiteY6" fmla="*/ 103909 h 3153381"/>
              <a:gd name="connsiteX7" fmla="*/ 332509 w 3394395"/>
              <a:gd name="connsiteY7" fmla="*/ 108066 h 3153381"/>
              <a:gd name="connsiteX8" fmla="*/ 340822 w 3394395"/>
              <a:gd name="connsiteY8" fmla="*/ 249382 h 3153381"/>
              <a:gd name="connsiteX9" fmla="*/ 340822 w 3394395"/>
              <a:gd name="connsiteY9" fmla="*/ 249382 h 3153381"/>
              <a:gd name="connsiteX10" fmla="*/ 390698 w 3394395"/>
              <a:gd name="connsiteY10" fmla="*/ 390698 h 3153381"/>
              <a:gd name="connsiteX11" fmla="*/ 361604 w 3394395"/>
              <a:gd name="connsiteY11" fmla="*/ 465513 h 3153381"/>
              <a:gd name="connsiteX12" fmla="*/ 315884 w 3394395"/>
              <a:gd name="connsiteY12" fmla="*/ 465513 h 3153381"/>
              <a:gd name="connsiteX13" fmla="*/ 253538 w 3394395"/>
              <a:gd name="connsiteY13" fmla="*/ 523702 h 3153381"/>
              <a:gd name="connsiteX14" fmla="*/ 295102 w 3394395"/>
              <a:gd name="connsiteY14" fmla="*/ 623455 h 3153381"/>
              <a:gd name="connsiteX15" fmla="*/ 369917 w 3394395"/>
              <a:gd name="connsiteY15" fmla="*/ 689957 h 3153381"/>
              <a:gd name="connsiteX16" fmla="*/ 332509 w 3394395"/>
              <a:gd name="connsiteY16" fmla="*/ 735677 h 3153381"/>
              <a:gd name="connsiteX17" fmla="*/ 353291 w 3394395"/>
              <a:gd name="connsiteY17" fmla="*/ 793866 h 3153381"/>
              <a:gd name="connsiteX18" fmla="*/ 353291 w 3394395"/>
              <a:gd name="connsiteY18" fmla="*/ 847898 h 3153381"/>
              <a:gd name="connsiteX19" fmla="*/ 390698 w 3394395"/>
              <a:gd name="connsiteY19" fmla="*/ 872837 h 3153381"/>
              <a:gd name="connsiteX20" fmla="*/ 423949 w 3394395"/>
              <a:gd name="connsiteY20" fmla="*/ 972589 h 3153381"/>
              <a:gd name="connsiteX21" fmla="*/ 448887 w 3394395"/>
              <a:gd name="connsiteY21" fmla="*/ 1093124 h 3153381"/>
              <a:gd name="connsiteX22" fmla="*/ 511233 w 3394395"/>
              <a:gd name="connsiteY22" fmla="*/ 1230284 h 3153381"/>
              <a:gd name="connsiteX23" fmla="*/ 681644 w 3394395"/>
              <a:gd name="connsiteY23" fmla="*/ 1454728 h 3153381"/>
              <a:gd name="connsiteX24" fmla="*/ 847898 w 3394395"/>
              <a:gd name="connsiteY24" fmla="*/ 1662546 h 3153381"/>
              <a:gd name="connsiteX25" fmla="*/ 1076498 w 3394395"/>
              <a:gd name="connsiteY25" fmla="*/ 1886989 h 3153381"/>
              <a:gd name="connsiteX26" fmla="*/ 1072342 w 3394395"/>
              <a:gd name="connsiteY26" fmla="*/ 1936866 h 3153381"/>
              <a:gd name="connsiteX27" fmla="*/ 1159626 w 3394395"/>
              <a:gd name="connsiteY27" fmla="*/ 1990898 h 3153381"/>
              <a:gd name="connsiteX28" fmla="*/ 1296786 w 3394395"/>
              <a:gd name="connsiteY28" fmla="*/ 2111433 h 3153381"/>
              <a:gd name="connsiteX29" fmla="*/ 1579418 w 3394395"/>
              <a:gd name="connsiteY29" fmla="*/ 2256906 h 3153381"/>
              <a:gd name="connsiteX30" fmla="*/ 1670858 w 3394395"/>
              <a:gd name="connsiteY30" fmla="*/ 2207029 h 3153381"/>
              <a:gd name="connsiteX31" fmla="*/ 1774767 w 3394395"/>
              <a:gd name="connsiteY31" fmla="*/ 2215342 h 3153381"/>
              <a:gd name="connsiteX32" fmla="*/ 1878677 w 3394395"/>
              <a:gd name="connsiteY32" fmla="*/ 2265218 h 3153381"/>
              <a:gd name="connsiteX33" fmla="*/ 1907771 w 3394395"/>
              <a:gd name="connsiteY33" fmla="*/ 2306782 h 3153381"/>
              <a:gd name="connsiteX34" fmla="*/ 1903615 w 3394395"/>
              <a:gd name="connsiteY34" fmla="*/ 2381597 h 3153381"/>
              <a:gd name="connsiteX35" fmla="*/ 1978429 w 3394395"/>
              <a:gd name="connsiteY35" fmla="*/ 2510444 h 3153381"/>
              <a:gd name="connsiteX36" fmla="*/ 2094807 w 3394395"/>
              <a:gd name="connsiteY36" fmla="*/ 2576946 h 3153381"/>
              <a:gd name="connsiteX37" fmla="*/ 2335877 w 3394395"/>
              <a:gd name="connsiteY37" fmla="*/ 2722418 h 3153381"/>
              <a:gd name="connsiteX38" fmla="*/ 2473037 w 3394395"/>
              <a:gd name="connsiteY38" fmla="*/ 2788920 h 3153381"/>
              <a:gd name="connsiteX39" fmla="*/ 2497975 w 3394395"/>
              <a:gd name="connsiteY39" fmla="*/ 2747357 h 3153381"/>
              <a:gd name="connsiteX40" fmla="*/ 2684922 w 3394395"/>
              <a:gd name="connsiteY40" fmla="*/ 2808187 h 3153381"/>
              <a:gd name="connsiteX41" fmla="*/ 2790824 w 3394395"/>
              <a:gd name="connsiteY41" fmla="*/ 2961756 h 3153381"/>
              <a:gd name="connsiteX42" fmla="*/ 2830179 w 3394395"/>
              <a:gd name="connsiteY42" fmla="*/ 2955824 h 3153381"/>
              <a:gd name="connsiteX43" fmla="*/ 2954005 w 3394395"/>
              <a:gd name="connsiteY43" fmla="*/ 2905819 h 3153381"/>
              <a:gd name="connsiteX44" fmla="*/ 3328121 w 3394395"/>
              <a:gd name="connsiteY44" fmla="*/ 3153381 h 3153381"/>
              <a:gd name="connsiteX45" fmla="*/ 3380944 w 3394395"/>
              <a:gd name="connsiteY45" fmla="*/ 3089823 h 3153381"/>
              <a:gd name="connsiteX46" fmla="*/ 2784935 w 3394395"/>
              <a:gd name="connsiteY46" fmla="*/ 2731986 h 3153381"/>
              <a:gd name="connsiteX47" fmla="*/ 2340033 w 3394395"/>
              <a:gd name="connsiteY47" fmla="*/ 2460568 h 3153381"/>
              <a:gd name="connsiteX48" fmla="*/ 2090651 w 3394395"/>
              <a:gd name="connsiteY48" fmla="*/ 2265218 h 3153381"/>
              <a:gd name="connsiteX49" fmla="*/ 1986742 w 3394395"/>
              <a:gd name="connsiteY49" fmla="*/ 2132215 h 3153381"/>
              <a:gd name="connsiteX50" fmla="*/ 1795549 w 3394395"/>
              <a:gd name="connsiteY50" fmla="*/ 2024149 h 3153381"/>
              <a:gd name="connsiteX51" fmla="*/ 1650077 w 3394395"/>
              <a:gd name="connsiteY51" fmla="*/ 1920240 h 3153381"/>
              <a:gd name="connsiteX52" fmla="*/ 1442258 w 3394395"/>
              <a:gd name="connsiteY52" fmla="*/ 1820488 h 3153381"/>
              <a:gd name="connsiteX53" fmla="*/ 1267691 w 3394395"/>
              <a:gd name="connsiteY53" fmla="*/ 1654233 h 3153381"/>
              <a:gd name="connsiteX54" fmla="*/ 1051560 w 3394395"/>
              <a:gd name="connsiteY54" fmla="*/ 1392382 h 3153381"/>
              <a:gd name="connsiteX55" fmla="*/ 864524 w 3394395"/>
              <a:gd name="connsiteY55" fmla="*/ 1155469 h 3153381"/>
              <a:gd name="connsiteX56" fmla="*/ 677487 w 3394395"/>
              <a:gd name="connsiteY56" fmla="*/ 910244 h 3153381"/>
              <a:gd name="connsiteX57" fmla="*/ 515389 w 3394395"/>
              <a:gd name="connsiteY57" fmla="*/ 577735 h 3153381"/>
              <a:gd name="connsiteX58" fmla="*/ 428106 w 3394395"/>
              <a:gd name="connsiteY58" fmla="*/ 357448 h 3153381"/>
              <a:gd name="connsiteX59" fmla="*/ 336666 w 3394395"/>
              <a:gd name="connsiteY59" fmla="*/ 95597 h 3153381"/>
              <a:gd name="connsiteX60" fmla="*/ 295102 w 3394395"/>
              <a:gd name="connsiteY60" fmla="*/ 0 h 3153381"/>
              <a:gd name="connsiteX61" fmla="*/ 12469 w 3394395"/>
              <a:gd name="connsiteY61" fmla="*/ 4157 h 3153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Lst>
            <a:rect l="l" t="t" r="r" b="b"/>
            <a:pathLst>
              <a:path w="3394395" h="3153381">
                <a:moveTo>
                  <a:pt x="12469" y="4157"/>
                </a:moveTo>
                <a:lnTo>
                  <a:pt x="0" y="116378"/>
                </a:lnTo>
                <a:lnTo>
                  <a:pt x="78971" y="141317"/>
                </a:lnTo>
                <a:lnTo>
                  <a:pt x="66502" y="195349"/>
                </a:lnTo>
                <a:lnTo>
                  <a:pt x="124691" y="261851"/>
                </a:lnTo>
                <a:lnTo>
                  <a:pt x="203662" y="191193"/>
                </a:lnTo>
                <a:lnTo>
                  <a:pt x="203662" y="103909"/>
                </a:lnTo>
                <a:lnTo>
                  <a:pt x="332509" y="108066"/>
                </a:lnTo>
                <a:lnTo>
                  <a:pt x="340822" y="249382"/>
                </a:lnTo>
                <a:lnTo>
                  <a:pt x="340822" y="249382"/>
                </a:lnTo>
                <a:lnTo>
                  <a:pt x="390698" y="390698"/>
                </a:lnTo>
                <a:lnTo>
                  <a:pt x="361604" y="465513"/>
                </a:lnTo>
                <a:lnTo>
                  <a:pt x="315884" y="465513"/>
                </a:lnTo>
                <a:lnTo>
                  <a:pt x="253538" y="523702"/>
                </a:lnTo>
                <a:lnTo>
                  <a:pt x="295102" y="623455"/>
                </a:lnTo>
                <a:lnTo>
                  <a:pt x="369917" y="689957"/>
                </a:lnTo>
                <a:lnTo>
                  <a:pt x="332509" y="735677"/>
                </a:lnTo>
                <a:lnTo>
                  <a:pt x="353291" y="793866"/>
                </a:lnTo>
                <a:lnTo>
                  <a:pt x="353291" y="847898"/>
                </a:lnTo>
                <a:lnTo>
                  <a:pt x="390698" y="872837"/>
                </a:lnTo>
                <a:lnTo>
                  <a:pt x="423949" y="972589"/>
                </a:lnTo>
                <a:lnTo>
                  <a:pt x="448887" y="1093124"/>
                </a:lnTo>
                <a:lnTo>
                  <a:pt x="511233" y="1230284"/>
                </a:lnTo>
                <a:lnTo>
                  <a:pt x="681644" y="1454728"/>
                </a:lnTo>
                <a:lnTo>
                  <a:pt x="847898" y="1662546"/>
                </a:lnTo>
                <a:lnTo>
                  <a:pt x="1076498" y="1886989"/>
                </a:lnTo>
                <a:lnTo>
                  <a:pt x="1072342" y="1936866"/>
                </a:lnTo>
                <a:lnTo>
                  <a:pt x="1159626" y="1990898"/>
                </a:lnTo>
                <a:lnTo>
                  <a:pt x="1296786" y="2111433"/>
                </a:lnTo>
                <a:lnTo>
                  <a:pt x="1579418" y="2256906"/>
                </a:lnTo>
                <a:lnTo>
                  <a:pt x="1670858" y="2207029"/>
                </a:lnTo>
                <a:lnTo>
                  <a:pt x="1774767" y="2215342"/>
                </a:lnTo>
                <a:lnTo>
                  <a:pt x="1878677" y="2265218"/>
                </a:lnTo>
                <a:lnTo>
                  <a:pt x="1907771" y="2306782"/>
                </a:lnTo>
                <a:lnTo>
                  <a:pt x="1903615" y="2381597"/>
                </a:lnTo>
                <a:lnTo>
                  <a:pt x="1978429" y="2510444"/>
                </a:lnTo>
                <a:lnTo>
                  <a:pt x="2094807" y="2576946"/>
                </a:lnTo>
                <a:lnTo>
                  <a:pt x="2335877" y="2722418"/>
                </a:lnTo>
                <a:lnTo>
                  <a:pt x="2473037" y="2788920"/>
                </a:lnTo>
                <a:lnTo>
                  <a:pt x="2497975" y="2747357"/>
                </a:lnTo>
                <a:cubicBezTo>
                  <a:pt x="2560291" y="2767634"/>
                  <a:pt x="2486875" y="2645035"/>
                  <a:pt x="2684922" y="2808187"/>
                </a:cubicBezTo>
                <a:cubicBezTo>
                  <a:pt x="2832142" y="2887952"/>
                  <a:pt x="2755523" y="2910566"/>
                  <a:pt x="2790824" y="2961756"/>
                </a:cubicBezTo>
                <a:cubicBezTo>
                  <a:pt x="2844207" y="2996500"/>
                  <a:pt x="2807745" y="2965544"/>
                  <a:pt x="2830179" y="2955824"/>
                </a:cubicBezTo>
                <a:cubicBezTo>
                  <a:pt x="2852613" y="2946104"/>
                  <a:pt x="2869030" y="2872893"/>
                  <a:pt x="2954005" y="2905819"/>
                </a:cubicBezTo>
                <a:lnTo>
                  <a:pt x="3328121" y="3153381"/>
                </a:lnTo>
                <a:cubicBezTo>
                  <a:pt x="3401290" y="3145689"/>
                  <a:pt x="3405406" y="3142759"/>
                  <a:pt x="3380944" y="3089823"/>
                </a:cubicBezTo>
                <a:lnTo>
                  <a:pt x="2784935" y="2731986"/>
                </a:lnTo>
                <a:lnTo>
                  <a:pt x="2340033" y="2460568"/>
                </a:lnTo>
                <a:lnTo>
                  <a:pt x="2090651" y="2265218"/>
                </a:lnTo>
                <a:lnTo>
                  <a:pt x="1986742" y="2132215"/>
                </a:lnTo>
                <a:lnTo>
                  <a:pt x="1795549" y="2024149"/>
                </a:lnTo>
                <a:lnTo>
                  <a:pt x="1650077" y="1920240"/>
                </a:lnTo>
                <a:lnTo>
                  <a:pt x="1442258" y="1820488"/>
                </a:lnTo>
                <a:lnTo>
                  <a:pt x="1267691" y="1654233"/>
                </a:lnTo>
                <a:lnTo>
                  <a:pt x="1051560" y="1392382"/>
                </a:lnTo>
                <a:lnTo>
                  <a:pt x="864524" y="1155469"/>
                </a:lnTo>
                <a:lnTo>
                  <a:pt x="677487" y="910244"/>
                </a:lnTo>
                <a:lnTo>
                  <a:pt x="515389" y="577735"/>
                </a:lnTo>
                <a:lnTo>
                  <a:pt x="428106" y="357448"/>
                </a:lnTo>
                <a:lnTo>
                  <a:pt x="336666" y="95597"/>
                </a:lnTo>
                <a:lnTo>
                  <a:pt x="295102" y="0"/>
                </a:lnTo>
                <a:lnTo>
                  <a:pt x="12469" y="4157"/>
                </a:lnTo>
                <a:close/>
              </a:path>
            </a:pathLst>
          </a:custGeom>
          <a:solidFill>
            <a:srgbClr val="00B0F0">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Line Callout 2 10"/>
          <p:cNvSpPr/>
          <p:nvPr/>
        </p:nvSpPr>
        <p:spPr>
          <a:xfrm>
            <a:off x="1515012" y="3719852"/>
            <a:ext cx="594659" cy="209976"/>
          </a:xfrm>
          <a:prstGeom prst="borderCallout2">
            <a:avLst>
              <a:gd name="adj1" fmla="val 47782"/>
              <a:gd name="adj2" fmla="val 108824"/>
              <a:gd name="adj3" fmla="val 47782"/>
              <a:gd name="adj4" fmla="val 125386"/>
              <a:gd name="adj5" fmla="val 12961"/>
              <a:gd name="adj6" fmla="val 184719"/>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Reef</a:t>
            </a:r>
            <a:endParaRPr lang="en-US" sz="1400" dirty="0">
              <a:solidFill>
                <a:schemeClr val="bg1"/>
              </a:solidFill>
            </a:endParaRPr>
          </a:p>
        </p:txBody>
      </p:sp>
      <p:sp>
        <p:nvSpPr>
          <p:cNvPr id="12" name="Line Callout 2 11"/>
          <p:cNvSpPr/>
          <p:nvPr/>
        </p:nvSpPr>
        <p:spPr>
          <a:xfrm>
            <a:off x="3649503" y="2498017"/>
            <a:ext cx="855676" cy="405626"/>
          </a:xfrm>
          <a:prstGeom prst="borderCallout2">
            <a:avLst>
              <a:gd name="adj1" fmla="val 47782"/>
              <a:gd name="adj2" fmla="val -1486"/>
              <a:gd name="adj3" fmla="val 42934"/>
              <a:gd name="adj4" fmla="val 138"/>
              <a:gd name="adj5" fmla="val -63101"/>
              <a:gd name="adj6" fmla="val -228941"/>
            </a:avLst>
          </a:prstGeom>
          <a:solidFill>
            <a:schemeClr val="tx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1400" dirty="0" smtClean="0">
                <a:solidFill>
                  <a:schemeClr val="bg1"/>
                </a:solidFill>
              </a:rPr>
              <a:t>Paleo Channels</a:t>
            </a:r>
          </a:p>
        </p:txBody>
      </p:sp>
      <p:cxnSp>
        <p:nvCxnSpPr>
          <p:cNvPr id="13" name="Straight Connector 12"/>
          <p:cNvCxnSpPr>
            <a:stCxn id="12" idx="2"/>
          </p:cNvCxnSpPr>
          <p:nvPr/>
        </p:nvCxnSpPr>
        <p:spPr>
          <a:xfrm flipH="1">
            <a:off x="3180171" y="2700830"/>
            <a:ext cx="469332" cy="1435213"/>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75503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HLC – Coastal Processes</a:t>
            </a:r>
            <a:endParaRPr lang="en-US" sz="3200" dirty="0"/>
          </a:p>
        </p:txBody>
      </p:sp>
      <p:sp>
        <p:nvSpPr>
          <p:cNvPr id="6" name="Content Placeholder 2"/>
          <p:cNvSpPr>
            <a:spLocks noGrp="1"/>
          </p:cNvSpPr>
          <p:nvPr>
            <p:ph idx="1"/>
          </p:nvPr>
        </p:nvSpPr>
        <p:spPr>
          <a:xfrm>
            <a:off x="601383" y="1186558"/>
            <a:ext cx="7839075" cy="2068190"/>
          </a:xfrm>
        </p:spPr>
        <p:txBody>
          <a:bodyPr>
            <a:normAutofit/>
          </a:bodyPr>
          <a:lstStyle/>
          <a:p>
            <a:r>
              <a:rPr lang="en-US" sz="2400" dirty="0" smtClean="0"/>
              <a:t>Directly exposed to southern hemisphere swell</a:t>
            </a:r>
          </a:p>
          <a:p>
            <a:pPr lvl="1"/>
            <a:r>
              <a:rPr lang="en-US" sz="2200" dirty="0" smtClean="0"/>
              <a:t>Waves dissipate energy on the offshore reef</a:t>
            </a:r>
          </a:p>
          <a:p>
            <a:r>
              <a:rPr lang="en-US" sz="2400" dirty="0" smtClean="0"/>
              <a:t>Sheltered from northern hemisphere swell</a:t>
            </a:r>
          </a:p>
          <a:p>
            <a:r>
              <a:rPr lang="en-US" sz="2400" dirty="0" smtClean="0"/>
              <a:t>Minimal longshore sediment transport</a:t>
            </a:r>
          </a:p>
          <a:p>
            <a:endParaRPr lang="en-US" sz="2400" dirty="0" smtClean="0"/>
          </a:p>
          <a:p>
            <a:endParaRPr lang="en-US" sz="2400"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18602"/>
          <a:stretch/>
        </p:blipFill>
        <p:spPr>
          <a:xfrm>
            <a:off x="799410" y="3254748"/>
            <a:ext cx="7443020" cy="3050381"/>
          </a:xfrm>
          <a:prstGeom prst="rect">
            <a:avLst/>
          </a:prstGeom>
          <a:effectLst>
            <a:outerShdw blurRad="63500" sx="102000" sy="102000" algn="ctr" rotWithShape="0">
              <a:prstClr val="black">
                <a:alpha val="40000"/>
              </a:prstClr>
            </a:outerShdw>
          </a:effectLst>
        </p:spPr>
      </p:pic>
      <p:sp>
        <p:nvSpPr>
          <p:cNvPr id="7" name="Subtitle 2"/>
          <p:cNvSpPr txBox="1">
            <a:spLocks/>
          </p:cNvSpPr>
          <p:nvPr/>
        </p:nvSpPr>
        <p:spPr>
          <a:xfrm>
            <a:off x="5019086" y="6305129"/>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Photo from Hyatt Regency Maui</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187602299"/>
      </p:ext>
    </p:extLst>
  </p:cSld>
  <p:clrMapOvr>
    <a:masterClrMapping/>
  </p:clrMapOvr>
  <p:transition spd="slow">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smtClean="0"/>
              <a:t>HLC – Erosion</a:t>
            </a:r>
            <a:endParaRPr lang="en-US" sz="3200" dirty="0"/>
          </a:p>
        </p:txBody>
      </p:sp>
      <p:sp>
        <p:nvSpPr>
          <p:cNvPr id="6" name="Content Placeholder 2"/>
          <p:cNvSpPr>
            <a:spLocks noGrp="1"/>
          </p:cNvSpPr>
          <p:nvPr>
            <p:ph idx="1"/>
          </p:nvPr>
        </p:nvSpPr>
        <p:spPr>
          <a:xfrm>
            <a:off x="4612946" y="1186911"/>
            <a:ext cx="3685482" cy="5263050"/>
          </a:xfrm>
        </p:spPr>
        <p:txBody>
          <a:bodyPr>
            <a:normAutofit/>
          </a:bodyPr>
          <a:lstStyle/>
          <a:p>
            <a:r>
              <a:rPr lang="en-US" sz="2400" dirty="0" smtClean="0"/>
              <a:t>Slowly diminishing sand budget leads to chronic erosion</a:t>
            </a:r>
          </a:p>
          <a:p>
            <a:pPr lvl="1"/>
            <a:r>
              <a:rPr lang="en-US" sz="2200" dirty="0" smtClean="0"/>
              <a:t>Episodic events</a:t>
            </a:r>
          </a:p>
          <a:p>
            <a:r>
              <a:rPr lang="en-US" sz="2400" dirty="0" smtClean="0"/>
              <a:t>Extended periods of southern swell combined with high water levels</a:t>
            </a:r>
          </a:p>
          <a:p>
            <a:r>
              <a:rPr lang="en-US" sz="2400" dirty="0" smtClean="0"/>
              <a:t>Confined to erosion “hotspots”</a:t>
            </a:r>
          </a:p>
          <a:p>
            <a:pPr lvl="1"/>
            <a:r>
              <a:rPr lang="en-US" sz="2200" dirty="0" smtClean="0"/>
              <a:t>Paleo channel fronting the Hyatt</a:t>
            </a:r>
          </a:p>
          <a:p>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7897" y="1186911"/>
            <a:ext cx="3681816" cy="4909089"/>
          </a:xfrm>
          <a:prstGeom prst="rect">
            <a:avLst/>
          </a:prstGeom>
          <a:effectLst>
            <a:outerShdw blurRad="63500" sx="102000" sy="102000" algn="ctr" rotWithShape="0">
              <a:prstClr val="black">
                <a:alpha val="40000"/>
              </a:prstClr>
            </a:outerShdw>
          </a:effectLst>
        </p:spPr>
      </p:pic>
      <p:sp>
        <p:nvSpPr>
          <p:cNvPr id="5" name="Subtitle 2"/>
          <p:cNvSpPr txBox="1">
            <a:spLocks/>
          </p:cNvSpPr>
          <p:nvPr/>
        </p:nvSpPr>
        <p:spPr>
          <a:xfrm>
            <a:off x="1146369" y="6096000"/>
            <a:ext cx="3223344" cy="229135"/>
          </a:xfrm>
          <a:prstGeom prst="rect">
            <a:avLst/>
          </a:prstGeom>
          <a:effectLst>
            <a:outerShdw blurRad="50800" dist="38100" dir="2700000" algn="tl" rotWithShape="0">
              <a:prstClr val="black">
                <a:alpha val="40000"/>
              </a:prstClr>
            </a:outerShdw>
          </a:effectLst>
        </p:spPr>
        <p:txBody>
          <a:bodyPr vert="horz" lIns="91440" tIns="45720" rIns="91440" bIns="45720" rtlCol="0">
            <a:noAutofit/>
          </a:bodyPr>
          <a:lstStyle/>
          <a:p>
            <a:pPr marL="228600" marR="0" lvl="0" indent="-182880" algn="r" defTabSz="914400" rtl="0" eaLnBrk="1" fontAlgn="auto" latinLnBrk="0" hangingPunct="1">
              <a:lnSpc>
                <a:spcPct val="100000"/>
              </a:lnSpc>
              <a:spcBef>
                <a:spcPct val="20000"/>
              </a:spcBef>
              <a:spcAft>
                <a:spcPts val="0"/>
              </a:spcAft>
              <a:buClr>
                <a:srgbClr val="3366FF"/>
              </a:buClr>
              <a:buSzTx/>
              <a:tabLst/>
              <a:defRPr/>
            </a:pPr>
            <a:r>
              <a:rPr kumimoji="0" lang="en-US" sz="1200" b="0" u="none" strike="noStrike" kern="1200" cap="none" spc="0" normalizeH="0" baseline="0" noProof="0" dirty="0" smtClean="0">
                <a:ln>
                  <a:noFill/>
                </a:ln>
                <a:solidFill>
                  <a:schemeClr val="tx1"/>
                </a:solidFill>
                <a:effectLst/>
                <a:uLnTx/>
                <a:uFillTx/>
                <a:latin typeface="+mn-lt"/>
                <a:ea typeface="+mn-ea"/>
                <a:cs typeface="+mn-cs"/>
              </a:rPr>
              <a:t>April 2015 photo</a:t>
            </a:r>
            <a:endParaRPr kumimoji="0" lang="en-US" sz="1200" b="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3329081465"/>
      </p:ext>
    </p:extLst>
  </p:cSld>
  <p:clrMapOvr>
    <a:masterClrMapping/>
  </p:clrMapOvr>
  <p:transition spd="slow">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687897" y="471875"/>
            <a:ext cx="7315200" cy="550942"/>
          </a:xfrm>
        </p:spPr>
        <p:txBody>
          <a:bodyPr>
            <a:noAutofit/>
          </a:bodyPr>
          <a:lstStyle/>
          <a:p>
            <a:r>
              <a:rPr lang="en-US" sz="3200" dirty="0" err="1" smtClean="0"/>
              <a:t>Kaanapali</a:t>
            </a:r>
            <a:r>
              <a:rPr lang="en-US" sz="3200" dirty="0" smtClean="0"/>
              <a:t> Littoral Cell – Overview</a:t>
            </a:r>
            <a:endParaRPr lang="en-US" sz="3200" dirty="0"/>
          </a:p>
        </p:txBody>
      </p:sp>
      <p:sp>
        <p:nvSpPr>
          <p:cNvPr id="6" name="Content Placeholder 2"/>
          <p:cNvSpPr>
            <a:spLocks noGrp="1"/>
          </p:cNvSpPr>
          <p:nvPr>
            <p:ph idx="1"/>
          </p:nvPr>
        </p:nvSpPr>
        <p:spPr>
          <a:xfrm>
            <a:off x="5470216" y="1850283"/>
            <a:ext cx="2970242" cy="3636117"/>
          </a:xfrm>
        </p:spPr>
        <p:txBody>
          <a:bodyPr>
            <a:normAutofit/>
          </a:bodyPr>
          <a:lstStyle/>
          <a:p>
            <a:r>
              <a:rPr lang="en-US" sz="2400" dirty="0" smtClean="0"/>
              <a:t>3,850 feet of west-facing shoreline</a:t>
            </a:r>
          </a:p>
          <a:p>
            <a:pPr lvl="1"/>
            <a:r>
              <a:rPr lang="en-US" sz="2200" dirty="0" smtClean="0"/>
              <a:t>Bounded by </a:t>
            </a:r>
            <a:r>
              <a:rPr lang="en-US" sz="2200" dirty="0" err="1" smtClean="0"/>
              <a:t>Puu</a:t>
            </a:r>
            <a:r>
              <a:rPr lang="en-US" sz="2200" dirty="0" smtClean="0"/>
              <a:t> </a:t>
            </a:r>
            <a:r>
              <a:rPr lang="en-US" sz="2200" dirty="0" err="1" smtClean="0"/>
              <a:t>Kekaa</a:t>
            </a:r>
            <a:r>
              <a:rPr lang="en-US" sz="2200" dirty="0" smtClean="0"/>
              <a:t> (north) and </a:t>
            </a:r>
            <a:r>
              <a:rPr lang="en-US" sz="2200" dirty="0" err="1" smtClean="0"/>
              <a:t>Hankaoo</a:t>
            </a:r>
            <a:r>
              <a:rPr lang="en-US" sz="2200" dirty="0" smtClean="0"/>
              <a:t> Point (south)</a:t>
            </a:r>
          </a:p>
          <a:p>
            <a:r>
              <a:rPr lang="en-US" sz="2400" dirty="0" smtClean="0"/>
              <a:t>No shallow fringing reef</a:t>
            </a:r>
          </a:p>
          <a:p>
            <a:r>
              <a:rPr lang="en-US" sz="2400" dirty="0" smtClean="0"/>
              <a:t>Sandy nearshore</a:t>
            </a:r>
          </a:p>
        </p:txBody>
      </p:sp>
      <p:pic>
        <p:nvPicPr>
          <p:cNvPr id="2" name="Picture 1"/>
          <p:cNvPicPr>
            <a:picLocks noChangeAspect="1"/>
          </p:cNvPicPr>
          <p:nvPr/>
        </p:nvPicPr>
        <p:blipFill>
          <a:blip r:embed="rId3"/>
          <a:stretch>
            <a:fillRect/>
          </a:stretch>
        </p:blipFill>
        <p:spPr>
          <a:xfrm>
            <a:off x="807867" y="1282112"/>
            <a:ext cx="4211513" cy="500327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85614377"/>
      </p:ext>
    </p:extLst>
  </p:cSld>
  <p:clrMapOvr>
    <a:masterClrMapping/>
  </p:clrMapOvr>
  <p:transition spd="slow">
    <p:fade thruBlk="1"/>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27025</TotalTime>
  <Words>1366</Words>
  <Application>Microsoft Office PowerPoint</Application>
  <PresentationFormat>On-screen Show (4:3)</PresentationFormat>
  <Paragraphs>210</Paragraphs>
  <Slides>23</Slides>
  <Notes>23</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23</vt:i4>
      </vt:variant>
    </vt:vector>
  </HeadingPairs>
  <TitlesOfParts>
    <vt:vector size="30" baseType="lpstr">
      <vt:lpstr>Arial</vt:lpstr>
      <vt:lpstr>Calibri</vt:lpstr>
      <vt:lpstr>Times New Roman</vt:lpstr>
      <vt:lpstr>Wingdings</vt:lpstr>
      <vt:lpstr>Perspective</vt:lpstr>
      <vt:lpstr>1_Perspective</vt:lpstr>
      <vt:lpstr>Custom Design</vt:lpstr>
      <vt:lpstr>PowerPoint Presentation</vt:lpstr>
      <vt:lpstr>Kaanapali Beach, Maui, Hawaii</vt:lpstr>
      <vt:lpstr>Kaanapali Beach, Maui, Hawaii</vt:lpstr>
      <vt:lpstr>Littoral Cell</vt:lpstr>
      <vt:lpstr>Hanakaoo Point</vt:lpstr>
      <vt:lpstr>Hanakaoo Littoral Cell – Overview</vt:lpstr>
      <vt:lpstr>HLC – Coastal Processes</vt:lpstr>
      <vt:lpstr>HLC – Erosion</vt:lpstr>
      <vt:lpstr>Kaanapali Littoral Cell – Overview</vt:lpstr>
      <vt:lpstr>KLC – Coastal Processes</vt:lpstr>
      <vt:lpstr>KLC – Erosion</vt:lpstr>
      <vt:lpstr>Offshore Wave Climate</vt:lpstr>
      <vt:lpstr>Wave Transformation</vt:lpstr>
      <vt:lpstr>KLC Waves</vt:lpstr>
      <vt:lpstr>Hanakaoo Point</vt:lpstr>
      <vt:lpstr>Hanakaoo Point</vt:lpstr>
      <vt:lpstr>Hanakaoo Point - Growth</vt:lpstr>
      <vt:lpstr>Hanakaoo Point - Erosion</vt:lpstr>
      <vt:lpstr>Hanakaoo Point – Leaky Boundary</vt:lpstr>
      <vt:lpstr>Strong North / Weak South</vt:lpstr>
      <vt:lpstr>Strong South / Weak North</vt:lpstr>
      <vt:lpstr>Bigger Picture</vt:lpstr>
      <vt:lpstr>Questions?</vt:lpstr>
    </vt:vector>
  </TitlesOfParts>
  <Company>Sea Engineering,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Oceanographic Monitoring of Dredging Activities at Kilo Wharf</dc:title>
  <dc:creator>Christopher Goody</dc:creator>
  <cp:lastModifiedBy>Derek Linsley</cp:lastModifiedBy>
  <cp:revision>903</cp:revision>
  <cp:lastPrinted>2017-05-23T21:27:29Z</cp:lastPrinted>
  <dcterms:created xsi:type="dcterms:W3CDTF">2011-09-15T17:09:01Z</dcterms:created>
  <dcterms:modified xsi:type="dcterms:W3CDTF">2017-05-23T21:33:56Z</dcterms:modified>
</cp:coreProperties>
</file>