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1" r:id="rId4"/>
    <p:sldId id="276" r:id="rId5"/>
    <p:sldId id="280" r:id="rId6"/>
    <p:sldId id="287" r:id="rId7"/>
    <p:sldId id="267" r:id="rId8"/>
    <p:sldId id="286" r:id="rId9"/>
    <p:sldId id="272" r:id="rId10"/>
    <p:sldId id="268" r:id="rId11"/>
    <p:sldId id="269" r:id="rId12"/>
    <p:sldId id="275" r:id="rId13"/>
    <p:sldId id="271" r:id="rId14"/>
    <p:sldId id="270" r:id="rId15"/>
    <p:sldId id="257" r:id="rId16"/>
    <p:sldId id="273" r:id="rId17"/>
    <p:sldId id="266" r:id="rId18"/>
    <p:sldId id="274" r:id="rId19"/>
    <p:sldId id="284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422CB-DB40-42F9-A54E-40AD86AA30CF}" type="datetimeFigureOut">
              <a:rPr lang="en-US" smtClean="0"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EC30A-78A9-43F6-B817-8B3677582D0B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DO TODAY  2-III-17\AGU 2016\Roundtangle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591"/>
            <a:ext cx="9191523" cy="693559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41909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Missing Diatoms – How Lake Bathymetry Affects the Distribution of Diatom Assemblages and the Interpretation of Lake Level Variability in Small Alpine Lakes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4953000"/>
            <a:ext cx="3657600" cy="914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Scott W.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Starratt</a:t>
            </a:r>
          </a:p>
          <a:p>
            <a:r>
              <a:rPr lang="en-US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US </a:t>
            </a:r>
            <a:r>
              <a:rPr lang="en-US" sz="24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Geological </a:t>
            </a:r>
            <a:r>
              <a:rPr lang="en-US" sz="24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Survey 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USGS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Ruby Mountains-East </a:t>
            </a:r>
            <a:r>
              <a:rPr lang="en-US" dirty="0"/>
              <a:t>H</a:t>
            </a:r>
            <a:r>
              <a:rPr lang="en-US" dirty="0" smtClean="0"/>
              <a:t>umboldt Range</a:t>
            </a: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1447800"/>
            <a:ext cx="5486400" cy="464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 descr="C:\Users\sstarrat\Desktop\DO TODAY  4-III-17\PACLIM 2017\Untitle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111750" cy="43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2999" y="1143000"/>
            <a:ext cx="3848101" cy="472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Winter wet-summer dry, but with some precipitation during the summer</a:t>
            </a:r>
          </a:p>
          <a:p>
            <a:r>
              <a:rPr lang="en-US" dirty="0" smtClean="0"/>
              <a:t>Due to size the RM-EHR is not is not as dry as most of the Great Basin</a:t>
            </a: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5122" name="Picture 2" descr="E:\DO TODAY  2-III-17\AGU 2016\AGU 2016 PRISM annual ppt Lamoille d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609699" y="1736580"/>
            <a:ext cx="4566272" cy="3695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RM-EHR Lake </a:t>
            </a:r>
            <a:r>
              <a:rPr lang="en-US" dirty="0"/>
              <a:t>T</a:t>
            </a:r>
            <a:r>
              <a:rPr lang="en-US" dirty="0" smtClean="0"/>
              <a:t>ypes</a:t>
            </a: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11266" name="Picture 2" descr="E:\DO TODAY  2-III-17\AGU 2016\fig. 7 Ruby lakes basin types ver.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211" y="1295400"/>
            <a:ext cx="7118378" cy="4724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324600" y="20574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Type I – “upside down frisbee”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363456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Type II – “upside down sombrero”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4953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Type III – “upside down bowler”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7170" name="Picture 2" descr="E:\DO TODAY  2-III-17\AGU 2016\AGU 2016 Ruby Mountains Lakes water propert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8116888" cy="51663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Diatom Abundance by Group</a:t>
            </a: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6146" name="Picture 2" descr="E:\DO TODAY  2-III-17\AGU 2016\AGU 2016 RM-EHR lake diatom pl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524000"/>
            <a:ext cx="4736592" cy="49805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Role of Bathymetry in Diatom Group Distribution</a:t>
            </a: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1026" name="Picture 2" descr="E:\DO TODAY  2-III-17\AGU 2016\2benthicplanktic mod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5998464" cy="3669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9218" name="Picture 2" descr="E:\DO TODAY  2-III-17\AGU 2016\benthicplanktic mod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726" y="1752600"/>
            <a:ext cx="5998464" cy="3669792"/>
          </a:xfrm>
          <a:prstGeom prst="rect">
            <a:avLst/>
          </a:prstGeom>
          <a:noFill/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Role of Bathymetry in Diatom Group Distribution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Favre Lake Holocene Record</a:t>
            </a:r>
            <a:br>
              <a:rPr lang="en-US" dirty="0" smtClean="0"/>
            </a:br>
            <a:r>
              <a:rPr lang="en-US" sz="3100" dirty="0" smtClean="0"/>
              <a:t>(Wahl et al., 2015)</a:t>
            </a:r>
            <a:endParaRPr lang="en-US" sz="3100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2050" name="Picture 2" descr="E:\DO TODAY  2-III-17\AGU 2016\AGU 2016 FL No_data_transformation_Euclidean_dist_T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53150" y="1275850"/>
            <a:ext cx="4720133" cy="5064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Type Over Time</a:t>
            </a: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10244" name="Picture 4" descr="E:\DO TODAY  2-III-17\AGU 2016\fig. 7 FL level history with layers ver.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41843"/>
            <a:ext cx="5830984" cy="430175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248400" y="251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Type 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5181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Type 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3886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Type II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study demonstrates that it is possible to use diatoms as indicators of lake level in small alpine lakes, given the right conditions.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 smtClean="0"/>
              <a:t>Lakes </a:t>
            </a:r>
            <a:r>
              <a:rPr lang="en-US" dirty="0"/>
              <a:t>can be divided into three categories based on general bathymetry. Lakes with a rapid change from shallow (&lt;2 m)- to deep (&gt;6 m)-water conditions are better sites for evaluating lake level changes during the Holocene.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Cores </a:t>
            </a:r>
            <a:r>
              <a:rPr lang="en-US" dirty="0"/>
              <a:t>collected near in the ecotone near the planktic-benthic boundary provide the most robust evidence for lake level variation.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These </a:t>
            </a:r>
            <a:r>
              <a:rPr lang="en-US" dirty="0"/>
              <a:t>records can be used by water resource managers to better plan for the natural variability in alpine lacustrine systems beyond the limits of short-term instrumental records.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Ruby Mountains-East Humboldt Range</a:t>
            </a:r>
          </a:p>
          <a:p>
            <a:pPr lvl="1"/>
            <a:r>
              <a:rPr lang="en-US" dirty="0" smtClean="0"/>
              <a:t>Lake variability</a:t>
            </a:r>
          </a:p>
          <a:p>
            <a:pPr lvl="1"/>
            <a:r>
              <a:rPr lang="en-US" dirty="0" smtClean="0"/>
              <a:t>Downcore study</a:t>
            </a:r>
          </a:p>
          <a:p>
            <a:r>
              <a:rPr lang="en-US" dirty="0" smtClean="0"/>
              <a:t>Conclusions and future studies</a:t>
            </a:r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7620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90000"/>
                  </a:schemeClr>
                </a:solidFill>
              </a:rPr>
              <a:t>Questions?</a:t>
            </a:r>
            <a:endParaRPr lang="en-US" sz="3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627" y="595042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Tales of another lake (much warmer) for another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Climate is the primary factor driving regional change in lake systems (maybe people play a role)</a:t>
            </a:r>
          </a:p>
          <a:p>
            <a:r>
              <a:rPr lang="en-US" dirty="0" smtClean="0"/>
              <a:t>The expression of climate on aquatic systems is filtered by a number of factors</a:t>
            </a:r>
          </a:p>
          <a:p>
            <a:pPr lvl="1"/>
            <a:r>
              <a:rPr lang="en-US" dirty="0" smtClean="0"/>
              <a:t>Catchment basin conditions (bedrock, soil, vegetation)</a:t>
            </a:r>
          </a:p>
          <a:p>
            <a:pPr lvl="1"/>
            <a:r>
              <a:rPr lang="en-US" dirty="0" smtClean="0"/>
              <a:t>Lake characteristics (</a:t>
            </a:r>
            <a:r>
              <a:rPr lang="en-US" b="1" dirty="0" smtClean="0"/>
              <a:t>bathymetry</a:t>
            </a:r>
            <a:r>
              <a:rPr lang="en-US" dirty="0" smtClean="0"/>
              <a:t>, water chemistry, temperature, water source)</a:t>
            </a:r>
          </a:p>
          <a:p>
            <a:pPr lvl="1"/>
            <a:r>
              <a:rPr lang="en-US" dirty="0" smtClean="0"/>
              <a:t>Ecosystem interactions (aquatic vegetation)</a:t>
            </a:r>
          </a:p>
          <a:p>
            <a:r>
              <a:rPr lang="en-US" dirty="0" smtClean="0"/>
              <a:t>Therefore, different lakes respond differently to the same regional climate changes</a:t>
            </a:r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12290" name="Picture 2" descr="E:\DO TODAY  2-III-17\AGU 2016\photo-12-e1397686893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Diatoms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Rates of productivity controlled by anything that affects photosynthesis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Lake level</a:t>
            </a:r>
          </a:p>
          <a:p>
            <a:pPr lvl="1"/>
            <a:r>
              <a:rPr lang="en-US" dirty="0" smtClean="0"/>
              <a:t>Ice cover</a:t>
            </a:r>
          </a:p>
          <a:p>
            <a:pPr lvl="1"/>
            <a:r>
              <a:rPr lang="en-US" dirty="0" smtClean="0"/>
              <a:t>Nutrient load</a:t>
            </a:r>
          </a:p>
          <a:p>
            <a:pPr lvl="1"/>
            <a:r>
              <a:rPr lang="en-US" dirty="0" smtClean="0"/>
              <a:t>Water chemistry (pH, alkalinity, oxygen)</a:t>
            </a:r>
          </a:p>
          <a:p>
            <a:pPr lvl="1"/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Changes in Diatom Assemblage with Increasing Depth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may be moderated by conditions in the water column (clarity, ice/ snow cover, zooplankton, </a:t>
            </a:r>
            <a:r>
              <a:rPr lang="en-US" i="1" dirty="0" smtClean="0"/>
              <a:t>etc</a:t>
            </a:r>
            <a:r>
              <a:rPr lang="en-US" dirty="0" smtClean="0"/>
              <a:t>.)</a:t>
            </a:r>
          </a:p>
          <a:p>
            <a:r>
              <a:rPr lang="en-US" dirty="0" smtClean="0"/>
              <a:t>Diversity decreases from benthic to planktic assemblages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impact of bathymetry (and everything that goes with it) on diatom distribution in Worth Lake, Ontario</a:t>
            </a:r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  <p:pic>
        <p:nvPicPr>
          <p:cNvPr id="3074" name="Picture 2" descr="E:\DO TODAY  2-III-17\AGU 2016\AGU 2016 Laird 2010 bathymet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8816" y="2364352"/>
            <a:ext cx="3706368" cy="3700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Worth Lake, Ontario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Nearshore assemblage (&lt;3 m) dominated by motile and epiphytic benthic species</a:t>
            </a:r>
          </a:p>
          <a:p>
            <a:r>
              <a:rPr lang="en-US" dirty="0" smtClean="0"/>
              <a:t>Mid-depth assemblage (~3-9 m) comprised of motile benthic and small fragilarioid taxa</a:t>
            </a:r>
          </a:p>
          <a:p>
            <a:r>
              <a:rPr lang="en-US" dirty="0" smtClean="0"/>
              <a:t>Deep water (&gt;9 m) containing largely planktic species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6096000"/>
            <a:ext cx="135636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O TODAY  2-III-17\AGU 2016\AGU 2016 Worth Lake diato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6525768" cy="5690717"/>
          </a:xfrm>
          <a:prstGeom prst="rect">
            <a:avLst/>
          </a:prstGeom>
          <a:noFill/>
        </p:spPr>
      </p:pic>
      <p:pic>
        <p:nvPicPr>
          <p:cNvPr id="5" name="Picture 4" descr="USGS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768" y="6096000"/>
            <a:ext cx="135636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373</Words>
  <Application>Microsoft Office PowerPoint</Application>
  <PresentationFormat>On-screen Show (4:3)</PresentationFormat>
  <Paragraphs>56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Missing Diatoms – How Lake Bathymetry Affects the Distribution of Diatom Assemblages and the Interpretation of Lake Level Variability in Small Alpine Lakes</vt:lpstr>
      <vt:lpstr>PowerPoint Presentation</vt:lpstr>
      <vt:lpstr>Introduction</vt:lpstr>
      <vt:lpstr>PowerPoint Presentation</vt:lpstr>
      <vt:lpstr>Diatoms</vt:lpstr>
      <vt:lpstr>Potential Changes in Diatom Assemblage with Increasing Depth</vt:lpstr>
      <vt:lpstr>The impact of bathymetry (and everything that goes with it) on diatom distribution in Worth Lake, Ontario</vt:lpstr>
      <vt:lpstr>Worth Lake, Ontario</vt:lpstr>
      <vt:lpstr>PowerPoint Presentation</vt:lpstr>
      <vt:lpstr>Ruby Mountains-East Humboldt Range</vt:lpstr>
      <vt:lpstr>Regional Climate</vt:lpstr>
      <vt:lpstr>RM-EHR Lake Types</vt:lpstr>
      <vt:lpstr>PowerPoint Presentation</vt:lpstr>
      <vt:lpstr>Diatom Abundance by Group</vt:lpstr>
      <vt:lpstr>Role of Bathymetry in Diatom Group Distribution</vt:lpstr>
      <vt:lpstr>Role of Bathymetry in Diatom Group Distribution</vt:lpstr>
      <vt:lpstr>Favre Lake Holocene Record (Wahl et al., 2015)</vt:lpstr>
      <vt:lpstr>Lake Type Over Time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lake bathymetry on diatom assemblages in small lakes and the impact of diatom assemblage variability on the interpretation of climate-driven lake level changes</dc:title>
  <dc:creator>sstarrat</dc:creator>
  <cp:lastModifiedBy>Starratt, Scott W.</cp:lastModifiedBy>
  <cp:revision>24</cp:revision>
  <dcterms:created xsi:type="dcterms:W3CDTF">2017-03-05T08:11:30Z</dcterms:created>
  <dcterms:modified xsi:type="dcterms:W3CDTF">2017-06-02T07:21:23Z</dcterms:modified>
</cp:coreProperties>
</file>