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"/>
  </p:notesMasterIdLst>
  <p:handoutMasterIdLst>
    <p:handoutMasterId r:id="rId5"/>
  </p:handoutMasterIdLst>
  <p:sldIdLst>
    <p:sldId id="256" r:id="rId3"/>
  </p:sldIdLst>
  <p:sldSz cx="43891200" cy="32918400"/>
  <p:notesSz cx="9296400" cy="147828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7" autoAdjust="0"/>
    <p:restoredTop sz="94660"/>
  </p:normalViewPr>
  <p:slideViewPr>
    <p:cSldViewPr snapToGrid="0">
      <p:cViewPr>
        <p:scale>
          <a:sx n="39" d="100"/>
          <a:sy n="39" d="100"/>
        </p:scale>
        <p:origin x="20" y="-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9" d="100"/>
          <a:sy n="69" d="100"/>
        </p:scale>
        <p:origin x="270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dirty="0"/>
              <a:t>Glyphosate ELISA vs. Lab Data (</a:t>
            </a:r>
            <a:r>
              <a:rPr lang="en-US" sz="2800" dirty="0" err="1"/>
              <a:t>ug</a:t>
            </a:r>
            <a:r>
              <a:rPr lang="en-US" sz="2800" dirty="0"/>
              <a:t>/l)</a:t>
            </a:r>
          </a:p>
        </c:rich>
      </c:tx>
      <c:layout>
        <c:manualLayout>
          <c:xMode val="edge"/>
          <c:yMode val="edge"/>
          <c:x val="0.16205545218111661"/>
          <c:y val="2.27611506207685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'ELISA Comp'!$C$2</c:f>
              <c:strCache>
                <c:ptCount val="1"/>
                <c:pt idx="0">
                  <c:v>Lab Data (ug/l)</c:v>
                </c:pt>
              </c:strCache>
            </c:strRef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82550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Pt>
            <c:idx val="0"/>
            <c:marker>
              <c:symbol val="circle"/>
              <c:size val="6"/>
              <c:spPr>
                <a:gradFill rotWithShape="1">
                  <a:gsLst>
                    <a:gs pos="0">
                      <a:schemeClr val="accent1">
                        <a:satMod val="103000"/>
                        <a:lumMod val="102000"/>
                        <a:tint val="94000"/>
                      </a:schemeClr>
                    </a:gs>
                    <a:gs pos="50000">
                      <a:schemeClr val="accent1">
                        <a:satMod val="110000"/>
                        <a:lumMod val="100000"/>
                        <a:shade val="100000"/>
                      </a:schemeClr>
                    </a:gs>
                    <a:gs pos="100000">
                      <a:schemeClr val="accent1">
                        <a:lumMod val="99000"/>
                        <a:satMod val="120000"/>
                        <a:shade val="78000"/>
                      </a:schemeClr>
                    </a:gs>
                  </a:gsLst>
                  <a:lin ang="5400000" scaled="0"/>
                </a:gradFill>
                <a:ln w="82550" cap="rnd">
                  <a:solidFill>
                    <a:schemeClr val="accent2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spPr>
              <a:ln w="254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trendline>
            <c:spPr>
              <a:ln w="7620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13596176456327289"/>
                  <c:y val="7.387357610299354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l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aseline="0" dirty="0"/>
                      <a:t>y = 1.0275x - 0.0704</a:t>
                    </a:r>
                    <a:br>
                      <a:rPr lang="en-US" sz="2400" baseline="0" dirty="0"/>
                    </a:br>
                    <a:r>
                      <a:rPr lang="en-US" sz="2400" baseline="0" dirty="0"/>
                      <a:t>R² = 0.9515</a:t>
                    </a:r>
                    <a:endParaRPr lang="en-US" sz="240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l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'ELISA Comp'!$B$3:$B$8</c:f>
              <c:numCache>
                <c:formatCode>General</c:formatCode>
                <c:ptCount val="6"/>
                <c:pt idx="0">
                  <c:v>0.504</c:v>
                </c:pt>
                <c:pt idx="1">
                  <c:v>0.20599999999999999</c:v>
                </c:pt>
                <c:pt idx="2">
                  <c:v>7.4999999999999997E-2</c:v>
                </c:pt>
                <c:pt idx="3">
                  <c:v>6.7000000000000004E-2</c:v>
                </c:pt>
                <c:pt idx="4">
                  <c:v>0.55800000000000005</c:v>
                </c:pt>
                <c:pt idx="5">
                  <c:v>1.51</c:v>
                </c:pt>
              </c:numCache>
            </c:numRef>
          </c:xVal>
          <c:yVal>
            <c:numRef>
              <c:f>'ELISA Comp'!$C$3:$C$8</c:f>
              <c:numCache>
                <c:formatCode>General</c:formatCode>
                <c:ptCount val="6"/>
                <c:pt idx="0">
                  <c:v>0.58399999999999996</c:v>
                </c:pt>
                <c:pt idx="1">
                  <c:v>9.0700000000000003E-2</c:v>
                </c:pt>
                <c:pt idx="2">
                  <c:v>8.9099999999999999E-2</c:v>
                </c:pt>
                <c:pt idx="3">
                  <c:v>1.4E-2</c:v>
                </c:pt>
                <c:pt idx="4">
                  <c:v>0.28000000000000003</c:v>
                </c:pt>
                <c:pt idx="5">
                  <c:v>1.52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9060456"/>
        <c:axId val="329058888"/>
      </c:scatterChart>
      <c:valAx>
        <c:axId val="329060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LCMS Laboratory Results (</a:t>
                </a:r>
                <a:r>
                  <a:rPr lang="en-US" sz="1600" dirty="0" err="1" smtClean="0"/>
                  <a:t>ug</a:t>
                </a:r>
                <a:r>
                  <a:rPr lang="en-US" sz="1600" dirty="0" smtClean="0"/>
                  <a:t>/L)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2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058888"/>
        <c:crosses val="autoZero"/>
        <c:crossBetween val="midCat"/>
      </c:valAx>
      <c:valAx>
        <c:axId val="329058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 smtClean="0"/>
                  <a:t>ELISA result (</a:t>
                </a:r>
                <a:r>
                  <a:rPr lang="en-US" sz="1400" dirty="0" err="1" smtClean="0"/>
                  <a:t>Ug</a:t>
                </a:r>
                <a:r>
                  <a:rPr lang="en-US" sz="1400" dirty="0" smtClean="0"/>
                  <a:t>/l)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060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Frequency of Pesticides </a:t>
            </a:r>
            <a:r>
              <a:rPr lang="en-US" dirty="0" smtClean="0"/>
              <a:t>Detected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dirty="0"/>
              <a:t>84 total </a:t>
            </a:r>
            <a:r>
              <a:rPr lang="en-US" dirty="0" smtClean="0"/>
              <a:t>samples Analyzed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6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7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8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9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0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1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2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3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4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5"/>
            <c:invertIfNegative val="0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6"/>
            <c:invertIfNegative val="0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7"/>
            <c:invertIfNegative val="0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Sheet2!$A$1:$A$18</c:f>
              <c:strCache>
                <c:ptCount val="18"/>
                <c:pt idx="0">
                  <c:v>Glyphosate</c:v>
                </c:pt>
                <c:pt idx="1">
                  <c:v>AMPA</c:v>
                </c:pt>
                <c:pt idx="2">
                  <c:v>Metolachlor</c:v>
                </c:pt>
                <c:pt idx="3">
                  <c:v>Atrazine</c:v>
                </c:pt>
                <c:pt idx="4">
                  <c:v>Azoxystrobin</c:v>
                </c:pt>
                <c:pt idx="5">
                  <c:v>DCPMU</c:v>
                </c:pt>
                <c:pt idx="6">
                  <c:v>p,p'-DDE</c:v>
                </c:pt>
                <c:pt idx="7">
                  <c:v>Imidacloprid</c:v>
                </c:pt>
                <c:pt idx="8">
                  <c:v>Carbaryl</c:v>
                </c:pt>
                <c:pt idx="9">
                  <c:v>Chlordane</c:v>
                </c:pt>
                <c:pt idx="10">
                  <c:v>p,p'-DDT</c:v>
                </c:pt>
                <c:pt idx="11">
                  <c:v>Diuron</c:v>
                </c:pt>
                <c:pt idx="12">
                  <c:v>Imazapyr</c:v>
                </c:pt>
                <c:pt idx="13">
                  <c:v>MCPA</c:v>
                </c:pt>
                <c:pt idx="14">
                  <c:v>p,p'-DDD</c:v>
                </c:pt>
                <c:pt idx="15">
                  <c:v>Dieldrin</c:v>
                </c:pt>
                <c:pt idx="16">
                  <c:v>Imidachloprid</c:v>
                </c:pt>
                <c:pt idx="17">
                  <c:v>Pendimethalin</c:v>
                </c:pt>
              </c:strCache>
            </c:strRef>
          </c:cat>
          <c:val>
            <c:numRef>
              <c:f>Sheet2!$B$1:$B$18</c:f>
              <c:numCache>
                <c:formatCode>0.0%</c:formatCode>
                <c:ptCount val="18"/>
                <c:pt idx="0">
                  <c:v>0.59523809523809523</c:v>
                </c:pt>
                <c:pt idx="1">
                  <c:v>0.29761904761904762</c:v>
                </c:pt>
                <c:pt idx="2">
                  <c:v>0.14285714285714285</c:v>
                </c:pt>
                <c:pt idx="3">
                  <c:v>0.13095238095238096</c:v>
                </c:pt>
                <c:pt idx="4">
                  <c:v>4.7619047619047616E-2</c:v>
                </c:pt>
                <c:pt idx="5">
                  <c:v>4.7619047619047616E-2</c:v>
                </c:pt>
                <c:pt idx="6">
                  <c:v>3.5714285714285712E-2</c:v>
                </c:pt>
                <c:pt idx="7">
                  <c:v>2.3809523809523808E-2</c:v>
                </c:pt>
                <c:pt idx="8">
                  <c:v>2.3809523809523808E-2</c:v>
                </c:pt>
                <c:pt idx="9">
                  <c:v>2.3809523809523808E-2</c:v>
                </c:pt>
                <c:pt idx="10">
                  <c:v>2.3809523809523808E-2</c:v>
                </c:pt>
                <c:pt idx="11">
                  <c:v>2.3809523809523808E-2</c:v>
                </c:pt>
                <c:pt idx="12">
                  <c:v>1.1904761904761904E-2</c:v>
                </c:pt>
                <c:pt idx="13">
                  <c:v>1.1904761904761904E-2</c:v>
                </c:pt>
                <c:pt idx="14">
                  <c:v>1.1904761904761904E-2</c:v>
                </c:pt>
                <c:pt idx="15">
                  <c:v>1.1904761904761904E-2</c:v>
                </c:pt>
                <c:pt idx="16">
                  <c:v>1.1904761904761904E-2</c:v>
                </c:pt>
                <c:pt idx="17">
                  <c:v>1.1904761904761904E-2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20"/>
        <c:axId val="330766600"/>
        <c:axId val="330766992"/>
      </c:barChart>
      <c:catAx>
        <c:axId val="3307666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766992"/>
        <c:crosses val="autoZero"/>
        <c:auto val="0"/>
        <c:lblAlgn val="ctr"/>
        <c:lblOffset val="100"/>
        <c:tickLblSkip val="1"/>
        <c:noMultiLvlLbl val="0"/>
      </c:catAx>
      <c:valAx>
        <c:axId val="3307669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1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0766600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/>
          <a:lstStyle>
            <a:lvl1pPr algn="r">
              <a:defRPr sz="1800"/>
            </a:lvl1pPr>
          </a:lstStyle>
          <a:p>
            <a:fld id="{F1C0B079-A316-4C9B-B165-DF9EA8325D2C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041095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14041095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 anchor="b"/>
          <a:lstStyle>
            <a:lvl1pPr algn="r">
              <a:defRPr sz="18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/>
          <a:lstStyle>
            <a:lvl1pPr algn="r">
              <a:defRPr sz="1800"/>
            </a:lvl1pPr>
          </a:lstStyle>
          <a:p>
            <a:fld id="{38F28AB8-57D1-494F-9851-055AD867E790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20800" y="1847850"/>
            <a:ext cx="6654800" cy="499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78" tIns="68789" rIns="137578" bIns="687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114222"/>
            <a:ext cx="7437120" cy="5820728"/>
          </a:xfrm>
          <a:prstGeom prst="rect">
            <a:avLst/>
          </a:prstGeom>
        </p:spPr>
        <p:txBody>
          <a:bodyPr vert="horz" lIns="137578" tIns="68789" rIns="137578" bIns="687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095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4041095"/>
            <a:ext cx="4028440" cy="741707"/>
          </a:xfrm>
          <a:prstGeom prst="rect">
            <a:avLst/>
          </a:prstGeom>
        </p:spPr>
        <p:txBody>
          <a:bodyPr vert="horz" lIns="137578" tIns="68789" rIns="137578" bIns="68789" rtlCol="0" anchor="b"/>
          <a:lstStyle>
            <a:lvl1pPr algn="r">
              <a:defRPr sz="18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structions"/>
          <p:cNvSpPr/>
          <p:nvPr userDrawn="1"/>
        </p:nvSpPr>
        <p:spPr>
          <a:xfrm>
            <a:off x="44302680" y="-1"/>
            <a:ext cx="12447270" cy="32918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t"/>
          <a:lstStyle/>
          <a:p>
            <a:pPr lvl="0">
              <a:spcBef>
                <a:spcPts val="1200"/>
              </a:spcBef>
            </a:pPr>
            <a:r>
              <a:rPr sz="9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Printing:</a:t>
            </a:r>
          </a:p>
          <a:p>
            <a:pPr lvl="0">
              <a:spcBef>
                <a:spcPts val="1200"/>
              </a:spcBef>
            </a:pP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This poster is 48” wide by 36” high. It’s designed to be printed on a large-format printer.</a:t>
            </a:r>
          </a:p>
          <a:p>
            <a:pPr lvl="0">
              <a:spcBef>
                <a:spcPts val="300"/>
              </a:spcBef>
            </a:pPr>
            <a:endParaRPr sz="60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lvl="0">
              <a:spcBef>
                <a:spcPts val="1200"/>
              </a:spcBef>
            </a:pPr>
            <a:r>
              <a:rPr sz="88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Customizing the Content:</a:t>
            </a:r>
          </a:p>
          <a:p>
            <a:pPr lvl="0">
              <a:spcBef>
                <a:spcPts val="12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placeholders in this 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poster 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are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formatted for you. 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Type</a:t>
            </a:r>
            <a:r>
              <a:rPr lang="en-US" sz="6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 the placeholders 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add text, or c</a:t>
            </a:r>
            <a:r>
              <a:rPr lang="en-US" sz="66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lick an icon to add a table, chart, SmartArt graphic, picture or multimedia file.</a:t>
            </a:r>
          </a:p>
          <a:p>
            <a:pPr lvl="0">
              <a:spcBef>
                <a:spcPts val="2400"/>
              </a:spcBef>
            </a:pP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add or remove bullet points from text, 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click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Bullets button on the Home tab.</a:t>
            </a:r>
          </a:p>
          <a:p>
            <a:pPr lvl="0">
              <a:spcBef>
                <a:spcPts val="2400"/>
              </a:spcBef>
            </a:pP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If you need more placeholders for titles, 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content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or body text, 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</a:t>
            </a:r>
            <a:r>
              <a:rPr sz="6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a copy of what you need and drag it into place. PowerPoint’s Smart Guides will help you align it with everything else.</a:t>
            </a:r>
          </a:p>
          <a:p>
            <a:pPr lvl="0">
              <a:spcBef>
                <a:spcPts val="2400"/>
              </a:spcBef>
            </a:pP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Want to use your own picture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</a:t>
            </a:r>
            <a:r>
              <a:rPr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instead of ours? No problem!</a:t>
            </a:r>
            <a:r>
              <a:rPr lang="en-US" sz="66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Just click a picture, press the Delete key, then click the icon to add your picture.</a:t>
            </a:r>
            <a:endParaRPr sz="66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1158240" y="4093905"/>
            <a:ext cx="30174412" cy="64633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>
                    <a:lumMod val="7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5669280"/>
            <a:ext cx="12801600" cy="128016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9" hasCustomPrompt="1"/>
          </p:nvPr>
        </p:nvSpPr>
        <p:spPr bwMode="ltGray">
          <a:xfrm>
            <a:off x="1143000" y="7114032"/>
            <a:ext cx="12801600" cy="2732574"/>
          </a:xfrm>
          <a:solidFill>
            <a:schemeClr val="tx2">
              <a:lumMod val="10000"/>
              <a:lumOff val="90000"/>
            </a:schemeClr>
          </a:solidFill>
        </p:spPr>
        <p:txBody>
          <a:bodyPr lIns="365760" rIns="365760" anchor="ctr">
            <a:noAutofit/>
          </a:bodyPr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4400" baseline="0"/>
            </a:lvl1pPr>
            <a:lvl2pPr marL="571500" indent="-571500">
              <a:spcBef>
                <a:spcPts val="1200"/>
              </a:spcBef>
              <a:buFont typeface="Arial" panose="020B0604020202020204" pitchFamily="34" charset="0"/>
              <a:buChar char="•"/>
              <a:defRPr sz="4400"/>
            </a:lvl2pPr>
            <a:lvl3pPr marL="571500" indent="-571500">
              <a:spcBef>
                <a:spcPts val="1200"/>
              </a:spcBef>
              <a:buFont typeface="Arial" panose="020B0604020202020204" pitchFamily="34" charset="0"/>
              <a:buChar char="•"/>
              <a:defRPr sz="4400"/>
            </a:lvl3pPr>
            <a:lvl4pPr marL="0" indent="0">
              <a:spcBef>
                <a:spcPts val="1200"/>
              </a:spcBef>
              <a:buNone/>
              <a:defRPr sz="4400"/>
            </a:lvl4pPr>
            <a:lvl5pPr marL="0" indent="0">
              <a:spcBef>
                <a:spcPts val="1200"/>
              </a:spcBef>
              <a:buNone/>
              <a:defRPr sz="4400"/>
            </a:lvl5pPr>
            <a:lvl6pPr marL="0" indent="0">
              <a:spcBef>
                <a:spcPts val="1200"/>
              </a:spcBef>
              <a:buNone/>
              <a:defRPr sz="4400"/>
            </a:lvl6pPr>
            <a:lvl7pPr marL="0" indent="0">
              <a:spcBef>
                <a:spcPts val="1200"/>
              </a:spcBef>
              <a:buNone/>
              <a:defRPr sz="4400"/>
            </a:lvl7pPr>
            <a:lvl8pPr marL="0" indent="0">
              <a:spcBef>
                <a:spcPts val="1200"/>
              </a:spcBef>
              <a:buNone/>
              <a:defRPr sz="4400"/>
            </a:lvl8pPr>
            <a:lvl9pPr marL="0" indent="0">
              <a:spcBef>
                <a:spcPts val="1200"/>
              </a:spcBef>
              <a:buNone/>
              <a:defRPr sz="4400"/>
            </a:lvl9pPr>
          </a:lstStyle>
          <a:p>
            <a:pPr lvl="0"/>
            <a:r>
              <a:rPr lang="en-US" dirty="0" smtClean="0"/>
              <a:t>Type your question or a statement of the problem here</a:t>
            </a:r>
            <a:endParaRPr lang="en-US" dirty="0"/>
          </a:p>
        </p:txBody>
      </p:sp>
      <p:sp>
        <p:nvSpPr>
          <p:cNvPr id="36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143000" y="10497312"/>
            <a:ext cx="12801600" cy="128016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7" name="Content Placeholder 17"/>
          <p:cNvSpPr>
            <a:spLocks noGrp="1"/>
          </p:cNvSpPr>
          <p:nvPr>
            <p:ph sz="quarter" idx="38" hasCustomPrompt="1"/>
          </p:nvPr>
        </p:nvSpPr>
        <p:spPr>
          <a:xfrm>
            <a:off x="1143000" y="11868912"/>
            <a:ext cx="12801600" cy="280750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1495044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1143000" y="16440912"/>
            <a:ext cx="12801600" cy="6027461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8743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1143000" y="24332184"/>
            <a:ext cx="12801600" cy="729691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44800" y="566928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15544800" y="7114032"/>
            <a:ext cx="12801600" cy="679555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38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5544800" y="14328648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15544800" y="15773399"/>
            <a:ext cx="12801600" cy="6694973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5544800" y="2288743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5544800" y="24332184"/>
            <a:ext cx="12801600" cy="729691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9900880" y="5669280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29900880" y="7114032"/>
            <a:ext cx="12801600" cy="7315200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</a:p>
          <a:p>
            <a:pPr lvl="6"/>
            <a:r>
              <a:rPr lang="en-US" dirty="0" smtClean="0"/>
              <a:t>Seven</a:t>
            </a:r>
          </a:p>
          <a:p>
            <a:pPr lvl="7"/>
            <a:r>
              <a:rPr lang="en-US" dirty="0" smtClean="0"/>
              <a:t>Eight</a:t>
            </a:r>
          </a:p>
          <a:p>
            <a:pPr lvl="8"/>
            <a:r>
              <a:rPr lang="en-US" dirty="0" smtClean="0"/>
              <a:t>Nine</a:t>
            </a:r>
            <a:endParaRPr lang="en-US" dirty="0"/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29900880" y="14914834"/>
            <a:ext cx="12801600" cy="4538610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9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29900880" y="19767596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40" name="Content Placeholder 17"/>
          <p:cNvSpPr>
            <a:spLocks noGrp="1"/>
          </p:cNvSpPr>
          <p:nvPr>
            <p:ph sz="quarter" idx="42" hasCustomPrompt="1"/>
          </p:nvPr>
        </p:nvSpPr>
        <p:spPr>
          <a:xfrm>
            <a:off x="29900880" y="21212348"/>
            <a:ext cx="12801600" cy="4344786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29900880" y="25722072"/>
            <a:ext cx="12801600" cy="12192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91000">
                <a:schemeClr val="accent1"/>
              </a:gs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36576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4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29900880" y="27166824"/>
            <a:ext cx="12801600" cy="4462272"/>
          </a:xfrm>
        </p:spPr>
        <p:txBody>
          <a:bodyPr lIns="91440" tIns="182880"/>
          <a:lstStyle>
            <a:lvl1pPr>
              <a:defRPr sz="3200" baseline="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dirty="0" smtClean="0"/>
              <a:t>Use this placeholder to add text or other content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43"/>
          </p:nvPr>
        </p:nvSpPr>
        <p:spPr>
          <a:xfrm>
            <a:off x="32270700" y="0"/>
            <a:ext cx="11620500" cy="3842445"/>
          </a:xfrm>
          <a:effectDag name="">
            <a:cont type="tree" name="">
              <a:effect ref="fillLine"/>
              <a:alphaMod>
                <a:cont name="">
                  <a:fill>
                    <a:gradFill>
                      <a:gsLst>
                        <a:gs pos="60000">
                          <a:srgbClr val="000000">
                            <a:alpha val="100000"/>
                          </a:srgbClr>
                        </a:gs>
                        <a:gs pos="97000">
                          <a:srgbClr val="000000">
                            <a:alpha val="0"/>
                          </a:srgbClr>
                        </a:gs>
                      </a:gsLst>
                      <a:lin ang="10800000"/>
                    </a:gradFill>
                  </a:fill>
                </a:cont>
              </a:alphaMod>
            </a:cont>
          </a:effectDag>
        </p:spPr>
        <p:txBody>
          <a:bodyPr lIns="91440" tIns="457200" rIns="9144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168" userDrawn="1">
          <p15:clr>
            <a:srgbClr val="A4A3A4"/>
          </p15:clr>
        </p15:guide>
        <p15:guide id="2" pos="1848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ltGray">
          <a:xfrm>
            <a:off x="0" y="0"/>
            <a:ext cx="43891200" cy="502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58240" y="685860"/>
            <a:ext cx="30175200" cy="297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8240" y="6019800"/>
            <a:ext cx="41589960" cy="2362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18520" y="32114698"/>
            <a:ext cx="218541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7268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0" y="3886200"/>
            <a:ext cx="43891200" cy="1143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886200"/>
            <a:ext cx="43891200" cy="0"/>
          </a:xfrm>
          <a:prstGeom prst="line">
            <a:avLst/>
          </a:prstGeom>
          <a:ln w="1143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115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720" userDrawn="1">
          <p15:clr>
            <a:srgbClr val="A4A3A4"/>
          </p15:clr>
        </p15:guide>
        <p15:guide id="3" pos="26928" userDrawn="1">
          <p15:clr>
            <a:srgbClr val="A4A3A4"/>
          </p15:clr>
        </p15:guide>
        <p15:guide id="4" pos="138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10.jpg"/><Relationship Id="rId3" Type="http://schemas.openxmlformats.org/officeDocument/2006/relationships/image" Target="../media/image2.tiff"/><Relationship Id="rId7" Type="http://schemas.openxmlformats.org/officeDocument/2006/relationships/image" Target="../media/image5.jpe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8.jpeg"/><Relationship Id="rId5" Type="http://schemas.openxmlformats.org/officeDocument/2006/relationships/chart" Target="../charts/chart1.xml"/><Relationship Id="rId10" Type="http://schemas.openxmlformats.org/officeDocument/2006/relationships/image" Target="../media/image7.jpg"/><Relationship Id="rId4" Type="http://schemas.openxmlformats.org/officeDocument/2006/relationships/image" Target="../media/image3.tiff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8239" y="685860"/>
            <a:ext cx="33931860" cy="2479001"/>
          </a:xfrm>
        </p:spPr>
        <p:txBody>
          <a:bodyPr>
            <a:noAutofit/>
          </a:bodyPr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8800" b="1" cap="al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STUDY OF PESTICIDE IMPACTS TO </a:t>
            </a:r>
            <a:r>
              <a:rPr lang="en-US" sz="8800" b="1" cap="all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SURFACE </a:t>
            </a:r>
            <a:r>
              <a:rPr lang="en-US" sz="8800" b="1" cap="all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WATER AND SEDIMENTS IN THE NEAR SHORE ENVIRONMENTS OF OAHU AND KAUAI</a:t>
            </a:r>
            <a:endParaRPr lang="en-US" sz="8800" b="1" cap="all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dirty="0" smtClean="0"/>
              <a:t>Julia Gray (To The Field), Marvin Heskett (Element Environmental), for The Surfrider Foundation</a:t>
            </a:r>
            <a:endParaRPr lang="en-US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4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" t="2597" r="-1471" b="-778"/>
          <a:stretch/>
        </p:blipFill>
        <p:spPr>
          <a:xfrm>
            <a:off x="36853272" y="0"/>
            <a:ext cx="7180802" cy="3840480"/>
          </a:xfrm>
        </p:spPr>
      </p:pic>
      <p:sp>
        <p:nvSpPr>
          <p:cNvPr id="27" name="Content Placeholder 26"/>
          <p:cNvSpPr>
            <a:spLocks noGrp="1"/>
          </p:cNvSpPr>
          <p:nvPr>
            <p:ph sz="quarter" idx="38"/>
          </p:nvPr>
        </p:nvSpPr>
        <p:spPr>
          <a:xfrm>
            <a:off x="345846" y="5045569"/>
            <a:ext cx="24730394" cy="27179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Calibri" panose="020F0502020204030204" pitchFamily="34" charset="0"/>
              </a:rPr>
              <a:t>With the increasing agricultural </a:t>
            </a:r>
            <a:r>
              <a:rPr lang="en-US" sz="3600" dirty="0" smtClean="0">
                <a:latin typeface="Calibri" panose="020F0502020204030204" pitchFamily="34" charset="0"/>
              </a:rPr>
              <a:t>development and </a:t>
            </a:r>
            <a:r>
              <a:rPr lang="en-US" sz="3600" dirty="0">
                <a:latin typeface="Calibri" panose="020F0502020204030204" pitchFamily="34" charset="0"/>
              </a:rPr>
              <a:t>urban use of chemical pesticides and </a:t>
            </a:r>
            <a:r>
              <a:rPr lang="en-US" sz="3600" dirty="0" smtClean="0">
                <a:latin typeface="Calibri" panose="020F0502020204030204" pitchFamily="34" charset="0"/>
              </a:rPr>
              <a:t>herbicides in the post sugar era, </a:t>
            </a:r>
            <a:r>
              <a:rPr lang="en-US" sz="3600" dirty="0">
                <a:latin typeface="Calibri" panose="020F0502020204030204" pitchFamily="34" charset="0"/>
              </a:rPr>
              <a:t>the Surfrider Foundation (SRF) </a:t>
            </a:r>
            <a:r>
              <a:rPr lang="en-US" sz="3600" dirty="0" smtClean="0">
                <a:latin typeface="Calibri" panose="020F0502020204030204" pitchFamily="34" charset="0"/>
              </a:rPr>
              <a:t>is </a:t>
            </a:r>
            <a:r>
              <a:rPr lang="en-US" sz="3600" dirty="0">
                <a:latin typeface="Calibri" panose="020F0502020204030204" pitchFamily="34" charset="0"/>
              </a:rPr>
              <a:t>concerned about the potentially damaging impacts to both human health and ecological communities from these chemicals.  As a result of this </a:t>
            </a:r>
            <a:r>
              <a:rPr lang="en-US" sz="3600" dirty="0" smtClean="0">
                <a:latin typeface="Calibri" panose="020F0502020204030204" pitchFamily="34" charset="0"/>
              </a:rPr>
              <a:t>concern, </a:t>
            </a:r>
            <a:r>
              <a:rPr lang="en-US" sz="3600" dirty="0">
                <a:latin typeface="Calibri" panose="020F0502020204030204" pitchFamily="34" charset="0"/>
              </a:rPr>
              <a:t>this project </a:t>
            </a:r>
            <a:r>
              <a:rPr lang="en-US" sz="3600" dirty="0" smtClean="0">
                <a:latin typeface="Calibri" panose="020F0502020204030204" pitchFamily="34" charset="0"/>
              </a:rPr>
              <a:t>was designed </a:t>
            </a:r>
            <a:r>
              <a:rPr lang="en-US" sz="3600" dirty="0">
                <a:latin typeface="Calibri" panose="020F0502020204030204" pitchFamily="34" charset="0"/>
              </a:rPr>
              <a:t>to study </a:t>
            </a:r>
            <a:r>
              <a:rPr lang="en-US" sz="3600" dirty="0" smtClean="0">
                <a:latin typeface="Calibri" panose="020F0502020204030204" pitchFamily="34" charset="0"/>
              </a:rPr>
              <a:t>the </a:t>
            </a:r>
            <a:r>
              <a:rPr lang="en-US" sz="3600" dirty="0">
                <a:latin typeface="Calibri" panose="020F0502020204030204" pitchFamily="34" charset="0"/>
              </a:rPr>
              <a:t>presence and </a:t>
            </a:r>
            <a:r>
              <a:rPr lang="en-US" sz="3600" dirty="0" smtClean="0">
                <a:latin typeface="Calibri" panose="020F0502020204030204" pitchFamily="34" charset="0"/>
              </a:rPr>
              <a:t>concentration </a:t>
            </a:r>
            <a:r>
              <a:rPr lang="en-US" sz="3600" dirty="0">
                <a:latin typeface="Calibri" panose="020F0502020204030204" pitchFamily="34" charset="0"/>
              </a:rPr>
              <a:t>of chemical pesticides </a:t>
            </a:r>
            <a:r>
              <a:rPr lang="en-US" sz="3600" dirty="0" smtClean="0">
                <a:latin typeface="Calibri" panose="020F0502020204030204" pitchFamily="34" charset="0"/>
              </a:rPr>
              <a:t>in </a:t>
            </a:r>
            <a:r>
              <a:rPr lang="en-US" sz="3600" dirty="0">
                <a:latin typeface="Calibri" panose="020F0502020204030204" pitchFamily="34" charset="0"/>
              </a:rPr>
              <a:t>the nearshore marine environment </a:t>
            </a:r>
            <a:r>
              <a:rPr lang="en-US" sz="3600" dirty="0" smtClean="0">
                <a:latin typeface="Calibri" panose="020F0502020204030204" pitchFamily="34" charset="0"/>
              </a:rPr>
              <a:t>of Kauai and Oahu. Low </a:t>
            </a:r>
            <a:r>
              <a:rPr lang="en-US" sz="3600" dirty="0">
                <a:latin typeface="Calibri" panose="020F0502020204030204" pitchFamily="34" charset="0"/>
              </a:rPr>
              <a:t>concentrations </a:t>
            </a:r>
            <a:r>
              <a:rPr lang="en-US" sz="3600" dirty="0" smtClean="0">
                <a:latin typeface="Calibri" panose="020F0502020204030204" pitchFamily="34" charset="0"/>
              </a:rPr>
              <a:t>of 18 different pesticides were found throughout the study area.  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065" y="5048340"/>
            <a:ext cx="17945100" cy="1386666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065" y="18915008"/>
            <a:ext cx="17945100" cy="13872372"/>
          </a:xfrm>
          <a:prstGeom prst="rect">
            <a:avLst/>
          </a:prstGeom>
        </p:spPr>
      </p:pic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2188835"/>
              </p:ext>
            </p:extLst>
          </p:nvPr>
        </p:nvGraphicFramePr>
        <p:xfrm>
          <a:off x="363507" y="25163735"/>
          <a:ext cx="11631932" cy="735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9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330595" y="23506648"/>
            <a:ext cx="11631932" cy="1262121"/>
          </a:xfrm>
        </p:spPr>
        <p:txBody>
          <a:bodyPr/>
          <a:lstStyle/>
          <a:p>
            <a:r>
              <a:rPr lang="en-US" dirty="0" smtClean="0"/>
              <a:t>Field Screening Using ELISA</a:t>
            </a:r>
            <a:endParaRPr lang="en-US" dirty="0"/>
          </a:p>
        </p:txBody>
      </p:sp>
      <p:pic>
        <p:nvPicPr>
          <p:cNvPr id="51" name="Picture 5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6" y="9620673"/>
            <a:ext cx="7171817" cy="8044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 Placeholder 70"/>
          <p:cNvSpPr>
            <a:spLocks noGrp="1"/>
          </p:cNvSpPr>
          <p:nvPr>
            <p:ph type="body" sz="quarter" idx="41"/>
          </p:nvPr>
        </p:nvSpPr>
        <p:spPr>
          <a:xfrm>
            <a:off x="345846" y="7916387"/>
            <a:ext cx="25374600" cy="1509894"/>
          </a:xfrm>
        </p:spPr>
        <p:txBody>
          <a:bodyPr/>
          <a:lstStyle/>
          <a:p>
            <a:r>
              <a:rPr lang="en-US" dirty="0" smtClean="0"/>
              <a:t>Isokinetic and </a:t>
            </a:r>
            <a:r>
              <a:rPr lang="en-US" dirty="0" smtClean="0"/>
              <a:t>Multi-Incremental </a:t>
            </a:r>
            <a:r>
              <a:rPr lang="en-US" dirty="0" smtClean="0"/>
              <a:t>Sampling</a:t>
            </a:r>
            <a:endParaRPr lang="en-US" dirty="0"/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r="12860"/>
          <a:stretch/>
        </p:blipFill>
        <p:spPr>
          <a:xfrm rot="5400000">
            <a:off x="18780171" y="16257569"/>
            <a:ext cx="7330181" cy="6550367"/>
          </a:xfrm>
          <a:prstGeom prst="rect">
            <a:avLst/>
          </a:prstGeom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86" name="Text Placeholder 85"/>
          <p:cNvSpPr>
            <a:spLocks noGrp="1"/>
          </p:cNvSpPr>
          <p:nvPr>
            <p:ph type="body" sz="quarter" idx="31"/>
          </p:nvPr>
        </p:nvSpPr>
        <p:spPr>
          <a:xfrm>
            <a:off x="12948072" y="23506648"/>
            <a:ext cx="12801600" cy="1262121"/>
          </a:xfrm>
        </p:spPr>
        <p:txBody>
          <a:bodyPr/>
          <a:lstStyle/>
          <a:p>
            <a:r>
              <a:rPr lang="en-US" dirty="0" smtClean="0"/>
              <a:t>Pesticide Detection Frequency</a:t>
            </a:r>
            <a:endParaRPr lang="en-US" dirty="0"/>
          </a:p>
        </p:txBody>
      </p:sp>
      <p:graphicFrame>
        <p:nvGraphicFramePr>
          <p:cNvPr id="62" name="Chart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611610"/>
              </p:ext>
            </p:extLst>
          </p:nvPr>
        </p:nvGraphicFramePr>
        <p:xfrm>
          <a:off x="12948072" y="25037844"/>
          <a:ext cx="12801600" cy="7361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/>
          <a:stretch/>
        </p:blipFill>
        <p:spPr>
          <a:xfrm>
            <a:off x="19170079" y="9663054"/>
            <a:ext cx="6554481" cy="59355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62" y="18213497"/>
            <a:ext cx="6910601" cy="49936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384" y="18213497"/>
            <a:ext cx="7064074" cy="502407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32767" y="17664975"/>
            <a:ext cx="71105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Equal-Distance-Increment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(EDI) method to collect the water sample (USGS, 2006)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b="21307"/>
          <a:stretch/>
        </p:blipFill>
        <p:spPr>
          <a:xfrm>
            <a:off x="383758" y="18213497"/>
            <a:ext cx="3951783" cy="4993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058" y="22521762"/>
            <a:ext cx="3745182" cy="64633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Sediments were collected using a </a:t>
            </a:r>
            <a:r>
              <a:rPr lang="en-US" sz="1800" b="1" dirty="0" smtClean="0">
                <a:solidFill>
                  <a:schemeClr val="tx1"/>
                </a:solidFill>
              </a:rPr>
              <a:t>Mult</a:t>
            </a:r>
            <a:r>
              <a:rPr lang="en-US" sz="1800" b="1" dirty="0" smtClean="0">
                <a:solidFill>
                  <a:schemeClr val="tx1"/>
                </a:solidFill>
              </a:rPr>
              <a:t>i-</a:t>
            </a:r>
            <a:r>
              <a:rPr lang="en-US" sz="1800" b="1" dirty="0" smtClean="0">
                <a:solidFill>
                  <a:schemeClr val="tx1"/>
                </a:solidFill>
              </a:rPr>
              <a:t>Incremental </a:t>
            </a:r>
            <a:r>
              <a:rPr lang="en-US" sz="1800" b="1" dirty="0">
                <a:solidFill>
                  <a:schemeClr val="tx1"/>
                </a:solidFill>
              </a:rPr>
              <a:t>approach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247969" y="22488581"/>
            <a:ext cx="6329331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ELISA was used to increase the frequency and sample count for Glyphosate, Atrazine and Metolachlor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95776" y="22244763"/>
            <a:ext cx="6763371" cy="923330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Representative stream </a:t>
            </a:r>
            <a:r>
              <a:rPr lang="en-US" sz="1800" b="1" dirty="0">
                <a:solidFill>
                  <a:schemeClr val="tx1"/>
                </a:solidFill>
              </a:rPr>
              <a:t>w</a:t>
            </a:r>
            <a:r>
              <a:rPr lang="en-US" sz="1800" b="1" dirty="0" smtClean="0">
                <a:solidFill>
                  <a:schemeClr val="tx1"/>
                </a:solidFill>
              </a:rPr>
              <a:t>ater samples were collected just upstream from the shoreline. Samples were sent to an analytical laboratory for the analysis of over 200 pesticides.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844469" y="22274513"/>
            <a:ext cx="7013903" cy="923330"/>
          </a:xfrm>
          <a:prstGeom prst="rect">
            <a:avLst/>
          </a:prstGeom>
          <a:solidFill>
            <a:schemeClr val="accent1">
              <a:alpha val="70000"/>
            </a:schemeClr>
          </a:solidFill>
          <a:ln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Samples were collected with a Teflon DH-81 to ensure sample representativeness. A YSI Pro Plus was used to monitor water quality parameters and ensure water was fresh or brackish.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280595" y="14846897"/>
            <a:ext cx="6329331" cy="646331"/>
          </a:xfrm>
          <a:prstGeom prst="rect">
            <a:avLst/>
          </a:prstGeom>
          <a:solidFill>
            <a:schemeClr val="accent1">
              <a:alpha val="70000"/>
            </a:schemeClr>
          </a:solidFill>
          <a:ln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Samples were poured into a Teflon churn to reduce heterogeneity before subsampling into containers.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68" y="9586272"/>
            <a:ext cx="11083290" cy="807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ience Poster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ience project poster.potx" id="{9F66963A-5D05-46D6-B274-70EFDCF8EA67}" vid="{B4CD790B-2AB9-43B4-8853-0A759C89C570}"/>
    </a:ext>
  </a:extLst>
</a:theme>
</file>

<file path=ppt/theme/theme2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cience Poster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B7E175-EA31-4EB5-9BCC-A945A8103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Science project poster</Template>
  <TotalTime>0</TotalTime>
  <Words>272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Science Poster</vt:lpstr>
      <vt:lpstr>STUDY OF PESTICIDE IMPACTS TO SURFACE WATER AND SEDIMENTS IN THE NEAR SHORE ENVIRONMENTS OF OAHU AND KAUAI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2017-05-19T20:17:03Z</dcterms:created>
  <dcterms:modified xsi:type="dcterms:W3CDTF">2017-05-22T20:43:02Z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TC040013439991</vt:lpwstr>
  </property>
</Properties>
</file>