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92 articles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035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latin typeface="Times New Roman"/>
                <a:ea typeface="Times New Roman"/>
                <a:cs typeface="Times New Roman"/>
                <a:sym typeface="Times New Roman"/>
              </a:rPr>
              <a:t>The Paul Bond Scholarship Fund was established by DVPS in 1994 in memory of Paul N. Bond to honor his commitment to paleontological study and to show the respect in which he was held by all that knew him. Paul was a charter member of the Society and served on the board of directors and as a vice-president.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1" name="Shape 4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solidFill>
                  <a:srgbClr val="263238"/>
                </a:solidFill>
              </a:rPr>
              <a:t>15 paper newsleters.. 220 electronic. Mosasuaur 9 I rinsed about 50 paper. 8 we printed for everyone so 200 plus. 9 people had to cover printing costs and could get it online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
        <p:nvSpPr>
          <p:cNvPr id="13" name="Shape 13"/>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14"/>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5" name="Shape 15" descr="facebook-icon-preview-1.png"/>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6" name="Shape 16"/>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0" name="Shape 50"/>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2" name="Shape 42"/>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3" name="Shape 43"/>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2.gif"/><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gif"/><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2.gif"/><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png"/><Relationship Id="rId7"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73.jpeg"/><Relationship Id="rId5" Type="http://schemas.openxmlformats.org/officeDocument/2006/relationships/image" Target="../media/image74.png"/><Relationship Id="rId10" Type="http://schemas.openxmlformats.org/officeDocument/2006/relationships/image" Target="../media/image72.png"/><Relationship Id="rId4" Type="http://schemas.openxmlformats.org/officeDocument/2006/relationships/image" Target="../media/image2.gif"/><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7.jpeg"/><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8.jpg"/><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2.gif"/><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pn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gif"/><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eg"/><Relationship Id="rId4" Type="http://schemas.openxmlformats.org/officeDocument/2006/relationships/image" Target="../media/image2.gif"/><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5375" y="1350225"/>
            <a:ext cx="9144000" cy="1142100"/>
          </a:xfrm>
          <a:prstGeom prst="rect">
            <a:avLst/>
          </a:prstGeom>
        </p:spPr>
        <p:txBody>
          <a:bodyPr lIns="91425" tIns="91425" rIns="91425" bIns="91425" anchor="ctr" anchorCtr="0">
            <a:noAutofit/>
          </a:bodyPr>
          <a:lstStyle/>
          <a:p>
            <a:pPr lvl="0" rtl="0">
              <a:lnSpc>
                <a:spcPct val="150000"/>
              </a:lnSpc>
              <a:spcBef>
                <a:spcPts val="0"/>
              </a:spcBef>
              <a:buClr>
                <a:schemeClr val="dk1"/>
              </a:buClr>
              <a:buSzPct val="34375"/>
              <a:buFont typeface="Arial"/>
              <a:buNone/>
            </a:pPr>
            <a:r>
              <a:rPr lang="en" sz="3200" b="1"/>
              <a:t>The Delaware Valley Paleontological Society:    </a:t>
            </a:r>
            <a:r>
              <a:rPr lang="en" sz="3000" b="1"/>
              <a:t>  </a:t>
            </a:r>
          </a:p>
        </p:txBody>
      </p:sp>
      <p:sp>
        <p:nvSpPr>
          <p:cNvPr id="59" name="Shape 59"/>
          <p:cNvSpPr txBox="1">
            <a:spLocks noGrp="1"/>
          </p:cNvSpPr>
          <p:nvPr>
            <p:ph type="subTitle" idx="1"/>
          </p:nvPr>
        </p:nvSpPr>
        <p:spPr>
          <a:xfrm>
            <a:off x="311700" y="2224525"/>
            <a:ext cx="8520600" cy="792600"/>
          </a:xfrm>
          <a:prstGeom prst="rect">
            <a:avLst/>
          </a:prstGeom>
        </p:spPr>
        <p:txBody>
          <a:bodyPr lIns="91425" tIns="91425" rIns="91425" bIns="91425" anchor="t" anchorCtr="0">
            <a:noAutofit/>
          </a:bodyPr>
          <a:lstStyle/>
          <a:p>
            <a:pPr lvl="0" rtl="0">
              <a:lnSpc>
                <a:spcPct val="150000"/>
              </a:lnSpc>
              <a:spcBef>
                <a:spcPts val="0"/>
              </a:spcBef>
              <a:buClr>
                <a:schemeClr val="dk1"/>
              </a:buClr>
              <a:buSzPct val="45833"/>
              <a:buFont typeface="Arial"/>
              <a:buNone/>
            </a:pPr>
            <a:r>
              <a:rPr lang="en" sz="2400" b="1">
                <a:solidFill>
                  <a:schemeClr val="dk1"/>
                </a:solidFill>
              </a:rPr>
              <a:t>A History of Advancing Paleontology for Everyone</a:t>
            </a:r>
          </a:p>
        </p:txBody>
      </p:sp>
      <p:sp>
        <p:nvSpPr>
          <p:cNvPr id="60" name="Shape 60"/>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a:spcBef>
                <a:spcPts val="0"/>
              </a:spcBef>
              <a:buNone/>
            </a:pPr>
            <a:r>
              <a:rPr lang="en">
                <a:solidFill>
                  <a:srgbClr val="FFFFFF"/>
                </a:solidFill>
              </a:rPr>
              <a:t>www.DVPS.org</a:t>
            </a:r>
          </a:p>
        </p:txBody>
      </p:sp>
      <p:pic>
        <p:nvPicPr>
          <p:cNvPr id="62" name="Shape 62"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63" name="Shape 63"/>
          <p:cNvSpPr txBox="1"/>
          <p:nvPr/>
        </p:nvSpPr>
        <p:spPr>
          <a:xfrm>
            <a:off x="329900" y="4864925"/>
            <a:ext cx="1973700" cy="245100"/>
          </a:xfrm>
          <a:prstGeom prst="rect">
            <a:avLst/>
          </a:prstGeom>
          <a:noFill/>
          <a:ln>
            <a:noFill/>
          </a:ln>
        </p:spPr>
        <p:txBody>
          <a:bodyPr lIns="91425" tIns="91425" rIns="91425" bIns="91425" anchor="t" anchorCtr="0">
            <a:noAutofit/>
          </a:bodyPr>
          <a:lstStyle/>
          <a:p>
            <a:pPr lvl="0">
              <a:spcBef>
                <a:spcPts val="0"/>
              </a:spcBef>
              <a:buNone/>
            </a:pPr>
            <a:r>
              <a:rPr lang="en" sz="1000">
                <a:solidFill>
                  <a:srgbClr val="FFFFFF"/>
                </a:solidFill>
              </a:rPr>
              <a:t>facebook.com/DVPSPaleo</a:t>
            </a:r>
          </a:p>
        </p:txBody>
      </p:sp>
      <p:pic>
        <p:nvPicPr>
          <p:cNvPr id="64" name="Shape 64" descr="logotrans.gif"/>
          <p:cNvPicPr preferRelativeResize="0"/>
          <p:nvPr/>
        </p:nvPicPr>
        <p:blipFill>
          <a:blip r:embed="rId4">
            <a:alphaModFix/>
          </a:blip>
          <a:stretch>
            <a:fillRect/>
          </a:stretch>
        </p:blipFill>
        <p:spPr>
          <a:xfrm>
            <a:off x="3907859" y="228599"/>
            <a:ext cx="1327075" cy="1304974"/>
          </a:xfrm>
          <a:prstGeom prst="rect">
            <a:avLst/>
          </a:prstGeom>
          <a:noFill/>
          <a:ln>
            <a:noFill/>
          </a:ln>
        </p:spPr>
      </p:pic>
      <p:sp>
        <p:nvSpPr>
          <p:cNvPr id="65" name="Shape 65"/>
          <p:cNvSpPr txBox="1">
            <a:spLocks noGrp="1"/>
          </p:cNvSpPr>
          <p:nvPr>
            <p:ph type="subTitle" idx="1"/>
          </p:nvPr>
        </p:nvSpPr>
        <p:spPr>
          <a:xfrm>
            <a:off x="311700" y="3062725"/>
            <a:ext cx="4122900" cy="792600"/>
          </a:xfrm>
          <a:prstGeom prst="rect">
            <a:avLst/>
          </a:prstGeom>
        </p:spPr>
        <p:txBody>
          <a:bodyPr lIns="91425" tIns="91425" rIns="91425" bIns="91425" anchor="t" anchorCtr="0">
            <a:noAutofit/>
          </a:bodyPr>
          <a:lstStyle/>
          <a:p>
            <a:pPr lvl="0" rtl="0">
              <a:lnSpc>
                <a:spcPct val="150000"/>
              </a:lnSpc>
              <a:spcBef>
                <a:spcPts val="0"/>
              </a:spcBef>
              <a:buNone/>
            </a:pPr>
            <a:r>
              <a:rPr lang="en" sz="1600">
                <a:solidFill>
                  <a:srgbClr val="000000"/>
                </a:solidFill>
              </a:rPr>
              <a:t>Jason P. Schein</a:t>
            </a:r>
          </a:p>
          <a:p>
            <a:pPr lvl="0" rtl="0">
              <a:lnSpc>
                <a:spcPct val="150000"/>
              </a:lnSpc>
              <a:spcBef>
                <a:spcPts val="0"/>
              </a:spcBef>
              <a:buNone/>
            </a:pPr>
            <a:r>
              <a:rPr lang="en" sz="1600" i="1">
                <a:solidFill>
                  <a:srgbClr val="000000"/>
                </a:solidFill>
              </a:rPr>
              <a:t>Executive Director</a:t>
            </a:r>
            <a:r>
              <a:rPr lang="en" sz="1600">
                <a:solidFill>
                  <a:srgbClr val="000000"/>
                </a:solidFill>
              </a:rPr>
              <a:t> </a:t>
            </a:r>
          </a:p>
          <a:p>
            <a:pPr lvl="0" rtl="0">
              <a:lnSpc>
                <a:spcPct val="150000"/>
              </a:lnSpc>
              <a:spcBef>
                <a:spcPts val="0"/>
              </a:spcBef>
              <a:buNone/>
            </a:pPr>
            <a:endParaRPr sz="1600" b="1">
              <a:solidFill>
                <a:srgbClr val="073763"/>
              </a:solidFill>
            </a:endParaRPr>
          </a:p>
        </p:txBody>
      </p:sp>
      <p:sp>
        <p:nvSpPr>
          <p:cNvPr id="66" name="Shape 66"/>
          <p:cNvSpPr txBox="1">
            <a:spLocks noGrp="1"/>
          </p:cNvSpPr>
          <p:nvPr>
            <p:ph type="subTitle" idx="1"/>
          </p:nvPr>
        </p:nvSpPr>
        <p:spPr>
          <a:xfrm>
            <a:off x="4655100" y="3062725"/>
            <a:ext cx="4122900" cy="1483200"/>
          </a:xfrm>
          <a:prstGeom prst="rect">
            <a:avLst/>
          </a:prstGeom>
        </p:spPr>
        <p:txBody>
          <a:bodyPr lIns="91425" tIns="91425" rIns="91425" bIns="91425" anchor="t" anchorCtr="0">
            <a:noAutofit/>
          </a:bodyPr>
          <a:lstStyle/>
          <a:p>
            <a:pPr lvl="0" rtl="0">
              <a:lnSpc>
                <a:spcPct val="150000"/>
              </a:lnSpc>
              <a:spcBef>
                <a:spcPts val="0"/>
              </a:spcBef>
              <a:buNone/>
            </a:pPr>
            <a:r>
              <a:rPr lang="en" sz="1600">
                <a:solidFill>
                  <a:srgbClr val="000000"/>
                </a:solidFill>
              </a:rPr>
              <a:t>Bill Shankle</a:t>
            </a:r>
          </a:p>
          <a:p>
            <a:pPr lvl="0" rtl="0">
              <a:lnSpc>
                <a:spcPct val="150000"/>
              </a:lnSpc>
              <a:spcBef>
                <a:spcPts val="0"/>
              </a:spcBef>
              <a:buNone/>
            </a:pPr>
            <a:r>
              <a:rPr lang="en" sz="1600" i="1">
                <a:solidFill>
                  <a:srgbClr val="000000"/>
                </a:solidFill>
              </a:rPr>
              <a:t>President</a:t>
            </a:r>
            <a:r>
              <a:rPr lang="en" sz="1600">
                <a:solidFill>
                  <a:srgbClr val="000000"/>
                </a:solidFill>
              </a:rPr>
              <a:t> </a:t>
            </a:r>
          </a:p>
          <a:p>
            <a:pPr lvl="0" rtl="0">
              <a:lnSpc>
                <a:spcPct val="150000"/>
              </a:lnSpc>
              <a:spcBef>
                <a:spcPts val="0"/>
              </a:spcBef>
              <a:buNone/>
            </a:pPr>
            <a:r>
              <a:rPr lang="en" sz="1600" b="1">
                <a:solidFill>
                  <a:srgbClr val="000000"/>
                </a:solidFill>
              </a:rPr>
              <a:t>Delaware Valley Paleontological Society</a:t>
            </a:r>
          </a:p>
        </p:txBody>
      </p:sp>
      <p:pic>
        <p:nvPicPr>
          <p:cNvPr id="67" name="Shape 67"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68" name="Shape 68"/>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355925" y="3798501"/>
            <a:ext cx="1973700" cy="9276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Scientific Contributions</a:t>
            </a:r>
          </a:p>
        </p:txBody>
      </p:sp>
      <p:sp>
        <p:nvSpPr>
          <p:cNvPr id="197" name="Shape 197"/>
          <p:cNvSpPr txBox="1">
            <a:spLocks noGrp="1"/>
          </p:cNvSpPr>
          <p:nvPr>
            <p:ph type="body" idx="1"/>
          </p:nvPr>
        </p:nvSpPr>
        <p:spPr>
          <a:xfrm>
            <a:off x="311700" y="1152475"/>
            <a:ext cx="6254700" cy="1816200"/>
          </a:xfrm>
          <a:prstGeom prst="rect">
            <a:avLst/>
          </a:prstGeom>
        </p:spPr>
        <p:txBody>
          <a:bodyPr lIns="91425" tIns="91425" rIns="91425" bIns="91425" anchor="t" anchorCtr="0">
            <a:noAutofit/>
          </a:bodyPr>
          <a:lstStyle/>
          <a:p>
            <a:pPr marL="457200" lvl="0" indent="-228600" rtl="0">
              <a:spcBef>
                <a:spcPts val="0"/>
              </a:spcBef>
              <a:spcAft>
                <a:spcPts val="0"/>
              </a:spcAft>
            </a:pPr>
            <a:r>
              <a:rPr lang="en" dirty="0"/>
              <a:t>Primary Beneficiaries</a:t>
            </a:r>
          </a:p>
          <a:p>
            <a:pPr marL="914400" lvl="1" indent="-228600" rtl="0">
              <a:spcBef>
                <a:spcPts val="0"/>
              </a:spcBef>
              <a:spcAft>
                <a:spcPts val="0"/>
              </a:spcAft>
            </a:pPr>
            <a:r>
              <a:rPr lang="en" dirty="0"/>
              <a:t>American Museum of Natural History</a:t>
            </a:r>
          </a:p>
          <a:p>
            <a:pPr marL="914400" lvl="1" indent="-228600" rtl="0">
              <a:spcBef>
                <a:spcPts val="0"/>
              </a:spcBef>
              <a:spcAft>
                <a:spcPts val="0"/>
              </a:spcAft>
            </a:pPr>
            <a:r>
              <a:rPr lang="en" dirty="0"/>
              <a:t>Academy of Natural Sciences of Philadelphia (Drexel University)</a:t>
            </a:r>
          </a:p>
          <a:p>
            <a:pPr marL="914400" lvl="1" indent="-228600" rtl="0">
              <a:spcBef>
                <a:spcPts val="0"/>
              </a:spcBef>
              <a:spcAft>
                <a:spcPts val="0"/>
              </a:spcAft>
            </a:pPr>
            <a:r>
              <a:rPr lang="en" dirty="0"/>
              <a:t>New Jersey State Museum</a:t>
            </a:r>
          </a:p>
          <a:p>
            <a:pPr marL="914400" lvl="1" indent="-228600" rtl="0">
              <a:spcBef>
                <a:spcPts val="0"/>
              </a:spcBef>
              <a:spcAft>
                <a:spcPts val="0"/>
              </a:spcAft>
            </a:pPr>
            <a:r>
              <a:rPr lang="en" dirty="0"/>
              <a:t>National Museum of Natural History</a:t>
            </a:r>
          </a:p>
          <a:p>
            <a:pPr marL="914400" lvl="1" indent="-228600" rtl="0">
              <a:spcBef>
                <a:spcPts val="0"/>
              </a:spcBef>
            </a:pPr>
            <a:r>
              <a:rPr lang="en" dirty="0"/>
              <a:t>Calvert Marine Museum</a:t>
            </a:r>
          </a:p>
        </p:txBody>
      </p:sp>
      <p:sp>
        <p:nvSpPr>
          <p:cNvPr id="198" name="Shape 198"/>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9" name="Shape 199"/>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00" name="Shape 200"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01" name="Shape 201"/>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02" name="Shape 20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203" name="Shape 20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7309024" y="205400"/>
            <a:ext cx="1669775" cy="2223427"/>
          </a:xfrm>
          <a:prstGeom prst="rect">
            <a:avLst/>
          </a:prstGeom>
          <a:noFill/>
          <a:ln>
            <a:noFill/>
          </a:ln>
        </p:spPr>
      </p:pic>
      <p:sp>
        <p:nvSpPr>
          <p:cNvPr id="204" name="Shape 204"/>
          <p:cNvSpPr txBox="1"/>
          <p:nvPr/>
        </p:nvSpPr>
        <p:spPr>
          <a:xfrm>
            <a:off x="5867900" y="390825"/>
            <a:ext cx="1489200" cy="761700"/>
          </a:xfrm>
          <a:prstGeom prst="rect">
            <a:avLst/>
          </a:prstGeom>
          <a:noFill/>
          <a:ln>
            <a:noFill/>
          </a:ln>
        </p:spPr>
        <p:txBody>
          <a:bodyPr lIns="91425" tIns="91425" rIns="91425" bIns="91425" anchor="t" anchorCtr="0">
            <a:noAutofit/>
          </a:bodyPr>
          <a:lstStyle/>
          <a:p>
            <a:pPr lvl="0" algn="ctr" rtl="0">
              <a:spcBef>
                <a:spcPts val="0"/>
              </a:spcBef>
              <a:buNone/>
            </a:pPr>
            <a:r>
              <a:rPr lang="en"/>
              <a:t>Mastodon tooth</a:t>
            </a:r>
          </a:p>
          <a:p>
            <a:pPr lvl="0" algn="ctr" rtl="0">
              <a:spcBef>
                <a:spcPts val="0"/>
              </a:spcBef>
              <a:buNone/>
            </a:pPr>
            <a:r>
              <a:rPr lang="en" sz="1200"/>
              <a:t>NJSM</a:t>
            </a:r>
          </a:p>
          <a:p>
            <a:pPr lvl="0" algn="ctr">
              <a:spcBef>
                <a:spcPts val="0"/>
              </a:spcBef>
              <a:buNone/>
            </a:pPr>
            <a:r>
              <a:rPr lang="en" sz="1200"/>
              <a:t>(L. Schnatterly)</a:t>
            </a:r>
          </a:p>
        </p:txBody>
      </p:sp>
      <p:sp>
        <p:nvSpPr>
          <p:cNvPr id="205" name="Shape 205"/>
          <p:cNvSpPr txBox="1">
            <a:spLocks noGrp="1"/>
          </p:cNvSpPr>
          <p:nvPr>
            <p:ph type="body" idx="1"/>
          </p:nvPr>
        </p:nvSpPr>
        <p:spPr>
          <a:xfrm>
            <a:off x="311700" y="2828875"/>
            <a:ext cx="4699500" cy="1816200"/>
          </a:xfrm>
          <a:prstGeom prst="rect">
            <a:avLst/>
          </a:prstGeom>
        </p:spPr>
        <p:txBody>
          <a:bodyPr lIns="91425" tIns="91425" rIns="91425" bIns="91425" anchor="t" anchorCtr="0">
            <a:noAutofit/>
          </a:bodyPr>
          <a:lstStyle/>
          <a:p>
            <a:pPr marL="457200" lvl="0" indent="-228600" rtl="0">
              <a:spcBef>
                <a:spcPts val="0"/>
              </a:spcBef>
              <a:spcAft>
                <a:spcPts val="0"/>
              </a:spcAft>
            </a:pPr>
            <a:r>
              <a:rPr lang="en" dirty="0"/>
              <a:t>Major Collections (not pictured)</a:t>
            </a:r>
          </a:p>
          <a:p>
            <a:pPr marL="914400" lvl="1" indent="-228600" rtl="0">
              <a:spcBef>
                <a:spcPts val="0"/>
              </a:spcBef>
              <a:spcAft>
                <a:spcPts val="0"/>
              </a:spcAft>
            </a:pPr>
            <a:r>
              <a:rPr lang="en" dirty="0"/>
              <a:t>Kuehne Collection (AMNH &amp; NJSM)</a:t>
            </a:r>
          </a:p>
          <a:p>
            <a:pPr marL="914400" lvl="1" indent="-228600" rtl="0">
              <a:spcBef>
                <a:spcPts val="0"/>
              </a:spcBef>
              <a:spcAft>
                <a:spcPts val="0"/>
              </a:spcAft>
            </a:pPr>
            <a:r>
              <a:rPr lang="en" dirty="0"/>
              <a:t>Cynthia Miller Collection (NJSM)</a:t>
            </a:r>
          </a:p>
          <a:p>
            <a:pPr marL="914400" lvl="1" indent="-228600" rtl="0">
              <a:spcBef>
                <a:spcPts val="0"/>
              </a:spcBef>
              <a:spcAft>
                <a:spcPts val="0"/>
              </a:spcAft>
            </a:pPr>
            <a:r>
              <a:rPr lang="en" dirty="0"/>
              <a:t>John Wolf Collection (AMNH)</a:t>
            </a:r>
          </a:p>
          <a:p>
            <a:pPr marL="914400" lvl="1" indent="-228600" rtl="0">
              <a:spcBef>
                <a:spcPts val="0"/>
              </a:spcBef>
              <a:spcAft>
                <a:spcPts val="0"/>
              </a:spcAft>
            </a:pPr>
            <a:r>
              <a:rPr lang="en" dirty="0"/>
              <a:t>Lauginiger C &amp; D Canal Collection (NJSM)</a:t>
            </a:r>
          </a:p>
          <a:p>
            <a:pPr marL="914400" lvl="1" indent="-228600" rtl="0">
              <a:spcBef>
                <a:spcPts val="0"/>
              </a:spcBef>
              <a:spcAft>
                <a:spcPts val="0"/>
              </a:spcAft>
            </a:pPr>
            <a:r>
              <a:rPr lang="en" dirty="0"/>
              <a:t>Camburn Collection (NJSM)</a:t>
            </a:r>
          </a:p>
          <a:p>
            <a:pPr marL="914400" lvl="1" indent="-228600" rtl="0">
              <a:spcBef>
                <a:spcPts val="0"/>
              </a:spcBef>
              <a:spcAft>
                <a:spcPts val="0"/>
              </a:spcAft>
            </a:pPr>
            <a:r>
              <a:rPr lang="en" dirty="0"/>
              <a:t>Gallagher Collection (NJSM)</a:t>
            </a:r>
          </a:p>
        </p:txBody>
      </p:sp>
      <p:pic>
        <p:nvPicPr>
          <p:cNvPr id="206" name="Shape 206"/>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5307223" y="2126475"/>
            <a:ext cx="1450499" cy="2578675"/>
          </a:xfrm>
          <a:prstGeom prst="rect">
            <a:avLst/>
          </a:prstGeom>
          <a:noFill/>
          <a:ln>
            <a:noFill/>
          </a:ln>
        </p:spPr>
      </p:pic>
      <p:sp>
        <p:nvSpPr>
          <p:cNvPr id="207" name="Shape 207"/>
          <p:cNvSpPr txBox="1"/>
          <p:nvPr/>
        </p:nvSpPr>
        <p:spPr>
          <a:xfrm>
            <a:off x="6722650" y="4190175"/>
            <a:ext cx="2202300" cy="572700"/>
          </a:xfrm>
          <a:prstGeom prst="rect">
            <a:avLst/>
          </a:prstGeom>
          <a:noFill/>
          <a:ln>
            <a:noFill/>
          </a:ln>
        </p:spPr>
        <p:txBody>
          <a:bodyPr lIns="91425" tIns="91425" rIns="91425" bIns="91425" anchor="t" anchorCtr="0">
            <a:noAutofit/>
          </a:bodyPr>
          <a:lstStyle/>
          <a:p>
            <a:pPr lvl="0" rtl="0">
              <a:spcBef>
                <a:spcPts val="0"/>
              </a:spcBef>
              <a:buNone/>
            </a:pPr>
            <a:r>
              <a:rPr lang="en"/>
              <a:t>Tr/Ju Trackways</a:t>
            </a:r>
          </a:p>
          <a:p>
            <a:pPr lvl="0" rtl="0">
              <a:spcBef>
                <a:spcPts val="0"/>
              </a:spcBef>
              <a:buNone/>
            </a:pPr>
            <a:r>
              <a:rPr lang="en" sz="1200"/>
              <a:t>NJSM (Boyland &amp; McCauley)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2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2000"/>
                                        <p:tgtEl>
                                          <p:spTgt spid="205"/>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fade">
                                      <p:cBhvr>
                                        <p:cTn id="16" dur="2000"/>
                                        <p:tgtEl>
                                          <p:spTgt spid="203"/>
                                        </p:tgtEl>
                                      </p:cBhvr>
                                    </p:animEffect>
                                  </p:childTnLst>
                                </p:cTn>
                              </p:par>
                              <p:par>
                                <p:cTn id="17" presetID="10" presetClass="entr" presetSubtype="0" fill="hold" nodeType="with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fade">
                                      <p:cBhvr>
                                        <p:cTn id="19" dur="2000"/>
                                        <p:tgtEl>
                                          <p:spTgt spid="20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2000"/>
                                        <p:tgtEl>
                                          <p:spTgt spid="206"/>
                                        </p:tgtEl>
                                      </p:cBhvr>
                                    </p:animEffect>
                                  </p:childTnLst>
                                </p:cTn>
                              </p:par>
                              <p:par>
                                <p:cTn id="24" presetID="10" presetClass="entr" presetSubtype="0" fill="hold" nodeType="with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fade">
                                      <p:cBhvr>
                                        <p:cTn id="26" dur="2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Contributions</a:t>
            </a:r>
          </a:p>
        </p:txBody>
      </p:sp>
      <p:sp>
        <p:nvSpPr>
          <p:cNvPr id="213" name="Shape 213"/>
          <p:cNvSpPr txBox="1">
            <a:spLocks noGrp="1"/>
          </p:cNvSpPr>
          <p:nvPr>
            <p:ph type="body" idx="1"/>
          </p:nvPr>
        </p:nvSpPr>
        <p:spPr>
          <a:xfrm>
            <a:off x="311700" y="1152475"/>
            <a:ext cx="2684700" cy="693000"/>
          </a:xfrm>
          <a:prstGeom prst="rect">
            <a:avLst/>
          </a:prstGeom>
        </p:spPr>
        <p:txBody>
          <a:bodyPr lIns="91425" tIns="91425" rIns="91425" bIns="91425" anchor="t" anchorCtr="0">
            <a:noAutofit/>
          </a:bodyPr>
          <a:lstStyle/>
          <a:p>
            <a:pPr lvl="0" rtl="0">
              <a:spcBef>
                <a:spcPts val="0"/>
              </a:spcBef>
              <a:buNone/>
            </a:pPr>
            <a:r>
              <a:rPr lang="en"/>
              <a:t>Many, many specimens</a:t>
            </a:r>
          </a:p>
          <a:p>
            <a:pPr lvl="0" rtl="0">
              <a:spcBef>
                <a:spcPts val="0"/>
              </a:spcBef>
              <a:buNone/>
            </a:pPr>
            <a:endParaRPr/>
          </a:p>
        </p:txBody>
      </p:sp>
      <p:sp>
        <p:nvSpPr>
          <p:cNvPr id="214" name="Shape 214"/>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5" name="Shape 215"/>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16" name="Shape 216"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17" name="Shape 217"/>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18" name="Shape 218"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219" name="Shape 219"/>
          <p:cNvPicPr preferRelativeResize="0"/>
          <p:nvPr/>
        </p:nvPicPr>
        <p:blipFill>
          <a:blip r:embed="rId5">
            <a:alphaModFix/>
          </a:blip>
          <a:stretch>
            <a:fillRect/>
          </a:stretch>
        </p:blipFill>
        <p:spPr>
          <a:xfrm>
            <a:off x="5706453" y="139775"/>
            <a:ext cx="3272350" cy="2381300"/>
          </a:xfrm>
          <a:prstGeom prst="rect">
            <a:avLst/>
          </a:prstGeom>
          <a:noFill/>
          <a:ln>
            <a:noFill/>
          </a:ln>
        </p:spPr>
      </p:pic>
      <p:pic>
        <p:nvPicPr>
          <p:cNvPr id="220" name="Shape 220"/>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996517" y="139775"/>
            <a:ext cx="2184575" cy="1629350"/>
          </a:xfrm>
          <a:prstGeom prst="rect">
            <a:avLst/>
          </a:prstGeom>
          <a:noFill/>
          <a:ln>
            <a:noFill/>
          </a:ln>
        </p:spPr>
      </p:pic>
      <p:sp>
        <p:nvSpPr>
          <p:cNvPr id="221" name="Shape 221"/>
          <p:cNvSpPr txBox="1"/>
          <p:nvPr/>
        </p:nvSpPr>
        <p:spPr>
          <a:xfrm>
            <a:off x="3699850" y="1756850"/>
            <a:ext cx="2080500" cy="761700"/>
          </a:xfrm>
          <a:prstGeom prst="rect">
            <a:avLst/>
          </a:prstGeom>
          <a:noFill/>
          <a:ln>
            <a:noFill/>
          </a:ln>
        </p:spPr>
        <p:txBody>
          <a:bodyPr lIns="91425" tIns="91425" rIns="91425" bIns="91425" anchor="t" anchorCtr="0">
            <a:noAutofit/>
          </a:bodyPr>
          <a:lstStyle/>
          <a:p>
            <a:pPr lvl="0" algn="ctr" rtl="0">
              <a:spcBef>
                <a:spcPts val="0"/>
              </a:spcBef>
              <a:buNone/>
            </a:pPr>
            <a:r>
              <a:rPr lang="en" i="1"/>
              <a:t>Megalonyx jeffersoni</a:t>
            </a:r>
          </a:p>
          <a:p>
            <a:pPr lvl="0" algn="ctr" rtl="0">
              <a:spcBef>
                <a:spcPts val="0"/>
              </a:spcBef>
              <a:buNone/>
            </a:pPr>
            <a:r>
              <a:rPr lang="en" sz="1200"/>
              <a:t>ANSP</a:t>
            </a:r>
          </a:p>
          <a:p>
            <a:pPr lvl="0" algn="ctr" rtl="0">
              <a:spcBef>
                <a:spcPts val="0"/>
              </a:spcBef>
              <a:buNone/>
            </a:pPr>
            <a:r>
              <a:rPr lang="en" sz="1200"/>
              <a:t>(S. Kurth)</a:t>
            </a:r>
          </a:p>
        </p:txBody>
      </p:sp>
      <p:pic>
        <p:nvPicPr>
          <p:cNvPr id="222" name="Shape 22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181099" y="2917474"/>
            <a:ext cx="3125851" cy="1796824"/>
          </a:xfrm>
          <a:prstGeom prst="rect">
            <a:avLst/>
          </a:prstGeom>
          <a:noFill/>
          <a:ln>
            <a:noFill/>
          </a:ln>
        </p:spPr>
      </p:pic>
      <p:pic>
        <p:nvPicPr>
          <p:cNvPr id="223" name="Shape 223"/>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20025" y="1845314"/>
            <a:ext cx="3547072" cy="1830426"/>
          </a:xfrm>
          <a:prstGeom prst="rect">
            <a:avLst/>
          </a:prstGeom>
          <a:noFill/>
          <a:ln>
            <a:noFill/>
          </a:ln>
        </p:spPr>
      </p:pic>
      <p:pic>
        <p:nvPicPr>
          <p:cNvPr id="224" name="Shape 224"/>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1783225" y="3182324"/>
            <a:ext cx="3389824" cy="1578923"/>
          </a:xfrm>
          <a:prstGeom prst="rect">
            <a:avLst/>
          </a:prstGeom>
          <a:noFill/>
          <a:ln>
            <a:noFill/>
          </a:ln>
        </p:spPr>
      </p:pic>
      <p:sp>
        <p:nvSpPr>
          <p:cNvPr id="225" name="Shape 225"/>
          <p:cNvSpPr txBox="1"/>
          <p:nvPr/>
        </p:nvSpPr>
        <p:spPr>
          <a:xfrm>
            <a:off x="126200" y="3952600"/>
            <a:ext cx="2080500" cy="761700"/>
          </a:xfrm>
          <a:prstGeom prst="rect">
            <a:avLst/>
          </a:prstGeom>
          <a:noFill/>
          <a:ln>
            <a:noFill/>
          </a:ln>
        </p:spPr>
        <p:txBody>
          <a:bodyPr lIns="91425" tIns="91425" rIns="91425" bIns="91425" anchor="t" anchorCtr="0">
            <a:noAutofit/>
          </a:bodyPr>
          <a:lstStyle/>
          <a:p>
            <a:pPr lvl="0" algn="ctr" rtl="0">
              <a:spcBef>
                <a:spcPts val="0"/>
              </a:spcBef>
              <a:buNone/>
            </a:pPr>
            <a:r>
              <a:rPr lang="en" i="1"/>
              <a:t>Hyneria</a:t>
            </a:r>
          </a:p>
          <a:p>
            <a:pPr lvl="0" algn="ctr" rtl="0">
              <a:spcBef>
                <a:spcPts val="0"/>
              </a:spcBef>
              <a:buNone/>
            </a:pPr>
            <a:r>
              <a:rPr lang="en" sz="1200"/>
              <a:t>ANSP</a:t>
            </a:r>
          </a:p>
          <a:p>
            <a:pPr lvl="0" algn="ctr" rtl="0">
              <a:spcBef>
                <a:spcPts val="0"/>
              </a:spcBef>
              <a:buNone/>
            </a:pPr>
            <a:r>
              <a:rPr lang="en" sz="1200"/>
              <a:t>(P. &amp; I. Bourdon)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2000"/>
                                        <p:tgtEl>
                                          <p:spTgt spid="2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fade">
                                      <p:cBhvr>
                                        <p:cTn id="11" dur="2000"/>
                                        <p:tgtEl>
                                          <p:spTgt spid="220"/>
                                        </p:tgtEl>
                                      </p:cBhvr>
                                    </p:animEffect>
                                  </p:childTnLst>
                                </p:cTn>
                              </p:par>
                              <p:par>
                                <p:cTn id="12" presetID="10" presetClass="entr" presetSubtype="0" fill="hold" nodeType="withEffect">
                                  <p:stCondLst>
                                    <p:cond delay="0"/>
                                  </p:stCondLst>
                                  <p:childTnLst>
                                    <p:set>
                                      <p:cBhvr>
                                        <p:cTn id="13" dur="1" fill="hold">
                                          <p:stCondLst>
                                            <p:cond delay="0"/>
                                          </p:stCondLst>
                                        </p:cTn>
                                        <p:tgtEl>
                                          <p:spTgt spid="221"/>
                                        </p:tgtEl>
                                        <p:attrNameLst>
                                          <p:attrName>style.visibility</p:attrName>
                                        </p:attrNameLst>
                                      </p:cBhvr>
                                      <p:to>
                                        <p:strVal val="visible"/>
                                      </p:to>
                                    </p:set>
                                    <p:animEffect transition="in" filter="fade">
                                      <p:cBhvr>
                                        <p:cTn id="14" dur="2000"/>
                                        <p:tgtEl>
                                          <p:spTgt spid="221"/>
                                        </p:tgtEl>
                                      </p:cBhvr>
                                    </p:animEffect>
                                  </p:childTnLst>
                                </p:cTn>
                              </p:par>
                              <p:par>
                                <p:cTn id="15" presetID="10"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2000"/>
                                        <p:tgtEl>
                                          <p:spTgt spid="219"/>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23"/>
                                        </p:tgtEl>
                                        <p:attrNameLst>
                                          <p:attrName>style.visibility</p:attrName>
                                        </p:attrNameLst>
                                      </p:cBhvr>
                                      <p:to>
                                        <p:strVal val="visible"/>
                                      </p:to>
                                    </p:set>
                                    <p:animEffect transition="in" filter="fade">
                                      <p:cBhvr>
                                        <p:cTn id="21" dur="2000"/>
                                        <p:tgtEl>
                                          <p:spTgt spid="223"/>
                                        </p:tgtEl>
                                      </p:cBhvr>
                                    </p:animEffect>
                                  </p:childTnLst>
                                </p:cTn>
                              </p:par>
                              <p:par>
                                <p:cTn id="22" presetID="10"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animEffect transition="in" filter="fade">
                                      <p:cBhvr>
                                        <p:cTn id="24" dur="2000"/>
                                        <p:tgtEl>
                                          <p:spTgt spid="225"/>
                                        </p:tgtEl>
                                      </p:cBhvr>
                                    </p:animEffect>
                                  </p:childTnLst>
                                </p:cTn>
                              </p:par>
                              <p:par>
                                <p:cTn id="25" presetID="10" presetClass="entr" presetSubtype="0" fill="hold" nodeType="withEffect">
                                  <p:stCondLst>
                                    <p:cond delay="0"/>
                                  </p:stCondLst>
                                  <p:childTnLst>
                                    <p:set>
                                      <p:cBhvr>
                                        <p:cTn id="26" dur="1" fill="hold">
                                          <p:stCondLst>
                                            <p:cond delay="0"/>
                                          </p:stCondLst>
                                        </p:cTn>
                                        <p:tgtEl>
                                          <p:spTgt spid="224"/>
                                        </p:tgtEl>
                                        <p:attrNameLst>
                                          <p:attrName>style.visibility</p:attrName>
                                        </p:attrNameLst>
                                      </p:cBhvr>
                                      <p:to>
                                        <p:strVal val="visible"/>
                                      </p:to>
                                    </p:set>
                                    <p:animEffect transition="in" filter="fade">
                                      <p:cBhvr>
                                        <p:cTn id="27" dur="2000"/>
                                        <p:tgtEl>
                                          <p:spTgt spid="224"/>
                                        </p:tgtEl>
                                      </p:cBhvr>
                                    </p:animEffect>
                                  </p:childTnLst>
                                </p:cTn>
                              </p:par>
                              <p:par>
                                <p:cTn id="28" presetID="10" presetClass="entr" presetSubtype="0" fill="hold" nodeType="with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2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Contributions</a:t>
            </a:r>
          </a:p>
        </p:txBody>
      </p:sp>
      <p:sp>
        <p:nvSpPr>
          <p:cNvPr id="231" name="Shape 231"/>
          <p:cNvSpPr txBox="1">
            <a:spLocks noGrp="1"/>
          </p:cNvSpPr>
          <p:nvPr>
            <p:ph type="body" idx="1"/>
          </p:nvPr>
        </p:nvSpPr>
        <p:spPr>
          <a:xfrm>
            <a:off x="311700" y="1152475"/>
            <a:ext cx="2947200" cy="655800"/>
          </a:xfrm>
          <a:prstGeom prst="rect">
            <a:avLst/>
          </a:prstGeom>
        </p:spPr>
        <p:txBody>
          <a:bodyPr lIns="91425" tIns="91425" rIns="91425" bIns="91425" anchor="t" anchorCtr="0">
            <a:noAutofit/>
          </a:bodyPr>
          <a:lstStyle/>
          <a:p>
            <a:pPr lvl="0" rtl="0">
              <a:spcBef>
                <a:spcPts val="0"/>
              </a:spcBef>
              <a:buNone/>
            </a:pPr>
            <a:r>
              <a:rPr lang="en"/>
              <a:t>Specimens &amp; Publications</a:t>
            </a:r>
          </a:p>
        </p:txBody>
      </p:sp>
      <p:sp>
        <p:nvSpPr>
          <p:cNvPr id="232" name="Shape 232"/>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3" name="Shape 233"/>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34" name="Shape 234"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35" name="Shape 235"/>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36" name="Shape 236"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237" name="Shape 237"/>
          <p:cNvPicPr preferRelativeResize="0"/>
          <p:nvPr/>
        </p:nvPicPr>
        <p:blipFill>
          <a:blip r:embed="rId5">
            <a:alphaModFix/>
          </a:blip>
          <a:stretch>
            <a:fillRect/>
          </a:stretch>
        </p:blipFill>
        <p:spPr>
          <a:xfrm>
            <a:off x="6045543" y="114729"/>
            <a:ext cx="2987076" cy="1963500"/>
          </a:xfrm>
          <a:prstGeom prst="rect">
            <a:avLst/>
          </a:prstGeom>
          <a:noFill/>
          <a:ln>
            <a:noFill/>
          </a:ln>
        </p:spPr>
      </p:pic>
      <p:sp>
        <p:nvSpPr>
          <p:cNvPr id="238" name="Shape 238"/>
          <p:cNvSpPr txBox="1"/>
          <p:nvPr/>
        </p:nvSpPr>
        <p:spPr>
          <a:xfrm>
            <a:off x="4531225" y="151000"/>
            <a:ext cx="2150700" cy="761700"/>
          </a:xfrm>
          <a:prstGeom prst="rect">
            <a:avLst/>
          </a:prstGeom>
          <a:noFill/>
          <a:ln>
            <a:noFill/>
          </a:ln>
        </p:spPr>
        <p:txBody>
          <a:bodyPr lIns="91425" tIns="91425" rIns="91425" bIns="91425" anchor="t" anchorCtr="0">
            <a:noAutofit/>
          </a:bodyPr>
          <a:lstStyle/>
          <a:p>
            <a:pPr lvl="0" algn="ctr" rtl="0">
              <a:spcBef>
                <a:spcPts val="0"/>
              </a:spcBef>
              <a:buNone/>
            </a:pPr>
            <a:r>
              <a:rPr lang="en"/>
              <a:t>Juvenile Mastodon Skull</a:t>
            </a:r>
          </a:p>
          <a:p>
            <a:pPr lvl="0" algn="ctr" rtl="0">
              <a:spcBef>
                <a:spcPts val="0"/>
              </a:spcBef>
              <a:buNone/>
            </a:pPr>
            <a:r>
              <a:rPr lang="en" sz="1200"/>
              <a:t>NJSM </a:t>
            </a:r>
          </a:p>
          <a:p>
            <a:pPr lvl="0" algn="ctr" rtl="0">
              <a:spcBef>
                <a:spcPts val="0"/>
              </a:spcBef>
              <a:buNone/>
            </a:pPr>
            <a:r>
              <a:rPr lang="en" sz="1200"/>
              <a:t>(S. Ballwanz)</a:t>
            </a:r>
          </a:p>
        </p:txBody>
      </p:sp>
      <p:pic>
        <p:nvPicPr>
          <p:cNvPr id="239" name="Shape 23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6619111" y="2128662"/>
            <a:ext cx="2213186" cy="2586286"/>
          </a:xfrm>
          <a:prstGeom prst="rect">
            <a:avLst/>
          </a:prstGeom>
          <a:noFill/>
          <a:ln>
            <a:noFill/>
          </a:ln>
        </p:spPr>
      </p:pic>
      <p:pic>
        <p:nvPicPr>
          <p:cNvPr id="240" name="Shape 240"/>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74625" y="1823574"/>
            <a:ext cx="2046947" cy="2845251"/>
          </a:xfrm>
          <a:prstGeom prst="rect">
            <a:avLst/>
          </a:prstGeom>
          <a:noFill/>
          <a:ln>
            <a:noFill/>
          </a:ln>
        </p:spPr>
      </p:pic>
      <p:pic>
        <p:nvPicPr>
          <p:cNvPr id="241" name="Shape 241"/>
          <p:cNvPicPr preferRelativeResize="0"/>
          <p:nvPr/>
        </p:nvPicPr>
        <p:blipFill>
          <a:blip r:embed="rId8">
            <a:alphaModFix/>
          </a:blip>
          <a:stretch>
            <a:fillRect/>
          </a:stretch>
        </p:blipFill>
        <p:spPr>
          <a:xfrm>
            <a:off x="2303601" y="1828947"/>
            <a:ext cx="2343724" cy="2731502"/>
          </a:xfrm>
          <a:prstGeom prst="rect">
            <a:avLst/>
          </a:prstGeom>
          <a:noFill/>
          <a:ln>
            <a:noFill/>
          </a:ln>
        </p:spPr>
      </p:pic>
      <p:sp>
        <p:nvSpPr>
          <p:cNvPr id="242" name="Shape 242"/>
          <p:cNvSpPr txBox="1"/>
          <p:nvPr/>
        </p:nvSpPr>
        <p:spPr>
          <a:xfrm>
            <a:off x="4498425" y="3687000"/>
            <a:ext cx="1858500" cy="761700"/>
          </a:xfrm>
          <a:prstGeom prst="rect">
            <a:avLst/>
          </a:prstGeom>
          <a:noFill/>
          <a:ln>
            <a:noFill/>
          </a:ln>
        </p:spPr>
        <p:txBody>
          <a:bodyPr lIns="91425" tIns="91425" rIns="91425" bIns="91425" anchor="t" anchorCtr="0">
            <a:noAutofit/>
          </a:bodyPr>
          <a:lstStyle/>
          <a:p>
            <a:pPr lvl="0" algn="ctr" rtl="0">
              <a:spcBef>
                <a:spcPts val="0"/>
              </a:spcBef>
              <a:buNone/>
            </a:pPr>
            <a:r>
              <a:rPr lang="en" i="1"/>
              <a:t>Bairdemys harsteini*</a:t>
            </a:r>
          </a:p>
          <a:p>
            <a:pPr lvl="0" algn="ctr" rtl="0">
              <a:spcBef>
                <a:spcPts val="0"/>
              </a:spcBef>
              <a:buNone/>
            </a:pPr>
            <a:r>
              <a:rPr lang="en" sz="1200"/>
              <a:t>AMNH </a:t>
            </a:r>
          </a:p>
          <a:p>
            <a:pPr lvl="0" algn="ctr" rtl="0">
              <a:spcBef>
                <a:spcPts val="0"/>
              </a:spcBef>
              <a:buNone/>
            </a:pPr>
            <a:r>
              <a:rPr lang="en" sz="1200"/>
              <a:t>(G. Hartstein**)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20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2000"/>
                                        <p:tgtEl>
                                          <p:spTgt spid="238"/>
                                        </p:tgtEl>
                                      </p:cBhvr>
                                    </p:animEffect>
                                  </p:childTnLst>
                                </p:cTn>
                              </p:par>
                              <p:par>
                                <p:cTn id="13" presetID="10" presetClass="entr" presetSubtype="0" fill="hold" nodeType="withEffect">
                                  <p:stCondLst>
                                    <p:cond delay="0"/>
                                  </p:stCondLst>
                                  <p:childTnLst>
                                    <p:set>
                                      <p:cBhvr>
                                        <p:cTn id="14" dur="1" fill="hold">
                                          <p:stCondLst>
                                            <p:cond delay="0"/>
                                          </p:stCondLst>
                                        </p:cTn>
                                        <p:tgtEl>
                                          <p:spTgt spid="237"/>
                                        </p:tgtEl>
                                        <p:attrNameLst>
                                          <p:attrName>style.visibility</p:attrName>
                                        </p:attrNameLst>
                                      </p:cBhvr>
                                      <p:to>
                                        <p:strVal val="visible"/>
                                      </p:to>
                                    </p:set>
                                    <p:animEffect transition="in" filter="fade">
                                      <p:cBhvr>
                                        <p:cTn id="15" dur="1000"/>
                                        <p:tgtEl>
                                          <p:spTgt spid="237"/>
                                        </p:tgtEl>
                                      </p:cBhvr>
                                    </p:animEffect>
                                  </p:childTnLst>
                                </p:cTn>
                              </p:par>
                              <p:par>
                                <p:cTn id="16" presetID="10" presetClass="entr" presetSubtype="0" fill="hold" nodeType="withEffect">
                                  <p:stCondLst>
                                    <p:cond delay="0"/>
                                  </p:stCondLst>
                                  <p:childTnLst>
                                    <p:set>
                                      <p:cBhvr>
                                        <p:cTn id="17" dur="1" fill="hold">
                                          <p:stCondLst>
                                            <p:cond delay="0"/>
                                          </p:stCondLst>
                                        </p:cTn>
                                        <p:tgtEl>
                                          <p:spTgt spid="239"/>
                                        </p:tgtEl>
                                        <p:attrNameLst>
                                          <p:attrName>style.visibility</p:attrName>
                                        </p:attrNameLst>
                                      </p:cBhvr>
                                      <p:to>
                                        <p:strVal val="visible"/>
                                      </p:to>
                                    </p:set>
                                    <p:animEffect transition="in" filter="fade">
                                      <p:cBhvr>
                                        <p:cTn id="18" dur="2000"/>
                                        <p:tgtEl>
                                          <p:spTgt spid="2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1"/>
                                        </p:tgtEl>
                                        <p:attrNameLst>
                                          <p:attrName>style.visibility</p:attrName>
                                        </p:attrNameLst>
                                      </p:cBhvr>
                                      <p:to>
                                        <p:strVal val="visible"/>
                                      </p:to>
                                    </p:set>
                                    <p:animEffect transition="in" filter="fade">
                                      <p:cBhvr>
                                        <p:cTn id="23" dur="2000"/>
                                        <p:tgtEl>
                                          <p:spTgt spid="241"/>
                                        </p:tgtEl>
                                      </p:cBhvr>
                                    </p:animEffect>
                                  </p:childTnLst>
                                </p:cTn>
                              </p:par>
                              <p:par>
                                <p:cTn id="24" presetID="10" presetClass="entr" presetSubtype="0" fill="hold" nodeType="withEffect">
                                  <p:stCondLst>
                                    <p:cond delay="0"/>
                                  </p:stCondLst>
                                  <p:childTnLst>
                                    <p:set>
                                      <p:cBhvr>
                                        <p:cTn id="25" dur="1" fill="hold">
                                          <p:stCondLst>
                                            <p:cond delay="0"/>
                                          </p:stCondLst>
                                        </p:cTn>
                                        <p:tgtEl>
                                          <p:spTgt spid="242"/>
                                        </p:tgtEl>
                                        <p:attrNameLst>
                                          <p:attrName>style.visibility</p:attrName>
                                        </p:attrNameLst>
                                      </p:cBhvr>
                                      <p:to>
                                        <p:strVal val="visible"/>
                                      </p:to>
                                    </p:set>
                                    <p:animEffect transition="in" filter="fade">
                                      <p:cBhvr>
                                        <p:cTn id="26" dur="2000"/>
                                        <p:tgtEl>
                                          <p:spTgt spid="242"/>
                                        </p:tgtEl>
                                      </p:cBhvr>
                                    </p:animEffect>
                                  </p:childTnLst>
                                </p:cTn>
                              </p:par>
                              <p:par>
                                <p:cTn id="27" presetID="10" presetClass="entr" presetSubtype="0" fill="hold" nodeType="withEffect">
                                  <p:stCondLst>
                                    <p:cond delay="0"/>
                                  </p:stCondLst>
                                  <p:childTnLst>
                                    <p:set>
                                      <p:cBhvr>
                                        <p:cTn id="28" dur="1" fill="hold">
                                          <p:stCondLst>
                                            <p:cond delay="0"/>
                                          </p:stCondLst>
                                        </p:cTn>
                                        <p:tgtEl>
                                          <p:spTgt spid="240"/>
                                        </p:tgtEl>
                                        <p:attrNameLst>
                                          <p:attrName>style.visibility</p:attrName>
                                        </p:attrNameLst>
                                      </p:cBhvr>
                                      <p:to>
                                        <p:strVal val="visible"/>
                                      </p:to>
                                    </p:set>
                                    <p:animEffect transition="in" filter="fade">
                                      <p:cBhvr>
                                        <p:cTn id="29" dur="20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Contributions</a:t>
            </a:r>
          </a:p>
        </p:txBody>
      </p:sp>
      <p:sp>
        <p:nvSpPr>
          <p:cNvPr id="248" name="Shape 248"/>
          <p:cNvSpPr txBox="1">
            <a:spLocks noGrp="1"/>
          </p:cNvSpPr>
          <p:nvPr>
            <p:ph type="body" idx="1"/>
          </p:nvPr>
        </p:nvSpPr>
        <p:spPr>
          <a:xfrm>
            <a:off x="311700" y="1152475"/>
            <a:ext cx="2947200" cy="655800"/>
          </a:xfrm>
          <a:prstGeom prst="rect">
            <a:avLst/>
          </a:prstGeom>
        </p:spPr>
        <p:txBody>
          <a:bodyPr lIns="91425" tIns="91425" rIns="91425" bIns="91425" anchor="t" anchorCtr="0">
            <a:noAutofit/>
          </a:bodyPr>
          <a:lstStyle/>
          <a:p>
            <a:pPr lvl="0" rtl="0">
              <a:spcBef>
                <a:spcPts val="0"/>
              </a:spcBef>
              <a:buNone/>
            </a:pPr>
            <a:r>
              <a:rPr lang="en"/>
              <a:t>Specimens &amp; Publications</a:t>
            </a:r>
          </a:p>
        </p:txBody>
      </p:sp>
      <p:sp>
        <p:nvSpPr>
          <p:cNvPr id="249" name="Shape 249"/>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0" name="Shape 250"/>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51" name="Shape 251"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52" name="Shape 252"/>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53" name="Shape 253"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sp>
        <p:nvSpPr>
          <p:cNvPr id="254" name="Shape 254"/>
          <p:cNvSpPr txBox="1"/>
          <p:nvPr/>
        </p:nvSpPr>
        <p:spPr>
          <a:xfrm>
            <a:off x="5293225" y="151000"/>
            <a:ext cx="2150700" cy="761700"/>
          </a:xfrm>
          <a:prstGeom prst="rect">
            <a:avLst/>
          </a:prstGeom>
          <a:noFill/>
          <a:ln>
            <a:noFill/>
          </a:ln>
        </p:spPr>
        <p:txBody>
          <a:bodyPr lIns="91425" tIns="91425" rIns="91425" bIns="91425" anchor="t" anchorCtr="0">
            <a:noAutofit/>
          </a:bodyPr>
          <a:lstStyle/>
          <a:p>
            <a:pPr lvl="0" algn="ctr" rtl="0">
              <a:spcBef>
                <a:spcPts val="0"/>
              </a:spcBef>
              <a:buNone/>
            </a:pPr>
            <a:r>
              <a:rPr lang="en" dirty="0"/>
              <a:t>K/Pg Bir</a:t>
            </a:r>
            <a:r>
              <a:rPr lang="en-US" dirty="0"/>
              <a:t>d</a:t>
            </a:r>
            <a:r>
              <a:rPr lang="en" dirty="0"/>
              <a:t> Bones</a:t>
            </a:r>
          </a:p>
          <a:p>
            <a:pPr lvl="0" algn="ctr" rtl="0">
              <a:spcBef>
                <a:spcPts val="0"/>
              </a:spcBef>
              <a:buNone/>
            </a:pPr>
            <a:r>
              <a:rPr lang="en" sz="1200" dirty="0"/>
              <a:t>NJSM </a:t>
            </a:r>
          </a:p>
          <a:p>
            <a:pPr lvl="0" algn="ctr" rtl="0">
              <a:spcBef>
                <a:spcPts val="0"/>
              </a:spcBef>
              <a:buNone/>
            </a:pPr>
            <a:r>
              <a:rPr lang="en" sz="1200" dirty="0"/>
              <a:t>(B. &amp; K. Shankle)</a:t>
            </a:r>
          </a:p>
        </p:txBody>
      </p:sp>
      <p:pic>
        <p:nvPicPr>
          <p:cNvPr id="255" name="Shape 25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28600" y="2560136"/>
            <a:ext cx="1850198" cy="2113662"/>
          </a:xfrm>
          <a:prstGeom prst="rect">
            <a:avLst/>
          </a:prstGeom>
          <a:noFill/>
          <a:ln>
            <a:noFill/>
          </a:ln>
        </p:spPr>
      </p:pic>
      <p:pic>
        <p:nvPicPr>
          <p:cNvPr id="256" name="Shape 256"/>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152400" y="2495387"/>
            <a:ext cx="2798089" cy="2190861"/>
          </a:xfrm>
          <a:prstGeom prst="rect">
            <a:avLst/>
          </a:prstGeom>
          <a:noFill/>
          <a:ln>
            <a:noFill/>
          </a:ln>
        </p:spPr>
      </p:pic>
      <p:pic>
        <p:nvPicPr>
          <p:cNvPr id="257" name="Shape 257"/>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128589" y="155522"/>
            <a:ext cx="1850210" cy="2168550"/>
          </a:xfrm>
          <a:prstGeom prst="rect">
            <a:avLst/>
          </a:prstGeom>
          <a:noFill/>
          <a:ln>
            <a:noFill/>
          </a:ln>
        </p:spPr>
      </p:pic>
      <p:sp>
        <p:nvSpPr>
          <p:cNvPr id="258" name="Shape 258"/>
          <p:cNvSpPr txBox="1"/>
          <p:nvPr/>
        </p:nvSpPr>
        <p:spPr>
          <a:xfrm>
            <a:off x="329900" y="1980825"/>
            <a:ext cx="2150700" cy="579300"/>
          </a:xfrm>
          <a:prstGeom prst="rect">
            <a:avLst/>
          </a:prstGeom>
          <a:noFill/>
          <a:ln>
            <a:noFill/>
          </a:ln>
        </p:spPr>
        <p:txBody>
          <a:bodyPr lIns="91425" tIns="91425" rIns="91425" bIns="91425" anchor="t" anchorCtr="0">
            <a:noAutofit/>
          </a:bodyPr>
          <a:lstStyle/>
          <a:p>
            <a:pPr lvl="0" algn="ctr" rtl="0">
              <a:spcBef>
                <a:spcPts val="0"/>
              </a:spcBef>
              <a:buNone/>
            </a:pPr>
            <a:r>
              <a:rPr lang="en" i="1"/>
              <a:t>Discoscaphites gulosus</a:t>
            </a:r>
          </a:p>
          <a:p>
            <a:pPr lvl="0" algn="ctr" rtl="0">
              <a:spcBef>
                <a:spcPts val="0"/>
              </a:spcBef>
              <a:buNone/>
            </a:pPr>
            <a:r>
              <a:rPr lang="en" sz="1200"/>
              <a:t>NJSM (S. Kurth)</a:t>
            </a:r>
          </a:p>
        </p:txBody>
      </p:sp>
      <p:pic>
        <p:nvPicPr>
          <p:cNvPr id="259" name="Shape 259"/>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4016948" y="2959599"/>
            <a:ext cx="2501251" cy="1666350"/>
          </a:xfrm>
          <a:prstGeom prst="rect">
            <a:avLst/>
          </a:prstGeom>
          <a:noFill/>
          <a:ln>
            <a:noFill/>
          </a:ln>
        </p:spPr>
      </p:pic>
      <p:sp>
        <p:nvSpPr>
          <p:cNvPr id="260" name="Shape 260"/>
          <p:cNvSpPr txBox="1"/>
          <p:nvPr/>
        </p:nvSpPr>
        <p:spPr>
          <a:xfrm>
            <a:off x="4016950" y="2190900"/>
            <a:ext cx="2501100" cy="761700"/>
          </a:xfrm>
          <a:prstGeom prst="rect">
            <a:avLst/>
          </a:prstGeom>
          <a:noFill/>
          <a:ln>
            <a:noFill/>
          </a:ln>
        </p:spPr>
        <p:txBody>
          <a:bodyPr lIns="91425" tIns="91425" rIns="91425" bIns="91425" anchor="t" anchorCtr="0">
            <a:noAutofit/>
          </a:bodyPr>
          <a:lstStyle/>
          <a:p>
            <a:pPr lvl="0" algn="ctr" rtl="0">
              <a:spcBef>
                <a:spcPts val="0"/>
              </a:spcBef>
              <a:buNone/>
            </a:pPr>
            <a:r>
              <a:rPr lang="en"/>
              <a:t>~3,500 otoliths</a:t>
            </a:r>
          </a:p>
          <a:p>
            <a:pPr lvl="0" algn="ctr" rtl="0">
              <a:spcBef>
                <a:spcPts val="0"/>
              </a:spcBef>
              <a:buNone/>
            </a:pPr>
            <a:r>
              <a:rPr lang="en" sz="1200"/>
              <a:t>NJSM </a:t>
            </a:r>
          </a:p>
          <a:p>
            <a:pPr lvl="0" algn="ctr" rtl="0">
              <a:spcBef>
                <a:spcPts val="0"/>
              </a:spcBef>
              <a:buNone/>
            </a:pPr>
            <a:r>
              <a:rPr lang="en" sz="1200"/>
              <a:t>(L. Oman)</a:t>
            </a:r>
          </a:p>
        </p:txBody>
      </p:sp>
      <p:pic>
        <p:nvPicPr>
          <p:cNvPr id="261" name="Shape 261"/>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3497925" y="1160550"/>
            <a:ext cx="3020277" cy="1023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20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2000"/>
                                        <p:tgtEl>
                                          <p:spTgt spid="257"/>
                                        </p:tgtEl>
                                      </p:cBhvr>
                                    </p:animEffect>
                                  </p:childTnLst>
                                </p:cTn>
                              </p:par>
                              <p:par>
                                <p:cTn id="11" presetID="10"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Effect transition="in" filter="fade">
                                      <p:cBhvr>
                                        <p:cTn id="13" dur="1000"/>
                                        <p:tgtEl>
                                          <p:spTgt spid="2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6"/>
                                        </p:tgtEl>
                                        <p:attrNameLst>
                                          <p:attrName>style.visibility</p:attrName>
                                        </p:attrNameLst>
                                      </p:cBhvr>
                                      <p:to>
                                        <p:strVal val="visible"/>
                                      </p:to>
                                    </p:set>
                                    <p:animEffect transition="in" filter="fade">
                                      <p:cBhvr>
                                        <p:cTn id="18" dur="1000"/>
                                        <p:tgtEl>
                                          <p:spTgt spid="256"/>
                                        </p:tgtEl>
                                      </p:cBhvr>
                                    </p:animEffect>
                                  </p:childTnLst>
                                </p:cTn>
                              </p:par>
                              <p:par>
                                <p:cTn id="19" presetID="10" presetClass="entr" presetSubtype="0" fill="hold" nodeType="withEffect">
                                  <p:stCondLst>
                                    <p:cond delay="0"/>
                                  </p:stCondLst>
                                  <p:childTnLst>
                                    <p:set>
                                      <p:cBhvr>
                                        <p:cTn id="20" dur="1" fill="hold">
                                          <p:stCondLst>
                                            <p:cond delay="0"/>
                                          </p:stCondLst>
                                        </p:cTn>
                                        <p:tgtEl>
                                          <p:spTgt spid="258"/>
                                        </p:tgtEl>
                                        <p:attrNameLst>
                                          <p:attrName>style.visibility</p:attrName>
                                        </p:attrNameLst>
                                      </p:cBhvr>
                                      <p:to>
                                        <p:strVal val="visible"/>
                                      </p:to>
                                    </p:set>
                                    <p:animEffect transition="in" filter="fade">
                                      <p:cBhvr>
                                        <p:cTn id="21" dur="1000"/>
                                        <p:tgtEl>
                                          <p:spTgt spid="25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0"/>
                                        </p:tgtEl>
                                        <p:attrNameLst>
                                          <p:attrName>style.visibility</p:attrName>
                                        </p:attrNameLst>
                                      </p:cBhvr>
                                      <p:to>
                                        <p:strVal val="visible"/>
                                      </p:to>
                                    </p:set>
                                    <p:animEffect transition="in" filter="fade">
                                      <p:cBhvr>
                                        <p:cTn id="26" dur="2000"/>
                                        <p:tgtEl>
                                          <p:spTgt spid="260"/>
                                        </p:tgtEl>
                                      </p:cBhvr>
                                    </p:animEffect>
                                  </p:childTnLst>
                                </p:cTn>
                              </p:par>
                              <p:par>
                                <p:cTn id="27" presetID="10" presetClass="entr" presetSubtype="0" fill="hold" nodeType="withEffect">
                                  <p:stCondLst>
                                    <p:cond delay="0"/>
                                  </p:stCondLst>
                                  <p:childTnLst>
                                    <p:set>
                                      <p:cBhvr>
                                        <p:cTn id="28" dur="1" fill="hold">
                                          <p:stCondLst>
                                            <p:cond delay="0"/>
                                          </p:stCondLst>
                                        </p:cTn>
                                        <p:tgtEl>
                                          <p:spTgt spid="259"/>
                                        </p:tgtEl>
                                        <p:attrNameLst>
                                          <p:attrName>style.visibility</p:attrName>
                                        </p:attrNameLst>
                                      </p:cBhvr>
                                      <p:to>
                                        <p:strVal val="visible"/>
                                      </p:to>
                                    </p:set>
                                    <p:animEffect transition="in" filter="fade">
                                      <p:cBhvr>
                                        <p:cTn id="29" dur="2000"/>
                                        <p:tgtEl>
                                          <p:spTgt spid="259"/>
                                        </p:tgtEl>
                                      </p:cBhvr>
                                    </p:animEffect>
                                  </p:childTnLst>
                                </p:cTn>
                              </p:par>
                              <p:par>
                                <p:cTn id="30" presetID="10" presetClass="entr" presetSubtype="0" fill="hold" nodeType="withEffect">
                                  <p:stCondLst>
                                    <p:cond delay="0"/>
                                  </p:stCondLst>
                                  <p:childTnLst>
                                    <p:set>
                                      <p:cBhvr>
                                        <p:cTn id="31" dur="1" fill="hold">
                                          <p:stCondLst>
                                            <p:cond delay="0"/>
                                          </p:stCondLst>
                                        </p:cTn>
                                        <p:tgtEl>
                                          <p:spTgt spid="261"/>
                                        </p:tgtEl>
                                        <p:attrNameLst>
                                          <p:attrName>style.visibility</p:attrName>
                                        </p:attrNameLst>
                                      </p:cBhvr>
                                      <p:to>
                                        <p:strVal val="visible"/>
                                      </p:to>
                                    </p:set>
                                    <p:animEffect transition="in" filter="fade">
                                      <p:cBhvr>
                                        <p:cTn id="32"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Contributions</a:t>
            </a:r>
          </a:p>
        </p:txBody>
      </p:sp>
      <p:sp>
        <p:nvSpPr>
          <p:cNvPr id="267" name="Shape 267"/>
          <p:cNvSpPr txBox="1">
            <a:spLocks noGrp="1"/>
          </p:cNvSpPr>
          <p:nvPr>
            <p:ph type="body" idx="1"/>
          </p:nvPr>
        </p:nvSpPr>
        <p:spPr>
          <a:xfrm>
            <a:off x="311700" y="1152475"/>
            <a:ext cx="2863500" cy="536100"/>
          </a:xfrm>
          <a:prstGeom prst="rect">
            <a:avLst/>
          </a:prstGeom>
        </p:spPr>
        <p:txBody>
          <a:bodyPr lIns="91425" tIns="91425" rIns="91425" bIns="91425" anchor="t" anchorCtr="0">
            <a:noAutofit/>
          </a:bodyPr>
          <a:lstStyle/>
          <a:p>
            <a:pPr lvl="0" rtl="0">
              <a:spcBef>
                <a:spcPts val="0"/>
              </a:spcBef>
              <a:buNone/>
            </a:pPr>
            <a:r>
              <a:rPr lang="en"/>
              <a:t>Specimens &amp; Publications</a:t>
            </a:r>
          </a:p>
        </p:txBody>
      </p:sp>
      <p:sp>
        <p:nvSpPr>
          <p:cNvPr id="268" name="Shape 268"/>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9" name="Shape 269"/>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70" name="Shape 270"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71" name="Shape 271"/>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72" name="Shape 27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273" name="Shape 27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6590250" y="176050"/>
            <a:ext cx="2388548" cy="3404250"/>
          </a:xfrm>
          <a:prstGeom prst="rect">
            <a:avLst/>
          </a:prstGeom>
          <a:noFill/>
          <a:ln>
            <a:noFill/>
          </a:ln>
        </p:spPr>
      </p:pic>
      <p:pic>
        <p:nvPicPr>
          <p:cNvPr id="274" name="Shape 274"/>
          <p:cNvPicPr preferRelativeResize="0"/>
          <p:nvPr/>
        </p:nvPicPr>
        <p:blipFill>
          <a:blip r:embed="rId6">
            <a:alphaModFix/>
          </a:blip>
          <a:stretch>
            <a:fillRect/>
          </a:stretch>
        </p:blipFill>
        <p:spPr>
          <a:xfrm>
            <a:off x="3394349" y="2813049"/>
            <a:ext cx="2916925" cy="1896450"/>
          </a:xfrm>
          <a:prstGeom prst="rect">
            <a:avLst/>
          </a:prstGeom>
          <a:noFill/>
          <a:ln>
            <a:noFill/>
          </a:ln>
        </p:spPr>
      </p:pic>
      <p:sp>
        <p:nvSpPr>
          <p:cNvPr id="275" name="Shape 275"/>
          <p:cNvSpPr txBox="1"/>
          <p:nvPr/>
        </p:nvSpPr>
        <p:spPr>
          <a:xfrm>
            <a:off x="1612050" y="3902825"/>
            <a:ext cx="1858500" cy="761700"/>
          </a:xfrm>
          <a:prstGeom prst="rect">
            <a:avLst/>
          </a:prstGeom>
          <a:noFill/>
          <a:ln>
            <a:noFill/>
          </a:ln>
        </p:spPr>
        <p:txBody>
          <a:bodyPr lIns="91425" tIns="91425" rIns="91425" bIns="91425" anchor="t" anchorCtr="0">
            <a:noAutofit/>
          </a:bodyPr>
          <a:lstStyle/>
          <a:p>
            <a:pPr lvl="0" algn="ctr" rtl="0">
              <a:spcBef>
                <a:spcPts val="0"/>
              </a:spcBef>
              <a:buNone/>
            </a:pPr>
            <a:r>
              <a:rPr lang="en" i="1"/>
              <a:t>Elasmophron kurthi*</a:t>
            </a:r>
          </a:p>
          <a:p>
            <a:pPr lvl="0" algn="ctr" rtl="0">
              <a:spcBef>
                <a:spcPts val="0"/>
              </a:spcBef>
              <a:buNone/>
            </a:pPr>
            <a:r>
              <a:rPr lang="en" sz="1200"/>
              <a:t>AMNH </a:t>
            </a:r>
          </a:p>
          <a:p>
            <a:pPr lvl="0" algn="ctr" rtl="0">
              <a:spcBef>
                <a:spcPts val="0"/>
              </a:spcBef>
              <a:buNone/>
            </a:pPr>
            <a:r>
              <a:rPr lang="en" sz="1200"/>
              <a:t>(S. Kurth)</a:t>
            </a:r>
          </a:p>
        </p:txBody>
      </p:sp>
      <p:pic>
        <p:nvPicPr>
          <p:cNvPr id="276" name="Shape 276"/>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886937" y="146125"/>
            <a:ext cx="1931749" cy="2613624"/>
          </a:xfrm>
          <a:prstGeom prst="rect">
            <a:avLst/>
          </a:prstGeom>
          <a:noFill/>
          <a:ln>
            <a:noFill/>
          </a:ln>
        </p:spPr>
      </p:pic>
      <p:sp>
        <p:nvSpPr>
          <p:cNvPr id="277" name="Shape 277"/>
          <p:cNvSpPr txBox="1"/>
          <p:nvPr/>
        </p:nvSpPr>
        <p:spPr>
          <a:xfrm>
            <a:off x="6855275" y="3531675"/>
            <a:ext cx="1858500" cy="761700"/>
          </a:xfrm>
          <a:prstGeom prst="rect">
            <a:avLst/>
          </a:prstGeom>
          <a:noFill/>
          <a:ln>
            <a:noFill/>
          </a:ln>
        </p:spPr>
        <p:txBody>
          <a:bodyPr lIns="91425" tIns="91425" rIns="91425" bIns="91425" anchor="t" anchorCtr="0">
            <a:noAutofit/>
          </a:bodyPr>
          <a:lstStyle/>
          <a:p>
            <a:pPr lvl="0" algn="ctr" rtl="0">
              <a:spcBef>
                <a:spcPts val="0"/>
              </a:spcBef>
              <a:buNone/>
            </a:pPr>
            <a:r>
              <a:rPr lang="en" i="1"/>
              <a:t>Jersococcus kurthi*</a:t>
            </a:r>
          </a:p>
          <a:p>
            <a:pPr lvl="0" algn="ctr" rtl="0">
              <a:spcBef>
                <a:spcPts val="0"/>
              </a:spcBef>
              <a:buNone/>
            </a:pPr>
            <a:r>
              <a:rPr lang="en" sz="1200"/>
              <a:t>AMNH </a:t>
            </a:r>
          </a:p>
          <a:p>
            <a:pPr lvl="0" algn="ctr" rtl="0">
              <a:spcBef>
                <a:spcPts val="0"/>
              </a:spcBef>
              <a:buNone/>
            </a:pPr>
            <a:r>
              <a:rPr lang="en" sz="1200"/>
              <a:t>(S. Kurth)</a:t>
            </a:r>
          </a:p>
        </p:txBody>
      </p:sp>
      <p:sp>
        <p:nvSpPr>
          <p:cNvPr id="278" name="Shape 278"/>
          <p:cNvSpPr txBox="1"/>
          <p:nvPr/>
        </p:nvSpPr>
        <p:spPr>
          <a:xfrm>
            <a:off x="228600" y="1600200"/>
            <a:ext cx="3000000" cy="2286000"/>
          </a:xfrm>
          <a:prstGeom prst="rect">
            <a:avLst/>
          </a:prstGeom>
          <a:noFill/>
          <a:ln>
            <a:noFill/>
          </a:ln>
        </p:spPr>
        <p:txBody>
          <a:bodyPr lIns="91425" tIns="91425" rIns="91425" bIns="91425" anchor="ctr" anchorCtr="0">
            <a:noAutofit/>
          </a:bodyPr>
          <a:lstStyle/>
          <a:p>
            <a:pPr marL="457200" lvl="0" indent="-317500" rtl="0">
              <a:lnSpc>
                <a:spcPct val="150000"/>
              </a:lnSpc>
              <a:spcBef>
                <a:spcPts val="0"/>
              </a:spcBef>
              <a:buClr>
                <a:schemeClr val="dk2"/>
              </a:buClr>
            </a:pPr>
            <a:r>
              <a:rPr lang="en" sz="1600" dirty="0">
                <a:solidFill>
                  <a:schemeClr val="dk2"/>
                </a:solidFill>
              </a:rPr>
              <a:t>Insects in Amber (AMNH)</a:t>
            </a:r>
          </a:p>
          <a:p>
            <a:pPr marL="914400" lvl="1" indent="-304800" rtl="0">
              <a:lnSpc>
                <a:spcPct val="150000"/>
              </a:lnSpc>
              <a:spcBef>
                <a:spcPts val="0"/>
              </a:spcBef>
              <a:buClr>
                <a:schemeClr val="dk2"/>
              </a:buClr>
              <a:buSzPct val="100000"/>
            </a:pPr>
            <a:r>
              <a:rPr lang="en" i="1" dirty="0">
                <a:solidFill>
                  <a:schemeClr val="dk2"/>
                </a:solidFill>
              </a:rPr>
              <a:t>Elasmophron kurthi*</a:t>
            </a:r>
          </a:p>
          <a:p>
            <a:pPr marL="914400" lvl="1" indent="-304800" rtl="0">
              <a:lnSpc>
                <a:spcPct val="150000"/>
              </a:lnSpc>
              <a:spcBef>
                <a:spcPts val="0"/>
              </a:spcBef>
              <a:buClr>
                <a:schemeClr val="dk2"/>
              </a:buClr>
              <a:buSzPct val="100000"/>
            </a:pPr>
            <a:r>
              <a:rPr lang="en" i="1" dirty="0">
                <a:solidFill>
                  <a:schemeClr val="dk2"/>
                </a:solidFill>
              </a:rPr>
              <a:t>Jersicoccidae</a:t>
            </a:r>
          </a:p>
          <a:p>
            <a:pPr marL="1371600" lvl="2" indent="-304800" rtl="0">
              <a:lnSpc>
                <a:spcPct val="150000"/>
              </a:lnSpc>
              <a:spcBef>
                <a:spcPts val="0"/>
              </a:spcBef>
              <a:buClr>
                <a:schemeClr val="dk2"/>
              </a:buClr>
              <a:buSzPct val="100000"/>
            </a:pPr>
            <a:r>
              <a:rPr lang="en" i="1" dirty="0">
                <a:solidFill>
                  <a:schemeClr val="dk2"/>
                </a:solidFill>
              </a:rPr>
              <a:t>Jersicoccus kurthi*</a:t>
            </a:r>
          </a:p>
          <a:p>
            <a:pPr marL="914400" lvl="1" indent="-304800" rtl="0">
              <a:lnSpc>
                <a:spcPct val="150000"/>
              </a:lnSpc>
              <a:spcBef>
                <a:spcPts val="0"/>
              </a:spcBef>
              <a:buClr>
                <a:schemeClr val="dk2"/>
              </a:buClr>
              <a:buSzPct val="100000"/>
            </a:pPr>
            <a:r>
              <a:rPr lang="en" i="1" dirty="0">
                <a:solidFill>
                  <a:schemeClr val="dk2"/>
                </a:solidFill>
              </a:rPr>
              <a:t>Stilobezzia kurthi*</a:t>
            </a:r>
          </a:p>
          <a:p>
            <a:pPr marL="914400" lvl="1" indent="-304800" rtl="0">
              <a:lnSpc>
                <a:spcPct val="150000"/>
              </a:lnSpc>
              <a:spcBef>
                <a:spcPts val="0"/>
              </a:spcBef>
              <a:buClr>
                <a:schemeClr val="dk2"/>
              </a:buClr>
              <a:buSzPct val="100000"/>
            </a:pPr>
            <a:r>
              <a:rPr lang="en" i="1" dirty="0">
                <a:solidFill>
                  <a:schemeClr val="dk2"/>
                </a:solidFill>
              </a:rPr>
              <a:t>Symmorphus senex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2000"/>
                                        <p:tgtEl>
                                          <p:spTgt spid="27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2500"/>
                                        <p:tgtEl>
                                          <p:spTgt spid="273"/>
                                        </p:tgtEl>
                                      </p:cBhvr>
                                    </p:animEffect>
                                  </p:childTnLst>
                                </p:cTn>
                              </p:par>
                              <p:par>
                                <p:cTn id="12" presetID="10" presetClass="entr" presetSubtype="0" fill="hold" nodeType="withEffect">
                                  <p:stCondLst>
                                    <p:cond delay="0"/>
                                  </p:stCondLst>
                                  <p:childTnLst>
                                    <p:set>
                                      <p:cBhvr>
                                        <p:cTn id="13" dur="1" fill="hold">
                                          <p:stCondLst>
                                            <p:cond delay="0"/>
                                          </p:stCondLst>
                                        </p:cTn>
                                        <p:tgtEl>
                                          <p:spTgt spid="277"/>
                                        </p:tgtEl>
                                        <p:attrNameLst>
                                          <p:attrName>style.visibility</p:attrName>
                                        </p:attrNameLst>
                                      </p:cBhvr>
                                      <p:to>
                                        <p:strVal val="visible"/>
                                      </p:to>
                                    </p:set>
                                    <p:animEffect transition="in" filter="fade">
                                      <p:cBhvr>
                                        <p:cTn id="14" dur="2000"/>
                                        <p:tgtEl>
                                          <p:spTgt spid="277"/>
                                        </p:tgtEl>
                                      </p:cBhvr>
                                    </p:animEffect>
                                  </p:childTnLst>
                                </p:cTn>
                              </p:par>
                            </p:childTnLst>
                          </p:cTn>
                        </p:par>
                        <p:par>
                          <p:cTn id="15" fill="hold">
                            <p:stCondLst>
                              <p:cond delay="4500"/>
                            </p:stCondLst>
                            <p:childTnLst>
                              <p:par>
                                <p:cTn id="16" presetID="10" presetClass="entr" presetSubtype="0" fill="hold" nodeType="after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2000"/>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6"/>
                                        </p:tgtEl>
                                        <p:attrNameLst>
                                          <p:attrName>style.visibility</p:attrName>
                                        </p:attrNameLst>
                                      </p:cBhvr>
                                      <p:to>
                                        <p:strVal val="visible"/>
                                      </p:to>
                                    </p:set>
                                    <p:animEffect transition="in" filter="fade">
                                      <p:cBhvr>
                                        <p:cTn id="21" dur="1000"/>
                                        <p:tgtEl>
                                          <p:spTgt spid="276"/>
                                        </p:tgtEl>
                                      </p:cBhvr>
                                    </p:animEffect>
                                  </p:childTnLst>
                                </p:cTn>
                              </p:par>
                              <p:par>
                                <p:cTn id="22" presetID="10" presetClass="entr" presetSubtype="0" fill="hold"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fade">
                                      <p:cBhvr>
                                        <p:cTn id="24" dur="2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07375" y="498850"/>
            <a:ext cx="8520600" cy="572700"/>
          </a:xfrm>
          <a:prstGeom prst="rect">
            <a:avLst/>
          </a:prstGeom>
        </p:spPr>
        <p:txBody>
          <a:bodyPr lIns="91425" tIns="91425" rIns="91425" bIns="91425" anchor="t" anchorCtr="0">
            <a:noAutofit/>
          </a:bodyPr>
          <a:lstStyle/>
          <a:p>
            <a:pPr lvl="0" rtl="0">
              <a:spcBef>
                <a:spcPts val="0"/>
              </a:spcBef>
              <a:buNone/>
            </a:pPr>
            <a:r>
              <a:rPr lang="en"/>
              <a:t>Publications</a:t>
            </a:r>
          </a:p>
        </p:txBody>
      </p:sp>
      <p:sp>
        <p:nvSpPr>
          <p:cNvPr id="284" name="Shape 284"/>
          <p:cNvSpPr txBox="1">
            <a:spLocks noGrp="1"/>
          </p:cNvSpPr>
          <p:nvPr>
            <p:ph type="body" idx="1"/>
          </p:nvPr>
        </p:nvSpPr>
        <p:spPr>
          <a:xfrm>
            <a:off x="311700" y="1152475"/>
            <a:ext cx="2953200" cy="1274726"/>
          </a:xfrm>
          <a:prstGeom prst="rect">
            <a:avLst/>
          </a:prstGeom>
        </p:spPr>
        <p:txBody>
          <a:bodyPr lIns="91425" tIns="91425" rIns="91425" bIns="91425" anchor="t" anchorCtr="0">
            <a:noAutofit/>
          </a:bodyPr>
          <a:lstStyle/>
          <a:p>
            <a:pPr lvl="0">
              <a:spcBef>
                <a:spcPts val="0"/>
              </a:spcBef>
              <a:spcAft>
                <a:spcPts val="0"/>
              </a:spcAft>
              <a:buNone/>
            </a:pPr>
            <a:r>
              <a:rPr lang="en" i="1" dirty="0"/>
              <a:t>The Mosasaur</a:t>
            </a:r>
          </a:p>
          <a:p>
            <a:pPr marL="228600" lvl="0">
              <a:spcBef>
                <a:spcPts val="600"/>
              </a:spcBef>
              <a:spcAft>
                <a:spcPts val="0"/>
              </a:spcAft>
            </a:pPr>
            <a:r>
              <a:rPr lang="en" dirty="0"/>
              <a:t>1st published in 1982</a:t>
            </a:r>
          </a:p>
          <a:p>
            <a:pPr marL="228600" lvl="0" rtl="0">
              <a:spcBef>
                <a:spcPts val="600"/>
              </a:spcBef>
              <a:spcAft>
                <a:spcPts val="0"/>
              </a:spcAft>
            </a:pPr>
            <a:r>
              <a:rPr lang="en" dirty="0"/>
              <a:t>2016: 9th Volume</a:t>
            </a:r>
          </a:p>
        </p:txBody>
      </p:sp>
      <p:sp>
        <p:nvSpPr>
          <p:cNvPr id="285" name="Shape 28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6" name="Shape 28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287" name="Shape 28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288" name="Shape 28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289" name="Shape 28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290" name="Shape 290"/>
          <p:cNvPicPr preferRelativeResize="0"/>
          <p:nvPr/>
        </p:nvPicPr>
        <p:blipFill>
          <a:blip r:embed="rId5">
            <a:alphaModFix/>
          </a:blip>
          <a:stretch>
            <a:fillRect/>
          </a:stretch>
        </p:blipFill>
        <p:spPr>
          <a:xfrm>
            <a:off x="5688799" y="2836975"/>
            <a:ext cx="1448199" cy="1869925"/>
          </a:xfrm>
          <a:prstGeom prst="rect">
            <a:avLst/>
          </a:prstGeom>
          <a:noFill/>
          <a:ln>
            <a:noFill/>
          </a:ln>
        </p:spPr>
      </p:pic>
      <p:pic>
        <p:nvPicPr>
          <p:cNvPr id="291" name="Shape 29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488706" y="2809024"/>
            <a:ext cx="1490091" cy="1925825"/>
          </a:xfrm>
          <a:prstGeom prst="rect">
            <a:avLst/>
          </a:prstGeom>
          <a:noFill/>
          <a:ln>
            <a:noFill/>
          </a:ln>
        </p:spPr>
      </p:pic>
      <p:pic>
        <p:nvPicPr>
          <p:cNvPr id="292" name="Shape 29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3106599" y="176873"/>
            <a:ext cx="1490101" cy="1928377"/>
          </a:xfrm>
          <a:prstGeom prst="rect">
            <a:avLst/>
          </a:prstGeom>
          <a:noFill/>
          <a:ln>
            <a:noFill/>
          </a:ln>
        </p:spPr>
      </p:pic>
      <p:pic>
        <p:nvPicPr>
          <p:cNvPr id="293" name="Shape 293"/>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4629399" y="176875"/>
            <a:ext cx="1490098" cy="1928338"/>
          </a:xfrm>
          <a:prstGeom prst="rect">
            <a:avLst/>
          </a:prstGeom>
          <a:noFill/>
          <a:ln>
            <a:noFill/>
          </a:ln>
        </p:spPr>
      </p:pic>
      <p:pic>
        <p:nvPicPr>
          <p:cNvPr id="294" name="Shape 294"/>
          <p:cNvPicPr preferRelativeResize="0"/>
          <p:nvPr/>
        </p:nvPicPr>
        <p:blipFill>
          <a:blip r:embed="rId9" cstate="hqprint">
            <a:alphaModFix/>
            <a:extLst>
              <a:ext uri="{28A0092B-C50C-407E-A947-70E740481C1C}">
                <a14:useLocalDpi xmlns:a14="http://schemas.microsoft.com/office/drawing/2010/main"/>
              </a:ext>
            </a:extLst>
          </a:blip>
          <a:stretch>
            <a:fillRect/>
          </a:stretch>
        </p:blipFill>
        <p:spPr>
          <a:xfrm>
            <a:off x="6192899" y="176873"/>
            <a:ext cx="1448202" cy="1874127"/>
          </a:xfrm>
          <a:prstGeom prst="rect">
            <a:avLst/>
          </a:prstGeom>
          <a:noFill/>
          <a:ln>
            <a:noFill/>
          </a:ln>
        </p:spPr>
      </p:pic>
      <p:pic>
        <p:nvPicPr>
          <p:cNvPr id="295" name="Shape 295"/>
          <p:cNvPicPr preferRelativeResize="0"/>
          <p:nvPr/>
        </p:nvPicPr>
        <p:blipFill>
          <a:blip r:embed="rId10" cstate="hqprint">
            <a:alphaModFix/>
            <a:extLst>
              <a:ext uri="{28A0092B-C50C-407E-A947-70E740481C1C}">
                <a14:useLocalDpi xmlns:a14="http://schemas.microsoft.com/office/drawing/2010/main"/>
              </a:ext>
            </a:extLst>
          </a:blip>
          <a:stretch>
            <a:fillRect/>
          </a:stretch>
        </p:blipFill>
        <p:spPr>
          <a:xfrm>
            <a:off x="409201" y="2778525"/>
            <a:ext cx="1490101" cy="1928382"/>
          </a:xfrm>
          <a:prstGeom prst="rect">
            <a:avLst/>
          </a:prstGeom>
          <a:noFill/>
          <a:ln>
            <a:noFill/>
          </a:ln>
        </p:spPr>
      </p:pic>
      <p:pic>
        <p:nvPicPr>
          <p:cNvPr id="296" name="Shape 296"/>
          <p:cNvPicPr preferRelativeResize="0"/>
          <p:nvPr/>
        </p:nvPicPr>
        <p:blipFill>
          <a:blip r:embed="rId11" cstate="hqprint">
            <a:alphaModFix/>
            <a:extLst>
              <a:ext uri="{28A0092B-C50C-407E-A947-70E740481C1C}">
                <a14:useLocalDpi xmlns:a14="http://schemas.microsoft.com/office/drawing/2010/main"/>
              </a:ext>
            </a:extLst>
          </a:blip>
          <a:stretch>
            <a:fillRect/>
          </a:stretch>
        </p:blipFill>
        <p:spPr>
          <a:xfrm>
            <a:off x="7641099" y="176899"/>
            <a:ext cx="1490098" cy="1928346"/>
          </a:xfrm>
          <a:prstGeom prst="rect">
            <a:avLst/>
          </a:prstGeom>
          <a:noFill/>
          <a:ln>
            <a:noFill/>
          </a:ln>
        </p:spPr>
      </p:pic>
      <p:pic>
        <p:nvPicPr>
          <p:cNvPr id="297" name="Shape 297"/>
          <p:cNvPicPr preferRelativeResize="0"/>
          <p:nvPr/>
        </p:nvPicPr>
        <p:blipFill>
          <a:blip r:embed="rId12" cstate="hqprint">
            <a:alphaModFix/>
            <a:extLst>
              <a:ext uri="{28A0092B-C50C-407E-A947-70E740481C1C}">
                <a14:useLocalDpi xmlns:a14="http://schemas.microsoft.com/office/drawing/2010/main"/>
              </a:ext>
            </a:extLst>
          </a:blip>
          <a:stretch>
            <a:fillRect/>
          </a:stretch>
        </p:blipFill>
        <p:spPr>
          <a:xfrm>
            <a:off x="2115999" y="2809025"/>
            <a:ext cx="1490098" cy="1928371"/>
          </a:xfrm>
          <a:prstGeom prst="rect">
            <a:avLst/>
          </a:prstGeom>
          <a:noFill/>
          <a:ln>
            <a:noFill/>
          </a:ln>
        </p:spPr>
      </p:pic>
      <p:pic>
        <p:nvPicPr>
          <p:cNvPr id="298" name="Shape 298"/>
          <p:cNvPicPr preferRelativeResize="0"/>
          <p:nvPr/>
        </p:nvPicPr>
        <p:blipFill>
          <a:blip r:embed="rId13" cstate="hqprint">
            <a:alphaModFix/>
            <a:extLst>
              <a:ext uri="{28A0092B-C50C-407E-A947-70E740481C1C}">
                <a14:useLocalDpi xmlns:a14="http://schemas.microsoft.com/office/drawing/2010/main"/>
              </a:ext>
            </a:extLst>
          </a:blip>
          <a:stretch>
            <a:fillRect/>
          </a:stretch>
        </p:blipFill>
        <p:spPr>
          <a:xfrm>
            <a:off x="3896374" y="2809025"/>
            <a:ext cx="1490101" cy="19283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4">
                                            <p:txEl>
                                              <p:pRg st="0" end="0"/>
                                            </p:txEl>
                                          </p:spTgt>
                                        </p:tgtEl>
                                        <p:attrNameLst>
                                          <p:attrName>style.visibility</p:attrName>
                                        </p:attrNameLst>
                                      </p:cBhvr>
                                      <p:to>
                                        <p:strVal val="visible"/>
                                      </p:to>
                                    </p:set>
                                    <p:animEffect transition="in" filter="fade">
                                      <p:cBhvr>
                                        <p:cTn id="7" dur="2000"/>
                                        <p:tgtEl>
                                          <p:spTgt spid="28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84">
                                            <p:txEl>
                                              <p:pRg st="1" end="1"/>
                                            </p:txEl>
                                          </p:spTgt>
                                        </p:tgtEl>
                                        <p:attrNameLst>
                                          <p:attrName>style.visibility</p:attrName>
                                        </p:attrNameLst>
                                      </p:cBhvr>
                                      <p:to>
                                        <p:strVal val="visible"/>
                                      </p:to>
                                    </p:set>
                                    <p:animEffect transition="in" filter="fade">
                                      <p:cBhvr>
                                        <p:cTn id="11" dur="2000"/>
                                        <p:tgtEl>
                                          <p:spTgt spid="28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4">
                                            <p:txEl>
                                              <p:pRg st="2" end="2"/>
                                            </p:txEl>
                                          </p:spTgt>
                                        </p:tgtEl>
                                        <p:attrNameLst>
                                          <p:attrName>style.visibility</p:attrName>
                                        </p:attrNameLst>
                                      </p:cBhvr>
                                      <p:to>
                                        <p:strVal val="visible"/>
                                      </p:to>
                                    </p:set>
                                    <p:animEffect transition="in" filter="fade">
                                      <p:cBhvr>
                                        <p:cTn id="15" dur="2000"/>
                                        <p:tgtEl>
                                          <p:spTgt spid="28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500"/>
                                        <p:tgtEl>
                                          <p:spTgt spid="292"/>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293"/>
                                        </p:tgtEl>
                                        <p:attrNameLst>
                                          <p:attrName>style.visibility</p:attrName>
                                        </p:attrNameLst>
                                      </p:cBhvr>
                                      <p:to>
                                        <p:strVal val="visible"/>
                                      </p:to>
                                    </p:set>
                                    <p:animEffect transition="in" filter="fade">
                                      <p:cBhvr>
                                        <p:cTn id="23" dur="1500"/>
                                        <p:tgtEl>
                                          <p:spTgt spid="293"/>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294"/>
                                        </p:tgtEl>
                                        <p:attrNameLst>
                                          <p:attrName>style.visibility</p:attrName>
                                        </p:attrNameLst>
                                      </p:cBhvr>
                                      <p:to>
                                        <p:strVal val="visible"/>
                                      </p:to>
                                    </p:set>
                                    <p:animEffect transition="in" filter="fade">
                                      <p:cBhvr>
                                        <p:cTn id="27" dur="1500"/>
                                        <p:tgtEl>
                                          <p:spTgt spid="294"/>
                                        </p:tgtEl>
                                      </p:cBhvr>
                                    </p:animEffect>
                                  </p:childTnLst>
                                </p:cTn>
                              </p:par>
                            </p:childTnLst>
                          </p:cTn>
                        </p:par>
                        <p:par>
                          <p:cTn id="28" fill="hold">
                            <p:stCondLst>
                              <p:cond delay="10500"/>
                            </p:stCondLst>
                            <p:childTnLst>
                              <p:par>
                                <p:cTn id="29" presetID="10" presetClass="entr" presetSubtype="0" fill="hold" nodeType="afterEffect">
                                  <p:stCondLst>
                                    <p:cond delay="0"/>
                                  </p:stCondLst>
                                  <p:childTnLst>
                                    <p:set>
                                      <p:cBhvr>
                                        <p:cTn id="30" dur="1" fill="hold">
                                          <p:stCondLst>
                                            <p:cond delay="0"/>
                                          </p:stCondLst>
                                        </p:cTn>
                                        <p:tgtEl>
                                          <p:spTgt spid="296"/>
                                        </p:tgtEl>
                                        <p:attrNameLst>
                                          <p:attrName>style.visibility</p:attrName>
                                        </p:attrNameLst>
                                      </p:cBhvr>
                                      <p:to>
                                        <p:strVal val="visible"/>
                                      </p:to>
                                    </p:set>
                                    <p:animEffect transition="in" filter="fade">
                                      <p:cBhvr>
                                        <p:cTn id="31" dur="1500"/>
                                        <p:tgtEl>
                                          <p:spTgt spid="296"/>
                                        </p:tgtEl>
                                      </p:cBhvr>
                                    </p:animEffect>
                                  </p:childTnLst>
                                </p:cTn>
                              </p:par>
                            </p:childTnLst>
                          </p:cTn>
                        </p:par>
                        <p:par>
                          <p:cTn id="32" fill="hold">
                            <p:stCondLst>
                              <p:cond delay="12000"/>
                            </p:stCondLst>
                            <p:childTnLst>
                              <p:par>
                                <p:cTn id="33" presetID="10" presetClass="entr" presetSubtype="0" fill="hold" nodeType="afterEffect">
                                  <p:stCondLst>
                                    <p:cond delay="0"/>
                                  </p:stCondLst>
                                  <p:childTnLst>
                                    <p:set>
                                      <p:cBhvr>
                                        <p:cTn id="34" dur="1" fill="hold">
                                          <p:stCondLst>
                                            <p:cond delay="0"/>
                                          </p:stCondLst>
                                        </p:cTn>
                                        <p:tgtEl>
                                          <p:spTgt spid="295"/>
                                        </p:tgtEl>
                                        <p:attrNameLst>
                                          <p:attrName>style.visibility</p:attrName>
                                        </p:attrNameLst>
                                      </p:cBhvr>
                                      <p:to>
                                        <p:strVal val="visible"/>
                                      </p:to>
                                    </p:set>
                                    <p:animEffect transition="in" filter="fade">
                                      <p:cBhvr>
                                        <p:cTn id="35" dur="1500"/>
                                        <p:tgtEl>
                                          <p:spTgt spid="295"/>
                                        </p:tgtEl>
                                      </p:cBhvr>
                                    </p:animEffect>
                                  </p:childTnLst>
                                </p:cTn>
                              </p:par>
                            </p:childTnLst>
                          </p:cTn>
                        </p:par>
                        <p:par>
                          <p:cTn id="36" fill="hold">
                            <p:stCondLst>
                              <p:cond delay="13500"/>
                            </p:stCondLst>
                            <p:childTnLst>
                              <p:par>
                                <p:cTn id="37" presetID="10" presetClass="entr" presetSubtype="0" fill="hold" nodeType="afterEffect">
                                  <p:stCondLst>
                                    <p:cond delay="0"/>
                                  </p:stCondLst>
                                  <p:childTnLst>
                                    <p:set>
                                      <p:cBhvr>
                                        <p:cTn id="38" dur="1" fill="hold">
                                          <p:stCondLst>
                                            <p:cond delay="0"/>
                                          </p:stCondLst>
                                        </p:cTn>
                                        <p:tgtEl>
                                          <p:spTgt spid="297"/>
                                        </p:tgtEl>
                                        <p:attrNameLst>
                                          <p:attrName>style.visibility</p:attrName>
                                        </p:attrNameLst>
                                      </p:cBhvr>
                                      <p:to>
                                        <p:strVal val="visible"/>
                                      </p:to>
                                    </p:set>
                                    <p:animEffect transition="in" filter="fade">
                                      <p:cBhvr>
                                        <p:cTn id="39" dur="1500"/>
                                        <p:tgtEl>
                                          <p:spTgt spid="297"/>
                                        </p:tgtEl>
                                      </p:cBhvr>
                                    </p:animEffect>
                                  </p:childTnLst>
                                </p:cTn>
                              </p:par>
                            </p:childTnLst>
                          </p:cTn>
                        </p:par>
                        <p:par>
                          <p:cTn id="40" fill="hold">
                            <p:stCondLst>
                              <p:cond delay="15000"/>
                            </p:stCondLst>
                            <p:childTnLst>
                              <p:par>
                                <p:cTn id="41" presetID="10" presetClass="entr" presetSubtype="0" fill="hold" nodeType="afterEffect">
                                  <p:stCondLst>
                                    <p:cond delay="0"/>
                                  </p:stCondLst>
                                  <p:childTnLst>
                                    <p:set>
                                      <p:cBhvr>
                                        <p:cTn id="42" dur="1" fill="hold">
                                          <p:stCondLst>
                                            <p:cond delay="0"/>
                                          </p:stCondLst>
                                        </p:cTn>
                                        <p:tgtEl>
                                          <p:spTgt spid="298"/>
                                        </p:tgtEl>
                                        <p:attrNameLst>
                                          <p:attrName>style.visibility</p:attrName>
                                        </p:attrNameLst>
                                      </p:cBhvr>
                                      <p:to>
                                        <p:strVal val="visible"/>
                                      </p:to>
                                    </p:set>
                                    <p:animEffect transition="in" filter="fade">
                                      <p:cBhvr>
                                        <p:cTn id="43" dur="1500"/>
                                        <p:tgtEl>
                                          <p:spTgt spid="298"/>
                                        </p:tgtEl>
                                      </p:cBhvr>
                                    </p:animEffect>
                                  </p:childTnLst>
                                </p:cTn>
                              </p:par>
                            </p:childTnLst>
                          </p:cTn>
                        </p:par>
                        <p:par>
                          <p:cTn id="44" fill="hold">
                            <p:stCondLst>
                              <p:cond delay="16500"/>
                            </p:stCondLst>
                            <p:childTnLst>
                              <p:par>
                                <p:cTn id="45" presetID="10" presetClass="entr" presetSubtype="0" fill="hold" nodeType="afterEffect">
                                  <p:stCondLst>
                                    <p:cond delay="0"/>
                                  </p:stCondLst>
                                  <p:childTnLst>
                                    <p:set>
                                      <p:cBhvr>
                                        <p:cTn id="46" dur="1" fill="hold">
                                          <p:stCondLst>
                                            <p:cond delay="0"/>
                                          </p:stCondLst>
                                        </p:cTn>
                                        <p:tgtEl>
                                          <p:spTgt spid="290"/>
                                        </p:tgtEl>
                                        <p:attrNameLst>
                                          <p:attrName>style.visibility</p:attrName>
                                        </p:attrNameLst>
                                      </p:cBhvr>
                                      <p:to>
                                        <p:strVal val="visible"/>
                                      </p:to>
                                    </p:set>
                                    <p:animEffect transition="in" filter="fade">
                                      <p:cBhvr>
                                        <p:cTn id="47" dur="1500"/>
                                        <p:tgtEl>
                                          <p:spTgt spid="290"/>
                                        </p:tgtEl>
                                      </p:cBhvr>
                                    </p:animEffect>
                                  </p:childTnLst>
                                </p:cTn>
                              </p:par>
                            </p:childTnLst>
                          </p:cTn>
                        </p:par>
                        <p:par>
                          <p:cTn id="48" fill="hold">
                            <p:stCondLst>
                              <p:cond delay="18000"/>
                            </p:stCondLst>
                            <p:childTnLst>
                              <p:par>
                                <p:cTn id="49" presetID="10" presetClass="entr" presetSubtype="0" fill="hold" nodeType="afterEffect">
                                  <p:stCondLst>
                                    <p:cond delay="0"/>
                                  </p:stCondLst>
                                  <p:childTnLst>
                                    <p:set>
                                      <p:cBhvr>
                                        <p:cTn id="50" dur="1" fill="hold">
                                          <p:stCondLst>
                                            <p:cond delay="0"/>
                                          </p:stCondLst>
                                        </p:cTn>
                                        <p:tgtEl>
                                          <p:spTgt spid="291"/>
                                        </p:tgtEl>
                                        <p:attrNameLst>
                                          <p:attrName>style.visibility</p:attrName>
                                        </p:attrNameLst>
                                      </p:cBhvr>
                                      <p:to>
                                        <p:strVal val="visible"/>
                                      </p:to>
                                    </p:set>
                                    <p:animEffect transition="in" filter="fade">
                                      <p:cBhvr>
                                        <p:cTn id="51" dur="1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Fundraising</a:t>
            </a:r>
          </a:p>
        </p:txBody>
      </p:sp>
      <p:sp>
        <p:nvSpPr>
          <p:cNvPr id="304" name="Shape 304"/>
          <p:cNvSpPr txBox="1">
            <a:spLocks noGrp="1"/>
          </p:cNvSpPr>
          <p:nvPr>
            <p:ph type="body" idx="1"/>
          </p:nvPr>
        </p:nvSpPr>
        <p:spPr>
          <a:xfrm>
            <a:off x="311700" y="1152475"/>
            <a:ext cx="2163600" cy="1491900"/>
          </a:xfrm>
          <a:prstGeom prst="rect">
            <a:avLst/>
          </a:prstGeom>
        </p:spPr>
        <p:txBody>
          <a:bodyPr lIns="91425" tIns="91425" rIns="91425" bIns="91425" anchor="t" anchorCtr="0">
            <a:noAutofit/>
          </a:bodyPr>
          <a:lstStyle/>
          <a:p>
            <a:pPr lvl="0">
              <a:spcBef>
                <a:spcPts val="0"/>
              </a:spcBef>
              <a:buNone/>
            </a:pPr>
            <a:r>
              <a:rPr lang="en"/>
              <a:t>Dues</a:t>
            </a:r>
          </a:p>
          <a:p>
            <a:pPr lvl="0">
              <a:spcBef>
                <a:spcPts val="0"/>
              </a:spcBef>
              <a:spcAft>
                <a:spcPts val="0"/>
              </a:spcAft>
              <a:buNone/>
            </a:pPr>
            <a:r>
              <a:rPr lang="en"/>
              <a:t>Fossil Fair</a:t>
            </a:r>
          </a:p>
          <a:p>
            <a:pPr lvl="0" rtl="0">
              <a:spcBef>
                <a:spcPts val="0"/>
              </a:spcBef>
              <a:buNone/>
            </a:pPr>
            <a:endParaRPr/>
          </a:p>
        </p:txBody>
      </p:sp>
      <p:sp>
        <p:nvSpPr>
          <p:cNvPr id="305" name="Shape 30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6" name="Shape 30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07" name="Shape 30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08" name="Shape 30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09" name="Shape 30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310" name="Shape 310"/>
          <p:cNvPicPr preferRelativeResize="0"/>
          <p:nvPr/>
        </p:nvPicPr>
        <p:blipFill>
          <a:blip r:embed="rId5">
            <a:alphaModFix/>
          </a:blip>
          <a:stretch>
            <a:fillRect/>
          </a:stretch>
        </p:blipFill>
        <p:spPr>
          <a:xfrm>
            <a:off x="2462700" y="216675"/>
            <a:ext cx="2909975" cy="2182474"/>
          </a:xfrm>
          <a:prstGeom prst="rect">
            <a:avLst/>
          </a:prstGeom>
          <a:noFill/>
          <a:ln>
            <a:noFill/>
          </a:ln>
        </p:spPr>
      </p:pic>
      <p:pic>
        <p:nvPicPr>
          <p:cNvPr id="311" name="Shape 311"/>
          <p:cNvPicPr preferRelativeResize="0"/>
          <p:nvPr/>
        </p:nvPicPr>
        <p:blipFill>
          <a:blip r:embed="rId6">
            <a:alphaModFix/>
          </a:blip>
          <a:stretch>
            <a:fillRect/>
          </a:stretch>
        </p:blipFill>
        <p:spPr>
          <a:xfrm>
            <a:off x="-600" y="2760397"/>
            <a:ext cx="9143997" cy="2002403"/>
          </a:xfrm>
          <a:prstGeom prst="rect">
            <a:avLst/>
          </a:prstGeom>
          <a:noFill/>
          <a:ln>
            <a:noFill/>
          </a:ln>
        </p:spPr>
      </p:pic>
      <p:pic>
        <p:nvPicPr>
          <p:cNvPr id="312" name="Shape 312"/>
          <p:cNvPicPr preferRelativeResize="0"/>
          <p:nvPr/>
        </p:nvPicPr>
        <p:blipFill>
          <a:blip r:embed="rId7">
            <a:alphaModFix/>
          </a:blip>
          <a:stretch>
            <a:fillRect/>
          </a:stretch>
        </p:blipFill>
        <p:spPr>
          <a:xfrm>
            <a:off x="5922324" y="216662"/>
            <a:ext cx="2909975" cy="21824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2000"/>
                                        <p:tgtEl>
                                          <p:spTgt spid="30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4">
                                            <p:txEl>
                                              <p:pRg st="1" end="1"/>
                                            </p:txEl>
                                          </p:spTgt>
                                        </p:tgtEl>
                                        <p:attrNameLst>
                                          <p:attrName>style.visibility</p:attrName>
                                        </p:attrNameLst>
                                      </p:cBhvr>
                                      <p:to>
                                        <p:strVal val="visible"/>
                                      </p:to>
                                    </p:set>
                                    <p:animEffect transition="in" filter="fade">
                                      <p:cBhvr>
                                        <p:cTn id="11" dur="2000"/>
                                        <p:tgtEl>
                                          <p:spTgt spid="304">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4">
                                            <p:txEl>
                                              <p:pRg st="2" end="2"/>
                                            </p:txEl>
                                          </p:spTgt>
                                        </p:tgtEl>
                                        <p:attrNameLst>
                                          <p:attrName>style.visibility</p:attrName>
                                        </p:attrNameLst>
                                      </p:cBhvr>
                                      <p:to>
                                        <p:strVal val="visible"/>
                                      </p:to>
                                    </p:set>
                                    <p:animEffect transition="in" filter="fade">
                                      <p:cBhvr>
                                        <p:cTn id="15" dur="2000"/>
                                        <p:tgtEl>
                                          <p:spTgt spid="304">
                                            <p:txEl>
                                              <p:pRg st="2" end="2"/>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10"/>
                                        </p:tgtEl>
                                        <p:attrNameLst>
                                          <p:attrName>style.visibility</p:attrName>
                                        </p:attrNameLst>
                                      </p:cBhvr>
                                      <p:to>
                                        <p:strVal val="visible"/>
                                      </p:to>
                                    </p:set>
                                    <p:animEffect transition="in" filter="fade">
                                      <p:cBhvr>
                                        <p:cTn id="19" dur="2000"/>
                                        <p:tgtEl>
                                          <p:spTgt spid="310"/>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11"/>
                                        </p:tgtEl>
                                        <p:attrNameLst>
                                          <p:attrName>style.visibility</p:attrName>
                                        </p:attrNameLst>
                                      </p:cBhvr>
                                      <p:to>
                                        <p:strVal val="visible"/>
                                      </p:to>
                                    </p:set>
                                    <p:animEffect transition="in" filter="fade">
                                      <p:cBhvr>
                                        <p:cTn id="23" dur="2000"/>
                                        <p:tgtEl>
                                          <p:spTgt spid="311"/>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12"/>
                                        </p:tgtEl>
                                        <p:attrNameLst>
                                          <p:attrName>style.visibility</p:attrName>
                                        </p:attrNameLst>
                                      </p:cBhvr>
                                      <p:to>
                                        <p:strVal val="visible"/>
                                      </p:to>
                                    </p:set>
                                    <p:animEffect transition="in" filter="fade">
                                      <p:cBhvr>
                                        <p:cTn id="27" dur="2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Fundraising</a:t>
            </a:r>
          </a:p>
        </p:txBody>
      </p:sp>
      <p:sp>
        <p:nvSpPr>
          <p:cNvPr id="304" name="Shape 304"/>
          <p:cNvSpPr txBox="1">
            <a:spLocks noGrp="1"/>
          </p:cNvSpPr>
          <p:nvPr>
            <p:ph type="body" idx="1"/>
          </p:nvPr>
        </p:nvSpPr>
        <p:spPr>
          <a:xfrm>
            <a:off x="311700" y="1152475"/>
            <a:ext cx="2163600" cy="584885"/>
          </a:xfrm>
          <a:prstGeom prst="rect">
            <a:avLst/>
          </a:prstGeom>
        </p:spPr>
        <p:txBody>
          <a:bodyPr lIns="91425" tIns="91425" rIns="91425" bIns="91425" anchor="t" anchorCtr="0">
            <a:noAutofit/>
          </a:bodyPr>
          <a:lstStyle/>
          <a:p>
            <a:pPr lvl="0">
              <a:spcBef>
                <a:spcPts val="0"/>
              </a:spcBef>
              <a:buNone/>
            </a:pPr>
            <a:r>
              <a:rPr lang="en" dirty="0"/>
              <a:t>Paleopalooza</a:t>
            </a:r>
            <a:endParaRPr dirty="0"/>
          </a:p>
        </p:txBody>
      </p:sp>
      <p:sp>
        <p:nvSpPr>
          <p:cNvPr id="305" name="Shape 30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6" name="Shape 30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07" name="Shape 30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08" name="Shape 30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09" name="Shape 30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sp>
        <p:nvSpPr>
          <p:cNvPr id="12" name="Shape 304"/>
          <p:cNvSpPr txBox="1">
            <a:spLocks/>
          </p:cNvSpPr>
          <p:nvPr/>
        </p:nvSpPr>
        <p:spPr>
          <a:xfrm>
            <a:off x="315510" y="1773505"/>
            <a:ext cx="2163600" cy="103687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r>
              <a:rPr lang="en-US" dirty="0"/>
              <a:t>Holiday Party</a:t>
            </a:r>
          </a:p>
          <a:p>
            <a:pPr defTabSz="285750"/>
            <a:r>
              <a:rPr lang="en-US" dirty="0"/>
              <a:t>	</a:t>
            </a:r>
            <a:r>
              <a:rPr lang="en-US" sz="1600" dirty="0"/>
              <a:t>Auction</a:t>
            </a:r>
          </a:p>
        </p:txBody>
      </p:sp>
      <p:pic>
        <p:nvPicPr>
          <p:cNvPr id="8195" name="Picture 3" descr="https://lh3.googleusercontent.com/LlOs3oVFsjpjmjzG9xfdI_yLeUi557jTsPWNGiyoNilUxJW605xK2L6SWERcpgECp_DeRGeE0wy2OcnV22Tmhct_oPQgs42GDfjgnqk9gitBON_45QabaGI1gv0wvLUBGgTKr9GTBN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95115" y="2574343"/>
            <a:ext cx="2818408" cy="211380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h3.googleusercontent.com/SvNBwGJrqnurF4_g_vQylk2WK17dktQuKcYPNWYSe5BhtzZnqdQ5VqyqwFJvFGON7eGnp3fgeT_VR8BXJmhCn_EwEzsYcEses7pHP86BkW6aPE584r7pxPgN5n4yOXkteBBnJ2ZhF4U"/>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1673794" y="2568727"/>
            <a:ext cx="1846646" cy="211942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lh5.googleusercontent.com/7Ww1krQpan_Cc04ve0VIHdb6TWsperFGXBUTdUUFt_M__FxfUrwdBl1KomA3bDefBV2-s_ngUS0M1MXKq43I6danWIvbJ1QKPYDD0ngL1HFYcW4xHLsIK8EeHMDyg7QZ2FF1j0fXzB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995115" y="242635"/>
            <a:ext cx="2839090" cy="21293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lh5.googleusercontent.com/Oobozmg7c-M_T5Uh3kiZ6XfsXgGkf2hmGokngWfTHkOXC8r4FcSiHDcQdkU2tVnfPMPiXQyGyccAvU-83LohOo4yxnDPx6Khq0nMNv1zcSXGk7cpOq3veFx80yeV3nlcyV9TzJ1CyrI"/>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11780" y="242635"/>
            <a:ext cx="2834640" cy="212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20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animEffect transition="in" filter="fade">
                                      <p:cBhvr>
                                        <p:cTn id="7" dur="2000"/>
                                        <p:tgtEl>
                                          <p:spTgt spid="304">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198"/>
                                        </p:tgtEl>
                                        <p:attrNameLst>
                                          <p:attrName>style.visibility</p:attrName>
                                        </p:attrNameLst>
                                      </p:cBhvr>
                                      <p:to>
                                        <p:strVal val="visible"/>
                                      </p:to>
                                    </p:set>
                                    <p:animEffect transition="in" filter="fade">
                                      <p:cBhvr>
                                        <p:cTn id="11" dur="1500"/>
                                        <p:tgtEl>
                                          <p:spTgt spid="819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2000"/>
                                        <p:tgtEl>
                                          <p:spTgt spid="12">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2000"/>
                                        <p:tgtEl>
                                          <p:spTgt spid="1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fade">
                                      <p:cBhvr>
                                        <p:cTn id="23" dur="1500"/>
                                        <p:tgtEl>
                                          <p:spTgt spid="8194"/>
                                        </p:tgtEl>
                                      </p:cBhvr>
                                    </p:animEffect>
                                  </p:childTnLst>
                                </p:cTn>
                              </p:par>
                              <p:par>
                                <p:cTn id="24" presetID="10" presetClass="entr" presetSubtype="0" fill="hold" nodeType="withEffect">
                                  <p:stCondLst>
                                    <p:cond delay="0"/>
                                  </p:stCondLst>
                                  <p:childTnLst>
                                    <p:set>
                                      <p:cBhvr>
                                        <p:cTn id="25" dur="1" fill="hold">
                                          <p:stCondLst>
                                            <p:cond delay="0"/>
                                          </p:stCondLst>
                                        </p:cTn>
                                        <p:tgtEl>
                                          <p:spTgt spid="8195"/>
                                        </p:tgtEl>
                                        <p:attrNameLst>
                                          <p:attrName>style.visibility</p:attrName>
                                        </p:attrNameLst>
                                      </p:cBhvr>
                                      <p:to>
                                        <p:strVal val="visible"/>
                                      </p:to>
                                    </p:set>
                                    <p:animEffect transition="in" filter="fade">
                                      <p:cBhvr>
                                        <p:cTn id="26" dur="1500"/>
                                        <p:tgtEl>
                                          <p:spTgt spid="8195"/>
                                        </p:tgtEl>
                                      </p:cBhvr>
                                    </p:animEffect>
                                  </p:childTnLst>
                                </p:cTn>
                              </p:par>
                              <p:par>
                                <p:cTn id="27" presetID="10" presetClass="entr" presetSubtype="0" fill="hold" nodeType="withEffect">
                                  <p:stCondLst>
                                    <p:cond delay="0"/>
                                  </p:stCondLst>
                                  <p:childTnLst>
                                    <p:set>
                                      <p:cBhvr>
                                        <p:cTn id="28" dur="1" fill="hold">
                                          <p:stCondLst>
                                            <p:cond delay="0"/>
                                          </p:stCondLst>
                                        </p:cTn>
                                        <p:tgtEl>
                                          <p:spTgt spid="8196"/>
                                        </p:tgtEl>
                                        <p:attrNameLst>
                                          <p:attrName>style.visibility</p:attrName>
                                        </p:attrNameLst>
                                      </p:cBhvr>
                                      <p:to>
                                        <p:strVal val="visible"/>
                                      </p:to>
                                    </p:set>
                                    <p:animEffect transition="in" filter="fade">
                                      <p:cBhvr>
                                        <p:cTn id="29" dur="1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334" name="Shape 334"/>
          <p:cNvSpPr txBox="1">
            <a:spLocks noGrp="1"/>
          </p:cNvSpPr>
          <p:nvPr>
            <p:ph type="body" idx="1"/>
          </p:nvPr>
        </p:nvSpPr>
        <p:spPr>
          <a:xfrm>
            <a:off x="311700" y="1152475"/>
            <a:ext cx="8520600" cy="3458100"/>
          </a:xfrm>
          <a:prstGeom prst="rect">
            <a:avLst/>
          </a:prstGeom>
        </p:spPr>
        <p:txBody>
          <a:bodyPr lIns="91425" tIns="91425" rIns="91425" bIns="91425" anchor="t" anchorCtr="0">
            <a:noAutofit/>
          </a:bodyPr>
          <a:lstStyle/>
          <a:p>
            <a:pPr lvl="0" rtl="0">
              <a:spcBef>
                <a:spcPts val="0"/>
              </a:spcBef>
              <a:buNone/>
            </a:pPr>
            <a:r>
              <a:rPr lang="en" dirty="0">
                <a:solidFill>
                  <a:srgbClr val="000000"/>
                </a:solidFill>
              </a:rPr>
              <a:t>Grants</a:t>
            </a:r>
          </a:p>
          <a:p>
            <a:pPr marL="457200" lvl="0" indent="-304800" rtl="0">
              <a:lnSpc>
                <a:spcPct val="200000"/>
              </a:lnSpc>
              <a:spcAft>
                <a:spcPts val="600"/>
              </a:spcAft>
              <a:buClr>
                <a:srgbClr val="000000"/>
              </a:buClr>
              <a:buSzPct val="100000"/>
            </a:pPr>
            <a:r>
              <a:rPr lang="en" sz="1200" dirty="0">
                <a:solidFill>
                  <a:schemeClr val="dk1"/>
                </a:solidFill>
              </a:rPr>
              <a:t>1983: Dr. Peter Dodson, U. of Pennsylvania: Recovery of the type species of </a:t>
            </a:r>
            <a:r>
              <a:rPr lang="en" sz="1200" i="1" dirty="0">
                <a:solidFill>
                  <a:schemeClr val="dk1"/>
                </a:solidFill>
              </a:rPr>
              <a:t>Avaceratopsis lammers</a:t>
            </a:r>
            <a:r>
              <a:rPr lang="en" sz="1200" dirty="0">
                <a:solidFill>
                  <a:schemeClr val="dk1"/>
                </a:solidFill>
              </a:rPr>
              <a:t>i in Montana</a:t>
            </a:r>
          </a:p>
          <a:p>
            <a:pPr marL="571500" lvl="0" indent="-419100" rtl="0">
              <a:lnSpc>
                <a:spcPct val="100000"/>
              </a:lnSpc>
              <a:spcAft>
                <a:spcPts val="0"/>
              </a:spcAft>
              <a:buClr>
                <a:srgbClr val="000000"/>
              </a:buClr>
              <a:buSzPct val="100000"/>
            </a:pPr>
            <a:r>
              <a:rPr lang="en" sz="1200" dirty="0">
                <a:solidFill>
                  <a:schemeClr val="dk1"/>
                </a:solidFill>
              </a:rPr>
              <a:t>1999: Matt Lamanna and Josh Smith, University of Pennsylvania: Support a group from UPenn                              searching for dinosaurs in the Egyptian desert.</a:t>
            </a:r>
          </a:p>
          <a:p>
            <a:pPr marL="457200" lvl="0" indent="-304800" rtl="0">
              <a:lnSpc>
                <a:spcPct val="200000"/>
              </a:lnSpc>
              <a:spcAft>
                <a:spcPts val="0"/>
              </a:spcAft>
              <a:buClr>
                <a:srgbClr val="000000"/>
              </a:buClr>
              <a:buSzPct val="100000"/>
            </a:pPr>
            <a:r>
              <a:rPr lang="en" sz="1200" dirty="0">
                <a:solidFill>
                  <a:schemeClr val="dk1"/>
                </a:solidFill>
              </a:rPr>
              <a:t>2001: Doug Rowe, Red Hill Museum, North Bend, PA: Purchase materials for museum ceiling</a:t>
            </a:r>
          </a:p>
          <a:p>
            <a:pPr marL="457200" lvl="0" indent="-304800" rtl="0">
              <a:lnSpc>
                <a:spcPct val="200000"/>
              </a:lnSpc>
              <a:spcAft>
                <a:spcPts val="0"/>
              </a:spcAft>
              <a:buClr>
                <a:srgbClr val="000000"/>
              </a:buClr>
              <a:buSzPct val="100000"/>
            </a:pPr>
            <a:r>
              <a:rPr lang="en" sz="1200" dirty="0">
                <a:solidFill>
                  <a:schemeClr val="dk1"/>
                </a:solidFill>
              </a:rPr>
              <a:t>2002: Aurora Fossil Museum, Aurora, NC: Purchase materials for museum renovation</a:t>
            </a:r>
          </a:p>
          <a:p>
            <a:pPr marL="457200" lvl="0" indent="-304800" rtl="0">
              <a:lnSpc>
                <a:spcPct val="200000"/>
              </a:lnSpc>
              <a:spcAft>
                <a:spcPts val="0"/>
              </a:spcAft>
              <a:buClr>
                <a:schemeClr val="dk1"/>
              </a:buClr>
              <a:buSzPct val="100000"/>
            </a:pPr>
            <a:r>
              <a:rPr lang="en" sz="1200" dirty="0">
                <a:solidFill>
                  <a:schemeClr val="dk1"/>
                </a:solidFill>
              </a:rPr>
              <a:t>2009: Hamburg Natural History Society, Hamburg NY: Donation to their building fund </a:t>
            </a:r>
          </a:p>
          <a:p>
            <a:pPr marL="457200" lvl="0" indent="-304800" rtl="0">
              <a:lnSpc>
                <a:spcPct val="200000"/>
              </a:lnSpc>
              <a:spcAft>
                <a:spcPts val="0"/>
              </a:spcAft>
              <a:buClr>
                <a:schemeClr val="dk1"/>
              </a:buClr>
              <a:buSzPct val="100000"/>
            </a:pPr>
            <a:r>
              <a:rPr lang="en" sz="1200" dirty="0">
                <a:solidFill>
                  <a:schemeClr val="dk1"/>
                </a:solidFill>
              </a:rPr>
              <a:t>2010: Doug Rowe, Red Hill Museum, North Bend, PA: Purchase of camera equipment for the museum</a:t>
            </a:r>
          </a:p>
          <a:p>
            <a:pPr marL="457200" lvl="0" indent="-304800" rtl="0">
              <a:lnSpc>
                <a:spcPct val="200000"/>
              </a:lnSpc>
              <a:spcAft>
                <a:spcPts val="0"/>
              </a:spcAft>
              <a:buClr>
                <a:schemeClr val="dk1"/>
              </a:buClr>
              <a:buSzPct val="100000"/>
            </a:pPr>
            <a:r>
              <a:rPr lang="en" sz="1200" dirty="0">
                <a:solidFill>
                  <a:schemeClr val="dk1"/>
                </a:solidFill>
              </a:rPr>
              <a:t>2011: Friends of the NJ State Museum: Inversand Project – Cretaceous marl pit located in Mantua Twp, NJ</a:t>
            </a:r>
          </a:p>
        </p:txBody>
      </p:sp>
      <p:sp>
        <p:nvSpPr>
          <p:cNvPr id="335" name="Shape 33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6" name="Shape 33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37" name="Shape 33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38" name="Shape 33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39" name="Shape 33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340" name="Shape 340"/>
          <p:cNvPicPr preferRelativeResize="0"/>
          <p:nvPr/>
        </p:nvPicPr>
        <p:blipFill>
          <a:blip r:embed="rId5">
            <a:alphaModFix/>
          </a:blip>
          <a:stretch>
            <a:fillRect/>
          </a:stretch>
        </p:blipFill>
        <p:spPr>
          <a:xfrm>
            <a:off x="2092816" y="227491"/>
            <a:ext cx="2360824" cy="1197875"/>
          </a:xfrm>
          <a:prstGeom prst="rect">
            <a:avLst/>
          </a:prstGeom>
          <a:noFill/>
          <a:ln>
            <a:noFill/>
          </a:ln>
        </p:spPr>
      </p:pic>
      <p:pic>
        <p:nvPicPr>
          <p:cNvPr id="341" name="Shape 341"/>
          <p:cNvPicPr preferRelativeResize="0"/>
          <p:nvPr/>
        </p:nvPicPr>
        <p:blipFill>
          <a:blip r:embed="rId6">
            <a:alphaModFix/>
          </a:blip>
          <a:stretch>
            <a:fillRect/>
          </a:stretch>
        </p:blipFill>
        <p:spPr>
          <a:xfrm>
            <a:off x="7738110" y="2135283"/>
            <a:ext cx="1240689" cy="1945227"/>
          </a:xfrm>
          <a:prstGeom prst="rect">
            <a:avLst/>
          </a:prstGeom>
          <a:noFill/>
          <a:ln>
            <a:noFill/>
          </a:ln>
        </p:spPr>
      </p:pic>
      <p:pic>
        <p:nvPicPr>
          <p:cNvPr id="342" name="Shape 342"/>
          <p:cNvPicPr preferRelativeResize="0"/>
          <p:nvPr/>
        </p:nvPicPr>
        <p:blipFill>
          <a:blip r:embed="rId7">
            <a:alphaModFix/>
          </a:blip>
          <a:stretch>
            <a:fillRect/>
          </a:stretch>
        </p:blipFill>
        <p:spPr>
          <a:xfrm>
            <a:off x="7075566" y="272866"/>
            <a:ext cx="1903225" cy="1107124"/>
          </a:xfrm>
          <a:prstGeom prst="rect">
            <a:avLst/>
          </a:prstGeom>
          <a:noFill/>
          <a:ln>
            <a:noFill/>
          </a:ln>
        </p:spPr>
      </p:pic>
      <p:pic>
        <p:nvPicPr>
          <p:cNvPr id="343" name="Shape 343"/>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5176175" y="151300"/>
            <a:ext cx="1333725" cy="1333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4">
                                            <p:txEl>
                                              <p:pRg st="0" end="0"/>
                                            </p:txEl>
                                          </p:spTgt>
                                        </p:tgtEl>
                                        <p:attrNameLst>
                                          <p:attrName>style.visibility</p:attrName>
                                        </p:attrNameLst>
                                      </p:cBhvr>
                                      <p:to>
                                        <p:strVal val="visible"/>
                                      </p:to>
                                    </p:set>
                                    <p:animEffect transition="in" filter="fade">
                                      <p:cBhvr>
                                        <p:cTn id="7" dur="1500"/>
                                        <p:tgtEl>
                                          <p:spTgt spid="33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34">
                                            <p:txEl>
                                              <p:pRg st="1" end="1"/>
                                            </p:txEl>
                                          </p:spTgt>
                                        </p:tgtEl>
                                        <p:attrNameLst>
                                          <p:attrName>style.visibility</p:attrName>
                                        </p:attrNameLst>
                                      </p:cBhvr>
                                      <p:to>
                                        <p:strVal val="visible"/>
                                      </p:to>
                                    </p:set>
                                    <p:animEffect transition="in" filter="fade">
                                      <p:cBhvr>
                                        <p:cTn id="11" dur="1500"/>
                                        <p:tgtEl>
                                          <p:spTgt spid="33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40"/>
                                        </p:tgtEl>
                                        <p:attrNameLst>
                                          <p:attrName>style.visibility</p:attrName>
                                        </p:attrNameLst>
                                      </p:cBhvr>
                                      <p:to>
                                        <p:strVal val="visible"/>
                                      </p:to>
                                    </p:set>
                                    <p:animEffect transition="in" filter="fade">
                                      <p:cBhvr>
                                        <p:cTn id="14" dur="1500"/>
                                        <p:tgtEl>
                                          <p:spTgt spid="340"/>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34">
                                            <p:txEl>
                                              <p:pRg st="2" end="2"/>
                                            </p:txEl>
                                          </p:spTgt>
                                        </p:tgtEl>
                                        <p:attrNameLst>
                                          <p:attrName>style.visibility</p:attrName>
                                        </p:attrNameLst>
                                      </p:cBhvr>
                                      <p:to>
                                        <p:strVal val="visible"/>
                                      </p:to>
                                    </p:set>
                                    <p:animEffect transition="in" filter="fade">
                                      <p:cBhvr>
                                        <p:cTn id="18" dur="1500"/>
                                        <p:tgtEl>
                                          <p:spTgt spid="33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41"/>
                                        </p:tgtEl>
                                        <p:attrNameLst>
                                          <p:attrName>style.visibility</p:attrName>
                                        </p:attrNameLst>
                                      </p:cBhvr>
                                      <p:to>
                                        <p:strVal val="visible"/>
                                      </p:to>
                                    </p:set>
                                    <p:animEffect transition="in" filter="fade">
                                      <p:cBhvr>
                                        <p:cTn id="21" dur="1500"/>
                                        <p:tgtEl>
                                          <p:spTgt spid="341"/>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334">
                                            <p:txEl>
                                              <p:pRg st="3" end="3"/>
                                            </p:txEl>
                                          </p:spTgt>
                                        </p:tgtEl>
                                        <p:attrNameLst>
                                          <p:attrName>style.visibility</p:attrName>
                                        </p:attrNameLst>
                                      </p:cBhvr>
                                      <p:to>
                                        <p:strVal val="visible"/>
                                      </p:to>
                                    </p:set>
                                    <p:animEffect transition="in" filter="fade">
                                      <p:cBhvr>
                                        <p:cTn id="25" dur="1500"/>
                                        <p:tgtEl>
                                          <p:spTgt spid="334">
                                            <p:txEl>
                                              <p:pRg st="3" end="3"/>
                                            </p:txEl>
                                          </p:spTgt>
                                        </p:tgtEl>
                                      </p:cBhvr>
                                    </p:animEffect>
                                  </p:childTnLst>
                                </p:cTn>
                              </p:par>
                            </p:childTnLst>
                          </p:cTn>
                        </p:par>
                        <p:par>
                          <p:cTn id="26" fill="hold">
                            <p:stCondLst>
                              <p:cond delay="6000"/>
                            </p:stCondLst>
                            <p:childTnLst>
                              <p:par>
                                <p:cTn id="27" presetID="10" presetClass="entr" presetSubtype="0" fill="hold" nodeType="afterEffect">
                                  <p:stCondLst>
                                    <p:cond delay="0"/>
                                  </p:stCondLst>
                                  <p:childTnLst>
                                    <p:set>
                                      <p:cBhvr>
                                        <p:cTn id="28" dur="1" fill="hold">
                                          <p:stCondLst>
                                            <p:cond delay="0"/>
                                          </p:stCondLst>
                                        </p:cTn>
                                        <p:tgtEl>
                                          <p:spTgt spid="334">
                                            <p:txEl>
                                              <p:pRg st="4" end="4"/>
                                            </p:txEl>
                                          </p:spTgt>
                                        </p:tgtEl>
                                        <p:attrNameLst>
                                          <p:attrName>style.visibility</p:attrName>
                                        </p:attrNameLst>
                                      </p:cBhvr>
                                      <p:to>
                                        <p:strVal val="visible"/>
                                      </p:to>
                                    </p:set>
                                    <p:animEffect transition="in" filter="fade">
                                      <p:cBhvr>
                                        <p:cTn id="29" dur="1500"/>
                                        <p:tgtEl>
                                          <p:spTgt spid="33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43"/>
                                        </p:tgtEl>
                                        <p:attrNameLst>
                                          <p:attrName>style.visibility</p:attrName>
                                        </p:attrNameLst>
                                      </p:cBhvr>
                                      <p:to>
                                        <p:strVal val="visible"/>
                                      </p:to>
                                    </p:set>
                                    <p:animEffect transition="in" filter="fade">
                                      <p:cBhvr>
                                        <p:cTn id="32" dur="1500"/>
                                        <p:tgtEl>
                                          <p:spTgt spid="343"/>
                                        </p:tgtEl>
                                      </p:cBhvr>
                                    </p:animEffect>
                                  </p:childTnLst>
                                </p:cTn>
                              </p:par>
                            </p:childTnLst>
                          </p:cTn>
                        </p:par>
                        <p:par>
                          <p:cTn id="33" fill="hold">
                            <p:stCondLst>
                              <p:cond delay="7500"/>
                            </p:stCondLst>
                            <p:childTnLst>
                              <p:par>
                                <p:cTn id="34" presetID="10" presetClass="entr" presetSubtype="0" fill="hold" nodeType="afterEffect">
                                  <p:stCondLst>
                                    <p:cond delay="0"/>
                                  </p:stCondLst>
                                  <p:childTnLst>
                                    <p:set>
                                      <p:cBhvr>
                                        <p:cTn id="35" dur="1" fill="hold">
                                          <p:stCondLst>
                                            <p:cond delay="0"/>
                                          </p:stCondLst>
                                        </p:cTn>
                                        <p:tgtEl>
                                          <p:spTgt spid="334">
                                            <p:txEl>
                                              <p:pRg st="5" end="5"/>
                                            </p:txEl>
                                          </p:spTgt>
                                        </p:tgtEl>
                                        <p:attrNameLst>
                                          <p:attrName>style.visibility</p:attrName>
                                        </p:attrNameLst>
                                      </p:cBhvr>
                                      <p:to>
                                        <p:strVal val="visible"/>
                                      </p:to>
                                    </p:set>
                                    <p:animEffect transition="in" filter="fade">
                                      <p:cBhvr>
                                        <p:cTn id="36" dur="1500"/>
                                        <p:tgtEl>
                                          <p:spTgt spid="334">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42"/>
                                        </p:tgtEl>
                                        <p:attrNameLst>
                                          <p:attrName>style.visibility</p:attrName>
                                        </p:attrNameLst>
                                      </p:cBhvr>
                                      <p:to>
                                        <p:strVal val="visible"/>
                                      </p:to>
                                    </p:set>
                                    <p:animEffect transition="in" filter="fade">
                                      <p:cBhvr>
                                        <p:cTn id="39" dur="1500"/>
                                        <p:tgtEl>
                                          <p:spTgt spid="342"/>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334">
                                            <p:txEl>
                                              <p:pRg st="6" end="6"/>
                                            </p:txEl>
                                          </p:spTgt>
                                        </p:tgtEl>
                                        <p:attrNameLst>
                                          <p:attrName>style.visibility</p:attrName>
                                        </p:attrNameLst>
                                      </p:cBhvr>
                                      <p:to>
                                        <p:strVal val="visible"/>
                                      </p:to>
                                    </p:set>
                                    <p:animEffect transition="in" filter="fade">
                                      <p:cBhvr>
                                        <p:cTn id="43" dur="1500"/>
                                        <p:tgtEl>
                                          <p:spTgt spid="334">
                                            <p:txEl>
                                              <p:pRg st="6" end="6"/>
                                            </p:txEl>
                                          </p:spTgt>
                                        </p:tgtEl>
                                      </p:cBhvr>
                                    </p:animEffect>
                                  </p:childTnLst>
                                </p:cTn>
                              </p:par>
                            </p:childTnLst>
                          </p:cTn>
                        </p:par>
                        <p:par>
                          <p:cTn id="44" fill="hold">
                            <p:stCondLst>
                              <p:cond delay="10500"/>
                            </p:stCondLst>
                            <p:childTnLst>
                              <p:par>
                                <p:cTn id="45" presetID="10" presetClass="entr" presetSubtype="0" fill="hold" nodeType="afterEffect">
                                  <p:stCondLst>
                                    <p:cond delay="0"/>
                                  </p:stCondLst>
                                  <p:childTnLst>
                                    <p:set>
                                      <p:cBhvr>
                                        <p:cTn id="46" dur="1" fill="hold">
                                          <p:stCondLst>
                                            <p:cond delay="0"/>
                                          </p:stCondLst>
                                        </p:cTn>
                                        <p:tgtEl>
                                          <p:spTgt spid="334">
                                            <p:txEl>
                                              <p:pRg st="7" end="7"/>
                                            </p:txEl>
                                          </p:spTgt>
                                        </p:tgtEl>
                                        <p:attrNameLst>
                                          <p:attrName>style.visibility</p:attrName>
                                        </p:attrNameLst>
                                      </p:cBhvr>
                                      <p:to>
                                        <p:strVal val="visible"/>
                                      </p:to>
                                    </p:set>
                                    <p:animEffect transition="in" filter="fade">
                                      <p:cBhvr>
                                        <p:cTn id="47" dur="1500"/>
                                        <p:tgtEl>
                                          <p:spTgt spid="33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349" name="Shape 349"/>
          <p:cNvSpPr txBox="1">
            <a:spLocks noGrp="1"/>
          </p:cNvSpPr>
          <p:nvPr>
            <p:ph type="body" idx="1"/>
          </p:nvPr>
        </p:nvSpPr>
        <p:spPr>
          <a:xfrm>
            <a:off x="311700" y="1152475"/>
            <a:ext cx="1565700" cy="542100"/>
          </a:xfrm>
          <a:prstGeom prst="rect">
            <a:avLst/>
          </a:prstGeom>
        </p:spPr>
        <p:txBody>
          <a:bodyPr lIns="91425" tIns="91425" rIns="91425" bIns="91425" anchor="t" anchorCtr="0">
            <a:noAutofit/>
          </a:bodyPr>
          <a:lstStyle/>
          <a:p>
            <a:pPr lvl="0" rtl="0">
              <a:spcBef>
                <a:spcPts val="0"/>
              </a:spcBef>
              <a:buNone/>
            </a:pPr>
            <a:r>
              <a:rPr lang="en">
                <a:solidFill>
                  <a:srgbClr val="000000"/>
                </a:solidFill>
              </a:rPr>
              <a:t>Grants</a:t>
            </a:r>
          </a:p>
        </p:txBody>
      </p:sp>
      <p:sp>
        <p:nvSpPr>
          <p:cNvPr id="350" name="Shape 350"/>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1" name="Shape 351"/>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52" name="Shape 352"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53" name="Shape 353"/>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54" name="Shape 354"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355" name="Shape 35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216500" y="150124"/>
            <a:ext cx="2458149" cy="1511749"/>
          </a:xfrm>
          <a:prstGeom prst="rect">
            <a:avLst/>
          </a:prstGeom>
          <a:noFill/>
          <a:ln>
            <a:noFill/>
          </a:ln>
        </p:spPr>
      </p:pic>
      <p:pic>
        <p:nvPicPr>
          <p:cNvPr id="356" name="Shape 356"/>
          <p:cNvPicPr preferRelativeResize="0"/>
          <p:nvPr/>
        </p:nvPicPr>
        <p:blipFill>
          <a:blip r:embed="rId6">
            <a:alphaModFix/>
          </a:blip>
          <a:stretch>
            <a:fillRect/>
          </a:stretch>
        </p:blipFill>
        <p:spPr>
          <a:xfrm>
            <a:off x="7286524" y="2612250"/>
            <a:ext cx="1692275" cy="2075850"/>
          </a:xfrm>
          <a:prstGeom prst="rect">
            <a:avLst/>
          </a:prstGeom>
          <a:noFill/>
          <a:ln>
            <a:noFill/>
          </a:ln>
        </p:spPr>
      </p:pic>
      <p:pic>
        <p:nvPicPr>
          <p:cNvPr id="357" name="Shape 357"/>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6669621" y="150124"/>
            <a:ext cx="2309178" cy="1511749"/>
          </a:xfrm>
          <a:prstGeom prst="rect">
            <a:avLst/>
          </a:prstGeom>
          <a:noFill/>
          <a:ln>
            <a:noFill/>
          </a:ln>
        </p:spPr>
      </p:pic>
      <p:sp>
        <p:nvSpPr>
          <p:cNvPr id="358" name="Shape 358"/>
          <p:cNvSpPr txBox="1"/>
          <p:nvPr/>
        </p:nvSpPr>
        <p:spPr>
          <a:xfrm>
            <a:off x="304799" y="1752600"/>
            <a:ext cx="8527501" cy="3000000"/>
          </a:xfrm>
          <a:prstGeom prst="rect">
            <a:avLst/>
          </a:prstGeom>
          <a:noFill/>
          <a:ln>
            <a:noFill/>
          </a:ln>
        </p:spPr>
        <p:txBody>
          <a:bodyPr lIns="91425" tIns="91425" rIns="91425" bIns="91425" anchor="ctr" anchorCtr="0">
            <a:noAutofit/>
          </a:bodyPr>
          <a:lstStyle/>
          <a:p>
            <a:pPr marL="457200" lvl="0" indent="-304800" rtl="0">
              <a:lnSpc>
                <a:spcPct val="200000"/>
              </a:lnSpc>
              <a:buClr>
                <a:schemeClr val="dk1"/>
              </a:buClr>
              <a:buSzPct val="100000"/>
            </a:pPr>
            <a:r>
              <a:rPr lang="en" sz="1200" dirty="0">
                <a:solidFill>
                  <a:schemeClr val="dk1"/>
                </a:solidFill>
              </a:rPr>
              <a:t>2012: Dr. Kenneth Lacovara, Drexel University: Inversand Project – Cretaceous-aged marl pit located in Mantua Twp, NJ</a:t>
            </a:r>
          </a:p>
          <a:p>
            <a:pPr marL="457200" lvl="0" indent="-304800" rtl="0">
              <a:lnSpc>
                <a:spcPct val="200000"/>
              </a:lnSpc>
              <a:buClr>
                <a:schemeClr val="dk1"/>
              </a:buClr>
              <a:buSzPct val="100000"/>
            </a:pPr>
            <a:r>
              <a:rPr lang="en" sz="1200" dirty="0">
                <a:solidFill>
                  <a:schemeClr val="dk1"/>
                </a:solidFill>
              </a:rPr>
              <a:t>2013: Dr. David Broussard, Lycoming College: Research fish scales found at the Red Hill site</a:t>
            </a:r>
          </a:p>
          <a:p>
            <a:pPr marL="457200" lvl="0" indent="-304800" rtl="0">
              <a:lnSpc>
                <a:spcPct val="200000"/>
              </a:lnSpc>
              <a:buClr>
                <a:schemeClr val="dk1"/>
              </a:buClr>
              <a:buSzPct val="100000"/>
            </a:pPr>
            <a:r>
              <a:rPr lang="en" sz="1200" dirty="0">
                <a:solidFill>
                  <a:schemeClr val="dk1"/>
                </a:solidFill>
              </a:rPr>
              <a:t>2015: Rowan Fossil Park, support fossil day</a:t>
            </a:r>
          </a:p>
          <a:p>
            <a:pPr marL="457200" lvl="0" indent="-304800" rtl="0">
              <a:lnSpc>
                <a:spcPct val="200000"/>
              </a:lnSpc>
              <a:buClr>
                <a:schemeClr val="dk1"/>
              </a:buClr>
              <a:buSzPct val="100000"/>
            </a:pPr>
            <a:r>
              <a:rPr lang="en" sz="1200" dirty="0">
                <a:solidFill>
                  <a:schemeClr val="dk1"/>
                </a:solidFill>
              </a:rPr>
              <a:t>2015: Waco Mammoth National Monument</a:t>
            </a:r>
          </a:p>
          <a:p>
            <a:pPr marL="457200" lvl="0" indent="-304800" rtl="0">
              <a:lnSpc>
                <a:spcPct val="200000"/>
              </a:lnSpc>
              <a:buClr>
                <a:schemeClr val="dk1"/>
              </a:buClr>
              <a:buSzPct val="100000"/>
            </a:pPr>
            <a:r>
              <a:rPr lang="en" sz="1200" dirty="0">
                <a:solidFill>
                  <a:schemeClr val="dk1"/>
                </a:solidFill>
              </a:rPr>
              <a:t>2015: Experiment.com Crowdfunding Campaign, Bighorn Basin Dinosaur Project</a:t>
            </a:r>
          </a:p>
          <a:p>
            <a:pPr marL="457200" lvl="0" indent="-304800" rtl="0">
              <a:lnSpc>
                <a:spcPct val="200000"/>
              </a:lnSpc>
              <a:buClr>
                <a:schemeClr val="dk1"/>
              </a:buClr>
              <a:buSzPct val="100000"/>
            </a:pPr>
            <a:r>
              <a:rPr lang="en" sz="1200" dirty="0">
                <a:solidFill>
                  <a:schemeClr val="dk1"/>
                </a:solidFill>
              </a:rPr>
              <a:t>2016: Waco Mammoth National Monument</a:t>
            </a:r>
          </a:p>
          <a:p>
            <a:pPr marL="457200" lvl="0" indent="-304800" rtl="0">
              <a:lnSpc>
                <a:spcPct val="200000"/>
              </a:lnSpc>
              <a:buClr>
                <a:schemeClr val="dk1"/>
              </a:buClr>
              <a:buSzPct val="100000"/>
            </a:pPr>
            <a:r>
              <a:rPr lang="en" sz="1200" dirty="0">
                <a:solidFill>
                  <a:schemeClr val="dk1"/>
                </a:solidFill>
              </a:rPr>
              <a:t>2017: International Symposium on Paleohistology, New Jersey State Museum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2000"/>
                            </p:stCondLst>
                            <p:childTnLst>
                              <p:par>
                                <p:cTn id="5" presetID="10" presetClass="entr" presetSubtype="0" fill="hold" nodeType="after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animEffect transition="in" filter="fade">
                                      <p:cBhvr>
                                        <p:cTn id="7" dur="1500"/>
                                        <p:tgtEl>
                                          <p:spTgt spid="358">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358">
                                            <p:txEl>
                                              <p:pRg st="1" end="1"/>
                                            </p:txEl>
                                          </p:spTgt>
                                        </p:tgtEl>
                                        <p:attrNameLst>
                                          <p:attrName>style.visibility</p:attrName>
                                        </p:attrNameLst>
                                      </p:cBhvr>
                                      <p:to>
                                        <p:strVal val="visible"/>
                                      </p:to>
                                    </p:set>
                                    <p:animEffect transition="in" filter="fade">
                                      <p:cBhvr>
                                        <p:cTn id="11" dur="1500"/>
                                        <p:tgtEl>
                                          <p:spTgt spid="358">
                                            <p:txEl>
                                              <p:pRg st="1" end="1"/>
                                            </p:txEl>
                                          </p:spTgt>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358">
                                            <p:txEl>
                                              <p:pRg st="2" end="2"/>
                                            </p:txEl>
                                          </p:spTgt>
                                        </p:tgtEl>
                                        <p:attrNameLst>
                                          <p:attrName>style.visibility</p:attrName>
                                        </p:attrNameLst>
                                      </p:cBhvr>
                                      <p:to>
                                        <p:strVal val="visible"/>
                                      </p:to>
                                    </p:set>
                                    <p:animEffect transition="in" filter="fade">
                                      <p:cBhvr>
                                        <p:cTn id="15" dur="1500"/>
                                        <p:tgtEl>
                                          <p:spTgt spid="358">
                                            <p:txEl>
                                              <p:pRg st="2" end="2"/>
                                            </p:txEl>
                                          </p:spTgt>
                                        </p:tgtEl>
                                      </p:cBhvr>
                                    </p:animEffect>
                                  </p:childTnLst>
                                </p:cTn>
                              </p:par>
                            </p:childTnLst>
                          </p:cTn>
                        </p:par>
                        <p:par>
                          <p:cTn id="16" fill="hold">
                            <p:stCondLst>
                              <p:cond delay="6500"/>
                            </p:stCondLst>
                            <p:childTnLst>
                              <p:par>
                                <p:cTn id="17" presetID="10" presetClass="entr" presetSubtype="0" fill="hold" nodeType="afterEffect">
                                  <p:stCondLst>
                                    <p:cond delay="0"/>
                                  </p:stCondLst>
                                  <p:childTnLst>
                                    <p:set>
                                      <p:cBhvr>
                                        <p:cTn id="18" dur="1" fill="hold">
                                          <p:stCondLst>
                                            <p:cond delay="0"/>
                                          </p:stCondLst>
                                        </p:cTn>
                                        <p:tgtEl>
                                          <p:spTgt spid="358">
                                            <p:txEl>
                                              <p:pRg st="3" end="3"/>
                                            </p:txEl>
                                          </p:spTgt>
                                        </p:tgtEl>
                                        <p:attrNameLst>
                                          <p:attrName>style.visibility</p:attrName>
                                        </p:attrNameLst>
                                      </p:cBhvr>
                                      <p:to>
                                        <p:strVal val="visible"/>
                                      </p:to>
                                    </p:set>
                                    <p:animEffect transition="in" filter="fade">
                                      <p:cBhvr>
                                        <p:cTn id="19" dur="1500"/>
                                        <p:tgtEl>
                                          <p:spTgt spid="358">
                                            <p:txEl>
                                              <p:pRg st="3" end="3"/>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58">
                                            <p:txEl>
                                              <p:pRg st="4" end="4"/>
                                            </p:txEl>
                                          </p:spTgt>
                                        </p:tgtEl>
                                        <p:attrNameLst>
                                          <p:attrName>style.visibility</p:attrName>
                                        </p:attrNameLst>
                                      </p:cBhvr>
                                      <p:to>
                                        <p:strVal val="visible"/>
                                      </p:to>
                                    </p:set>
                                    <p:animEffect transition="in" filter="fade">
                                      <p:cBhvr>
                                        <p:cTn id="23" dur="1500"/>
                                        <p:tgtEl>
                                          <p:spTgt spid="358">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55"/>
                                        </p:tgtEl>
                                        <p:attrNameLst>
                                          <p:attrName>style.visibility</p:attrName>
                                        </p:attrNameLst>
                                      </p:cBhvr>
                                      <p:to>
                                        <p:strVal val="visible"/>
                                      </p:to>
                                    </p:set>
                                    <p:animEffect transition="in" filter="fade">
                                      <p:cBhvr>
                                        <p:cTn id="26" dur="1500"/>
                                        <p:tgtEl>
                                          <p:spTgt spid="355"/>
                                        </p:tgtEl>
                                      </p:cBhvr>
                                    </p:animEffect>
                                  </p:childTnLst>
                                </p:cTn>
                              </p:par>
                            </p:childTnLst>
                          </p:cTn>
                        </p:par>
                        <p:par>
                          <p:cTn id="27" fill="hold">
                            <p:stCondLst>
                              <p:cond delay="9500"/>
                            </p:stCondLst>
                            <p:childTnLst>
                              <p:par>
                                <p:cTn id="28" presetID="10" presetClass="entr" presetSubtype="0" fill="hold" nodeType="afterEffect">
                                  <p:stCondLst>
                                    <p:cond delay="0"/>
                                  </p:stCondLst>
                                  <p:childTnLst>
                                    <p:set>
                                      <p:cBhvr>
                                        <p:cTn id="29" dur="1" fill="hold">
                                          <p:stCondLst>
                                            <p:cond delay="0"/>
                                          </p:stCondLst>
                                        </p:cTn>
                                        <p:tgtEl>
                                          <p:spTgt spid="358">
                                            <p:txEl>
                                              <p:pRg st="5" end="5"/>
                                            </p:txEl>
                                          </p:spTgt>
                                        </p:tgtEl>
                                        <p:attrNameLst>
                                          <p:attrName>style.visibility</p:attrName>
                                        </p:attrNameLst>
                                      </p:cBhvr>
                                      <p:to>
                                        <p:strVal val="visible"/>
                                      </p:to>
                                    </p:set>
                                    <p:animEffect transition="in" filter="fade">
                                      <p:cBhvr>
                                        <p:cTn id="30" dur="1500"/>
                                        <p:tgtEl>
                                          <p:spTgt spid="358">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57"/>
                                        </p:tgtEl>
                                        <p:attrNameLst>
                                          <p:attrName>style.visibility</p:attrName>
                                        </p:attrNameLst>
                                      </p:cBhvr>
                                      <p:to>
                                        <p:strVal val="visible"/>
                                      </p:to>
                                    </p:set>
                                    <p:animEffect transition="in" filter="fade">
                                      <p:cBhvr>
                                        <p:cTn id="33" dur="1500"/>
                                        <p:tgtEl>
                                          <p:spTgt spid="357"/>
                                        </p:tgtEl>
                                      </p:cBhvr>
                                    </p:animEffect>
                                  </p:childTnLst>
                                </p:cTn>
                              </p:par>
                            </p:childTnLst>
                          </p:cTn>
                        </p:par>
                        <p:par>
                          <p:cTn id="34" fill="hold">
                            <p:stCondLst>
                              <p:cond delay="11000"/>
                            </p:stCondLst>
                            <p:childTnLst>
                              <p:par>
                                <p:cTn id="35" presetID="10" presetClass="entr" presetSubtype="0" fill="hold" nodeType="afterEffect">
                                  <p:stCondLst>
                                    <p:cond delay="0"/>
                                  </p:stCondLst>
                                  <p:childTnLst>
                                    <p:set>
                                      <p:cBhvr>
                                        <p:cTn id="36" dur="1" fill="hold">
                                          <p:stCondLst>
                                            <p:cond delay="0"/>
                                          </p:stCondLst>
                                        </p:cTn>
                                        <p:tgtEl>
                                          <p:spTgt spid="358">
                                            <p:txEl>
                                              <p:pRg st="6" end="6"/>
                                            </p:txEl>
                                          </p:spTgt>
                                        </p:tgtEl>
                                        <p:attrNameLst>
                                          <p:attrName>style.visibility</p:attrName>
                                        </p:attrNameLst>
                                      </p:cBhvr>
                                      <p:to>
                                        <p:strVal val="visible"/>
                                      </p:to>
                                    </p:set>
                                    <p:animEffect transition="in" filter="fade">
                                      <p:cBhvr>
                                        <p:cTn id="37" dur="1500"/>
                                        <p:tgtEl>
                                          <p:spTgt spid="358">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56"/>
                                        </p:tgtEl>
                                        <p:attrNameLst>
                                          <p:attrName>style.visibility</p:attrName>
                                        </p:attrNameLst>
                                      </p:cBhvr>
                                      <p:to>
                                        <p:strVal val="visible"/>
                                      </p:to>
                                    </p:set>
                                    <p:animEffect transition="in" filter="fade">
                                      <p:cBhvr>
                                        <p:cTn id="40" dur="2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 Basics</a:t>
            </a:r>
          </a:p>
        </p:txBody>
      </p:sp>
      <p:sp>
        <p:nvSpPr>
          <p:cNvPr id="74" name="Shape 74"/>
          <p:cNvSpPr txBox="1">
            <a:spLocks noGrp="1"/>
          </p:cNvSpPr>
          <p:nvPr>
            <p:ph type="body" idx="1"/>
          </p:nvPr>
        </p:nvSpPr>
        <p:spPr>
          <a:xfrm>
            <a:off x="311700" y="1152475"/>
            <a:ext cx="8520600" cy="1666500"/>
          </a:xfrm>
          <a:prstGeom prst="rect">
            <a:avLst/>
          </a:prstGeom>
        </p:spPr>
        <p:txBody>
          <a:bodyPr lIns="91425" tIns="91425" rIns="91425" bIns="91425" anchor="t" anchorCtr="0">
            <a:noAutofit/>
          </a:bodyPr>
          <a:lstStyle/>
          <a:p>
            <a:pPr lvl="0">
              <a:spcBef>
                <a:spcPts val="0"/>
              </a:spcBef>
              <a:buNone/>
            </a:pPr>
            <a:r>
              <a:rPr lang="en"/>
              <a:t>Mission:</a:t>
            </a:r>
          </a:p>
          <a:p>
            <a:pPr lvl="0" algn="ctr">
              <a:spcBef>
                <a:spcPts val="0"/>
              </a:spcBef>
              <a:buNone/>
            </a:pPr>
            <a:r>
              <a:rPr lang="en"/>
              <a:t>“ . . . a cooperative association of professional and amateur paleontologists.       It’s purpose is to promote the gathering and dissemination of                  information related to paleontology.”</a:t>
            </a:r>
          </a:p>
        </p:txBody>
      </p:sp>
      <p:sp>
        <p:nvSpPr>
          <p:cNvPr id="75" name="Shape 7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6" name="Shape 7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77" name="Shape 7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78" name="Shape 7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79" name="Shape 7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80" name="Shape 80"/>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7322773" y="2427200"/>
            <a:ext cx="1656025" cy="2208000"/>
          </a:xfrm>
          <a:prstGeom prst="rect">
            <a:avLst/>
          </a:prstGeom>
          <a:noFill/>
          <a:ln>
            <a:noFill/>
          </a:ln>
        </p:spPr>
      </p:pic>
      <p:pic>
        <p:nvPicPr>
          <p:cNvPr id="1026" name="Picture 2" descr="https://lh5.googleusercontent.com/bmuUyfwpRPUBEx4L-7f3JfxTDKp4kqobkSsnWcGxGeaBy38MHNWnuUJ3L1pULS_Ps8Rx8rHrHauFiijDoTYe5dPoAWaUPPuQ8yE46Y2BfHVTiA7W0aXqwPku-IvQwszcJoF9h--C3c8"/>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73081" y="2943983"/>
            <a:ext cx="2254956" cy="1691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2000"/>
                                        <p:tgtEl>
                                          <p:spTgt spid="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1000"/>
                                        <p:tgtEl>
                                          <p:spTgt spid="80"/>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364" name="Shape 364"/>
          <p:cNvSpPr txBox="1">
            <a:spLocks noGrp="1"/>
          </p:cNvSpPr>
          <p:nvPr>
            <p:ph type="body" idx="1"/>
          </p:nvPr>
        </p:nvSpPr>
        <p:spPr>
          <a:xfrm>
            <a:off x="311700" y="1152475"/>
            <a:ext cx="1027500" cy="572700"/>
          </a:xfrm>
          <a:prstGeom prst="rect">
            <a:avLst/>
          </a:prstGeom>
        </p:spPr>
        <p:txBody>
          <a:bodyPr lIns="91425" tIns="91425" rIns="91425" bIns="91425" anchor="t" anchorCtr="0">
            <a:noAutofit/>
          </a:bodyPr>
          <a:lstStyle/>
          <a:p>
            <a:pPr lvl="0" rtl="0">
              <a:spcBef>
                <a:spcPts val="0"/>
              </a:spcBef>
              <a:buNone/>
            </a:pPr>
            <a:r>
              <a:rPr lang="en" dirty="0">
                <a:solidFill>
                  <a:srgbClr val="000000"/>
                </a:solidFill>
              </a:rPr>
              <a:t>Grants</a:t>
            </a:r>
          </a:p>
        </p:txBody>
      </p:sp>
      <p:sp>
        <p:nvSpPr>
          <p:cNvPr id="365" name="Shape 36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6" name="Shape 36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67" name="Shape 36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68" name="Shape 36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69" name="Shape 36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370" name="Shape 370"/>
          <p:cNvPicPr preferRelativeResize="0"/>
          <p:nvPr/>
        </p:nvPicPr>
        <p:blipFill>
          <a:blip r:embed="rId5">
            <a:alphaModFix/>
          </a:blip>
          <a:stretch>
            <a:fillRect/>
          </a:stretch>
        </p:blipFill>
        <p:spPr>
          <a:xfrm>
            <a:off x="7286524" y="2612250"/>
            <a:ext cx="1692275" cy="2075850"/>
          </a:xfrm>
          <a:prstGeom prst="rect">
            <a:avLst/>
          </a:prstGeom>
          <a:noFill/>
          <a:ln>
            <a:noFill/>
          </a:ln>
        </p:spPr>
      </p:pic>
      <p:pic>
        <p:nvPicPr>
          <p:cNvPr id="371" name="Shape 371"/>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6669621" y="150124"/>
            <a:ext cx="2309178" cy="1511749"/>
          </a:xfrm>
          <a:prstGeom prst="rect">
            <a:avLst/>
          </a:prstGeom>
          <a:noFill/>
          <a:ln>
            <a:noFill/>
          </a:ln>
        </p:spPr>
      </p:pic>
      <p:pic>
        <p:nvPicPr>
          <p:cNvPr id="372" name="Shape 372"/>
          <p:cNvPicPr preferRelativeResize="0"/>
          <p:nvPr/>
        </p:nvPicPr>
        <p:blipFill>
          <a:blip r:embed="rId7">
            <a:alphaModFix/>
          </a:blip>
          <a:stretch>
            <a:fillRect/>
          </a:stretch>
        </p:blipFill>
        <p:spPr>
          <a:xfrm>
            <a:off x="136329" y="3352191"/>
            <a:ext cx="2360824" cy="1197875"/>
          </a:xfrm>
          <a:prstGeom prst="rect">
            <a:avLst/>
          </a:prstGeom>
          <a:noFill/>
          <a:ln>
            <a:noFill/>
          </a:ln>
        </p:spPr>
      </p:pic>
      <p:pic>
        <p:nvPicPr>
          <p:cNvPr id="373" name="Shape 373"/>
          <p:cNvPicPr preferRelativeResize="0"/>
          <p:nvPr/>
        </p:nvPicPr>
        <p:blipFill>
          <a:blip r:embed="rId8">
            <a:alphaModFix/>
          </a:blip>
          <a:stretch>
            <a:fillRect/>
          </a:stretch>
        </p:blipFill>
        <p:spPr>
          <a:xfrm>
            <a:off x="3005025" y="2847424"/>
            <a:ext cx="1142974" cy="1762700"/>
          </a:xfrm>
          <a:prstGeom prst="rect">
            <a:avLst/>
          </a:prstGeom>
          <a:noFill/>
          <a:ln>
            <a:noFill/>
          </a:ln>
        </p:spPr>
      </p:pic>
      <p:pic>
        <p:nvPicPr>
          <p:cNvPr id="374" name="Shape 374"/>
          <p:cNvPicPr preferRelativeResize="0"/>
          <p:nvPr/>
        </p:nvPicPr>
        <p:blipFill>
          <a:blip r:embed="rId9">
            <a:alphaModFix/>
          </a:blip>
          <a:stretch>
            <a:fillRect/>
          </a:stretch>
        </p:blipFill>
        <p:spPr>
          <a:xfrm>
            <a:off x="4589616" y="3361079"/>
            <a:ext cx="1903225" cy="1107124"/>
          </a:xfrm>
          <a:prstGeom prst="rect">
            <a:avLst/>
          </a:prstGeom>
          <a:noFill/>
          <a:ln>
            <a:noFill/>
          </a:ln>
        </p:spPr>
      </p:pic>
      <p:pic>
        <p:nvPicPr>
          <p:cNvPr id="375" name="Shape 375"/>
          <p:cNvPicPr preferRelativeResize="0"/>
          <p:nvPr/>
        </p:nvPicPr>
        <p:blipFill>
          <a:blip r:embed="rId10" cstate="hqprint">
            <a:alphaModFix/>
            <a:extLst>
              <a:ext uri="{28A0092B-C50C-407E-A947-70E740481C1C}">
                <a14:useLocalDpi xmlns:a14="http://schemas.microsoft.com/office/drawing/2010/main"/>
              </a:ext>
            </a:extLst>
          </a:blip>
          <a:stretch>
            <a:fillRect/>
          </a:stretch>
        </p:blipFill>
        <p:spPr>
          <a:xfrm>
            <a:off x="5391050" y="1726787"/>
            <a:ext cx="1333725" cy="1333725"/>
          </a:xfrm>
          <a:prstGeom prst="rect">
            <a:avLst/>
          </a:prstGeom>
          <a:noFill/>
          <a:ln>
            <a:noFill/>
          </a:ln>
        </p:spPr>
      </p:pic>
      <p:sp>
        <p:nvSpPr>
          <p:cNvPr id="376" name="Shape 376"/>
          <p:cNvSpPr txBox="1"/>
          <p:nvPr/>
        </p:nvSpPr>
        <p:spPr>
          <a:xfrm>
            <a:off x="304800" y="1565910"/>
            <a:ext cx="2499300" cy="1567590"/>
          </a:xfrm>
          <a:prstGeom prst="rect">
            <a:avLst/>
          </a:prstGeom>
          <a:noFill/>
          <a:ln>
            <a:noFill/>
          </a:ln>
        </p:spPr>
        <p:txBody>
          <a:bodyPr lIns="91425" tIns="91425" rIns="91425" bIns="91425" anchor="ctr" anchorCtr="0">
            <a:noAutofit/>
          </a:bodyPr>
          <a:lstStyle/>
          <a:p>
            <a:pPr marL="457200" lvl="0" indent="-304800" rtl="0">
              <a:lnSpc>
                <a:spcPct val="115000"/>
              </a:lnSpc>
              <a:spcBef>
                <a:spcPts val="1000"/>
              </a:spcBef>
              <a:buClr>
                <a:schemeClr val="dk1"/>
              </a:buClr>
              <a:buSzPct val="100000"/>
            </a:pPr>
            <a:r>
              <a:rPr lang="en" sz="1600" dirty="0">
                <a:solidFill>
                  <a:schemeClr val="dk1"/>
                </a:solidFill>
              </a:rPr>
              <a:t>Totals:</a:t>
            </a:r>
          </a:p>
          <a:p>
            <a:pPr marL="914400" lvl="1" indent="-304800" rtl="0">
              <a:lnSpc>
                <a:spcPct val="115000"/>
              </a:lnSpc>
              <a:spcBef>
                <a:spcPts val="0"/>
              </a:spcBef>
              <a:spcAft>
                <a:spcPts val="1600"/>
              </a:spcAft>
              <a:buClr>
                <a:schemeClr val="dk1"/>
              </a:buClr>
              <a:buSzPct val="100000"/>
            </a:pPr>
            <a:r>
              <a:rPr lang="en" sz="2400" dirty="0">
                <a:solidFill>
                  <a:schemeClr val="dk1"/>
                </a:solidFill>
              </a:rPr>
              <a:t>~$12,000</a:t>
            </a:r>
          </a:p>
          <a:p>
            <a:pPr marL="914400" lvl="1" indent="-304800" rtl="0">
              <a:lnSpc>
                <a:spcPct val="115000"/>
              </a:lnSpc>
              <a:spcBef>
                <a:spcPts val="0"/>
              </a:spcBef>
              <a:spcAft>
                <a:spcPts val="1600"/>
              </a:spcAft>
              <a:buClr>
                <a:schemeClr val="dk1"/>
              </a:buClr>
              <a:buSzPct val="100000"/>
            </a:pPr>
            <a:r>
              <a:rPr lang="en" sz="2400" dirty="0">
                <a:solidFill>
                  <a:schemeClr val="dk1"/>
                </a:solidFill>
              </a:rPr>
              <a:t>13 initiatives</a:t>
            </a:r>
          </a:p>
        </p:txBody>
      </p:sp>
      <p:pic>
        <p:nvPicPr>
          <p:cNvPr id="377" name="Shape 377"/>
          <p:cNvPicPr preferRelativeResize="0"/>
          <p:nvPr/>
        </p:nvPicPr>
        <p:blipFill rotWithShape="1">
          <a:blip r:embed="rId11" cstate="hqprint">
            <a:alphaModFix/>
            <a:extLst>
              <a:ext uri="{28A0092B-C50C-407E-A947-70E740481C1C}">
                <a14:useLocalDpi xmlns:a14="http://schemas.microsoft.com/office/drawing/2010/main"/>
              </a:ext>
            </a:extLst>
          </a:blip>
          <a:srcRect/>
          <a:stretch/>
        </p:blipFill>
        <p:spPr>
          <a:xfrm>
            <a:off x="3216500" y="150124"/>
            <a:ext cx="2458149" cy="15117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6">
                                            <p:txEl>
                                              <p:pRg st="0" end="0"/>
                                            </p:txEl>
                                          </p:spTgt>
                                        </p:tgtEl>
                                        <p:attrNameLst>
                                          <p:attrName>style.visibility</p:attrName>
                                        </p:attrNameLst>
                                      </p:cBhvr>
                                      <p:to>
                                        <p:strVal val="visible"/>
                                      </p:to>
                                    </p:set>
                                    <p:animEffect transition="in" filter="fade">
                                      <p:cBhvr>
                                        <p:cTn id="7" dur="1500"/>
                                        <p:tgtEl>
                                          <p:spTgt spid="376">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376">
                                            <p:txEl>
                                              <p:pRg st="1" end="1"/>
                                            </p:txEl>
                                          </p:spTgt>
                                        </p:tgtEl>
                                        <p:attrNameLst>
                                          <p:attrName>style.visibility</p:attrName>
                                        </p:attrNameLst>
                                      </p:cBhvr>
                                      <p:to>
                                        <p:strVal val="visible"/>
                                      </p:to>
                                    </p:set>
                                    <p:animEffect transition="in" filter="fade">
                                      <p:cBhvr>
                                        <p:cTn id="11" dur="1500"/>
                                        <p:tgtEl>
                                          <p:spTgt spid="376">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76">
                                            <p:txEl>
                                              <p:pRg st="2" end="2"/>
                                            </p:txEl>
                                          </p:spTgt>
                                        </p:tgtEl>
                                        <p:attrNameLst>
                                          <p:attrName>style.visibility</p:attrName>
                                        </p:attrNameLst>
                                      </p:cBhvr>
                                      <p:to>
                                        <p:strVal val="visible"/>
                                      </p:to>
                                    </p:set>
                                    <p:animEffect transition="in" filter="fade">
                                      <p:cBhvr>
                                        <p:cTn id="15" dur="1500"/>
                                        <p:tgtEl>
                                          <p:spTgt spid="3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383" name="Shape 383"/>
          <p:cNvSpPr txBox="1">
            <a:spLocks noGrp="1"/>
          </p:cNvSpPr>
          <p:nvPr>
            <p:ph type="body" idx="1"/>
          </p:nvPr>
        </p:nvSpPr>
        <p:spPr>
          <a:xfrm>
            <a:off x="311700" y="1152475"/>
            <a:ext cx="8520600" cy="1224000"/>
          </a:xfrm>
          <a:prstGeom prst="rect">
            <a:avLst/>
          </a:prstGeom>
        </p:spPr>
        <p:txBody>
          <a:bodyPr lIns="91425" tIns="91425" rIns="91425" bIns="91425" anchor="t" anchorCtr="0">
            <a:noAutofit/>
          </a:bodyPr>
          <a:lstStyle/>
          <a:p>
            <a:pPr lvl="0" rtl="0">
              <a:spcBef>
                <a:spcPts val="0"/>
              </a:spcBef>
              <a:buNone/>
            </a:pPr>
            <a:r>
              <a:rPr lang="en" dirty="0">
                <a:solidFill>
                  <a:srgbClr val="000000"/>
                </a:solidFill>
              </a:rPr>
              <a:t>Paul Bond Scholarship</a:t>
            </a:r>
          </a:p>
          <a:p>
            <a:pPr marL="457200" lvl="0" indent="-228600" rtl="0">
              <a:spcBef>
                <a:spcPts val="0"/>
              </a:spcBef>
              <a:spcAft>
                <a:spcPts val="0"/>
              </a:spcAft>
              <a:buClr>
                <a:srgbClr val="000000"/>
              </a:buClr>
            </a:pPr>
            <a:r>
              <a:rPr lang="en" dirty="0">
                <a:solidFill>
                  <a:srgbClr val="000000"/>
                </a:solidFill>
              </a:rPr>
              <a:t>Established in 1993</a:t>
            </a:r>
          </a:p>
          <a:p>
            <a:pPr marL="914400" lvl="1" indent="-228600" rtl="0">
              <a:spcBef>
                <a:spcPts val="0"/>
              </a:spcBef>
              <a:spcAft>
                <a:spcPts val="1000"/>
              </a:spcAft>
              <a:buClr>
                <a:srgbClr val="000000"/>
              </a:buClr>
            </a:pPr>
            <a:r>
              <a:rPr lang="en" dirty="0">
                <a:solidFill>
                  <a:srgbClr val="000000"/>
                </a:solidFill>
              </a:rPr>
              <a:t>Managed by the Philadelphia Foundation</a:t>
            </a:r>
          </a:p>
          <a:p>
            <a:pPr marR="0" lvl="0" algn="l" rtl="0">
              <a:lnSpc>
                <a:spcPct val="115000"/>
              </a:lnSpc>
              <a:spcBef>
                <a:spcPts val="0"/>
              </a:spcBef>
              <a:spcAft>
                <a:spcPts val="1600"/>
              </a:spcAft>
              <a:buNone/>
            </a:pPr>
            <a:endParaRPr sz="1200" dirty="0">
              <a:solidFill>
                <a:srgbClr val="000000"/>
              </a:solidFill>
            </a:endParaRPr>
          </a:p>
        </p:txBody>
      </p:sp>
      <p:sp>
        <p:nvSpPr>
          <p:cNvPr id="384" name="Shape 384"/>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5" name="Shape 385"/>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386" name="Shape 386"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387" name="Shape 387"/>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388" name="Shape 388"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389" name="Shape 389"/>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5602299" y="152525"/>
            <a:ext cx="3229997" cy="2422497"/>
          </a:xfrm>
          <a:prstGeom prst="rect">
            <a:avLst/>
          </a:prstGeom>
          <a:noFill/>
          <a:ln>
            <a:noFill/>
          </a:ln>
        </p:spPr>
      </p:pic>
      <p:sp>
        <p:nvSpPr>
          <p:cNvPr id="390" name="Shape 390"/>
          <p:cNvSpPr txBox="1">
            <a:spLocks noGrp="1"/>
          </p:cNvSpPr>
          <p:nvPr>
            <p:ph type="body" idx="1"/>
          </p:nvPr>
        </p:nvSpPr>
        <p:spPr>
          <a:xfrm>
            <a:off x="311770" y="2483715"/>
            <a:ext cx="8520600" cy="1209425"/>
          </a:xfrm>
          <a:prstGeom prst="rect">
            <a:avLst/>
          </a:prstGeom>
        </p:spPr>
        <p:txBody>
          <a:bodyPr lIns="91425" tIns="91425" rIns="91425" bIns="91425" anchor="t" anchorCtr="0">
            <a:noAutofit/>
          </a:bodyPr>
          <a:lstStyle/>
          <a:p>
            <a:pPr marL="457200" lvl="0" indent="-228600" rtl="0">
              <a:spcBef>
                <a:spcPts val="1000"/>
              </a:spcBef>
              <a:spcAft>
                <a:spcPts val="0"/>
              </a:spcAft>
              <a:buClr>
                <a:srgbClr val="000000"/>
              </a:buClr>
            </a:pPr>
            <a:r>
              <a:rPr lang="en" dirty="0">
                <a:solidFill>
                  <a:srgbClr val="000000"/>
                </a:solidFill>
              </a:rPr>
              <a:t>Purpose</a:t>
            </a:r>
          </a:p>
          <a:p>
            <a:pPr marL="914400" lvl="1" indent="-228600" rtl="0">
              <a:spcBef>
                <a:spcPts val="0"/>
              </a:spcBef>
              <a:spcAft>
                <a:spcPts val="1000"/>
              </a:spcAft>
              <a:buClr>
                <a:srgbClr val="000000"/>
              </a:buClr>
            </a:pPr>
            <a:r>
              <a:rPr lang="en" dirty="0">
                <a:solidFill>
                  <a:srgbClr val="000000"/>
                </a:solidFill>
              </a:rPr>
              <a:t>Provides funds for tuition, field work, research or data analysis, etc., to a graduate student in the Delaware Valley region who is actively pursuing a graduate degree in paleontology.</a:t>
            </a:r>
          </a:p>
          <a:p>
            <a:pPr marL="457200" lvl="0" indent="0" rtl="0">
              <a:spcBef>
                <a:spcPts val="0"/>
              </a:spcBef>
              <a:buNone/>
            </a:pPr>
            <a:endParaRPr dirty="0">
              <a:solidFill>
                <a:srgbClr val="000000"/>
              </a:solidFill>
            </a:endParaRPr>
          </a:p>
          <a:p>
            <a:pPr marR="0" lvl="0" algn="l" rtl="0">
              <a:lnSpc>
                <a:spcPct val="115000"/>
              </a:lnSpc>
              <a:spcBef>
                <a:spcPts val="0"/>
              </a:spcBef>
              <a:spcAft>
                <a:spcPts val="1600"/>
              </a:spcAft>
              <a:buNone/>
            </a:pPr>
            <a:endParaRPr sz="1200" dirty="0">
              <a:solidFill>
                <a:srgbClr val="000000"/>
              </a:solidFill>
            </a:endParaRPr>
          </a:p>
        </p:txBody>
      </p:sp>
      <p:sp>
        <p:nvSpPr>
          <p:cNvPr id="391" name="Shape 391"/>
          <p:cNvSpPr txBox="1">
            <a:spLocks noGrp="1"/>
          </p:cNvSpPr>
          <p:nvPr>
            <p:ph type="body" idx="1"/>
          </p:nvPr>
        </p:nvSpPr>
        <p:spPr>
          <a:xfrm>
            <a:off x="311700" y="3455875"/>
            <a:ext cx="8520600" cy="1052700"/>
          </a:xfrm>
          <a:prstGeom prst="rect">
            <a:avLst/>
          </a:prstGeom>
        </p:spPr>
        <p:txBody>
          <a:bodyPr lIns="91425" tIns="91425" rIns="91425" bIns="91425" anchor="t" anchorCtr="0">
            <a:noAutofit/>
          </a:bodyPr>
          <a:lstStyle/>
          <a:p>
            <a:pPr marL="457200" lvl="0" indent="-228600" rtl="0">
              <a:spcBef>
                <a:spcPts val="1000"/>
              </a:spcBef>
              <a:spcAft>
                <a:spcPts val="0"/>
              </a:spcAft>
              <a:buClr>
                <a:srgbClr val="000000"/>
              </a:buClr>
            </a:pPr>
            <a:r>
              <a:rPr lang="en" dirty="0">
                <a:solidFill>
                  <a:srgbClr val="000000"/>
                </a:solidFill>
              </a:rPr>
              <a:t>Awards</a:t>
            </a:r>
          </a:p>
          <a:p>
            <a:pPr marL="914400" lvl="1" indent="-228600" rtl="0">
              <a:spcBef>
                <a:spcPts val="0"/>
              </a:spcBef>
              <a:spcAft>
                <a:spcPts val="0"/>
              </a:spcAft>
              <a:buClr>
                <a:srgbClr val="000000"/>
              </a:buClr>
            </a:pPr>
            <a:r>
              <a:rPr lang="en" dirty="0">
                <a:solidFill>
                  <a:srgbClr val="000000"/>
                </a:solidFill>
              </a:rPr>
              <a:t>Annual (one-time) award of $1,500</a:t>
            </a:r>
          </a:p>
          <a:p>
            <a:pPr marL="914400" lvl="1" indent="-228600" rtl="0">
              <a:spcBef>
                <a:spcPts val="0"/>
              </a:spcBef>
              <a:buClr>
                <a:srgbClr val="000000"/>
              </a:buClr>
            </a:pPr>
            <a:r>
              <a:rPr lang="en" dirty="0">
                <a:solidFill>
                  <a:srgbClr val="000000"/>
                </a:solidFill>
              </a:rPr>
              <a:t>Awardee encouraged to be a featured speaker at a monthly meeting</a:t>
            </a:r>
          </a:p>
          <a:p>
            <a:pPr marL="457200" lvl="0" indent="0" rtl="0">
              <a:spcBef>
                <a:spcPts val="0"/>
              </a:spcBef>
              <a:buNone/>
            </a:pPr>
            <a:endParaRPr dirty="0">
              <a:solidFill>
                <a:srgbClr val="000000"/>
              </a:solidFill>
            </a:endParaRPr>
          </a:p>
          <a:p>
            <a:pPr marR="0" lvl="0" algn="l" rtl="0">
              <a:lnSpc>
                <a:spcPct val="115000"/>
              </a:lnSpc>
              <a:spcBef>
                <a:spcPts val="0"/>
              </a:spcBef>
              <a:spcAft>
                <a:spcPts val="1600"/>
              </a:spcAft>
              <a:buNone/>
            </a:pPr>
            <a:endParaRPr sz="12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2000"/>
                                        <p:tgtEl>
                                          <p:spTgt spid="383"/>
                                        </p:tgtEl>
                                      </p:cBhvr>
                                    </p:animEffect>
                                  </p:childTnLst>
                                </p:cTn>
                              </p:par>
                              <p:par>
                                <p:cTn id="8" presetID="10" presetClass="entr" presetSubtype="0" fill="hold" nodeType="withEffect">
                                  <p:stCondLst>
                                    <p:cond delay="0"/>
                                  </p:stCondLst>
                                  <p:childTnLst>
                                    <p:set>
                                      <p:cBhvr>
                                        <p:cTn id="9" dur="1" fill="hold">
                                          <p:stCondLst>
                                            <p:cond delay="0"/>
                                          </p:stCondLst>
                                        </p:cTn>
                                        <p:tgtEl>
                                          <p:spTgt spid="389"/>
                                        </p:tgtEl>
                                        <p:attrNameLst>
                                          <p:attrName>style.visibility</p:attrName>
                                        </p:attrNameLst>
                                      </p:cBhvr>
                                      <p:to>
                                        <p:strVal val="visible"/>
                                      </p:to>
                                    </p:set>
                                    <p:animEffect transition="in" filter="fade">
                                      <p:cBhvr>
                                        <p:cTn id="10" dur="1000"/>
                                        <p:tgtEl>
                                          <p:spTgt spid="38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90"/>
                                        </p:tgtEl>
                                        <p:attrNameLst>
                                          <p:attrName>style.visibility</p:attrName>
                                        </p:attrNameLst>
                                      </p:cBhvr>
                                      <p:to>
                                        <p:strVal val="visible"/>
                                      </p:to>
                                    </p:set>
                                    <p:animEffect transition="in" filter="fade">
                                      <p:cBhvr>
                                        <p:cTn id="14" dur="2000"/>
                                        <p:tgtEl>
                                          <p:spTgt spid="3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animEffect transition="in" filter="fade">
                                      <p:cBhvr>
                                        <p:cTn id="19" dur="25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397" name="Shape 397"/>
          <p:cNvSpPr txBox="1">
            <a:spLocks noGrp="1"/>
          </p:cNvSpPr>
          <p:nvPr>
            <p:ph type="body" idx="1"/>
          </p:nvPr>
        </p:nvSpPr>
        <p:spPr>
          <a:xfrm>
            <a:off x="311700" y="1430550"/>
            <a:ext cx="2528700" cy="432900"/>
          </a:xfrm>
          <a:prstGeom prst="rect">
            <a:avLst/>
          </a:prstGeom>
        </p:spPr>
        <p:txBody>
          <a:bodyPr lIns="91425" tIns="91425" rIns="91425" bIns="91425" anchor="t" anchorCtr="0">
            <a:noAutofit/>
          </a:bodyPr>
          <a:lstStyle/>
          <a:p>
            <a:pPr lvl="0" rtl="0">
              <a:spcBef>
                <a:spcPts val="0"/>
              </a:spcBef>
              <a:buNone/>
            </a:pPr>
            <a:r>
              <a:rPr lang="en"/>
              <a:t>Paul Bond Scholarship</a:t>
            </a:r>
          </a:p>
        </p:txBody>
      </p:sp>
      <p:sp>
        <p:nvSpPr>
          <p:cNvPr id="398" name="Shape 398"/>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9" name="Shape 399"/>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400" name="Shape 400"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401" name="Shape 401"/>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402" name="Shape 40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403" name="Shape 40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146474" y="129025"/>
            <a:ext cx="1832324" cy="2049751"/>
          </a:xfrm>
          <a:prstGeom prst="rect">
            <a:avLst/>
          </a:prstGeom>
          <a:noFill/>
          <a:ln>
            <a:noFill/>
          </a:ln>
        </p:spPr>
      </p:pic>
      <p:sp>
        <p:nvSpPr>
          <p:cNvPr id="404" name="Shape 404"/>
          <p:cNvSpPr txBox="1">
            <a:spLocks noGrp="1"/>
          </p:cNvSpPr>
          <p:nvPr>
            <p:ph type="body" idx="1"/>
          </p:nvPr>
        </p:nvSpPr>
        <p:spPr>
          <a:xfrm>
            <a:off x="285275" y="1863450"/>
            <a:ext cx="8736600" cy="2742300"/>
          </a:xfrm>
          <a:prstGeom prst="rect">
            <a:avLst/>
          </a:prstGeom>
        </p:spPr>
        <p:txBody>
          <a:bodyPr lIns="91425" tIns="91425" rIns="91425" bIns="91425" anchor="t" anchorCtr="0">
            <a:noAutofit/>
          </a:bodyPr>
          <a:lstStyle/>
          <a:p>
            <a:pPr marL="457200" lvl="0" indent="-228600" rtl="0">
              <a:spcBef>
                <a:spcPts val="0"/>
              </a:spcBef>
              <a:spcAft>
                <a:spcPts val="600"/>
              </a:spcAft>
            </a:pPr>
            <a:r>
              <a:rPr lang="en" dirty="0"/>
              <a:t>Awardees</a:t>
            </a:r>
          </a:p>
          <a:p>
            <a:pPr marL="914400" lvl="1" indent="-228600" rtl="0">
              <a:spcBef>
                <a:spcPts val="0"/>
              </a:spcBef>
              <a:spcAft>
                <a:spcPts val="0"/>
              </a:spcAft>
            </a:pPr>
            <a:r>
              <a:rPr lang="en" dirty="0"/>
              <a:t>Josh Smith (University of Pennsylvania); 1997		                (Am. Institutes for Research)</a:t>
            </a:r>
          </a:p>
          <a:p>
            <a:pPr marL="914400" lvl="1" indent="-228600" rtl="0">
              <a:spcBef>
                <a:spcPts val="0"/>
              </a:spcBef>
              <a:spcAft>
                <a:spcPts val="0"/>
              </a:spcAft>
            </a:pPr>
            <a:r>
              <a:rPr lang="en" dirty="0"/>
              <a:t>Allison Tumarkin-Deratzin (University of Pennsylvania); 1998		(Temple University)</a:t>
            </a:r>
          </a:p>
          <a:p>
            <a:pPr marL="914400" lvl="1" indent="-228600" rtl="0">
              <a:spcBef>
                <a:spcPts val="0"/>
              </a:spcBef>
              <a:spcAft>
                <a:spcPts val="0"/>
              </a:spcAft>
            </a:pPr>
            <a:r>
              <a:rPr lang="en" dirty="0"/>
              <a:t>Katherine Davis (University of Delaware); 1998			</a:t>
            </a:r>
          </a:p>
          <a:p>
            <a:pPr marL="914400" lvl="1" indent="-228600" rtl="0">
              <a:spcBef>
                <a:spcPts val="0"/>
              </a:spcBef>
              <a:spcAft>
                <a:spcPts val="0"/>
              </a:spcAft>
            </a:pPr>
            <a:r>
              <a:rPr lang="en" dirty="0"/>
              <a:t>David Cassenti (Rutgers University); 2000</a:t>
            </a:r>
          </a:p>
          <a:p>
            <a:pPr marL="914400" lvl="1" indent="-228600" rtl="0">
              <a:spcBef>
                <a:spcPts val="0"/>
              </a:spcBef>
              <a:spcAft>
                <a:spcPts val="0"/>
              </a:spcAft>
            </a:pPr>
            <a:r>
              <a:rPr lang="en" dirty="0"/>
              <a:t>William Gottobrio (Bryn Mawr College); 2001</a:t>
            </a:r>
          </a:p>
          <a:p>
            <a:pPr marL="914400" lvl="1" indent="-228600" rtl="0">
              <a:spcBef>
                <a:spcPts val="0"/>
              </a:spcBef>
              <a:spcAft>
                <a:spcPts val="0"/>
              </a:spcAft>
            </a:pPr>
            <a:r>
              <a:rPr lang="en" dirty="0"/>
              <a:t>Matt Lamanna (University of Pennsylvania); 2002			(Carnegie Museum of NH)</a:t>
            </a:r>
          </a:p>
          <a:p>
            <a:pPr marL="914400" lvl="1" indent="-228600" rtl="0">
              <a:spcBef>
                <a:spcPts val="0"/>
              </a:spcBef>
              <a:spcAft>
                <a:spcPts val="0"/>
              </a:spcAft>
            </a:pPr>
            <a:r>
              <a:rPr lang="en" dirty="0"/>
              <a:t>Merrilee Guenther (University of Pennsylvania); 2003		(Elmhurst College)</a:t>
            </a:r>
          </a:p>
          <a:p>
            <a:pPr marL="914400" lvl="1" indent="-228600" rtl="0">
              <a:spcBef>
                <a:spcPts val="0"/>
              </a:spcBef>
              <a:spcAft>
                <a:spcPts val="0"/>
              </a:spcAft>
            </a:pPr>
            <a:r>
              <a:rPr lang="en" dirty="0"/>
              <a:t>Doreena Patrick (University of Pennsylvania); 2004		(Stockton University)</a:t>
            </a:r>
          </a:p>
          <a:p>
            <a:pPr marL="914400" lvl="1" indent="-228600" rtl="0">
              <a:spcBef>
                <a:spcPts val="0"/>
              </a:spcBef>
              <a:spcAft>
                <a:spcPts val="0"/>
              </a:spcAft>
            </a:pPr>
            <a:r>
              <a:rPr lang="en" dirty="0"/>
              <a:t>Domenic D’Amore (Rutgers University); 2006			(Daemen College)</a:t>
            </a:r>
          </a:p>
          <a:p>
            <a:pPr marL="0" lvl="0" indent="0" rt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500"/>
                                        <p:tgtEl>
                                          <p:spTgt spid="404">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04">
                                            <p:txEl>
                                              <p:pRg st="1" end="1"/>
                                            </p:txEl>
                                          </p:spTgt>
                                        </p:tgtEl>
                                        <p:attrNameLst>
                                          <p:attrName>style.visibility</p:attrName>
                                        </p:attrNameLst>
                                      </p:cBhvr>
                                      <p:to>
                                        <p:strVal val="visible"/>
                                      </p:to>
                                    </p:set>
                                    <p:animEffect transition="in" filter="fade">
                                      <p:cBhvr>
                                        <p:cTn id="11" dur="1500"/>
                                        <p:tgtEl>
                                          <p:spTgt spid="404">
                                            <p:txEl>
                                              <p:pRg st="1" end="1"/>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04">
                                            <p:txEl>
                                              <p:pRg st="2" end="2"/>
                                            </p:txEl>
                                          </p:spTgt>
                                        </p:tgtEl>
                                        <p:attrNameLst>
                                          <p:attrName>style.visibility</p:attrName>
                                        </p:attrNameLst>
                                      </p:cBhvr>
                                      <p:to>
                                        <p:strVal val="visible"/>
                                      </p:to>
                                    </p:set>
                                    <p:animEffect transition="in" filter="fade">
                                      <p:cBhvr>
                                        <p:cTn id="15" dur="1500"/>
                                        <p:tgtEl>
                                          <p:spTgt spid="404">
                                            <p:txEl>
                                              <p:pRg st="2" end="2"/>
                                            </p:txEl>
                                          </p:spTgt>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04">
                                            <p:txEl>
                                              <p:pRg st="3" end="3"/>
                                            </p:txEl>
                                          </p:spTgt>
                                        </p:tgtEl>
                                        <p:attrNameLst>
                                          <p:attrName>style.visibility</p:attrName>
                                        </p:attrNameLst>
                                      </p:cBhvr>
                                      <p:to>
                                        <p:strVal val="visible"/>
                                      </p:to>
                                    </p:set>
                                    <p:animEffect transition="in" filter="fade">
                                      <p:cBhvr>
                                        <p:cTn id="19" dur="1500"/>
                                        <p:tgtEl>
                                          <p:spTgt spid="404">
                                            <p:txEl>
                                              <p:pRg st="3" end="3"/>
                                            </p:txEl>
                                          </p:spTgt>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404">
                                            <p:txEl>
                                              <p:pRg st="4" end="4"/>
                                            </p:txEl>
                                          </p:spTgt>
                                        </p:tgtEl>
                                        <p:attrNameLst>
                                          <p:attrName>style.visibility</p:attrName>
                                        </p:attrNameLst>
                                      </p:cBhvr>
                                      <p:to>
                                        <p:strVal val="visible"/>
                                      </p:to>
                                    </p:set>
                                    <p:animEffect transition="in" filter="fade">
                                      <p:cBhvr>
                                        <p:cTn id="23" dur="1500"/>
                                        <p:tgtEl>
                                          <p:spTgt spid="404">
                                            <p:txEl>
                                              <p:pRg st="4" end="4"/>
                                            </p:txEl>
                                          </p:spTgt>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404">
                                            <p:txEl>
                                              <p:pRg st="5" end="5"/>
                                            </p:txEl>
                                          </p:spTgt>
                                        </p:tgtEl>
                                        <p:attrNameLst>
                                          <p:attrName>style.visibility</p:attrName>
                                        </p:attrNameLst>
                                      </p:cBhvr>
                                      <p:to>
                                        <p:strVal val="visible"/>
                                      </p:to>
                                    </p:set>
                                    <p:animEffect transition="in" filter="fade">
                                      <p:cBhvr>
                                        <p:cTn id="27" dur="1500"/>
                                        <p:tgtEl>
                                          <p:spTgt spid="404">
                                            <p:txEl>
                                              <p:pRg st="5" end="5"/>
                                            </p:txEl>
                                          </p:spTgt>
                                        </p:tgtEl>
                                      </p:cBhvr>
                                    </p:animEffect>
                                  </p:childTnLst>
                                </p:cTn>
                              </p:par>
                            </p:childTnLst>
                          </p:cTn>
                        </p:par>
                        <p:par>
                          <p:cTn id="28" fill="hold">
                            <p:stCondLst>
                              <p:cond delay="9000"/>
                            </p:stCondLst>
                            <p:childTnLst>
                              <p:par>
                                <p:cTn id="29" presetID="10" presetClass="entr" presetSubtype="0" fill="hold" nodeType="afterEffect">
                                  <p:stCondLst>
                                    <p:cond delay="0"/>
                                  </p:stCondLst>
                                  <p:childTnLst>
                                    <p:set>
                                      <p:cBhvr>
                                        <p:cTn id="30" dur="1" fill="hold">
                                          <p:stCondLst>
                                            <p:cond delay="0"/>
                                          </p:stCondLst>
                                        </p:cTn>
                                        <p:tgtEl>
                                          <p:spTgt spid="404">
                                            <p:txEl>
                                              <p:pRg st="6" end="6"/>
                                            </p:txEl>
                                          </p:spTgt>
                                        </p:tgtEl>
                                        <p:attrNameLst>
                                          <p:attrName>style.visibility</p:attrName>
                                        </p:attrNameLst>
                                      </p:cBhvr>
                                      <p:to>
                                        <p:strVal val="visible"/>
                                      </p:to>
                                    </p:set>
                                    <p:animEffect transition="in" filter="fade">
                                      <p:cBhvr>
                                        <p:cTn id="31" dur="1500"/>
                                        <p:tgtEl>
                                          <p:spTgt spid="404">
                                            <p:txEl>
                                              <p:pRg st="6" end="6"/>
                                            </p:txEl>
                                          </p:spTgt>
                                        </p:tgtEl>
                                      </p:cBhvr>
                                    </p:animEffect>
                                  </p:childTnLst>
                                </p:cTn>
                              </p:par>
                            </p:childTnLst>
                          </p:cTn>
                        </p:par>
                        <p:par>
                          <p:cTn id="32" fill="hold">
                            <p:stCondLst>
                              <p:cond delay="10500"/>
                            </p:stCondLst>
                            <p:childTnLst>
                              <p:par>
                                <p:cTn id="33" presetID="10" presetClass="entr" presetSubtype="0" fill="hold" nodeType="afterEffect">
                                  <p:stCondLst>
                                    <p:cond delay="0"/>
                                  </p:stCondLst>
                                  <p:childTnLst>
                                    <p:set>
                                      <p:cBhvr>
                                        <p:cTn id="34" dur="1" fill="hold">
                                          <p:stCondLst>
                                            <p:cond delay="0"/>
                                          </p:stCondLst>
                                        </p:cTn>
                                        <p:tgtEl>
                                          <p:spTgt spid="404">
                                            <p:txEl>
                                              <p:pRg st="7" end="7"/>
                                            </p:txEl>
                                          </p:spTgt>
                                        </p:tgtEl>
                                        <p:attrNameLst>
                                          <p:attrName>style.visibility</p:attrName>
                                        </p:attrNameLst>
                                      </p:cBhvr>
                                      <p:to>
                                        <p:strVal val="visible"/>
                                      </p:to>
                                    </p:set>
                                    <p:animEffect transition="in" filter="fade">
                                      <p:cBhvr>
                                        <p:cTn id="35" dur="1500"/>
                                        <p:tgtEl>
                                          <p:spTgt spid="404">
                                            <p:txEl>
                                              <p:pRg st="7" end="7"/>
                                            </p:txEl>
                                          </p:spTgt>
                                        </p:tgtEl>
                                      </p:cBhvr>
                                    </p:animEffect>
                                  </p:childTnLst>
                                </p:cTn>
                              </p:par>
                            </p:childTnLst>
                          </p:cTn>
                        </p:par>
                        <p:par>
                          <p:cTn id="36" fill="hold">
                            <p:stCondLst>
                              <p:cond delay="12000"/>
                            </p:stCondLst>
                            <p:childTnLst>
                              <p:par>
                                <p:cTn id="37" presetID="10" presetClass="entr" presetSubtype="0" fill="hold" nodeType="afterEffect">
                                  <p:stCondLst>
                                    <p:cond delay="0"/>
                                  </p:stCondLst>
                                  <p:childTnLst>
                                    <p:set>
                                      <p:cBhvr>
                                        <p:cTn id="38" dur="1" fill="hold">
                                          <p:stCondLst>
                                            <p:cond delay="0"/>
                                          </p:stCondLst>
                                        </p:cTn>
                                        <p:tgtEl>
                                          <p:spTgt spid="404">
                                            <p:txEl>
                                              <p:pRg st="8" end="8"/>
                                            </p:txEl>
                                          </p:spTgt>
                                        </p:tgtEl>
                                        <p:attrNameLst>
                                          <p:attrName>style.visibility</p:attrName>
                                        </p:attrNameLst>
                                      </p:cBhvr>
                                      <p:to>
                                        <p:strVal val="visible"/>
                                      </p:to>
                                    </p:set>
                                    <p:animEffect transition="in" filter="fade">
                                      <p:cBhvr>
                                        <p:cTn id="39" dur="1500"/>
                                        <p:tgtEl>
                                          <p:spTgt spid="404">
                                            <p:txEl>
                                              <p:pRg st="8" end="8"/>
                                            </p:txEl>
                                          </p:spTgt>
                                        </p:tgtEl>
                                      </p:cBhvr>
                                    </p:animEffect>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404">
                                            <p:txEl>
                                              <p:pRg st="9" end="9"/>
                                            </p:txEl>
                                          </p:spTgt>
                                        </p:tgtEl>
                                        <p:attrNameLst>
                                          <p:attrName>style.visibility</p:attrName>
                                        </p:attrNameLst>
                                      </p:cBhvr>
                                      <p:to>
                                        <p:strVal val="visible"/>
                                      </p:to>
                                    </p:set>
                                    <p:animEffect transition="in" filter="fade">
                                      <p:cBhvr>
                                        <p:cTn id="43" dur="1500"/>
                                        <p:tgtEl>
                                          <p:spTgt spid="40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Support</a:t>
            </a:r>
          </a:p>
        </p:txBody>
      </p:sp>
      <p:sp>
        <p:nvSpPr>
          <p:cNvPr id="410" name="Shape 410"/>
          <p:cNvSpPr txBox="1">
            <a:spLocks noGrp="1"/>
          </p:cNvSpPr>
          <p:nvPr>
            <p:ph type="body" idx="1"/>
          </p:nvPr>
        </p:nvSpPr>
        <p:spPr>
          <a:xfrm>
            <a:off x="311700" y="1391175"/>
            <a:ext cx="2582400" cy="514500"/>
          </a:xfrm>
          <a:prstGeom prst="rect">
            <a:avLst/>
          </a:prstGeom>
        </p:spPr>
        <p:txBody>
          <a:bodyPr lIns="91425" tIns="91425" rIns="91425" bIns="91425" anchor="t" anchorCtr="0">
            <a:noAutofit/>
          </a:bodyPr>
          <a:lstStyle/>
          <a:p>
            <a:pPr lvl="0" rtl="0">
              <a:spcBef>
                <a:spcPts val="0"/>
              </a:spcBef>
              <a:buNone/>
            </a:pPr>
            <a:r>
              <a:rPr lang="en"/>
              <a:t>Paul Bond Scholarship</a:t>
            </a:r>
          </a:p>
        </p:txBody>
      </p:sp>
      <p:sp>
        <p:nvSpPr>
          <p:cNvPr id="411" name="Shape 411"/>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2" name="Shape 412"/>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413" name="Shape 413"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414" name="Shape 414"/>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415" name="Shape 415"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416" name="Shape 416" descr="14322512_1308249575854795_7627071898140185727_n.jpg"/>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7235191" y="91775"/>
            <a:ext cx="1793888" cy="2514265"/>
          </a:xfrm>
          <a:prstGeom prst="rect">
            <a:avLst/>
          </a:prstGeom>
          <a:noFill/>
          <a:ln>
            <a:noFill/>
          </a:ln>
        </p:spPr>
      </p:pic>
      <p:sp>
        <p:nvSpPr>
          <p:cNvPr id="417" name="Shape 417"/>
          <p:cNvSpPr txBox="1"/>
          <p:nvPr/>
        </p:nvSpPr>
        <p:spPr>
          <a:xfrm>
            <a:off x="311700" y="3764625"/>
            <a:ext cx="4384500" cy="965100"/>
          </a:xfrm>
          <a:prstGeom prst="rect">
            <a:avLst/>
          </a:prstGeom>
          <a:noFill/>
          <a:ln>
            <a:noFill/>
          </a:ln>
        </p:spPr>
        <p:txBody>
          <a:bodyPr lIns="91425" tIns="91425" rIns="91425" bIns="91425" anchor="ctr" anchorCtr="0">
            <a:noAutofit/>
          </a:bodyPr>
          <a:lstStyle/>
          <a:p>
            <a:pPr marL="457200" lvl="0" indent="-342900" rtl="0">
              <a:lnSpc>
                <a:spcPct val="115000"/>
              </a:lnSpc>
              <a:spcBef>
                <a:spcPts val="0"/>
              </a:spcBef>
              <a:spcAft>
                <a:spcPts val="1600"/>
              </a:spcAft>
              <a:buClr>
                <a:schemeClr val="dk2"/>
              </a:buClr>
              <a:buSzPct val="100000"/>
            </a:pPr>
            <a:r>
              <a:rPr lang="en" sz="1800" dirty="0">
                <a:solidFill>
                  <a:schemeClr val="dk2"/>
                </a:solidFill>
              </a:rPr>
              <a:t>Totals</a:t>
            </a:r>
          </a:p>
          <a:p>
            <a:pPr marL="914400" marR="0" lvl="1" indent="-317500" algn="l" rtl="0">
              <a:lnSpc>
                <a:spcPct val="115000"/>
              </a:lnSpc>
              <a:spcBef>
                <a:spcPts val="0"/>
              </a:spcBef>
              <a:buClr>
                <a:schemeClr val="dk2"/>
              </a:buClr>
              <a:buFont typeface="Arial"/>
            </a:pPr>
            <a:r>
              <a:rPr lang="en" sz="2400" dirty="0">
                <a:solidFill>
                  <a:schemeClr val="dk2"/>
                </a:solidFill>
              </a:rPr>
              <a:t>$17,500          14 students</a:t>
            </a:r>
          </a:p>
        </p:txBody>
      </p:sp>
      <p:sp>
        <p:nvSpPr>
          <p:cNvPr id="418" name="Shape 418"/>
          <p:cNvSpPr txBox="1"/>
          <p:nvPr/>
        </p:nvSpPr>
        <p:spPr>
          <a:xfrm>
            <a:off x="304800" y="1904650"/>
            <a:ext cx="8339700" cy="1730090"/>
          </a:xfrm>
          <a:prstGeom prst="rect">
            <a:avLst/>
          </a:prstGeom>
          <a:noFill/>
          <a:ln>
            <a:noFill/>
          </a:ln>
        </p:spPr>
        <p:txBody>
          <a:bodyPr lIns="91425" tIns="91425" rIns="91425" bIns="91425" anchor="ctr" anchorCtr="0">
            <a:noAutofit/>
          </a:bodyPr>
          <a:lstStyle/>
          <a:p>
            <a:pPr marL="457200" lvl="0" indent="-342900" rtl="0">
              <a:lnSpc>
                <a:spcPct val="115000"/>
              </a:lnSpc>
              <a:spcBef>
                <a:spcPts val="0"/>
              </a:spcBef>
              <a:buClr>
                <a:schemeClr val="dk2"/>
              </a:buClr>
              <a:buSzPct val="100000"/>
            </a:pPr>
            <a:r>
              <a:rPr lang="en" sz="1800" dirty="0">
                <a:solidFill>
                  <a:schemeClr val="dk2"/>
                </a:solidFill>
              </a:rPr>
              <a:t>Awardees</a:t>
            </a:r>
          </a:p>
          <a:p>
            <a:pPr marL="914400" lvl="1" indent="-228600" rtl="0">
              <a:lnSpc>
                <a:spcPct val="115000"/>
              </a:lnSpc>
              <a:spcBef>
                <a:spcPts val="0"/>
              </a:spcBef>
              <a:buClr>
                <a:schemeClr val="dk2"/>
              </a:buClr>
            </a:pPr>
            <a:r>
              <a:rPr lang="en" dirty="0">
                <a:solidFill>
                  <a:schemeClr val="dk2"/>
                </a:solidFill>
              </a:rPr>
              <a:t>Emma Schachner (University of Pennsylvania); 2008	(LSU)</a:t>
            </a:r>
          </a:p>
          <a:p>
            <a:pPr marL="914400" lvl="1" indent="-228600" rtl="0">
              <a:lnSpc>
                <a:spcPct val="115000"/>
              </a:lnSpc>
              <a:spcBef>
                <a:spcPts val="0"/>
              </a:spcBef>
              <a:buClr>
                <a:schemeClr val="dk2"/>
              </a:buClr>
            </a:pPr>
            <a:r>
              <a:rPr lang="en" dirty="0">
                <a:solidFill>
                  <a:schemeClr val="dk2"/>
                </a:solidFill>
              </a:rPr>
              <a:t>Eric Morschhauser (University of Pennsylvania); 2010	(Indiana U. of PA)</a:t>
            </a:r>
          </a:p>
          <a:p>
            <a:pPr marL="914400" lvl="1" indent="-228600" rtl="0">
              <a:lnSpc>
                <a:spcPct val="115000"/>
              </a:lnSpc>
              <a:spcBef>
                <a:spcPts val="0"/>
              </a:spcBef>
              <a:buClr>
                <a:schemeClr val="dk2"/>
              </a:buClr>
            </a:pPr>
            <a:r>
              <a:rPr lang="en" dirty="0">
                <a:solidFill>
                  <a:schemeClr val="dk2"/>
                </a:solidFill>
              </a:rPr>
              <a:t>Joseph Frederickson (Temple University); 2012		(Student, U. of OK)</a:t>
            </a:r>
          </a:p>
          <a:p>
            <a:pPr marL="914400" lvl="1" indent="-228600" rtl="0">
              <a:lnSpc>
                <a:spcPct val="115000"/>
              </a:lnSpc>
              <a:spcBef>
                <a:spcPts val="0"/>
              </a:spcBef>
              <a:buClr>
                <a:schemeClr val="dk2"/>
              </a:buClr>
            </a:pPr>
            <a:r>
              <a:rPr lang="en" dirty="0">
                <a:solidFill>
                  <a:schemeClr val="dk2"/>
                </a:solidFill>
              </a:rPr>
              <a:t>Zack Boles (Drexel University); 2014			(Rowan University)</a:t>
            </a:r>
          </a:p>
          <a:p>
            <a:pPr marL="914400" lvl="1" indent="-228600" rtl="0">
              <a:lnSpc>
                <a:spcPct val="115000"/>
              </a:lnSpc>
              <a:spcBef>
                <a:spcPts val="0"/>
              </a:spcBef>
              <a:buClr>
                <a:schemeClr val="dk2"/>
              </a:buClr>
            </a:pPr>
            <a:r>
              <a:rPr lang="en" dirty="0">
                <a:solidFill>
                  <a:schemeClr val="dk2"/>
                </a:solidFill>
              </a:rPr>
              <a:t>Kristyn Voegele (Drexel University); 2016		(Rowan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2000"/>
                                        <p:tgtEl>
                                          <p:spTgt spid="4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8">
                                            <p:txEl>
                                              <p:pRg st="0" end="0"/>
                                            </p:txEl>
                                          </p:spTgt>
                                        </p:tgtEl>
                                        <p:attrNameLst>
                                          <p:attrName>style.visibility</p:attrName>
                                        </p:attrNameLst>
                                      </p:cBhvr>
                                      <p:to>
                                        <p:strVal val="visible"/>
                                      </p:to>
                                    </p:set>
                                    <p:animEffect transition="in" filter="fade">
                                      <p:cBhvr>
                                        <p:cTn id="11" dur="1500"/>
                                        <p:tgtEl>
                                          <p:spTgt spid="418">
                                            <p:txEl>
                                              <p:pRg st="0" end="0"/>
                                            </p:txEl>
                                          </p:spTgt>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418">
                                            <p:txEl>
                                              <p:pRg st="1" end="1"/>
                                            </p:txEl>
                                          </p:spTgt>
                                        </p:tgtEl>
                                        <p:attrNameLst>
                                          <p:attrName>style.visibility</p:attrName>
                                        </p:attrNameLst>
                                      </p:cBhvr>
                                      <p:to>
                                        <p:strVal val="visible"/>
                                      </p:to>
                                    </p:set>
                                    <p:animEffect transition="in" filter="fade">
                                      <p:cBhvr>
                                        <p:cTn id="15" dur="1500"/>
                                        <p:tgtEl>
                                          <p:spTgt spid="418">
                                            <p:txEl>
                                              <p:pRg st="1" end="1"/>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418">
                                            <p:txEl>
                                              <p:pRg st="2" end="2"/>
                                            </p:txEl>
                                          </p:spTgt>
                                        </p:tgtEl>
                                        <p:attrNameLst>
                                          <p:attrName>style.visibility</p:attrName>
                                        </p:attrNameLst>
                                      </p:cBhvr>
                                      <p:to>
                                        <p:strVal val="visible"/>
                                      </p:to>
                                    </p:set>
                                    <p:animEffect transition="in" filter="fade">
                                      <p:cBhvr>
                                        <p:cTn id="19" dur="1500"/>
                                        <p:tgtEl>
                                          <p:spTgt spid="418">
                                            <p:txEl>
                                              <p:pRg st="2" end="2"/>
                                            </p:txEl>
                                          </p:spTgt>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418">
                                            <p:txEl>
                                              <p:pRg st="3" end="3"/>
                                            </p:txEl>
                                          </p:spTgt>
                                        </p:tgtEl>
                                        <p:attrNameLst>
                                          <p:attrName>style.visibility</p:attrName>
                                        </p:attrNameLst>
                                      </p:cBhvr>
                                      <p:to>
                                        <p:strVal val="visible"/>
                                      </p:to>
                                    </p:set>
                                    <p:animEffect transition="in" filter="fade">
                                      <p:cBhvr>
                                        <p:cTn id="23" dur="1500"/>
                                        <p:tgtEl>
                                          <p:spTgt spid="418">
                                            <p:txEl>
                                              <p:pRg st="3" end="3"/>
                                            </p:txEl>
                                          </p:spTgt>
                                        </p:tgtEl>
                                      </p:cBhvr>
                                    </p:animEffect>
                                  </p:childTnLst>
                                </p:cTn>
                              </p:par>
                            </p:childTnLst>
                          </p:cTn>
                        </p:par>
                        <p:par>
                          <p:cTn id="24" fill="hold">
                            <p:stCondLst>
                              <p:cond delay="8000"/>
                            </p:stCondLst>
                            <p:childTnLst>
                              <p:par>
                                <p:cTn id="25" presetID="10" presetClass="entr" presetSubtype="0" fill="hold" nodeType="afterEffect">
                                  <p:stCondLst>
                                    <p:cond delay="0"/>
                                  </p:stCondLst>
                                  <p:childTnLst>
                                    <p:set>
                                      <p:cBhvr>
                                        <p:cTn id="26" dur="1" fill="hold">
                                          <p:stCondLst>
                                            <p:cond delay="0"/>
                                          </p:stCondLst>
                                        </p:cTn>
                                        <p:tgtEl>
                                          <p:spTgt spid="418">
                                            <p:txEl>
                                              <p:pRg st="4" end="4"/>
                                            </p:txEl>
                                          </p:spTgt>
                                        </p:tgtEl>
                                        <p:attrNameLst>
                                          <p:attrName>style.visibility</p:attrName>
                                        </p:attrNameLst>
                                      </p:cBhvr>
                                      <p:to>
                                        <p:strVal val="visible"/>
                                      </p:to>
                                    </p:set>
                                    <p:animEffect transition="in" filter="fade">
                                      <p:cBhvr>
                                        <p:cTn id="27" dur="1500"/>
                                        <p:tgtEl>
                                          <p:spTgt spid="418">
                                            <p:txEl>
                                              <p:pRg st="4" end="4"/>
                                            </p:txEl>
                                          </p:spTgt>
                                        </p:tgtEl>
                                      </p:cBhvr>
                                    </p:animEffect>
                                  </p:childTnLst>
                                </p:cTn>
                              </p:par>
                            </p:childTnLst>
                          </p:cTn>
                        </p:par>
                        <p:par>
                          <p:cTn id="28" fill="hold">
                            <p:stCondLst>
                              <p:cond delay="9500"/>
                            </p:stCondLst>
                            <p:childTnLst>
                              <p:par>
                                <p:cTn id="29" presetID="10" presetClass="entr" presetSubtype="0" fill="hold" nodeType="afterEffect">
                                  <p:stCondLst>
                                    <p:cond delay="0"/>
                                  </p:stCondLst>
                                  <p:childTnLst>
                                    <p:set>
                                      <p:cBhvr>
                                        <p:cTn id="30" dur="1" fill="hold">
                                          <p:stCondLst>
                                            <p:cond delay="0"/>
                                          </p:stCondLst>
                                        </p:cTn>
                                        <p:tgtEl>
                                          <p:spTgt spid="418">
                                            <p:txEl>
                                              <p:pRg st="5" end="5"/>
                                            </p:txEl>
                                          </p:spTgt>
                                        </p:tgtEl>
                                        <p:attrNameLst>
                                          <p:attrName>style.visibility</p:attrName>
                                        </p:attrNameLst>
                                      </p:cBhvr>
                                      <p:to>
                                        <p:strVal val="visible"/>
                                      </p:to>
                                    </p:set>
                                    <p:animEffect transition="in" filter="fade">
                                      <p:cBhvr>
                                        <p:cTn id="31" dur="1500"/>
                                        <p:tgtEl>
                                          <p:spTgt spid="418">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7"/>
                                        </p:tgtEl>
                                        <p:attrNameLst>
                                          <p:attrName>style.visibility</p:attrName>
                                        </p:attrNameLst>
                                      </p:cBhvr>
                                      <p:to>
                                        <p:strVal val="visible"/>
                                      </p:to>
                                    </p:set>
                                    <p:animEffect transition="in" filter="fade">
                                      <p:cBhvr>
                                        <p:cTn id="36" dur="1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Into the Future</a:t>
            </a:r>
          </a:p>
        </p:txBody>
      </p:sp>
      <p:sp>
        <p:nvSpPr>
          <p:cNvPr id="424" name="Shape 424"/>
          <p:cNvSpPr txBox="1">
            <a:spLocks noGrp="1"/>
          </p:cNvSpPr>
          <p:nvPr>
            <p:ph type="body" idx="1"/>
          </p:nvPr>
        </p:nvSpPr>
        <p:spPr>
          <a:xfrm>
            <a:off x="311700" y="1152475"/>
            <a:ext cx="3174600" cy="518100"/>
          </a:xfrm>
          <a:prstGeom prst="rect">
            <a:avLst/>
          </a:prstGeom>
        </p:spPr>
        <p:txBody>
          <a:bodyPr lIns="91425" tIns="91425" rIns="91425" bIns="91425" anchor="t" anchorCtr="0">
            <a:noAutofit/>
          </a:bodyPr>
          <a:lstStyle/>
          <a:p>
            <a:pPr marL="457200" lvl="0" indent="-228600" rtl="0">
              <a:spcBef>
                <a:spcPts val="0"/>
              </a:spcBef>
            </a:pPr>
            <a:r>
              <a:rPr lang="en" dirty="0"/>
              <a:t>Electronic newsletters</a:t>
            </a:r>
          </a:p>
          <a:p>
            <a:pPr marL="457200" lvl="0" indent="0" rtl="0">
              <a:spcBef>
                <a:spcPts val="0"/>
              </a:spcBef>
              <a:buNone/>
            </a:pPr>
            <a:endParaRPr sz="1200" dirty="0"/>
          </a:p>
        </p:txBody>
      </p:sp>
      <p:sp>
        <p:nvSpPr>
          <p:cNvPr id="425" name="Shape 42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6" name="Shape 42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427" name="Shape 42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428" name="Shape 42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429" name="Shape 429"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430" name="Shape 430"/>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063224" y="217400"/>
            <a:ext cx="3847602" cy="3492774"/>
          </a:xfrm>
          <a:prstGeom prst="rect">
            <a:avLst/>
          </a:prstGeom>
          <a:noFill/>
          <a:ln>
            <a:noFill/>
          </a:ln>
        </p:spPr>
      </p:pic>
      <p:pic>
        <p:nvPicPr>
          <p:cNvPr id="431" name="Shape 431"/>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382974" y="2984475"/>
            <a:ext cx="4429150" cy="1730049"/>
          </a:xfrm>
          <a:prstGeom prst="rect">
            <a:avLst/>
          </a:prstGeom>
          <a:noFill/>
          <a:ln>
            <a:noFill/>
          </a:ln>
        </p:spPr>
      </p:pic>
      <p:sp>
        <p:nvSpPr>
          <p:cNvPr id="432" name="Shape 432"/>
          <p:cNvSpPr txBox="1">
            <a:spLocks noGrp="1"/>
          </p:cNvSpPr>
          <p:nvPr>
            <p:ph type="body" idx="1"/>
          </p:nvPr>
        </p:nvSpPr>
        <p:spPr>
          <a:xfrm>
            <a:off x="335400" y="1937700"/>
            <a:ext cx="3174600" cy="487800"/>
          </a:xfrm>
          <a:prstGeom prst="rect">
            <a:avLst/>
          </a:prstGeom>
        </p:spPr>
        <p:txBody>
          <a:bodyPr lIns="91425" tIns="91425" rIns="91425" bIns="91425" anchor="t" anchorCtr="0">
            <a:noAutofit/>
          </a:bodyPr>
          <a:lstStyle/>
          <a:p>
            <a:pPr marL="457200" marR="0" lvl="0" indent="-228600" algn="l" rtl="0">
              <a:lnSpc>
                <a:spcPct val="115000"/>
              </a:lnSpc>
              <a:spcBef>
                <a:spcPts val="0"/>
              </a:spcBef>
              <a:spcAft>
                <a:spcPts val="1600"/>
              </a:spcAft>
            </a:pPr>
            <a:r>
              <a:rPr lang="en"/>
              <a:t>Live-streaming </a:t>
            </a:r>
          </a:p>
          <a:p>
            <a:pPr marL="457200" lvl="0" indent="0" rtl="0">
              <a:spcBef>
                <a:spcPts val="0"/>
              </a:spcBef>
              <a:buNone/>
            </a:pPr>
            <a:endParaRPr sz="1200"/>
          </a:p>
        </p:txBody>
      </p:sp>
      <p:sp>
        <p:nvSpPr>
          <p:cNvPr id="433" name="Shape 433"/>
          <p:cNvSpPr txBox="1">
            <a:spLocks noGrp="1"/>
          </p:cNvSpPr>
          <p:nvPr>
            <p:ph type="body" idx="1"/>
          </p:nvPr>
        </p:nvSpPr>
        <p:spPr>
          <a:xfrm>
            <a:off x="311700" y="1551212"/>
            <a:ext cx="3174600" cy="544500"/>
          </a:xfrm>
          <a:prstGeom prst="rect">
            <a:avLst/>
          </a:prstGeom>
        </p:spPr>
        <p:txBody>
          <a:bodyPr lIns="91425" tIns="91425" rIns="91425" bIns="91425" anchor="t" anchorCtr="0">
            <a:noAutofit/>
          </a:bodyPr>
          <a:lstStyle/>
          <a:p>
            <a:pPr marL="457200" lvl="0" indent="-228600" rtl="0">
              <a:spcBef>
                <a:spcPts val="0"/>
              </a:spcBef>
            </a:pPr>
            <a:r>
              <a:rPr lang="en"/>
              <a:t>Electronic  journals</a:t>
            </a:r>
          </a:p>
          <a:p>
            <a:pPr marL="457200" lvl="0" indent="0" rtl="0">
              <a:spcBef>
                <a:spcPts val="0"/>
              </a:spcBef>
              <a:buNone/>
            </a:pPr>
            <a:endParaRPr sz="1200"/>
          </a:p>
        </p:txBody>
      </p:sp>
      <p:sp>
        <p:nvSpPr>
          <p:cNvPr id="434" name="Shape 434"/>
          <p:cNvSpPr txBox="1">
            <a:spLocks noGrp="1"/>
          </p:cNvSpPr>
          <p:nvPr>
            <p:ph type="body" idx="1"/>
          </p:nvPr>
        </p:nvSpPr>
        <p:spPr>
          <a:xfrm>
            <a:off x="335400" y="2326300"/>
            <a:ext cx="3174600" cy="487800"/>
          </a:xfrm>
          <a:prstGeom prst="rect">
            <a:avLst/>
          </a:prstGeom>
        </p:spPr>
        <p:txBody>
          <a:bodyPr lIns="91425" tIns="91425" rIns="91425" bIns="91425" anchor="t" anchorCtr="0">
            <a:noAutofit/>
          </a:bodyPr>
          <a:lstStyle/>
          <a:p>
            <a:pPr marL="457200" marR="0" lvl="0" indent="-228600" algn="l" rtl="0">
              <a:lnSpc>
                <a:spcPct val="115000"/>
              </a:lnSpc>
              <a:spcBef>
                <a:spcPts val="0"/>
              </a:spcBef>
              <a:spcAft>
                <a:spcPts val="1600"/>
              </a:spcAft>
            </a:pPr>
            <a:r>
              <a:rPr lang="en"/>
              <a:t>Posting Speaker Slides</a:t>
            </a:r>
          </a:p>
          <a:p>
            <a:pPr marL="457200" lvl="0" indent="0" rtl="0">
              <a:spcBef>
                <a:spcPts val="0"/>
              </a:spcBef>
              <a:buNone/>
            </a:pP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animEffect transition="in" filter="fade">
                                      <p:cBhvr>
                                        <p:cTn id="7" dur="2000"/>
                                        <p:tgtEl>
                                          <p:spTgt spid="4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4">
                                            <p:txEl>
                                              <p:pRg st="1" end="1"/>
                                            </p:txEl>
                                          </p:spTgt>
                                        </p:tgtEl>
                                        <p:attrNameLst>
                                          <p:attrName>style.visibility</p:attrName>
                                        </p:attrNameLst>
                                      </p:cBhvr>
                                      <p:to>
                                        <p:strVal val="visible"/>
                                      </p:to>
                                    </p:set>
                                    <p:animEffect transition="in" filter="fade">
                                      <p:cBhvr>
                                        <p:cTn id="12" dur="2000"/>
                                        <p:tgtEl>
                                          <p:spTgt spid="4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2000"/>
                                        <p:tgtEl>
                                          <p:spTgt spid="4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2"/>
                                        </p:tgtEl>
                                        <p:attrNameLst>
                                          <p:attrName>style.visibility</p:attrName>
                                        </p:attrNameLst>
                                      </p:cBhvr>
                                      <p:to>
                                        <p:strVal val="visible"/>
                                      </p:to>
                                    </p:set>
                                    <p:animEffect transition="in" filter="fade">
                                      <p:cBhvr>
                                        <p:cTn id="22" dur="2000"/>
                                        <p:tgtEl>
                                          <p:spTgt spid="432"/>
                                        </p:tgtEl>
                                      </p:cBhvr>
                                    </p:animEffect>
                                  </p:childTnLst>
                                </p:cTn>
                              </p:par>
                              <p:par>
                                <p:cTn id="23" presetID="10" presetClass="entr" presetSubtype="0" fill="hold" nodeType="withEffect">
                                  <p:stCondLst>
                                    <p:cond delay="0"/>
                                  </p:stCondLst>
                                  <p:childTnLst>
                                    <p:set>
                                      <p:cBhvr>
                                        <p:cTn id="24" dur="1" fill="hold">
                                          <p:stCondLst>
                                            <p:cond delay="0"/>
                                          </p:stCondLst>
                                        </p:cTn>
                                        <p:tgtEl>
                                          <p:spTgt spid="430"/>
                                        </p:tgtEl>
                                        <p:attrNameLst>
                                          <p:attrName>style.visibility</p:attrName>
                                        </p:attrNameLst>
                                      </p:cBhvr>
                                      <p:to>
                                        <p:strVal val="visible"/>
                                      </p:to>
                                    </p:set>
                                    <p:animEffect transition="in" filter="fade">
                                      <p:cBhvr>
                                        <p:cTn id="25" dur="1500"/>
                                        <p:tgtEl>
                                          <p:spTgt spid="4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34"/>
                                        </p:tgtEl>
                                        <p:attrNameLst>
                                          <p:attrName>style.visibility</p:attrName>
                                        </p:attrNameLst>
                                      </p:cBhvr>
                                      <p:to>
                                        <p:strVal val="visible"/>
                                      </p:to>
                                    </p:set>
                                    <p:animEffect transition="in" filter="fade">
                                      <p:cBhvr>
                                        <p:cTn id="30" dur="2000"/>
                                        <p:tgtEl>
                                          <p:spTgt spid="434"/>
                                        </p:tgtEl>
                                      </p:cBhvr>
                                    </p:animEffect>
                                  </p:childTnLst>
                                </p:cTn>
                              </p:par>
                              <p:par>
                                <p:cTn id="31" presetID="10" presetClass="entr" presetSubtype="0" fill="hold" nodeType="with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ctrTitle"/>
          </p:nvPr>
        </p:nvSpPr>
        <p:spPr>
          <a:xfrm>
            <a:off x="5375" y="1533575"/>
            <a:ext cx="9144000" cy="747000"/>
          </a:xfrm>
          <a:prstGeom prst="rect">
            <a:avLst/>
          </a:prstGeom>
        </p:spPr>
        <p:txBody>
          <a:bodyPr lIns="91425" tIns="91425" rIns="91425" bIns="91425" anchor="t" anchorCtr="0">
            <a:noAutofit/>
          </a:bodyPr>
          <a:lstStyle/>
          <a:p>
            <a:pPr lvl="0" rtl="0">
              <a:lnSpc>
                <a:spcPct val="150000"/>
              </a:lnSpc>
              <a:spcBef>
                <a:spcPts val="0"/>
              </a:spcBef>
              <a:buClr>
                <a:schemeClr val="dk1"/>
              </a:buClr>
              <a:buSzPct val="34375"/>
              <a:buFont typeface="Arial"/>
              <a:buNone/>
            </a:pPr>
            <a:r>
              <a:rPr lang="en" sz="3200" b="1"/>
              <a:t>Thank You</a:t>
            </a:r>
          </a:p>
        </p:txBody>
      </p:sp>
      <p:sp>
        <p:nvSpPr>
          <p:cNvPr id="440" name="Shape 440"/>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41" name="Shape 441"/>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442" name="Shape 442"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443" name="Shape 443"/>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444" name="Shape 444" descr="logotrans.gif"/>
          <p:cNvPicPr preferRelativeResize="0"/>
          <p:nvPr/>
        </p:nvPicPr>
        <p:blipFill>
          <a:blip r:embed="rId4">
            <a:alphaModFix/>
          </a:blip>
          <a:stretch>
            <a:fillRect/>
          </a:stretch>
        </p:blipFill>
        <p:spPr>
          <a:xfrm>
            <a:off x="3907859" y="228599"/>
            <a:ext cx="1327075" cy="1304974"/>
          </a:xfrm>
          <a:prstGeom prst="rect">
            <a:avLst/>
          </a:prstGeom>
          <a:noFill/>
          <a:ln>
            <a:noFill/>
          </a:ln>
        </p:spPr>
      </p:pic>
      <p:pic>
        <p:nvPicPr>
          <p:cNvPr id="445" name="Shape 445"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sp>
        <p:nvSpPr>
          <p:cNvPr id="446" name="Shape 446"/>
          <p:cNvSpPr txBox="1"/>
          <p:nvPr/>
        </p:nvSpPr>
        <p:spPr>
          <a:xfrm>
            <a:off x="733200" y="2274025"/>
            <a:ext cx="2980200" cy="22974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447" name="Shape 447"/>
          <p:cNvPicPr preferRelativeResize="0"/>
          <p:nvPr/>
        </p:nvPicPr>
        <p:blipFill>
          <a:blip r:embed="rId5">
            <a:alphaModFix/>
          </a:blip>
          <a:stretch>
            <a:fillRect/>
          </a:stretch>
        </p:blipFill>
        <p:spPr>
          <a:xfrm>
            <a:off x="7227087" y="2453712"/>
            <a:ext cx="1710975" cy="1938024"/>
          </a:xfrm>
          <a:prstGeom prst="rect">
            <a:avLst/>
          </a:prstGeom>
          <a:noFill/>
          <a:ln>
            <a:noFill/>
          </a:ln>
        </p:spPr>
      </p:pic>
      <p:pic>
        <p:nvPicPr>
          <p:cNvPr id="448" name="Shape 44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254500" y="2913400"/>
            <a:ext cx="3345325" cy="1018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Shape 453"/>
          <p:cNvSpPr txBox="1">
            <a:spLocks noGrp="1"/>
          </p:cNvSpPr>
          <p:nvPr>
            <p:ph type="ctrTitle"/>
          </p:nvPr>
        </p:nvSpPr>
        <p:spPr>
          <a:xfrm>
            <a:off x="5375" y="1350225"/>
            <a:ext cx="9144000" cy="1142100"/>
          </a:xfrm>
          <a:prstGeom prst="rect">
            <a:avLst/>
          </a:prstGeom>
        </p:spPr>
        <p:txBody>
          <a:bodyPr lIns="91425" tIns="91425" rIns="91425" bIns="91425" anchor="ctr" anchorCtr="0">
            <a:noAutofit/>
          </a:bodyPr>
          <a:lstStyle/>
          <a:p>
            <a:pPr lvl="0" rtl="0">
              <a:lnSpc>
                <a:spcPct val="150000"/>
              </a:lnSpc>
              <a:spcBef>
                <a:spcPts val="0"/>
              </a:spcBef>
              <a:buClr>
                <a:schemeClr val="dk1"/>
              </a:buClr>
              <a:buSzPct val="34375"/>
              <a:buFont typeface="Arial"/>
              <a:buNone/>
            </a:pPr>
            <a:r>
              <a:rPr lang="en" sz="3200" b="1"/>
              <a:t>The Delaware Valley Paleontological Society:    </a:t>
            </a:r>
            <a:r>
              <a:rPr lang="en" sz="3000" b="1"/>
              <a:t>  </a:t>
            </a:r>
          </a:p>
        </p:txBody>
      </p:sp>
      <p:sp>
        <p:nvSpPr>
          <p:cNvPr id="454" name="Shape 454"/>
          <p:cNvSpPr txBox="1">
            <a:spLocks noGrp="1"/>
          </p:cNvSpPr>
          <p:nvPr>
            <p:ph type="subTitle" idx="1"/>
          </p:nvPr>
        </p:nvSpPr>
        <p:spPr>
          <a:xfrm>
            <a:off x="311700" y="2224525"/>
            <a:ext cx="8520600" cy="792600"/>
          </a:xfrm>
          <a:prstGeom prst="rect">
            <a:avLst/>
          </a:prstGeom>
        </p:spPr>
        <p:txBody>
          <a:bodyPr lIns="91425" tIns="91425" rIns="91425" bIns="91425" anchor="t" anchorCtr="0">
            <a:noAutofit/>
          </a:bodyPr>
          <a:lstStyle/>
          <a:p>
            <a:pPr lvl="0" rtl="0">
              <a:lnSpc>
                <a:spcPct val="150000"/>
              </a:lnSpc>
              <a:spcBef>
                <a:spcPts val="0"/>
              </a:spcBef>
              <a:buClr>
                <a:schemeClr val="dk1"/>
              </a:buClr>
              <a:buSzPct val="45833"/>
              <a:buFont typeface="Arial"/>
              <a:buNone/>
            </a:pPr>
            <a:r>
              <a:rPr lang="en" sz="2400" b="1">
                <a:solidFill>
                  <a:schemeClr val="dk1"/>
                </a:solidFill>
              </a:rPr>
              <a:t>A History of Advancing Paleontology for Everyone</a:t>
            </a:r>
          </a:p>
        </p:txBody>
      </p:sp>
      <p:sp>
        <p:nvSpPr>
          <p:cNvPr id="455" name="Shape 455"/>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6" name="Shape 456"/>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457" name="Shape 457"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458" name="Shape 458"/>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459" name="Shape 459" descr="logotrans.gif"/>
          <p:cNvPicPr preferRelativeResize="0"/>
          <p:nvPr/>
        </p:nvPicPr>
        <p:blipFill>
          <a:blip r:embed="rId4">
            <a:alphaModFix/>
          </a:blip>
          <a:stretch>
            <a:fillRect/>
          </a:stretch>
        </p:blipFill>
        <p:spPr>
          <a:xfrm>
            <a:off x="3907859" y="228599"/>
            <a:ext cx="1327075" cy="1304974"/>
          </a:xfrm>
          <a:prstGeom prst="rect">
            <a:avLst/>
          </a:prstGeom>
          <a:noFill/>
          <a:ln>
            <a:noFill/>
          </a:ln>
        </p:spPr>
      </p:pic>
      <p:sp>
        <p:nvSpPr>
          <p:cNvPr id="460" name="Shape 460"/>
          <p:cNvSpPr txBox="1">
            <a:spLocks noGrp="1"/>
          </p:cNvSpPr>
          <p:nvPr>
            <p:ph type="subTitle" idx="1"/>
          </p:nvPr>
        </p:nvSpPr>
        <p:spPr>
          <a:xfrm>
            <a:off x="311700" y="3062725"/>
            <a:ext cx="4122900" cy="792600"/>
          </a:xfrm>
          <a:prstGeom prst="rect">
            <a:avLst/>
          </a:prstGeom>
        </p:spPr>
        <p:txBody>
          <a:bodyPr lIns="91425" tIns="91425" rIns="91425" bIns="91425" anchor="t" anchorCtr="0">
            <a:noAutofit/>
          </a:bodyPr>
          <a:lstStyle/>
          <a:p>
            <a:pPr lvl="0" rtl="0">
              <a:lnSpc>
                <a:spcPct val="150000"/>
              </a:lnSpc>
              <a:spcBef>
                <a:spcPts val="0"/>
              </a:spcBef>
              <a:buNone/>
            </a:pPr>
            <a:r>
              <a:rPr lang="en" sz="1600">
                <a:solidFill>
                  <a:srgbClr val="000000"/>
                </a:solidFill>
              </a:rPr>
              <a:t>Jason P. Schein</a:t>
            </a:r>
          </a:p>
          <a:p>
            <a:pPr lvl="0" rtl="0">
              <a:lnSpc>
                <a:spcPct val="150000"/>
              </a:lnSpc>
              <a:spcBef>
                <a:spcPts val="0"/>
              </a:spcBef>
              <a:buNone/>
            </a:pPr>
            <a:r>
              <a:rPr lang="en" sz="1600" i="1">
                <a:solidFill>
                  <a:srgbClr val="000000"/>
                </a:solidFill>
              </a:rPr>
              <a:t>Executive Director</a:t>
            </a:r>
            <a:r>
              <a:rPr lang="en" sz="1600">
                <a:solidFill>
                  <a:srgbClr val="000000"/>
                </a:solidFill>
              </a:rPr>
              <a:t> </a:t>
            </a:r>
          </a:p>
          <a:p>
            <a:pPr lvl="0" rtl="0">
              <a:lnSpc>
                <a:spcPct val="150000"/>
              </a:lnSpc>
              <a:spcBef>
                <a:spcPts val="0"/>
              </a:spcBef>
              <a:buNone/>
            </a:pPr>
            <a:endParaRPr sz="1600" b="1">
              <a:solidFill>
                <a:srgbClr val="073763"/>
              </a:solidFill>
            </a:endParaRPr>
          </a:p>
        </p:txBody>
      </p:sp>
      <p:sp>
        <p:nvSpPr>
          <p:cNvPr id="461" name="Shape 461"/>
          <p:cNvSpPr txBox="1">
            <a:spLocks noGrp="1"/>
          </p:cNvSpPr>
          <p:nvPr>
            <p:ph type="subTitle" idx="1"/>
          </p:nvPr>
        </p:nvSpPr>
        <p:spPr>
          <a:xfrm>
            <a:off x="4655100" y="3062725"/>
            <a:ext cx="4122900" cy="1483200"/>
          </a:xfrm>
          <a:prstGeom prst="rect">
            <a:avLst/>
          </a:prstGeom>
        </p:spPr>
        <p:txBody>
          <a:bodyPr lIns="91425" tIns="91425" rIns="91425" bIns="91425" anchor="t" anchorCtr="0">
            <a:noAutofit/>
          </a:bodyPr>
          <a:lstStyle/>
          <a:p>
            <a:pPr lvl="0" rtl="0">
              <a:lnSpc>
                <a:spcPct val="150000"/>
              </a:lnSpc>
              <a:spcBef>
                <a:spcPts val="0"/>
              </a:spcBef>
              <a:buNone/>
            </a:pPr>
            <a:r>
              <a:rPr lang="en" sz="1600">
                <a:solidFill>
                  <a:srgbClr val="000000"/>
                </a:solidFill>
              </a:rPr>
              <a:t>Bill Shankle</a:t>
            </a:r>
          </a:p>
          <a:p>
            <a:pPr lvl="0" rtl="0">
              <a:lnSpc>
                <a:spcPct val="150000"/>
              </a:lnSpc>
              <a:spcBef>
                <a:spcPts val="0"/>
              </a:spcBef>
              <a:buNone/>
            </a:pPr>
            <a:r>
              <a:rPr lang="en" sz="1600" i="1">
                <a:solidFill>
                  <a:srgbClr val="000000"/>
                </a:solidFill>
              </a:rPr>
              <a:t>President</a:t>
            </a:r>
            <a:r>
              <a:rPr lang="en" sz="1600">
                <a:solidFill>
                  <a:srgbClr val="000000"/>
                </a:solidFill>
              </a:rPr>
              <a:t> </a:t>
            </a:r>
          </a:p>
          <a:p>
            <a:pPr lvl="0" rtl="0">
              <a:lnSpc>
                <a:spcPct val="150000"/>
              </a:lnSpc>
              <a:spcBef>
                <a:spcPts val="0"/>
              </a:spcBef>
              <a:buNone/>
            </a:pPr>
            <a:r>
              <a:rPr lang="en" sz="1600" b="1">
                <a:solidFill>
                  <a:srgbClr val="000000"/>
                </a:solidFill>
              </a:rPr>
              <a:t>DVPS </a:t>
            </a:r>
            <a:r>
              <a:rPr lang="en" sz="1600">
                <a:solidFill>
                  <a:srgbClr val="000000"/>
                </a:solidFill>
              </a:rPr>
              <a:t>Board of Directors</a:t>
            </a:r>
          </a:p>
        </p:txBody>
      </p:sp>
      <p:pic>
        <p:nvPicPr>
          <p:cNvPr id="462" name="Shape 46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463" name="Shape 463"/>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355925" y="3798501"/>
            <a:ext cx="1973700" cy="9276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The Basics</a:t>
            </a:r>
          </a:p>
        </p:txBody>
      </p:sp>
      <p:sp>
        <p:nvSpPr>
          <p:cNvPr id="87" name="Shape 87"/>
          <p:cNvSpPr txBox="1">
            <a:spLocks noGrp="1"/>
          </p:cNvSpPr>
          <p:nvPr>
            <p:ph type="body" idx="1"/>
          </p:nvPr>
        </p:nvSpPr>
        <p:spPr>
          <a:xfrm>
            <a:off x="311700" y="1152475"/>
            <a:ext cx="8730300" cy="3456900"/>
          </a:xfrm>
          <a:prstGeom prst="rect">
            <a:avLst/>
          </a:prstGeom>
        </p:spPr>
        <p:txBody>
          <a:bodyPr lIns="91425" tIns="91425" rIns="91425" bIns="91425" anchor="t" anchorCtr="0">
            <a:noAutofit/>
          </a:bodyPr>
          <a:lstStyle/>
          <a:p>
            <a:pPr lvl="0" rtl="0">
              <a:spcBef>
                <a:spcPts val="1000"/>
              </a:spcBef>
              <a:spcAft>
                <a:spcPts val="0"/>
              </a:spcAft>
              <a:buClr>
                <a:schemeClr val="dk1"/>
              </a:buClr>
              <a:buSzPct val="61111"/>
              <a:buFont typeface="Arial"/>
              <a:buNone/>
            </a:pPr>
            <a:r>
              <a:rPr lang="en" dirty="0"/>
              <a:t>First Organized</a:t>
            </a:r>
          </a:p>
          <a:p>
            <a:pPr marL="457200" lvl="0" indent="-228600" rtl="0">
              <a:spcBef>
                <a:spcPts val="1000"/>
              </a:spcBef>
              <a:spcAft>
                <a:spcPts val="0"/>
              </a:spcAft>
            </a:pPr>
            <a:r>
              <a:rPr lang="en" dirty="0"/>
              <a:t>1978</a:t>
            </a:r>
          </a:p>
          <a:p>
            <a:pPr lvl="0" rtl="0">
              <a:spcBef>
                <a:spcPts val="1000"/>
              </a:spcBef>
              <a:spcAft>
                <a:spcPts val="0"/>
              </a:spcAft>
              <a:buClr>
                <a:schemeClr val="dk1"/>
              </a:buClr>
              <a:buSzPct val="61111"/>
              <a:buFont typeface="Arial"/>
              <a:buNone/>
            </a:pPr>
            <a:endParaRPr dirty="0"/>
          </a:p>
          <a:p>
            <a:pPr lvl="0" rtl="0">
              <a:spcBef>
                <a:spcPts val="1000"/>
              </a:spcBef>
              <a:spcAft>
                <a:spcPts val="0"/>
              </a:spcAft>
              <a:buClr>
                <a:schemeClr val="dk1"/>
              </a:buClr>
              <a:buSzPct val="61111"/>
              <a:buFont typeface="Arial"/>
              <a:buNone/>
            </a:pPr>
            <a:r>
              <a:rPr lang="en" dirty="0"/>
              <a:t>Membership:</a:t>
            </a:r>
          </a:p>
          <a:p>
            <a:pPr marL="457200" lvl="0" indent="-330200" rtl="0">
              <a:spcBef>
                <a:spcPts val="1000"/>
              </a:spcBef>
              <a:spcAft>
                <a:spcPts val="0"/>
              </a:spcAft>
              <a:buSzPct val="100000"/>
            </a:pPr>
            <a:r>
              <a:rPr lang="en" sz="1600" dirty="0"/>
              <a:t>300+ members from across the tri-state Delaware Valley region</a:t>
            </a:r>
          </a:p>
          <a:p>
            <a:pPr marL="457200" lvl="0" indent="-330200" rtl="0">
              <a:spcBef>
                <a:spcPts val="1000"/>
              </a:spcBef>
              <a:spcAft>
                <a:spcPts val="0"/>
              </a:spcAft>
              <a:buSzPct val="100000"/>
            </a:pPr>
            <a:r>
              <a:rPr lang="en" sz="1600" dirty="0"/>
              <a:t>Avocational &amp; professional paleontologists</a:t>
            </a:r>
          </a:p>
          <a:p>
            <a:pPr marL="457200" lvl="0" indent="-330200" rtl="0">
              <a:spcBef>
                <a:spcPts val="1000"/>
              </a:spcBef>
              <a:spcAft>
                <a:spcPts val="0"/>
              </a:spcAft>
              <a:buSzPct val="100000"/>
            </a:pPr>
            <a:r>
              <a:rPr lang="en" sz="1600" dirty="0"/>
              <a:t>Monthly meetings at the Academy of Natural Sciences of Philadelphia (Drexel University)</a:t>
            </a:r>
          </a:p>
        </p:txBody>
      </p:sp>
      <p:sp>
        <p:nvSpPr>
          <p:cNvPr id="88" name="Shape 88"/>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 name="Shape 89"/>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90" name="Shape 90"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91" name="Shape 91"/>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92" name="Shape 9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94" name="Shape 94"/>
          <p:cNvPicPr preferRelativeResize="0"/>
          <p:nvPr/>
        </p:nvPicPr>
        <p:blipFill>
          <a:blip r:embed="rId5">
            <a:alphaModFix/>
          </a:blip>
          <a:stretch>
            <a:fillRect/>
          </a:stretch>
        </p:blipFill>
        <p:spPr>
          <a:xfrm>
            <a:off x="3125075" y="89775"/>
            <a:ext cx="1698550" cy="2547825"/>
          </a:xfrm>
          <a:prstGeom prst="rect">
            <a:avLst/>
          </a:prstGeom>
          <a:noFill/>
          <a:ln>
            <a:noFill/>
          </a:ln>
        </p:spPr>
      </p:pic>
      <p:pic>
        <p:nvPicPr>
          <p:cNvPr id="2050" name="Picture 2" descr="https://lh6.googleusercontent.com/wWFgeZf0tiv4nvU7Awbu_VCIhBugxHBPYp1arVkgjw-pZivbrnRx8iAhR1sJBsIgLG25joc_bw986XQujNO4CBZVeS-H4cgw_1dHqsRyet67HGpS6UeDz_lr-aZEB8ZnGIYmYCX6KZI"/>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498399" y="111538"/>
            <a:ext cx="3352976" cy="2504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2000"/>
                                        <p:tgtEl>
                                          <p:spTgt spid="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2000"/>
                                        <p:tgtEl>
                                          <p:spTgt spid="9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DVPS Activities</a:t>
            </a:r>
          </a:p>
        </p:txBody>
      </p:sp>
      <p:sp>
        <p:nvSpPr>
          <p:cNvPr id="100" name="Shape 100"/>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1" name="Shape 101"/>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02" name="Shape 102"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03" name="Shape 103"/>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04" name="Shape 104"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sp>
        <p:nvSpPr>
          <p:cNvPr id="105" name="Shape 105"/>
          <p:cNvSpPr txBox="1">
            <a:spLocks noGrp="1"/>
          </p:cNvSpPr>
          <p:nvPr>
            <p:ph type="body" idx="1"/>
          </p:nvPr>
        </p:nvSpPr>
        <p:spPr>
          <a:xfrm>
            <a:off x="311700" y="1244150"/>
            <a:ext cx="8520600" cy="915000"/>
          </a:xfrm>
          <a:prstGeom prst="rect">
            <a:avLst/>
          </a:prstGeom>
        </p:spPr>
        <p:txBody>
          <a:bodyPr lIns="91425" tIns="91425" rIns="91425" bIns="91425" anchor="t" anchorCtr="0">
            <a:noAutofit/>
          </a:bodyPr>
          <a:lstStyle/>
          <a:p>
            <a:pPr lvl="0" rtl="0">
              <a:spcBef>
                <a:spcPts val="0"/>
              </a:spcBef>
              <a:spcAft>
                <a:spcPts val="0"/>
              </a:spcAft>
              <a:buNone/>
            </a:pPr>
            <a:r>
              <a:rPr lang="en"/>
              <a:t>Meetings:</a:t>
            </a:r>
          </a:p>
          <a:p>
            <a:pPr marL="457200" lvl="0" indent="-330200" rtl="0">
              <a:spcBef>
                <a:spcPts val="0"/>
              </a:spcBef>
              <a:spcAft>
                <a:spcPts val="1000"/>
              </a:spcAft>
              <a:buSzPct val="100000"/>
            </a:pPr>
            <a:r>
              <a:rPr lang="en" sz="1600"/>
              <a:t>Feature a lecture by a professional paleontologist or knowledgeable DVPS member</a:t>
            </a:r>
          </a:p>
        </p:txBody>
      </p:sp>
      <p:sp>
        <p:nvSpPr>
          <p:cNvPr id="106" name="Shape 106"/>
          <p:cNvSpPr txBox="1"/>
          <p:nvPr/>
        </p:nvSpPr>
        <p:spPr>
          <a:xfrm>
            <a:off x="228300" y="2076200"/>
            <a:ext cx="3453300" cy="2589300"/>
          </a:xfrm>
          <a:prstGeom prst="rect">
            <a:avLst/>
          </a:prstGeom>
          <a:noFill/>
          <a:ln>
            <a:noFill/>
          </a:ln>
        </p:spPr>
        <p:txBody>
          <a:bodyPr lIns="91425" tIns="91425" rIns="91425" bIns="91425" anchor="ctr" anchorCtr="0">
            <a:noAutofit/>
          </a:bodyPr>
          <a:lstStyle/>
          <a:p>
            <a:pPr marL="914400" lvl="1" indent="-330200" rtl="0">
              <a:lnSpc>
                <a:spcPct val="115000"/>
              </a:lnSpc>
              <a:spcBef>
                <a:spcPts val="0"/>
              </a:spcBef>
              <a:spcAft>
                <a:spcPts val="1000"/>
              </a:spcAft>
              <a:buClr>
                <a:schemeClr val="dk2"/>
              </a:buClr>
              <a:buSzPct val="100000"/>
            </a:pPr>
            <a:r>
              <a:rPr lang="en" sz="1600">
                <a:solidFill>
                  <a:schemeClr val="dk2"/>
                </a:solidFill>
              </a:rPr>
              <a:t>Dr. Matt Lamanna</a:t>
            </a:r>
          </a:p>
          <a:p>
            <a:pPr marL="914400" lvl="1" indent="-330200" rtl="0">
              <a:lnSpc>
                <a:spcPct val="115000"/>
              </a:lnSpc>
              <a:spcBef>
                <a:spcPts val="0"/>
              </a:spcBef>
              <a:spcAft>
                <a:spcPts val="1000"/>
              </a:spcAft>
              <a:buClr>
                <a:schemeClr val="dk2"/>
              </a:buClr>
              <a:buSzPct val="100000"/>
            </a:pPr>
            <a:r>
              <a:rPr lang="en" sz="1600">
                <a:solidFill>
                  <a:schemeClr val="dk2"/>
                </a:solidFill>
              </a:rPr>
              <a:t>Dr. Jack Horner</a:t>
            </a:r>
          </a:p>
          <a:p>
            <a:pPr marL="914400" lvl="1" indent="-330200" rtl="0">
              <a:lnSpc>
                <a:spcPct val="115000"/>
              </a:lnSpc>
              <a:spcBef>
                <a:spcPts val="0"/>
              </a:spcBef>
              <a:spcAft>
                <a:spcPts val="1000"/>
              </a:spcAft>
              <a:buClr>
                <a:schemeClr val="dk2"/>
              </a:buClr>
              <a:buSzPct val="100000"/>
            </a:pPr>
            <a:r>
              <a:rPr lang="en" sz="1600">
                <a:solidFill>
                  <a:schemeClr val="dk2"/>
                </a:solidFill>
              </a:rPr>
              <a:t>Dr. Peter Dodson</a:t>
            </a:r>
          </a:p>
          <a:p>
            <a:pPr marL="914400" lvl="1" indent="-330200" rtl="0">
              <a:lnSpc>
                <a:spcPct val="115000"/>
              </a:lnSpc>
              <a:spcBef>
                <a:spcPts val="0"/>
              </a:spcBef>
              <a:spcAft>
                <a:spcPts val="1000"/>
              </a:spcAft>
              <a:buClr>
                <a:schemeClr val="dk2"/>
              </a:buClr>
              <a:buSzPct val="100000"/>
            </a:pPr>
            <a:r>
              <a:rPr lang="en" sz="1600">
                <a:solidFill>
                  <a:schemeClr val="dk2"/>
                </a:solidFill>
              </a:rPr>
              <a:t>Dr. Bill Gallagher</a:t>
            </a:r>
          </a:p>
          <a:p>
            <a:pPr marL="914400" lvl="1" indent="-330200" rtl="0">
              <a:lnSpc>
                <a:spcPct val="115000"/>
              </a:lnSpc>
              <a:spcBef>
                <a:spcPts val="0"/>
              </a:spcBef>
              <a:spcAft>
                <a:spcPts val="1000"/>
              </a:spcAft>
              <a:buClr>
                <a:schemeClr val="dk2"/>
              </a:buClr>
              <a:buSzPct val="100000"/>
            </a:pPr>
            <a:r>
              <a:rPr lang="en" sz="1600">
                <a:solidFill>
                  <a:schemeClr val="dk2"/>
                </a:solidFill>
              </a:rPr>
              <a:t>Dr. Hermann Pfefferkorn</a:t>
            </a:r>
          </a:p>
          <a:p>
            <a:pPr marL="914400" lvl="1" indent="-330200" rtl="0">
              <a:lnSpc>
                <a:spcPct val="115000"/>
              </a:lnSpc>
              <a:spcBef>
                <a:spcPts val="0"/>
              </a:spcBef>
              <a:spcAft>
                <a:spcPts val="1000"/>
              </a:spcAft>
              <a:buClr>
                <a:schemeClr val="dk2"/>
              </a:buClr>
              <a:buSzPct val="100000"/>
            </a:pPr>
            <a:r>
              <a:rPr lang="en" sz="1600">
                <a:solidFill>
                  <a:schemeClr val="dk2"/>
                </a:solidFill>
              </a:rPr>
              <a:t>Dr. David Weishampel</a:t>
            </a:r>
          </a:p>
        </p:txBody>
      </p:sp>
      <p:sp>
        <p:nvSpPr>
          <p:cNvPr id="107" name="Shape 107"/>
          <p:cNvSpPr txBox="1"/>
          <p:nvPr/>
        </p:nvSpPr>
        <p:spPr>
          <a:xfrm>
            <a:off x="5562300" y="2076200"/>
            <a:ext cx="3453300" cy="2589300"/>
          </a:xfrm>
          <a:prstGeom prst="rect">
            <a:avLst/>
          </a:prstGeom>
          <a:noFill/>
          <a:ln>
            <a:noFill/>
          </a:ln>
        </p:spPr>
        <p:txBody>
          <a:bodyPr lIns="91425" tIns="91425" rIns="91425" bIns="91425" anchor="ctr" anchorCtr="0">
            <a:noAutofit/>
          </a:bodyPr>
          <a:lstStyle/>
          <a:p>
            <a:pPr marL="914400" lvl="1" indent="-330200" rtl="0">
              <a:lnSpc>
                <a:spcPct val="115000"/>
              </a:lnSpc>
              <a:spcBef>
                <a:spcPts val="0"/>
              </a:spcBef>
              <a:spcAft>
                <a:spcPts val="1000"/>
              </a:spcAft>
              <a:buClr>
                <a:schemeClr val="dk2"/>
              </a:buClr>
              <a:buSzPct val="100000"/>
            </a:pPr>
            <a:r>
              <a:rPr lang="en" sz="1600">
                <a:solidFill>
                  <a:schemeClr val="dk2"/>
                </a:solidFill>
              </a:rPr>
              <a:t>Dr. Kirk Johnson</a:t>
            </a:r>
          </a:p>
          <a:p>
            <a:pPr marL="914400" lvl="1" indent="-330200" rtl="0">
              <a:lnSpc>
                <a:spcPct val="115000"/>
              </a:lnSpc>
              <a:spcBef>
                <a:spcPts val="0"/>
              </a:spcBef>
              <a:spcAft>
                <a:spcPts val="1000"/>
              </a:spcAft>
              <a:buClr>
                <a:schemeClr val="dk2"/>
              </a:buClr>
              <a:buSzPct val="100000"/>
            </a:pPr>
            <a:r>
              <a:rPr lang="en" sz="1600">
                <a:solidFill>
                  <a:schemeClr val="dk2"/>
                </a:solidFill>
              </a:rPr>
              <a:t>Dr. Paul Sereno</a:t>
            </a:r>
          </a:p>
          <a:p>
            <a:pPr marL="914400" lvl="1" indent="-330200" rtl="0">
              <a:lnSpc>
                <a:spcPct val="115000"/>
              </a:lnSpc>
              <a:spcBef>
                <a:spcPts val="0"/>
              </a:spcBef>
              <a:spcAft>
                <a:spcPts val="1000"/>
              </a:spcAft>
              <a:buClr>
                <a:schemeClr val="dk2"/>
              </a:buClr>
              <a:buSzPct val="100000"/>
            </a:pPr>
            <a:r>
              <a:rPr lang="en" sz="1600">
                <a:solidFill>
                  <a:schemeClr val="dk2"/>
                </a:solidFill>
              </a:rPr>
              <a:t>Dr. Kenneth Carpenter</a:t>
            </a:r>
          </a:p>
          <a:p>
            <a:pPr marL="914400" lvl="1" indent="-330200" rtl="0">
              <a:lnSpc>
                <a:spcPct val="115000"/>
              </a:lnSpc>
              <a:spcBef>
                <a:spcPts val="0"/>
              </a:spcBef>
              <a:spcAft>
                <a:spcPts val="1000"/>
              </a:spcAft>
              <a:buClr>
                <a:schemeClr val="dk2"/>
              </a:buClr>
              <a:buSzPct val="100000"/>
            </a:pPr>
            <a:r>
              <a:rPr lang="en" sz="1600">
                <a:solidFill>
                  <a:schemeClr val="dk2"/>
                </a:solidFill>
              </a:rPr>
              <a:t>Dr. Tony Fiorillo</a:t>
            </a:r>
          </a:p>
          <a:p>
            <a:pPr marL="914400" lvl="1" indent="-330200" rtl="0">
              <a:lnSpc>
                <a:spcPct val="115000"/>
              </a:lnSpc>
              <a:spcBef>
                <a:spcPts val="0"/>
              </a:spcBef>
              <a:spcAft>
                <a:spcPts val="1000"/>
              </a:spcAft>
              <a:buClr>
                <a:schemeClr val="dk2"/>
              </a:buClr>
              <a:buSzPct val="100000"/>
            </a:pPr>
            <a:r>
              <a:rPr lang="en" sz="1600">
                <a:solidFill>
                  <a:schemeClr val="dk2"/>
                </a:solidFill>
              </a:rPr>
              <a:t>Dr. Don Baird</a:t>
            </a:r>
          </a:p>
          <a:p>
            <a:pPr marL="914400" lvl="1" indent="-330200" rtl="0">
              <a:lnSpc>
                <a:spcPct val="115000"/>
              </a:lnSpc>
              <a:spcBef>
                <a:spcPts val="0"/>
              </a:spcBef>
              <a:spcAft>
                <a:spcPts val="1000"/>
              </a:spcAft>
              <a:buClr>
                <a:schemeClr val="dk2"/>
              </a:buClr>
              <a:buSzPct val="100000"/>
            </a:pPr>
            <a:r>
              <a:rPr lang="en" sz="1600">
                <a:solidFill>
                  <a:schemeClr val="dk2"/>
                </a:solidFill>
              </a:rPr>
              <a:t>Dr. Barbara Grandstaff</a:t>
            </a:r>
          </a:p>
        </p:txBody>
      </p:sp>
      <p:pic>
        <p:nvPicPr>
          <p:cNvPr id="108" name="Shape 10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943849" y="142600"/>
            <a:ext cx="1359276" cy="1480275"/>
          </a:xfrm>
          <a:prstGeom prst="rect">
            <a:avLst/>
          </a:prstGeom>
          <a:noFill/>
          <a:ln>
            <a:noFill/>
          </a:ln>
        </p:spPr>
      </p:pic>
      <p:pic>
        <p:nvPicPr>
          <p:cNvPr id="109" name="Shape 109"/>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3757799" y="2081679"/>
            <a:ext cx="1880699" cy="2507620"/>
          </a:xfrm>
          <a:prstGeom prst="rect">
            <a:avLst/>
          </a:prstGeom>
          <a:noFill/>
          <a:ln>
            <a:noFill/>
          </a:ln>
        </p:spPr>
      </p:pic>
      <p:pic>
        <p:nvPicPr>
          <p:cNvPr id="111" name="Shape 111"/>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7041899" y="142600"/>
            <a:ext cx="1973700" cy="1480275"/>
          </a:xfrm>
          <a:prstGeom prst="rect">
            <a:avLst/>
          </a:prstGeom>
          <a:noFill/>
          <a:ln>
            <a:noFill/>
          </a:ln>
        </p:spPr>
      </p:pic>
      <p:pic>
        <p:nvPicPr>
          <p:cNvPr id="3074" name="Picture 2" descr="https://lh5.googleusercontent.com/U9P2yf8yokjtsJMaj_L1k08dIWT0ihE3QvJCBsKmGDsKO7TvciaEoubxRsvJDfzRowNhAgVXkDdJu50ztrd2BNb1ZzFbT_4-La3FpS60LYCxGJRCIUVXTarEg5ov3LQ7x1yVhTnfmA8"/>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681433" y="142600"/>
            <a:ext cx="1973700" cy="1480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fade">
                                      <p:cBhvr>
                                        <p:cTn id="11" dur="1000"/>
                                        <p:tgtEl>
                                          <p:spTgt spid="10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1000"/>
                                        <p:tgtEl>
                                          <p:spTgt spid="10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2000"/>
                                        <p:tgtEl>
                                          <p:spTgt spid="111"/>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2000"/>
                                        <p:tgtEl>
                                          <p:spTgt spid="107"/>
                                        </p:tgtEl>
                                      </p:cBhvr>
                                    </p:animEffect>
                                  </p:childTnLst>
                                </p:cTn>
                              </p:par>
                            </p:childTnLst>
                          </p:cTn>
                        </p:par>
                        <p:par>
                          <p:cTn id="24" fill="hold">
                            <p:stCondLst>
                              <p:cond delay="7000"/>
                            </p:stCondLst>
                            <p:childTnLst>
                              <p:par>
                                <p:cTn id="25" presetID="10" presetClass="entr" presetSubtype="0" fill="hold" nodeType="after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fade">
                                      <p:cBhvr>
                                        <p:cTn id="27" dur="1000"/>
                                        <p:tgtEl>
                                          <p:spTgt spid="3074"/>
                                        </p:tgtEl>
                                      </p:cBhvr>
                                    </p:animEffect>
                                  </p:childTnLst>
                                </p:cTn>
                              </p:par>
                            </p:childTnLst>
                          </p:cTn>
                        </p:par>
                        <p:par>
                          <p:cTn id="28" fill="hold">
                            <p:stCondLst>
                              <p:cond delay="8000"/>
                            </p:stCondLst>
                            <p:childTnLst>
                              <p:par>
                                <p:cTn id="29" presetID="10" presetClass="entr" presetSubtype="0"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Clr>
                <a:schemeClr val="dk1"/>
              </a:buClr>
              <a:buSzPct val="39285"/>
              <a:buFont typeface="Arial"/>
              <a:buNone/>
            </a:pPr>
            <a:r>
              <a:rPr lang="en"/>
              <a:t>DVPS Activities</a:t>
            </a:r>
          </a:p>
        </p:txBody>
      </p:sp>
      <p:sp>
        <p:nvSpPr>
          <p:cNvPr id="117" name="Shape 117"/>
          <p:cNvSpPr txBox="1">
            <a:spLocks noGrp="1"/>
          </p:cNvSpPr>
          <p:nvPr>
            <p:ph type="body" idx="1"/>
          </p:nvPr>
        </p:nvSpPr>
        <p:spPr>
          <a:xfrm>
            <a:off x="311700" y="1152475"/>
            <a:ext cx="2850000" cy="1014600"/>
          </a:xfrm>
          <a:prstGeom prst="rect">
            <a:avLst/>
          </a:prstGeom>
        </p:spPr>
        <p:txBody>
          <a:bodyPr lIns="91425" tIns="91425" rIns="91425" bIns="91425" anchor="t" anchorCtr="0">
            <a:noAutofit/>
          </a:bodyPr>
          <a:lstStyle/>
          <a:p>
            <a:pPr lvl="0" rtl="0">
              <a:spcBef>
                <a:spcPts val="0"/>
              </a:spcBef>
              <a:buNone/>
            </a:pPr>
            <a:r>
              <a:rPr lang="en"/>
              <a:t>Newsletters</a:t>
            </a:r>
          </a:p>
          <a:p>
            <a:pPr marL="457200" lvl="0" indent="-228600" rtl="0">
              <a:spcBef>
                <a:spcPts val="0"/>
              </a:spcBef>
            </a:pPr>
            <a:r>
              <a:rPr lang="en"/>
              <a:t>1st published in 1978</a:t>
            </a:r>
          </a:p>
        </p:txBody>
      </p:sp>
      <p:sp>
        <p:nvSpPr>
          <p:cNvPr id="118" name="Shape 118"/>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9" name="Shape 119"/>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20" name="Shape 120"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21" name="Shape 121"/>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22" name="Shape 122"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4098" name="Picture 2" descr="https://lh6.googleusercontent.com/WENu-lVwS6Gi5cS1HKjH1hdxBWUJy4x9iBsL4CTmsOhf4Nr8n8ZWjF1UPxqimOfFE4dlQjYYDdMUrK2ICx6H2rsBb9h9NC6EYfSdv53LAMg1JiBuaLEX-iV4K6H0i2g0EE2hxLTsh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8296" y="767645"/>
            <a:ext cx="2810935" cy="37479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b5Obtxt7riJkDSRatGn-zES6bRQqbY7wyN2dG46S2CS68G99sdGSFixFE7ZHclZbBM2Ms_2OT_04SnpMUPJ-lQxjGubAbGRzWHGGgAQ9IvzE2F-GJYpp2YIbna0-N7L7OC_dlGMZ0WI"/>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7669" y="767649"/>
            <a:ext cx="2771601" cy="3747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1000"/>
                                        <p:tgtEl>
                                          <p:spTgt spid="11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DVPS Activities</a:t>
            </a:r>
          </a:p>
        </p:txBody>
      </p:sp>
      <p:sp>
        <p:nvSpPr>
          <p:cNvPr id="130" name="Shape 130"/>
          <p:cNvSpPr txBox="1">
            <a:spLocks noGrp="1"/>
          </p:cNvSpPr>
          <p:nvPr>
            <p:ph type="body" idx="1"/>
          </p:nvPr>
        </p:nvSpPr>
        <p:spPr>
          <a:xfrm>
            <a:off x="311700" y="1152475"/>
            <a:ext cx="2121900" cy="1254000"/>
          </a:xfrm>
          <a:prstGeom prst="rect">
            <a:avLst/>
          </a:prstGeom>
        </p:spPr>
        <p:txBody>
          <a:bodyPr lIns="91425" tIns="91425" rIns="91425" bIns="91425" anchor="t" anchorCtr="0">
            <a:noAutofit/>
          </a:bodyPr>
          <a:lstStyle/>
          <a:p>
            <a:pPr lvl="0" rtl="0">
              <a:spcBef>
                <a:spcPts val="0"/>
              </a:spcBef>
              <a:buNone/>
            </a:pPr>
            <a:r>
              <a:rPr lang="en" dirty="0"/>
              <a:t>Field Trips</a:t>
            </a:r>
          </a:p>
          <a:p>
            <a:pPr marL="457200" lvl="0" indent="-228600" rtl="0">
              <a:spcBef>
                <a:spcPts val="0"/>
              </a:spcBef>
            </a:pPr>
            <a:r>
              <a:rPr lang="en" dirty="0"/>
              <a:t>Museums</a:t>
            </a:r>
          </a:p>
        </p:txBody>
      </p:sp>
      <p:sp>
        <p:nvSpPr>
          <p:cNvPr id="131" name="Shape 131"/>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2" name="Shape 132"/>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33" name="Shape 133"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34" name="Shape 134"/>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35" name="Shape 135"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138" name="Shape 138"/>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838200" y="2739150"/>
            <a:ext cx="2603649" cy="1952737"/>
          </a:xfrm>
          <a:prstGeom prst="rect">
            <a:avLst/>
          </a:prstGeom>
          <a:noFill/>
          <a:ln>
            <a:noFill/>
          </a:ln>
        </p:spPr>
      </p:pic>
      <p:pic>
        <p:nvPicPr>
          <p:cNvPr id="139" name="Shape 139"/>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4959524" y="2306974"/>
            <a:ext cx="1788679" cy="2384899"/>
          </a:xfrm>
          <a:prstGeom prst="rect">
            <a:avLst/>
          </a:prstGeom>
          <a:noFill/>
          <a:ln>
            <a:noFill/>
          </a:ln>
        </p:spPr>
      </p:pic>
      <p:pic>
        <p:nvPicPr>
          <p:cNvPr id="5123" name="Picture 3" descr="https://lh5.googleusercontent.com/pQ4FN7IViIJjRwyCSaDvQTEfoABsZcx0AXbm6T177jLkwBbvJgauaXyeDtKrqCANsube8eA1W2c3RrqQ_8fuRPUiDqD48hp_ihlIjWAJRZGCZOacUDWg6pSAQhelpf7e9lv9UqD5ywQ"/>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146256" y="235985"/>
            <a:ext cx="2644944" cy="19837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6.googleusercontent.com/W487mEBS5yiKKYB1ZC_FLbQkQLQQxh3O3R5cTE8mQxuBWgM3TYgOrDoCF-bJVsoILkqxByruWpFJUFBeVNF3zaK0Lorm63n4Dduf-wdDhUIXANPr3jjPw4ZRRixy3ZWXW2LndMl1j9I"/>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190125" y="2306974"/>
            <a:ext cx="1788674" cy="238489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lh6.googleusercontent.com/hvR4huCZOCP4tbUP4TVKD6Lydmp5FzbhIqpJKpUNqRZUknHdd1DonQnTMAYbbieQZSrMnU0K5rZSUmCoZGuHu6uWIzD7R1bgWteqFp6iM8GxhHI2pvdy5TUowdjgxz4FD2mGeZFBDFQ"/>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309008" y="233703"/>
            <a:ext cx="2669791" cy="2002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fade">
                                      <p:cBhvr>
                                        <p:cTn id="11" dur="1000"/>
                                        <p:tgtEl>
                                          <p:spTgt spid="512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1000"/>
                                        <p:tgtEl>
                                          <p:spTgt spid="51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fade">
                                      <p:cBhvr>
                                        <p:cTn id="19" dur="1000"/>
                                        <p:tgtEl>
                                          <p:spTgt spid="512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39"/>
                                        </p:tgtEl>
                                        <p:attrNameLst>
                                          <p:attrName>style.visibility</p:attrName>
                                        </p:attrNameLst>
                                      </p:cBhvr>
                                      <p:to>
                                        <p:strVal val="visible"/>
                                      </p:to>
                                    </p:set>
                                    <p:animEffect transition="in" filter="fade">
                                      <p:cBhvr>
                                        <p:cTn id="23" dur="1000"/>
                                        <p:tgtEl>
                                          <p:spTgt spid="13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DVPS Activities</a:t>
            </a:r>
          </a:p>
        </p:txBody>
      </p:sp>
      <p:sp>
        <p:nvSpPr>
          <p:cNvPr id="146" name="Shape 146"/>
          <p:cNvSpPr txBox="1">
            <a:spLocks noGrp="1"/>
          </p:cNvSpPr>
          <p:nvPr>
            <p:ph type="body" idx="1"/>
          </p:nvPr>
        </p:nvSpPr>
        <p:spPr>
          <a:xfrm>
            <a:off x="311700" y="1152475"/>
            <a:ext cx="2020200" cy="1343700"/>
          </a:xfrm>
          <a:prstGeom prst="rect">
            <a:avLst/>
          </a:prstGeom>
        </p:spPr>
        <p:txBody>
          <a:bodyPr lIns="91425" tIns="91425" rIns="91425" bIns="91425" anchor="t" anchorCtr="0">
            <a:noAutofit/>
          </a:bodyPr>
          <a:lstStyle/>
          <a:p>
            <a:pPr lvl="0" rtl="0">
              <a:spcBef>
                <a:spcPts val="0"/>
              </a:spcBef>
              <a:buNone/>
            </a:pPr>
            <a:r>
              <a:rPr lang="en"/>
              <a:t>Field Trips</a:t>
            </a:r>
          </a:p>
          <a:p>
            <a:pPr marL="457200" lvl="0" indent="-228600" rtl="0">
              <a:spcBef>
                <a:spcPts val="0"/>
              </a:spcBef>
            </a:pPr>
            <a:r>
              <a:rPr lang="en"/>
              <a:t>Collecting</a:t>
            </a:r>
          </a:p>
        </p:txBody>
      </p:sp>
      <p:sp>
        <p:nvSpPr>
          <p:cNvPr id="147" name="Shape 147"/>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8" name="Shape 148"/>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49" name="Shape 149"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50" name="Shape 150"/>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51" name="Shape 151"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152" name="Shape 152"/>
          <p:cNvPicPr preferRelativeResize="0"/>
          <p:nvPr/>
        </p:nvPicPr>
        <p:blipFill>
          <a:blip r:embed="rId5">
            <a:alphaModFix/>
          </a:blip>
          <a:stretch>
            <a:fillRect/>
          </a:stretch>
        </p:blipFill>
        <p:spPr>
          <a:xfrm>
            <a:off x="5938049" y="115149"/>
            <a:ext cx="2488325" cy="1866250"/>
          </a:xfrm>
          <a:prstGeom prst="rect">
            <a:avLst/>
          </a:prstGeom>
          <a:noFill/>
          <a:ln>
            <a:noFill/>
          </a:ln>
        </p:spPr>
      </p:pic>
      <p:pic>
        <p:nvPicPr>
          <p:cNvPr id="153" name="Shape 153"/>
          <p:cNvPicPr preferRelativeResize="0"/>
          <p:nvPr/>
        </p:nvPicPr>
        <p:blipFill>
          <a:blip r:embed="rId6">
            <a:alphaModFix/>
          </a:blip>
          <a:stretch>
            <a:fillRect/>
          </a:stretch>
        </p:blipFill>
        <p:spPr>
          <a:xfrm>
            <a:off x="3190512" y="1304874"/>
            <a:ext cx="2696349" cy="2022250"/>
          </a:xfrm>
          <a:prstGeom prst="rect">
            <a:avLst/>
          </a:prstGeom>
          <a:noFill/>
          <a:ln>
            <a:noFill/>
          </a:ln>
        </p:spPr>
      </p:pic>
      <p:pic>
        <p:nvPicPr>
          <p:cNvPr id="154" name="Shape 154"/>
          <p:cNvPicPr preferRelativeResize="0"/>
          <p:nvPr/>
        </p:nvPicPr>
        <p:blipFill>
          <a:blip r:embed="rId7">
            <a:alphaModFix/>
          </a:blip>
          <a:stretch>
            <a:fillRect/>
          </a:stretch>
        </p:blipFill>
        <p:spPr>
          <a:xfrm>
            <a:off x="248623" y="2847998"/>
            <a:ext cx="2857125" cy="1891349"/>
          </a:xfrm>
          <a:prstGeom prst="rect">
            <a:avLst/>
          </a:prstGeom>
          <a:noFill/>
          <a:ln>
            <a:noFill/>
          </a:ln>
        </p:spPr>
      </p:pic>
      <p:pic>
        <p:nvPicPr>
          <p:cNvPr id="155" name="Shape 155"/>
          <p:cNvPicPr preferRelativeResize="0"/>
          <p:nvPr/>
        </p:nvPicPr>
        <p:blipFill>
          <a:blip r:embed="rId8" cstate="hqprint">
            <a:alphaModFix/>
            <a:extLst>
              <a:ext uri="{28A0092B-C50C-407E-A947-70E740481C1C}">
                <a14:useLocalDpi xmlns:a14="http://schemas.microsoft.com/office/drawing/2010/main"/>
              </a:ext>
            </a:extLst>
          </a:blip>
          <a:stretch>
            <a:fillRect/>
          </a:stretch>
        </p:blipFill>
        <p:spPr>
          <a:xfrm>
            <a:off x="7373249" y="2132937"/>
            <a:ext cx="1459050" cy="25938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0"/>
                                        <p:tgtEl>
                                          <p:spTgt spid="14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2000"/>
                                        <p:tgtEl>
                                          <p:spTgt spid="15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53"/>
                                        </p:tgtEl>
                                        <p:attrNameLst>
                                          <p:attrName>style.visibility</p:attrName>
                                        </p:attrNameLst>
                                      </p:cBhvr>
                                      <p:to>
                                        <p:strVal val="visible"/>
                                      </p:to>
                                    </p:set>
                                    <p:animEffect transition="in" filter="fade">
                                      <p:cBhvr>
                                        <p:cTn id="15" dur="2000"/>
                                        <p:tgtEl>
                                          <p:spTgt spid="153"/>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fade">
                                      <p:cBhvr>
                                        <p:cTn id="19" dur="2000"/>
                                        <p:tgtEl>
                                          <p:spTgt spid="154"/>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55"/>
                                        </p:tgtEl>
                                        <p:attrNameLst>
                                          <p:attrName>style.visibility</p:attrName>
                                        </p:attrNameLst>
                                      </p:cBhvr>
                                      <p:to>
                                        <p:strVal val="visible"/>
                                      </p:to>
                                    </p:set>
                                    <p:animEffect transition="in" filter="fade">
                                      <p:cBhvr>
                                        <p:cTn id="23" dur="2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2030700" cy="572700"/>
          </a:xfrm>
          <a:prstGeom prst="rect">
            <a:avLst/>
          </a:prstGeom>
        </p:spPr>
        <p:txBody>
          <a:bodyPr lIns="91425" tIns="91425" rIns="91425" bIns="91425" anchor="t" anchorCtr="0">
            <a:noAutofit/>
          </a:bodyPr>
          <a:lstStyle/>
          <a:p>
            <a:pPr lvl="0" rtl="0">
              <a:spcBef>
                <a:spcPts val="0"/>
              </a:spcBef>
              <a:buNone/>
            </a:pPr>
            <a:r>
              <a:rPr lang="en"/>
              <a:t>Outreach</a:t>
            </a:r>
          </a:p>
        </p:txBody>
      </p:sp>
      <p:sp>
        <p:nvSpPr>
          <p:cNvPr id="161" name="Shape 161"/>
          <p:cNvSpPr txBox="1">
            <a:spLocks noGrp="1"/>
          </p:cNvSpPr>
          <p:nvPr>
            <p:ph type="body" idx="1"/>
          </p:nvPr>
        </p:nvSpPr>
        <p:spPr>
          <a:xfrm>
            <a:off x="311700" y="1152475"/>
            <a:ext cx="2672100" cy="952800"/>
          </a:xfrm>
          <a:prstGeom prst="rect">
            <a:avLst/>
          </a:prstGeom>
        </p:spPr>
        <p:txBody>
          <a:bodyPr lIns="91425" tIns="91425" rIns="91425" bIns="91425" anchor="t" anchorCtr="0">
            <a:noAutofit/>
          </a:bodyPr>
          <a:lstStyle/>
          <a:p>
            <a:pPr lvl="0" rtl="0">
              <a:spcBef>
                <a:spcPts val="0"/>
              </a:spcBef>
              <a:buNone/>
            </a:pPr>
            <a:r>
              <a:rPr lang="en" dirty="0"/>
              <a:t>Events</a:t>
            </a:r>
          </a:p>
          <a:p>
            <a:pPr marL="114300" lvl="0" rtl="0">
              <a:spcBef>
                <a:spcPts val="0"/>
              </a:spcBef>
              <a:buNone/>
            </a:pPr>
            <a:r>
              <a:rPr lang="en" dirty="0"/>
              <a:t>National Fossil Day</a:t>
            </a:r>
          </a:p>
          <a:p>
            <a:pPr lvl="0" rtl="0">
              <a:spcBef>
                <a:spcPts val="0"/>
              </a:spcBef>
              <a:buNone/>
            </a:pPr>
            <a:endParaRPr dirty="0"/>
          </a:p>
        </p:txBody>
      </p:sp>
      <p:sp>
        <p:nvSpPr>
          <p:cNvPr id="162" name="Shape 162"/>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3" name="Shape 163"/>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64" name="Shape 164"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65" name="Shape 165"/>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66" name="Shape 166"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167" name="Shape 167"/>
          <p:cNvPicPr preferRelativeResize="0"/>
          <p:nvPr/>
        </p:nvPicPr>
        <p:blipFill>
          <a:blip r:embed="rId5">
            <a:alphaModFix/>
          </a:blip>
          <a:stretch>
            <a:fillRect/>
          </a:stretch>
        </p:blipFill>
        <p:spPr>
          <a:xfrm>
            <a:off x="3966610" y="2128399"/>
            <a:ext cx="3423964" cy="2567950"/>
          </a:xfrm>
          <a:prstGeom prst="rect">
            <a:avLst/>
          </a:prstGeom>
          <a:noFill/>
          <a:ln>
            <a:noFill/>
          </a:ln>
        </p:spPr>
      </p:pic>
      <p:pic>
        <p:nvPicPr>
          <p:cNvPr id="168" name="Shape 168"/>
          <p:cNvPicPr preferRelativeResize="0"/>
          <p:nvPr/>
        </p:nvPicPr>
        <p:blipFill>
          <a:blip r:embed="rId6">
            <a:alphaModFix/>
          </a:blip>
          <a:stretch>
            <a:fillRect/>
          </a:stretch>
        </p:blipFill>
        <p:spPr>
          <a:xfrm>
            <a:off x="714149" y="2692246"/>
            <a:ext cx="2672099" cy="2004103"/>
          </a:xfrm>
          <a:prstGeom prst="rect">
            <a:avLst/>
          </a:prstGeom>
          <a:noFill/>
          <a:ln>
            <a:noFill/>
          </a:ln>
        </p:spPr>
      </p:pic>
      <p:pic>
        <p:nvPicPr>
          <p:cNvPr id="169" name="Shape 169"/>
          <p:cNvPicPr preferRelativeResize="0"/>
          <p:nvPr/>
        </p:nvPicPr>
        <p:blipFill>
          <a:blip r:embed="rId7">
            <a:alphaModFix/>
          </a:blip>
          <a:stretch>
            <a:fillRect/>
          </a:stretch>
        </p:blipFill>
        <p:spPr>
          <a:xfrm>
            <a:off x="2621599" y="184975"/>
            <a:ext cx="2030700" cy="1520522"/>
          </a:xfrm>
          <a:prstGeom prst="rect">
            <a:avLst/>
          </a:prstGeom>
          <a:noFill/>
          <a:ln>
            <a:noFill/>
          </a:ln>
        </p:spPr>
      </p:pic>
      <p:pic>
        <p:nvPicPr>
          <p:cNvPr id="170" name="Shape 170"/>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306575" y="184974"/>
            <a:ext cx="3672226" cy="1824150"/>
          </a:xfrm>
          <a:prstGeom prst="rect">
            <a:avLst/>
          </a:prstGeom>
          <a:noFill/>
          <a:ln>
            <a:noFill/>
          </a:ln>
        </p:spPr>
      </p:pic>
      <p:sp>
        <p:nvSpPr>
          <p:cNvPr id="171" name="Shape 171"/>
          <p:cNvSpPr txBox="1"/>
          <p:nvPr/>
        </p:nvSpPr>
        <p:spPr>
          <a:xfrm>
            <a:off x="304800" y="2053500"/>
            <a:ext cx="3958800" cy="572700"/>
          </a:xfrm>
          <a:prstGeom prst="rect">
            <a:avLst/>
          </a:prstGeom>
          <a:noFill/>
          <a:ln>
            <a:noFill/>
          </a:ln>
        </p:spPr>
        <p:txBody>
          <a:bodyPr lIns="91425" tIns="91425" rIns="91425" bIns="91425" anchor="ctr" anchorCtr="0">
            <a:noAutofit/>
          </a:bodyPr>
          <a:lstStyle/>
          <a:p>
            <a:pPr marL="457200" lvl="0" indent="-342900" rtl="0">
              <a:lnSpc>
                <a:spcPct val="115000"/>
              </a:lnSpc>
              <a:spcBef>
                <a:spcPts val="0"/>
              </a:spcBef>
              <a:spcAft>
                <a:spcPts val="1600"/>
              </a:spcAft>
              <a:buClr>
                <a:schemeClr val="dk2"/>
              </a:buClr>
              <a:buSzPct val="100000"/>
            </a:pPr>
            <a:r>
              <a:rPr lang="en" sz="1800">
                <a:solidFill>
                  <a:schemeClr val="dk2"/>
                </a:solidFill>
              </a:rPr>
              <a:t>Philadelphia Science Festival</a:t>
            </a:r>
          </a:p>
        </p:txBody>
      </p:sp>
      <p:pic>
        <p:nvPicPr>
          <p:cNvPr id="172" name="Shape 172"/>
          <p:cNvPicPr preferRelativeResize="0"/>
          <p:nvPr/>
        </p:nvPicPr>
        <p:blipFill>
          <a:blip r:embed="rId9">
            <a:alphaModFix/>
          </a:blip>
          <a:stretch>
            <a:fillRect/>
          </a:stretch>
        </p:blipFill>
        <p:spPr>
          <a:xfrm>
            <a:off x="7569100" y="3239012"/>
            <a:ext cx="1409700" cy="1457325"/>
          </a:xfrm>
          <a:prstGeom prst="rect">
            <a:avLst/>
          </a:prstGeom>
          <a:noFill/>
          <a:ln>
            <a:noFill/>
          </a:ln>
        </p:spPr>
      </p:pic>
      <p:sp>
        <p:nvSpPr>
          <p:cNvPr id="173" name="Shape 173"/>
          <p:cNvSpPr txBox="1"/>
          <p:nvPr/>
        </p:nvSpPr>
        <p:spPr>
          <a:xfrm>
            <a:off x="304800" y="2358300"/>
            <a:ext cx="3000000" cy="572700"/>
          </a:xfrm>
          <a:prstGeom prst="rect">
            <a:avLst/>
          </a:prstGeom>
          <a:noFill/>
          <a:ln>
            <a:noFill/>
          </a:ln>
        </p:spPr>
        <p:txBody>
          <a:bodyPr lIns="91425" tIns="91425" rIns="91425" bIns="91425" anchor="ctr" anchorCtr="0">
            <a:noAutofit/>
          </a:bodyPr>
          <a:lstStyle/>
          <a:p>
            <a:pPr marL="457200" lvl="0" indent="-342900" rtl="0">
              <a:lnSpc>
                <a:spcPct val="115000"/>
              </a:lnSpc>
              <a:spcBef>
                <a:spcPts val="0"/>
              </a:spcBef>
              <a:spcAft>
                <a:spcPts val="1600"/>
              </a:spcAft>
              <a:buClr>
                <a:schemeClr val="dk2"/>
              </a:buClr>
              <a:buSzPct val="100000"/>
            </a:pPr>
            <a:r>
              <a:rPr lang="en" sz="1800">
                <a:solidFill>
                  <a:schemeClr val="dk2"/>
                </a:solidFill>
              </a:rPr>
              <a:t>Rowan Fossil Park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2000"/>
                                        <p:tgtEl>
                                          <p:spTgt spid="16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2000"/>
                                        <p:tgtEl>
                                          <p:spTgt spid="16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1"/>
                                        </p:tgtEl>
                                        <p:attrNameLst>
                                          <p:attrName>style.visibility</p:attrName>
                                        </p:attrNameLst>
                                      </p:cBhvr>
                                      <p:to>
                                        <p:strVal val="visible"/>
                                      </p:to>
                                    </p:set>
                                    <p:animEffect transition="in" filter="fade">
                                      <p:cBhvr>
                                        <p:cTn id="16" dur="2000"/>
                                        <p:tgtEl>
                                          <p:spTgt spid="171"/>
                                        </p:tgtEl>
                                      </p:cBhvr>
                                    </p:animEffect>
                                  </p:childTnLst>
                                </p:cTn>
                              </p:par>
                              <p:par>
                                <p:cTn id="17" presetID="10"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fade">
                                      <p:cBhvr>
                                        <p:cTn id="19" dur="2000"/>
                                        <p:tgtEl>
                                          <p:spTgt spid="1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3"/>
                                        </p:tgtEl>
                                        <p:attrNameLst>
                                          <p:attrName>style.visibility</p:attrName>
                                        </p:attrNameLst>
                                      </p:cBhvr>
                                      <p:to>
                                        <p:strVal val="visible"/>
                                      </p:to>
                                    </p:set>
                                    <p:animEffect transition="in" filter="fade">
                                      <p:cBhvr>
                                        <p:cTn id="24" dur="2000"/>
                                        <p:tgtEl>
                                          <p:spTgt spid="17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2000"/>
                                        <p:tgtEl>
                                          <p:spTgt spid="170"/>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2000"/>
                                        <p:tgtEl>
                                          <p:spTgt spid="167"/>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fade">
                                      <p:cBhvr>
                                        <p:cTn id="36" dur="2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45025"/>
            <a:ext cx="2030700" cy="572700"/>
          </a:xfrm>
          <a:prstGeom prst="rect">
            <a:avLst/>
          </a:prstGeom>
        </p:spPr>
        <p:txBody>
          <a:bodyPr lIns="91425" tIns="91425" rIns="91425" bIns="91425" anchor="t" anchorCtr="0">
            <a:noAutofit/>
          </a:bodyPr>
          <a:lstStyle/>
          <a:p>
            <a:pPr lvl="0" rtl="0">
              <a:spcBef>
                <a:spcPts val="0"/>
              </a:spcBef>
              <a:buNone/>
            </a:pPr>
            <a:r>
              <a:rPr lang="en"/>
              <a:t>Outreach</a:t>
            </a:r>
          </a:p>
        </p:txBody>
      </p:sp>
      <p:sp>
        <p:nvSpPr>
          <p:cNvPr id="179" name="Shape 179"/>
          <p:cNvSpPr txBox="1">
            <a:spLocks noGrp="1"/>
          </p:cNvSpPr>
          <p:nvPr>
            <p:ph type="body" idx="1"/>
          </p:nvPr>
        </p:nvSpPr>
        <p:spPr>
          <a:xfrm>
            <a:off x="311700" y="1152475"/>
            <a:ext cx="1326600" cy="449700"/>
          </a:xfrm>
          <a:prstGeom prst="rect">
            <a:avLst/>
          </a:prstGeom>
        </p:spPr>
        <p:txBody>
          <a:bodyPr lIns="91425" tIns="91425" rIns="91425" bIns="91425" anchor="t" anchorCtr="0">
            <a:noAutofit/>
          </a:bodyPr>
          <a:lstStyle/>
          <a:p>
            <a:pPr lvl="0" rtl="0">
              <a:spcBef>
                <a:spcPts val="0"/>
              </a:spcBef>
              <a:buNone/>
            </a:pPr>
            <a:r>
              <a:rPr lang="en"/>
              <a:t>Events</a:t>
            </a:r>
          </a:p>
        </p:txBody>
      </p:sp>
      <p:sp>
        <p:nvSpPr>
          <p:cNvPr id="180" name="Shape 180"/>
          <p:cNvSpPr/>
          <p:nvPr/>
        </p:nvSpPr>
        <p:spPr>
          <a:xfrm>
            <a:off x="5375" y="4768775"/>
            <a:ext cx="9144000" cy="374700"/>
          </a:xfrm>
          <a:prstGeom prst="rect">
            <a:avLst/>
          </a:prstGeom>
          <a:solidFill>
            <a:srgbClr val="00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1" name="Shape 181"/>
          <p:cNvSpPr txBox="1"/>
          <p:nvPr/>
        </p:nvSpPr>
        <p:spPr>
          <a:xfrm>
            <a:off x="-600" y="4762800"/>
            <a:ext cx="9144000" cy="380700"/>
          </a:xfrm>
          <a:prstGeom prst="rect">
            <a:avLst/>
          </a:prstGeom>
          <a:noFill/>
          <a:ln>
            <a:noFill/>
          </a:ln>
        </p:spPr>
        <p:txBody>
          <a:bodyPr lIns="91425" tIns="91425" rIns="91425" bIns="91425" anchor="t" anchorCtr="0">
            <a:noAutofit/>
          </a:bodyPr>
          <a:lstStyle/>
          <a:p>
            <a:pPr lvl="0" algn="ctr" rtl="0">
              <a:spcBef>
                <a:spcPts val="0"/>
              </a:spcBef>
              <a:buNone/>
            </a:pPr>
            <a:r>
              <a:rPr lang="en">
                <a:solidFill>
                  <a:srgbClr val="FFFFFF"/>
                </a:solidFill>
              </a:rPr>
              <a:t>www.DVPS.org</a:t>
            </a:r>
          </a:p>
        </p:txBody>
      </p:sp>
      <p:pic>
        <p:nvPicPr>
          <p:cNvPr id="182" name="Shape 182" descr="facebook-icon-preview-1.png"/>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6200" y="4762800"/>
            <a:ext cx="380700" cy="380700"/>
          </a:xfrm>
          <a:prstGeom prst="rect">
            <a:avLst/>
          </a:prstGeom>
          <a:noFill/>
          <a:ln>
            <a:noFill/>
          </a:ln>
        </p:spPr>
      </p:pic>
      <p:sp>
        <p:nvSpPr>
          <p:cNvPr id="183" name="Shape 183"/>
          <p:cNvSpPr txBox="1"/>
          <p:nvPr/>
        </p:nvSpPr>
        <p:spPr>
          <a:xfrm>
            <a:off x="329900" y="4864925"/>
            <a:ext cx="1973700" cy="245100"/>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FFFFFF"/>
                </a:solidFill>
              </a:rPr>
              <a:t>facebook.com/DVPSPaleo</a:t>
            </a:r>
          </a:p>
        </p:txBody>
      </p:sp>
      <p:pic>
        <p:nvPicPr>
          <p:cNvPr id="184" name="Shape 184" descr="logotrans.gif"/>
          <p:cNvPicPr preferRelativeResize="0"/>
          <p:nvPr/>
        </p:nvPicPr>
        <p:blipFill rotWithShape="1">
          <a:blip r:embed="rId4" cstate="hqprint">
            <a:alphaModFix/>
            <a:extLst>
              <a:ext uri="{28A0092B-C50C-407E-A947-70E740481C1C}">
                <a14:useLocalDpi xmlns:a14="http://schemas.microsoft.com/office/drawing/2010/main"/>
              </a:ext>
            </a:extLst>
          </a:blip>
          <a:srcRect l="15247" t="33186" r="14968" b="39029"/>
          <a:stretch/>
        </p:blipFill>
        <p:spPr>
          <a:xfrm>
            <a:off x="8181100" y="4797725"/>
            <a:ext cx="797700" cy="312299"/>
          </a:xfrm>
          <a:prstGeom prst="rect">
            <a:avLst/>
          </a:prstGeom>
          <a:noFill/>
          <a:ln>
            <a:noFill/>
          </a:ln>
        </p:spPr>
      </p:pic>
      <p:pic>
        <p:nvPicPr>
          <p:cNvPr id="185" name="Shape 185"/>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3487300" y="3014903"/>
            <a:ext cx="2199124" cy="1648646"/>
          </a:xfrm>
          <a:prstGeom prst="rect">
            <a:avLst/>
          </a:prstGeom>
          <a:noFill/>
          <a:ln>
            <a:noFill/>
          </a:ln>
        </p:spPr>
      </p:pic>
      <p:pic>
        <p:nvPicPr>
          <p:cNvPr id="186" name="Shape 186"/>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196749" y="2997351"/>
            <a:ext cx="2199124" cy="1648674"/>
          </a:xfrm>
          <a:prstGeom prst="rect">
            <a:avLst/>
          </a:prstGeom>
          <a:noFill/>
          <a:ln>
            <a:noFill/>
          </a:ln>
        </p:spPr>
      </p:pic>
      <p:pic>
        <p:nvPicPr>
          <p:cNvPr id="189" name="Shape 189"/>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908249" y="264225"/>
            <a:ext cx="1990248" cy="1492080"/>
          </a:xfrm>
          <a:prstGeom prst="rect">
            <a:avLst/>
          </a:prstGeom>
          <a:noFill/>
          <a:ln>
            <a:noFill/>
          </a:ln>
        </p:spPr>
      </p:pic>
      <p:sp>
        <p:nvSpPr>
          <p:cNvPr id="190" name="Shape 190"/>
          <p:cNvSpPr txBox="1"/>
          <p:nvPr/>
        </p:nvSpPr>
        <p:spPr>
          <a:xfrm>
            <a:off x="304800" y="1625750"/>
            <a:ext cx="3000000" cy="771600"/>
          </a:xfrm>
          <a:prstGeom prst="rect">
            <a:avLst/>
          </a:prstGeom>
          <a:noFill/>
          <a:ln>
            <a:noFill/>
          </a:ln>
        </p:spPr>
        <p:txBody>
          <a:bodyPr lIns="91425" tIns="91425" rIns="91425" bIns="91425" anchor="ctr" anchorCtr="0">
            <a:noAutofit/>
          </a:bodyPr>
          <a:lstStyle/>
          <a:p>
            <a:pPr marL="457200" lvl="0" indent="-342900" rtl="0">
              <a:lnSpc>
                <a:spcPct val="115000"/>
              </a:lnSpc>
              <a:spcBef>
                <a:spcPts val="0"/>
              </a:spcBef>
              <a:spcAft>
                <a:spcPts val="1600"/>
              </a:spcAft>
              <a:buClr>
                <a:schemeClr val="dk2"/>
              </a:buClr>
              <a:buSzPct val="100000"/>
            </a:pPr>
            <a:r>
              <a:rPr lang="en" sz="1800">
                <a:solidFill>
                  <a:schemeClr val="dk2"/>
                </a:solidFill>
              </a:rPr>
              <a:t>Paleopalooza</a:t>
            </a:r>
          </a:p>
        </p:txBody>
      </p:sp>
      <p:pic>
        <p:nvPicPr>
          <p:cNvPr id="191" name="Shape 191"/>
          <p:cNvPicPr preferRelativeResize="0"/>
          <p:nvPr/>
        </p:nvPicPr>
        <p:blipFill>
          <a:blip r:embed="rId8">
            <a:alphaModFix/>
          </a:blip>
          <a:stretch>
            <a:fillRect/>
          </a:stretch>
        </p:blipFill>
        <p:spPr>
          <a:xfrm>
            <a:off x="2395875" y="107417"/>
            <a:ext cx="2347299" cy="1760474"/>
          </a:xfrm>
          <a:prstGeom prst="rect">
            <a:avLst/>
          </a:prstGeom>
          <a:noFill/>
          <a:ln>
            <a:noFill/>
          </a:ln>
        </p:spPr>
      </p:pic>
      <p:pic>
        <p:nvPicPr>
          <p:cNvPr id="6147" name="Picture 3" descr="https://lh6.googleusercontent.com/RAGaBi8VSH-a8gWICSypOIrw51nrNWPh9Ynjan0Qix1j0JUjxww77T4yHv5Z-e4M9NBn6k2Zc6ioUsvheqX7REAGtT1JtEw_arK_ShwvlUO9HxfZ-VG8sZe4_p4khTGpMSbLpg7i3pA"/>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777850" y="2972833"/>
            <a:ext cx="2230923" cy="167319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lh6.googleusercontent.com/W1TDHVf4umfPaAIuBsj15uytuDAOLotuw3oES9ZgArXAAQv4QLRrXv995dnzgQzSMk1BO0_hMZOtpxMUI6zhPRJKaGFDQcz2o7PX4dNBXg5C9thufjxntYlbvAiY7uSqxDFEdRbyTjM"/>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019334" y="264225"/>
            <a:ext cx="1989440" cy="1492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2000"/>
                                        <p:tgtEl>
                                          <p:spTgt spid="19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2000"/>
                                        <p:tgtEl>
                                          <p:spTgt spid="191"/>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2000"/>
                                        <p:tgtEl>
                                          <p:spTgt spid="18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1500"/>
                                        <p:tgtEl>
                                          <p:spTgt spid="6146"/>
                                        </p:tgtEl>
                                      </p:cBhvr>
                                    </p:animEffect>
                                  </p:childTnLst>
                                </p:cTn>
                              </p:par>
                            </p:childTnLst>
                          </p:cTn>
                        </p:par>
                        <p:par>
                          <p:cTn id="20" fill="hold">
                            <p:stCondLst>
                              <p:cond delay="7500"/>
                            </p:stCondLst>
                            <p:childTnLst>
                              <p:par>
                                <p:cTn id="21" presetID="10" presetClass="entr" presetSubtype="0" fill="hold" nodeType="after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fade">
                                      <p:cBhvr>
                                        <p:cTn id="23" dur="1500"/>
                                        <p:tgtEl>
                                          <p:spTgt spid="6147"/>
                                        </p:tgtEl>
                                      </p:cBhvr>
                                    </p:animEffect>
                                  </p:childTnLst>
                                </p:cTn>
                              </p:par>
                            </p:childTnLst>
                          </p:cTn>
                        </p:par>
                        <p:par>
                          <p:cTn id="24" fill="hold">
                            <p:stCondLst>
                              <p:cond delay="9000"/>
                            </p:stCondLst>
                            <p:childTnLst>
                              <p:par>
                                <p:cTn id="25" presetID="10" presetClass="entr" presetSubtype="0" fill="hold" nodeType="afterEffect">
                                  <p:stCondLst>
                                    <p:cond delay="0"/>
                                  </p:stCondLst>
                                  <p:childTnLst>
                                    <p:set>
                                      <p:cBhvr>
                                        <p:cTn id="26" dur="1" fill="hold">
                                          <p:stCondLst>
                                            <p:cond delay="0"/>
                                          </p:stCondLst>
                                        </p:cTn>
                                        <p:tgtEl>
                                          <p:spTgt spid="185"/>
                                        </p:tgtEl>
                                        <p:attrNameLst>
                                          <p:attrName>style.visibility</p:attrName>
                                        </p:attrNameLst>
                                      </p:cBhvr>
                                      <p:to>
                                        <p:strVal val="visible"/>
                                      </p:to>
                                    </p:set>
                                    <p:animEffect transition="in" filter="fade">
                                      <p:cBhvr>
                                        <p:cTn id="27" dur="2000"/>
                                        <p:tgtEl>
                                          <p:spTgt spid="185"/>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2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1151</Words>
  <Application>Microsoft Office PowerPoint</Application>
  <PresentationFormat>On-screen Show (16:9)</PresentationFormat>
  <Paragraphs>242</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Times New Roman</vt:lpstr>
      <vt:lpstr>simple-light-2</vt:lpstr>
      <vt:lpstr>The Delaware Valley Paleontological Society:      </vt:lpstr>
      <vt:lpstr>The Basics</vt:lpstr>
      <vt:lpstr>The Basics</vt:lpstr>
      <vt:lpstr>DVPS Activities</vt:lpstr>
      <vt:lpstr>DVPS Activities</vt:lpstr>
      <vt:lpstr>DVPS Activities</vt:lpstr>
      <vt:lpstr>DVPS Activities</vt:lpstr>
      <vt:lpstr>Outreach</vt:lpstr>
      <vt:lpstr>Outreach</vt:lpstr>
      <vt:lpstr>Scientific Contributions</vt:lpstr>
      <vt:lpstr>Contributions</vt:lpstr>
      <vt:lpstr>Contributions</vt:lpstr>
      <vt:lpstr>Contributions</vt:lpstr>
      <vt:lpstr>Contributions</vt:lpstr>
      <vt:lpstr>Publications</vt:lpstr>
      <vt:lpstr>Fundraising</vt:lpstr>
      <vt:lpstr>Fundraising</vt:lpstr>
      <vt:lpstr>Support</vt:lpstr>
      <vt:lpstr>Support</vt:lpstr>
      <vt:lpstr>Support</vt:lpstr>
      <vt:lpstr>Support</vt:lpstr>
      <vt:lpstr>Support</vt:lpstr>
      <vt:lpstr>Support</vt:lpstr>
      <vt:lpstr>Into the Future</vt:lpstr>
      <vt:lpstr>Thank You</vt:lpstr>
      <vt:lpstr>The Delaware Valley Paleontological Society: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Delaware Valley Paleontological Society:</dc:title>
  <dc:creator>Jason P. Schein</dc:creator>
  <cp:lastModifiedBy>Jason P. Schein</cp:lastModifiedBy>
  <cp:revision>8</cp:revision>
  <dcterms:modified xsi:type="dcterms:W3CDTF">2017-03-24T00:03:28Z</dcterms:modified>
</cp:coreProperties>
</file>