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512064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C9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snapToGrid="0" snapToObjects="1">
      <p:cViewPr>
        <p:scale>
          <a:sx n="30" d="100"/>
          <a:sy n="30" d="100"/>
        </p:scale>
        <p:origin x="840" y="1392"/>
      </p:cViewPr>
      <p:guideLst>
        <p:guide orient="horz" pos="10368"/>
        <p:guide pos="1612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61932186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82" name="Shape 82"/>
          <p:cNvSpPr>
            <a:spLocks noGrp="1" noRot="1" noChangeAspect="1"/>
          </p:cNvSpPr>
          <p:nvPr>
            <p:ph type="sldImg" idx="2"/>
          </p:nvPr>
        </p:nvSpPr>
        <p:spPr>
          <a:xfrm>
            <a:off x="762000" y="685800"/>
            <a:ext cx="5334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840480" y="10226042"/>
            <a:ext cx="43525440" cy="705612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subTitle" idx="1"/>
          </p:nvPr>
        </p:nvSpPr>
        <p:spPr>
          <a:xfrm>
            <a:off x="7680960" y="18653759"/>
            <a:ext cx="35844480" cy="8412480"/>
          </a:xfrm>
          <a:prstGeom prst="rect">
            <a:avLst/>
          </a:prstGeom>
          <a:noFill/>
          <a:ln>
            <a:noFill/>
          </a:ln>
        </p:spPr>
        <p:txBody>
          <a:bodyPr lIns="91425" tIns="91425" rIns="91425" bIns="91425" anchor="t" anchorCtr="0"/>
          <a:lstStyle>
            <a:lvl1pPr marL="0" marR="0" lvl="0" indent="0" algn="ctr" rtl="0">
              <a:spcBef>
                <a:spcPts val="3360"/>
              </a:spcBef>
              <a:buClr>
                <a:srgbClr val="888888"/>
              </a:buClr>
              <a:buFont typeface="Arial"/>
              <a:buNone/>
              <a:defRPr sz="16800" b="0" i="0" u="none" strike="noStrike" cap="none">
                <a:solidFill>
                  <a:srgbClr val="888888"/>
                </a:solidFill>
                <a:latin typeface="Calibri"/>
                <a:ea typeface="Calibri"/>
                <a:cs typeface="Calibri"/>
                <a:sym typeface="Calibri"/>
              </a:defRPr>
            </a:lvl1pPr>
            <a:lvl2pPr marL="2403546" marR="0" lvl="1" indent="-3245" algn="ctr" rtl="0">
              <a:spcBef>
                <a:spcPts val="2940"/>
              </a:spcBef>
              <a:buClr>
                <a:srgbClr val="888888"/>
              </a:buClr>
              <a:buFont typeface="Arial"/>
              <a:buNone/>
              <a:defRPr sz="14700" b="0" i="0" u="none" strike="noStrike" cap="none">
                <a:solidFill>
                  <a:srgbClr val="888888"/>
                </a:solidFill>
                <a:latin typeface="Calibri"/>
                <a:ea typeface="Calibri"/>
                <a:cs typeface="Calibri"/>
                <a:sym typeface="Calibri"/>
              </a:defRPr>
            </a:lvl2pPr>
            <a:lvl3pPr marL="4807092" marR="0" lvl="2" indent="-6491" algn="ctr" rtl="0">
              <a:spcBef>
                <a:spcPts val="2520"/>
              </a:spcBef>
              <a:buClr>
                <a:srgbClr val="888888"/>
              </a:buClr>
              <a:buFont typeface="Arial"/>
              <a:buNone/>
              <a:defRPr sz="12600" b="0" i="0" u="none" strike="noStrike" cap="none">
                <a:solidFill>
                  <a:srgbClr val="888888"/>
                </a:solidFill>
                <a:latin typeface="Calibri"/>
                <a:ea typeface="Calibri"/>
                <a:cs typeface="Calibri"/>
                <a:sym typeface="Calibri"/>
              </a:defRPr>
            </a:lvl3pPr>
            <a:lvl4pPr marL="7210638" marR="0" lvl="3" indent="-9738" algn="ctr" rtl="0">
              <a:spcBef>
                <a:spcPts val="2100"/>
              </a:spcBef>
              <a:buClr>
                <a:srgbClr val="888888"/>
              </a:buClr>
              <a:buFont typeface="Arial"/>
              <a:buNone/>
              <a:defRPr sz="10500" b="0" i="0" u="none" strike="noStrike" cap="none">
                <a:solidFill>
                  <a:srgbClr val="888888"/>
                </a:solidFill>
                <a:latin typeface="Calibri"/>
                <a:ea typeface="Calibri"/>
                <a:cs typeface="Calibri"/>
                <a:sym typeface="Calibri"/>
              </a:defRPr>
            </a:lvl4pPr>
            <a:lvl5pPr marL="9614184" marR="0" lvl="4" indent="-283" algn="ctr" rtl="0">
              <a:spcBef>
                <a:spcPts val="2100"/>
              </a:spcBef>
              <a:buClr>
                <a:srgbClr val="888888"/>
              </a:buClr>
              <a:buFont typeface="Arial"/>
              <a:buNone/>
              <a:defRPr sz="10500" b="0" i="0" u="none" strike="noStrike" cap="none">
                <a:solidFill>
                  <a:srgbClr val="888888"/>
                </a:solidFill>
                <a:latin typeface="Calibri"/>
                <a:ea typeface="Calibri"/>
                <a:cs typeface="Calibri"/>
                <a:sym typeface="Calibri"/>
              </a:defRPr>
            </a:lvl5pPr>
            <a:lvl6pPr marL="12017731" marR="0" lvl="5" indent="-3530" algn="ctr" rtl="0">
              <a:spcBef>
                <a:spcPts val="2100"/>
              </a:spcBef>
              <a:buClr>
                <a:srgbClr val="888888"/>
              </a:buClr>
              <a:buFont typeface="Arial"/>
              <a:buNone/>
              <a:defRPr sz="10500" b="0" i="0" u="none" strike="noStrike" cap="none">
                <a:solidFill>
                  <a:srgbClr val="888888"/>
                </a:solidFill>
                <a:latin typeface="Calibri"/>
                <a:ea typeface="Calibri"/>
                <a:cs typeface="Calibri"/>
                <a:sym typeface="Calibri"/>
              </a:defRPr>
            </a:lvl6pPr>
            <a:lvl7pPr marL="14421276" marR="0" lvl="6" indent="-6776" algn="ctr" rtl="0">
              <a:spcBef>
                <a:spcPts val="2100"/>
              </a:spcBef>
              <a:buClr>
                <a:srgbClr val="888888"/>
              </a:buClr>
              <a:buFont typeface="Arial"/>
              <a:buNone/>
              <a:defRPr sz="10500" b="0" i="0" u="none" strike="noStrike" cap="none">
                <a:solidFill>
                  <a:srgbClr val="888888"/>
                </a:solidFill>
                <a:latin typeface="Calibri"/>
                <a:ea typeface="Calibri"/>
                <a:cs typeface="Calibri"/>
                <a:sym typeface="Calibri"/>
              </a:defRPr>
            </a:lvl7pPr>
            <a:lvl8pPr marL="16824824" marR="0" lvl="7" indent="-10024" algn="ctr" rtl="0">
              <a:spcBef>
                <a:spcPts val="2100"/>
              </a:spcBef>
              <a:buClr>
                <a:srgbClr val="888888"/>
              </a:buClr>
              <a:buFont typeface="Arial"/>
              <a:buNone/>
              <a:defRPr sz="10500" b="0" i="0" u="none" strike="noStrike" cap="none">
                <a:solidFill>
                  <a:srgbClr val="888888"/>
                </a:solidFill>
                <a:latin typeface="Calibri"/>
                <a:ea typeface="Calibri"/>
                <a:cs typeface="Calibri"/>
                <a:sym typeface="Calibri"/>
              </a:defRPr>
            </a:lvl8pPr>
            <a:lvl9pPr marL="19228368" marR="0" lvl="8" indent="-567" algn="ctr" rtl="0">
              <a:spcBef>
                <a:spcPts val="2100"/>
              </a:spcBef>
              <a:buClr>
                <a:srgbClr val="888888"/>
              </a:buClr>
              <a:buFont typeface="Arial"/>
              <a:buNone/>
              <a:defRPr sz="10500" b="0" i="0" u="none" strike="noStrike" cap="none">
                <a:solidFill>
                  <a:srgbClr val="888888"/>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b="0" i="0" u="none" strike="noStrike" cap="none">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15" name="Shape 15"/>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b="0" i="0" u="none" strike="noStrike" cap="none">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16" name="Shape 16"/>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b="0" i="0" u="none" strike="noStrike" cap="none">
                <a:solidFill>
                  <a:srgbClr val="888888"/>
                </a:solidFill>
                <a:latin typeface="Calibri"/>
                <a:ea typeface="Calibri"/>
                <a:cs typeface="Calibri"/>
                <a:sym typeface="Calibri"/>
              </a:rPr>
              <a:t>‹#›</a:t>
            </a:fld>
            <a:endParaRPr lang="en-US" sz="6300" b="0" i="0" u="none" strike="noStrike" cap="none" dirty="0">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2560319" y="1318262"/>
            <a:ext cx="46085761" cy="54863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0" name="Shape 70"/>
          <p:cNvSpPr txBox="1">
            <a:spLocks noGrp="1"/>
          </p:cNvSpPr>
          <p:nvPr>
            <p:ph type="body" idx="1"/>
          </p:nvPr>
        </p:nvSpPr>
        <p:spPr>
          <a:xfrm rot="5400000">
            <a:off x="14740890" y="-4499606"/>
            <a:ext cx="21724621" cy="46085761"/>
          </a:xfrm>
          <a:prstGeom prst="rect">
            <a:avLst/>
          </a:prstGeom>
          <a:noFill/>
          <a:ln>
            <a:noFill/>
          </a:ln>
        </p:spPr>
        <p:txBody>
          <a:bodyPr lIns="91425" tIns="91425" rIns="91425" bIns="91425" anchor="t" anchorCtr="0"/>
          <a:lstStyle>
            <a:lvl1pPr marL="1802659" marR="0" lvl="0" indent="-735859" algn="l" rtl="0">
              <a:spcBef>
                <a:spcPts val="3360"/>
              </a:spcBef>
              <a:buClr>
                <a:schemeClr val="dk1"/>
              </a:buClr>
              <a:buSzPct val="100000"/>
              <a:buFont typeface="Arial"/>
              <a:buChar char="•"/>
              <a:defRPr sz="16800" b="0" i="0" u="none" strike="noStrike" cap="none">
                <a:solidFill>
                  <a:schemeClr val="dk1"/>
                </a:solidFill>
                <a:latin typeface="Calibri"/>
                <a:ea typeface="Calibri"/>
                <a:cs typeface="Calibri"/>
                <a:sym typeface="Calibri"/>
              </a:defRPr>
            </a:lvl1pPr>
            <a:lvl2pPr marL="3905762" marR="0" lvl="1" indent="-572012" algn="l" rtl="0">
              <a:spcBef>
                <a:spcPts val="2940"/>
              </a:spcBef>
              <a:buClr>
                <a:schemeClr val="dk1"/>
              </a:buClr>
              <a:buSzPct val="100000"/>
              <a:buFont typeface="Arial"/>
              <a:buChar char="–"/>
              <a:defRPr sz="14700" b="0" i="0" u="none" strike="noStrike" cap="none">
                <a:solidFill>
                  <a:schemeClr val="dk1"/>
                </a:solidFill>
                <a:latin typeface="Calibri"/>
                <a:ea typeface="Calibri"/>
                <a:cs typeface="Calibri"/>
                <a:sym typeface="Calibri"/>
              </a:defRPr>
            </a:lvl2pPr>
            <a:lvl3pPr marL="6008865" marR="0" lvl="2" indent="-408165"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3pPr>
            <a:lvl4pPr marL="8412411" marR="0" lvl="3" indent="-544761"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4pPr>
            <a:lvl5pPr marL="10815958" marR="0" lvl="4" indent="-535307"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5pPr>
            <a:lvl6pPr marL="13219505" marR="0" lvl="5" indent="-538554"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6pPr>
            <a:lvl7pPr marL="15623049" marR="0" lvl="6" indent="-541799"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7pPr>
            <a:lvl8pPr marL="18026596" marR="0" lvl="7" indent="-545045"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8pPr>
            <a:lvl9pPr marL="20430142" marR="0" lvl="8" indent="-535592"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72" name="Shape 72"/>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73" name="Shape 73"/>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172748578" y="41477562"/>
            <a:ext cx="134820659" cy="6451473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43283506" y="-22619333"/>
            <a:ext cx="134820659" cy="192708526"/>
          </a:xfrm>
          <a:prstGeom prst="rect">
            <a:avLst/>
          </a:prstGeom>
          <a:noFill/>
          <a:ln>
            <a:noFill/>
          </a:ln>
        </p:spPr>
        <p:txBody>
          <a:bodyPr lIns="91425" tIns="91425" rIns="91425" bIns="91425" anchor="t" anchorCtr="0"/>
          <a:lstStyle>
            <a:lvl1pPr marL="1802659" marR="0" lvl="0" indent="-735859" algn="l" rtl="0">
              <a:spcBef>
                <a:spcPts val="3360"/>
              </a:spcBef>
              <a:buClr>
                <a:schemeClr val="dk1"/>
              </a:buClr>
              <a:buSzPct val="100000"/>
              <a:buFont typeface="Arial"/>
              <a:buChar char="•"/>
              <a:defRPr sz="16800" b="0" i="0" u="none" strike="noStrike" cap="none">
                <a:solidFill>
                  <a:schemeClr val="dk1"/>
                </a:solidFill>
                <a:latin typeface="Calibri"/>
                <a:ea typeface="Calibri"/>
                <a:cs typeface="Calibri"/>
                <a:sym typeface="Calibri"/>
              </a:defRPr>
            </a:lvl1pPr>
            <a:lvl2pPr marL="3905762" marR="0" lvl="1" indent="-572012" algn="l" rtl="0">
              <a:spcBef>
                <a:spcPts val="2940"/>
              </a:spcBef>
              <a:buClr>
                <a:schemeClr val="dk1"/>
              </a:buClr>
              <a:buSzPct val="100000"/>
              <a:buFont typeface="Arial"/>
              <a:buChar char="–"/>
              <a:defRPr sz="14700" b="0" i="0" u="none" strike="noStrike" cap="none">
                <a:solidFill>
                  <a:schemeClr val="dk1"/>
                </a:solidFill>
                <a:latin typeface="Calibri"/>
                <a:ea typeface="Calibri"/>
                <a:cs typeface="Calibri"/>
                <a:sym typeface="Calibri"/>
              </a:defRPr>
            </a:lvl2pPr>
            <a:lvl3pPr marL="6008865" marR="0" lvl="2" indent="-408165"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3pPr>
            <a:lvl4pPr marL="8412411" marR="0" lvl="3" indent="-544761"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4pPr>
            <a:lvl5pPr marL="10815958" marR="0" lvl="4" indent="-535307"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5pPr>
            <a:lvl6pPr marL="13219505" marR="0" lvl="5" indent="-538554"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6pPr>
            <a:lvl7pPr marL="15623049" marR="0" lvl="6" indent="-541799"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7pPr>
            <a:lvl8pPr marL="18026596" marR="0" lvl="7" indent="-545045"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8pPr>
            <a:lvl9pPr marL="20430142" marR="0" lvl="8" indent="-535592"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78" name="Shape 78"/>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79" name="Shape 79"/>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2560319" y="1318262"/>
            <a:ext cx="46085761" cy="54863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body" idx="1"/>
          </p:nvPr>
        </p:nvSpPr>
        <p:spPr>
          <a:xfrm>
            <a:off x="2560319" y="7680963"/>
            <a:ext cx="46085761" cy="21724621"/>
          </a:xfrm>
          <a:prstGeom prst="rect">
            <a:avLst/>
          </a:prstGeom>
          <a:noFill/>
          <a:ln>
            <a:noFill/>
          </a:ln>
        </p:spPr>
        <p:txBody>
          <a:bodyPr lIns="91425" tIns="91425" rIns="91425" bIns="91425" anchor="t" anchorCtr="0"/>
          <a:lstStyle>
            <a:lvl1pPr marL="1802659" marR="0" lvl="0" indent="-735859" algn="l" rtl="0">
              <a:spcBef>
                <a:spcPts val="3360"/>
              </a:spcBef>
              <a:buClr>
                <a:schemeClr val="dk1"/>
              </a:buClr>
              <a:buSzPct val="100000"/>
              <a:buFont typeface="Arial"/>
              <a:buChar char="•"/>
              <a:defRPr sz="16800" b="0" i="0" u="none" strike="noStrike" cap="none">
                <a:solidFill>
                  <a:schemeClr val="dk1"/>
                </a:solidFill>
                <a:latin typeface="Calibri"/>
                <a:ea typeface="Calibri"/>
                <a:cs typeface="Calibri"/>
                <a:sym typeface="Calibri"/>
              </a:defRPr>
            </a:lvl1pPr>
            <a:lvl2pPr marL="3905762" marR="0" lvl="1" indent="-572012" algn="l" rtl="0">
              <a:spcBef>
                <a:spcPts val="2940"/>
              </a:spcBef>
              <a:buClr>
                <a:schemeClr val="dk1"/>
              </a:buClr>
              <a:buSzPct val="100000"/>
              <a:buFont typeface="Arial"/>
              <a:buChar char="–"/>
              <a:defRPr sz="14700" b="0" i="0" u="none" strike="noStrike" cap="none">
                <a:solidFill>
                  <a:schemeClr val="dk1"/>
                </a:solidFill>
                <a:latin typeface="Calibri"/>
                <a:ea typeface="Calibri"/>
                <a:cs typeface="Calibri"/>
                <a:sym typeface="Calibri"/>
              </a:defRPr>
            </a:lvl2pPr>
            <a:lvl3pPr marL="6008865" marR="0" lvl="2" indent="-408165"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3pPr>
            <a:lvl4pPr marL="8412411" marR="0" lvl="3" indent="-544761"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4pPr>
            <a:lvl5pPr marL="10815958" marR="0" lvl="4" indent="-535307"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5pPr>
            <a:lvl6pPr marL="13219505" marR="0" lvl="5" indent="-538554"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6pPr>
            <a:lvl7pPr marL="15623049" marR="0" lvl="6" indent="-541799"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7pPr>
            <a:lvl8pPr marL="18026596" marR="0" lvl="7" indent="-545045"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8pPr>
            <a:lvl9pPr marL="20430142" marR="0" lvl="8" indent="-535592"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21" name="Shape 21"/>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22" name="Shape 22"/>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044953" y="21153121"/>
            <a:ext cx="43525440" cy="653796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21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4044953" y="13952225"/>
            <a:ext cx="43525440" cy="7200897"/>
          </a:xfrm>
          <a:prstGeom prst="rect">
            <a:avLst/>
          </a:prstGeom>
          <a:noFill/>
          <a:ln>
            <a:noFill/>
          </a:ln>
        </p:spPr>
        <p:txBody>
          <a:bodyPr lIns="91425" tIns="91425" rIns="91425" bIns="91425" anchor="b" anchorCtr="0"/>
          <a:lstStyle>
            <a:lvl1pPr marL="0" marR="0" lvl="0" indent="0" algn="l" rtl="0">
              <a:spcBef>
                <a:spcPts val="2100"/>
              </a:spcBef>
              <a:buClr>
                <a:srgbClr val="888888"/>
              </a:buClr>
              <a:buFont typeface="Arial"/>
              <a:buNone/>
              <a:defRPr sz="10500" b="0" i="0" u="none" strike="noStrike" cap="none">
                <a:solidFill>
                  <a:srgbClr val="888888"/>
                </a:solidFill>
                <a:latin typeface="Calibri"/>
                <a:ea typeface="Calibri"/>
                <a:cs typeface="Calibri"/>
                <a:sym typeface="Calibri"/>
              </a:defRPr>
            </a:lvl1pPr>
            <a:lvl2pPr marL="2403546" marR="0" lvl="1" indent="-3245" algn="l" rtl="0">
              <a:spcBef>
                <a:spcPts val="1900"/>
              </a:spcBef>
              <a:buClr>
                <a:srgbClr val="888888"/>
              </a:buClr>
              <a:buFont typeface="Arial"/>
              <a:buNone/>
              <a:defRPr sz="9500" b="0" i="0" u="none" strike="noStrike" cap="none">
                <a:solidFill>
                  <a:srgbClr val="888888"/>
                </a:solidFill>
                <a:latin typeface="Calibri"/>
                <a:ea typeface="Calibri"/>
                <a:cs typeface="Calibri"/>
                <a:sym typeface="Calibri"/>
              </a:defRPr>
            </a:lvl2pPr>
            <a:lvl3pPr marL="4807092" marR="0" lvl="2" indent="-6491" algn="l" rtl="0">
              <a:spcBef>
                <a:spcPts val="1680"/>
              </a:spcBef>
              <a:buClr>
                <a:srgbClr val="888888"/>
              </a:buClr>
              <a:buFont typeface="Arial"/>
              <a:buNone/>
              <a:defRPr sz="8400" b="0" i="0" u="none" strike="noStrike" cap="none">
                <a:solidFill>
                  <a:srgbClr val="888888"/>
                </a:solidFill>
                <a:latin typeface="Calibri"/>
                <a:ea typeface="Calibri"/>
                <a:cs typeface="Calibri"/>
                <a:sym typeface="Calibri"/>
              </a:defRPr>
            </a:lvl3pPr>
            <a:lvl4pPr marL="7210638" marR="0" lvl="3" indent="-9738" algn="l" rtl="0">
              <a:spcBef>
                <a:spcPts val="1480"/>
              </a:spcBef>
              <a:buClr>
                <a:srgbClr val="888888"/>
              </a:buClr>
              <a:buFont typeface="Arial"/>
              <a:buNone/>
              <a:defRPr sz="7400" b="0" i="0" u="none" strike="noStrike" cap="none">
                <a:solidFill>
                  <a:srgbClr val="888888"/>
                </a:solidFill>
                <a:latin typeface="Calibri"/>
                <a:ea typeface="Calibri"/>
                <a:cs typeface="Calibri"/>
                <a:sym typeface="Calibri"/>
              </a:defRPr>
            </a:lvl4pPr>
            <a:lvl5pPr marL="9614184" marR="0" lvl="4" indent="-283" algn="l" rtl="0">
              <a:spcBef>
                <a:spcPts val="1480"/>
              </a:spcBef>
              <a:buClr>
                <a:srgbClr val="888888"/>
              </a:buClr>
              <a:buFont typeface="Arial"/>
              <a:buNone/>
              <a:defRPr sz="7400" b="0" i="0" u="none" strike="noStrike" cap="none">
                <a:solidFill>
                  <a:srgbClr val="888888"/>
                </a:solidFill>
                <a:latin typeface="Calibri"/>
                <a:ea typeface="Calibri"/>
                <a:cs typeface="Calibri"/>
                <a:sym typeface="Calibri"/>
              </a:defRPr>
            </a:lvl5pPr>
            <a:lvl6pPr marL="12017731" marR="0" lvl="5" indent="-3530" algn="l" rtl="0">
              <a:spcBef>
                <a:spcPts val="1480"/>
              </a:spcBef>
              <a:buClr>
                <a:srgbClr val="888888"/>
              </a:buClr>
              <a:buFont typeface="Arial"/>
              <a:buNone/>
              <a:defRPr sz="7400" b="0" i="0" u="none" strike="noStrike" cap="none">
                <a:solidFill>
                  <a:srgbClr val="888888"/>
                </a:solidFill>
                <a:latin typeface="Calibri"/>
                <a:ea typeface="Calibri"/>
                <a:cs typeface="Calibri"/>
                <a:sym typeface="Calibri"/>
              </a:defRPr>
            </a:lvl6pPr>
            <a:lvl7pPr marL="14421276" marR="0" lvl="6" indent="-6776" algn="l" rtl="0">
              <a:spcBef>
                <a:spcPts val="1480"/>
              </a:spcBef>
              <a:buClr>
                <a:srgbClr val="888888"/>
              </a:buClr>
              <a:buFont typeface="Arial"/>
              <a:buNone/>
              <a:defRPr sz="7400" b="0" i="0" u="none" strike="noStrike" cap="none">
                <a:solidFill>
                  <a:srgbClr val="888888"/>
                </a:solidFill>
                <a:latin typeface="Calibri"/>
                <a:ea typeface="Calibri"/>
                <a:cs typeface="Calibri"/>
                <a:sym typeface="Calibri"/>
              </a:defRPr>
            </a:lvl7pPr>
            <a:lvl8pPr marL="16824824" marR="0" lvl="7" indent="-10024" algn="l" rtl="0">
              <a:spcBef>
                <a:spcPts val="1480"/>
              </a:spcBef>
              <a:buClr>
                <a:srgbClr val="888888"/>
              </a:buClr>
              <a:buFont typeface="Arial"/>
              <a:buNone/>
              <a:defRPr sz="7400" b="0" i="0" u="none" strike="noStrike" cap="none">
                <a:solidFill>
                  <a:srgbClr val="888888"/>
                </a:solidFill>
                <a:latin typeface="Calibri"/>
                <a:ea typeface="Calibri"/>
                <a:cs typeface="Calibri"/>
                <a:sym typeface="Calibri"/>
              </a:defRPr>
            </a:lvl8pPr>
            <a:lvl9pPr marL="19228368" marR="0" lvl="8" indent="-567" algn="l" rtl="0">
              <a:spcBef>
                <a:spcPts val="1480"/>
              </a:spcBef>
              <a:buClr>
                <a:srgbClr val="888888"/>
              </a:buClr>
              <a:buFont typeface="Arial"/>
              <a:buNone/>
              <a:defRPr sz="74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27" name="Shape 27"/>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28" name="Shape 28"/>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2560319" y="1318262"/>
            <a:ext cx="46085761" cy="54863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14339573" y="36865559"/>
            <a:ext cx="128611621" cy="104279697"/>
          </a:xfrm>
          <a:prstGeom prst="rect">
            <a:avLst/>
          </a:prstGeom>
          <a:noFill/>
          <a:ln>
            <a:noFill/>
          </a:ln>
        </p:spPr>
        <p:txBody>
          <a:bodyPr lIns="91425" tIns="91425" rIns="91425" bIns="91425" anchor="t" anchorCtr="0"/>
          <a:lstStyle>
            <a:lvl1pPr marL="1802659" marR="0" lvl="0" indent="-869209" algn="l" rtl="0">
              <a:spcBef>
                <a:spcPts val="2940"/>
              </a:spcBef>
              <a:buClr>
                <a:schemeClr val="dk1"/>
              </a:buClr>
              <a:buSzPct val="100000"/>
              <a:buFont typeface="Arial"/>
              <a:buChar char="•"/>
              <a:defRPr sz="14700" b="0" i="0" u="none" strike="noStrike" cap="none">
                <a:solidFill>
                  <a:schemeClr val="dk1"/>
                </a:solidFill>
                <a:latin typeface="Calibri"/>
                <a:ea typeface="Calibri"/>
                <a:cs typeface="Calibri"/>
                <a:sym typeface="Calibri"/>
              </a:defRPr>
            </a:lvl1pPr>
            <a:lvl2pPr marL="3905762" marR="0" lvl="1" indent="-705362"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2pPr>
            <a:lvl3pPr marL="6008865" marR="0" lvl="2" indent="-541515"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3pPr>
            <a:lvl4pPr marL="8412411" marR="0" lvl="3" indent="-608261"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4pPr>
            <a:lvl5pPr marL="10815958" marR="0" lvl="4" indent="-598807"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5pPr>
            <a:lvl6pPr marL="13219505" marR="0" lvl="5" indent="-602054"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6pPr>
            <a:lvl7pPr marL="15623049" marR="0" lvl="6" indent="-605299"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7pPr>
            <a:lvl8pPr marL="18026596" marR="0" lvl="7" indent="-608545"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8pPr>
            <a:lvl9pPr marL="20430142" marR="0" lvl="8" indent="-599092"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143804637" y="36865559"/>
            <a:ext cx="128611633" cy="104279697"/>
          </a:xfrm>
          <a:prstGeom prst="rect">
            <a:avLst/>
          </a:prstGeom>
          <a:noFill/>
          <a:ln>
            <a:noFill/>
          </a:ln>
        </p:spPr>
        <p:txBody>
          <a:bodyPr lIns="91425" tIns="91425" rIns="91425" bIns="91425" anchor="t" anchorCtr="0"/>
          <a:lstStyle>
            <a:lvl1pPr marL="1802659" marR="0" lvl="0" indent="-869209" algn="l" rtl="0">
              <a:spcBef>
                <a:spcPts val="2940"/>
              </a:spcBef>
              <a:buClr>
                <a:schemeClr val="dk1"/>
              </a:buClr>
              <a:buSzPct val="100000"/>
              <a:buFont typeface="Arial"/>
              <a:buChar char="•"/>
              <a:defRPr sz="14700" b="0" i="0" u="none" strike="noStrike" cap="none">
                <a:solidFill>
                  <a:schemeClr val="dk1"/>
                </a:solidFill>
                <a:latin typeface="Calibri"/>
                <a:ea typeface="Calibri"/>
                <a:cs typeface="Calibri"/>
                <a:sym typeface="Calibri"/>
              </a:defRPr>
            </a:lvl1pPr>
            <a:lvl2pPr marL="3905762" marR="0" lvl="1" indent="-705362"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2pPr>
            <a:lvl3pPr marL="6008865" marR="0" lvl="2" indent="-541515"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3pPr>
            <a:lvl4pPr marL="8412411" marR="0" lvl="3" indent="-608261"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4pPr>
            <a:lvl5pPr marL="10815958" marR="0" lvl="4" indent="-598807"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5pPr>
            <a:lvl6pPr marL="13219505" marR="0" lvl="5" indent="-602054"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6pPr>
            <a:lvl7pPr marL="15623049" marR="0" lvl="6" indent="-605299"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7pPr>
            <a:lvl8pPr marL="18026596" marR="0" lvl="7" indent="-608545"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8pPr>
            <a:lvl9pPr marL="20430142" marR="0" lvl="8" indent="-599092"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34" name="Shape 34"/>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35" name="Shape 35"/>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2560319" y="1318262"/>
            <a:ext cx="46085761" cy="54863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2560319" y="7368542"/>
            <a:ext cx="22625052" cy="3070857"/>
          </a:xfrm>
          <a:prstGeom prst="rect">
            <a:avLst/>
          </a:prstGeom>
          <a:noFill/>
          <a:ln>
            <a:noFill/>
          </a:ln>
        </p:spPr>
        <p:txBody>
          <a:bodyPr lIns="91425" tIns="91425" rIns="91425" bIns="91425" anchor="b" anchorCtr="0"/>
          <a:lstStyle>
            <a:lvl1pPr marL="0" marR="0" lvl="0" indent="0" algn="l" rtl="0">
              <a:spcBef>
                <a:spcPts val="2520"/>
              </a:spcBef>
              <a:buClr>
                <a:schemeClr val="dk1"/>
              </a:buClr>
              <a:buFont typeface="Arial"/>
              <a:buNone/>
              <a:defRPr sz="12600" b="1" i="0" u="none" strike="noStrike" cap="none">
                <a:solidFill>
                  <a:schemeClr val="dk1"/>
                </a:solidFill>
                <a:latin typeface="Calibri"/>
                <a:ea typeface="Calibri"/>
                <a:cs typeface="Calibri"/>
                <a:sym typeface="Calibri"/>
              </a:defRPr>
            </a:lvl1pPr>
            <a:lvl2pPr marL="2403546" marR="0" lvl="1" indent="-3245" algn="l" rtl="0">
              <a:spcBef>
                <a:spcPts val="2100"/>
              </a:spcBef>
              <a:buClr>
                <a:schemeClr val="dk1"/>
              </a:buClr>
              <a:buFont typeface="Arial"/>
              <a:buNone/>
              <a:defRPr sz="10500" b="1" i="0" u="none" strike="noStrike" cap="none">
                <a:solidFill>
                  <a:schemeClr val="dk1"/>
                </a:solidFill>
                <a:latin typeface="Calibri"/>
                <a:ea typeface="Calibri"/>
                <a:cs typeface="Calibri"/>
                <a:sym typeface="Calibri"/>
              </a:defRPr>
            </a:lvl2pPr>
            <a:lvl3pPr marL="4807092" marR="0" lvl="2" indent="-6491" algn="l" rtl="0">
              <a:spcBef>
                <a:spcPts val="1900"/>
              </a:spcBef>
              <a:buClr>
                <a:schemeClr val="dk1"/>
              </a:buClr>
              <a:buFont typeface="Arial"/>
              <a:buNone/>
              <a:defRPr sz="9500" b="1" i="0" u="none" strike="noStrike" cap="none">
                <a:solidFill>
                  <a:schemeClr val="dk1"/>
                </a:solidFill>
                <a:latin typeface="Calibri"/>
                <a:ea typeface="Calibri"/>
                <a:cs typeface="Calibri"/>
                <a:sym typeface="Calibri"/>
              </a:defRPr>
            </a:lvl3pPr>
            <a:lvl4pPr marL="7210638" marR="0" lvl="3" indent="-9738"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4pPr>
            <a:lvl5pPr marL="9614184" marR="0" lvl="4" indent="-283"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5pPr>
            <a:lvl6pPr marL="12017731" marR="0" lvl="5" indent="-3530"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6pPr>
            <a:lvl7pPr marL="14421276" marR="0" lvl="6" indent="-6776"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7pPr>
            <a:lvl8pPr marL="16824824" marR="0" lvl="7" indent="-10024"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8pPr>
            <a:lvl9pPr marL="19228368" marR="0" lvl="8" indent="-567"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2560319" y="10439400"/>
            <a:ext cx="22625052" cy="18966181"/>
          </a:xfrm>
          <a:prstGeom prst="rect">
            <a:avLst/>
          </a:prstGeom>
          <a:noFill/>
          <a:ln>
            <a:noFill/>
          </a:ln>
        </p:spPr>
        <p:txBody>
          <a:bodyPr lIns="91425" tIns="91425" rIns="91425" bIns="91425" anchor="t" anchorCtr="0"/>
          <a:lstStyle>
            <a:lvl1pPr marL="1802659" marR="0" lvl="0" indent="-1002559"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1pPr>
            <a:lvl2pPr marL="3905762" marR="0" lvl="1" indent="-838712"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2pPr>
            <a:lvl3pPr marL="6008865" marR="0" lvl="2" indent="-605015"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3pPr>
            <a:lvl4pPr marL="8412411" marR="0" lvl="3" indent="-678111"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4pPr>
            <a:lvl5pPr marL="10815958" marR="0" lvl="4" indent="-668657"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5pPr>
            <a:lvl6pPr marL="13219505" marR="0" lvl="5" indent="-671904"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6pPr>
            <a:lvl7pPr marL="15623049" marR="0" lvl="6" indent="-675149"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7pPr>
            <a:lvl8pPr marL="18026596" marR="0" lvl="7" indent="-678395"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8pPr>
            <a:lvl9pPr marL="20430142" marR="0" lvl="8" indent="-668942"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26012143" y="7368542"/>
            <a:ext cx="22633940" cy="3070857"/>
          </a:xfrm>
          <a:prstGeom prst="rect">
            <a:avLst/>
          </a:prstGeom>
          <a:noFill/>
          <a:ln>
            <a:noFill/>
          </a:ln>
        </p:spPr>
        <p:txBody>
          <a:bodyPr lIns="91425" tIns="91425" rIns="91425" bIns="91425" anchor="b" anchorCtr="0"/>
          <a:lstStyle>
            <a:lvl1pPr marL="0" marR="0" lvl="0" indent="0" algn="l" rtl="0">
              <a:spcBef>
                <a:spcPts val="2520"/>
              </a:spcBef>
              <a:buClr>
                <a:schemeClr val="dk1"/>
              </a:buClr>
              <a:buFont typeface="Arial"/>
              <a:buNone/>
              <a:defRPr sz="12600" b="1" i="0" u="none" strike="noStrike" cap="none">
                <a:solidFill>
                  <a:schemeClr val="dk1"/>
                </a:solidFill>
                <a:latin typeface="Calibri"/>
                <a:ea typeface="Calibri"/>
                <a:cs typeface="Calibri"/>
                <a:sym typeface="Calibri"/>
              </a:defRPr>
            </a:lvl1pPr>
            <a:lvl2pPr marL="2403546" marR="0" lvl="1" indent="-3245" algn="l" rtl="0">
              <a:spcBef>
                <a:spcPts val="2100"/>
              </a:spcBef>
              <a:buClr>
                <a:schemeClr val="dk1"/>
              </a:buClr>
              <a:buFont typeface="Arial"/>
              <a:buNone/>
              <a:defRPr sz="10500" b="1" i="0" u="none" strike="noStrike" cap="none">
                <a:solidFill>
                  <a:schemeClr val="dk1"/>
                </a:solidFill>
                <a:latin typeface="Calibri"/>
                <a:ea typeface="Calibri"/>
                <a:cs typeface="Calibri"/>
                <a:sym typeface="Calibri"/>
              </a:defRPr>
            </a:lvl2pPr>
            <a:lvl3pPr marL="4807092" marR="0" lvl="2" indent="-6491" algn="l" rtl="0">
              <a:spcBef>
                <a:spcPts val="1900"/>
              </a:spcBef>
              <a:buClr>
                <a:schemeClr val="dk1"/>
              </a:buClr>
              <a:buFont typeface="Arial"/>
              <a:buNone/>
              <a:defRPr sz="9500" b="1" i="0" u="none" strike="noStrike" cap="none">
                <a:solidFill>
                  <a:schemeClr val="dk1"/>
                </a:solidFill>
                <a:latin typeface="Calibri"/>
                <a:ea typeface="Calibri"/>
                <a:cs typeface="Calibri"/>
                <a:sym typeface="Calibri"/>
              </a:defRPr>
            </a:lvl3pPr>
            <a:lvl4pPr marL="7210638" marR="0" lvl="3" indent="-9738"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4pPr>
            <a:lvl5pPr marL="9614184" marR="0" lvl="4" indent="-283"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5pPr>
            <a:lvl6pPr marL="12017731" marR="0" lvl="5" indent="-3530"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6pPr>
            <a:lvl7pPr marL="14421276" marR="0" lvl="6" indent="-6776"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7pPr>
            <a:lvl8pPr marL="16824824" marR="0" lvl="7" indent="-10024"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8pPr>
            <a:lvl9pPr marL="19228368" marR="0" lvl="8" indent="-567" algn="l" rtl="0">
              <a:spcBef>
                <a:spcPts val="1680"/>
              </a:spcBef>
              <a:buClr>
                <a:schemeClr val="dk1"/>
              </a:buClr>
              <a:buFont typeface="Arial"/>
              <a:buNone/>
              <a:defRPr sz="84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26012143" y="10439400"/>
            <a:ext cx="22633940" cy="18966181"/>
          </a:xfrm>
          <a:prstGeom prst="rect">
            <a:avLst/>
          </a:prstGeom>
          <a:noFill/>
          <a:ln>
            <a:noFill/>
          </a:ln>
        </p:spPr>
        <p:txBody>
          <a:bodyPr lIns="91425" tIns="91425" rIns="91425" bIns="91425" anchor="t" anchorCtr="0"/>
          <a:lstStyle>
            <a:lvl1pPr marL="1802659" marR="0" lvl="0" indent="-1002559"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1pPr>
            <a:lvl2pPr marL="3905762" marR="0" lvl="1" indent="-838712"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2pPr>
            <a:lvl3pPr marL="6008865" marR="0" lvl="2" indent="-605015" algn="l" rtl="0">
              <a:spcBef>
                <a:spcPts val="1900"/>
              </a:spcBef>
              <a:buClr>
                <a:schemeClr val="dk1"/>
              </a:buClr>
              <a:buSzPct val="100000"/>
              <a:buFont typeface="Arial"/>
              <a:buChar char="•"/>
              <a:defRPr sz="9500" b="0" i="0" u="none" strike="noStrike" cap="none">
                <a:solidFill>
                  <a:schemeClr val="dk1"/>
                </a:solidFill>
                <a:latin typeface="Calibri"/>
                <a:ea typeface="Calibri"/>
                <a:cs typeface="Calibri"/>
                <a:sym typeface="Calibri"/>
              </a:defRPr>
            </a:lvl3pPr>
            <a:lvl4pPr marL="8412411" marR="0" lvl="3" indent="-678111"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4pPr>
            <a:lvl5pPr marL="10815958" marR="0" lvl="4" indent="-668657"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5pPr>
            <a:lvl6pPr marL="13219505" marR="0" lvl="5" indent="-671904"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6pPr>
            <a:lvl7pPr marL="15623049" marR="0" lvl="6" indent="-675149"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7pPr>
            <a:lvl8pPr marL="18026596" marR="0" lvl="7" indent="-678395"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8pPr>
            <a:lvl9pPr marL="20430142" marR="0" lvl="8" indent="-668942" algn="l" rtl="0">
              <a:spcBef>
                <a:spcPts val="1680"/>
              </a:spcBef>
              <a:buClr>
                <a:schemeClr val="dk1"/>
              </a:buClr>
              <a:buSzPct val="100000"/>
              <a:buFont typeface="Arial"/>
              <a:buChar char="•"/>
              <a:defRPr sz="84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43" name="Shape 43"/>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44" name="Shape 44"/>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2560319" y="1318262"/>
            <a:ext cx="46085761" cy="54863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7" name="Shape 47"/>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48" name="Shape 48"/>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49" name="Shape 49"/>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52" name="Shape 52"/>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53" name="Shape 53"/>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2560323" y="1310640"/>
            <a:ext cx="16846552" cy="557783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105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6" name="Shape 56"/>
          <p:cNvSpPr txBox="1">
            <a:spLocks noGrp="1"/>
          </p:cNvSpPr>
          <p:nvPr>
            <p:ph type="body" idx="1"/>
          </p:nvPr>
        </p:nvSpPr>
        <p:spPr>
          <a:xfrm>
            <a:off x="20020279" y="1310642"/>
            <a:ext cx="28625799" cy="28094942"/>
          </a:xfrm>
          <a:prstGeom prst="rect">
            <a:avLst/>
          </a:prstGeom>
          <a:noFill/>
          <a:ln>
            <a:noFill/>
          </a:ln>
        </p:spPr>
        <p:txBody>
          <a:bodyPr lIns="91425" tIns="91425" rIns="91425" bIns="91425" anchor="t" anchorCtr="0"/>
          <a:lstStyle>
            <a:lvl1pPr marL="1802659" marR="0" lvl="0" indent="-735859" algn="l" rtl="0">
              <a:spcBef>
                <a:spcPts val="3360"/>
              </a:spcBef>
              <a:buClr>
                <a:schemeClr val="dk1"/>
              </a:buClr>
              <a:buSzPct val="100000"/>
              <a:buFont typeface="Arial"/>
              <a:buChar char="•"/>
              <a:defRPr sz="16800" b="0" i="0" u="none" strike="noStrike" cap="none">
                <a:solidFill>
                  <a:schemeClr val="dk1"/>
                </a:solidFill>
                <a:latin typeface="Calibri"/>
                <a:ea typeface="Calibri"/>
                <a:cs typeface="Calibri"/>
                <a:sym typeface="Calibri"/>
              </a:defRPr>
            </a:lvl1pPr>
            <a:lvl2pPr marL="3905762" marR="0" lvl="1" indent="-572012" algn="l" rtl="0">
              <a:spcBef>
                <a:spcPts val="2940"/>
              </a:spcBef>
              <a:buClr>
                <a:schemeClr val="dk1"/>
              </a:buClr>
              <a:buSzPct val="100000"/>
              <a:buFont typeface="Arial"/>
              <a:buChar char="–"/>
              <a:defRPr sz="14700" b="0" i="0" u="none" strike="noStrike" cap="none">
                <a:solidFill>
                  <a:schemeClr val="dk1"/>
                </a:solidFill>
                <a:latin typeface="Calibri"/>
                <a:ea typeface="Calibri"/>
                <a:cs typeface="Calibri"/>
                <a:sym typeface="Calibri"/>
              </a:defRPr>
            </a:lvl2pPr>
            <a:lvl3pPr marL="6008865" marR="0" lvl="2" indent="-408165"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3pPr>
            <a:lvl4pPr marL="8412411" marR="0" lvl="3" indent="-544761"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4pPr>
            <a:lvl5pPr marL="10815958" marR="0" lvl="4" indent="-535307"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5pPr>
            <a:lvl6pPr marL="13219505" marR="0" lvl="5" indent="-538554"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6pPr>
            <a:lvl7pPr marL="15623049" marR="0" lvl="6" indent="-541799"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7pPr>
            <a:lvl8pPr marL="18026596" marR="0" lvl="7" indent="-545045"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8pPr>
            <a:lvl9pPr marL="20430142" marR="0" lvl="8" indent="-535592"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2560323" y="6888482"/>
            <a:ext cx="16846552" cy="22517101"/>
          </a:xfrm>
          <a:prstGeom prst="rect">
            <a:avLst/>
          </a:prstGeom>
          <a:noFill/>
          <a:ln>
            <a:noFill/>
          </a:ln>
        </p:spPr>
        <p:txBody>
          <a:bodyPr lIns="91425" tIns="91425" rIns="91425" bIns="91425" anchor="t" anchorCtr="0"/>
          <a:lstStyle>
            <a:lvl1pPr marL="0" marR="0" lvl="0" indent="0" algn="l" rtl="0">
              <a:spcBef>
                <a:spcPts val="1480"/>
              </a:spcBef>
              <a:buClr>
                <a:schemeClr val="dk1"/>
              </a:buClr>
              <a:buFont typeface="Arial"/>
              <a:buNone/>
              <a:defRPr sz="7400" b="0" i="0" u="none" strike="noStrike" cap="none">
                <a:solidFill>
                  <a:schemeClr val="dk1"/>
                </a:solidFill>
                <a:latin typeface="Calibri"/>
                <a:ea typeface="Calibri"/>
                <a:cs typeface="Calibri"/>
                <a:sym typeface="Calibri"/>
              </a:defRPr>
            </a:lvl1pPr>
            <a:lvl2pPr marL="2403546" marR="0" lvl="1" indent="-3245" algn="l" rtl="0">
              <a:spcBef>
                <a:spcPts val="1260"/>
              </a:spcBef>
              <a:buClr>
                <a:schemeClr val="dk1"/>
              </a:buClr>
              <a:buFont typeface="Arial"/>
              <a:buNone/>
              <a:defRPr sz="6300" b="0" i="0" u="none" strike="noStrike" cap="none">
                <a:solidFill>
                  <a:schemeClr val="dk1"/>
                </a:solidFill>
                <a:latin typeface="Calibri"/>
                <a:ea typeface="Calibri"/>
                <a:cs typeface="Calibri"/>
                <a:sym typeface="Calibri"/>
              </a:defRPr>
            </a:lvl2pPr>
            <a:lvl3pPr marL="4807092" marR="0" lvl="2" indent="-6491" algn="l" rtl="0">
              <a:spcBef>
                <a:spcPts val="1060"/>
              </a:spcBef>
              <a:buClr>
                <a:schemeClr val="dk1"/>
              </a:buClr>
              <a:buFont typeface="Arial"/>
              <a:buNone/>
              <a:defRPr sz="5300" b="0" i="0" u="none" strike="noStrike" cap="none">
                <a:solidFill>
                  <a:schemeClr val="dk1"/>
                </a:solidFill>
                <a:latin typeface="Calibri"/>
                <a:ea typeface="Calibri"/>
                <a:cs typeface="Calibri"/>
                <a:sym typeface="Calibri"/>
              </a:defRPr>
            </a:lvl3pPr>
            <a:lvl4pPr marL="7210638" marR="0" lvl="3" indent="-9738"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4pPr>
            <a:lvl5pPr marL="9614184" marR="0" lvl="4" indent="-283"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5pPr>
            <a:lvl6pPr marL="12017731" marR="0" lvl="5" indent="-3530"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6pPr>
            <a:lvl7pPr marL="14421276" marR="0" lvl="6" indent="-6776"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7pPr>
            <a:lvl8pPr marL="16824824" marR="0" lvl="7" indent="-10024"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8pPr>
            <a:lvl9pPr marL="19228368" marR="0" lvl="8" indent="-567"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59" name="Shape 59"/>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60" name="Shape 60"/>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10036813" y="23042879"/>
            <a:ext cx="30723838" cy="2720341"/>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105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3" name="Shape 63"/>
          <p:cNvSpPr>
            <a:spLocks noGrp="1"/>
          </p:cNvSpPr>
          <p:nvPr>
            <p:ph type="pic" idx="2"/>
          </p:nvPr>
        </p:nvSpPr>
        <p:spPr>
          <a:xfrm>
            <a:off x="10036813" y="2941319"/>
            <a:ext cx="30723838" cy="19751040"/>
          </a:xfrm>
          <a:prstGeom prst="rect">
            <a:avLst/>
          </a:prstGeom>
          <a:noFill/>
          <a:ln>
            <a:noFill/>
          </a:ln>
        </p:spPr>
        <p:txBody>
          <a:bodyPr lIns="91425" tIns="91425" rIns="91425" bIns="91425" anchor="t" anchorCtr="0"/>
          <a:lstStyle>
            <a:lvl1pPr marL="0" marR="0" lvl="0" indent="0" algn="l" rtl="0">
              <a:spcBef>
                <a:spcPts val="3360"/>
              </a:spcBef>
              <a:buClr>
                <a:schemeClr val="dk1"/>
              </a:buClr>
              <a:buFont typeface="Arial"/>
              <a:buNone/>
              <a:defRPr sz="16800" b="0" i="0" u="none" strike="noStrike" cap="none">
                <a:solidFill>
                  <a:schemeClr val="dk1"/>
                </a:solidFill>
                <a:latin typeface="Calibri"/>
                <a:ea typeface="Calibri"/>
                <a:cs typeface="Calibri"/>
                <a:sym typeface="Calibri"/>
              </a:defRPr>
            </a:lvl1pPr>
            <a:lvl2pPr marL="2403546" marR="0" lvl="1" indent="-3245" algn="l" rtl="0">
              <a:spcBef>
                <a:spcPts val="2940"/>
              </a:spcBef>
              <a:buClr>
                <a:schemeClr val="dk1"/>
              </a:buClr>
              <a:buFont typeface="Arial"/>
              <a:buNone/>
              <a:defRPr sz="14700" b="0" i="0" u="none" strike="noStrike" cap="none">
                <a:solidFill>
                  <a:schemeClr val="dk1"/>
                </a:solidFill>
                <a:latin typeface="Calibri"/>
                <a:ea typeface="Calibri"/>
                <a:cs typeface="Calibri"/>
                <a:sym typeface="Calibri"/>
              </a:defRPr>
            </a:lvl2pPr>
            <a:lvl3pPr marL="4807092" marR="0" lvl="2" indent="-6491" algn="l" rtl="0">
              <a:spcBef>
                <a:spcPts val="2520"/>
              </a:spcBef>
              <a:buClr>
                <a:schemeClr val="dk1"/>
              </a:buClr>
              <a:buFont typeface="Arial"/>
              <a:buNone/>
              <a:defRPr sz="12600" b="0" i="0" u="none" strike="noStrike" cap="none">
                <a:solidFill>
                  <a:schemeClr val="dk1"/>
                </a:solidFill>
                <a:latin typeface="Calibri"/>
                <a:ea typeface="Calibri"/>
                <a:cs typeface="Calibri"/>
                <a:sym typeface="Calibri"/>
              </a:defRPr>
            </a:lvl3pPr>
            <a:lvl4pPr marL="7210638" marR="0" lvl="3" indent="-9738" algn="l" rtl="0">
              <a:spcBef>
                <a:spcPts val="2100"/>
              </a:spcBef>
              <a:buClr>
                <a:schemeClr val="dk1"/>
              </a:buClr>
              <a:buFont typeface="Arial"/>
              <a:buNone/>
              <a:defRPr sz="10500" b="0" i="0" u="none" strike="noStrike" cap="none">
                <a:solidFill>
                  <a:schemeClr val="dk1"/>
                </a:solidFill>
                <a:latin typeface="Calibri"/>
                <a:ea typeface="Calibri"/>
                <a:cs typeface="Calibri"/>
                <a:sym typeface="Calibri"/>
              </a:defRPr>
            </a:lvl4pPr>
            <a:lvl5pPr marL="9614184" marR="0" lvl="4" indent="-283" algn="l" rtl="0">
              <a:spcBef>
                <a:spcPts val="2100"/>
              </a:spcBef>
              <a:buClr>
                <a:schemeClr val="dk1"/>
              </a:buClr>
              <a:buFont typeface="Arial"/>
              <a:buNone/>
              <a:defRPr sz="10500" b="0" i="0" u="none" strike="noStrike" cap="none">
                <a:solidFill>
                  <a:schemeClr val="dk1"/>
                </a:solidFill>
                <a:latin typeface="Calibri"/>
                <a:ea typeface="Calibri"/>
                <a:cs typeface="Calibri"/>
                <a:sym typeface="Calibri"/>
              </a:defRPr>
            </a:lvl5pPr>
            <a:lvl6pPr marL="12017731" marR="0" lvl="5" indent="-3530" algn="l" rtl="0">
              <a:spcBef>
                <a:spcPts val="2100"/>
              </a:spcBef>
              <a:buClr>
                <a:schemeClr val="dk1"/>
              </a:buClr>
              <a:buFont typeface="Arial"/>
              <a:buNone/>
              <a:defRPr sz="10500" b="0" i="0" u="none" strike="noStrike" cap="none">
                <a:solidFill>
                  <a:schemeClr val="dk1"/>
                </a:solidFill>
                <a:latin typeface="Calibri"/>
                <a:ea typeface="Calibri"/>
                <a:cs typeface="Calibri"/>
                <a:sym typeface="Calibri"/>
              </a:defRPr>
            </a:lvl6pPr>
            <a:lvl7pPr marL="14421276" marR="0" lvl="6" indent="-6776" algn="l" rtl="0">
              <a:spcBef>
                <a:spcPts val="2100"/>
              </a:spcBef>
              <a:buClr>
                <a:schemeClr val="dk1"/>
              </a:buClr>
              <a:buFont typeface="Arial"/>
              <a:buNone/>
              <a:defRPr sz="10500" b="0" i="0" u="none" strike="noStrike" cap="none">
                <a:solidFill>
                  <a:schemeClr val="dk1"/>
                </a:solidFill>
                <a:latin typeface="Calibri"/>
                <a:ea typeface="Calibri"/>
                <a:cs typeface="Calibri"/>
                <a:sym typeface="Calibri"/>
              </a:defRPr>
            </a:lvl7pPr>
            <a:lvl8pPr marL="16824824" marR="0" lvl="7" indent="-10024" algn="l" rtl="0">
              <a:spcBef>
                <a:spcPts val="2100"/>
              </a:spcBef>
              <a:buClr>
                <a:schemeClr val="dk1"/>
              </a:buClr>
              <a:buFont typeface="Arial"/>
              <a:buNone/>
              <a:defRPr sz="10500" b="0" i="0" u="none" strike="noStrike" cap="none">
                <a:solidFill>
                  <a:schemeClr val="dk1"/>
                </a:solidFill>
                <a:latin typeface="Calibri"/>
                <a:ea typeface="Calibri"/>
                <a:cs typeface="Calibri"/>
                <a:sym typeface="Calibri"/>
              </a:defRPr>
            </a:lvl8pPr>
            <a:lvl9pPr marL="19228368" marR="0" lvl="8" indent="-567" algn="l" rtl="0">
              <a:spcBef>
                <a:spcPts val="2100"/>
              </a:spcBef>
              <a:buClr>
                <a:schemeClr val="dk1"/>
              </a:buClr>
              <a:buFont typeface="Arial"/>
              <a:buNone/>
              <a:defRPr sz="10500" b="0" i="0" u="none" strike="noStrike" cap="none">
                <a:solidFill>
                  <a:schemeClr val="dk1"/>
                </a:solidFill>
                <a:latin typeface="Calibri"/>
                <a:ea typeface="Calibri"/>
                <a:cs typeface="Calibri"/>
                <a:sym typeface="Calibri"/>
              </a:defRPr>
            </a:lvl9pPr>
          </a:lstStyle>
          <a:p>
            <a:endParaRPr dirty="0"/>
          </a:p>
        </p:txBody>
      </p:sp>
      <p:sp>
        <p:nvSpPr>
          <p:cNvPr id="64" name="Shape 64"/>
          <p:cNvSpPr txBox="1">
            <a:spLocks noGrp="1"/>
          </p:cNvSpPr>
          <p:nvPr>
            <p:ph type="body" idx="1"/>
          </p:nvPr>
        </p:nvSpPr>
        <p:spPr>
          <a:xfrm>
            <a:off x="10036813" y="25763221"/>
            <a:ext cx="30723838" cy="3863337"/>
          </a:xfrm>
          <a:prstGeom prst="rect">
            <a:avLst/>
          </a:prstGeom>
          <a:noFill/>
          <a:ln>
            <a:noFill/>
          </a:ln>
        </p:spPr>
        <p:txBody>
          <a:bodyPr lIns="91425" tIns="91425" rIns="91425" bIns="91425" anchor="t" anchorCtr="0"/>
          <a:lstStyle>
            <a:lvl1pPr marL="0" marR="0" lvl="0" indent="0" algn="l" rtl="0">
              <a:spcBef>
                <a:spcPts val="1480"/>
              </a:spcBef>
              <a:buClr>
                <a:schemeClr val="dk1"/>
              </a:buClr>
              <a:buFont typeface="Arial"/>
              <a:buNone/>
              <a:defRPr sz="7400" b="0" i="0" u="none" strike="noStrike" cap="none">
                <a:solidFill>
                  <a:schemeClr val="dk1"/>
                </a:solidFill>
                <a:latin typeface="Calibri"/>
                <a:ea typeface="Calibri"/>
                <a:cs typeface="Calibri"/>
                <a:sym typeface="Calibri"/>
              </a:defRPr>
            </a:lvl1pPr>
            <a:lvl2pPr marL="2403546" marR="0" lvl="1" indent="-3245" algn="l" rtl="0">
              <a:spcBef>
                <a:spcPts val="1260"/>
              </a:spcBef>
              <a:buClr>
                <a:schemeClr val="dk1"/>
              </a:buClr>
              <a:buFont typeface="Arial"/>
              <a:buNone/>
              <a:defRPr sz="6300" b="0" i="0" u="none" strike="noStrike" cap="none">
                <a:solidFill>
                  <a:schemeClr val="dk1"/>
                </a:solidFill>
                <a:latin typeface="Calibri"/>
                <a:ea typeface="Calibri"/>
                <a:cs typeface="Calibri"/>
                <a:sym typeface="Calibri"/>
              </a:defRPr>
            </a:lvl2pPr>
            <a:lvl3pPr marL="4807092" marR="0" lvl="2" indent="-6491" algn="l" rtl="0">
              <a:spcBef>
                <a:spcPts val="1060"/>
              </a:spcBef>
              <a:buClr>
                <a:schemeClr val="dk1"/>
              </a:buClr>
              <a:buFont typeface="Arial"/>
              <a:buNone/>
              <a:defRPr sz="5300" b="0" i="0" u="none" strike="noStrike" cap="none">
                <a:solidFill>
                  <a:schemeClr val="dk1"/>
                </a:solidFill>
                <a:latin typeface="Calibri"/>
                <a:ea typeface="Calibri"/>
                <a:cs typeface="Calibri"/>
                <a:sym typeface="Calibri"/>
              </a:defRPr>
            </a:lvl3pPr>
            <a:lvl4pPr marL="7210638" marR="0" lvl="3" indent="-9738"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4pPr>
            <a:lvl5pPr marL="9614184" marR="0" lvl="4" indent="-283"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5pPr>
            <a:lvl6pPr marL="12017731" marR="0" lvl="5" indent="-3530"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6pPr>
            <a:lvl7pPr marL="14421276" marR="0" lvl="6" indent="-6776"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7pPr>
            <a:lvl8pPr marL="16824824" marR="0" lvl="7" indent="-10024"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8pPr>
            <a:lvl9pPr marL="19228368" marR="0" lvl="8" indent="-567" algn="l" rtl="0">
              <a:spcBef>
                <a:spcPts val="940"/>
              </a:spcBef>
              <a:buClr>
                <a:schemeClr val="dk1"/>
              </a:buClr>
              <a:buFont typeface="Arial"/>
              <a:buNone/>
              <a:defRPr sz="47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66" name="Shape 66"/>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67" name="Shape 67"/>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a:solidFill>
                  <a:srgbClr val="888888"/>
                </a:solidFill>
                <a:latin typeface="Calibri"/>
                <a:ea typeface="Calibri"/>
                <a:cs typeface="Calibri"/>
                <a:sym typeface="Calibri"/>
              </a:rPr>
              <a:t>‹#›</a:t>
            </a:fld>
            <a:endParaRPr lang="en-US" sz="6300" dirty="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560319" y="1318262"/>
            <a:ext cx="46085761" cy="54863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231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2560319" y="7680963"/>
            <a:ext cx="46085761" cy="21724621"/>
          </a:xfrm>
          <a:prstGeom prst="rect">
            <a:avLst/>
          </a:prstGeom>
          <a:noFill/>
          <a:ln>
            <a:noFill/>
          </a:ln>
        </p:spPr>
        <p:txBody>
          <a:bodyPr lIns="91425" tIns="91425" rIns="91425" bIns="91425" anchor="t" anchorCtr="0"/>
          <a:lstStyle>
            <a:lvl1pPr marL="1802659" marR="0" lvl="0" indent="-735859" algn="l" rtl="0">
              <a:spcBef>
                <a:spcPts val="3360"/>
              </a:spcBef>
              <a:buClr>
                <a:schemeClr val="dk1"/>
              </a:buClr>
              <a:buSzPct val="100000"/>
              <a:buFont typeface="Arial"/>
              <a:buChar char="•"/>
              <a:defRPr sz="16800" b="0" i="0" u="none" strike="noStrike" cap="none">
                <a:solidFill>
                  <a:schemeClr val="dk1"/>
                </a:solidFill>
                <a:latin typeface="Calibri"/>
                <a:ea typeface="Calibri"/>
                <a:cs typeface="Calibri"/>
                <a:sym typeface="Calibri"/>
              </a:defRPr>
            </a:lvl1pPr>
            <a:lvl2pPr marL="3905762" marR="0" lvl="1" indent="-572012" algn="l" rtl="0">
              <a:spcBef>
                <a:spcPts val="2940"/>
              </a:spcBef>
              <a:buClr>
                <a:schemeClr val="dk1"/>
              </a:buClr>
              <a:buSzPct val="100000"/>
              <a:buFont typeface="Arial"/>
              <a:buChar char="–"/>
              <a:defRPr sz="14700" b="0" i="0" u="none" strike="noStrike" cap="none">
                <a:solidFill>
                  <a:schemeClr val="dk1"/>
                </a:solidFill>
                <a:latin typeface="Calibri"/>
                <a:ea typeface="Calibri"/>
                <a:cs typeface="Calibri"/>
                <a:sym typeface="Calibri"/>
              </a:defRPr>
            </a:lvl2pPr>
            <a:lvl3pPr marL="6008865" marR="0" lvl="2" indent="-408165" algn="l" rtl="0">
              <a:spcBef>
                <a:spcPts val="2520"/>
              </a:spcBef>
              <a:buClr>
                <a:schemeClr val="dk1"/>
              </a:buClr>
              <a:buSzPct val="100000"/>
              <a:buFont typeface="Arial"/>
              <a:buChar char="•"/>
              <a:defRPr sz="12600" b="0" i="0" u="none" strike="noStrike" cap="none">
                <a:solidFill>
                  <a:schemeClr val="dk1"/>
                </a:solidFill>
                <a:latin typeface="Calibri"/>
                <a:ea typeface="Calibri"/>
                <a:cs typeface="Calibri"/>
                <a:sym typeface="Calibri"/>
              </a:defRPr>
            </a:lvl3pPr>
            <a:lvl4pPr marL="8412411" marR="0" lvl="3" indent="-544761"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4pPr>
            <a:lvl5pPr marL="10815958" marR="0" lvl="4" indent="-535307"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5pPr>
            <a:lvl6pPr marL="13219505" marR="0" lvl="5" indent="-538554"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6pPr>
            <a:lvl7pPr marL="15623049" marR="0" lvl="6" indent="-541799"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7pPr>
            <a:lvl8pPr marL="18026596" marR="0" lvl="7" indent="-545045"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8pPr>
            <a:lvl9pPr marL="20430142" marR="0" lvl="8" indent="-535592" algn="l" rtl="0">
              <a:spcBef>
                <a:spcPts val="2100"/>
              </a:spcBef>
              <a:buClr>
                <a:schemeClr val="dk1"/>
              </a:buClr>
              <a:buSzPct val="100000"/>
              <a:buFont typeface="Arial"/>
              <a:buChar char="•"/>
              <a:defRPr sz="105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2560319" y="30510481"/>
            <a:ext cx="11948159" cy="1752600"/>
          </a:xfrm>
          <a:prstGeom prst="rect">
            <a:avLst/>
          </a:prstGeom>
          <a:noFill/>
          <a:ln>
            <a:noFill/>
          </a:ln>
        </p:spPr>
        <p:txBody>
          <a:bodyPr lIns="91425" tIns="91425" rIns="91425" bIns="91425" anchor="ctr" anchorCtr="0"/>
          <a:lstStyle>
            <a:lvl1pPr marL="0" marR="0" lvl="0" indent="0" algn="l" rtl="0">
              <a:spcBef>
                <a:spcPts val="0"/>
              </a:spcBef>
              <a:buNone/>
              <a:defRPr sz="6300" b="0" i="0" u="none" strike="noStrike" cap="none">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9" name="Shape 9"/>
          <p:cNvSpPr txBox="1">
            <a:spLocks noGrp="1"/>
          </p:cNvSpPr>
          <p:nvPr>
            <p:ph type="ftr" idx="11"/>
          </p:nvPr>
        </p:nvSpPr>
        <p:spPr>
          <a:xfrm>
            <a:off x="17495520" y="30510481"/>
            <a:ext cx="16215359" cy="1752600"/>
          </a:xfrm>
          <a:prstGeom prst="rect">
            <a:avLst/>
          </a:prstGeom>
          <a:noFill/>
          <a:ln>
            <a:noFill/>
          </a:ln>
        </p:spPr>
        <p:txBody>
          <a:bodyPr lIns="91425" tIns="91425" rIns="91425" bIns="91425" anchor="ctr" anchorCtr="0"/>
          <a:lstStyle>
            <a:lvl1pPr marL="0" marR="0" lvl="0" indent="0" algn="ctr" rtl="0">
              <a:spcBef>
                <a:spcPts val="0"/>
              </a:spcBef>
              <a:buNone/>
              <a:defRPr sz="6300" b="0" i="0" u="none" strike="noStrike" cap="none">
                <a:solidFill>
                  <a:srgbClr val="888888"/>
                </a:solidFill>
                <a:latin typeface="Calibri"/>
                <a:ea typeface="Calibri"/>
                <a:cs typeface="Calibri"/>
                <a:sym typeface="Calibri"/>
              </a:defRPr>
            </a:lvl1pPr>
            <a:lvl2pPr marL="2403546" marR="0" lvl="1" indent="-3245" algn="l" rtl="0">
              <a:spcBef>
                <a:spcPts val="0"/>
              </a:spcBef>
              <a:buNone/>
              <a:defRPr sz="9500" b="0" i="0" u="none" strike="noStrike" cap="none">
                <a:solidFill>
                  <a:schemeClr val="dk1"/>
                </a:solidFill>
                <a:latin typeface="Calibri"/>
                <a:ea typeface="Calibri"/>
                <a:cs typeface="Calibri"/>
                <a:sym typeface="Calibri"/>
              </a:defRPr>
            </a:lvl2pPr>
            <a:lvl3pPr marL="4807092" marR="0" lvl="2" indent="-6491" algn="l" rtl="0">
              <a:spcBef>
                <a:spcPts val="0"/>
              </a:spcBef>
              <a:buNone/>
              <a:defRPr sz="9500" b="0" i="0" u="none" strike="noStrike" cap="none">
                <a:solidFill>
                  <a:schemeClr val="dk1"/>
                </a:solidFill>
                <a:latin typeface="Calibri"/>
                <a:ea typeface="Calibri"/>
                <a:cs typeface="Calibri"/>
                <a:sym typeface="Calibri"/>
              </a:defRPr>
            </a:lvl3pPr>
            <a:lvl4pPr marL="7210638" marR="0" lvl="3" indent="-9738" algn="l" rtl="0">
              <a:spcBef>
                <a:spcPts val="0"/>
              </a:spcBef>
              <a:buNone/>
              <a:defRPr sz="9500" b="0" i="0" u="none" strike="noStrike" cap="none">
                <a:solidFill>
                  <a:schemeClr val="dk1"/>
                </a:solidFill>
                <a:latin typeface="Calibri"/>
                <a:ea typeface="Calibri"/>
                <a:cs typeface="Calibri"/>
                <a:sym typeface="Calibri"/>
              </a:defRPr>
            </a:lvl4pPr>
            <a:lvl5pPr marL="9614184" marR="0" lvl="4" indent="-283" algn="l" rtl="0">
              <a:spcBef>
                <a:spcPts val="0"/>
              </a:spcBef>
              <a:buNone/>
              <a:defRPr sz="9500" b="0" i="0" u="none" strike="noStrike" cap="none">
                <a:solidFill>
                  <a:schemeClr val="dk1"/>
                </a:solidFill>
                <a:latin typeface="Calibri"/>
                <a:ea typeface="Calibri"/>
                <a:cs typeface="Calibri"/>
                <a:sym typeface="Calibri"/>
              </a:defRPr>
            </a:lvl5pPr>
            <a:lvl6pPr marL="12017731" marR="0" lvl="5" indent="-3530" algn="l" rtl="0">
              <a:spcBef>
                <a:spcPts val="0"/>
              </a:spcBef>
              <a:buNone/>
              <a:defRPr sz="9500" b="0" i="0" u="none" strike="noStrike" cap="none">
                <a:solidFill>
                  <a:schemeClr val="dk1"/>
                </a:solidFill>
                <a:latin typeface="Calibri"/>
                <a:ea typeface="Calibri"/>
                <a:cs typeface="Calibri"/>
                <a:sym typeface="Calibri"/>
              </a:defRPr>
            </a:lvl6pPr>
            <a:lvl7pPr marL="14421276" marR="0" lvl="6" indent="-6776" algn="l" rtl="0">
              <a:spcBef>
                <a:spcPts val="0"/>
              </a:spcBef>
              <a:buNone/>
              <a:defRPr sz="9500" b="0" i="0" u="none" strike="noStrike" cap="none">
                <a:solidFill>
                  <a:schemeClr val="dk1"/>
                </a:solidFill>
                <a:latin typeface="Calibri"/>
                <a:ea typeface="Calibri"/>
                <a:cs typeface="Calibri"/>
                <a:sym typeface="Calibri"/>
              </a:defRPr>
            </a:lvl7pPr>
            <a:lvl8pPr marL="16824824" marR="0" lvl="7" indent="-10024" algn="l" rtl="0">
              <a:spcBef>
                <a:spcPts val="0"/>
              </a:spcBef>
              <a:buNone/>
              <a:defRPr sz="9500" b="0" i="0" u="none" strike="noStrike" cap="none">
                <a:solidFill>
                  <a:schemeClr val="dk1"/>
                </a:solidFill>
                <a:latin typeface="Calibri"/>
                <a:ea typeface="Calibri"/>
                <a:cs typeface="Calibri"/>
                <a:sym typeface="Calibri"/>
              </a:defRPr>
            </a:lvl8pPr>
            <a:lvl9pPr marL="19228368" marR="0" lvl="8" indent="-567" algn="l" rtl="0">
              <a:spcBef>
                <a:spcPts val="0"/>
              </a:spcBef>
              <a:buNone/>
              <a:defRPr sz="9500" b="0" i="0" u="none" strike="noStrike" cap="none">
                <a:solidFill>
                  <a:schemeClr val="dk1"/>
                </a:solidFill>
                <a:latin typeface="Calibri"/>
                <a:ea typeface="Calibri"/>
                <a:cs typeface="Calibri"/>
                <a:sym typeface="Calibri"/>
              </a:defRPr>
            </a:lvl9pPr>
          </a:lstStyle>
          <a:p>
            <a:endParaRPr dirty="0"/>
          </a:p>
        </p:txBody>
      </p:sp>
      <p:sp>
        <p:nvSpPr>
          <p:cNvPr id="10" name="Shape 10"/>
          <p:cNvSpPr txBox="1">
            <a:spLocks noGrp="1"/>
          </p:cNvSpPr>
          <p:nvPr>
            <p:ph type="sldNum" idx="12"/>
          </p:nvPr>
        </p:nvSpPr>
        <p:spPr>
          <a:xfrm>
            <a:off x="36697918" y="30510481"/>
            <a:ext cx="11948159" cy="1752600"/>
          </a:xfrm>
          <a:prstGeom prst="rect">
            <a:avLst/>
          </a:prstGeom>
          <a:noFill/>
          <a:ln>
            <a:noFill/>
          </a:ln>
        </p:spPr>
        <p:txBody>
          <a:bodyPr lIns="480700" tIns="240350" rIns="480700" bIns="240350" anchor="ctr" anchorCtr="0">
            <a:noAutofit/>
          </a:bodyPr>
          <a:lstStyle/>
          <a:p>
            <a:pPr marL="0" marR="0" lvl="0" indent="0" algn="r" rtl="0">
              <a:spcBef>
                <a:spcPts val="0"/>
              </a:spcBef>
              <a:buSzPct val="25000"/>
              <a:buNone/>
            </a:pPr>
            <a:fld id="{00000000-1234-1234-1234-123412341234}" type="slidenum">
              <a:rPr lang="en-US" sz="6300" b="0" i="0" u="none" strike="noStrike" cap="none">
                <a:solidFill>
                  <a:srgbClr val="888888"/>
                </a:solidFill>
                <a:latin typeface="Calibri"/>
                <a:ea typeface="Calibri"/>
                <a:cs typeface="Calibri"/>
                <a:sym typeface="Calibri"/>
              </a:rPr>
              <a:t>‹#›</a:t>
            </a:fld>
            <a:endParaRPr lang="en-US" sz="6300" b="0" i="0" u="none" strike="noStrike" cap="none" dirty="0">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jpeg"/><Relationship Id="rId3" Type="http://schemas.openxmlformats.org/officeDocument/2006/relationships/image" Target="../media/image1.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jpe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jpg"/><Relationship Id="rId10" Type="http://schemas.openxmlformats.org/officeDocument/2006/relationships/image" Target="../media/image8.gif"/><Relationship Id="rId19" Type="http://schemas.openxmlformats.org/officeDocument/2006/relationships/image" Target="../media/image17.png"/><Relationship Id="rId4" Type="http://schemas.openxmlformats.org/officeDocument/2006/relationships/image" Target="../media/image2.png"/><Relationship Id="rId9" Type="http://schemas.openxmlformats.org/officeDocument/2006/relationships/image" Target="../media/image7.emf"/><Relationship Id="rId1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Shape 84"/>
          <p:cNvSpPr/>
          <p:nvPr/>
        </p:nvSpPr>
        <p:spPr>
          <a:xfrm>
            <a:off x="0" y="0"/>
            <a:ext cx="51206399" cy="2743200"/>
          </a:xfrm>
          <a:prstGeom prst="rect">
            <a:avLst/>
          </a:prstGeom>
          <a:solidFill>
            <a:schemeClr val="accent1">
              <a:lumMod val="60000"/>
              <a:lumOff val="40000"/>
            </a:schemeClr>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b="0" i="0" u="none" strike="noStrike" cap="none" dirty="0">
              <a:solidFill>
                <a:schemeClr val="lt1"/>
              </a:solidFill>
              <a:latin typeface="Calibri"/>
              <a:ea typeface="Calibri"/>
              <a:cs typeface="Calibri"/>
              <a:sym typeface="Calibri"/>
            </a:endParaRPr>
          </a:p>
        </p:txBody>
      </p:sp>
      <p:sp>
        <p:nvSpPr>
          <p:cNvPr id="85" name="Shape 85"/>
          <p:cNvSpPr txBox="1"/>
          <p:nvPr/>
        </p:nvSpPr>
        <p:spPr>
          <a:xfrm>
            <a:off x="3657600" y="518708"/>
            <a:ext cx="43369087" cy="1927685"/>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8000" b="0" i="0" u="none" strike="noStrike" cap="none" dirty="0">
                <a:solidFill>
                  <a:schemeClr val="dk1"/>
                </a:solidFill>
                <a:latin typeface="Calibri"/>
                <a:ea typeface="Calibri"/>
                <a:cs typeface="Calibri"/>
                <a:sym typeface="Calibri"/>
              </a:rPr>
              <a:t>MECHANISMS OF EROSION AND AVULSION IN THE COLD RIVER IN RESPONSE TO CLIMATE CHANGE</a:t>
            </a:r>
          </a:p>
          <a:p>
            <a:pPr marL="0" marR="0" lvl="0" indent="0" algn="ctr" rtl="0">
              <a:spcBef>
                <a:spcPts val="0"/>
              </a:spcBef>
              <a:buSzPct val="25000"/>
              <a:buNone/>
            </a:pPr>
            <a:r>
              <a:rPr lang="en-US" sz="4000" b="0" i="0" u="none" strike="noStrike" cap="none" dirty="0">
                <a:solidFill>
                  <a:schemeClr val="dk1"/>
                </a:solidFill>
                <a:latin typeface="Calibri"/>
                <a:ea typeface="Calibri"/>
                <a:cs typeface="Calibri"/>
                <a:sym typeface="Calibri"/>
              </a:rPr>
              <a:t> Jeffrey D. </a:t>
            </a:r>
            <a:r>
              <a:rPr lang="en-US" sz="4000" b="0" i="0" u="none" strike="noStrike" cap="none" dirty="0" smtClean="0">
                <a:solidFill>
                  <a:schemeClr val="dk1"/>
                </a:solidFill>
                <a:latin typeface="Calibri"/>
                <a:ea typeface="Calibri"/>
                <a:cs typeface="Calibri"/>
                <a:sym typeface="Calibri"/>
              </a:rPr>
              <a:t>Kelly and </a:t>
            </a:r>
            <a:r>
              <a:rPr lang="en-US" sz="4000" b="0" i="0" u="none" strike="noStrike" cap="none" dirty="0">
                <a:solidFill>
                  <a:schemeClr val="dk1"/>
                </a:solidFill>
                <a:latin typeface="Calibri"/>
                <a:ea typeface="Calibri"/>
                <a:cs typeface="Calibri"/>
                <a:sym typeface="Calibri"/>
              </a:rPr>
              <a:t>Dr. Lindley Hanson, Department of Geosciences, Salem State University, Salem, MA</a:t>
            </a:r>
          </a:p>
        </p:txBody>
      </p:sp>
      <p:sp>
        <p:nvSpPr>
          <p:cNvPr id="86" name="Shape 86"/>
          <p:cNvSpPr/>
          <p:nvPr/>
        </p:nvSpPr>
        <p:spPr>
          <a:xfrm>
            <a:off x="380999" y="2886224"/>
            <a:ext cx="10972800" cy="822960"/>
          </a:xfrm>
          <a:prstGeom prst="rect">
            <a:avLst/>
          </a:prstGeom>
          <a:solidFill>
            <a:srgbClr val="B7CCE4"/>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b="0" i="0" u="none" strike="noStrike" cap="none" dirty="0">
              <a:solidFill>
                <a:schemeClr val="lt1"/>
              </a:solidFill>
              <a:latin typeface="Calibri"/>
              <a:ea typeface="Calibri"/>
              <a:cs typeface="Calibri"/>
              <a:sym typeface="Calibri"/>
            </a:endParaRPr>
          </a:p>
        </p:txBody>
      </p:sp>
      <p:sp>
        <p:nvSpPr>
          <p:cNvPr id="87" name="Shape 87"/>
          <p:cNvSpPr txBox="1"/>
          <p:nvPr/>
        </p:nvSpPr>
        <p:spPr>
          <a:xfrm>
            <a:off x="4620726" y="2912796"/>
            <a:ext cx="2671682" cy="6155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b="0" i="0" u="none" strike="noStrike" cap="none" dirty="0">
                <a:solidFill>
                  <a:schemeClr val="dk1"/>
                </a:solidFill>
                <a:latin typeface="Calibri"/>
                <a:ea typeface="Calibri"/>
                <a:cs typeface="Calibri"/>
                <a:sym typeface="Calibri"/>
              </a:rPr>
              <a:t>ABSTRACT </a:t>
            </a:r>
          </a:p>
        </p:txBody>
      </p:sp>
      <p:sp>
        <p:nvSpPr>
          <p:cNvPr id="88" name="Shape 88"/>
          <p:cNvSpPr/>
          <p:nvPr/>
        </p:nvSpPr>
        <p:spPr>
          <a:xfrm>
            <a:off x="426223" y="3825580"/>
            <a:ext cx="10927575" cy="957185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dirty="0">
                <a:solidFill>
                  <a:schemeClr val="dk1"/>
                </a:solidFill>
                <a:latin typeface="Calibri"/>
                <a:ea typeface="Calibri"/>
                <a:cs typeface="Calibri"/>
                <a:sym typeface="Calibri"/>
              </a:rPr>
              <a:t>The Cold River (Ad 102 mi</a:t>
            </a:r>
            <a:r>
              <a:rPr lang="en-US" sz="2200" baseline="30000" dirty="0">
                <a:solidFill>
                  <a:schemeClr val="dk1"/>
                </a:solidFill>
                <a:latin typeface="Calibri"/>
                <a:ea typeface="Calibri"/>
                <a:cs typeface="Calibri"/>
                <a:sym typeface="Calibri"/>
              </a:rPr>
              <a:t>2)</a:t>
            </a:r>
            <a:r>
              <a:rPr lang="en-US" sz="2200" dirty="0">
                <a:solidFill>
                  <a:schemeClr val="dk1"/>
                </a:solidFill>
                <a:latin typeface="Calibri"/>
                <a:ea typeface="Calibri"/>
                <a:cs typeface="Calibri"/>
                <a:sym typeface="Calibri"/>
              </a:rPr>
              <a:t> in southwestern New Hampshire flows 22 miles southwest from its source at Crescent Lake, (elev. 1213ft) through parts of Cheshire and Sullivan counties, discharging into the Connecticut River (elev. 774ft). In recent years, cursory observations indicate that the channel of the Cold River has been shifting and widening. This study attempts to document those changes, understand the driving causes, define the rivers current morphology for future studies, and predict adjustment that may be expected in the future with climate change. </a:t>
            </a:r>
          </a:p>
          <a:p>
            <a:pPr marL="0" marR="0" lvl="0" indent="0" algn="l" rtl="0">
              <a:spcBef>
                <a:spcPts val="0"/>
              </a:spcBef>
              <a:buSzPct val="25000"/>
              <a:buNone/>
            </a:pPr>
            <a:r>
              <a:rPr lang="en-US" sz="2200" dirty="0">
                <a:solidFill>
                  <a:schemeClr val="dk1"/>
                </a:solidFill>
                <a:latin typeface="Calibri"/>
                <a:ea typeface="Calibri"/>
                <a:cs typeface="Calibri"/>
                <a:sym typeface="Calibri"/>
              </a:rPr>
              <a:t>The study area covers a half-mile, mid basin stretch of river that includes two meanders separated by a .3 mile straight stretch. The river hugs the steep, eastern valley wall, composed of 30-100 feet of glacial till and lacustrine sediments. Over a 10 month period, mechanisms of erosion and avulsion were observed as well as evidence of past channel adjustments. To evaluate the rivers hydraulic geometry and classification, profiles across the river at six locations, and along its length were completed, and bedload composition was quantified. Discharge from gages along the river and from neighboring rivers were evaluated to determine whether the observed channel changes might be resulting from increasing runoff related to climate change. </a:t>
            </a:r>
          </a:p>
          <a:p>
            <a:pPr marL="0" marR="0" lvl="0" indent="0" algn="l" rtl="0">
              <a:spcBef>
                <a:spcPts val="0"/>
              </a:spcBef>
              <a:buSzPct val="25000"/>
              <a:buNone/>
            </a:pPr>
            <a:r>
              <a:rPr lang="en-US" sz="2200" dirty="0">
                <a:solidFill>
                  <a:schemeClr val="dk1"/>
                </a:solidFill>
                <a:latin typeface="Calibri"/>
                <a:ea typeface="Calibri"/>
                <a:cs typeface="Calibri"/>
                <a:sym typeface="Calibri"/>
              </a:rPr>
              <a:t>Records from stream gages indicate an increase in flow over the last 40 years. In addition, the intensity of storm events is increasing. In response, the Cold River is widening along straight stretches and developing a more anastomosing pattern along meander bends. Mechanisms for channel avulsion include damming induced by ice, beaver, slow moving debris flows, as well as trees introduced by undercutting and debris slides. Deflected flow escapes the channel and re-enters downstream where knickpoint erosion progressively creates new channels after repeated re-occupation. Slow moving but increasingly prevalent debris flows are progressively shifting the channel eastward, while deposition of coarse tributary flood deposits are locally forcing the channel westward. However, the bouldery bed of the river inhibits scouring and promotes channel widening and bank undercutting. Channel avulsion and widening of the Cold River will most likely continue if precipitation and the intensity of runoff events continue to increase.   </a:t>
            </a:r>
          </a:p>
        </p:txBody>
      </p:sp>
      <p:grpSp>
        <p:nvGrpSpPr>
          <p:cNvPr id="167" name="Group 166"/>
          <p:cNvGrpSpPr/>
          <p:nvPr/>
        </p:nvGrpSpPr>
        <p:grpSpPr>
          <a:xfrm>
            <a:off x="304800" y="13329171"/>
            <a:ext cx="10972800" cy="822960"/>
            <a:chOff x="304800" y="13329171"/>
            <a:chExt cx="10972800" cy="822960"/>
          </a:xfrm>
        </p:grpSpPr>
        <p:sp>
          <p:nvSpPr>
            <p:cNvPr id="89" name="Shape 89"/>
            <p:cNvSpPr/>
            <p:nvPr/>
          </p:nvSpPr>
          <p:spPr>
            <a:xfrm>
              <a:off x="304800" y="13329171"/>
              <a:ext cx="10972800" cy="822960"/>
            </a:xfrm>
            <a:prstGeom prst="rect">
              <a:avLst/>
            </a:prstGeom>
            <a:solidFill>
              <a:srgbClr val="B7CCE4"/>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dirty="0">
                <a:solidFill>
                  <a:schemeClr val="lt1"/>
                </a:solidFill>
                <a:latin typeface="Calibri"/>
                <a:ea typeface="Calibri"/>
                <a:cs typeface="Calibri"/>
                <a:sym typeface="Calibri"/>
              </a:endParaRPr>
            </a:p>
          </p:txBody>
        </p:sp>
        <p:sp>
          <p:nvSpPr>
            <p:cNvPr id="90" name="Shape 90"/>
            <p:cNvSpPr txBox="1"/>
            <p:nvPr/>
          </p:nvSpPr>
          <p:spPr>
            <a:xfrm>
              <a:off x="4175018" y="13393064"/>
              <a:ext cx="3482893" cy="6155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dirty="0">
                  <a:solidFill>
                    <a:schemeClr val="dk1"/>
                  </a:solidFill>
                  <a:latin typeface="Calibri"/>
                  <a:ea typeface="Calibri"/>
                  <a:cs typeface="Calibri"/>
                  <a:sym typeface="Calibri"/>
                </a:rPr>
                <a:t>INTRODUCTION</a:t>
              </a:r>
            </a:p>
          </p:txBody>
        </p:sp>
      </p:grpSp>
      <p:sp>
        <p:nvSpPr>
          <p:cNvPr id="91" name="Shape 91"/>
          <p:cNvSpPr/>
          <p:nvPr/>
        </p:nvSpPr>
        <p:spPr>
          <a:xfrm>
            <a:off x="457200" y="14097000"/>
            <a:ext cx="9516916" cy="727781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a:solidFill>
                  <a:srgbClr val="000000"/>
                </a:solidFill>
                <a:latin typeface="Calibri"/>
                <a:ea typeface="Calibri"/>
                <a:cs typeface="Calibri"/>
                <a:sym typeface="Calibri"/>
              </a:rPr>
              <a:t>GLOBAL WARMING  AND A CHANGING CLIMATE</a:t>
            </a:r>
            <a:r>
              <a:rPr lang="en-US" sz="2400" b="1" dirty="0">
                <a:solidFill>
                  <a:srgbClr val="000000"/>
                </a:solidFill>
                <a:latin typeface="Calibri"/>
                <a:ea typeface="Calibri"/>
                <a:cs typeface="Calibri"/>
                <a:sym typeface="Calibri"/>
              </a:rPr>
              <a:t>: </a:t>
            </a:r>
          </a:p>
          <a:p>
            <a:pPr marL="342900" marR="0" lvl="0" indent="-342900" algn="l" rtl="0">
              <a:spcBef>
                <a:spcPts val="0"/>
              </a:spcBef>
              <a:buSzPct val="100000"/>
              <a:buFont typeface="Arial"/>
              <a:buChar char="•"/>
            </a:pPr>
            <a:r>
              <a:rPr lang="en-US" sz="2400" b="1" dirty="0">
                <a:solidFill>
                  <a:srgbClr val="558ED5"/>
                </a:solidFill>
                <a:latin typeface="Calibri"/>
                <a:ea typeface="Calibri"/>
                <a:cs typeface="Calibri"/>
                <a:sym typeface="Calibri"/>
              </a:rPr>
              <a:t>Annual temperatures </a:t>
            </a:r>
            <a:r>
              <a:rPr lang="en-US" sz="2200" dirty="0">
                <a:solidFill>
                  <a:schemeClr val="tx1"/>
                </a:solidFill>
                <a:latin typeface="Calibri"/>
                <a:ea typeface="Calibri"/>
                <a:cs typeface="Calibri"/>
                <a:sym typeface="Calibri"/>
              </a:rPr>
              <a:t>in the Northeast have risen 1.3°F since 1900. Since 1970, temperatures increased at a greater rate, by .5°F per decade (Frumhoff 2007).</a:t>
            </a:r>
            <a:br>
              <a:rPr lang="en-US" sz="2200" dirty="0">
                <a:solidFill>
                  <a:schemeClr val="tx1"/>
                </a:solidFill>
                <a:latin typeface="Calibri"/>
                <a:ea typeface="Calibri"/>
                <a:cs typeface="Calibri"/>
                <a:sym typeface="Calibri"/>
              </a:rPr>
            </a:br>
            <a:endParaRPr lang="en-US" sz="2200" dirty="0">
              <a:solidFill>
                <a:schemeClr val="tx1"/>
              </a:solidFill>
              <a:latin typeface="Calibri"/>
              <a:ea typeface="Calibri"/>
              <a:cs typeface="Calibri"/>
              <a:sym typeface="Calibri"/>
            </a:endParaRPr>
          </a:p>
          <a:p>
            <a:pPr marL="342900" marR="0" lvl="0" indent="-342900" algn="l" rtl="0">
              <a:spcBef>
                <a:spcPts val="0"/>
              </a:spcBef>
              <a:buSzPct val="100000"/>
              <a:buFont typeface="Arial"/>
              <a:buChar char="•"/>
            </a:pPr>
            <a:r>
              <a:rPr lang="en-US" sz="2400" b="1" dirty="0">
                <a:solidFill>
                  <a:srgbClr val="558ED5"/>
                </a:solidFill>
                <a:latin typeface="Calibri"/>
                <a:ea typeface="Calibri"/>
                <a:cs typeface="Calibri"/>
                <a:sym typeface="Calibri"/>
              </a:rPr>
              <a:t>Precipitation</a:t>
            </a:r>
            <a:r>
              <a:rPr lang="en-US" sz="2200" dirty="0">
                <a:solidFill>
                  <a:schemeClr val="tx1"/>
                </a:solidFill>
                <a:latin typeface="Calibri"/>
                <a:ea typeface="Calibri"/>
                <a:cs typeface="Calibri"/>
                <a:sym typeface="Calibri"/>
              </a:rPr>
              <a:t> has increased 10% since 1900, and is expected to increase an additional 11%-17% by 2100 (Frumhoff 2007). Extrapolating from current trends, increased seasonal variability in precipitation is </a:t>
            </a:r>
            <a:r>
              <a:rPr lang="en-US" sz="2200" dirty="0" smtClean="0">
                <a:solidFill>
                  <a:schemeClr val="tx1"/>
                </a:solidFill>
                <a:latin typeface="Calibri"/>
                <a:ea typeface="Calibri"/>
                <a:cs typeface="Calibri"/>
                <a:sym typeface="Calibri"/>
              </a:rPr>
              <a:t>expected </a:t>
            </a:r>
            <a:r>
              <a:rPr lang="en-US" sz="2200" dirty="0">
                <a:solidFill>
                  <a:schemeClr val="tx1"/>
                </a:solidFill>
                <a:latin typeface="Calibri"/>
                <a:ea typeface="Calibri"/>
                <a:cs typeface="Calibri"/>
                <a:sym typeface="Calibri"/>
              </a:rPr>
              <a:t>with dryer summers, and wet, warmer winters dominating. (Frumhoff 2007). </a:t>
            </a:r>
            <a:br>
              <a:rPr lang="en-US" sz="2200" dirty="0">
                <a:solidFill>
                  <a:schemeClr val="tx1"/>
                </a:solidFill>
                <a:latin typeface="Calibri"/>
                <a:ea typeface="Calibri"/>
                <a:cs typeface="Calibri"/>
                <a:sym typeface="Calibri"/>
              </a:rPr>
            </a:br>
            <a:endParaRPr lang="en-US" sz="2200" dirty="0">
              <a:solidFill>
                <a:schemeClr val="tx1"/>
              </a:solidFill>
              <a:latin typeface="Calibri"/>
              <a:ea typeface="Calibri"/>
              <a:cs typeface="Calibri"/>
              <a:sym typeface="Calibri"/>
            </a:endParaRPr>
          </a:p>
          <a:p>
            <a:pPr marL="342900" marR="0" lvl="0" indent="-342900" algn="l" rtl="0">
              <a:spcBef>
                <a:spcPts val="0"/>
              </a:spcBef>
              <a:buSzPct val="100000"/>
              <a:buFont typeface="Arial"/>
              <a:buChar char="•"/>
            </a:pPr>
            <a:r>
              <a:rPr lang="en-US" sz="2400" b="1" dirty="0">
                <a:solidFill>
                  <a:srgbClr val="558ED5"/>
                </a:solidFill>
                <a:latin typeface="Calibri"/>
                <a:ea typeface="Calibri"/>
                <a:cs typeface="Calibri"/>
                <a:sym typeface="Calibri"/>
              </a:rPr>
              <a:t>2” rainfall events </a:t>
            </a:r>
            <a:r>
              <a:rPr lang="en-US" sz="2200" dirty="0">
                <a:solidFill>
                  <a:schemeClr val="tx1"/>
                </a:solidFill>
                <a:latin typeface="Calibri"/>
                <a:ea typeface="Calibri"/>
                <a:cs typeface="Calibri"/>
                <a:sym typeface="Calibri"/>
              </a:rPr>
              <a:t>have increased in their frequency and intensity since the 1950s. From 1983 to 2008, precipitation trends have shown a 7% increase in storm intensity from 1961-’79 values. (Hayhoe 2008). </a:t>
            </a:r>
          </a:p>
          <a:p>
            <a:pPr marL="342900" marR="0" lvl="0" indent="-342900" algn="l" rtl="0">
              <a:spcBef>
                <a:spcPts val="0"/>
              </a:spcBef>
              <a:buClr>
                <a:schemeClr val="dk1"/>
              </a:buClr>
              <a:buFont typeface="Arial"/>
              <a:buNone/>
            </a:pPr>
            <a:endParaRPr sz="2200" dirty="0">
              <a:solidFill>
                <a:srgbClr val="000000"/>
              </a:solidFill>
              <a:latin typeface="Calibri"/>
              <a:ea typeface="Calibri"/>
              <a:cs typeface="Calibri"/>
              <a:sym typeface="Calibri"/>
            </a:endParaRPr>
          </a:p>
          <a:p>
            <a:pPr marL="0" marR="0" lvl="0" indent="0" algn="l" rtl="0">
              <a:spcBef>
                <a:spcPts val="0"/>
              </a:spcBef>
              <a:buSzPct val="25000"/>
              <a:buNone/>
            </a:pPr>
            <a:r>
              <a:rPr lang="en-US" sz="2200" b="1" i="1" dirty="0">
                <a:solidFill>
                  <a:schemeClr val="dk1"/>
                </a:solidFill>
                <a:latin typeface="Calibri"/>
                <a:ea typeface="Calibri"/>
                <a:cs typeface="Calibri"/>
                <a:sym typeface="Calibri"/>
              </a:rPr>
              <a:t>Due to the increased intensity of precipitation, the infiltration capacity of the land is exceeded more often, </a:t>
            </a:r>
            <a:r>
              <a:rPr lang="en-US" sz="2200" b="1" i="1" dirty="0" smtClean="0">
                <a:solidFill>
                  <a:schemeClr val="dk1"/>
                </a:solidFill>
                <a:latin typeface="Calibri"/>
                <a:ea typeface="Calibri"/>
                <a:cs typeface="Calibri"/>
                <a:sym typeface="Calibri"/>
              </a:rPr>
              <a:t>yielding greater </a:t>
            </a:r>
            <a:r>
              <a:rPr lang="en-US" sz="2200" b="1" i="1" dirty="0">
                <a:solidFill>
                  <a:schemeClr val="dk1"/>
                </a:solidFill>
                <a:latin typeface="Calibri"/>
                <a:ea typeface="Calibri"/>
                <a:cs typeface="Calibri"/>
                <a:sym typeface="Calibri"/>
              </a:rPr>
              <a:t>runoff</a:t>
            </a:r>
            <a:r>
              <a:rPr lang="en-US" sz="2200" b="1" i="1" dirty="0" smtClean="0">
                <a:solidFill>
                  <a:schemeClr val="dk1"/>
                </a:solidFill>
                <a:latin typeface="Calibri"/>
                <a:ea typeface="Calibri"/>
                <a:cs typeface="Calibri"/>
                <a:sym typeface="Calibri"/>
              </a:rPr>
              <a:t>, and </a:t>
            </a:r>
            <a:r>
              <a:rPr lang="en-US" sz="2200" b="1" i="1" dirty="0">
                <a:solidFill>
                  <a:schemeClr val="dk1"/>
                </a:solidFill>
                <a:latin typeface="Calibri"/>
                <a:ea typeface="Calibri"/>
                <a:cs typeface="Calibri"/>
                <a:sym typeface="Calibri"/>
              </a:rPr>
              <a:t>increasing the flashiness of streams </a:t>
            </a:r>
            <a:r>
              <a:rPr lang="en-US" sz="2200" b="1" i="1" dirty="0" smtClean="0">
                <a:solidFill>
                  <a:schemeClr val="dk1"/>
                </a:solidFill>
                <a:latin typeface="Calibri"/>
                <a:ea typeface="Calibri"/>
                <a:cs typeface="Calibri"/>
                <a:sym typeface="Calibri"/>
              </a:rPr>
              <a:t>having </a:t>
            </a:r>
            <a:r>
              <a:rPr lang="en-US" sz="2200" b="1" i="1" dirty="0">
                <a:solidFill>
                  <a:schemeClr val="dk1"/>
                </a:solidFill>
                <a:latin typeface="Calibri"/>
                <a:ea typeface="Calibri"/>
                <a:cs typeface="Calibri"/>
                <a:sym typeface="Calibri"/>
              </a:rPr>
              <a:t>impermeable drainage basins.</a:t>
            </a:r>
          </a:p>
          <a:p>
            <a:pPr marL="0" marR="0" lvl="0" indent="0" algn="l" rtl="0">
              <a:spcBef>
                <a:spcPts val="0"/>
              </a:spcBef>
              <a:buNone/>
            </a:pPr>
            <a:endParaRPr sz="2200" b="1" dirty="0">
              <a:solidFill>
                <a:srgbClr val="3366FF"/>
              </a:solidFill>
              <a:latin typeface="Calibri"/>
              <a:ea typeface="Calibri"/>
              <a:cs typeface="Calibri"/>
              <a:sym typeface="Calibri"/>
            </a:endParaRPr>
          </a:p>
          <a:p>
            <a:pPr marL="0" marR="0" lvl="0" indent="0" algn="ctr" rtl="0">
              <a:spcBef>
                <a:spcPts val="0"/>
              </a:spcBef>
              <a:buSzPct val="25000"/>
              <a:buNone/>
            </a:pPr>
            <a:r>
              <a:rPr lang="en-US" sz="2200" b="1" dirty="0">
                <a:solidFill>
                  <a:srgbClr val="558ED5"/>
                </a:solidFill>
                <a:latin typeface="Calibri"/>
                <a:ea typeface="Calibri"/>
                <a:cs typeface="Calibri"/>
                <a:sym typeface="Calibri"/>
              </a:rPr>
              <a:t>THIS STUDY IS AN ATTEMPT TO DOCUMENT CHANGES IN RIVER MORPHOLOGY IN RESPONSE TO LOCAL CLIMATE CHANGE ON THE COLD RIVER, SW NEW HAMPSHIRE</a:t>
            </a:r>
          </a:p>
        </p:txBody>
      </p:sp>
      <p:sp>
        <p:nvSpPr>
          <p:cNvPr id="92" name="Shape 92"/>
          <p:cNvSpPr/>
          <p:nvPr/>
        </p:nvSpPr>
        <p:spPr>
          <a:xfrm>
            <a:off x="164086" y="28801287"/>
            <a:ext cx="10439399" cy="3816429"/>
          </a:xfrm>
          <a:prstGeom prst="rect">
            <a:avLst/>
          </a:prstGeom>
          <a:noFill/>
          <a:ln>
            <a:noFill/>
          </a:ln>
        </p:spPr>
        <p:txBody>
          <a:bodyPr lIns="91425" tIns="45700" rIns="91425" bIns="45700" anchor="t" anchorCtr="0">
            <a:noAutofit/>
          </a:bodyPr>
          <a:lstStyle/>
          <a:p>
            <a:pPr marL="342900" marR="0" lvl="0" indent="-342900" algn="l" rtl="0">
              <a:spcBef>
                <a:spcPts val="1500"/>
              </a:spcBef>
              <a:buClr>
                <a:schemeClr val="dk1"/>
              </a:buClr>
              <a:buSzPct val="100000"/>
              <a:buFont typeface="Arial"/>
              <a:buChar char="•"/>
            </a:pPr>
            <a:r>
              <a:rPr lang="en-US" sz="2200" dirty="0">
                <a:solidFill>
                  <a:schemeClr val="dk1"/>
                </a:solidFill>
                <a:latin typeface="Calibri"/>
                <a:ea typeface="Calibri"/>
                <a:cs typeface="Calibri"/>
                <a:sym typeface="Calibri"/>
              </a:rPr>
              <a:t>From its source at Crescent Lake, (elev. 1213ft) the Cold River flows west 22 miles and discharges Connecticut River (elev. 774ft)</a:t>
            </a:r>
            <a:r>
              <a:rPr lang="en-US" sz="2200" dirty="0" smtClean="0">
                <a:solidFill>
                  <a:schemeClr val="dk1"/>
                </a:solidFill>
                <a:latin typeface="Calibri"/>
                <a:ea typeface="Calibri"/>
                <a:cs typeface="Calibri"/>
                <a:sym typeface="Calibri"/>
              </a:rPr>
              <a:t>.</a:t>
            </a:r>
            <a:endParaRPr lang="en-US" sz="2200" dirty="0">
              <a:solidFill>
                <a:schemeClr val="dk1"/>
              </a:solidFill>
              <a:latin typeface="Calibri"/>
              <a:ea typeface="Calibri"/>
              <a:cs typeface="Calibri"/>
              <a:sym typeface="Calibri"/>
            </a:endParaRPr>
          </a:p>
          <a:p>
            <a:pPr marL="342900" marR="0" lvl="0" indent="-342900" algn="l" rtl="0">
              <a:spcBef>
                <a:spcPts val="1500"/>
              </a:spcBef>
              <a:buClr>
                <a:schemeClr val="dk1"/>
              </a:buClr>
              <a:buSzPct val="100000"/>
              <a:buFont typeface="Arial"/>
              <a:buChar char="•"/>
            </a:pPr>
            <a:r>
              <a:rPr lang="en-US" sz="2200" dirty="0">
                <a:solidFill>
                  <a:schemeClr val="dk1"/>
                </a:solidFill>
                <a:latin typeface="Calibri"/>
                <a:ea typeface="Calibri"/>
                <a:cs typeface="Calibri"/>
                <a:sym typeface="Calibri"/>
              </a:rPr>
              <a:t>Approximately 4000 people live within the watershed (Heidorn 2009). </a:t>
            </a:r>
          </a:p>
          <a:p>
            <a:pPr marL="342900" marR="0" lvl="0" indent="-342900" algn="l" rtl="0">
              <a:spcBef>
                <a:spcPts val="1500"/>
              </a:spcBef>
              <a:buClr>
                <a:schemeClr val="dk1"/>
              </a:buClr>
              <a:buSzPct val="100000"/>
              <a:buFont typeface="Arial"/>
              <a:buChar char="•"/>
            </a:pPr>
            <a:r>
              <a:rPr lang="en-US" sz="2200" dirty="0">
                <a:solidFill>
                  <a:schemeClr val="dk1"/>
                </a:solidFill>
                <a:latin typeface="Calibri"/>
                <a:ea typeface="Calibri"/>
                <a:cs typeface="Calibri"/>
                <a:sym typeface="Calibri"/>
              </a:rPr>
              <a:t>River gradient can be locally steep, the steepest gradients occur below dams and where bedrock ledges form waterfalls. </a:t>
            </a:r>
            <a:endParaRPr sz="2200" dirty="0">
              <a:solidFill>
                <a:schemeClr val="dk1"/>
              </a:solidFill>
              <a:latin typeface="Calibri"/>
              <a:ea typeface="Calibri"/>
              <a:cs typeface="Calibri"/>
              <a:sym typeface="Calibri"/>
            </a:endParaRPr>
          </a:p>
          <a:p>
            <a:pPr marL="342900" marR="0" lvl="0" indent="-342900" algn="l" rtl="0">
              <a:spcBef>
                <a:spcPts val="1500"/>
              </a:spcBef>
              <a:buClr>
                <a:schemeClr val="dk1"/>
              </a:buClr>
              <a:buSzPct val="100000"/>
              <a:buFont typeface="Arial"/>
              <a:buChar char="•"/>
            </a:pPr>
            <a:r>
              <a:rPr lang="en-US" sz="2200" dirty="0">
                <a:solidFill>
                  <a:schemeClr val="dk1"/>
                </a:solidFill>
                <a:latin typeface="Calibri"/>
                <a:ea typeface="Calibri"/>
                <a:cs typeface="Calibri"/>
                <a:sym typeface="Calibri"/>
              </a:rPr>
              <a:t>Segments of the river have variable channel characteristics depending on composition and local gradient. The channel bed is largely composed of boulders and cobble, with a minor component of finer gravel and coarse sand. </a:t>
            </a:r>
          </a:p>
        </p:txBody>
      </p:sp>
      <p:sp>
        <p:nvSpPr>
          <p:cNvPr id="95" name="Shape 95"/>
          <p:cNvSpPr txBox="1"/>
          <p:nvPr/>
        </p:nvSpPr>
        <p:spPr>
          <a:xfrm>
            <a:off x="511114" y="27724259"/>
            <a:ext cx="10092372" cy="1446550"/>
          </a:xfrm>
          <a:prstGeom prst="rect">
            <a:avLst/>
          </a:prstGeom>
          <a:noFill/>
          <a:ln>
            <a:noFill/>
          </a:ln>
        </p:spPr>
        <p:txBody>
          <a:bodyPr lIns="91425" tIns="45700" rIns="91425" bIns="45700" anchor="t" anchorCtr="0">
            <a:noAutofit/>
          </a:bodyPr>
          <a:lstStyle/>
          <a:p>
            <a:pPr lvl="0">
              <a:buSzPct val="25000"/>
            </a:pPr>
            <a:r>
              <a:rPr lang="en-US" sz="2200" b="1" dirty="0">
                <a:solidFill>
                  <a:schemeClr val="dk1"/>
                </a:solidFill>
                <a:latin typeface="Calibri"/>
                <a:ea typeface="Calibri"/>
                <a:cs typeface="Calibri"/>
                <a:sym typeface="Calibri"/>
              </a:rPr>
              <a:t>Figure 1</a:t>
            </a:r>
            <a:r>
              <a:rPr lang="en-US" sz="2200" dirty="0">
                <a:solidFill>
                  <a:schemeClr val="dk1"/>
                </a:solidFill>
                <a:latin typeface="Calibri"/>
                <a:ea typeface="Calibri"/>
                <a:cs typeface="Calibri"/>
                <a:sym typeface="Calibri"/>
              </a:rPr>
              <a:t>. Study area within the 102-sq.mi  Cold River </a:t>
            </a:r>
            <a:r>
              <a:rPr lang="en-US" sz="2200" dirty="0">
                <a:solidFill>
                  <a:srgbClr val="000000"/>
                </a:solidFill>
                <a:latin typeface="Calibri"/>
                <a:ea typeface="Calibri"/>
                <a:cs typeface="Calibri"/>
                <a:sym typeface="Calibri"/>
              </a:rPr>
              <a:t>drainage </a:t>
            </a:r>
            <a:r>
              <a:rPr lang="en-US" sz="2200" dirty="0" smtClean="0">
                <a:solidFill>
                  <a:srgbClr val="000000"/>
                </a:solidFill>
                <a:latin typeface="Calibri"/>
                <a:ea typeface="Calibri"/>
                <a:cs typeface="Calibri"/>
                <a:sym typeface="Calibri"/>
              </a:rPr>
              <a:t>basin. </a:t>
            </a:r>
            <a:r>
              <a:rPr lang="en-US" sz="2200" dirty="0">
                <a:solidFill>
                  <a:srgbClr val="000000"/>
                </a:solidFill>
                <a:latin typeface="Calibri"/>
                <a:ea typeface="Calibri"/>
                <a:cs typeface="Calibri"/>
                <a:sym typeface="Calibri"/>
              </a:rPr>
              <a:t>Green dots locate the Alstead and Drewsville  stream gages. </a:t>
            </a:r>
            <a:r>
              <a:rPr lang="en-US" sz="2200" dirty="0">
                <a:solidFill>
                  <a:schemeClr val="dk1"/>
                </a:solidFill>
                <a:latin typeface="Calibri"/>
                <a:ea typeface="Calibri"/>
                <a:cs typeface="Calibri"/>
                <a:sym typeface="Calibri"/>
              </a:rPr>
              <a:t>(image created </a:t>
            </a:r>
            <a:r>
              <a:rPr lang="en-US" sz="2200" dirty="0" smtClean="0">
                <a:solidFill>
                  <a:schemeClr val="dk1"/>
                </a:solidFill>
                <a:latin typeface="Calibri"/>
                <a:ea typeface="Calibri"/>
                <a:cs typeface="Calibri"/>
                <a:sym typeface="Calibri"/>
              </a:rPr>
              <a:t>using U.S.G.S  </a:t>
            </a:r>
            <a:r>
              <a:rPr lang="en-US" sz="2200" dirty="0" err="1">
                <a:solidFill>
                  <a:schemeClr val="dk1"/>
                </a:solidFill>
                <a:latin typeface="Calibri"/>
                <a:ea typeface="Calibri"/>
                <a:cs typeface="Calibri"/>
                <a:sym typeface="Calibri"/>
              </a:rPr>
              <a:t>streamstats</a:t>
            </a:r>
            <a:r>
              <a:rPr lang="en-US" sz="2200" dirty="0">
                <a:solidFill>
                  <a:schemeClr val="dk1"/>
                </a:solidFill>
                <a:latin typeface="Calibri"/>
                <a:ea typeface="Calibri"/>
                <a:cs typeface="Calibri"/>
                <a:sym typeface="Calibri"/>
              </a:rPr>
              <a:t> 3.0: https://</a:t>
            </a:r>
            <a:r>
              <a:rPr lang="en-US" sz="2200" dirty="0" err="1">
                <a:solidFill>
                  <a:schemeClr val="dk1"/>
                </a:solidFill>
                <a:latin typeface="Calibri"/>
                <a:ea typeface="Calibri"/>
                <a:cs typeface="Calibri"/>
                <a:sym typeface="Calibri"/>
              </a:rPr>
              <a:t>water.usgs.gov</a:t>
            </a:r>
            <a:r>
              <a:rPr lang="en-US" sz="2200" dirty="0">
                <a:solidFill>
                  <a:schemeClr val="dk1"/>
                </a:solidFill>
                <a:latin typeface="Calibri"/>
                <a:ea typeface="Calibri"/>
                <a:cs typeface="Calibri"/>
                <a:sym typeface="Calibri"/>
              </a:rPr>
              <a:t>/</a:t>
            </a:r>
            <a:r>
              <a:rPr lang="en-US" sz="2200" dirty="0" err="1">
                <a:solidFill>
                  <a:schemeClr val="dk1"/>
                </a:solidFill>
                <a:latin typeface="Calibri"/>
                <a:ea typeface="Calibri"/>
                <a:cs typeface="Calibri"/>
                <a:sym typeface="Calibri"/>
              </a:rPr>
              <a:t>osw</a:t>
            </a:r>
            <a:r>
              <a:rPr lang="en-US" sz="2200" dirty="0">
                <a:solidFill>
                  <a:schemeClr val="dk1"/>
                </a:solidFill>
                <a:latin typeface="Calibri"/>
                <a:ea typeface="Calibri"/>
                <a:cs typeface="Calibri"/>
                <a:sym typeface="Calibri"/>
              </a:rPr>
              <a:t>/</a:t>
            </a:r>
            <a:r>
              <a:rPr lang="en-US" sz="2200" dirty="0" err="1">
                <a:solidFill>
                  <a:schemeClr val="dk1"/>
                </a:solidFill>
                <a:latin typeface="Calibri"/>
                <a:ea typeface="Calibri"/>
                <a:cs typeface="Calibri"/>
                <a:sym typeface="Calibri"/>
              </a:rPr>
              <a:t>streamstats</a:t>
            </a:r>
            <a:r>
              <a:rPr lang="en-US" sz="2200" dirty="0">
                <a:solidFill>
                  <a:schemeClr val="dk1"/>
                </a:solidFill>
                <a:latin typeface="Calibri"/>
                <a:ea typeface="Calibri"/>
                <a:cs typeface="Calibri"/>
                <a:sym typeface="Calibri"/>
              </a:rPr>
              <a:t>/).</a:t>
            </a:r>
          </a:p>
          <a:p>
            <a:pPr marL="0" marR="0" lvl="0" indent="0" algn="l" rtl="0">
              <a:spcBef>
                <a:spcPts val="0"/>
              </a:spcBef>
              <a:buNone/>
            </a:pPr>
            <a:endParaRPr sz="2200" dirty="0">
              <a:solidFill>
                <a:schemeClr val="dk1"/>
              </a:solidFill>
              <a:latin typeface="Calibri"/>
              <a:ea typeface="Calibri"/>
              <a:cs typeface="Calibri"/>
              <a:sym typeface="Calibri"/>
            </a:endParaRPr>
          </a:p>
        </p:txBody>
      </p:sp>
      <p:sp>
        <p:nvSpPr>
          <p:cNvPr id="96" name="Shape 96"/>
          <p:cNvSpPr txBox="1"/>
          <p:nvPr/>
        </p:nvSpPr>
        <p:spPr>
          <a:xfrm>
            <a:off x="381000" y="21374810"/>
            <a:ext cx="7601967" cy="80938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a:solidFill>
                  <a:schemeClr val="dk1"/>
                </a:solidFill>
                <a:latin typeface="Calibri"/>
                <a:ea typeface="Calibri"/>
                <a:cs typeface="Calibri"/>
                <a:sym typeface="Calibri"/>
              </a:rPr>
              <a:t>THE</a:t>
            </a:r>
            <a:r>
              <a:rPr lang="en-US" sz="2800" b="1" u="sng" dirty="0">
                <a:solidFill>
                  <a:srgbClr val="FF0000"/>
                </a:solidFill>
                <a:latin typeface="Calibri"/>
                <a:ea typeface="Calibri"/>
                <a:cs typeface="Calibri"/>
                <a:sym typeface="Calibri"/>
              </a:rPr>
              <a:t> </a:t>
            </a:r>
            <a:r>
              <a:rPr lang="en-US" sz="2800" b="1" u="sng" dirty="0">
                <a:solidFill>
                  <a:schemeClr val="dk1"/>
                </a:solidFill>
                <a:latin typeface="Calibri"/>
                <a:ea typeface="Calibri"/>
                <a:cs typeface="Calibri"/>
                <a:sym typeface="Calibri"/>
              </a:rPr>
              <a:t>COLD</a:t>
            </a:r>
            <a:r>
              <a:rPr lang="en-US" sz="2800" b="1" u="sng" dirty="0">
                <a:solidFill>
                  <a:srgbClr val="FF0000"/>
                </a:solidFill>
                <a:latin typeface="Calibri"/>
                <a:ea typeface="Calibri"/>
                <a:cs typeface="Calibri"/>
                <a:sym typeface="Calibri"/>
              </a:rPr>
              <a:t> </a:t>
            </a:r>
            <a:r>
              <a:rPr lang="en-US" sz="2800" b="1" u="sng" dirty="0">
                <a:solidFill>
                  <a:schemeClr val="dk1"/>
                </a:solidFill>
                <a:latin typeface="Calibri"/>
                <a:ea typeface="Calibri"/>
                <a:cs typeface="Calibri"/>
                <a:sym typeface="Calibri"/>
              </a:rPr>
              <a:t>RIVER AND ITS BASIN</a:t>
            </a:r>
            <a:r>
              <a:rPr lang="en-US" sz="2400" dirty="0">
                <a:solidFill>
                  <a:schemeClr val="dk1"/>
                </a:solidFill>
                <a:latin typeface="Calibri"/>
                <a:ea typeface="Calibri"/>
                <a:cs typeface="Calibri"/>
                <a:sym typeface="Calibri"/>
              </a:rPr>
              <a:t>:</a:t>
            </a:r>
          </a:p>
        </p:txBody>
      </p:sp>
      <p:sp>
        <p:nvSpPr>
          <p:cNvPr id="97" name="Shape 97"/>
          <p:cNvSpPr txBox="1"/>
          <p:nvPr/>
        </p:nvSpPr>
        <p:spPr>
          <a:xfrm>
            <a:off x="11658600" y="3127637"/>
            <a:ext cx="9677400" cy="2549245"/>
          </a:xfrm>
          <a:prstGeom prst="rect">
            <a:avLst/>
          </a:prstGeom>
          <a:noFill/>
          <a:ln>
            <a:noFill/>
          </a:ln>
        </p:spPr>
        <p:txBody>
          <a:bodyPr lIns="91425" tIns="45700" rIns="91425" bIns="45700" anchor="t" anchorCtr="0">
            <a:noAutofit/>
          </a:bodyPr>
          <a:lstStyle/>
          <a:p>
            <a:pPr marL="0" marR="0" lvl="0" indent="0" algn="l" rtl="0">
              <a:spcBef>
                <a:spcPts val="0"/>
              </a:spcBef>
              <a:buNone/>
            </a:pPr>
            <a:endParaRPr sz="24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dirty="0">
                <a:solidFill>
                  <a:schemeClr val="dk1"/>
                </a:solidFill>
                <a:latin typeface="Calibri"/>
                <a:ea typeface="Calibri"/>
                <a:cs typeface="Calibri"/>
                <a:sym typeface="Calibri"/>
              </a:rPr>
              <a:t>The basin is underlain by crystalline igneous and metamorphic rock or the Bronson Hill Anticlinorium.</a:t>
            </a:r>
          </a:p>
          <a:p>
            <a:pPr marL="342900" marR="0" lvl="0" indent="-342900" algn="l" rtl="0">
              <a:spcBef>
                <a:spcPts val="0"/>
              </a:spcBef>
              <a:buClr>
                <a:schemeClr val="dk1"/>
              </a:buClr>
              <a:buFont typeface="Arial"/>
              <a:buNone/>
            </a:pPr>
            <a:endParaRPr sz="2200" dirty="0">
              <a:solidFill>
                <a:schemeClr val="dk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dirty="0" smtClean="0">
                <a:solidFill>
                  <a:schemeClr val="dk1"/>
                </a:solidFill>
                <a:latin typeface="Calibri"/>
                <a:ea typeface="Calibri"/>
                <a:cs typeface="Calibri"/>
                <a:sym typeface="Calibri"/>
              </a:rPr>
              <a:t> ~75</a:t>
            </a:r>
            <a:r>
              <a:rPr lang="en-US" sz="2200" dirty="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of the drainage </a:t>
            </a:r>
            <a:r>
              <a:rPr lang="en-US" sz="2200" dirty="0">
                <a:solidFill>
                  <a:schemeClr val="dk1"/>
                </a:solidFill>
                <a:latin typeface="Calibri"/>
                <a:ea typeface="Calibri"/>
                <a:cs typeface="Calibri"/>
                <a:sym typeface="Calibri"/>
              </a:rPr>
              <a:t>basin is underlain by impermeable </a:t>
            </a:r>
            <a:r>
              <a:rPr lang="en-US" sz="2200" dirty="0" smtClean="0">
                <a:solidFill>
                  <a:schemeClr val="dk1"/>
                </a:solidFill>
                <a:latin typeface="Calibri"/>
                <a:ea typeface="Calibri"/>
                <a:cs typeface="Calibri"/>
                <a:sym typeface="Calibri"/>
              </a:rPr>
              <a:t>till and bedrock (</a:t>
            </a:r>
            <a:r>
              <a:rPr lang="en-US" sz="2200" dirty="0">
                <a:solidFill>
                  <a:schemeClr val="dk1"/>
                </a:solidFill>
                <a:latin typeface="Calibri"/>
                <a:ea typeface="Calibri"/>
                <a:cs typeface="Calibri"/>
                <a:sym typeface="Calibri"/>
              </a:rPr>
              <a:t>fig. 2) </a:t>
            </a:r>
            <a:r>
              <a:rPr lang="en-US" sz="2200" dirty="0" smtClean="0">
                <a:solidFill>
                  <a:schemeClr val="dk1"/>
                </a:solidFill>
                <a:latin typeface="Calibri"/>
                <a:ea typeface="Calibri"/>
                <a:cs typeface="Calibri"/>
                <a:sym typeface="Calibri"/>
              </a:rPr>
              <a:t>which </a:t>
            </a:r>
            <a:r>
              <a:rPr lang="en-US" sz="2200" dirty="0">
                <a:solidFill>
                  <a:schemeClr val="dk1"/>
                </a:solidFill>
                <a:latin typeface="Calibri"/>
                <a:ea typeface="Calibri"/>
                <a:cs typeface="Calibri"/>
                <a:sym typeface="Calibri"/>
              </a:rPr>
              <a:t>has considerable impact on river hydrology</a:t>
            </a:r>
            <a:r>
              <a:rPr lang="en-US" sz="2200" dirty="0">
                <a:solidFill>
                  <a:srgbClr val="000000"/>
                </a:solidFill>
                <a:latin typeface="Calibri"/>
                <a:ea typeface="Calibri"/>
                <a:cs typeface="Calibri"/>
                <a:sym typeface="Calibri"/>
              </a:rPr>
              <a:t>. Steep slopes and poor permeability favor runoff, and groundwater recharged is limited</a:t>
            </a:r>
            <a:r>
              <a:rPr lang="en-US" sz="2200" dirty="0" smtClean="0">
                <a:solidFill>
                  <a:srgbClr val="000000"/>
                </a:solidFill>
                <a:latin typeface="Calibri"/>
                <a:ea typeface="Calibri"/>
                <a:cs typeface="Calibri"/>
                <a:sym typeface="Calibri"/>
              </a:rPr>
              <a:t>.</a:t>
            </a:r>
            <a:endParaRPr lang="en-US" sz="2200" dirty="0">
              <a:solidFill>
                <a:srgbClr val="000000"/>
              </a:solidFill>
              <a:latin typeface="Calibri"/>
              <a:ea typeface="Calibri"/>
              <a:cs typeface="Calibri"/>
              <a:sym typeface="Calibri"/>
            </a:endParaRPr>
          </a:p>
        </p:txBody>
      </p:sp>
      <p:pic>
        <p:nvPicPr>
          <p:cNvPr id="98" name="Shape 98"/>
          <p:cNvPicPr preferRelativeResize="0"/>
          <p:nvPr/>
        </p:nvPicPr>
        <p:blipFill rotWithShape="1">
          <a:blip r:embed="rId3">
            <a:alphaModFix/>
          </a:blip>
          <a:srcRect/>
          <a:stretch/>
        </p:blipFill>
        <p:spPr>
          <a:xfrm>
            <a:off x="11893548" y="5764888"/>
            <a:ext cx="5048658" cy="4865918"/>
          </a:xfrm>
          <a:prstGeom prst="rect">
            <a:avLst/>
          </a:prstGeom>
          <a:ln w="6350" cap="sq" cmpd="sng">
            <a:solidFill>
              <a:srgbClr val="000000"/>
            </a:solidFill>
            <a:prstDash val="solid"/>
            <a:miter lim="800000"/>
          </a:ln>
          <a:effectLst>
            <a:outerShdw blurRad="50800" dist="38100" dir="2700000" algn="tl" rotWithShape="0">
              <a:srgbClr val="000000">
                <a:alpha val="43000"/>
              </a:srgbClr>
            </a:outerShdw>
          </a:effectLst>
        </p:spPr>
      </p:pic>
      <p:sp>
        <p:nvSpPr>
          <p:cNvPr id="99" name="Shape 99"/>
          <p:cNvSpPr/>
          <p:nvPr/>
        </p:nvSpPr>
        <p:spPr>
          <a:xfrm>
            <a:off x="12280001" y="7196863"/>
            <a:ext cx="990599" cy="3048000"/>
          </a:xfrm>
          <a:prstGeom prst="rect">
            <a:avLst/>
          </a:prstGeom>
          <a:noFill/>
          <a:ln w="2540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dirty="0">
              <a:solidFill>
                <a:schemeClr val="lt1"/>
              </a:solidFill>
              <a:latin typeface="Calibri"/>
              <a:ea typeface="Calibri"/>
              <a:cs typeface="Calibri"/>
              <a:sym typeface="Calibri"/>
            </a:endParaRPr>
          </a:p>
        </p:txBody>
      </p:sp>
      <p:sp>
        <p:nvSpPr>
          <p:cNvPr id="100" name="Shape 100"/>
          <p:cNvSpPr txBox="1"/>
          <p:nvPr/>
        </p:nvSpPr>
        <p:spPr>
          <a:xfrm>
            <a:off x="11658600" y="11328928"/>
            <a:ext cx="5960372" cy="2928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smtClean="0">
                <a:solidFill>
                  <a:schemeClr val="tx1"/>
                </a:solidFill>
                <a:latin typeface="Calibri"/>
                <a:ea typeface="Calibri"/>
                <a:cs typeface="Calibri"/>
                <a:sym typeface="Calibri"/>
              </a:rPr>
              <a:t>HISTORIC STREAM FLOW </a:t>
            </a:r>
            <a:r>
              <a:rPr lang="en-US" sz="2800" u="sng" dirty="0">
                <a:solidFill>
                  <a:schemeClr val="tx1"/>
                </a:solidFill>
                <a:latin typeface="Calibri"/>
                <a:ea typeface="Calibri"/>
                <a:cs typeface="Calibri"/>
                <a:sym typeface="Calibri"/>
              </a:rPr>
              <a:t>:</a:t>
            </a:r>
          </a:p>
        </p:txBody>
      </p:sp>
      <p:sp>
        <p:nvSpPr>
          <p:cNvPr id="101" name="Shape 101"/>
          <p:cNvSpPr txBox="1"/>
          <p:nvPr/>
        </p:nvSpPr>
        <p:spPr>
          <a:xfrm>
            <a:off x="11696700" y="11796986"/>
            <a:ext cx="9365020" cy="396675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dirty="0" smtClean="0">
                <a:solidFill>
                  <a:schemeClr val="dk1"/>
                </a:solidFill>
                <a:latin typeface="Calibri"/>
                <a:ea typeface="Calibri"/>
                <a:cs typeface="Calibri"/>
                <a:sym typeface="Calibri"/>
              </a:rPr>
              <a:t>Data obtained from two gages on the Cold River: (fig. 6)</a:t>
            </a:r>
            <a:endParaRPr lang="en-US" sz="2200" dirty="0">
              <a:solidFill>
                <a:schemeClr val="dk1"/>
              </a:solidFill>
              <a:latin typeface="Calibri"/>
              <a:ea typeface="Calibri"/>
              <a:cs typeface="Calibri"/>
              <a:sym typeface="Calibri"/>
            </a:endParaRPr>
          </a:p>
          <a:p>
            <a:pPr marL="685800" marR="0" lvl="1" indent="-457200" algn="l" rtl="0">
              <a:spcBef>
                <a:spcPts val="0"/>
              </a:spcBef>
              <a:buClr>
                <a:schemeClr val="dk1"/>
              </a:buClr>
              <a:buSzPct val="100000"/>
              <a:buFont typeface="Calibri"/>
              <a:buAutoNum type="arabicPeriod"/>
            </a:pPr>
            <a:r>
              <a:rPr lang="en-US" sz="2200" b="1" i="0" u="none" strike="noStrike" cap="none" dirty="0" smtClean="0">
                <a:solidFill>
                  <a:srgbClr val="558ED5"/>
                </a:solidFill>
                <a:latin typeface="Calibri"/>
                <a:ea typeface="Calibri"/>
                <a:cs typeface="Calibri"/>
                <a:sym typeface="Calibri"/>
              </a:rPr>
              <a:t>River Street Gage, </a:t>
            </a:r>
            <a:r>
              <a:rPr lang="en-US" sz="2200" b="1" i="0" u="none" strike="noStrike" cap="none" dirty="0" err="1" smtClean="0">
                <a:solidFill>
                  <a:srgbClr val="558ED5"/>
                </a:solidFill>
                <a:latin typeface="Calibri"/>
                <a:ea typeface="Calibri"/>
                <a:cs typeface="Calibri"/>
                <a:sym typeface="Calibri"/>
              </a:rPr>
              <a:t>Drewsville</a:t>
            </a:r>
            <a:r>
              <a:rPr lang="en-US" sz="2200" b="0" i="0" u="none" strike="noStrike" cap="none" dirty="0" smtClean="0">
                <a:solidFill>
                  <a:schemeClr val="dk1"/>
                </a:solidFill>
                <a:latin typeface="Calibri"/>
                <a:ea typeface="Calibri"/>
                <a:cs typeface="Calibri"/>
                <a:sym typeface="Calibri"/>
              </a:rPr>
              <a:t>: </a:t>
            </a:r>
            <a:r>
              <a:rPr lang="en-US" sz="2200" b="0" i="0" u="none" strike="noStrike" cap="none" dirty="0">
                <a:solidFill>
                  <a:schemeClr val="dk1"/>
                </a:solidFill>
                <a:latin typeface="Calibri"/>
                <a:ea typeface="Calibri"/>
                <a:cs typeface="Calibri"/>
                <a:sym typeface="Calibri"/>
              </a:rPr>
              <a:t>Period of record 1941-78, A</a:t>
            </a:r>
            <a:r>
              <a:rPr lang="en-US" sz="2200" b="0" i="0" u="none" strike="noStrike" cap="none" baseline="-25000" dirty="0">
                <a:solidFill>
                  <a:schemeClr val="dk1"/>
                </a:solidFill>
                <a:latin typeface="Calibri"/>
                <a:ea typeface="Calibri"/>
                <a:cs typeface="Calibri"/>
                <a:sym typeface="Calibri"/>
              </a:rPr>
              <a:t>d</a:t>
            </a:r>
            <a:r>
              <a:rPr lang="en-US" sz="2200" b="0" i="0" u="none" strike="noStrike" cap="none" dirty="0">
                <a:solidFill>
                  <a:schemeClr val="dk1"/>
                </a:solidFill>
                <a:latin typeface="Calibri"/>
                <a:ea typeface="Calibri"/>
                <a:cs typeface="Calibri"/>
                <a:sym typeface="Calibri"/>
              </a:rPr>
              <a:t>=74.6 mi</a:t>
            </a:r>
            <a:r>
              <a:rPr lang="en-US" sz="2200" b="0" i="0" u="none" strike="noStrike" cap="none" baseline="30000" dirty="0">
                <a:solidFill>
                  <a:schemeClr val="dk1"/>
                </a:solidFill>
                <a:latin typeface="Calibri"/>
                <a:ea typeface="Calibri"/>
                <a:cs typeface="Calibri"/>
                <a:sym typeface="Calibri"/>
              </a:rPr>
              <a:t>2</a:t>
            </a:r>
          </a:p>
          <a:p>
            <a:pPr marL="685800" marR="0" lvl="1" indent="-457200" algn="l" rtl="0">
              <a:spcBef>
                <a:spcPts val="0"/>
              </a:spcBef>
              <a:buClr>
                <a:schemeClr val="dk1"/>
              </a:buClr>
              <a:buSzPct val="100000"/>
              <a:buFont typeface="Calibri"/>
              <a:buAutoNum type="arabicPeriod"/>
            </a:pPr>
            <a:r>
              <a:rPr lang="en-US" sz="2200" b="1" i="0" u="none" strike="noStrike" cap="none" dirty="0">
                <a:solidFill>
                  <a:srgbClr val="558ED5"/>
                </a:solidFill>
                <a:latin typeface="Calibri"/>
                <a:ea typeface="Calibri"/>
                <a:cs typeface="Calibri"/>
                <a:sym typeface="Calibri"/>
              </a:rPr>
              <a:t>High Street Gage, Alstead</a:t>
            </a:r>
            <a:r>
              <a:rPr lang="en-US" sz="2200" b="0" i="0" u="none" strike="noStrike" cap="none" dirty="0">
                <a:solidFill>
                  <a:schemeClr val="dk1"/>
                </a:solidFill>
                <a:latin typeface="Calibri"/>
                <a:ea typeface="Calibri"/>
                <a:cs typeface="Calibri"/>
                <a:sym typeface="Calibri"/>
              </a:rPr>
              <a:t>: Period of record 2009-2017, A</a:t>
            </a:r>
            <a:r>
              <a:rPr lang="en-US" sz="2200" b="0" i="0" u="none" strike="noStrike" cap="none" baseline="-25000" dirty="0">
                <a:solidFill>
                  <a:schemeClr val="dk1"/>
                </a:solidFill>
                <a:latin typeface="Calibri"/>
                <a:ea typeface="Calibri"/>
                <a:cs typeface="Calibri"/>
                <a:sym typeface="Calibri"/>
              </a:rPr>
              <a:t>d</a:t>
            </a:r>
            <a:r>
              <a:rPr lang="en-US" sz="2200" b="0" i="0" u="none" strike="noStrike" cap="none" dirty="0">
                <a:solidFill>
                  <a:schemeClr val="dk1"/>
                </a:solidFill>
                <a:latin typeface="Calibri"/>
                <a:ea typeface="Calibri"/>
                <a:cs typeface="Calibri"/>
                <a:sym typeface="Calibri"/>
              </a:rPr>
              <a:t>=82.7 mi</a:t>
            </a:r>
            <a:r>
              <a:rPr lang="en-US" sz="2200" b="0" i="0" u="none" strike="noStrike" cap="none" baseline="30000" dirty="0">
                <a:solidFill>
                  <a:schemeClr val="dk1"/>
                </a:solidFill>
                <a:latin typeface="Calibri"/>
                <a:ea typeface="Calibri"/>
                <a:cs typeface="Calibri"/>
                <a:sym typeface="Calibri"/>
              </a:rPr>
              <a:t>2</a:t>
            </a:r>
            <a:br>
              <a:rPr lang="en-US" sz="2200" b="0" i="0" u="none" strike="noStrike" cap="none" baseline="30000" dirty="0">
                <a:solidFill>
                  <a:schemeClr val="dk1"/>
                </a:solidFill>
                <a:latin typeface="Calibri"/>
                <a:ea typeface="Calibri"/>
                <a:cs typeface="Calibri"/>
                <a:sym typeface="Calibri"/>
              </a:rPr>
            </a:br>
            <a:endParaRPr lang="en-US" sz="2200" b="0" i="0" u="none" strike="noStrike" cap="none" baseline="30000" dirty="0">
              <a:solidFill>
                <a:schemeClr val="dk1"/>
              </a:solidFill>
              <a:latin typeface="Calibri"/>
              <a:ea typeface="Calibri"/>
              <a:cs typeface="Calibri"/>
              <a:sym typeface="Calibri"/>
            </a:endParaRPr>
          </a:p>
          <a:p>
            <a:pPr marL="457200" lvl="2" indent="-342900">
              <a:buClr>
                <a:schemeClr val="dk1"/>
              </a:buClr>
              <a:buSzPct val="100000"/>
              <a:buFont typeface="Arial"/>
              <a:buChar char="•"/>
            </a:pPr>
            <a:r>
              <a:rPr lang="en-US" sz="2200" dirty="0">
                <a:solidFill>
                  <a:schemeClr val="dk1"/>
                </a:solidFill>
                <a:latin typeface="Calibri"/>
                <a:ea typeface="Calibri"/>
                <a:cs typeface="Calibri"/>
                <a:sym typeface="Calibri"/>
              </a:rPr>
              <a:t>Basin contribution to flow recorded by the Drewsville gage between 1945 and 1775 was 1.44 cfs/mi</a:t>
            </a:r>
            <a:r>
              <a:rPr lang="en-US" sz="2200" baseline="30000" dirty="0">
                <a:solidFill>
                  <a:schemeClr val="dk1"/>
                </a:solidFill>
                <a:latin typeface="Calibri"/>
                <a:ea typeface="Calibri"/>
                <a:cs typeface="Calibri"/>
                <a:sym typeface="Calibri"/>
              </a:rPr>
              <a:t>2</a:t>
            </a:r>
            <a:r>
              <a:rPr lang="en-US" sz="2200" dirty="0">
                <a:solidFill>
                  <a:schemeClr val="dk1"/>
                </a:solidFill>
                <a:latin typeface="Calibri"/>
                <a:ea typeface="Calibri"/>
                <a:cs typeface="Calibri"/>
                <a:sym typeface="Calibri"/>
              </a:rPr>
              <a:t> </a:t>
            </a:r>
          </a:p>
          <a:p>
            <a:pPr marL="457200" lvl="2" indent="-342900">
              <a:buClr>
                <a:schemeClr val="dk1"/>
              </a:buClr>
              <a:buFont typeface="Arial"/>
              <a:buChar char="•"/>
            </a:pPr>
            <a:endParaRPr sz="2200" dirty="0">
              <a:solidFill>
                <a:schemeClr val="dk1"/>
              </a:solidFill>
              <a:latin typeface="Calibri"/>
              <a:ea typeface="Calibri"/>
              <a:cs typeface="Calibri"/>
              <a:sym typeface="Calibri"/>
            </a:endParaRPr>
          </a:p>
          <a:p>
            <a:pPr marL="457200" lvl="2" indent="-342900">
              <a:buClr>
                <a:schemeClr val="dk1"/>
              </a:buClr>
              <a:buSzPct val="100000"/>
              <a:buFont typeface="Arial"/>
              <a:buChar char="•"/>
            </a:pPr>
            <a:r>
              <a:rPr lang="en-US" sz="2200" dirty="0">
                <a:solidFill>
                  <a:schemeClr val="dk1"/>
                </a:solidFill>
                <a:latin typeface="Calibri"/>
                <a:ea typeface="Calibri"/>
                <a:cs typeface="Calibri"/>
                <a:sym typeface="Calibri"/>
              </a:rPr>
              <a:t>Basin  contribution to flow recorded 40 years later by the Alstead gage is 1.56 cfs/mi</a:t>
            </a:r>
            <a:r>
              <a:rPr lang="en-US" sz="2200" baseline="30000" dirty="0">
                <a:solidFill>
                  <a:schemeClr val="dk1"/>
                </a:solidFill>
                <a:latin typeface="Calibri"/>
                <a:ea typeface="Calibri"/>
                <a:cs typeface="Calibri"/>
                <a:sym typeface="Calibri"/>
              </a:rPr>
              <a:t>2</a:t>
            </a:r>
            <a:r>
              <a:rPr lang="en-US" sz="2200" dirty="0">
                <a:solidFill>
                  <a:schemeClr val="dk1"/>
                </a:solidFill>
                <a:latin typeface="Calibri"/>
                <a:ea typeface="Calibri"/>
                <a:cs typeface="Calibri"/>
                <a:sym typeface="Calibri"/>
              </a:rPr>
              <a:t>. </a:t>
            </a:r>
          </a:p>
          <a:p>
            <a:pPr marL="0" marR="0" lvl="0" indent="0" algn="ctr" rtl="0">
              <a:spcBef>
                <a:spcPts val="800"/>
              </a:spcBef>
              <a:buSzPct val="25000"/>
              <a:buNone/>
            </a:pPr>
            <a:r>
              <a:rPr lang="en-US" sz="2400" b="1" dirty="0">
                <a:solidFill>
                  <a:srgbClr val="558ED5"/>
                </a:solidFill>
                <a:latin typeface="Calibri"/>
                <a:ea typeface="Calibri"/>
                <a:cs typeface="Calibri"/>
                <a:sym typeface="Calibri"/>
              </a:rPr>
              <a:t> If taken at face value this would indicate an 8% increase in basin contribution over the last 40 </a:t>
            </a:r>
            <a:r>
              <a:rPr lang="en-US" sz="2400" b="1" dirty="0" smtClean="0">
                <a:solidFill>
                  <a:srgbClr val="558ED5"/>
                </a:solidFill>
                <a:latin typeface="Calibri"/>
                <a:ea typeface="Calibri"/>
                <a:cs typeface="Calibri"/>
                <a:sym typeface="Calibri"/>
              </a:rPr>
              <a:t>years </a:t>
            </a:r>
            <a:endParaRPr lang="en-US" sz="2400" b="1" dirty="0">
              <a:solidFill>
                <a:srgbClr val="558ED5"/>
              </a:solidFill>
              <a:latin typeface="Calibri"/>
              <a:ea typeface="Calibri"/>
              <a:cs typeface="Calibri"/>
              <a:sym typeface="Calibri"/>
            </a:endParaRPr>
          </a:p>
        </p:txBody>
      </p:sp>
      <p:sp>
        <p:nvSpPr>
          <p:cNvPr id="102" name="Shape 102"/>
          <p:cNvSpPr txBox="1"/>
          <p:nvPr/>
        </p:nvSpPr>
        <p:spPr>
          <a:xfrm>
            <a:off x="9974116" y="15502670"/>
            <a:ext cx="4198513"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a:solidFill>
                  <a:schemeClr val="dk1"/>
                </a:solidFill>
                <a:latin typeface="Calibri"/>
                <a:ea typeface="Calibri"/>
                <a:cs typeface="Calibri"/>
                <a:sym typeface="Calibri"/>
              </a:rPr>
              <a:t>THE FIELD AREA</a:t>
            </a:r>
            <a:r>
              <a:rPr lang="en-US" sz="2800" dirty="0">
                <a:solidFill>
                  <a:schemeClr val="dk1"/>
                </a:solidFill>
                <a:latin typeface="Calibri"/>
                <a:ea typeface="Calibri"/>
                <a:cs typeface="Calibri"/>
                <a:sym typeface="Calibri"/>
              </a:rPr>
              <a:t>:</a:t>
            </a:r>
          </a:p>
        </p:txBody>
      </p:sp>
      <p:sp>
        <p:nvSpPr>
          <p:cNvPr id="104" name="Shape 104"/>
          <p:cNvSpPr/>
          <p:nvPr/>
        </p:nvSpPr>
        <p:spPr>
          <a:xfrm>
            <a:off x="9910120" y="24048092"/>
            <a:ext cx="6180547" cy="92796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dirty="0">
                <a:solidFill>
                  <a:schemeClr val="dk1"/>
                </a:solidFill>
                <a:latin typeface="Calibri"/>
                <a:ea typeface="Calibri"/>
                <a:cs typeface="Calibri"/>
                <a:sym typeface="Calibri"/>
              </a:rPr>
              <a:t>Figure </a:t>
            </a:r>
            <a:r>
              <a:rPr lang="en-US" sz="2200" b="1" dirty="0" smtClean="0">
                <a:solidFill>
                  <a:schemeClr val="dk1"/>
                </a:solidFill>
                <a:latin typeface="Calibri"/>
                <a:ea typeface="Calibri"/>
                <a:cs typeface="Calibri"/>
                <a:sym typeface="Calibri"/>
              </a:rPr>
              <a:t>4.</a:t>
            </a:r>
            <a:r>
              <a:rPr lang="en-US" sz="2200" dirty="0" smtClean="0">
                <a:solidFill>
                  <a:schemeClr val="dk1"/>
                </a:solidFill>
                <a:latin typeface="Calibri"/>
                <a:ea typeface="Calibri"/>
                <a:cs typeface="Calibri"/>
                <a:sym typeface="Calibri"/>
              </a:rPr>
              <a:t> LIDAR </a:t>
            </a:r>
            <a:r>
              <a:rPr lang="en-US" sz="2200" dirty="0">
                <a:solidFill>
                  <a:schemeClr val="dk1"/>
                </a:solidFill>
                <a:latin typeface="Calibri"/>
                <a:ea typeface="Calibri"/>
                <a:cs typeface="Calibri"/>
                <a:sym typeface="Calibri"/>
              </a:rPr>
              <a:t>image of field area (courtesy of NH GRANIT) The Cold River at </a:t>
            </a:r>
            <a:r>
              <a:rPr lang="en-US" sz="2200" dirty="0" err="1">
                <a:solidFill>
                  <a:schemeClr val="dk1"/>
                </a:solidFill>
                <a:latin typeface="Calibri"/>
                <a:ea typeface="Calibri"/>
                <a:cs typeface="Calibri"/>
                <a:sym typeface="Calibri"/>
              </a:rPr>
              <a:t>bankfull</a:t>
            </a:r>
            <a:r>
              <a:rPr lang="en-US" sz="2200" dirty="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stage is light blue.  </a:t>
            </a:r>
            <a:r>
              <a:rPr lang="en-US" sz="2200" dirty="0">
                <a:solidFill>
                  <a:schemeClr val="dk1"/>
                </a:solidFill>
                <a:latin typeface="Calibri"/>
                <a:ea typeface="Calibri"/>
                <a:cs typeface="Calibri"/>
                <a:sym typeface="Calibri"/>
              </a:rPr>
              <a:t>Spring flood channels are </a:t>
            </a:r>
            <a:r>
              <a:rPr lang="en-US" sz="2200" dirty="0" smtClean="0">
                <a:solidFill>
                  <a:schemeClr val="dk1"/>
                </a:solidFill>
                <a:latin typeface="Calibri"/>
                <a:ea typeface="Calibri"/>
                <a:cs typeface="Calibri"/>
                <a:sym typeface="Calibri"/>
              </a:rPr>
              <a:t>dark blue. </a:t>
            </a:r>
            <a:endParaRPr lang="en-US" sz="2200" dirty="0">
              <a:solidFill>
                <a:schemeClr val="dk1"/>
              </a:solidFill>
              <a:latin typeface="Calibri"/>
              <a:ea typeface="Calibri"/>
              <a:cs typeface="Calibri"/>
              <a:sym typeface="Calibri"/>
            </a:endParaRPr>
          </a:p>
        </p:txBody>
      </p:sp>
      <p:sp>
        <p:nvSpPr>
          <p:cNvPr id="105" name="Shape 105"/>
          <p:cNvSpPr txBox="1"/>
          <p:nvPr/>
        </p:nvSpPr>
        <p:spPr>
          <a:xfrm>
            <a:off x="15749385" y="20841553"/>
            <a:ext cx="6237860" cy="4154983"/>
          </a:xfrm>
          <a:prstGeom prst="rect">
            <a:avLst/>
          </a:prstGeom>
          <a:noFill/>
          <a:ln>
            <a:noFill/>
          </a:ln>
        </p:spPr>
        <p:txBody>
          <a:bodyPr lIns="91425" tIns="45700" rIns="91425" bIns="45700" anchor="t" anchorCtr="0">
            <a:noAutofit/>
          </a:bodyPr>
          <a:lstStyle/>
          <a:p>
            <a:pPr marL="342900" marR="0" lvl="0" indent="-342900" algn="l" rtl="0">
              <a:spcBef>
                <a:spcPts val="80"/>
              </a:spcBef>
              <a:buClr>
                <a:schemeClr val="dk1"/>
              </a:buClr>
              <a:buSzPct val="100000"/>
              <a:buFont typeface="Arial"/>
              <a:buChar char="•"/>
            </a:pPr>
            <a:r>
              <a:rPr lang="en-US" sz="2200" dirty="0">
                <a:solidFill>
                  <a:schemeClr val="dk1"/>
                </a:solidFill>
                <a:latin typeface="Calibri"/>
                <a:ea typeface="Calibri"/>
                <a:cs typeface="Calibri"/>
                <a:sym typeface="Calibri"/>
              </a:rPr>
              <a:t>The study </a:t>
            </a:r>
            <a:r>
              <a:rPr lang="en-US" sz="2200" dirty="0" smtClean="0">
                <a:solidFill>
                  <a:schemeClr val="dk1"/>
                </a:solidFill>
                <a:latin typeface="Calibri"/>
                <a:ea typeface="Calibri"/>
                <a:cs typeface="Calibri"/>
                <a:sym typeface="Calibri"/>
              </a:rPr>
              <a:t>area (figs. 1 and 4) </a:t>
            </a:r>
            <a:r>
              <a:rPr lang="en-US" sz="2200" dirty="0">
                <a:solidFill>
                  <a:schemeClr val="dk1"/>
                </a:solidFill>
                <a:latin typeface="Calibri"/>
                <a:ea typeface="Calibri"/>
                <a:cs typeface="Calibri"/>
                <a:sym typeface="Calibri"/>
              </a:rPr>
              <a:t>includes </a:t>
            </a:r>
            <a:r>
              <a:rPr lang="en-US" sz="2200" dirty="0" smtClean="0">
                <a:solidFill>
                  <a:schemeClr val="dk1"/>
                </a:solidFill>
                <a:latin typeface="Calibri"/>
                <a:ea typeface="Calibri"/>
                <a:cs typeface="Calibri"/>
                <a:sym typeface="Calibri"/>
              </a:rPr>
              <a:t>a .5 mile </a:t>
            </a:r>
            <a:r>
              <a:rPr lang="en-US" sz="2200" dirty="0">
                <a:solidFill>
                  <a:schemeClr val="dk1"/>
                </a:solidFill>
                <a:latin typeface="Calibri"/>
                <a:ea typeface="Calibri"/>
                <a:cs typeface="Calibri"/>
                <a:sym typeface="Calibri"/>
              </a:rPr>
              <a:t>long stretch of river, located in the middle of the basin, </a:t>
            </a:r>
            <a:r>
              <a:rPr lang="en-US" sz="2200" dirty="0" smtClean="0">
                <a:solidFill>
                  <a:schemeClr val="dk1"/>
                </a:solidFill>
                <a:latin typeface="Calibri"/>
                <a:ea typeface="Calibri"/>
                <a:cs typeface="Calibri"/>
                <a:sym typeface="Calibri"/>
              </a:rPr>
              <a:t>1.5 miles </a:t>
            </a:r>
            <a:r>
              <a:rPr lang="en-US" sz="2200" dirty="0">
                <a:solidFill>
                  <a:schemeClr val="dk1"/>
                </a:solidFill>
                <a:latin typeface="Calibri"/>
                <a:ea typeface="Calibri"/>
                <a:cs typeface="Calibri"/>
                <a:sym typeface="Calibri"/>
              </a:rPr>
              <a:t>SW of Acworth Village, and 4.6 </a:t>
            </a:r>
            <a:r>
              <a:rPr lang="en-US" sz="2200" dirty="0" smtClean="0">
                <a:solidFill>
                  <a:schemeClr val="dk1"/>
                </a:solidFill>
                <a:latin typeface="Calibri"/>
                <a:ea typeface="Calibri"/>
                <a:cs typeface="Calibri"/>
                <a:sym typeface="Calibri"/>
              </a:rPr>
              <a:t>miles </a:t>
            </a:r>
            <a:r>
              <a:rPr lang="en-US" sz="2200" dirty="0">
                <a:solidFill>
                  <a:schemeClr val="dk1"/>
                </a:solidFill>
                <a:latin typeface="Calibri"/>
                <a:ea typeface="Calibri"/>
                <a:cs typeface="Calibri"/>
                <a:sym typeface="Calibri"/>
              </a:rPr>
              <a:t>NW of Alstead</a:t>
            </a:r>
            <a:r>
              <a:rPr lang="en-US" sz="2200" dirty="0" smtClean="0">
                <a:solidFill>
                  <a:schemeClr val="dk1"/>
                </a:solidFill>
                <a:latin typeface="Calibri"/>
                <a:ea typeface="Calibri"/>
                <a:cs typeface="Calibri"/>
                <a:sym typeface="Calibri"/>
              </a:rPr>
              <a:t>.</a:t>
            </a:r>
            <a:endParaRPr lang="en-US" sz="2200" dirty="0">
              <a:solidFill>
                <a:schemeClr val="dk1"/>
              </a:solidFill>
              <a:latin typeface="Calibri"/>
              <a:ea typeface="Calibri"/>
              <a:cs typeface="Calibri"/>
              <a:sym typeface="Calibri"/>
            </a:endParaRPr>
          </a:p>
          <a:p>
            <a:pPr marL="342900" marR="0" lvl="0" indent="-342900" algn="l" rtl="0">
              <a:spcBef>
                <a:spcPts val="80"/>
              </a:spcBef>
              <a:buClr>
                <a:schemeClr val="dk1"/>
              </a:buClr>
              <a:buSzPct val="100000"/>
              <a:buFont typeface="Arial"/>
              <a:buChar char="•"/>
            </a:pPr>
            <a:r>
              <a:rPr lang="en-US" sz="2200" dirty="0" smtClean="0">
                <a:solidFill>
                  <a:schemeClr val="dk1"/>
                </a:solidFill>
                <a:latin typeface="Calibri"/>
                <a:ea typeface="Calibri"/>
                <a:cs typeface="Calibri"/>
                <a:sym typeface="Calibri"/>
              </a:rPr>
              <a:t>Field area consists of </a:t>
            </a:r>
          </a:p>
          <a:p>
            <a:pPr lvl="3">
              <a:spcBef>
                <a:spcPts val="80"/>
              </a:spcBef>
              <a:buClr>
                <a:schemeClr val="dk1"/>
              </a:buClr>
              <a:buSzPct val="100000"/>
            </a:pPr>
            <a:r>
              <a:rPr lang="en-US" sz="2200" dirty="0" smtClean="0">
                <a:solidFill>
                  <a:schemeClr val="dk1"/>
                </a:solidFill>
                <a:latin typeface="Calibri"/>
                <a:ea typeface="Calibri"/>
                <a:cs typeface="Calibri"/>
                <a:sym typeface="Calibri"/>
              </a:rPr>
              <a:t>	1. Upper </a:t>
            </a:r>
            <a:r>
              <a:rPr lang="en-US" sz="2200" dirty="0">
                <a:solidFill>
                  <a:schemeClr val="dk1"/>
                </a:solidFill>
                <a:latin typeface="Calibri"/>
                <a:ea typeface="Calibri"/>
                <a:cs typeface="Calibri"/>
                <a:sym typeface="Calibri"/>
              </a:rPr>
              <a:t>meandering </a:t>
            </a:r>
            <a:r>
              <a:rPr lang="en-US" sz="2200" dirty="0" smtClean="0">
                <a:solidFill>
                  <a:schemeClr val="dk1"/>
                </a:solidFill>
                <a:latin typeface="Calibri"/>
                <a:ea typeface="Calibri"/>
                <a:cs typeface="Calibri"/>
                <a:sym typeface="Calibri"/>
              </a:rPr>
              <a:t>reach (UR) </a:t>
            </a:r>
          </a:p>
          <a:p>
            <a:pPr marR="0" lvl="0" algn="l" rtl="0">
              <a:buClr>
                <a:schemeClr val="dk1"/>
              </a:buClr>
              <a:buSzPct val="100000"/>
            </a:pPr>
            <a:r>
              <a:rPr lang="en-US" sz="2200" dirty="0" smtClean="0">
                <a:solidFill>
                  <a:schemeClr val="dk1"/>
                </a:solidFill>
                <a:latin typeface="Calibri"/>
                <a:ea typeface="Calibri"/>
                <a:cs typeface="Calibri"/>
                <a:sym typeface="Calibri"/>
              </a:rPr>
              <a:t>	2.  A middle </a:t>
            </a:r>
            <a:r>
              <a:rPr lang="en-US" sz="2200" dirty="0">
                <a:solidFill>
                  <a:schemeClr val="dk1"/>
                </a:solidFill>
                <a:latin typeface="Calibri"/>
                <a:ea typeface="Calibri"/>
                <a:cs typeface="Calibri"/>
                <a:sym typeface="Calibri"/>
              </a:rPr>
              <a:t>straight </a:t>
            </a:r>
            <a:r>
              <a:rPr lang="en-US" sz="2200" dirty="0" smtClean="0">
                <a:solidFill>
                  <a:schemeClr val="dk1"/>
                </a:solidFill>
                <a:latin typeface="Calibri"/>
                <a:ea typeface="Calibri"/>
                <a:cs typeface="Calibri"/>
                <a:sym typeface="Calibri"/>
              </a:rPr>
              <a:t>stretch(MR)</a:t>
            </a:r>
          </a:p>
          <a:p>
            <a:pPr marR="0" lvl="0" algn="l" rtl="0">
              <a:buClr>
                <a:schemeClr val="dk1"/>
              </a:buClr>
              <a:buSzPct val="100000"/>
            </a:pPr>
            <a:r>
              <a:rPr lang="en-US" sz="2200" dirty="0" smtClean="0">
                <a:solidFill>
                  <a:schemeClr val="dk1"/>
                </a:solidFill>
                <a:latin typeface="Calibri"/>
                <a:ea typeface="Calibri"/>
                <a:cs typeface="Calibri"/>
                <a:sym typeface="Calibri"/>
              </a:rPr>
              <a:t>	3.  Lower </a:t>
            </a:r>
            <a:r>
              <a:rPr lang="en-US" sz="2200" dirty="0">
                <a:solidFill>
                  <a:schemeClr val="dk1"/>
                </a:solidFill>
                <a:latin typeface="Calibri"/>
                <a:ea typeface="Calibri"/>
                <a:cs typeface="Calibri"/>
                <a:sym typeface="Calibri"/>
              </a:rPr>
              <a:t>meandering reach </a:t>
            </a:r>
            <a:r>
              <a:rPr lang="en-US" sz="2200" dirty="0" smtClean="0">
                <a:solidFill>
                  <a:schemeClr val="dk1"/>
                </a:solidFill>
                <a:latin typeface="Calibri"/>
                <a:ea typeface="Calibri"/>
                <a:cs typeface="Calibri"/>
                <a:sym typeface="Calibri"/>
              </a:rPr>
              <a:t>(LR)</a:t>
            </a:r>
          </a:p>
          <a:p>
            <a:pPr marL="342900" marR="0" lvl="0" indent="-342900" algn="l" rtl="0">
              <a:spcBef>
                <a:spcPts val="80"/>
              </a:spcBef>
              <a:buClr>
                <a:schemeClr val="dk1"/>
              </a:buClr>
              <a:buSzPct val="100000"/>
              <a:buFont typeface="Arial" panose="020B0604020202020204" pitchFamily="34" charset="0"/>
              <a:buChar char="•"/>
            </a:pPr>
            <a:r>
              <a:rPr lang="en-US" sz="2200" dirty="0" smtClean="0">
                <a:solidFill>
                  <a:schemeClr val="dk1"/>
                </a:solidFill>
                <a:latin typeface="Calibri"/>
                <a:ea typeface="Calibri"/>
                <a:cs typeface="Calibri"/>
                <a:sym typeface="Calibri"/>
              </a:rPr>
              <a:t>Lower reach </a:t>
            </a:r>
            <a:r>
              <a:rPr lang="en-US" sz="2200" dirty="0">
                <a:solidFill>
                  <a:schemeClr val="dk1"/>
                </a:solidFill>
                <a:latin typeface="Calibri"/>
                <a:ea typeface="Calibri"/>
                <a:cs typeface="Calibri"/>
                <a:sym typeface="Calibri"/>
              </a:rPr>
              <a:t>contains two active channels. Both meandering reaches are also anastomosing. </a:t>
            </a:r>
          </a:p>
          <a:p>
            <a:pPr marL="342900" marR="0" lvl="0" indent="-342900" algn="l" rtl="0">
              <a:spcBef>
                <a:spcPts val="0"/>
              </a:spcBef>
              <a:buClr>
                <a:schemeClr val="dk1"/>
              </a:buClr>
              <a:buFont typeface="Arial"/>
              <a:buNone/>
            </a:pPr>
            <a:endParaRPr sz="2200" dirty="0">
              <a:solidFill>
                <a:schemeClr val="dk1"/>
              </a:solidFill>
              <a:latin typeface="Calibri"/>
              <a:ea typeface="Calibri"/>
              <a:cs typeface="Calibri"/>
              <a:sym typeface="Calibri"/>
            </a:endParaRPr>
          </a:p>
          <a:p>
            <a:pPr marL="0" marR="0" lvl="0" indent="0" algn="l" rtl="0">
              <a:spcBef>
                <a:spcPts val="0"/>
              </a:spcBef>
              <a:buNone/>
            </a:pPr>
            <a:endParaRPr sz="2200" dirty="0">
              <a:solidFill>
                <a:schemeClr val="dk1"/>
              </a:solidFill>
              <a:latin typeface="Calibri"/>
              <a:ea typeface="Calibri"/>
              <a:cs typeface="Calibri"/>
              <a:sym typeface="Calibri"/>
            </a:endParaRPr>
          </a:p>
        </p:txBody>
      </p:sp>
      <p:grpSp>
        <p:nvGrpSpPr>
          <p:cNvPr id="168" name="Group 167"/>
          <p:cNvGrpSpPr/>
          <p:nvPr/>
        </p:nvGrpSpPr>
        <p:grpSpPr>
          <a:xfrm>
            <a:off x="11032333" y="25421382"/>
            <a:ext cx="10972800" cy="821877"/>
            <a:chOff x="11032333" y="25421382"/>
            <a:chExt cx="10972800" cy="821877"/>
          </a:xfrm>
        </p:grpSpPr>
        <p:sp>
          <p:nvSpPr>
            <p:cNvPr id="106" name="Shape 106"/>
            <p:cNvSpPr/>
            <p:nvPr/>
          </p:nvSpPr>
          <p:spPr>
            <a:xfrm>
              <a:off x="11032333" y="25421382"/>
              <a:ext cx="10972800" cy="821877"/>
            </a:xfrm>
            <a:prstGeom prst="rect">
              <a:avLst/>
            </a:prstGeom>
            <a:solidFill>
              <a:srgbClr val="C5D8F1"/>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dirty="0">
                <a:solidFill>
                  <a:schemeClr val="lt1"/>
                </a:solidFill>
                <a:latin typeface="Calibri"/>
                <a:ea typeface="Calibri"/>
                <a:cs typeface="Calibri"/>
                <a:sym typeface="Calibri"/>
              </a:endParaRPr>
            </a:p>
          </p:txBody>
        </p:sp>
        <p:sp>
          <p:nvSpPr>
            <p:cNvPr id="107" name="Shape 107"/>
            <p:cNvSpPr txBox="1"/>
            <p:nvPr/>
          </p:nvSpPr>
          <p:spPr>
            <a:xfrm>
              <a:off x="15048253" y="25481234"/>
              <a:ext cx="3229194" cy="6155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dirty="0">
                  <a:solidFill>
                    <a:schemeClr val="dk1"/>
                  </a:solidFill>
                  <a:latin typeface="Calibri"/>
                  <a:ea typeface="Calibri"/>
                  <a:cs typeface="Calibri"/>
                  <a:sym typeface="Calibri"/>
                </a:rPr>
                <a:t>METHODOLOGY</a:t>
              </a:r>
            </a:p>
          </p:txBody>
        </p:sp>
      </p:grpSp>
      <p:sp>
        <p:nvSpPr>
          <p:cNvPr id="108" name="Shape 108"/>
          <p:cNvSpPr txBox="1"/>
          <p:nvPr/>
        </p:nvSpPr>
        <p:spPr>
          <a:xfrm>
            <a:off x="11202510" y="26405721"/>
            <a:ext cx="9983114" cy="5509200"/>
          </a:xfrm>
          <a:prstGeom prst="rect">
            <a:avLst/>
          </a:prstGeom>
          <a:noFill/>
          <a:ln>
            <a:noFill/>
          </a:ln>
        </p:spPr>
        <p:txBody>
          <a:bodyPr lIns="91425" tIns="45700" rIns="91425" bIns="45700" anchor="t" anchorCtr="0">
            <a:noAutofit/>
          </a:bodyPr>
          <a:lstStyle/>
          <a:p>
            <a:pPr marL="457200" marR="0" lvl="0" indent="-457200" algn="l" rtl="0">
              <a:spcBef>
                <a:spcPts val="0"/>
              </a:spcBef>
              <a:buClr>
                <a:schemeClr val="dk1"/>
              </a:buClr>
              <a:buSzPct val="100000"/>
              <a:buFont typeface="+mj-lt"/>
              <a:buAutoNum type="arabicPeriod"/>
            </a:pPr>
            <a:r>
              <a:rPr lang="en-US" sz="2200" dirty="0">
                <a:solidFill>
                  <a:schemeClr val="dk1"/>
                </a:solidFill>
                <a:latin typeface="Calibri"/>
                <a:ea typeface="Calibri"/>
                <a:cs typeface="Calibri"/>
                <a:sym typeface="Calibri"/>
              </a:rPr>
              <a:t>Over a 10 month period, mechanisms of erosion and avulsion were observed as well as evidence of prior channel adjustments. </a:t>
            </a:r>
          </a:p>
          <a:p>
            <a:pPr marL="457200" marR="0" lvl="0" indent="-457200" algn="l" rtl="0">
              <a:spcBef>
                <a:spcPts val="0"/>
              </a:spcBef>
              <a:buClr>
                <a:schemeClr val="dk1"/>
              </a:buClr>
              <a:buFont typeface="+mj-lt"/>
              <a:buAutoNum type="arabicPeriod"/>
            </a:pPr>
            <a:endParaRPr sz="2200" dirty="0">
              <a:solidFill>
                <a:schemeClr val="dk1"/>
              </a:solidFill>
              <a:latin typeface="Calibri"/>
              <a:ea typeface="Calibri"/>
              <a:cs typeface="Calibri"/>
              <a:sym typeface="Calibri"/>
            </a:endParaRPr>
          </a:p>
          <a:p>
            <a:pPr marL="457200" marR="0" lvl="0" indent="-457200" algn="l" rtl="0">
              <a:spcBef>
                <a:spcPts val="0"/>
              </a:spcBef>
              <a:buClr>
                <a:schemeClr val="dk1"/>
              </a:buClr>
              <a:buSzPct val="100000"/>
              <a:buFont typeface="+mj-lt"/>
              <a:buAutoNum type="arabicPeriod"/>
            </a:pPr>
            <a:r>
              <a:rPr lang="en-US" sz="2200" dirty="0">
                <a:solidFill>
                  <a:schemeClr val="tx1"/>
                </a:solidFill>
                <a:latin typeface="Calibri"/>
                <a:ea typeface="Calibri"/>
                <a:cs typeface="Calibri"/>
                <a:sym typeface="Calibri"/>
              </a:rPr>
              <a:t>The river’s hydraulic geometry and classification were evaluated by profiling across the river at six locations </a:t>
            </a:r>
            <a:r>
              <a:rPr lang="en-US" sz="2200" dirty="0" smtClean="0">
                <a:solidFill>
                  <a:schemeClr val="tx1"/>
                </a:solidFill>
                <a:latin typeface="Calibri"/>
                <a:ea typeface="Calibri"/>
                <a:cs typeface="Calibri"/>
                <a:sym typeface="Calibri"/>
              </a:rPr>
              <a:t>and along </a:t>
            </a:r>
            <a:r>
              <a:rPr lang="en-US" sz="2200" dirty="0">
                <a:solidFill>
                  <a:schemeClr val="tx1"/>
                </a:solidFill>
                <a:latin typeface="Calibri"/>
                <a:ea typeface="Calibri"/>
                <a:cs typeface="Calibri"/>
                <a:sym typeface="Calibri"/>
              </a:rPr>
              <a:t>its length. </a:t>
            </a:r>
          </a:p>
          <a:p>
            <a:pPr marL="457200" marR="0" lvl="0" indent="-457200" algn="l" rtl="0">
              <a:spcBef>
                <a:spcPts val="0"/>
              </a:spcBef>
              <a:buClr>
                <a:schemeClr val="dk1"/>
              </a:buClr>
              <a:buFont typeface="+mj-lt"/>
              <a:buAutoNum type="arabicPeriod"/>
            </a:pPr>
            <a:endParaRPr sz="2200" dirty="0">
              <a:solidFill>
                <a:schemeClr val="tx1"/>
              </a:solidFill>
              <a:latin typeface="Calibri"/>
              <a:ea typeface="Calibri"/>
              <a:cs typeface="Calibri"/>
              <a:sym typeface="Calibri"/>
            </a:endParaRPr>
          </a:p>
          <a:p>
            <a:pPr marL="457200" marR="0" lvl="0" indent="-457200" algn="l" rtl="0">
              <a:spcBef>
                <a:spcPts val="0"/>
              </a:spcBef>
              <a:buClr>
                <a:schemeClr val="dk1"/>
              </a:buClr>
              <a:buSzPct val="100000"/>
              <a:buFont typeface="+mj-lt"/>
              <a:buAutoNum type="arabicPeriod"/>
            </a:pPr>
            <a:r>
              <a:rPr lang="en-US" sz="2200" dirty="0" smtClean="0">
                <a:solidFill>
                  <a:schemeClr val="tx1"/>
                </a:solidFill>
                <a:latin typeface="Calibri"/>
                <a:ea typeface="Calibri"/>
                <a:cs typeface="Calibri"/>
                <a:sym typeface="Calibri"/>
              </a:rPr>
              <a:t>All beaver </a:t>
            </a:r>
            <a:r>
              <a:rPr lang="en-US" sz="2200" dirty="0">
                <a:solidFill>
                  <a:schemeClr val="tx1"/>
                </a:solidFill>
                <a:latin typeface="Calibri"/>
                <a:ea typeface="Calibri"/>
                <a:cs typeface="Calibri"/>
                <a:sym typeface="Calibri"/>
              </a:rPr>
              <a:t>dams, </a:t>
            </a:r>
            <a:r>
              <a:rPr lang="en-US" sz="2200" dirty="0" smtClean="0">
                <a:solidFill>
                  <a:schemeClr val="tx1"/>
                </a:solidFill>
                <a:latin typeface="Calibri"/>
                <a:ea typeface="Calibri"/>
                <a:cs typeface="Calibri"/>
                <a:sym typeface="Calibri"/>
              </a:rPr>
              <a:t>landslide activity, bank erosion, channel formation and diversion, and knickpoint erosion during flooding were observed and recorded</a:t>
            </a:r>
            <a:endParaRPr lang="en-US" sz="2200" dirty="0">
              <a:solidFill>
                <a:schemeClr val="tx1"/>
              </a:solidFill>
              <a:latin typeface="Calibri"/>
              <a:ea typeface="Calibri"/>
              <a:cs typeface="Calibri"/>
              <a:sym typeface="Calibri"/>
            </a:endParaRPr>
          </a:p>
          <a:p>
            <a:pPr marL="457200" marR="0" lvl="0" indent="-457200" algn="l" rtl="0">
              <a:spcBef>
                <a:spcPts val="0"/>
              </a:spcBef>
              <a:buClr>
                <a:schemeClr val="dk1"/>
              </a:buClr>
              <a:buFont typeface="+mj-lt"/>
              <a:buAutoNum type="arabicPeriod"/>
            </a:pPr>
            <a:endParaRPr sz="2200" dirty="0">
              <a:solidFill>
                <a:schemeClr val="tx1"/>
              </a:solidFill>
              <a:latin typeface="Calibri"/>
              <a:ea typeface="Calibri"/>
              <a:cs typeface="Calibri"/>
              <a:sym typeface="Calibri"/>
            </a:endParaRPr>
          </a:p>
          <a:p>
            <a:pPr marL="457200" marR="0" lvl="0" indent="-457200" algn="l" rtl="0">
              <a:spcBef>
                <a:spcPts val="0"/>
              </a:spcBef>
              <a:buClr>
                <a:schemeClr val="dk1"/>
              </a:buClr>
              <a:buSzPct val="100000"/>
              <a:buFont typeface="+mj-lt"/>
              <a:buAutoNum type="arabicPeriod"/>
            </a:pPr>
            <a:r>
              <a:rPr lang="en-US" sz="2200" dirty="0" smtClean="0">
                <a:solidFill>
                  <a:schemeClr val="tx1"/>
                </a:solidFill>
                <a:latin typeface="Calibri"/>
                <a:ea typeface="Calibri"/>
                <a:cs typeface="Calibri"/>
                <a:sym typeface="Calibri"/>
              </a:rPr>
              <a:t>Stream flow during the period of study was evaluated using data from the USGS </a:t>
            </a:r>
            <a:r>
              <a:rPr lang="en-US" sz="2200" dirty="0">
                <a:solidFill>
                  <a:schemeClr val="tx1"/>
                </a:solidFill>
                <a:latin typeface="Calibri"/>
                <a:ea typeface="Calibri"/>
                <a:cs typeface="Calibri"/>
                <a:sym typeface="Calibri"/>
              </a:rPr>
              <a:t>gauge in Alstead, NH.</a:t>
            </a:r>
          </a:p>
          <a:p>
            <a:pPr marL="457200" marR="0" lvl="0" indent="-457200" algn="l" rtl="0">
              <a:spcBef>
                <a:spcPts val="0"/>
              </a:spcBef>
              <a:buSzPct val="25000"/>
              <a:buFont typeface="+mj-lt"/>
              <a:buAutoNum type="arabicPeriod"/>
            </a:pPr>
            <a:r>
              <a:rPr lang="en-US" sz="2200" dirty="0">
                <a:solidFill>
                  <a:schemeClr val="tx1"/>
                </a:solidFill>
                <a:latin typeface="Calibri"/>
                <a:ea typeface="Calibri"/>
                <a:cs typeface="Calibri"/>
                <a:sym typeface="Calibri"/>
              </a:rPr>
              <a:t> </a:t>
            </a:r>
          </a:p>
          <a:p>
            <a:pPr marL="457200" marR="0" lvl="0" indent="-457200" algn="l" rtl="0">
              <a:spcBef>
                <a:spcPts val="0"/>
              </a:spcBef>
              <a:buClr>
                <a:schemeClr val="dk1"/>
              </a:buClr>
              <a:buSzPct val="100000"/>
              <a:buFont typeface="+mj-lt"/>
              <a:buAutoNum type="arabicPeriod"/>
            </a:pPr>
            <a:r>
              <a:rPr lang="en-US" sz="2200" dirty="0">
                <a:solidFill>
                  <a:schemeClr val="tx1"/>
                </a:solidFill>
                <a:latin typeface="Calibri"/>
                <a:ea typeface="Calibri"/>
                <a:cs typeface="Calibri"/>
                <a:sym typeface="Calibri"/>
              </a:rPr>
              <a:t>For the regional flow analysis, USGS discharge data from the Drewsville and Alstead gages and surrounding watersheds were compiled and analyzed. </a:t>
            </a:r>
          </a:p>
          <a:p>
            <a:pPr marL="457200" marR="0" lvl="0" indent="-457200" algn="l" rtl="0">
              <a:spcBef>
                <a:spcPts val="0"/>
              </a:spcBef>
              <a:buClr>
                <a:schemeClr val="dk1"/>
              </a:buClr>
              <a:buFont typeface="+mj-lt"/>
              <a:buAutoNum type="arabicPeriod"/>
            </a:pPr>
            <a:endParaRPr sz="2200" dirty="0">
              <a:solidFill>
                <a:schemeClr val="tx1"/>
              </a:solidFill>
              <a:latin typeface="Calibri"/>
              <a:ea typeface="Calibri"/>
              <a:cs typeface="Calibri"/>
              <a:sym typeface="Calibri"/>
            </a:endParaRPr>
          </a:p>
          <a:p>
            <a:pPr marL="457200" marR="0" lvl="0" indent="-457200" algn="l" rtl="0">
              <a:spcBef>
                <a:spcPts val="0"/>
              </a:spcBef>
              <a:buClr>
                <a:schemeClr val="dk1"/>
              </a:buClr>
              <a:buSzPct val="100000"/>
              <a:buFont typeface="+mj-lt"/>
              <a:buAutoNum type="arabicPeriod"/>
            </a:pPr>
            <a:r>
              <a:rPr lang="en-US" sz="2200" dirty="0" smtClean="0">
                <a:solidFill>
                  <a:schemeClr val="tx1"/>
                </a:solidFill>
                <a:latin typeface="Calibri"/>
                <a:ea typeface="Calibri"/>
                <a:cs typeface="Calibri"/>
                <a:sym typeface="Calibri"/>
              </a:rPr>
              <a:t>Bedload composition was recorded along the entire reach studied.</a:t>
            </a:r>
            <a:endParaRPr lang="en-US" sz="2200" dirty="0">
              <a:solidFill>
                <a:schemeClr val="tx1"/>
              </a:solidFill>
              <a:latin typeface="Calibri"/>
              <a:ea typeface="Calibri"/>
              <a:cs typeface="Calibri"/>
              <a:sym typeface="Calibri"/>
            </a:endParaRPr>
          </a:p>
        </p:txBody>
      </p:sp>
      <p:sp>
        <p:nvSpPr>
          <p:cNvPr id="109" name="Shape 109"/>
          <p:cNvSpPr/>
          <p:nvPr/>
        </p:nvSpPr>
        <p:spPr>
          <a:xfrm>
            <a:off x="21987245" y="2925582"/>
            <a:ext cx="28962680" cy="822960"/>
          </a:xfrm>
          <a:prstGeom prst="rect">
            <a:avLst/>
          </a:prstGeom>
          <a:solidFill>
            <a:srgbClr val="B7CCE4"/>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dirty="0">
              <a:solidFill>
                <a:schemeClr val="lt1"/>
              </a:solidFill>
              <a:latin typeface="Calibri"/>
              <a:ea typeface="Calibri"/>
              <a:cs typeface="Calibri"/>
              <a:sym typeface="Calibri"/>
            </a:endParaRPr>
          </a:p>
        </p:txBody>
      </p:sp>
      <p:sp>
        <p:nvSpPr>
          <p:cNvPr id="110" name="Shape 110"/>
          <p:cNvSpPr txBox="1"/>
          <p:nvPr/>
        </p:nvSpPr>
        <p:spPr>
          <a:xfrm>
            <a:off x="36794842" y="3009798"/>
            <a:ext cx="2502087" cy="6155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dirty="0" smtClean="0">
                <a:solidFill>
                  <a:schemeClr val="dk1"/>
                </a:solidFill>
                <a:latin typeface="Calibri"/>
                <a:ea typeface="Calibri"/>
                <a:cs typeface="Calibri"/>
                <a:sym typeface="Calibri"/>
              </a:rPr>
              <a:t>RESULTS</a:t>
            </a:r>
            <a:endParaRPr lang="en-US" sz="3400" dirty="0">
              <a:solidFill>
                <a:schemeClr val="dk1"/>
              </a:solidFill>
              <a:latin typeface="Calibri"/>
              <a:ea typeface="Calibri"/>
              <a:cs typeface="Calibri"/>
              <a:sym typeface="Calibri"/>
            </a:endParaRPr>
          </a:p>
        </p:txBody>
      </p:sp>
      <p:pic>
        <p:nvPicPr>
          <p:cNvPr id="111" name="Shape 111"/>
          <p:cNvPicPr preferRelativeResize="0"/>
          <p:nvPr/>
        </p:nvPicPr>
        <p:blipFill rotWithShape="1">
          <a:blip r:embed="rId4">
            <a:alphaModFix/>
          </a:blip>
          <a:srcRect/>
          <a:stretch/>
        </p:blipFill>
        <p:spPr>
          <a:xfrm>
            <a:off x="38999863" y="8738734"/>
            <a:ext cx="10797803" cy="4558026"/>
          </a:xfrm>
          <a:prstGeom prst="rect">
            <a:avLst/>
          </a:prstGeom>
          <a:noFill/>
          <a:ln w="9525" cap="flat" cmpd="sng">
            <a:solidFill>
              <a:schemeClr val="dk1"/>
            </a:solidFill>
            <a:prstDash val="solid"/>
            <a:miter/>
            <a:headEnd type="none" w="med" len="med"/>
            <a:tailEnd type="none" w="med" len="med"/>
          </a:ln>
        </p:spPr>
      </p:pic>
      <p:pic>
        <p:nvPicPr>
          <p:cNvPr id="112" name="Shape 112"/>
          <p:cNvPicPr preferRelativeResize="0"/>
          <p:nvPr/>
        </p:nvPicPr>
        <p:blipFill rotWithShape="1">
          <a:blip r:embed="rId5">
            <a:alphaModFix/>
          </a:blip>
          <a:srcRect/>
          <a:stretch/>
        </p:blipFill>
        <p:spPr>
          <a:xfrm>
            <a:off x="39003876" y="4007880"/>
            <a:ext cx="10765884" cy="4523779"/>
          </a:xfrm>
          <a:prstGeom prst="rect">
            <a:avLst/>
          </a:prstGeom>
          <a:noFill/>
          <a:ln w="9525" cap="flat" cmpd="sng">
            <a:solidFill>
              <a:schemeClr val="dk1"/>
            </a:solidFill>
            <a:prstDash val="solid"/>
            <a:round/>
            <a:headEnd type="none" w="med" len="med"/>
            <a:tailEnd type="none" w="med" len="med"/>
          </a:ln>
        </p:spPr>
      </p:pic>
      <p:sp>
        <p:nvSpPr>
          <p:cNvPr id="113" name="Shape 113"/>
          <p:cNvSpPr txBox="1"/>
          <p:nvPr/>
        </p:nvSpPr>
        <p:spPr>
          <a:xfrm>
            <a:off x="38100011" y="13461087"/>
            <a:ext cx="1252271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dirty="0">
                <a:solidFill>
                  <a:schemeClr val="dk1"/>
                </a:solidFill>
                <a:latin typeface="Calibri"/>
                <a:ea typeface="Calibri"/>
                <a:cs typeface="Calibri"/>
                <a:sym typeface="Calibri"/>
              </a:rPr>
              <a:t>Figure </a:t>
            </a:r>
            <a:r>
              <a:rPr lang="en-US" sz="2200" b="1" dirty="0" smtClean="0">
                <a:solidFill>
                  <a:schemeClr val="dk1"/>
                </a:solidFill>
                <a:latin typeface="Calibri"/>
                <a:ea typeface="Calibri"/>
                <a:cs typeface="Calibri"/>
                <a:sym typeface="Calibri"/>
              </a:rPr>
              <a:t>6. </a:t>
            </a:r>
            <a:r>
              <a:rPr lang="en-US" sz="2200" dirty="0" smtClean="0">
                <a:solidFill>
                  <a:schemeClr val="dk1"/>
                </a:solidFill>
                <a:latin typeface="Calibri"/>
                <a:ea typeface="Calibri"/>
                <a:cs typeface="Calibri"/>
                <a:sym typeface="Calibri"/>
              </a:rPr>
              <a:t> Plots of mean annual discharges for the Cold and </a:t>
            </a:r>
            <a:r>
              <a:rPr lang="en-US" sz="2200" dirty="0" err="1">
                <a:solidFill>
                  <a:schemeClr val="dk1"/>
                </a:solidFill>
                <a:latin typeface="Calibri"/>
                <a:ea typeface="Calibri"/>
                <a:cs typeface="Calibri"/>
                <a:sym typeface="Calibri"/>
              </a:rPr>
              <a:t>Asheulot</a:t>
            </a:r>
            <a:r>
              <a:rPr lang="en-US" sz="2200" dirty="0">
                <a:solidFill>
                  <a:schemeClr val="dk1"/>
                </a:solidFill>
                <a:latin typeface="Calibri"/>
                <a:ea typeface="Calibri"/>
                <a:cs typeface="Calibri"/>
                <a:sym typeface="Calibri"/>
              </a:rPr>
              <a:t> </a:t>
            </a:r>
            <a:r>
              <a:rPr lang="en-US" sz="2200" dirty="0" smtClean="0">
                <a:solidFill>
                  <a:schemeClr val="dk1"/>
                </a:solidFill>
                <a:latin typeface="Calibri"/>
                <a:ea typeface="Calibri"/>
                <a:cs typeface="Calibri"/>
                <a:sym typeface="Calibri"/>
              </a:rPr>
              <a:t>Rivers. </a:t>
            </a:r>
            <a:r>
              <a:rPr lang="en-US" sz="2200" dirty="0">
                <a:solidFill>
                  <a:schemeClr val="dk1"/>
                </a:solidFill>
                <a:latin typeface="Calibri"/>
                <a:ea typeface="Calibri"/>
                <a:cs typeface="Calibri"/>
                <a:sym typeface="Calibri"/>
              </a:rPr>
              <a:t>As gage data is discontinuous for the Cold River, </a:t>
            </a:r>
            <a:r>
              <a:rPr lang="en-US" sz="2200" dirty="0" smtClean="0">
                <a:solidFill>
                  <a:schemeClr val="dk1"/>
                </a:solidFill>
                <a:latin typeface="Calibri"/>
                <a:ea typeface="Calibri"/>
                <a:cs typeface="Calibri"/>
                <a:sym typeface="Calibri"/>
              </a:rPr>
              <a:t>neighboring streams were also evaluated (e.g. the </a:t>
            </a:r>
            <a:r>
              <a:rPr lang="en-US" sz="2200" dirty="0" err="1" smtClean="0">
                <a:solidFill>
                  <a:schemeClr val="dk1"/>
                </a:solidFill>
                <a:latin typeface="Calibri"/>
                <a:ea typeface="Calibri"/>
                <a:cs typeface="Calibri"/>
                <a:sym typeface="Calibri"/>
              </a:rPr>
              <a:t>Asheulot</a:t>
            </a:r>
            <a:r>
              <a:rPr lang="en-US" sz="2200" dirty="0" smtClean="0">
                <a:solidFill>
                  <a:schemeClr val="dk1"/>
                </a:solidFill>
                <a:latin typeface="Calibri"/>
                <a:ea typeface="Calibri"/>
                <a:cs typeface="Calibri"/>
                <a:sym typeface="Calibri"/>
              </a:rPr>
              <a:t> River shown above). </a:t>
            </a:r>
            <a:r>
              <a:rPr lang="en-US" sz="2200" dirty="0">
                <a:solidFill>
                  <a:schemeClr val="dk1"/>
                </a:solidFill>
                <a:latin typeface="Calibri"/>
                <a:ea typeface="Calibri"/>
                <a:cs typeface="Calibri"/>
                <a:sym typeface="Calibri"/>
              </a:rPr>
              <a:t>The Cold River displays an increase of .51cfs/year, while the Asheulot displays an increase of 2 cfs/ year over its period of record.</a:t>
            </a:r>
          </a:p>
        </p:txBody>
      </p:sp>
      <p:pic>
        <p:nvPicPr>
          <p:cNvPr id="114" name="Shape 114"/>
          <p:cNvPicPr preferRelativeResize="0"/>
          <p:nvPr/>
        </p:nvPicPr>
        <p:blipFill rotWithShape="1">
          <a:blip r:embed="rId6">
            <a:alphaModFix/>
          </a:blip>
          <a:srcRect/>
          <a:stretch/>
        </p:blipFill>
        <p:spPr>
          <a:xfrm>
            <a:off x="29873953" y="4154079"/>
            <a:ext cx="7749503" cy="5637324"/>
          </a:xfrm>
          <a:prstGeom prst="rect">
            <a:avLst/>
          </a:prstGeom>
          <a:ln w="6350" cap="sq" cmpd="sng">
            <a:solidFill>
              <a:srgbClr val="000000"/>
            </a:solidFill>
            <a:prstDash val="solid"/>
            <a:miter lim="800000"/>
          </a:ln>
          <a:effectLst/>
        </p:spPr>
      </p:pic>
      <p:sp>
        <p:nvSpPr>
          <p:cNvPr id="115" name="Shape 115"/>
          <p:cNvSpPr txBox="1"/>
          <p:nvPr/>
        </p:nvSpPr>
        <p:spPr>
          <a:xfrm flipH="1">
            <a:off x="38338766" y="14855548"/>
            <a:ext cx="12611159" cy="2893100"/>
          </a:xfrm>
          <a:prstGeom prst="rect">
            <a:avLst/>
          </a:prstGeom>
          <a:noFill/>
          <a:ln>
            <a:noFill/>
          </a:ln>
        </p:spPr>
        <p:txBody>
          <a:bodyPr lIns="91425" tIns="45700" rIns="91425" bIns="45700" anchor="t" anchorCtr="0">
            <a:noAutofit/>
          </a:bodyPr>
          <a:lstStyle/>
          <a:p>
            <a:pPr marR="0" lvl="0" algn="l" rtl="0">
              <a:spcBef>
                <a:spcPts val="0"/>
              </a:spcBef>
              <a:buClr>
                <a:schemeClr val="dk1"/>
              </a:buClr>
              <a:buSzPct val="100000"/>
            </a:pPr>
            <a:r>
              <a:rPr lang="en-US" sz="2200" b="1" dirty="0" smtClean="0">
                <a:solidFill>
                  <a:schemeClr val="dk1"/>
                </a:solidFill>
                <a:latin typeface="Calibri"/>
                <a:ea typeface="Calibri"/>
                <a:cs typeface="Calibri"/>
                <a:sym typeface="Calibri"/>
              </a:rPr>
              <a:t>Compared, </a:t>
            </a:r>
            <a:r>
              <a:rPr lang="en-US" sz="2200" b="1" dirty="0">
                <a:solidFill>
                  <a:schemeClr val="dk1"/>
                </a:solidFill>
                <a:latin typeface="Calibri"/>
                <a:ea typeface="Calibri"/>
                <a:cs typeface="Calibri"/>
                <a:sym typeface="Calibri"/>
              </a:rPr>
              <a:t>yet not displayed, were the mean annual flows for the Sugar, </a:t>
            </a:r>
            <a:r>
              <a:rPr lang="en-US" sz="2200" b="1" dirty="0" smtClean="0">
                <a:solidFill>
                  <a:schemeClr val="dk1"/>
                </a:solidFill>
                <a:latin typeface="Calibri"/>
                <a:ea typeface="Calibri"/>
                <a:cs typeface="Calibri"/>
                <a:sym typeface="Calibri"/>
              </a:rPr>
              <a:t>William's, </a:t>
            </a:r>
            <a:r>
              <a:rPr lang="en-US" sz="2200" b="1" dirty="0">
                <a:solidFill>
                  <a:schemeClr val="dk1"/>
                </a:solidFill>
                <a:latin typeface="Calibri"/>
                <a:ea typeface="Calibri"/>
                <a:cs typeface="Calibri"/>
                <a:sym typeface="Calibri"/>
              </a:rPr>
              <a:t>Saxons, and Connecticut Rivers. These  neighboring rivers displayed a corresponding increase in discharge over time. </a:t>
            </a:r>
          </a:p>
          <a:p>
            <a:pPr marL="342900" marR="0" lvl="0" indent="-342900" algn="l" rtl="0">
              <a:spcBef>
                <a:spcPts val="0"/>
              </a:spcBef>
              <a:buClr>
                <a:schemeClr val="dk1"/>
              </a:buClr>
              <a:buFont typeface="Arial"/>
              <a:buNone/>
            </a:pPr>
            <a:endParaRPr sz="2200" dirty="0">
              <a:solidFill>
                <a:schemeClr val="dk1"/>
              </a:solidFill>
              <a:latin typeface="Calibri"/>
              <a:ea typeface="Calibri"/>
              <a:cs typeface="Calibri"/>
              <a:sym typeface="Calibri"/>
            </a:endParaRPr>
          </a:p>
          <a:p>
            <a:pPr marL="0" marR="0" lvl="0" indent="0" algn="ctr" rtl="0">
              <a:spcBef>
                <a:spcPts val="0"/>
              </a:spcBef>
              <a:buSzPct val="25000"/>
              <a:buNone/>
            </a:pPr>
            <a:r>
              <a:rPr lang="en-US" sz="2400" b="1" dirty="0" smtClean="0">
                <a:solidFill>
                  <a:schemeClr val="accent1"/>
                </a:solidFill>
                <a:latin typeface="Calibri"/>
                <a:ea typeface="Calibri"/>
                <a:cs typeface="Calibri"/>
                <a:sym typeface="Calibri"/>
              </a:rPr>
              <a:t>The increase in discharge has been coupled with an increase </a:t>
            </a:r>
            <a:r>
              <a:rPr lang="en-US" sz="2400" b="1" dirty="0">
                <a:solidFill>
                  <a:schemeClr val="accent1"/>
                </a:solidFill>
                <a:latin typeface="Calibri"/>
                <a:ea typeface="Calibri"/>
                <a:cs typeface="Calibri"/>
                <a:sym typeface="Calibri"/>
              </a:rPr>
              <a:t>in storm intensity, and frequency over the last 50 years, it is the combination of these two phenomena which serve as catalysts for the observed mechanisms of erosion and avulsion.</a:t>
            </a:r>
          </a:p>
          <a:p>
            <a:pPr marL="342900" marR="0" lvl="0" indent="-342900" algn="l" rtl="0">
              <a:spcBef>
                <a:spcPts val="0"/>
              </a:spcBef>
              <a:buClr>
                <a:schemeClr val="dk1"/>
              </a:buClr>
              <a:buFont typeface="Arial"/>
              <a:buNone/>
            </a:pPr>
            <a:endParaRPr sz="2200" dirty="0">
              <a:solidFill>
                <a:schemeClr val="dk1"/>
              </a:solidFill>
              <a:latin typeface="Calibri"/>
              <a:ea typeface="Calibri"/>
              <a:cs typeface="Calibri"/>
              <a:sym typeface="Calibri"/>
            </a:endParaRPr>
          </a:p>
          <a:p>
            <a:pPr marL="0" marR="0" lvl="0" indent="0" algn="l" rtl="0">
              <a:spcBef>
                <a:spcPts val="0"/>
              </a:spcBef>
              <a:buNone/>
            </a:pPr>
            <a:endParaRPr sz="2200" dirty="0">
              <a:solidFill>
                <a:schemeClr val="dk1"/>
              </a:solidFill>
              <a:latin typeface="Calibri"/>
              <a:ea typeface="Calibri"/>
              <a:cs typeface="Calibri"/>
              <a:sym typeface="Calibri"/>
            </a:endParaRPr>
          </a:p>
        </p:txBody>
      </p:sp>
      <p:sp>
        <p:nvSpPr>
          <p:cNvPr id="116" name="Shape 116"/>
          <p:cNvSpPr txBox="1"/>
          <p:nvPr/>
        </p:nvSpPr>
        <p:spPr>
          <a:xfrm>
            <a:off x="29873953" y="9954901"/>
            <a:ext cx="7687550" cy="110799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dirty="0">
                <a:solidFill>
                  <a:schemeClr val="dk1"/>
                </a:solidFill>
                <a:latin typeface="Calibri"/>
                <a:ea typeface="Calibri"/>
                <a:cs typeface="Calibri"/>
                <a:sym typeface="Calibri"/>
              </a:rPr>
              <a:t>Figure </a:t>
            </a:r>
            <a:r>
              <a:rPr lang="en-US" sz="2200" b="1" dirty="0" smtClean="0">
                <a:solidFill>
                  <a:schemeClr val="dk1"/>
                </a:solidFill>
                <a:latin typeface="Calibri"/>
                <a:ea typeface="Calibri"/>
                <a:cs typeface="Calibri"/>
                <a:sym typeface="Calibri"/>
              </a:rPr>
              <a:t>5.  </a:t>
            </a:r>
            <a:r>
              <a:rPr lang="en-US" sz="2200" dirty="0">
                <a:solidFill>
                  <a:schemeClr val="dk1"/>
                </a:solidFill>
                <a:latin typeface="Calibri"/>
                <a:ea typeface="Calibri"/>
                <a:cs typeface="Calibri"/>
                <a:sym typeface="Calibri"/>
              </a:rPr>
              <a:t>Hydrograph and baseflow separation for the period of study, from October 2015, to October 2016.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 </a:t>
            </a:r>
          </a:p>
        </p:txBody>
      </p:sp>
      <p:sp>
        <p:nvSpPr>
          <p:cNvPr id="117" name="Shape 117"/>
          <p:cNvSpPr txBox="1"/>
          <p:nvPr/>
        </p:nvSpPr>
        <p:spPr>
          <a:xfrm>
            <a:off x="22154208" y="4156684"/>
            <a:ext cx="6605147" cy="86496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smtClean="0">
                <a:solidFill>
                  <a:schemeClr val="tx1"/>
                </a:solidFill>
                <a:latin typeface="Calibri"/>
                <a:ea typeface="Calibri"/>
                <a:cs typeface="Calibri"/>
                <a:sym typeface="Calibri"/>
              </a:rPr>
              <a:t>STREAMFLOW DURING PERIOD OF STUDY</a:t>
            </a:r>
            <a:endParaRPr lang="en-US" sz="2800" b="1" u="sng" dirty="0">
              <a:solidFill>
                <a:schemeClr val="tx1"/>
              </a:solidFill>
              <a:latin typeface="Calibri"/>
              <a:ea typeface="Calibri"/>
              <a:cs typeface="Calibri"/>
              <a:sym typeface="Calibri"/>
            </a:endParaRPr>
          </a:p>
        </p:txBody>
      </p:sp>
      <p:sp>
        <p:nvSpPr>
          <p:cNvPr id="119" name="Shape 119"/>
          <p:cNvSpPr txBox="1"/>
          <p:nvPr/>
        </p:nvSpPr>
        <p:spPr>
          <a:xfrm>
            <a:off x="21352730" y="10399974"/>
            <a:ext cx="7414243"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a:solidFill>
                  <a:schemeClr val="dk1"/>
                </a:solidFill>
                <a:latin typeface="Calibri"/>
                <a:ea typeface="Calibri"/>
                <a:cs typeface="Calibri"/>
                <a:sym typeface="Calibri"/>
              </a:rPr>
              <a:t>CHANNEL </a:t>
            </a:r>
            <a:r>
              <a:rPr lang="en-US" sz="2800" b="1" u="sng" dirty="0" smtClean="0">
                <a:solidFill>
                  <a:schemeClr val="dk1"/>
                </a:solidFill>
                <a:latin typeface="Calibri"/>
                <a:ea typeface="Calibri"/>
                <a:cs typeface="Calibri"/>
                <a:sym typeface="Calibri"/>
              </a:rPr>
              <a:t>MORPOLOGY (Table 1)</a:t>
            </a:r>
            <a:r>
              <a:rPr lang="en-US" sz="2800" u="sng" dirty="0" smtClean="0">
                <a:solidFill>
                  <a:schemeClr val="dk1"/>
                </a:solidFill>
                <a:latin typeface="Calibri"/>
                <a:ea typeface="Calibri"/>
                <a:cs typeface="Calibri"/>
                <a:sym typeface="Calibri"/>
              </a:rPr>
              <a:t>:</a:t>
            </a:r>
            <a:endParaRPr lang="en-US" sz="2800" u="sng" dirty="0">
              <a:solidFill>
                <a:schemeClr val="dk1"/>
              </a:solidFill>
              <a:latin typeface="Calibri"/>
              <a:ea typeface="Calibri"/>
              <a:cs typeface="Calibri"/>
              <a:sym typeface="Calibri"/>
            </a:endParaRPr>
          </a:p>
        </p:txBody>
      </p:sp>
      <p:sp>
        <p:nvSpPr>
          <p:cNvPr id="120" name="Shape 120"/>
          <p:cNvSpPr txBox="1"/>
          <p:nvPr/>
        </p:nvSpPr>
        <p:spPr>
          <a:xfrm>
            <a:off x="21297901" y="10899498"/>
            <a:ext cx="9708592" cy="2947234"/>
          </a:xfrm>
          <a:prstGeom prst="rect">
            <a:avLst/>
          </a:prstGeom>
          <a:noFill/>
          <a:ln>
            <a:noFill/>
          </a:ln>
        </p:spPr>
        <p:txBody>
          <a:bodyPr lIns="91425" tIns="45700" rIns="91425" bIns="45700" anchor="t" anchorCtr="0">
            <a:noAutofit/>
          </a:bodyPr>
          <a:lstStyle/>
          <a:p>
            <a:pPr marR="0" lvl="0" algn="l" rtl="0">
              <a:spcBef>
                <a:spcPts val="0"/>
              </a:spcBef>
              <a:buClr>
                <a:schemeClr val="dk1"/>
              </a:buClr>
              <a:buSzPct val="100000"/>
            </a:pPr>
            <a:endParaRPr lang="en-US" sz="2200" dirty="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b="1" dirty="0" smtClean="0">
                <a:solidFill>
                  <a:schemeClr val="bg2">
                    <a:lumMod val="60000"/>
                    <a:lumOff val="40000"/>
                  </a:schemeClr>
                </a:solidFill>
                <a:latin typeface="Calibri"/>
                <a:ea typeface="Calibri"/>
                <a:cs typeface="Calibri"/>
                <a:sym typeface="Calibri"/>
              </a:rPr>
              <a:t>Mueller’s (1968)  equations</a:t>
            </a:r>
            <a:r>
              <a:rPr lang="en-US" sz="2200" dirty="0" smtClean="0">
                <a:solidFill>
                  <a:schemeClr val="tx1"/>
                </a:solidFill>
                <a:latin typeface="Calibri"/>
                <a:ea typeface="Calibri"/>
                <a:cs typeface="Calibri"/>
                <a:sym typeface="Calibri"/>
              </a:rPr>
              <a:t>: hydraulic </a:t>
            </a:r>
            <a:r>
              <a:rPr lang="en-US" sz="2200" dirty="0">
                <a:solidFill>
                  <a:schemeClr val="tx1"/>
                </a:solidFill>
                <a:latin typeface="Calibri"/>
                <a:ea typeface="Calibri"/>
                <a:cs typeface="Calibri"/>
                <a:sym typeface="Calibri"/>
              </a:rPr>
              <a:t>and topographic sinuosity indices were .71, and .29 respectively, indicating that the majority of the sinuosity the Cold River experiences can be attributed to the interaction of hydraulic variables, rather than antecedent topography. </a:t>
            </a:r>
            <a:endParaRPr lang="en-US" sz="2200" dirty="0" smtClean="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2200" dirty="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b="1" dirty="0" smtClean="0">
                <a:solidFill>
                  <a:srgbClr val="558ED5"/>
                </a:solidFill>
                <a:latin typeface="Calibri"/>
                <a:ea typeface="Calibri"/>
                <a:cs typeface="Calibri"/>
                <a:sym typeface="Calibri"/>
              </a:rPr>
              <a:t>Rosgen</a:t>
            </a:r>
            <a:r>
              <a:rPr lang="en-US" sz="2200" b="1" dirty="0">
                <a:solidFill>
                  <a:srgbClr val="558ED5"/>
                </a:solidFill>
                <a:latin typeface="Calibri"/>
                <a:ea typeface="Calibri"/>
                <a:cs typeface="Calibri"/>
                <a:sym typeface="Calibri"/>
              </a:rPr>
              <a:t> </a:t>
            </a:r>
            <a:r>
              <a:rPr lang="en-US" sz="2200" b="1" dirty="0" smtClean="0">
                <a:solidFill>
                  <a:srgbClr val="558ED5"/>
                </a:solidFill>
                <a:latin typeface="Calibri"/>
                <a:ea typeface="Calibri"/>
                <a:cs typeface="Calibri"/>
                <a:sym typeface="Calibri"/>
              </a:rPr>
              <a:t>(1998 ) classification</a:t>
            </a:r>
            <a:r>
              <a:rPr lang="en-US" sz="2200" dirty="0" smtClean="0">
                <a:solidFill>
                  <a:schemeClr val="tx1"/>
                </a:solidFill>
                <a:latin typeface="Calibri"/>
                <a:ea typeface="Calibri"/>
                <a:cs typeface="Calibri"/>
                <a:sym typeface="Calibri"/>
              </a:rPr>
              <a:t>: Type </a:t>
            </a:r>
            <a:r>
              <a:rPr lang="en-US" sz="2200" dirty="0">
                <a:solidFill>
                  <a:schemeClr val="tx1"/>
                </a:solidFill>
                <a:latin typeface="Calibri"/>
                <a:ea typeface="Calibri"/>
                <a:cs typeface="Calibri"/>
                <a:sym typeface="Calibri"/>
              </a:rPr>
              <a:t>‘B2’ (Table 1).  </a:t>
            </a:r>
            <a:endParaRPr lang="en-US" sz="2200" dirty="0" smtClean="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2200" dirty="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b="1" dirty="0" smtClean="0">
                <a:solidFill>
                  <a:srgbClr val="558ED5"/>
                </a:solidFill>
                <a:latin typeface="Calibri"/>
                <a:ea typeface="Calibri"/>
                <a:cs typeface="Calibri"/>
                <a:sym typeface="Calibri"/>
              </a:rPr>
              <a:t>Nanson(1996)Classification</a:t>
            </a:r>
            <a:r>
              <a:rPr lang="en-US" sz="2200" dirty="0" smtClean="0">
                <a:solidFill>
                  <a:schemeClr val="tx1"/>
                </a:solidFill>
                <a:latin typeface="Calibri"/>
                <a:ea typeface="Calibri"/>
                <a:cs typeface="Calibri"/>
                <a:sym typeface="Calibri"/>
              </a:rPr>
              <a:t>: </a:t>
            </a:r>
            <a:r>
              <a:rPr lang="en-US" sz="2200" dirty="0">
                <a:solidFill>
                  <a:schemeClr val="tx1"/>
                </a:solidFill>
                <a:latin typeface="Calibri"/>
                <a:ea typeface="Calibri"/>
                <a:cs typeface="Calibri"/>
                <a:sym typeface="Calibri"/>
              </a:rPr>
              <a:t>A</a:t>
            </a:r>
            <a:r>
              <a:rPr lang="en-US" sz="2200" dirty="0" smtClean="0">
                <a:solidFill>
                  <a:schemeClr val="tx1"/>
                </a:solidFill>
                <a:latin typeface="Calibri"/>
                <a:ea typeface="Calibri"/>
                <a:cs typeface="Calibri"/>
                <a:sym typeface="Calibri"/>
              </a:rPr>
              <a:t>nabranching</a:t>
            </a:r>
            <a:r>
              <a:rPr lang="en-US" sz="2200" dirty="0">
                <a:solidFill>
                  <a:schemeClr val="tx1"/>
                </a:solidFill>
                <a:latin typeface="Calibri"/>
                <a:ea typeface="Calibri"/>
                <a:cs typeface="Calibri"/>
                <a:sym typeface="Calibri"/>
              </a:rPr>
              <a:t>, type 4</a:t>
            </a:r>
            <a:r>
              <a:rPr lang="en-US" sz="2200" dirty="0" smtClean="0">
                <a:solidFill>
                  <a:schemeClr val="tx1"/>
                </a:solidFill>
                <a:latin typeface="Calibri"/>
                <a:ea typeface="Calibri"/>
                <a:cs typeface="Calibri"/>
                <a:sym typeface="Calibri"/>
              </a:rPr>
              <a:t>.</a:t>
            </a:r>
          </a:p>
          <a:p>
            <a:pPr marL="342900" marR="0" lvl="0" indent="-342900" algn="l" rtl="0">
              <a:spcBef>
                <a:spcPts val="0"/>
              </a:spcBef>
              <a:buClr>
                <a:schemeClr val="dk1"/>
              </a:buClr>
              <a:buSzPct val="100000"/>
              <a:buFont typeface="Arial"/>
              <a:buChar char="•"/>
            </a:pPr>
            <a:endParaRPr lang="en-US" sz="2200" dirty="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b="1" dirty="0" smtClean="0">
                <a:solidFill>
                  <a:srgbClr val="558ED5"/>
                </a:solidFill>
                <a:latin typeface="Calibri"/>
                <a:ea typeface="Calibri"/>
                <a:cs typeface="Calibri"/>
                <a:sym typeface="Calibri"/>
              </a:rPr>
              <a:t>Montgomery </a:t>
            </a:r>
            <a:r>
              <a:rPr lang="en-US" sz="2200" b="1" dirty="0">
                <a:solidFill>
                  <a:srgbClr val="558ED5"/>
                </a:solidFill>
                <a:latin typeface="Calibri"/>
                <a:ea typeface="Calibri"/>
                <a:cs typeface="Calibri"/>
                <a:sym typeface="Calibri"/>
              </a:rPr>
              <a:t>and </a:t>
            </a:r>
            <a:r>
              <a:rPr lang="en-US" sz="2200" b="1" dirty="0" smtClean="0">
                <a:solidFill>
                  <a:srgbClr val="558ED5"/>
                </a:solidFill>
                <a:latin typeface="Calibri"/>
                <a:ea typeface="Calibri"/>
                <a:cs typeface="Calibri"/>
                <a:sym typeface="Calibri"/>
              </a:rPr>
              <a:t>Buffington (1997)</a:t>
            </a:r>
            <a:r>
              <a:rPr lang="en-US" sz="2200" dirty="0" smtClean="0">
                <a:solidFill>
                  <a:schemeClr val="tx1"/>
                </a:solidFill>
                <a:latin typeface="Calibri"/>
                <a:ea typeface="Calibri"/>
                <a:cs typeface="Calibri"/>
                <a:sym typeface="Calibri"/>
              </a:rPr>
              <a:t>: step</a:t>
            </a:r>
            <a:r>
              <a:rPr lang="en-US" sz="2200" dirty="0">
                <a:solidFill>
                  <a:schemeClr val="tx1"/>
                </a:solidFill>
                <a:latin typeface="Calibri"/>
                <a:ea typeface="Calibri"/>
                <a:cs typeface="Calibri"/>
                <a:sym typeface="Calibri"/>
              </a:rPr>
              <a:t>-pool, and pool-riffle </a:t>
            </a:r>
            <a:r>
              <a:rPr lang="en-US" sz="2200" dirty="0" smtClean="0">
                <a:solidFill>
                  <a:schemeClr val="tx1"/>
                </a:solidFill>
                <a:latin typeface="Calibri"/>
                <a:ea typeface="Calibri"/>
                <a:cs typeface="Calibri"/>
                <a:sym typeface="Calibri"/>
              </a:rPr>
              <a:t>morphology.</a:t>
            </a:r>
            <a:endParaRPr lang="en-US" sz="2200" dirty="0">
              <a:solidFill>
                <a:schemeClr val="tx1"/>
              </a:solidFill>
              <a:latin typeface="Calibri"/>
              <a:ea typeface="Calibri"/>
              <a:cs typeface="Calibri"/>
              <a:sym typeface="Calibri"/>
            </a:endParaRPr>
          </a:p>
        </p:txBody>
      </p:sp>
      <p:sp>
        <p:nvSpPr>
          <p:cNvPr id="121" name="Shape 121"/>
          <p:cNvSpPr txBox="1"/>
          <p:nvPr/>
        </p:nvSpPr>
        <p:spPr>
          <a:xfrm>
            <a:off x="22617795" y="16057637"/>
            <a:ext cx="9006071"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a:solidFill>
                  <a:schemeClr val="dk1"/>
                </a:solidFill>
                <a:latin typeface="Calibri"/>
                <a:ea typeface="Calibri"/>
                <a:cs typeface="Calibri"/>
                <a:sym typeface="Calibri"/>
              </a:rPr>
              <a:t>OBSERVED MECHANISMS OF EROSION AND AVULSION</a:t>
            </a:r>
            <a:r>
              <a:rPr lang="en-US" sz="2800" b="1" dirty="0">
                <a:solidFill>
                  <a:schemeClr val="dk1"/>
                </a:solidFill>
                <a:latin typeface="Calibri"/>
                <a:ea typeface="Calibri"/>
                <a:cs typeface="Calibri"/>
                <a:sym typeface="Calibri"/>
              </a:rPr>
              <a:t>:</a:t>
            </a:r>
          </a:p>
        </p:txBody>
      </p:sp>
      <p:sp>
        <p:nvSpPr>
          <p:cNvPr id="122" name="Shape 122"/>
          <p:cNvSpPr txBox="1"/>
          <p:nvPr/>
        </p:nvSpPr>
        <p:spPr>
          <a:xfrm>
            <a:off x="22355116" y="26609106"/>
            <a:ext cx="16776579" cy="4629892"/>
          </a:xfrm>
          <a:prstGeom prst="rect">
            <a:avLst/>
          </a:prstGeom>
          <a:noFill/>
          <a:ln>
            <a:noFill/>
          </a:ln>
        </p:spPr>
        <p:txBody>
          <a:bodyPr lIns="91425" tIns="45700" rIns="91425" bIns="45700" anchor="t" anchorCtr="0">
            <a:noAutofit/>
          </a:bodyPr>
          <a:lstStyle/>
          <a:p>
            <a:pPr marL="457200" marR="0" lvl="0" indent="-457200" algn="l" rtl="0">
              <a:spcBef>
                <a:spcPts val="0"/>
              </a:spcBef>
              <a:buSzPct val="100000"/>
              <a:buFont typeface="+mj-lt"/>
              <a:buAutoNum type="alphaUcPeriod"/>
            </a:pPr>
            <a:r>
              <a:rPr lang="en-US" sz="2200" dirty="0" smtClean="0">
                <a:solidFill>
                  <a:schemeClr val="tx1"/>
                </a:solidFill>
                <a:latin typeface="Calibri"/>
                <a:ea typeface="Calibri"/>
                <a:cs typeface="Calibri"/>
                <a:sym typeface="Calibri"/>
              </a:rPr>
              <a:t>Bank </a:t>
            </a:r>
            <a:r>
              <a:rPr lang="en-US" sz="2200" dirty="0">
                <a:solidFill>
                  <a:schemeClr val="tx1"/>
                </a:solidFill>
                <a:latin typeface="Calibri"/>
                <a:ea typeface="Calibri"/>
                <a:cs typeface="Calibri"/>
                <a:sym typeface="Calibri"/>
              </a:rPr>
              <a:t>undercutting </a:t>
            </a:r>
            <a:r>
              <a:rPr lang="en-US" sz="2200" dirty="0" smtClean="0">
                <a:solidFill>
                  <a:schemeClr val="tx1"/>
                </a:solidFill>
                <a:latin typeface="Calibri"/>
                <a:ea typeface="Calibri"/>
                <a:cs typeface="Calibri"/>
                <a:sym typeface="Calibri"/>
              </a:rPr>
              <a:t>along </a:t>
            </a:r>
            <a:r>
              <a:rPr lang="en-US" sz="2200" dirty="0">
                <a:solidFill>
                  <a:schemeClr val="tx1"/>
                </a:solidFill>
                <a:latin typeface="Calibri"/>
                <a:ea typeface="Calibri"/>
                <a:cs typeface="Calibri"/>
                <a:sym typeface="Calibri"/>
              </a:rPr>
              <a:t>straight and meandering stretches of the </a:t>
            </a:r>
            <a:r>
              <a:rPr lang="en-US" sz="2200" dirty="0" smtClean="0">
                <a:solidFill>
                  <a:schemeClr val="tx1"/>
                </a:solidFill>
                <a:latin typeface="Calibri"/>
                <a:ea typeface="Calibri"/>
                <a:cs typeface="Calibri"/>
                <a:sym typeface="Calibri"/>
              </a:rPr>
              <a:t>river. This bank is undercut several inches  </a:t>
            </a:r>
            <a:r>
              <a:rPr lang="en-US" sz="2200" dirty="0">
                <a:solidFill>
                  <a:schemeClr val="tx1"/>
                </a:solidFill>
                <a:latin typeface="Calibri"/>
                <a:ea typeface="Calibri"/>
                <a:cs typeface="Calibri"/>
                <a:sym typeface="Calibri"/>
              </a:rPr>
              <a:t>to &gt;2 feet. </a:t>
            </a:r>
          </a:p>
          <a:p>
            <a:pPr marL="457200" marR="0" lvl="0" indent="-457200" algn="l" rtl="0">
              <a:spcBef>
                <a:spcPts val="0"/>
              </a:spcBef>
              <a:buSzPct val="100000"/>
              <a:buFont typeface="+mj-lt"/>
              <a:buAutoNum type="alphaUcPeriod"/>
            </a:pPr>
            <a:r>
              <a:rPr lang="en-US" sz="2200" dirty="0" smtClean="0">
                <a:solidFill>
                  <a:schemeClr val="tx1"/>
                </a:solidFill>
                <a:latin typeface="Calibri"/>
                <a:ea typeface="Calibri"/>
                <a:cs typeface="Calibri"/>
                <a:sym typeface="Calibri"/>
              </a:rPr>
              <a:t>Piping across from Milliken Brook. These pipes </a:t>
            </a:r>
            <a:r>
              <a:rPr lang="en-US" sz="2200" dirty="0">
                <a:solidFill>
                  <a:schemeClr val="tx1"/>
                </a:solidFill>
                <a:latin typeface="Calibri"/>
                <a:ea typeface="Calibri"/>
                <a:cs typeface="Calibri"/>
                <a:sym typeface="Calibri"/>
              </a:rPr>
              <a:t>are up to 1.5” in diameter</a:t>
            </a:r>
            <a:r>
              <a:rPr lang="en-US" sz="2200" dirty="0" smtClean="0">
                <a:solidFill>
                  <a:schemeClr val="tx1"/>
                </a:solidFill>
                <a:latin typeface="Calibri"/>
                <a:ea typeface="Calibri"/>
                <a:cs typeface="Calibri"/>
                <a:sym typeface="Calibri"/>
              </a:rPr>
              <a:t>. Piping is common along active slopes, and occurs where torn tree roots have rotted.</a:t>
            </a:r>
            <a:endParaRPr lang="en-US" sz="2200" dirty="0">
              <a:solidFill>
                <a:schemeClr val="tx1"/>
              </a:solidFill>
              <a:latin typeface="Calibri"/>
              <a:ea typeface="Calibri"/>
              <a:cs typeface="Calibri"/>
              <a:sym typeface="Calibri"/>
            </a:endParaRPr>
          </a:p>
          <a:p>
            <a:pPr marL="457200" marR="0" lvl="0" indent="-457200" algn="l" rtl="0">
              <a:spcBef>
                <a:spcPts val="0"/>
              </a:spcBef>
              <a:buSzPct val="100000"/>
              <a:buFont typeface="+mj-lt"/>
              <a:buAutoNum type="alphaUcPeriod"/>
            </a:pPr>
            <a:r>
              <a:rPr lang="en-US" sz="2200" dirty="0" smtClean="0">
                <a:solidFill>
                  <a:schemeClr val="tx1"/>
                </a:solidFill>
                <a:latin typeface="Calibri"/>
                <a:ea typeface="Calibri"/>
                <a:cs typeface="Calibri"/>
                <a:sym typeface="Calibri"/>
              </a:rPr>
              <a:t>Soil </a:t>
            </a:r>
            <a:r>
              <a:rPr lang="en-US" sz="2200" dirty="0">
                <a:solidFill>
                  <a:schemeClr val="tx1"/>
                </a:solidFill>
                <a:latin typeface="Calibri"/>
                <a:ea typeface="Calibri"/>
                <a:cs typeface="Calibri"/>
                <a:sym typeface="Calibri"/>
              </a:rPr>
              <a:t>creep, slumps, slides and debris/earth flows </a:t>
            </a:r>
            <a:r>
              <a:rPr lang="en-US" sz="2200" dirty="0" smtClean="0">
                <a:solidFill>
                  <a:schemeClr val="tx1"/>
                </a:solidFill>
                <a:latin typeface="Calibri"/>
                <a:ea typeface="Calibri"/>
                <a:cs typeface="Calibri"/>
                <a:sym typeface="Calibri"/>
              </a:rPr>
              <a:t>are common, particularly along the steep eastern valley wall, as  seen here. The flows push the channel toward the west.</a:t>
            </a:r>
            <a:endParaRPr lang="en-US" sz="2200" dirty="0">
              <a:solidFill>
                <a:schemeClr val="tx1"/>
              </a:solidFill>
              <a:latin typeface="Calibri"/>
              <a:ea typeface="Calibri"/>
              <a:cs typeface="Calibri"/>
              <a:sym typeface="Calibri"/>
            </a:endParaRPr>
          </a:p>
          <a:p>
            <a:pPr marL="457200" marR="0" lvl="0" indent="-457200" algn="l" rtl="0">
              <a:spcBef>
                <a:spcPts val="0"/>
              </a:spcBef>
              <a:buSzPct val="100000"/>
              <a:buFont typeface="+mj-lt"/>
              <a:buAutoNum type="alphaUcPeriod"/>
            </a:pPr>
            <a:r>
              <a:rPr lang="en-US" sz="2200" dirty="0" smtClean="0">
                <a:solidFill>
                  <a:schemeClr val="tx1"/>
                </a:solidFill>
                <a:latin typeface="Calibri"/>
                <a:ea typeface="Calibri"/>
                <a:cs typeface="Calibri"/>
                <a:sym typeface="Calibri"/>
              </a:rPr>
              <a:t>Coarse alluvium </a:t>
            </a:r>
            <a:r>
              <a:rPr lang="en-US" sz="2200" dirty="0">
                <a:solidFill>
                  <a:schemeClr val="tx1"/>
                </a:solidFill>
                <a:latin typeface="Calibri"/>
                <a:ea typeface="Calibri"/>
                <a:cs typeface="Calibri"/>
                <a:sym typeface="Calibri"/>
              </a:rPr>
              <a:t>from Milikens Brook </a:t>
            </a:r>
            <a:r>
              <a:rPr lang="en-US" sz="2200" dirty="0" smtClean="0">
                <a:solidFill>
                  <a:schemeClr val="tx1"/>
                </a:solidFill>
                <a:latin typeface="Calibri"/>
                <a:ea typeface="Calibri"/>
                <a:cs typeface="Calibri"/>
                <a:sym typeface="Calibri"/>
              </a:rPr>
              <a:t>deposited during </a:t>
            </a:r>
            <a:r>
              <a:rPr lang="en-US" sz="2200" dirty="0">
                <a:solidFill>
                  <a:schemeClr val="tx1"/>
                </a:solidFill>
                <a:latin typeface="Calibri"/>
                <a:ea typeface="Calibri"/>
                <a:cs typeface="Calibri"/>
                <a:sym typeface="Calibri"/>
              </a:rPr>
              <a:t>the 2005 flood pushed the main </a:t>
            </a:r>
            <a:r>
              <a:rPr lang="en-US" sz="2200" dirty="0" smtClean="0">
                <a:solidFill>
                  <a:schemeClr val="tx1"/>
                </a:solidFill>
                <a:latin typeface="Calibri"/>
                <a:ea typeface="Calibri"/>
                <a:cs typeface="Calibri"/>
                <a:sym typeface="Calibri"/>
              </a:rPr>
              <a:t>channel eastward. Cobbles inhibits lateral </a:t>
            </a:r>
            <a:r>
              <a:rPr lang="en-US" sz="2200" dirty="0">
                <a:solidFill>
                  <a:schemeClr val="tx1"/>
                </a:solidFill>
                <a:latin typeface="Calibri"/>
                <a:ea typeface="Calibri"/>
                <a:cs typeface="Calibri"/>
                <a:sym typeface="Calibri"/>
              </a:rPr>
              <a:t>erosion of the western bank during low flow </a:t>
            </a:r>
            <a:r>
              <a:rPr lang="en-US" sz="2200" dirty="0" smtClean="0">
                <a:solidFill>
                  <a:schemeClr val="tx1"/>
                </a:solidFill>
                <a:latin typeface="Calibri"/>
                <a:ea typeface="Calibri"/>
                <a:cs typeface="Calibri"/>
                <a:sym typeface="Calibri"/>
              </a:rPr>
              <a:t>conditions, but promoted higher level erosion during flooding.  Increased erosion on opposite (east) bank </a:t>
            </a:r>
            <a:r>
              <a:rPr lang="en-US" sz="2200" dirty="0">
                <a:solidFill>
                  <a:schemeClr val="tx1"/>
                </a:solidFill>
                <a:latin typeface="Calibri"/>
                <a:ea typeface="Calibri"/>
                <a:cs typeface="Calibri"/>
                <a:sym typeface="Calibri"/>
              </a:rPr>
              <a:t>p</a:t>
            </a:r>
            <a:r>
              <a:rPr lang="en-US" sz="2200" dirty="0" smtClean="0">
                <a:solidFill>
                  <a:schemeClr val="tx1"/>
                </a:solidFill>
                <a:latin typeface="Calibri"/>
                <a:ea typeface="Calibri"/>
                <a:cs typeface="Calibri"/>
                <a:sym typeface="Calibri"/>
              </a:rPr>
              <a:t>romoted earthflows.</a:t>
            </a:r>
            <a:endParaRPr lang="en-US" sz="2200" b="1" dirty="0">
              <a:solidFill>
                <a:schemeClr val="tx1"/>
              </a:solidFill>
              <a:latin typeface="Calibri"/>
              <a:ea typeface="Calibri"/>
              <a:cs typeface="Calibri"/>
              <a:sym typeface="Calibri"/>
            </a:endParaRPr>
          </a:p>
          <a:p>
            <a:pPr marL="457200" marR="0" lvl="0" indent="-457200" algn="l" rtl="0">
              <a:spcBef>
                <a:spcPts val="0"/>
              </a:spcBef>
              <a:buSzPct val="100000"/>
              <a:buFont typeface="+mj-lt"/>
              <a:buAutoNum type="alphaUcPeriod"/>
            </a:pPr>
            <a:r>
              <a:rPr lang="en-US" sz="2200" dirty="0" smtClean="0">
                <a:solidFill>
                  <a:schemeClr val="tx1"/>
                </a:solidFill>
                <a:latin typeface="Calibri"/>
                <a:ea typeface="Calibri"/>
                <a:cs typeface="Calibri"/>
                <a:sym typeface="Calibri"/>
              </a:rPr>
              <a:t>Channel </a:t>
            </a:r>
            <a:r>
              <a:rPr lang="en-US" sz="2200" dirty="0">
                <a:solidFill>
                  <a:schemeClr val="tx1"/>
                </a:solidFill>
                <a:latin typeface="Calibri"/>
                <a:ea typeface="Calibri"/>
                <a:cs typeface="Calibri"/>
                <a:sym typeface="Calibri"/>
              </a:rPr>
              <a:t>formation through headward erosion is common where the river flows over the western bank, and re-enters the river </a:t>
            </a:r>
            <a:r>
              <a:rPr lang="en-US" sz="2200" dirty="0" smtClean="0">
                <a:solidFill>
                  <a:schemeClr val="tx1"/>
                </a:solidFill>
                <a:latin typeface="Calibri"/>
                <a:ea typeface="Calibri"/>
                <a:cs typeface="Calibri"/>
                <a:sym typeface="Calibri"/>
              </a:rPr>
              <a:t>downstream. Here knickpoint erosion was </a:t>
            </a:r>
            <a:r>
              <a:rPr lang="en-US" sz="2200" dirty="0">
                <a:solidFill>
                  <a:schemeClr val="tx1"/>
                </a:solidFill>
                <a:latin typeface="Calibri"/>
                <a:ea typeface="Calibri"/>
                <a:cs typeface="Calibri"/>
                <a:sym typeface="Calibri"/>
              </a:rPr>
              <a:t>halted by </a:t>
            </a:r>
            <a:r>
              <a:rPr lang="en-US" sz="2200" dirty="0" smtClean="0">
                <a:solidFill>
                  <a:schemeClr val="tx1"/>
                </a:solidFill>
                <a:latin typeface="Calibri"/>
                <a:ea typeface="Calibri"/>
                <a:cs typeface="Calibri"/>
                <a:sym typeface="Calibri"/>
              </a:rPr>
              <a:t>debris (fig. 4).</a:t>
            </a:r>
            <a:endParaRPr lang="en-US" sz="2200" dirty="0">
              <a:solidFill>
                <a:schemeClr val="tx1"/>
              </a:solidFill>
              <a:latin typeface="Calibri"/>
              <a:ea typeface="Calibri"/>
              <a:cs typeface="Calibri"/>
              <a:sym typeface="Calibri"/>
            </a:endParaRPr>
          </a:p>
          <a:p>
            <a:pPr marL="457200" marR="0" lvl="0" indent="-457200" algn="l" rtl="0">
              <a:spcBef>
                <a:spcPts val="0"/>
              </a:spcBef>
              <a:buSzPct val="100000"/>
              <a:buFont typeface="+mj-lt"/>
              <a:buAutoNum type="alphaUcPeriod"/>
            </a:pPr>
            <a:r>
              <a:rPr lang="en-US" sz="2200" dirty="0" smtClean="0">
                <a:solidFill>
                  <a:schemeClr val="tx1"/>
                </a:solidFill>
                <a:latin typeface="Calibri"/>
                <a:ea typeface="Calibri"/>
                <a:cs typeface="Calibri"/>
                <a:sym typeface="Calibri"/>
              </a:rPr>
              <a:t>Debris </a:t>
            </a:r>
            <a:r>
              <a:rPr lang="en-US" sz="2200" dirty="0">
                <a:solidFill>
                  <a:schemeClr val="tx1"/>
                </a:solidFill>
                <a:latin typeface="Calibri"/>
                <a:ea typeface="Calibri"/>
                <a:cs typeface="Calibri"/>
                <a:sym typeface="Calibri"/>
              </a:rPr>
              <a:t>and ice dams </a:t>
            </a:r>
            <a:r>
              <a:rPr lang="en-US" sz="2200" dirty="0" smtClean="0">
                <a:solidFill>
                  <a:schemeClr val="tx1"/>
                </a:solidFill>
                <a:latin typeface="Calibri"/>
                <a:ea typeface="Calibri"/>
                <a:cs typeface="Calibri"/>
                <a:sym typeface="Calibri"/>
              </a:rPr>
              <a:t>on the river. Ice </a:t>
            </a:r>
            <a:r>
              <a:rPr lang="en-US" sz="2200" dirty="0">
                <a:solidFill>
                  <a:schemeClr val="tx1"/>
                </a:solidFill>
                <a:latin typeface="Calibri"/>
                <a:ea typeface="Calibri"/>
                <a:cs typeface="Calibri"/>
                <a:sym typeface="Calibri"/>
              </a:rPr>
              <a:t>scars on trees </a:t>
            </a:r>
            <a:r>
              <a:rPr lang="en-US" sz="2200" dirty="0" smtClean="0">
                <a:solidFill>
                  <a:schemeClr val="tx1"/>
                </a:solidFill>
                <a:latin typeface="Calibri"/>
                <a:ea typeface="Calibri"/>
                <a:cs typeface="Calibri"/>
                <a:sym typeface="Calibri"/>
              </a:rPr>
              <a:t>show a </a:t>
            </a:r>
            <a:r>
              <a:rPr lang="en-US" sz="2200" dirty="0">
                <a:solidFill>
                  <a:schemeClr val="tx1"/>
                </a:solidFill>
                <a:latin typeface="Calibri"/>
                <a:ea typeface="Calibri"/>
                <a:cs typeface="Calibri"/>
                <a:sym typeface="Calibri"/>
              </a:rPr>
              <a:t>river ice thicknesses of &gt;2ft above bankfull stage. River ice </a:t>
            </a:r>
            <a:r>
              <a:rPr lang="en-US" sz="2200" dirty="0" smtClean="0">
                <a:solidFill>
                  <a:schemeClr val="tx1"/>
                </a:solidFill>
                <a:latin typeface="Calibri"/>
                <a:ea typeface="Calibri"/>
                <a:cs typeface="Calibri"/>
                <a:sym typeface="Calibri"/>
              </a:rPr>
              <a:t>accumulated on meander bends, diverting flow onto the floodplain. New channels formed through knickpoint erosion, starting where the flow reentered the main channel.</a:t>
            </a:r>
            <a:endParaRPr lang="en-US" sz="2200" dirty="0">
              <a:solidFill>
                <a:schemeClr val="tx1"/>
              </a:solidFill>
              <a:latin typeface="Calibri"/>
              <a:ea typeface="Calibri"/>
              <a:cs typeface="Calibri"/>
              <a:sym typeface="Calibri"/>
            </a:endParaRPr>
          </a:p>
          <a:p>
            <a:pPr marL="0" marR="0" lvl="0" indent="0" algn="l" rtl="0">
              <a:spcBef>
                <a:spcPts val="0"/>
              </a:spcBef>
              <a:buNone/>
            </a:pPr>
            <a:endParaRPr sz="2200" dirty="0">
              <a:solidFill>
                <a:schemeClr val="dk1"/>
              </a:solidFill>
              <a:latin typeface="Calibri"/>
              <a:ea typeface="Calibri"/>
              <a:cs typeface="Calibri"/>
              <a:sym typeface="Calibri"/>
            </a:endParaRPr>
          </a:p>
          <a:p>
            <a:pPr marL="0" marR="0" lvl="0" indent="0" algn="l" rtl="0">
              <a:spcBef>
                <a:spcPts val="0"/>
              </a:spcBef>
              <a:buSzPct val="25000"/>
              <a:buNone/>
            </a:pPr>
            <a:r>
              <a:rPr lang="en-US" sz="2200" dirty="0">
                <a:solidFill>
                  <a:schemeClr val="dk1"/>
                </a:solidFill>
                <a:latin typeface="Calibri"/>
                <a:ea typeface="Calibri"/>
                <a:cs typeface="Calibri"/>
                <a:sym typeface="Calibri"/>
              </a:rPr>
              <a:t>. </a:t>
            </a:r>
          </a:p>
          <a:p>
            <a:pPr marL="0" marR="0" lvl="0" indent="0" algn="l" rtl="0">
              <a:spcBef>
                <a:spcPts val="0"/>
              </a:spcBef>
              <a:buNone/>
            </a:pPr>
            <a:endParaRPr sz="2200" dirty="0">
              <a:solidFill>
                <a:schemeClr val="dk1"/>
              </a:solidFill>
              <a:latin typeface="Calibri"/>
              <a:ea typeface="Calibri"/>
              <a:cs typeface="Calibri"/>
              <a:sym typeface="Calibri"/>
            </a:endParaRPr>
          </a:p>
        </p:txBody>
      </p:sp>
      <p:sp>
        <p:nvSpPr>
          <p:cNvPr id="123" name="Shape 123"/>
          <p:cNvSpPr txBox="1"/>
          <p:nvPr/>
        </p:nvSpPr>
        <p:spPr>
          <a:xfrm>
            <a:off x="40469362" y="20296875"/>
            <a:ext cx="45878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C</a:t>
            </a:r>
          </a:p>
        </p:txBody>
      </p:sp>
      <p:sp>
        <p:nvSpPr>
          <p:cNvPr id="124" name="Shape 124"/>
          <p:cNvSpPr txBox="1"/>
          <p:nvPr/>
        </p:nvSpPr>
        <p:spPr>
          <a:xfrm>
            <a:off x="63915150" y="15964334"/>
            <a:ext cx="5110667"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400" dirty="0">
                <a:solidFill>
                  <a:schemeClr val="dk1"/>
                </a:solidFill>
                <a:latin typeface="Calibri"/>
                <a:ea typeface="Calibri"/>
                <a:cs typeface="Calibri"/>
                <a:sym typeface="Calibri"/>
              </a:rPr>
              <a:t> </a:t>
            </a:r>
          </a:p>
        </p:txBody>
      </p:sp>
      <p:grpSp>
        <p:nvGrpSpPr>
          <p:cNvPr id="80" name="Group 79"/>
          <p:cNvGrpSpPr/>
          <p:nvPr/>
        </p:nvGrpSpPr>
        <p:grpSpPr>
          <a:xfrm>
            <a:off x="39008767" y="21883651"/>
            <a:ext cx="11887200" cy="822960"/>
            <a:chOff x="39008767" y="21883651"/>
            <a:chExt cx="11887200" cy="822960"/>
          </a:xfrm>
        </p:grpSpPr>
        <p:sp>
          <p:nvSpPr>
            <p:cNvPr id="125" name="Shape 125"/>
            <p:cNvSpPr/>
            <p:nvPr/>
          </p:nvSpPr>
          <p:spPr>
            <a:xfrm>
              <a:off x="39008767" y="21883651"/>
              <a:ext cx="11887200" cy="822960"/>
            </a:xfrm>
            <a:prstGeom prst="rect">
              <a:avLst/>
            </a:prstGeom>
            <a:solidFill>
              <a:srgbClr val="B7CCE4"/>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dirty="0">
                <a:solidFill>
                  <a:schemeClr val="lt1"/>
                </a:solidFill>
                <a:latin typeface="Calibri"/>
                <a:ea typeface="Calibri"/>
                <a:cs typeface="Calibri"/>
                <a:sym typeface="Calibri"/>
              </a:endParaRPr>
            </a:p>
          </p:txBody>
        </p:sp>
        <p:sp>
          <p:nvSpPr>
            <p:cNvPr id="126" name="Shape 126"/>
            <p:cNvSpPr txBox="1"/>
            <p:nvPr/>
          </p:nvSpPr>
          <p:spPr>
            <a:xfrm>
              <a:off x="43656774" y="21994207"/>
              <a:ext cx="2592747"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dirty="0">
                  <a:solidFill>
                    <a:schemeClr val="dk1"/>
                  </a:solidFill>
                  <a:latin typeface="Calibri"/>
                  <a:ea typeface="Calibri"/>
                  <a:cs typeface="Calibri"/>
                  <a:sym typeface="Calibri"/>
                </a:rPr>
                <a:t>CONCLUSION</a:t>
              </a:r>
            </a:p>
          </p:txBody>
        </p:sp>
      </p:grpSp>
      <p:sp>
        <p:nvSpPr>
          <p:cNvPr id="127" name="Shape 127"/>
          <p:cNvSpPr txBox="1"/>
          <p:nvPr/>
        </p:nvSpPr>
        <p:spPr>
          <a:xfrm>
            <a:off x="38999864" y="22907747"/>
            <a:ext cx="11950062" cy="3877985"/>
          </a:xfrm>
          <a:prstGeom prst="rect">
            <a:avLst/>
          </a:prstGeom>
          <a:noFill/>
          <a:ln>
            <a:noFill/>
          </a:ln>
        </p:spPr>
        <p:txBody>
          <a:bodyPr lIns="91425" tIns="45700" rIns="91425" bIns="45700" anchor="t" anchorCtr="0">
            <a:noAutofit/>
          </a:bodyPr>
          <a:lstStyle/>
          <a:p>
            <a:pPr marL="457200" marR="0" lvl="0" indent="-457200" algn="l" rtl="0">
              <a:spcBef>
                <a:spcPts val="0"/>
              </a:spcBef>
              <a:buClr>
                <a:schemeClr val="dk1"/>
              </a:buClr>
              <a:buSzPct val="100000"/>
              <a:buFont typeface="+mj-lt"/>
              <a:buAutoNum type="arabicPeriod"/>
            </a:pPr>
            <a:r>
              <a:rPr lang="en-US" sz="2200" dirty="0" smtClean="0">
                <a:solidFill>
                  <a:schemeClr val="dk1"/>
                </a:solidFill>
                <a:latin typeface="Calibri"/>
                <a:ea typeface="Calibri"/>
                <a:cs typeface="Calibri"/>
                <a:sym typeface="Calibri"/>
              </a:rPr>
              <a:t>Changing climatic conditions are reflected in the increased mean annual flows of the Cold River and adjacent rivers.</a:t>
            </a:r>
          </a:p>
          <a:p>
            <a:pPr marL="457200" marR="0" lvl="0" indent="-457200" algn="l" rtl="0">
              <a:spcBef>
                <a:spcPts val="0"/>
              </a:spcBef>
              <a:buClr>
                <a:schemeClr val="dk1"/>
              </a:buClr>
              <a:buSzPct val="100000"/>
              <a:buFont typeface="+mj-lt"/>
              <a:buAutoNum type="arabicPeriod"/>
            </a:pPr>
            <a:r>
              <a:rPr lang="en-US" sz="2200" dirty="0" smtClean="0">
                <a:solidFill>
                  <a:schemeClr val="dk1"/>
                </a:solidFill>
                <a:latin typeface="Calibri"/>
                <a:ea typeface="Calibri"/>
                <a:cs typeface="Calibri"/>
                <a:sym typeface="Calibri"/>
              </a:rPr>
              <a:t>Higher peak flows and lower low flows show that precipitation is occurring more  unevenly  in concentrated storm events.</a:t>
            </a:r>
          </a:p>
          <a:p>
            <a:pPr marL="457200" marR="0" lvl="0" indent="-457200" algn="l" rtl="0">
              <a:spcBef>
                <a:spcPts val="0"/>
              </a:spcBef>
              <a:buClr>
                <a:schemeClr val="dk1"/>
              </a:buClr>
              <a:buSzPct val="100000"/>
              <a:buFont typeface="+mj-lt"/>
              <a:buAutoNum type="arabicPeriod"/>
            </a:pPr>
            <a:r>
              <a:rPr lang="en-US" sz="2200" dirty="0" smtClean="0">
                <a:solidFill>
                  <a:schemeClr val="dk1"/>
                </a:solidFill>
                <a:latin typeface="Calibri"/>
                <a:ea typeface="Calibri"/>
                <a:cs typeface="Calibri"/>
                <a:sym typeface="Calibri"/>
              </a:rPr>
              <a:t>Increased intensity of storm events is resulting in increased </a:t>
            </a:r>
            <a:r>
              <a:rPr lang="en-US" sz="2200" dirty="0" err="1" smtClean="0">
                <a:solidFill>
                  <a:schemeClr val="dk1"/>
                </a:solidFill>
                <a:latin typeface="Calibri"/>
                <a:ea typeface="Calibri"/>
                <a:cs typeface="Calibri"/>
                <a:sym typeface="Calibri"/>
              </a:rPr>
              <a:t>anabranching</a:t>
            </a:r>
            <a:r>
              <a:rPr lang="en-US" sz="2200" dirty="0" smtClean="0">
                <a:solidFill>
                  <a:schemeClr val="dk1"/>
                </a:solidFill>
                <a:latin typeface="Calibri"/>
                <a:ea typeface="Calibri"/>
                <a:cs typeface="Calibri"/>
                <a:sym typeface="Calibri"/>
              </a:rPr>
              <a:t>, bank erosion and channel widening.</a:t>
            </a:r>
          </a:p>
          <a:p>
            <a:pPr marL="457200" marR="0" lvl="0" indent="-457200" algn="l" rtl="0">
              <a:spcBef>
                <a:spcPts val="0"/>
              </a:spcBef>
              <a:buClr>
                <a:schemeClr val="dk1"/>
              </a:buClr>
              <a:buSzPct val="100000"/>
              <a:buFont typeface="+mj-lt"/>
              <a:buAutoNum type="arabicPeriod"/>
            </a:pPr>
            <a:r>
              <a:rPr lang="en-US" sz="2200" dirty="0" smtClean="0">
                <a:solidFill>
                  <a:schemeClr val="dk1"/>
                </a:solidFill>
                <a:latin typeface="Calibri"/>
                <a:ea typeface="Calibri"/>
                <a:cs typeface="Calibri"/>
                <a:sym typeface="Calibri"/>
              </a:rPr>
              <a:t>Increased flooding coupled with Ice dams, debris dams, beaver dams, tributary flood deltas, and debris flows  contributed to anabranching along meander bends, while bank erosion coupled with an armored channel bed causes channel widening along straight stretches.</a:t>
            </a:r>
          </a:p>
          <a:p>
            <a:pPr marL="457200" marR="0" lvl="0" indent="-457200" algn="l" rtl="0">
              <a:spcBef>
                <a:spcPts val="0"/>
              </a:spcBef>
              <a:buClr>
                <a:schemeClr val="dk1"/>
              </a:buClr>
              <a:buFont typeface="+mj-lt"/>
              <a:buAutoNum type="arabicPeriod"/>
            </a:pPr>
            <a:endParaRPr sz="2200" dirty="0">
              <a:solidFill>
                <a:schemeClr val="dk1"/>
              </a:solidFill>
              <a:latin typeface="Calibri"/>
              <a:ea typeface="Calibri"/>
              <a:cs typeface="Calibri"/>
              <a:sym typeface="Calibri"/>
            </a:endParaRPr>
          </a:p>
          <a:p>
            <a:pPr marL="0" marR="0" lvl="0" indent="0" algn="ctr" rtl="0">
              <a:spcBef>
                <a:spcPts val="0"/>
              </a:spcBef>
              <a:buSzPct val="25000"/>
              <a:buNone/>
            </a:pPr>
            <a:r>
              <a:rPr lang="en-US" sz="2400" b="1" dirty="0" smtClean="0">
                <a:solidFill>
                  <a:srgbClr val="538CD5"/>
                </a:solidFill>
                <a:latin typeface="Calibri"/>
                <a:ea typeface="Calibri"/>
                <a:cs typeface="Calibri"/>
                <a:sym typeface="Calibri"/>
              </a:rPr>
              <a:t>Increased </a:t>
            </a:r>
            <a:r>
              <a:rPr lang="en-US" sz="2400" b="1" dirty="0" err="1" smtClean="0">
                <a:solidFill>
                  <a:srgbClr val="538CD5"/>
                </a:solidFill>
                <a:latin typeface="Calibri"/>
                <a:ea typeface="Calibri"/>
                <a:cs typeface="Calibri"/>
                <a:sym typeface="Calibri"/>
              </a:rPr>
              <a:t>anabranching</a:t>
            </a:r>
            <a:r>
              <a:rPr lang="en-US" sz="2400" b="1" dirty="0" smtClean="0">
                <a:solidFill>
                  <a:srgbClr val="538CD5"/>
                </a:solidFill>
                <a:latin typeface="Calibri"/>
                <a:ea typeface="Calibri"/>
                <a:cs typeface="Calibri"/>
                <a:sym typeface="Calibri"/>
              </a:rPr>
              <a:t>  and channel </a:t>
            </a:r>
            <a:r>
              <a:rPr lang="en-US" sz="2400" b="1" dirty="0">
                <a:solidFill>
                  <a:srgbClr val="538CD5"/>
                </a:solidFill>
                <a:latin typeface="Calibri"/>
                <a:ea typeface="Calibri"/>
                <a:cs typeface="Calibri"/>
                <a:sym typeface="Calibri"/>
              </a:rPr>
              <a:t>widening are likely to persist if precipitation and the intensity of runoff events continues to increase. </a:t>
            </a:r>
          </a:p>
        </p:txBody>
      </p:sp>
      <p:grpSp>
        <p:nvGrpSpPr>
          <p:cNvPr id="144" name="Group 143"/>
          <p:cNvGrpSpPr/>
          <p:nvPr/>
        </p:nvGrpSpPr>
        <p:grpSpPr>
          <a:xfrm>
            <a:off x="39040367" y="27168348"/>
            <a:ext cx="11887200" cy="822960"/>
            <a:chOff x="39107205" y="27168348"/>
            <a:chExt cx="11887200" cy="822960"/>
          </a:xfrm>
        </p:grpSpPr>
        <p:sp>
          <p:nvSpPr>
            <p:cNvPr id="128" name="Shape 128"/>
            <p:cNvSpPr/>
            <p:nvPr/>
          </p:nvSpPr>
          <p:spPr>
            <a:xfrm>
              <a:off x="39107205" y="27168348"/>
              <a:ext cx="11887200" cy="822960"/>
            </a:xfrm>
            <a:prstGeom prst="rect">
              <a:avLst/>
            </a:prstGeom>
            <a:solidFill>
              <a:srgbClr val="B7CCE4"/>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dirty="0">
                <a:solidFill>
                  <a:schemeClr val="lt1"/>
                </a:solidFill>
                <a:latin typeface="Calibri"/>
                <a:ea typeface="Calibri"/>
                <a:cs typeface="Calibri"/>
                <a:sym typeface="Calibri"/>
              </a:endParaRPr>
            </a:p>
          </p:txBody>
        </p:sp>
        <p:sp>
          <p:nvSpPr>
            <p:cNvPr id="129" name="Shape 129"/>
            <p:cNvSpPr txBox="1"/>
            <p:nvPr/>
          </p:nvSpPr>
          <p:spPr>
            <a:xfrm>
              <a:off x="43087996" y="27254054"/>
              <a:ext cx="3557962" cy="615553"/>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3400" dirty="0">
                  <a:solidFill>
                    <a:schemeClr val="dk1"/>
                  </a:solidFill>
                  <a:latin typeface="Calibri"/>
                  <a:ea typeface="Calibri"/>
                  <a:cs typeface="Calibri"/>
                  <a:sym typeface="Calibri"/>
                </a:rPr>
                <a:t>REFERENCES CITED</a:t>
              </a:r>
            </a:p>
          </p:txBody>
        </p:sp>
      </p:grpSp>
      <p:sp>
        <p:nvSpPr>
          <p:cNvPr id="130" name="Shape 130"/>
          <p:cNvSpPr txBox="1"/>
          <p:nvPr/>
        </p:nvSpPr>
        <p:spPr>
          <a:xfrm>
            <a:off x="39049121" y="28143194"/>
            <a:ext cx="11829711" cy="4401204"/>
          </a:xfrm>
          <a:prstGeom prst="rect">
            <a:avLst/>
          </a:prstGeom>
          <a:noFill/>
          <a:ln>
            <a:noFill/>
          </a:ln>
        </p:spPr>
        <p:txBody>
          <a:bodyPr lIns="91425" tIns="45700" rIns="91425" bIns="45700" anchor="t" anchorCtr="0">
            <a:noAutofit/>
          </a:bodyPr>
          <a:lstStyle/>
          <a:p>
            <a:pPr marL="285750" marR="0" lvl="0" indent="-158750" algn="l" rtl="0">
              <a:spcBef>
                <a:spcPts val="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Frumhoff, P., McCarthy, J., 2007, Confronting Climate Change in the U.S. Northeast: Science, Impacts, and Solutions. Synthesis report </a:t>
            </a:r>
            <a:r>
              <a:rPr lang="en-US" sz="1800" dirty="0" smtClean="0">
                <a:solidFill>
                  <a:schemeClr val="dk1"/>
                </a:solidFill>
                <a:latin typeface="Calibri"/>
                <a:ea typeface="Calibri"/>
                <a:cs typeface="Calibri"/>
                <a:sym typeface="Calibri"/>
              </a:rPr>
              <a:t>of </a:t>
            </a:r>
            <a:r>
              <a:rPr lang="en-US" sz="1800" dirty="0">
                <a:solidFill>
                  <a:schemeClr val="dk1"/>
                </a:solidFill>
                <a:latin typeface="Calibri"/>
                <a:ea typeface="Calibri"/>
                <a:cs typeface="Calibri"/>
                <a:sym typeface="Calibri"/>
              </a:rPr>
              <a:t>the Northeast Climate Impacts Assessment (NECIA) p.8-9</a:t>
            </a:r>
          </a:p>
          <a:p>
            <a:pPr marL="285750" marR="0" lvl="0" indent="-158750" algn="l" rtl="0">
              <a:spcBef>
                <a:spcPts val="20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Hayhoe, K., 2008, Regional Climate Change Projections for the Northeast U.S</a:t>
            </a:r>
            <a:r>
              <a:rPr lang="en-US" sz="1800" dirty="0" smtClean="0">
                <a:solidFill>
                  <a:schemeClr val="dk1"/>
                </a:solidFill>
                <a:latin typeface="Calibri"/>
                <a:ea typeface="Calibri"/>
                <a:cs typeface="Calibri"/>
                <a:sym typeface="Calibri"/>
              </a:rPr>
              <a:t>.: </a:t>
            </a:r>
            <a:r>
              <a:rPr lang="en-US" sz="1800" dirty="0">
                <a:solidFill>
                  <a:schemeClr val="dk1"/>
                </a:solidFill>
                <a:latin typeface="Calibri"/>
                <a:ea typeface="Calibri"/>
                <a:cs typeface="Calibri"/>
                <a:sym typeface="Calibri"/>
              </a:rPr>
              <a:t>Mitigation and Adaptation Strategies for Global Change, v. 13, p 425-436</a:t>
            </a:r>
          </a:p>
          <a:p>
            <a:pPr marL="285750" marR="0" lvl="0" indent="-158750" algn="l" rtl="0">
              <a:spcBef>
                <a:spcPts val="200"/>
              </a:spcBef>
              <a:spcAft>
                <a:spcPts val="0"/>
              </a:spcAft>
              <a:buClr>
                <a:schemeClr val="dk1"/>
              </a:buClr>
              <a:buSzPct val="100000"/>
              <a:buFont typeface="Arial"/>
              <a:buChar char="•"/>
            </a:pPr>
            <a:r>
              <a:rPr lang="en-US" sz="1800" dirty="0">
                <a:solidFill>
                  <a:schemeClr val="dk1"/>
                </a:solidFill>
                <a:latin typeface="Calibri"/>
                <a:ea typeface="Calibri"/>
                <a:cs typeface="Calibri"/>
                <a:sym typeface="Calibri"/>
              </a:rPr>
              <a:t> Heidorn, M., </a:t>
            </a:r>
            <a:r>
              <a:rPr lang="en-US" sz="1800" dirty="0" smtClean="0">
                <a:solidFill>
                  <a:schemeClr val="dk1"/>
                </a:solidFill>
                <a:latin typeface="Calibri"/>
                <a:ea typeface="Calibri"/>
                <a:cs typeface="Calibri"/>
                <a:sym typeface="Calibri"/>
              </a:rPr>
              <a:t>2009, Cold </a:t>
            </a:r>
            <a:r>
              <a:rPr lang="en-US" sz="1800" dirty="0">
                <a:solidFill>
                  <a:schemeClr val="dk1"/>
                </a:solidFill>
                <a:latin typeface="Calibri"/>
                <a:ea typeface="Calibri"/>
                <a:cs typeface="Calibri"/>
                <a:sym typeface="Calibri"/>
              </a:rPr>
              <a:t>River Watershed Management </a:t>
            </a:r>
            <a:r>
              <a:rPr lang="en-US" sz="1800" dirty="0" smtClean="0">
                <a:solidFill>
                  <a:schemeClr val="dk1"/>
                </a:solidFill>
                <a:latin typeface="Calibri"/>
                <a:ea typeface="Calibri"/>
                <a:cs typeface="Calibri"/>
                <a:sym typeface="Calibri"/>
              </a:rPr>
              <a:t>Plan: </a:t>
            </a:r>
            <a:r>
              <a:rPr lang="en-US" sz="1800" dirty="0">
                <a:solidFill>
                  <a:schemeClr val="dk1"/>
                </a:solidFill>
                <a:latin typeface="Calibri"/>
                <a:ea typeface="Calibri"/>
                <a:cs typeface="Calibri"/>
                <a:sym typeface="Calibri"/>
              </a:rPr>
              <a:t>Cold River Local Advisory Committee, Apr. 2009. Web. &lt;http://des.nh.gov/organization/divisions/water/wmb/rivers/documents/management_plan_cold.pdf&gt;.</a:t>
            </a:r>
          </a:p>
          <a:p>
            <a:pPr marL="285750" lvl="0" indent="-158750">
              <a:spcBef>
                <a:spcPts val="200"/>
              </a:spcBef>
              <a:buClr>
                <a:schemeClr val="dk1"/>
              </a:buClr>
              <a:buSzPct val="100000"/>
              <a:buFont typeface="Arial"/>
              <a:buChar char="•"/>
            </a:pPr>
            <a:r>
              <a:rPr lang="en-US" sz="1800" dirty="0" smtClean="0">
                <a:solidFill>
                  <a:schemeClr val="dk1"/>
                </a:solidFill>
                <a:latin typeface="Calibri"/>
                <a:ea typeface="Calibri"/>
                <a:cs typeface="Calibri"/>
                <a:sym typeface="Calibri"/>
              </a:rPr>
              <a:t>Nanson</a:t>
            </a:r>
            <a:r>
              <a:rPr lang="en-US" sz="1800" dirty="0">
                <a:solidFill>
                  <a:schemeClr val="dk1"/>
                </a:solidFill>
                <a:latin typeface="Calibri"/>
                <a:ea typeface="Calibri"/>
                <a:cs typeface="Calibri"/>
                <a:sym typeface="Calibri"/>
              </a:rPr>
              <a:t>, G., Knighton, A., </a:t>
            </a:r>
            <a:r>
              <a:rPr lang="en-US" sz="1800" dirty="0" smtClean="0">
                <a:solidFill>
                  <a:schemeClr val="dk1"/>
                </a:solidFill>
                <a:latin typeface="Calibri"/>
                <a:ea typeface="Calibri"/>
                <a:cs typeface="Calibri"/>
                <a:sym typeface="Calibri"/>
              </a:rPr>
              <a:t>1996, </a:t>
            </a:r>
            <a:r>
              <a:rPr lang="en-US" sz="1800" dirty="0">
                <a:solidFill>
                  <a:schemeClr val="dk1"/>
                </a:solidFill>
                <a:latin typeface="Calibri"/>
                <a:ea typeface="Calibri"/>
                <a:cs typeface="Calibri"/>
                <a:sym typeface="Calibri"/>
              </a:rPr>
              <a:t>Anabranching Rivers: their Cause, Character and </a:t>
            </a:r>
            <a:r>
              <a:rPr lang="en-US" sz="1800" dirty="0" smtClean="0">
                <a:solidFill>
                  <a:schemeClr val="dk1"/>
                </a:solidFill>
                <a:latin typeface="Calibri"/>
                <a:ea typeface="Calibri"/>
                <a:cs typeface="Calibri"/>
                <a:sym typeface="Calibri"/>
              </a:rPr>
              <a:t>Classification: </a:t>
            </a:r>
            <a:r>
              <a:rPr lang="en-US" sz="1800" dirty="0">
                <a:solidFill>
                  <a:schemeClr val="dk1"/>
                </a:solidFill>
                <a:latin typeface="Calibri"/>
                <a:ea typeface="Calibri"/>
                <a:cs typeface="Calibri"/>
                <a:sym typeface="Calibri"/>
              </a:rPr>
              <a:t>Earth Surface Processes and </a:t>
            </a:r>
            <a:r>
              <a:rPr lang="en-US" sz="1800" dirty="0" smtClean="0">
                <a:solidFill>
                  <a:schemeClr val="dk1"/>
                </a:solidFill>
                <a:latin typeface="Calibri"/>
                <a:ea typeface="Calibri"/>
                <a:cs typeface="Calibri"/>
                <a:sym typeface="Calibri"/>
              </a:rPr>
              <a:t>Landforms, </a:t>
            </a:r>
            <a:r>
              <a:rPr lang="en-US" sz="1800" dirty="0">
                <a:solidFill>
                  <a:schemeClr val="dk1"/>
                </a:solidFill>
                <a:latin typeface="Calibri"/>
                <a:ea typeface="Calibri"/>
                <a:cs typeface="Calibri"/>
                <a:sym typeface="Calibri"/>
              </a:rPr>
              <a:t>21, 217–239</a:t>
            </a:r>
            <a:r>
              <a:rPr lang="en-US" sz="1800" dirty="0" smtClean="0">
                <a:solidFill>
                  <a:schemeClr val="dk1"/>
                </a:solidFill>
                <a:latin typeface="Calibri"/>
                <a:ea typeface="Calibri"/>
                <a:cs typeface="Calibri"/>
                <a:sym typeface="Calibri"/>
              </a:rPr>
              <a:t>.</a:t>
            </a:r>
          </a:p>
          <a:p>
            <a:pPr marL="285750" indent="-158750">
              <a:spcBef>
                <a:spcPts val="200"/>
              </a:spcBef>
              <a:buClr>
                <a:schemeClr val="dk1"/>
              </a:buClr>
              <a:buSzPct val="100000"/>
              <a:buFont typeface="Arial"/>
              <a:buChar char="•"/>
            </a:pPr>
            <a:r>
              <a:rPr lang="en-US" sz="1800" dirty="0">
                <a:solidFill>
                  <a:schemeClr val="dk1"/>
                </a:solidFill>
                <a:latin typeface="Calibri"/>
                <a:ea typeface="Calibri"/>
                <a:cs typeface="Calibri"/>
                <a:sym typeface="Calibri"/>
              </a:rPr>
              <a:t>Montgomery, D., Buffington, J., </a:t>
            </a:r>
            <a:r>
              <a:rPr lang="en-US" sz="1800" dirty="0" smtClean="0">
                <a:solidFill>
                  <a:schemeClr val="dk1"/>
                </a:solidFill>
                <a:latin typeface="Calibri"/>
                <a:ea typeface="Calibri"/>
                <a:cs typeface="Calibri"/>
                <a:sym typeface="Calibri"/>
              </a:rPr>
              <a:t>1997, </a:t>
            </a:r>
            <a:r>
              <a:rPr lang="en-US" sz="1800" dirty="0">
                <a:solidFill>
                  <a:schemeClr val="dk1"/>
                </a:solidFill>
                <a:latin typeface="Calibri"/>
                <a:ea typeface="Calibri"/>
                <a:cs typeface="Calibri"/>
                <a:sym typeface="Calibri"/>
              </a:rPr>
              <a:t>Channel-reach morphology in mountain drainage </a:t>
            </a:r>
            <a:r>
              <a:rPr lang="en-US" sz="1800" dirty="0" smtClean="0">
                <a:solidFill>
                  <a:schemeClr val="dk1"/>
                </a:solidFill>
                <a:latin typeface="Calibri"/>
                <a:ea typeface="Calibri"/>
                <a:cs typeface="Calibri"/>
                <a:sym typeface="Calibri"/>
              </a:rPr>
              <a:t>basins: </a:t>
            </a:r>
            <a:r>
              <a:rPr lang="en-US" sz="1800" dirty="0">
                <a:solidFill>
                  <a:schemeClr val="dk1"/>
                </a:solidFill>
                <a:latin typeface="Calibri"/>
                <a:ea typeface="Calibri"/>
                <a:cs typeface="Calibri"/>
                <a:sym typeface="Calibri"/>
              </a:rPr>
              <a:t>Geological Society of America Bulletin 109, 596–611</a:t>
            </a:r>
            <a:r>
              <a:rPr lang="en-US" sz="1800" dirty="0" smtClean="0">
                <a:solidFill>
                  <a:schemeClr val="dk1"/>
                </a:solidFill>
                <a:latin typeface="Calibri"/>
                <a:ea typeface="Calibri"/>
                <a:cs typeface="Calibri"/>
                <a:sym typeface="Calibri"/>
              </a:rPr>
              <a:t>.</a:t>
            </a:r>
            <a:endParaRPr lang="en-US" sz="1800" dirty="0">
              <a:solidFill>
                <a:schemeClr val="dk1"/>
              </a:solidFill>
              <a:latin typeface="Calibri"/>
              <a:ea typeface="Calibri"/>
              <a:cs typeface="Calibri"/>
              <a:sym typeface="Calibri"/>
            </a:endParaRPr>
          </a:p>
          <a:p>
            <a:pPr marL="285750" lvl="0" indent="-158750">
              <a:spcBef>
                <a:spcPts val="200"/>
              </a:spcBef>
              <a:buClr>
                <a:schemeClr val="dk1"/>
              </a:buClr>
              <a:buSzPct val="100000"/>
              <a:buFont typeface="Arial"/>
              <a:buChar char="•"/>
            </a:pPr>
            <a:r>
              <a:rPr lang="en-US" sz="1800" dirty="0">
                <a:solidFill>
                  <a:schemeClr val="dk1"/>
                </a:solidFill>
                <a:latin typeface="Calibri"/>
                <a:ea typeface="Calibri"/>
                <a:cs typeface="Calibri"/>
                <a:sym typeface="Calibri"/>
              </a:rPr>
              <a:t>Mueller, J., 1968, An Introduction to the Hydraulic and Topographic Sinuosity </a:t>
            </a:r>
            <a:r>
              <a:rPr lang="en-US" sz="1800" dirty="0" smtClean="0">
                <a:solidFill>
                  <a:schemeClr val="dk1"/>
                </a:solidFill>
                <a:latin typeface="Calibri"/>
                <a:ea typeface="Calibri"/>
                <a:cs typeface="Calibri"/>
                <a:sym typeface="Calibri"/>
              </a:rPr>
              <a:t>Indices: </a:t>
            </a:r>
            <a:r>
              <a:rPr lang="en-US" sz="1800" dirty="0">
                <a:solidFill>
                  <a:schemeClr val="dk1"/>
                </a:solidFill>
                <a:latin typeface="Calibri"/>
                <a:ea typeface="Calibri"/>
                <a:cs typeface="Calibri"/>
                <a:sym typeface="Calibri"/>
              </a:rPr>
              <a:t>Annals of the Association of American Geographers, Vol. 58, Issue 2, p371-385</a:t>
            </a:r>
          </a:p>
          <a:p>
            <a:pPr marL="285750" indent="-158750">
              <a:spcBef>
                <a:spcPts val="200"/>
              </a:spcBef>
              <a:buClr>
                <a:schemeClr val="dk1"/>
              </a:buClr>
              <a:buSzPct val="100000"/>
              <a:buFont typeface="Arial"/>
              <a:buChar char="•"/>
            </a:pPr>
            <a:r>
              <a:rPr lang="en-US" sz="1800" dirty="0" smtClean="0">
                <a:solidFill>
                  <a:schemeClr val="dk1"/>
                </a:solidFill>
                <a:latin typeface="Calibri"/>
                <a:ea typeface="Calibri"/>
                <a:cs typeface="Calibri"/>
                <a:sym typeface="Calibri"/>
              </a:rPr>
              <a:t>Ridge</a:t>
            </a:r>
            <a:r>
              <a:rPr lang="en-US" sz="1800" dirty="0">
                <a:solidFill>
                  <a:schemeClr val="dk1"/>
                </a:solidFill>
                <a:latin typeface="Calibri"/>
                <a:ea typeface="Calibri"/>
                <a:cs typeface="Calibri"/>
                <a:sym typeface="Calibri"/>
              </a:rPr>
              <a:t>, J., </a:t>
            </a:r>
            <a:r>
              <a:rPr lang="en-US" sz="1800" dirty="0" smtClean="0">
                <a:solidFill>
                  <a:schemeClr val="dk1"/>
                </a:solidFill>
                <a:latin typeface="Calibri"/>
                <a:ea typeface="Calibri"/>
                <a:cs typeface="Calibri"/>
                <a:sym typeface="Calibri"/>
              </a:rPr>
              <a:t>2011, </a:t>
            </a:r>
            <a:r>
              <a:rPr lang="en-US" sz="1800" dirty="0">
                <a:solidFill>
                  <a:schemeClr val="dk1"/>
                </a:solidFill>
                <a:latin typeface="Calibri"/>
                <a:ea typeface="Calibri"/>
                <a:cs typeface="Calibri"/>
                <a:sym typeface="Calibri"/>
              </a:rPr>
              <a:t>Surficial Geologic Map of Part of the Bellows Falls, NH-VT 7.5 x 15- minute </a:t>
            </a:r>
            <a:r>
              <a:rPr lang="en-US" sz="1800" dirty="0" smtClean="0">
                <a:solidFill>
                  <a:schemeClr val="dk1"/>
                </a:solidFill>
                <a:latin typeface="Calibri"/>
                <a:ea typeface="Calibri"/>
                <a:cs typeface="Calibri"/>
                <a:sym typeface="Calibri"/>
              </a:rPr>
              <a:t>Quadrangle: </a:t>
            </a:r>
            <a:r>
              <a:rPr lang="en-US" sz="1800" dirty="0">
                <a:solidFill>
                  <a:schemeClr val="dk1"/>
                </a:solidFill>
                <a:latin typeface="Calibri"/>
                <a:ea typeface="Calibri"/>
                <a:cs typeface="Calibri"/>
                <a:sym typeface="Calibri"/>
              </a:rPr>
              <a:t>Dept. of Geology, Tufts </a:t>
            </a:r>
            <a:r>
              <a:rPr lang="en-US" sz="1800" dirty="0" smtClean="0">
                <a:solidFill>
                  <a:schemeClr val="dk1"/>
                </a:solidFill>
                <a:latin typeface="Calibri"/>
                <a:ea typeface="Calibri"/>
                <a:cs typeface="Calibri"/>
                <a:sym typeface="Calibri"/>
              </a:rPr>
              <a:t>University</a:t>
            </a:r>
          </a:p>
          <a:p>
            <a:pPr marL="285750" indent="-158750">
              <a:spcBef>
                <a:spcPts val="200"/>
              </a:spcBef>
              <a:buClr>
                <a:schemeClr val="dk1"/>
              </a:buClr>
              <a:buSzPct val="100000"/>
              <a:buFont typeface="Arial"/>
              <a:buChar char="•"/>
            </a:pPr>
            <a:r>
              <a:rPr lang="en-US" sz="1800" dirty="0">
                <a:solidFill>
                  <a:schemeClr val="dk1"/>
                </a:solidFill>
                <a:latin typeface="Calibri"/>
                <a:ea typeface="Calibri"/>
                <a:cs typeface="Calibri"/>
                <a:sym typeface="Calibri"/>
              </a:rPr>
              <a:t>Rosgen, D., 1998, A Field Guide to Stream </a:t>
            </a:r>
            <a:r>
              <a:rPr lang="en-US" sz="1800" dirty="0" smtClean="0">
                <a:solidFill>
                  <a:schemeClr val="dk1"/>
                </a:solidFill>
                <a:latin typeface="Calibri"/>
                <a:ea typeface="Calibri"/>
                <a:cs typeface="Calibri"/>
                <a:sym typeface="Calibri"/>
              </a:rPr>
              <a:t>Classification: </a:t>
            </a:r>
            <a:r>
              <a:rPr lang="en-US" sz="1800" dirty="0">
                <a:solidFill>
                  <a:schemeClr val="dk1"/>
                </a:solidFill>
                <a:latin typeface="Calibri"/>
                <a:ea typeface="Calibri"/>
                <a:cs typeface="Calibri"/>
                <a:sym typeface="Calibri"/>
              </a:rPr>
              <a:t>Wildland Hydrology</a:t>
            </a:r>
          </a:p>
          <a:p>
            <a:pPr marL="285750" lvl="0" indent="-158750">
              <a:spcBef>
                <a:spcPts val="200"/>
              </a:spcBef>
              <a:buClr>
                <a:schemeClr val="dk1"/>
              </a:buClr>
              <a:buSzPct val="100000"/>
              <a:buFont typeface="Arial"/>
              <a:buChar char="•"/>
            </a:pPr>
            <a:endParaRPr lang="en-US" sz="1800" dirty="0">
              <a:solidFill>
                <a:schemeClr val="dk1"/>
              </a:solidFill>
              <a:latin typeface="Calibri"/>
              <a:ea typeface="Calibri"/>
              <a:cs typeface="Calibri"/>
              <a:sym typeface="Calibri"/>
            </a:endParaRPr>
          </a:p>
          <a:p>
            <a:pPr marL="285750" marR="0" lvl="0" indent="-158750" algn="l" rtl="0">
              <a:spcBef>
                <a:spcPts val="200"/>
              </a:spcBef>
              <a:spcAft>
                <a:spcPts val="0"/>
              </a:spcAft>
              <a:buClr>
                <a:schemeClr val="dk1"/>
              </a:buClr>
              <a:buSzPct val="100000"/>
              <a:buFont typeface="Arial"/>
              <a:buChar char="•"/>
            </a:pPr>
            <a:endParaRPr lang="en-US" sz="1800" dirty="0">
              <a:solidFill>
                <a:schemeClr val="dk1"/>
              </a:solidFill>
              <a:latin typeface="Calibri"/>
              <a:ea typeface="Calibri"/>
              <a:cs typeface="Calibri"/>
              <a:sym typeface="Calibri"/>
            </a:endParaRPr>
          </a:p>
        </p:txBody>
      </p:sp>
      <p:sp>
        <p:nvSpPr>
          <p:cNvPr id="131" name="Shape 131"/>
          <p:cNvSpPr txBox="1"/>
          <p:nvPr/>
        </p:nvSpPr>
        <p:spPr>
          <a:xfrm>
            <a:off x="11734799" y="10641688"/>
            <a:ext cx="5884173" cy="586450"/>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2200" dirty="0">
                <a:solidFill>
                  <a:schemeClr val="dk1"/>
                </a:solidFill>
                <a:latin typeface="Calibri"/>
                <a:ea typeface="Calibri"/>
                <a:cs typeface="Calibri"/>
                <a:sym typeface="Calibri"/>
              </a:rPr>
              <a:t>Figure 2. Local surficial geology (</a:t>
            </a:r>
            <a:r>
              <a:rPr lang="en-US" sz="2200" dirty="0" smtClean="0">
                <a:solidFill>
                  <a:schemeClr val="dk1"/>
                </a:solidFill>
                <a:latin typeface="Calibri"/>
                <a:ea typeface="Calibri"/>
                <a:cs typeface="Calibri"/>
                <a:sym typeface="Calibri"/>
              </a:rPr>
              <a:t>Ridge, 2011)</a:t>
            </a:r>
            <a:endParaRPr lang="en-US" sz="2200" dirty="0">
              <a:solidFill>
                <a:schemeClr val="dk1"/>
              </a:solidFill>
              <a:latin typeface="Calibri"/>
              <a:ea typeface="Calibri"/>
              <a:cs typeface="Calibri"/>
              <a:sym typeface="Calibri"/>
            </a:endParaRPr>
          </a:p>
        </p:txBody>
      </p:sp>
      <p:sp>
        <p:nvSpPr>
          <p:cNvPr id="132" name="Shape 132"/>
          <p:cNvSpPr txBox="1"/>
          <p:nvPr/>
        </p:nvSpPr>
        <p:spPr>
          <a:xfrm>
            <a:off x="17424734" y="5714008"/>
            <a:ext cx="3396867" cy="461664"/>
          </a:xfrm>
          <a:prstGeom prst="rect">
            <a:avLst/>
          </a:prstGeom>
          <a:solidFill>
            <a:schemeClr val="lt1"/>
          </a:solidFill>
          <a:ln>
            <a:noFill/>
          </a:ln>
        </p:spPr>
        <p:txBody>
          <a:bodyPr lIns="91425" tIns="45700" rIns="91425" bIns="45700" anchor="t" anchorCtr="0">
            <a:noAutofit/>
          </a:bodyPr>
          <a:lstStyle/>
          <a:p>
            <a:pPr marL="0" marR="0" lvl="0" indent="0" algn="l" rtl="0">
              <a:spcBef>
                <a:spcPts val="0"/>
              </a:spcBef>
              <a:buSzPct val="25000"/>
              <a:buNone/>
            </a:pPr>
            <a:r>
              <a:rPr lang="en-US" sz="2400" u="sng" dirty="0">
                <a:solidFill>
                  <a:schemeClr val="dk1"/>
                </a:solidFill>
                <a:latin typeface="Calibri"/>
                <a:ea typeface="Calibri"/>
                <a:cs typeface="Calibri"/>
                <a:sym typeface="Calibri"/>
              </a:rPr>
              <a:t>Surficial </a:t>
            </a:r>
            <a:r>
              <a:rPr lang="en-US" sz="2400" u="sng" dirty="0" smtClean="0">
                <a:solidFill>
                  <a:schemeClr val="dk1"/>
                </a:solidFill>
                <a:latin typeface="Calibri"/>
                <a:ea typeface="Calibri"/>
                <a:cs typeface="Calibri"/>
                <a:sym typeface="Calibri"/>
              </a:rPr>
              <a:t>Geology</a:t>
            </a:r>
            <a:endParaRPr lang="en-US" sz="2400" u="sng" dirty="0">
              <a:solidFill>
                <a:schemeClr val="dk1"/>
              </a:solidFill>
              <a:latin typeface="Calibri"/>
              <a:ea typeface="Calibri"/>
              <a:cs typeface="Calibri"/>
              <a:sym typeface="Calibri"/>
            </a:endParaRPr>
          </a:p>
        </p:txBody>
      </p:sp>
      <p:pic>
        <p:nvPicPr>
          <p:cNvPr id="137" name="Shape 137"/>
          <p:cNvPicPr preferRelativeResize="0"/>
          <p:nvPr/>
        </p:nvPicPr>
        <p:blipFill rotWithShape="1">
          <a:blip r:embed="rId7">
            <a:alphaModFix/>
          </a:blip>
          <a:srcRect/>
          <a:stretch/>
        </p:blipFill>
        <p:spPr>
          <a:xfrm>
            <a:off x="17232646" y="6784837"/>
            <a:ext cx="700089" cy="794660"/>
          </a:xfrm>
          <a:prstGeom prst="rect">
            <a:avLst/>
          </a:prstGeom>
          <a:noFill/>
          <a:ln>
            <a:noFill/>
          </a:ln>
        </p:spPr>
      </p:pic>
      <p:sp>
        <p:nvSpPr>
          <p:cNvPr id="146" name="Shape 146"/>
          <p:cNvSpPr txBox="1"/>
          <p:nvPr/>
        </p:nvSpPr>
        <p:spPr>
          <a:xfrm>
            <a:off x="18065776" y="7049515"/>
            <a:ext cx="2362249"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dk1"/>
                </a:solidFill>
                <a:latin typeface="Calibri"/>
                <a:ea typeface="Calibri"/>
                <a:cs typeface="Calibri"/>
                <a:sym typeface="Calibri"/>
              </a:rPr>
              <a:t>Exposed Till/Bedrock</a:t>
            </a:r>
          </a:p>
        </p:txBody>
      </p:sp>
      <p:sp>
        <p:nvSpPr>
          <p:cNvPr id="147" name="Shape 147"/>
          <p:cNvSpPr txBox="1"/>
          <p:nvPr/>
        </p:nvSpPr>
        <p:spPr>
          <a:xfrm>
            <a:off x="22617795" y="5021647"/>
            <a:ext cx="5562600" cy="3908762"/>
          </a:xfrm>
          <a:prstGeom prst="rect">
            <a:avLst/>
          </a:prstGeom>
          <a:noFill/>
          <a:ln>
            <a:noFill/>
          </a:ln>
        </p:spPr>
        <p:txBody>
          <a:bodyPr lIns="91425" tIns="45700" rIns="91425" bIns="45700" anchor="t" anchorCtr="0">
            <a:noAutofit/>
          </a:bodyPr>
          <a:lstStyle/>
          <a:p>
            <a:pPr marL="342900" marR="0" lvl="0" indent="-342900" algn="l" rtl="0">
              <a:spcBef>
                <a:spcPts val="0"/>
              </a:spcBef>
              <a:buClr>
                <a:schemeClr val="dk1"/>
              </a:buClr>
              <a:buSzPct val="100000"/>
              <a:buFont typeface="Arial"/>
              <a:buChar char="•"/>
            </a:pPr>
            <a:r>
              <a:rPr lang="en-US" sz="2200" dirty="0" smtClean="0">
                <a:solidFill>
                  <a:schemeClr val="tx1"/>
                </a:solidFill>
                <a:latin typeface="Calibri"/>
                <a:ea typeface="Calibri"/>
                <a:cs typeface="Calibri"/>
                <a:sym typeface="Calibri"/>
              </a:rPr>
              <a:t>Mean Annual Flow: 129.25 cfc</a:t>
            </a:r>
          </a:p>
          <a:p>
            <a:pPr marL="342900" marR="0" lvl="0" indent="-342900" algn="l" rtl="0">
              <a:spcBef>
                <a:spcPts val="0"/>
              </a:spcBef>
              <a:buClr>
                <a:schemeClr val="dk1"/>
              </a:buClr>
              <a:buSzPct val="100000"/>
              <a:buFont typeface="Arial"/>
              <a:buChar char="•"/>
            </a:pPr>
            <a:endParaRPr lang="en-US" sz="2200" dirty="0" smtClean="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dirty="0" smtClean="0">
                <a:solidFill>
                  <a:schemeClr val="tx1"/>
                </a:solidFill>
                <a:latin typeface="Calibri"/>
                <a:ea typeface="Calibri"/>
                <a:cs typeface="Calibri"/>
                <a:sym typeface="Calibri"/>
              </a:rPr>
              <a:t>Groundwater contribution: 41.43 </a:t>
            </a:r>
            <a:r>
              <a:rPr lang="en-US" sz="2200" dirty="0" err="1" smtClean="0">
                <a:solidFill>
                  <a:schemeClr val="tx1"/>
                </a:solidFill>
                <a:latin typeface="Calibri"/>
                <a:ea typeface="Calibri"/>
                <a:cs typeface="Calibri"/>
                <a:sym typeface="Calibri"/>
              </a:rPr>
              <a:t>cfs</a:t>
            </a:r>
            <a:endParaRPr lang="en-US" sz="2200" dirty="0" smtClean="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endParaRPr lang="en-US" sz="2200" dirty="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dirty="0" smtClean="0">
                <a:solidFill>
                  <a:schemeClr val="tx1"/>
                </a:solidFill>
                <a:latin typeface="Calibri"/>
                <a:ea typeface="Calibri"/>
                <a:cs typeface="Calibri"/>
                <a:sym typeface="Calibri"/>
              </a:rPr>
              <a:t>68</a:t>
            </a:r>
            <a:r>
              <a:rPr lang="en-US" sz="2200" dirty="0">
                <a:solidFill>
                  <a:schemeClr val="tx1"/>
                </a:solidFill>
                <a:latin typeface="Calibri"/>
                <a:ea typeface="Calibri"/>
                <a:cs typeface="Calibri"/>
                <a:sym typeface="Calibri"/>
              </a:rPr>
              <a:t>% of discharge </a:t>
            </a:r>
            <a:r>
              <a:rPr lang="en-US" sz="2200" dirty="0" smtClean="0">
                <a:solidFill>
                  <a:schemeClr val="tx1"/>
                </a:solidFill>
                <a:latin typeface="Calibri"/>
                <a:ea typeface="Calibri"/>
                <a:cs typeface="Calibri"/>
                <a:sym typeface="Calibri"/>
              </a:rPr>
              <a:t>was runoff</a:t>
            </a:r>
          </a:p>
          <a:p>
            <a:pPr marL="342900" marR="0" lvl="0" indent="-342900" algn="l" rtl="0">
              <a:spcBef>
                <a:spcPts val="0"/>
              </a:spcBef>
              <a:buClr>
                <a:schemeClr val="dk1"/>
              </a:buClr>
              <a:buSzPct val="100000"/>
              <a:buFont typeface="Arial"/>
              <a:buChar char="•"/>
            </a:pPr>
            <a:endParaRPr lang="en-US" sz="2200" dirty="0" smtClean="0">
              <a:solidFill>
                <a:schemeClr val="tx1"/>
              </a:solidFill>
              <a:latin typeface="Calibri"/>
              <a:ea typeface="Calibri"/>
              <a:cs typeface="Calibri"/>
              <a:sym typeface="Calibri"/>
            </a:endParaRPr>
          </a:p>
          <a:p>
            <a:pPr marL="342900" marR="0" lvl="0" indent="-342900" algn="l" rtl="0">
              <a:spcBef>
                <a:spcPts val="0"/>
              </a:spcBef>
              <a:buClr>
                <a:schemeClr val="dk1"/>
              </a:buClr>
              <a:buSzPct val="100000"/>
              <a:buFont typeface="Arial"/>
              <a:buChar char="•"/>
            </a:pPr>
            <a:r>
              <a:rPr lang="en-US" sz="2200" dirty="0" smtClean="0">
                <a:solidFill>
                  <a:schemeClr val="tx1"/>
                </a:solidFill>
                <a:latin typeface="Calibri"/>
                <a:ea typeface="Calibri"/>
                <a:cs typeface="Calibri"/>
                <a:sym typeface="Calibri"/>
              </a:rPr>
              <a:t>32</a:t>
            </a:r>
            <a:r>
              <a:rPr lang="en-US" sz="2200" dirty="0">
                <a:solidFill>
                  <a:schemeClr val="tx1"/>
                </a:solidFill>
                <a:latin typeface="Calibri"/>
                <a:ea typeface="Calibri"/>
                <a:cs typeface="Calibri"/>
                <a:sym typeface="Calibri"/>
              </a:rPr>
              <a:t>% </a:t>
            </a:r>
            <a:r>
              <a:rPr lang="en-US" sz="2200" dirty="0" smtClean="0">
                <a:solidFill>
                  <a:schemeClr val="tx1"/>
                </a:solidFill>
                <a:latin typeface="Calibri"/>
                <a:ea typeface="Calibri"/>
                <a:cs typeface="Calibri"/>
                <a:sym typeface="Calibri"/>
              </a:rPr>
              <a:t>was baseflow</a:t>
            </a:r>
            <a:endParaRPr lang="en-US" sz="2200" dirty="0">
              <a:solidFill>
                <a:schemeClr val="tx1"/>
              </a:solidFill>
              <a:latin typeface="Calibri"/>
              <a:ea typeface="Calibri"/>
              <a:cs typeface="Calibri"/>
              <a:sym typeface="Calibri"/>
            </a:endParaRPr>
          </a:p>
          <a:p>
            <a:pPr marL="342900" marR="0" lvl="0" indent="-342900" algn="l" rtl="0">
              <a:spcBef>
                <a:spcPts val="0"/>
              </a:spcBef>
              <a:buClr>
                <a:schemeClr val="dk1"/>
              </a:buClr>
              <a:buFont typeface="Arial"/>
              <a:buNone/>
            </a:pPr>
            <a:endParaRPr sz="2200" dirty="0">
              <a:solidFill>
                <a:schemeClr val="dk1"/>
              </a:solidFill>
              <a:latin typeface="Calibri"/>
              <a:ea typeface="Calibri"/>
              <a:cs typeface="Calibri"/>
              <a:sym typeface="Calibri"/>
            </a:endParaRPr>
          </a:p>
          <a:p>
            <a:pPr marL="0" marR="0" lvl="0" indent="0" algn="ctr" rtl="0">
              <a:spcBef>
                <a:spcPts val="0"/>
              </a:spcBef>
              <a:buSzPct val="25000"/>
              <a:buNone/>
            </a:pPr>
            <a:r>
              <a:rPr lang="en-US" sz="2200" b="1" dirty="0">
                <a:solidFill>
                  <a:srgbClr val="538CD5"/>
                </a:solidFill>
                <a:latin typeface="Calibri"/>
                <a:ea typeface="Calibri"/>
                <a:cs typeface="Calibri"/>
                <a:sym typeface="Calibri"/>
              </a:rPr>
              <a:t>Poor basin permeability, steep slopes and increasing storm intensity  result in the river’s low baseflow and flashy behavior</a:t>
            </a:r>
            <a:r>
              <a:rPr lang="en-US" sz="2400" b="1" dirty="0">
                <a:solidFill>
                  <a:srgbClr val="3366FF"/>
                </a:solidFill>
                <a:latin typeface="Calibri"/>
                <a:ea typeface="Calibri"/>
                <a:cs typeface="Calibri"/>
                <a:sym typeface="Calibri"/>
              </a:rPr>
              <a:t>.</a:t>
            </a:r>
          </a:p>
        </p:txBody>
      </p:sp>
      <p:sp>
        <p:nvSpPr>
          <p:cNvPr id="149" name="Shape 149"/>
          <p:cNvSpPr txBox="1"/>
          <p:nvPr/>
        </p:nvSpPr>
        <p:spPr>
          <a:xfrm>
            <a:off x="33310403" y="18028446"/>
            <a:ext cx="45878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C</a:t>
            </a:r>
          </a:p>
        </p:txBody>
      </p:sp>
      <p:pic>
        <p:nvPicPr>
          <p:cNvPr id="155" name="Shape 155"/>
          <p:cNvPicPr preferRelativeResize="0"/>
          <p:nvPr/>
        </p:nvPicPr>
        <p:blipFill rotWithShape="1">
          <a:blip r:embed="rId8">
            <a:alphaModFix/>
          </a:blip>
          <a:srcRect/>
          <a:stretch/>
        </p:blipFill>
        <p:spPr>
          <a:xfrm>
            <a:off x="39107205" y="17378485"/>
            <a:ext cx="5482142" cy="4089372"/>
          </a:xfrm>
          <a:prstGeom prst="rect">
            <a:avLst/>
          </a:prstGeom>
          <a:ln w="6350" cap="sq" cmpd="sng">
            <a:solidFill>
              <a:srgbClr val="000000"/>
            </a:solidFill>
            <a:prstDash val="solid"/>
            <a:miter lim="800000"/>
          </a:ln>
          <a:effectLst/>
        </p:spPr>
      </p:pic>
      <p:sp>
        <p:nvSpPr>
          <p:cNvPr id="163" name="Shape 163"/>
          <p:cNvSpPr txBox="1"/>
          <p:nvPr/>
        </p:nvSpPr>
        <p:spPr>
          <a:xfrm>
            <a:off x="22387775" y="26085024"/>
            <a:ext cx="14765674" cy="43088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dirty="0">
                <a:solidFill>
                  <a:schemeClr val="dk1"/>
                </a:solidFill>
                <a:latin typeface="Calibri"/>
                <a:ea typeface="Calibri"/>
                <a:cs typeface="Calibri"/>
                <a:sym typeface="Calibri"/>
              </a:rPr>
              <a:t>Figure </a:t>
            </a:r>
            <a:r>
              <a:rPr lang="en-US" sz="2200" b="1" dirty="0" smtClean="0">
                <a:solidFill>
                  <a:schemeClr val="dk1"/>
                </a:solidFill>
                <a:latin typeface="Calibri"/>
                <a:ea typeface="Calibri"/>
                <a:cs typeface="Calibri"/>
                <a:sym typeface="Calibri"/>
              </a:rPr>
              <a:t>7. </a:t>
            </a:r>
            <a:r>
              <a:rPr lang="en-US" sz="2200" dirty="0" smtClean="0">
                <a:solidFill>
                  <a:schemeClr val="dk1"/>
                </a:solidFill>
                <a:latin typeface="Calibri"/>
                <a:ea typeface="Calibri"/>
                <a:cs typeface="Calibri"/>
                <a:sym typeface="Calibri"/>
              </a:rPr>
              <a:t> </a:t>
            </a:r>
            <a:r>
              <a:rPr lang="en-US" sz="2200" dirty="0">
                <a:solidFill>
                  <a:schemeClr val="tx1"/>
                </a:solidFill>
                <a:latin typeface="Calibri"/>
                <a:ea typeface="Calibri"/>
                <a:cs typeface="Calibri"/>
                <a:sym typeface="Calibri"/>
              </a:rPr>
              <a:t>Mechanisms of </a:t>
            </a:r>
            <a:r>
              <a:rPr lang="en-US" sz="2200" dirty="0" smtClean="0">
                <a:solidFill>
                  <a:schemeClr val="tx1"/>
                </a:solidFill>
                <a:latin typeface="Calibri"/>
                <a:ea typeface="Calibri"/>
                <a:cs typeface="Calibri"/>
                <a:sym typeface="Calibri"/>
              </a:rPr>
              <a:t>erosion, channel deflection </a:t>
            </a:r>
            <a:r>
              <a:rPr lang="en-US" sz="2200" dirty="0">
                <a:solidFill>
                  <a:schemeClr val="tx1"/>
                </a:solidFill>
                <a:latin typeface="Calibri"/>
                <a:ea typeface="Calibri"/>
                <a:cs typeface="Calibri"/>
                <a:sym typeface="Calibri"/>
              </a:rPr>
              <a:t>and </a:t>
            </a:r>
            <a:r>
              <a:rPr lang="en-US" sz="2200" dirty="0" smtClean="0">
                <a:solidFill>
                  <a:schemeClr val="tx1"/>
                </a:solidFill>
                <a:latin typeface="Calibri"/>
                <a:ea typeface="Calibri"/>
                <a:cs typeface="Calibri"/>
                <a:sym typeface="Calibri"/>
              </a:rPr>
              <a:t>avulsion observed in the study area.  These include</a:t>
            </a:r>
            <a:r>
              <a:rPr lang="en-US" sz="2200" dirty="0" smtClean="0">
                <a:solidFill>
                  <a:schemeClr val="dk1"/>
                </a:solidFill>
                <a:latin typeface="Calibri"/>
                <a:ea typeface="Calibri"/>
                <a:cs typeface="Calibri"/>
                <a:sym typeface="Calibri"/>
              </a:rPr>
              <a:t>:</a:t>
            </a:r>
            <a:endParaRPr lang="en-US" sz="2200" dirty="0">
              <a:solidFill>
                <a:schemeClr val="dk1"/>
              </a:solidFill>
              <a:latin typeface="Calibri"/>
              <a:ea typeface="Calibri"/>
              <a:cs typeface="Calibri"/>
              <a:sym typeface="Calibri"/>
            </a:endParaRPr>
          </a:p>
        </p:txBody>
      </p:sp>
      <p:sp>
        <p:nvSpPr>
          <p:cNvPr id="165" name="Shape 165"/>
          <p:cNvSpPr/>
          <p:nvPr/>
        </p:nvSpPr>
        <p:spPr>
          <a:xfrm>
            <a:off x="44925902" y="17378484"/>
            <a:ext cx="5696819" cy="344244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200" b="1" dirty="0">
                <a:solidFill>
                  <a:schemeClr val="dk1"/>
                </a:solidFill>
                <a:latin typeface="Calibri"/>
                <a:ea typeface="Calibri"/>
                <a:cs typeface="Calibri"/>
                <a:sym typeface="Calibri"/>
              </a:rPr>
              <a:t>Figure 8</a:t>
            </a:r>
            <a:r>
              <a:rPr lang="en-US" sz="2200" b="1" dirty="0" smtClean="0">
                <a:solidFill>
                  <a:schemeClr val="dk1"/>
                </a:solidFill>
                <a:latin typeface="Calibri"/>
                <a:ea typeface="Calibri"/>
                <a:cs typeface="Calibri"/>
                <a:sym typeface="Calibri"/>
              </a:rPr>
              <a:t>.</a:t>
            </a:r>
            <a:r>
              <a:rPr lang="en-US" sz="2200" dirty="0" smtClean="0">
                <a:solidFill>
                  <a:schemeClr val="dk1"/>
                </a:solidFill>
                <a:latin typeface="Calibri"/>
                <a:ea typeface="Calibri"/>
                <a:cs typeface="Calibri"/>
                <a:sym typeface="Calibri"/>
              </a:rPr>
              <a:t> Beavers </a:t>
            </a:r>
            <a:r>
              <a:rPr lang="en-US" sz="2200" dirty="0">
                <a:solidFill>
                  <a:schemeClr val="dk1"/>
                </a:solidFill>
                <a:latin typeface="Calibri"/>
                <a:ea typeface="Calibri"/>
                <a:cs typeface="Calibri"/>
                <a:sym typeface="Calibri"/>
              </a:rPr>
              <a:t>were </a:t>
            </a:r>
            <a:r>
              <a:rPr lang="en-US" sz="2200" dirty="0" smtClean="0">
                <a:solidFill>
                  <a:schemeClr val="dk1"/>
                </a:solidFill>
                <a:latin typeface="Calibri"/>
                <a:ea typeface="Calibri"/>
                <a:cs typeface="Calibri"/>
                <a:sym typeface="Calibri"/>
              </a:rPr>
              <a:t>active in the field area, </a:t>
            </a:r>
            <a:r>
              <a:rPr lang="en-US" sz="2200" dirty="0">
                <a:solidFill>
                  <a:schemeClr val="dk1"/>
                </a:solidFill>
                <a:latin typeface="Calibri"/>
                <a:ea typeface="Calibri"/>
                <a:cs typeface="Calibri"/>
                <a:sym typeface="Calibri"/>
              </a:rPr>
              <a:t>and constructed </a:t>
            </a:r>
            <a:r>
              <a:rPr lang="en-US" sz="2200" dirty="0" smtClean="0">
                <a:solidFill>
                  <a:schemeClr val="dk1"/>
                </a:solidFill>
                <a:latin typeface="Calibri"/>
                <a:ea typeface="Calibri"/>
                <a:cs typeface="Calibri"/>
                <a:sym typeface="Calibri"/>
              </a:rPr>
              <a:t>5 </a:t>
            </a:r>
            <a:r>
              <a:rPr lang="en-US" sz="2200" dirty="0">
                <a:solidFill>
                  <a:schemeClr val="dk1"/>
                </a:solidFill>
                <a:latin typeface="Calibri"/>
                <a:ea typeface="Calibri"/>
                <a:cs typeface="Calibri"/>
                <a:sym typeface="Calibri"/>
              </a:rPr>
              <a:t>dams during the duration of the study. This </a:t>
            </a:r>
            <a:r>
              <a:rPr lang="en-US" sz="2200" dirty="0" smtClean="0">
                <a:solidFill>
                  <a:schemeClr val="dk1"/>
                </a:solidFill>
                <a:latin typeface="Calibri"/>
                <a:ea typeface="Calibri"/>
                <a:cs typeface="Calibri"/>
                <a:sym typeface="Calibri"/>
              </a:rPr>
              <a:t>dam, along the lower reach, </a:t>
            </a:r>
            <a:r>
              <a:rPr lang="en-US" sz="2200" dirty="0">
                <a:solidFill>
                  <a:schemeClr val="dk1"/>
                </a:solidFill>
                <a:latin typeface="Calibri"/>
                <a:ea typeface="Calibri"/>
                <a:cs typeface="Calibri"/>
                <a:sym typeface="Calibri"/>
              </a:rPr>
              <a:t>is </a:t>
            </a:r>
            <a:r>
              <a:rPr lang="en-US" sz="2200" dirty="0" smtClean="0">
                <a:solidFill>
                  <a:schemeClr val="dk1"/>
                </a:solidFill>
                <a:latin typeface="Calibri"/>
                <a:ea typeface="Calibri"/>
                <a:cs typeface="Calibri"/>
                <a:sym typeface="Calibri"/>
              </a:rPr>
              <a:t>~16 ft. </a:t>
            </a:r>
            <a:r>
              <a:rPr lang="en-US" sz="2200" dirty="0">
                <a:solidFill>
                  <a:schemeClr val="dk1"/>
                </a:solidFill>
                <a:latin typeface="Calibri"/>
                <a:ea typeface="Calibri"/>
                <a:cs typeface="Calibri"/>
                <a:sym typeface="Calibri"/>
              </a:rPr>
              <a:t>long and </a:t>
            </a:r>
            <a:r>
              <a:rPr lang="en-US" sz="2200" dirty="0" smtClean="0">
                <a:solidFill>
                  <a:schemeClr val="dk1"/>
                </a:solidFill>
                <a:latin typeface="Calibri"/>
                <a:ea typeface="Calibri"/>
                <a:cs typeface="Calibri"/>
                <a:sym typeface="Calibri"/>
              </a:rPr>
              <a:t>3 </a:t>
            </a:r>
            <a:r>
              <a:rPr lang="en-US" sz="2200" dirty="0" err="1" smtClean="0">
                <a:solidFill>
                  <a:schemeClr val="dk1"/>
                </a:solidFill>
                <a:latin typeface="Calibri"/>
                <a:ea typeface="Calibri"/>
                <a:cs typeface="Calibri"/>
                <a:sym typeface="Calibri"/>
              </a:rPr>
              <a:t>ft</a:t>
            </a:r>
            <a:r>
              <a:rPr lang="en-US" sz="2200" dirty="0" smtClean="0">
                <a:solidFill>
                  <a:schemeClr val="dk1"/>
                </a:solidFill>
                <a:latin typeface="Calibri"/>
                <a:ea typeface="Calibri"/>
                <a:cs typeface="Calibri"/>
                <a:sym typeface="Calibri"/>
              </a:rPr>
              <a:t> </a:t>
            </a:r>
            <a:r>
              <a:rPr lang="en-US" sz="2200" dirty="0">
                <a:solidFill>
                  <a:schemeClr val="dk1"/>
                </a:solidFill>
                <a:latin typeface="Calibri"/>
                <a:ea typeface="Calibri"/>
                <a:cs typeface="Calibri"/>
                <a:sym typeface="Calibri"/>
              </a:rPr>
              <a:t>high. </a:t>
            </a:r>
            <a:r>
              <a:rPr lang="en-US" sz="2200" dirty="0" smtClean="0">
                <a:solidFill>
                  <a:schemeClr val="dk1"/>
                </a:solidFill>
                <a:latin typeface="Calibri"/>
                <a:ea typeface="Calibri"/>
                <a:cs typeface="Calibri"/>
                <a:sym typeface="Calibri"/>
              </a:rPr>
              <a:t>During mid-summer the  dam was </a:t>
            </a:r>
            <a:r>
              <a:rPr lang="en-US" sz="2200" dirty="0">
                <a:solidFill>
                  <a:schemeClr val="dk1"/>
                </a:solidFill>
                <a:latin typeface="Calibri"/>
                <a:ea typeface="Calibri"/>
                <a:cs typeface="Calibri"/>
                <a:sym typeface="Calibri"/>
              </a:rPr>
              <a:t>abandoned because water was diverted into </a:t>
            </a:r>
            <a:r>
              <a:rPr lang="en-US" sz="2200" dirty="0" smtClean="0">
                <a:solidFill>
                  <a:schemeClr val="dk1"/>
                </a:solidFill>
                <a:latin typeface="Calibri"/>
                <a:ea typeface="Calibri"/>
                <a:cs typeface="Calibri"/>
                <a:sym typeface="Calibri"/>
              </a:rPr>
              <a:t>another eastern channel.  The following month 1 new dam  appeared across the main channel with 3 new dams across old flood channels in the upper reach.</a:t>
            </a:r>
            <a:endParaRPr lang="en-US" sz="2200" dirty="0">
              <a:solidFill>
                <a:schemeClr val="dk1"/>
              </a:solidFill>
              <a:latin typeface="Calibri"/>
              <a:ea typeface="Calibri"/>
              <a:cs typeface="Calibri"/>
              <a:sym typeface="Calibri"/>
            </a:endParaRPr>
          </a:p>
        </p:txBody>
      </p:sp>
      <p:pic>
        <p:nvPicPr>
          <p:cNvPr id="166" name="Picture 165"/>
          <p:cNvPicPr>
            <a:picLocks noChangeAspect="1"/>
          </p:cNvPicPr>
          <p:nvPr/>
        </p:nvPicPr>
        <p:blipFill>
          <a:blip r:embed="rId9"/>
          <a:stretch>
            <a:fillRect/>
          </a:stretch>
        </p:blipFill>
        <p:spPr>
          <a:xfrm>
            <a:off x="48392974" y="94571"/>
            <a:ext cx="2542032" cy="2542032"/>
          </a:xfrm>
          <a:prstGeom prst="rect">
            <a:avLst/>
          </a:prstGeom>
          <a:ln w="9525" cap="sq" cmpd="sng">
            <a:solidFill>
              <a:srgbClr val="000000"/>
            </a:solidFill>
            <a:prstDash val="solid"/>
            <a:miter lim="800000"/>
          </a:ln>
          <a:effectLst>
            <a:outerShdw blurRad="50800" dist="38100" dir="2700000" algn="tl" rotWithShape="0">
              <a:srgbClr val="000000">
                <a:alpha val="43000"/>
              </a:srgbClr>
            </a:outerShdw>
          </a:effectLst>
        </p:spPr>
      </p:pic>
      <p:grpSp>
        <p:nvGrpSpPr>
          <p:cNvPr id="148" name="Group 147"/>
          <p:cNvGrpSpPr/>
          <p:nvPr/>
        </p:nvGrpSpPr>
        <p:grpSpPr>
          <a:xfrm>
            <a:off x="415489" y="76277"/>
            <a:ext cx="2542032" cy="2542032"/>
            <a:chOff x="86185" y="45302"/>
            <a:chExt cx="2542032" cy="2542032"/>
          </a:xfrm>
        </p:grpSpPr>
        <p:sp>
          <p:nvSpPr>
            <p:cNvPr id="2" name="Rectangle 1"/>
            <p:cNvSpPr/>
            <p:nvPr/>
          </p:nvSpPr>
          <p:spPr>
            <a:xfrm>
              <a:off x="86185" y="45302"/>
              <a:ext cx="2542032" cy="2542032"/>
            </a:xfrm>
            <a:prstGeom prst="rect">
              <a:avLst/>
            </a:prstGeom>
            <a:solidFill>
              <a:schemeClr val="bg1"/>
            </a:solidFill>
            <a:ln w="9525"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9" name="Picture 1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4547" y="144518"/>
              <a:ext cx="1837221" cy="2291274"/>
            </a:xfrm>
            <a:prstGeom prst="rect">
              <a:avLst/>
            </a:prstGeom>
          </p:spPr>
        </p:pic>
      </p:grpSp>
      <p:sp>
        <p:nvSpPr>
          <p:cNvPr id="3" name="Rectangle 2"/>
          <p:cNvSpPr/>
          <p:nvPr/>
        </p:nvSpPr>
        <p:spPr>
          <a:xfrm>
            <a:off x="17281687" y="6398801"/>
            <a:ext cx="651048" cy="356730"/>
          </a:xfrm>
          <a:prstGeom prst="rect">
            <a:avLst/>
          </a:prstGeom>
          <a:solidFill>
            <a:srgbClr val="9AC95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solidFill>
                  <a:schemeClr val="tx1"/>
                </a:solidFill>
              </a:rPr>
              <a:t>Qt</a:t>
            </a:r>
            <a:endParaRPr lang="en-US" dirty="0">
              <a:solidFill>
                <a:schemeClr val="tx1"/>
              </a:solidFill>
            </a:endParaRPr>
          </a:p>
        </p:txBody>
      </p:sp>
      <p:sp>
        <p:nvSpPr>
          <p:cNvPr id="4" name="TextBox 3"/>
          <p:cNvSpPr txBox="1"/>
          <p:nvPr/>
        </p:nvSpPr>
        <p:spPr>
          <a:xfrm>
            <a:off x="18065776" y="6398800"/>
            <a:ext cx="479518" cy="369332"/>
          </a:xfrm>
          <a:prstGeom prst="rect">
            <a:avLst/>
          </a:prstGeom>
          <a:noFill/>
        </p:spPr>
        <p:txBody>
          <a:bodyPr wrap="none" rtlCol="0">
            <a:spAutoFit/>
          </a:bodyPr>
          <a:lstStyle/>
          <a:p>
            <a:r>
              <a:rPr lang="en-US" sz="1800" dirty="0" smtClean="0"/>
              <a:t>Till</a:t>
            </a:r>
            <a:endParaRPr lang="en-US" sz="1800" dirty="0"/>
          </a:p>
        </p:txBody>
      </p:sp>
      <p:sp>
        <p:nvSpPr>
          <p:cNvPr id="5" name="TextBox 4"/>
          <p:cNvSpPr txBox="1"/>
          <p:nvPr/>
        </p:nvSpPr>
        <p:spPr>
          <a:xfrm>
            <a:off x="17121888" y="7740727"/>
            <a:ext cx="3090553" cy="1938992"/>
          </a:xfrm>
          <a:prstGeom prst="rect">
            <a:avLst/>
          </a:prstGeom>
          <a:noFill/>
        </p:spPr>
        <p:txBody>
          <a:bodyPr wrap="square" rtlCol="0">
            <a:spAutoFit/>
          </a:bodyPr>
          <a:lstStyle/>
          <a:p>
            <a:r>
              <a:rPr lang="en-US" sz="2000" i="1" dirty="0" smtClean="0">
                <a:latin typeface="Calibri"/>
                <a:cs typeface="Calibri"/>
              </a:rPr>
              <a:t>All other colors represent glacial lake and stream terrace deposits along the valley. Basin uplands are underlain by glacial till and bedrock</a:t>
            </a:r>
            <a:r>
              <a:rPr lang="en-US" sz="2000" dirty="0" smtClean="0">
                <a:latin typeface="Calibri"/>
                <a:cs typeface="Calibri"/>
              </a:rPr>
              <a:t>.</a:t>
            </a:r>
            <a:endParaRPr lang="en-US" sz="2000" dirty="0">
              <a:latin typeface="Calibri"/>
              <a:cs typeface="Calibri"/>
            </a:endParaRPr>
          </a:p>
        </p:txBody>
      </p:sp>
      <p:sp>
        <p:nvSpPr>
          <p:cNvPr id="170" name="Shape 100"/>
          <p:cNvSpPr txBox="1"/>
          <p:nvPr/>
        </p:nvSpPr>
        <p:spPr>
          <a:xfrm>
            <a:off x="11836236" y="3009798"/>
            <a:ext cx="4175093" cy="48280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u="sng" dirty="0" smtClean="0">
                <a:solidFill>
                  <a:schemeClr val="dk1"/>
                </a:solidFill>
                <a:latin typeface="Calibri"/>
                <a:ea typeface="Calibri"/>
                <a:cs typeface="Calibri"/>
                <a:sym typeface="Calibri"/>
              </a:rPr>
              <a:t>BASIN GEOLOGY</a:t>
            </a:r>
            <a:endParaRPr lang="en-US" sz="2800" u="sng" dirty="0">
              <a:solidFill>
                <a:schemeClr val="dk1"/>
              </a:solidFill>
              <a:latin typeface="Calibri"/>
              <a:ea typeface="Calibri"/>
              <a:cs typeface="Calibri"/>
              <a:sym typeface="Calibri"/>
            </a:endParaRPr>
          </a:p>
        </p:txBody>
      </p:sp>
      <p:graphicFrame>
        <p:nvGraphicFramePr>
          <p:cNvPr id="8" name="Table 7"/>
          <p:cNvGraphicFramePr>
            <a:graphicFrameLocks noGrp="1"/>
          </p:cNvGraphicFramePr>
          <p:nvPr>
            <p:extLst>
              <p:ext uri="{D42A27DB-BD31-4B8C-83A1-F6EECF244321}">
                <p14:modId xmlns:p14="http://schemas.microsoft.com/office/powerpoint/2010/main" val="3105194848"/>
              </p:ext>
            </p:extLst>
          </p:nvPr>
        </p:nvGraphicFramePr>
        <p:xfrm>
          <a:off x="31006492" y="11062896"/>
          <a:ext cx="6646872" cy="5183062"/>
        </p:xfrm>
        <a:graphic>
          <a:graphicData uri="http://schemas.openxmlformats.org/drawingml/2006/table">
            <a:tbl>
              <a:tblPr firstRow="1" firstCol="1" bandRow="1">
                <a:tableStyleId>{5C22544A-7EE6-4342-B048-85BDC9FD1C3A}</a:tableStyleId>
              </a:tblPr>
              <a:tblGrid>
                <a:gridCol w="2263123"/>
                <a:gridCol w="2078198"/>
                <a:gridCol w="2305551"/>
              </a:tblGrid>
              <a:tr h="1327342">
                <a:tc gridSpan="3">
                  <a:txBody>
                    <a:bodyPr/>
                    <a:lstStyle/>
                    <a:p>
                      <a:pPr marL="0" marR="0">
                        <a:lnSpc>
                          <a:spcPct val="115000"/>
                        </a:lnSpc>
                        <a:spcBef>
                          <a:spcPts val="0"/>
                        </a:spcBef>
                        <a:spcAft>
                          <a:spcPts val="0"/>
                        </a:spcAft>
                      </a:pPr>
                      <a:r>
                        <a:rPr lang="en-US" sz="2000" b="1" dirty="0">
                          <a:effectLst/>
                        </a:rPr>
                        <a:t>Table </a:t>
                      </a:r>
                      <a:r>
                        <a:rPr lang="en-US" sz="2000" b="1" dirty="0" smtClean="0">
                          <a:effectLst/>
                        </a:rPr>
                        <a:t>1. </a:t>
                      </a:r>
                      <a:r>
                        <a:rPr lang="en-US" sz="2000" b="1" dirty="0">
                          <a:effectLst/>
                        </a:rPr>
                        <a:t>Compares Rosgen’s B2 classification scheme against measured parameters from 6 profiles.</a:t>
                      </a:r>
                      <a:endParaRPr lang="en-US" sz="2000" b="1"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995507">
                <a:tc>
                  <a:txBody>
                    <a:bodyPr/>
                    <a:lstStyle/>
                    <a:p>
                      <a:pPr marL="0" marR="0">
                        <a:lnSpc>
                          <a:spcPct val="115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err="1">
                          <a:effectLst/>
                        </a:rPr>
                        <a:t>Rosgen’s</a:t>
                      </a:r>
                      <a:r>
                        <a:rPr lang="en-US" sz="2000" dirty="0">
                          <a:effectLst/>
                        </a:rPr>
                        <a:t> B2 Parameters</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rPr>
                        <a:t>Cold River - Measured Parameters</a:t>
                      </a:r>
                      <a:endParaRPr lang="en-US" sz="20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835">
                <a:tc>
                  <a:txBody>
                    <a:bodyPr/>
                    <a:lstStyle/>
                    <a:p>
                      <a:pPr marL="0" marR="0">
                        <a:lnSpc>
                          <a:spcPct val="115000"/>
                        </a:lnSpc>
                        <a:spcBef>
                          <a:spcPts val="0"/>
                        </a:spcBef>
                        <a:spcAft>
                          <a:spcPts val="0"/>
                        </a:spcAft>
                      </a:pPr>
                      <a:r>
                        <a:rPr lang="en-US" sz="2000" dirty="0">
                          <a:effectLst/>
                        </a:rPr>
                        <a:t>Slope		</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.02-.039</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rPr>
                        <a:t>.022</a:t>
                      </a:r>
                      <a:endParaRPr lang="en-US" sz="20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835">
                <a:tc>
                  <a:txBody>
                    <a:bodyPr/>
                    <a:lstStyle/>
                    <a:p>
                      <a:pPr marL="0" marR="0">
                        <a:lnSpc>
                          <a:spcPct val="115000"/>
                        </a:lnSpc>
                        <a:spcBef>
                          <a:spcPts val="0"/>
                        </a:spcBef>
                        <a:spcAft>
                          <a:spcPts val="0"/>
                        </a:spcAft>
                      </a:pPr>
                      <a:r>
                        <a:rPr lang="en-US" sz="2000" dirty="0" smtClean="0">
                          <a:effectLst/>
                        </a:rPr>
                        <a:t>Sinuosity</a:t>
                      </a:r>
                      <a:r>
                        <a:rPr lang="en-US" sz="2000" dirty="0">
                          <a:effectLst/>
                        </a:rPr>
                        <a:t>	</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&gt;1.2</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1.2</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3671">
                <a:tc>
                  <a:txBody>
                    <a:bodyPr/>
                    <a:lstStyle/>
                    <a:p>
                      <a:pPr marL="0" marR="0">
                        <a:lnSpc>
                          <a:spcPct val="115000"/>
                        </a:lnSpc>
                        <a:spcBef>
                          <a:spcPts val="0"/>
                        </a:spcBef>
                        <a:spcAft>
                          <a:spcPts val="0"/>
                        </a:spcAft>
                      </a:pPr>
                      <a:r>
                        <a:rPr lang="en-US" sz="2000" dirty="0">
                          <a:effectLst/>
                        </a:rPr>
                        <a:t>Entrenchment Ratio</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1.4-2.2</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a:effectLst/>
                        </a:rPr>
                        <a:t>1.24</a:t>
                      </a:r>
                      <a:endParaRPr lang="en-US" sz="20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3671">
                <a:tc>
                  <a:txBody>
                    <a:bodyPr/>
                    <a:lstStyle/>
                    <a:p>
                      <a:pPr marL="0" marR="0">
                        <a:lnSpc>
                          <a:spcPct val="115000"/>
                        </a:lnSpc>
                        <a:spcBef>
                          <a:spcPts val="0"/>
                        </a:spcBef>
                        <a:spcAft>
                          <a:spcPts val="0"/>
                        </a:spcAft>
                      </a:pPr>
                      <a:r>
                        <a:rPr lang="en-US" sz="2000">
                          <a:effectLst/>
                        </a:rPr>
                        <a:t>Width – Depth Ratio</a:t>
                      </a:r>
                      <a:endParaRPr lang="en-US" sz="20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&gt;12</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3.8</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3671">
                <a:tc>
                  <a:txBody>
                    <a:bodyPr/>
                    <a:lstStyle/>
                    <a:p>
                      <a:pPr marL="0" marR="0">
                        <a:lnSpc>
                          <a:spcPct val="115000"/>
                        </a:lnSpc>
                        <a:spcBef>
                          <a:spcPts val="0"/>
                        </a:spcBef>
                        <a:spcAft>
                          <a:spcPts val="0"/>
                        </a:spcAft>
                      </a:pPr>
                      <a:r>
                        <a:rPr lang="en-US" sz="2000">
                          <a:effectLst/>
                        </a:rPr>
                        <a:t>Dominant Particle Size	</a:t>
                      </a:r>
                      <a:endParaRPr lang="en-US" sz="200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Cobble</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2000" dirty="0">
                          <a:effectLst/>
                        </a:rPr>
                        <a:t>Cobble/Boulder</a:t>
                      </a:r>
                      <a:endParaRPr lang="en-US" sz="2000" dirty="0">
                        <a:effectLst/>
                        <a:latin typeface="Calibri"/>
                        <a:ea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78" name="Group 77"/>
          <p:cNvGrpSpPr/>
          <p:nvPr/>
        </p:nvGrpSpPr>
        <p:grpSpPr>
          <a:xfrm>
            <a:off x="22417281" y="16831189"/>
            <a:ext cx="15921485" cy="9087242"/>
            <a:chOff x="22438203" y="15964334"/>
            <a:chExt cx="16693493" cy="9527868"/>
          </a:xfrm>
        </p:grpSpPr>
        <p:sp>
          <p:nvSpPr>
            <p:cNvPr id="164" name="Shape 164"/>
            <p:cNvSpPr/>
            <p:nvPr/>
          </p:nvSpPr>
          <p:spPr>
            <a:xfrm>
              <a:off x="22438203" y="15964334"/>
              <a:ext cx="16693493" cy="9527868"/>
            </a:xfrm>
            <a:prstGeom prst="rect">
              <a:avLst/>
            </a:prstGeom>
            <a:noFill/>
            <a:ln w="19050" cap="flat" cmpd="sng">
              <a:solidFill>
                <a:schemeClr val="dk1"/>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9500" dirty="0">
                <a:solidFill>
                  <a:schemeClr val="lt1"/>
                </a:solidFill>
                <a:latin typeface="Calibri"/>
                <a:ea typeface="Calibri"/>
                <a:cs typeface="Calibri"/>
                <a:sym typeface="Calibri"/>
              </a:endParaRPr>
            </a:p>
          </p:txBody>
        </p:sp>
        <p:grpSp>
          <p:nvGrpSpPr>
            <p:cNvPr id="76" name="Group 75"/>
            <p:cNvGrpSpPr/>
            <p:nvPr/>
          </p:nvGrpSpPr>
          <p:grpSpPr>
            <a:xfrm>
              <a:off x="22596494" y="16113185"/>
              <a:ext cx="16377139" cy="9202943"/>
              <a:chOff x="22596494" y="17290235"/>
              <a:chExt cx="16377139" cy="9202943"/>
            </a:xfrm>
          </p:grpSpPr>
          <p:grpSp>
            <p:nvGrpSpPr>
              <p:cNvPr id="69" name="Group 68"/>
              <p:cNvGrpSpPr/>
              <p:nvPr/>
            </p:nvGrpSpPr>
            <p:grpSpPr>
              <a:xfrm>
                <a:off x="22680014" y="17290235"/>
                <a:ext cx="5594177" cy="4453315"/>
                <a:chOff x="22680014" y="17290235"/>
                <a:chExt cx="5594177" cy="4453315"/>
              </a:xfrm>
            </p:grpSpPr>
            <p:pic>
              <p:nvPicPr>
                <p:cNvPr id="150" name="Shape 150"/>
                <p:cNvPicPr preferRelativeResize="0"/>
                <p:nvPr/>
              </p:nvPicPr>
              <p:blipFill rotWithShape="1">
                <a:blip r:embed="rId11">
                  <a:alphaModFix/>
                </a:blip>
                <a:srcRect/>
                <a:stretch/>
              </p:blipFill>
              <p:spPr>
                <a:xfrm>
                  <a:off x="22680014" y="17290235"/>
                  <a:ext cx="5594177" cy="4453315"/>
                </a:xfrm>
                <a:prstGeom prst="rect">
                  <a:avLst/>
                </a:prstGeom>
                <a:ln w="3175" cap="sq" cmpd="sng">
                  <a:solidFill>
                    <a:srgbClr val="000000"/>
                  </a:solidFill>
                  <a:prstDash val="solid"/>
                  <a:miter lim="800000"/>
                </a:ln>
                <a:effectLst/>
              </p:spPr>
            </p:pic>
            <p:sp>
              <p:nvSpPr>
                <p:cNvPr id="157" name="Shape 157"/>
                <p:cNvSpPr txBox="1"/>
                <p:nvPr/>
              </p:nvSpPr>
              <p:spPr>
                <a:xfrm>
                  <a:off x="22728989" y="17349135"/>
                  <a:ext cx="481222"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A</a:t>
                  </a:r>
                </a:p>
              </p:txBody>
            </p:sp>
          </p:grpSp>
          <p:grpSp>
            <p:nvGrpSpPr>
              <p:cNvPr id="71" name="Group 70"/>
              <p:cNvGrpSpPr/>
              <p:nvPr/>
            </p:nvGrpSpPr>
            <p:grpSpPr>
              <a:xfrm>
                <a:off x="28759355" y="17344357"/>
                <a:ext cx="4696107" cy="4609247"/>
                <a:chOff x="28759355" y="17344357"/>
                <a:chExt cx="4696107" cy="4609247"/>
              </a:xfrm>
            </p:grpSpPr>
            <p:pic>
              <p:nvPicPr>
                <p:cNvPr id="151" name="Shape 151"/>
                <p:cNvPicPr preferRelativeResize="0"/>
                <p:nvPr/>
              </p:nvPicPr>
              <p:blipFill rotWithShape="1">
                <a:blip r:embed="rId12">
                  <a:alphaModFix/>
                </a:blip>
                <a:srcRect/>
                <a:stretch/>
              </p:blipFill>
              <p:spPr>
                <a:xfrm>
                  <a:off x="28766973" y="17344357"/>
                  <a:ext cx="4688489" cy="4609247"/>
                </a:xfrm>
                <a:prstGeom prst="rect">
                  <a:avLst/>
                </a:prstGeom>
                <a:ln w="3175" cap="sq" cmpd="sng">
                  <a:solidFill>
                    <a:srgbClr val="000000"/>
                  </a:solidFill>
                  <a:prstDash val="solid"/>
                  <a:miter lim="800000"/>
                </a:ln>
                <a:effectLst/>
              </p:spPr>
            </p:pic>
            <p:sp>
              <p:nvSpPr>
                <p:cNvPr id="158" name="Shape 158"/>
                <p:cNvSpPr txBox="1"/>
                <p:nvPr/>
              </p:nvSpPr>
              <p:spPr>
                <a:xfrm>
                  <a:off x="28759355" y="17344357"/>
                  <a:ext cx="463587"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B</a:t>
                  </a:r>
                </a:p>
              </p:txBody>
            </p:sp>
          </p:grpSp>
          <p:grpSp>
            <p:nvGrpSpPr>
              <p:cNvPr id="70" name="Group 69"/>
              <p:cNvGrpSpPr/>
              <p:nvPr/>
            </p:nvGrpSpPr>
            <p:grpSpPr>
              <a:xfrm>
                <a:off x="22596494" y="22125660"/>
                <a:ext cx="4952583" cy="4315931"/>
                <a:chOff x="22596494" y="22125660"/>
                <a:chExt cx="4952583" cy="4315931"/>
              </a:xfrm>
            </p:grpSpPr>
            <p:pic>
              <p:nvPicPr>
                <p:cNvPr id="153" name="Shape 153"/>
                <p:cNvPicPr preferRelativeResize="0"/>
                <p:nvPr/>
              </p:nvPicPr>
              <p:blipFill rotWithShape="1">
                <a:blip r:embed="rId13">
                  <a:alphaModFix/>
                </a:blip>
                <a:srcRect/>
                <a:stretch/>
              </p:blipFill>
              <p:spPr>
                <a:xfrm>
                  <a:off x="22596494" y="22125660"/>
                  <a:ext cx="4952583" cy="4315931"/>
                </a:xfrm>
                <a:prstGeom prst="rect">
                  <a:avLst/>
                </a:prstGeom>
                <a:ln w="3175" cap="sq" cmpd="sng">
                  <a:solidFill>
                    <a:srgbClr val="000000"/>
                  </a:solidFill>
                  <a:prstDash val="solid"/>
                  <a:miter lim="800000"/>
                </a:ln>
                <a:effectLst/>
              </p:spPr>
            </p:pic>
            <p:sp>
              <p:nvSpPr>
                <p:cNvPr id="159" name="Shape 159"/>
                <p:cNvSpPr txBox="1"/>
                <p:nvPr/>
              </p:nvSpPr>
              <p:spPr>
                <a:xfrm>
                  <a:off x="22627470" y="22144723"/>
                  <a:ext cx="500458"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D</a:t>
                  </a:r>
                </a:p>
              </p:txBody>
            </p:sp>
          </p:grpSp>
          <p:grpSp>
            <p:nvGrpSpPr>
              <p:cNvPr id="74" name="Group 73"/>
              <p:cNvGrpSpPr/>
              <p:nvPr/>
            </p:nvGrpSpPr>
            <p:grpSpPr>
              <a:xfrm>
                <a:off x="27971108" y="22211159"/>
                <a:ext cx="5358743" cy="4282019"/>
                <a:chOff x="27971108" y="22211159"/>
                <a:chExt cx="5358743" cy="4282019"/>
              </a:xfrm>
            </p:grpSpPr>
            <p:pic>
              <p:nvPicPr>
                <p:cNvPr id="152" name="Shape 152"/>
                <p:cNvPicPr preferRelativeResize="0"/>
                <p:nvPr/>
              </p:nvPicPr>
              <p:blipFill rotWithShape="1">
                <a:blip r:embed="rId14">
                  <a:alphaModFix/>
                </a:blip>
                <a:srcRect/>
                <a:stretch/>
              </p:blipFill>
              <p:spPr>
                <a:xfrm>
                  <a:off x="27971108" y="22211159"/>
                  <a:ext cx="5358743" cy="4282019"/>
                </a:xfrm>
                <a:prstGeom prst="rect">
                  <a:avLst/>
                </a:prstGeom>
                <a:ln w="3175" cap="sq" cmpd="sng">
                  <a:solidFill>
                    <a:srgbClr val="000000"/>
                  </a:solidFill>
                  <a:prstDash val="solid"/>
                  <a:miter lim="800000"/>
                </a:ln>
                <a:effectLst/>
              </p:spPr>
            </p:pic>
            <p:sp>
              <p:nvSpPr>
                <p:cNvPr id="160" name="Shape 160"/>
                <p:cNvSpPr txBox="1"/>
                <p:nvPr/>
              </p:nvSpPr>
              <p:spPr>
                <a:xfrm>
                  <a:off x="27971108" y="22211159"/>
                  <a:ext cx="434734"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E</a:t>
                  </a:r>
                </a:p>
              </p:txBody>
            </p:sp>
          </p:grpSp>
          <p:grpSp>
            <p:nvGrpSpPr>
              <p:cNvPr id="73" name="Group 72"/>
              <p:cNvGrpSpPr/>
              <p:nvPr/>
            </p:nvGrpSpPr>
            <p:grpSpPr>
              <a:xfrm>
                <a:off x="33775947" y="22125660"/>
                <a:ext cx="5197686" cy="4353611"/>
                <a:chOff x="33775947" y="22125660"/>
                <a:chExt cx="5197686" cy="4353611"/>
              </a:xfrm>
            </p:grpSpPr>
            <p:pic>
              <p:nvPicPr>
                <p:cNvPr id="156" name="Shape 156" descr="C:\Users\Jeff\Desktop\New Folder\icejam-tree2.JPG"/>
                <p:cNvPicPr preferRelativeResize="0"/>
                <p:nvPr/>
              </p:nvPicPr>
              <p:blipFill rotWithShape="1">
                <a:blip r:embed="rId15">
                  <a:alphaModFix/>
                </a:blip>
                <a:srcRect/>
                <a:stretch/>
              </p:blipFill>
              <p:spPr>
                <a:xfrm>
                  <a:off x="33775947" y="22125660"/>
                  <a:ext cx="5197686" cy="4353611"/>
                </a:xfrm>
                <a:prstGeom prst="rect">
                  <a:avLst/>
                </a:prstGeom>
                <a:ln w="3175" cap="sq" cmpd="sng">
                  <a:solidFill>
                    <a:srgbClr val="000000"/>
                  </a:solidFill>
                  <a:prstDash val="solid"/>
                  <a:miter lim="800000"/>
                </a:ln>
                <a:effectLst/>
              </p:spPr>
            </p:pic>
            <p:sp>
              <p:nvSpPr>
                <p:cNvPr id="161" name="Shape 161"/>
                <p:cNvSpPr txBox="1"/>
                <p:nvPr/>
              </p:nvSpPr>
              <p:spPr>
                <a:xfrm>
                  <a:off x="33806923" y="22149250"/>
                  <a:ext cx="420308"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F</a:t>
                  </a:r>
                </a:p>
              </p:txBody>
            </p:sp>
          </p:grpSp>
          <p:grpSp>
            <p:nvGrpSpPr>
              <p:cNvPr id="72" name="Group 71"/>
              <p:cNvGrpSpPr/>
              <p:nvPr/>
            </p:nvGrpSpPr>
            <p:grpSpPr>
              <a:xfrm>
                <a:off x="34077648" y="17358870"/>
                <a:ext cx="4859290" cy="4518845"/>
                <a:chOff x="34077648" y="17358870"/>
                <a:chExt cx="4859290" cy="4518845"/>
              </a:xfrm>
            </p:grpSpPr>
            <p:pic>
              <p:nvPicPr>
                <p:cNvPr id="154" name="Shape 154"/>
                <p:cNvPicPr preferRelativeResize="0"/>
                <p:nvPr/>
              </p:nvPicPr>
              <p:blipFill rotWithShape="1">
                <a:blip r:embed="rId16">
                  <a:alphaModFix/>
                </a:blip>
                <a:srcRect/>
                <a:stretch/>
              </p:blipFill>
              <p:spPr>
                <a:xfrm>
                  <a:off x="34077648" y="17358870"/>
                  <a:ext cx="4859290" cy="4518845"/>
                </a:xfrm>
                <a:prstGeom prst="rect">
                  <a:avLst/>
                </a:prstGeom>
                <a:ln w="3175" cap="sq" cmpd="sng">
                  <a:solidFill>
                    <a:srgbClr val="000000"/>
                  </a:solidFill>
                  <a:prstDash val="solid"/>
                  <a:miter lim="800000"/>
                </a:ln>
                <a:effectLst/>
              </p:spPr>
            </p:pic>
            <p:sp>
              <p:nvSpPr>
                <p:cNvPr id="162" name="Shape 162"/>
                <p:cNvSpPr txBox="1"/>
                <p:nvPr/>
              </p:nvSpPr>
              <p:spPr>
                <a:xfrm>
                  <a:off x="34106400" y="17398303"/>
                  <a:ext cx="458780"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C</a:t>
                  </a:r>
                </a:p>
              </p:txBody>
            </p:sp>
          </p:grpSp>
        </p:grpSp>
      </p:grpSp>
      <p:sp>
        <p:nvSpPr>
          <p:cNvPr id="83" name="TextBox 72"/>
          <p:cNvSpPr txBox="1"/>
          <p:nvPr/>
        </p:nvSpPr>
        <p:spPr>
          <a:xfrm>
            <a:off x="15581026" y="18962895"/>
            <a:ext cx="6499223" cy="1785104"/>
          </a:xfrm>
          <a:prstGeom prst="rect">
            <a:avLst/>
          </a:prstGeom>
          <a:noFill/>
        </p:spPr>
        <p:txBody>
          <a:bodyPr wrap="square" rtlCol="0">
            <a:spAutoFit/>
          </a:bodyPr>
          <a:lstStyle>
            <a:defPPr>
              <a:defRPr lang="en-US"/>
            </a:defPPr>
            <a:lvl1pPr marL="0" algn="l" defTabSz="4807092" rtl="0" eaLnBrk="1" latinLnBrk="0" hangingPunct="1">
              <a:defRPr sz="9500" kern="1200">
                <a:solidFill>
                  <a:schemeClr val="tx1"/>
                </a:solidFill>
                <a:latin typeface="+mn-lt"/>
                <a:ea typeface="+mn-ea"/>
                <a:cs typeface="+mn-cs"/>
              </a:defRPr>
            </a:lvl1pPr>
            <a:lvl2pPr marL="2403546" algn="l" defTabSz="4807092" rtl="0" eaLnBrk="1" latinLnBrk="0" hangingPunct="1">
              <a:defRPr sz="9500" kern="1200">
                <a:solidFill>
                  <a:schemeClr val="tx1"/>
                </a:solidFill>
                <a:latin typeface="+mn-lt"/>
                <a:ea typeface="+mn-ea"/>
                <a:cs typeface="+mn-cs"/>
              </a:defRPr>
            </a:lvl2pPr>
            <a:lvl3pPr marL="4807092" algn="l" defTabSz="4807092" rtl="0" eaLnBrk="1" latinLnBrk="0" hangingPunct="1">
              <a:defRPr sz="9500" kern="1200">
                <a:solidFill>
                  <a:schemeClr val="tx1"/>
                </a:solidFill>
                <a:latin typeface="+mn-lt"/>
                <a:ea typeface="+mn-ea"/>
                <a:cs typeface="+mn-cs"/>
              </a:defRPr>
            </a:lvl3pPr>
            <a:lvl4pPr marL="7210638" algn="l" defTabSz="4807092" rtl="0" eaLnBrk="1" latinLnBrk="0" hangingPunct="1">
              <a:defRPr sz="9500" kern="1200">
                <a:solidFill>
                  <a:schemeClr val="tx1"/>
                </a:solidFill>
                <a:latin typeface="+mn-lt"/>
                <a:ea typeface="+mn-ea"/>
                <a:cs typeface="+mn-cs"/>
              </a:defRPr>
            </a:lvl4pPr>
            <a:lvl5pPr marL="9614184" algn="l" defTabSz="4807092" rtl="0" eaLnBrk="1" latinLnBrk="0" hangingPunct="1">
              <a:defRPr sz="9500" kern="1200">
                <a:solidFill>
                  <a:schemeClr val="tx1"/>
                </a:solidFill>
                <a:latin typeface="+mn-lt"/>
                <a:ea typeface="+mn-ea"/>
                <a:cs typeface="+mn-cs"/>
              </a:defRPr>
            </a:lvl5pPr>
            <a:lvl6pPr marL="12017731" algn="l" defTabSz="4807092" rtl="0" eaLnBrk="1" latinLnBrk="0" hangingPunct="1">
              <a:defRPr sz="9500" kern="1200">
                <a:solidFill>
                  <a:schemeClr val="tx1"/>
                </a:solidFill>
                <a:latin typeface="+mn-lt"/>
                <a:ea typeface="+mn-ea"/>
                <a:cs typeface="+mn-cs"/>
              </a:defRPr>
            </a:lvl6pPr>
            <a:lvl7pPr marL="14421277" algn="l" defTabSz="4807092" rtl="0" eaLnBrk="1" latinLnBrk="0" hangingPunct="1">
              <a:defRPr sz="9500" kern="1200">
                <a:solidFill>
                  <a:schemeClr val="tx1"/>
                </a:solidFill>
                <a:latin typeface="+mn-lt"/>
                <a:ea typeface="+mn-ea"/>
                <a:cs typeface="+mn-cs"/>
              </a:defRPr>
            </a:lvl7pPr>
            <a:lvl8pPr marL="16824823" algn="l" defTabSz="4807092" rtl="0" eaLnBrk="1" latinLnBrk="0" hangingPunct="1">
              <a:defRPr sz="9500" kern="1200">
                <a:solidFill>
                  <a:schemeClr val="tx1"/>
                </a:solidFill>
                <a:latin typeface="+mn-lt"/>
                <a:ea typeface="+mn-ea"/>
                <a:cs typeface="+mn-cs"/>
              </a:defRPr>
            </a:lvl8pPr>
            <a:lvl9pPr marL="19228369" algn="l" defTabSz="4807092" rtl="0" eaLnBrk="1" latinLnBrk="0" hangingPunct="1">
              <a:defRPr sz="9500" kern="1200">
                <a:solidFill>
                  <a:schemeClr val="tx1"/>
                </a:solidFill>
                <a:latin typeface="+mn-lt"/>
                <a:ea typeface="+mn-ea"/>
                <a:cs typeface="+mn-cs"/>
              </a:defRPr>
            </a:lvl9pPr>
          </a:lstStyle>
          <a:p>
            <a:r>
              <a:rPr lang="en-US" sz="2200" b="1" dirty="0" smtClean="0">
                <a:latin typeface="Calibri" panose="020F0502020204030204" pitchFamily="34" charset="0"/>
              </a:rPr>
              <a:t>Figure 3. </a:t>
            </a:r>
            <a:r>
              <a:rPr lang="en-US" sz="2200" dirty="0" smtClean="0">
                <a:latin typeface="Calibri" panose="020F0502020204030204" pitchFamily="34" charset="0"/>
              </a:rPr>
              <a:t>Comparison of A) the river at </a:t>
            </a:r>
            <a:r>
              <a:rPr lang="en-US" sz="2200" dirty="0" err="1" smtClean="0">
                <a:latin typeface="Calibri" panose="020F0502020204030204" pitchFamily="34" charset="0"/>
              </a:rPr>
              <a:t>bankfull</a:t>
            </a:r>
            <a:r>
              <a:rPr lang="en-US" sz="2200" dirty="0" smtClean="0">
                <a:latin typeface="Calibri" panose="020F0502020204030204" pitchFamily="34" charset="0"/>
              </a:rPr>
              <a:t> stage (27 Feb 16), with B) low flow conditions (17 Sept 17). Note the coarse </a:t>
            </a:r>
            <a:r>
              <a:rPr lang="en-US" sz="2200" dirty="0" err="1" smtClean="0">
                <a:latin typeface="Calibri" panose="020F0502020204030204" pitchFamily="34" charset="0"/>
              </a:rPr>
              <a:t>bedload</a:t>
            </a:r>
            <a:r>
              <a:rPr lang="en-US" sz="2200" dirty="0" smtClean="0">
                <a:latin typeface="Calibri" panose="020F0502020204030204" pitchFamily="34" charset="0"/>
              </a:rPr>
              <a:t> exposed at low flow. Boulders and cobbles armor the bed promoting channel widening during floods.</a:t>
            </a:r>
            <a:endParaRPr lang="en-US" sz="2200" b="1" dirty="0">
              <a:latin typeface="Calibri" panose="020F0502020204030204" pitchFamily="34" charset="0"/>
            </a:endParaRPr>
          </a:p>
        </p:txBody>
      </p:sp>
      <p:grpSp>
        <p:nvGrpSpPr>
          <p:cNvPr id="16" name="Group 15"/>
          <p:cNvGrpSpPr/>
          <p:nvPr/>
        </p:nvGrpSpPr>
        <p:grpSpPr>
          <a:xfrm>
            <a:off x="15581026" y="16195166"/>
            <a:ext cx="6551487" cy="2771199"/>
            <a:chOff x="15581026" y="16195166"/>
            <a:chExt cx="6551487" cy="2771199"/>
          </a:xfrm>
        </p:grpSpPr>
        <p:pic>
          <p:nvPicPr>
            <p:cNvPr id="81" name="Picture 80" descr="C:\Users\Jeff\Desktop\COLD RIVER POSTER PICTURES\Bank Full Stage.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5581026" y="16195166"/>
              <a:ext cx="3509423" cy="2770632"/>
            </a:xfrm>
            <a:prstGeom prst="rect">
              <a:avLst/>
            </a:prstGeom>
            <a:ln w="6350" cap="sq" cmpd="sng">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82" name="Picture 81" descr="C:\Users\Jeff\Desktop\COLD RIVER POSTER PICTURES\Channel-Sept17.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615073" y="16204900"/>
              <a:ext cx="3517440" cy="2761465"/>
            </a:xfrm>
            <a:prstGeom prst="rect">
              <a:avLst/>
            </a:prstGeom>
            <a:ln w="6350" cap="sq" cmpd="sng">
              <a:solidFill>
                <a:srgbClr val="000000"/>
              </a:solidFill>
              <a:prstDash val="solid"/>
              <a:miter lim="800000"/>
            </a:ln>
            <a:effectLst/>
            <a:extLst>
              <a:ext uri="{909E8E84-426E-40DD-AFC4-6F175D3DCCD1}">
                <a14:hiddenFill xmlns:a14="http://schemas.microsoft.com/office/drawing/2010/main">
                  <a:solidFill>
                    <a:srgbClr val="FFFFFF"/>
                  </a:solidFill>
                </a14:hiddenFill>
              </a:ext>
            </a:extLst>
          </p:spPr>
        </p:pic>
        <p:sp>
          <p:nvSpPr>
            <p:cNvPr id="118" name="Shape 157"/>
            <p:cNvSpPr txBox="1"/>
            <p:nvPr/>
          </p:nvSpPr>
          <p:spPr>
            <a:xfrm>
              <a:off x="15609446" y="16229359"/>
              <a:ext cx="481222"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A</a:t>
              </a:r>
            </a:p>
          </p:txBody>
        </p:sp>
        <p:sp>
          <p:nvSpPr>
            <p:cNvPr id="133" name="Shape 158"/>
            <p:cNvSpPr txBox="1"/>
            <p:nvPr/>
          </p:nvSpPr>
          <p:spPr>
            <a:xfrm>
              <a:off x="18632422" y="16225082"/>
              <a:ext cx="463587" cy="707886"/>
            </a:xfrm>
            <a:prstGeom prst="rect">
              <a:avLst/>
            </a:prstGeom>
            <a:solidFill>
              <a:schemeClr val="accent1"/>
            </a:solidFill>
            <a:ln w="25400" cap="flat" cmpd="sng">
              <a:solidFill>
                <a:srgbClr val="395E89"/>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en-US" sz="4000" dirty="0">
                  <a:solidFill>
                    <a:schemeClr val="lt1"/>
                  </a:solidFill>
                  <a:latin typeface="Calibri"/>
                  <a:ea typeface="Calibri"/>
                  <a:cs typeface="Calibri"/>
                  <a:sym typeface="Calibri"/>
                </a:rPr>
                <a:t>B</a:t>
              </a:r>
            </a:p>
          </p:txBody>
        </p:sp>
      </p:grpSp>
      <p:grpSp>
        <p:nvGrpSpPr>
          <p:cNvPr id="20" name="Group 19"/>
          <p:cNvGrpSpPr/>
          <p:nvPr/>
        </p:nvGrpSpPr>
        <p:grpSpPr>
          <a:xfrm>
            <a:off x="683675" y="22184194"/>
            <a:ext cx="8051421" cy="5375443"/>
            <a:chOff x="683675" y="21817964"/>
            <a:chExt cx="8599967" cy="5741674"/>
          </a:xfrm>
        </p:grpSpPr>
        <p:pic>
          <p:nvPicPr>
            <p:cNvPr id="93" name="Shape 93"/>
            <p:cNvPicPr preferRelativeResize="0"/>
            <p:nvPr/>
          </p:nvPicPr>
          <p:blipFill rotWithShape="1">
            <a:blip r:embed="rId19">
              <a:alphaModFix/>
            </a:blip>
            <a:srcRect/>
            <a:stretch/>
          </p:blipFill>
          <p:spPr>
            <a:xfrm>
              <a:off x="2909752" y="21817964"/>
              <a:ext cx="6373890" cy="5741674"/>
            </a:xfrm>
            <a:prstGeom prst="rect">
              <a:avLst/>
            </a:prstGeom>
            <a:ln w="3175" cap="sq" cmpd="sng">
              <a:solidFill>
                <a:srgbClr val="000000"/>
              </a:solidFill>
              <a:prstDash val="solid"/>
              <a:miter lim="800000"/>
            </a:ln>
            <a:effectLst>
              <a:outerShdw blurRad="50800" dist="38100" dir="2700000" algn="tl" rotWithShape="0">
                <a:srgbClr val="000000">
                  <a:alpha val="43000"/>
                </a:srgbClr>
              </a:outerShdw>
            </a:effectLst>
          </p:spPr>
        </p:pic>
        <p:pic>
          <p:nvPicPr>
            <p:cNvPr id="94" name="Shape 94"/>
            <p:cNvPicPr preferRelativeResize="0"/>
            <p:nvPr/>
          </p:nvPicPr>
          <p:blipFill rotWithShape="1">
            <a:blip r:embed="rId20">
              <a:alphaModFix/>
            </a:blip>
            <a:srcRect/>
            <a:stretch/>
          </p:blipFill>
          <p:spPr>
            <a:xfrm>
              <a:off x="683675" y="21970707"/>
              <a:ext cx="1674929" cy="2846826"/>
            </a:xfrm>
            <a:prstGeom prst="rect">
              <a:avLst/>
            </a:prstGeom>
            <a:noFill/>
            <a:ln>
              <a:noFill/>
            </a:ln>
          </p:spPr>
        </p:pic>
        <p:cxnSp>
          <p:nvCxnSpPr>
            <p:cNvPr id="9" name="Straight Arrow Connector 8"/>
            <p:cNvCxnSpPr/>
            <p:nvPr/>
          </p:nvCxnSpPr>
          <p:spPr>
            <a:xfrm>
              <a:off x="907155" y="24400468"/>
              <a:ext cx="2144415" cy="12287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5" name="Straight Arrow Connector 134"/>
            <p:cNvCxnSpPr/>
            <p:nvPr/>
          </p:nvCxnSpPr>
          <p:spPr>
            <a:xfrm flipV="1">
              <a:off x="907155" y="21970708"/>
              <a:ext cx="5920613" cy="242976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0" name="TextBox 29"/>
          <p:cNvSpPr txBox="1"/>
          <p:nvPr/>
        </p:nvSpPr>
        <p:spPr>
          <a:xfrm>
            <a:off x="14493466" y="18304961"/>
            <a:ext cx="629199" cy="461665"/>
          </a:xfrm>
          <a:prstGeom prst="rect">
            <a:avLst/>
          </a:prstGeom>
          <a:noFill/>
        </p:spPr>
        <p:txBody>
          <a:bodyPr wrap="none" rtlCol="0">
            <a:spAutoFit/>
          </a:bodyPr>
          <a:lstStyle/>
          <a:p>
            <a:r>
              <a:rPr lang="en-US" sz="2400" dirty="0" smtClean="0"/>
              <a:t>UR</a:t>
            </a:r>
            <a:endParaRPr lang="en-US" sz="2400" dirty="0"/>
          </a:p>
        </p:txBody>
      </p:sp>
      <p:sp>
        <p:nvSpPr>
          <p:cNvPr id="140" name="TextBox 139"/>
          <p:cNvSpPr txBox="1"/>
          <p:nvPr/>
        </p:nvSpPr>
        <p:spPr>
          <a:xfrm>
            <a:off x="13830153" y="20744973"/>
            <a:ext cx="663313" cy="461665"/>
          </a:xfrm>
          <a:prstGeom prst="rect">
            <a:avLst/>
          </a:prstGeom>
          <a:noFill/>
        </p:spPr>
        <p:txBody>
          <a:bodyPr wrap="none" rtlCol="0">
            <a:spAutoFit/>
          </a:bodyPr>
          <a:lstStyle/>
          <a:p>
            <a:r>
              <a:rPr lang="en-US" sz="2400" dirty="0" smtClean="0"/>
              <a:t>MR</a:t>
            </a:r>
            <a:endParaRPr lang="en-US" sz="2400" dirty="0"/>
          </a:p>
        </p:txBody>
      </p:sp>
      <p:sp>
        <p:nvSpPr>
          <p:cNvPr id="141" name="TextBox 140"/>
          <p:cNvSpPr txBox="1"/>
          <p:nvPr/>
        </p:nvSpPr>
        <p:spPr>
          <a:xfrm>
            <a:off x="13270600" y="22817782"/>
            <a:ext cx="578103" cy="461665"/>
          </a:xfrm>
          <a:prstGeom prst="rect">
            <a:avLst/>
          </a:prstGeom>
          <a:noFill/>
        </p:spPr>
        <p:txBody>
          <a:bodyPr wrap="none" rtlCol="0">
            <a:spAutoFit/>
          </a:bodyPr>
          <a:lstStyle/>
          <a:p>
            <a:r>
              <a:rPr lang="en-US" sz="2400" dirty="0" smtClean="0"/>
              <a:t>LR</a:t>
            </a:r>
            <a:endParaRPr lang="en-US" sz="2400" dirty="0"/>
          </a:p>
        </p:txBody>
      </p:sp>
      <p:grpSp>
        <p:nvGrpSpPr>
          <p:cNvPr id="77" name="Group 76"/>
          <p:cNvGrpSpPr/>
          <p:nvPr/>
        </p:nvGrpSpPr>
        <p:grpSpPr>
          <a:xfrm>
            <a:off x="9974116" y="16237193"/>
            <a:ext cx="5062427" cy="7718213"/>
            <a:chOff x="9974116" y="16237193"/>
            <a:chExt cx="5062427" cy="7718213"/>
          </a:xfrm>
        </p:grpSpPr>
        <p:pic>
          <p:nvPicPr>
            <p:cNvPr id="65" name="Picture 64"/>
            <p:cNvPicPr>
              <a:picLocks noChangeAspect="1"/>
            </p:cNvPicPr>
            <p:nvPr/>
          </p:nvPicPr>
          <p:blipFill>
            <a:blip r:embed="rId21"/>
            <a:stretch>
              <a:fillRect/>
            </a:stretch>
          </p:blipFill>
          <p:spPr>
            <a:xfrm>
              <a:off x="9974116" y="16237193"/>
              <a:ext cx="5062427" cy="7718213"/>
            </a:xfrm>
            <a:prstGeom prst="rect">
              <a:avLst/>
            </a:prstGeom>
            <a:ln w="6350" cap="sq" cmpd="sng">
              <a:solidFill>
                <a:srgbClr val="000000"/>
              </a:solidFill>
              <a:prstDash val="solid"/>
              <a:miter lim="800000"/>
            </a:ln>
            <a:effectLst/>
          </p:spPr>
        </p:pic>
        <p:sp>
          <p:nvSpPr>
            <p:cNvPr id="66" name="TextBox 65"/>
            <p:cNvSpPr txBox="1"/>
            <p:nvPr/>
          </p:nvSpPr>
          <p:spPr>
            <a:xfrm>
              <a:off x="12839700" y="23453834"/>
              <a:ext cx="1980906" cy="307777"/>
            </a:xfrm>
            <a:prstGeom prst="rect">
              <a:avLst/>
            </a:prstGeom>
            <a:noFill/>
          </p:spPr>
          <p:txBody>
            <a:bodyPr wrap="none" rtlCol="0">
              <a:spAutoFit/>
            </a:bodyPr>
            <a:lstStyle/>
            <a:p>
              <a:r>
                <a:rPr lang="en-US" dirty="0" smtClean="0"/>
                <a:t>0                     500 feet</a:t>
              </a:r>
              <a:endParaRPr lang="en-US" dirty="0"/>
            </a:p>
          </p:txBody>
        </p:sp>
        <p:sp>
          <p:nvSpPr>
            <p:cNvPr id="67" name="TextBox 66"/>
            <p:cNvSpPr txBox="1"/>
            <p:nvPr/>
          </p:nvSpPr>
          <p:spPr>
            <a:xfrm>
              <a:off x="13689040" y="18474275"/>
              <a:ext cx="629199" cy="461665"/>
            </a:xfrm>
            <a:prstGeom prst="rect">
              <a:avLst/>
            </a:prstGeom>
            <a:noFill/>
          </p:spPr>
          <p:txBody>
            <a:bodyPr wrap="none" rtlCol="0">
              <a:spAutoFit/>
            </a:bodyPr>
            <a:lstStyle/>
            <a:p>
              <a:r>
                <a:rPr lang="en-US" sz="2400" dirty="0" smtClean="0"/>
                <a:t>UR</a:t>
              </a:r>
              <a:endParaRPr lang="en-US" sz="2400" dirty="0"/>
            </a:p>
          </p:txBody>
        </p:sp>
        <p:sp>
          <p:nvSpPr>
            <p:cNvPr id="142" name="TextBox 141"/>
            <p:cNvSpPr txBox="1"/>
            <p:nvPr/>
          </p:nvSpPr>
          <p:spPr>
            <a:xfrm>
              <a:off x="11747860" y="22433429"/>
              <a:ext cx="578103" cy="461665"/>
            </a:xfrm>
            <a:prstGeom prst="rect">
              <a:avLst/>
            </a:prstGeom>
            <a:noFill/>
          </p:spPr>
          <p:txBody>
            <a:bodyPr wrap="none" rtlCol="0">
              <a:spAutoFit/>
            </a:bodyPr>
            <a:lstStyle/>
            <a:p>
              <a:r>
                <a:rPr lang="en-US" sz="2400" dirty="0" smtClean="0"/>
                <a:t>LR</a:t>
              </a:r>
              <a:endParaRPr lang="en-US" sz="2400" dirty="0"/>
            </a:p>
          </p:txBody>
        </p:sp>
        <p:sp>
          <p:nvSpPr>
            <p:cNvPr id="143" name="TextBox 142"/>
            <p:cNvSpPr txBox="1"/>
            <p:nvPr/>
          </p:nvSpPr>
          <p:spPr>
            <a:xfrm>
              <a:off x="12836171" y="20514140"/>
              <a:ext cx="663313" cy="461665"/>
            </a:xfrm>
            <a:prstGeom prst="rect">
              <a:avLst/>
            </a:prstGeom>
            <a:noFill/>
          </p:spPr>
          <p:txBody>
            <a:bodyPr wrap="none" rtlCol="0">
              <a:spAutoFit/>
            </a:bodyPr>
            <a:lstStyle/>
            <a:p>
              <a:r>
                <a:rPr lang="en-US" sz="2400" dirty="0" smtClean="0"/>
                <a:t>MR</a:t>
              </a:r>
              <a:endParaRPr lang="en-US" sz="2400" dirty="0"/>
            </a:p>
          </p:txBody>
        </p:sp>
      </p:gr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2054</Words>
  <Application>Microsoft Office PowerPoint</Application>
  <PresentationFormat>Custom</PresentationFormat>
  <Paragraphs>150</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dc:creator>
  <cp:lastModifiedBy>Jeff Kelly</cp:lastModifiedBy>
  <cp:revision>109</cp:revision>
  <dcterms:modified xsi:type="dcterms:W3CDTF">2017-03-13T13:28:15Z</dcterms:modified>
</cp:coreProperties>
</file>