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85" r:id="rId4"/>
    <p:sldId id="288" r:id="rId5"/>
    <p:sldId id="289" r:id="rId6"/>
    <p:sldId id="290" r:id="rId7"/>
    <p:sldId id="291" r:id="rId8"/>
    <p:sldId id="287" r:id="rId9"/>
    <p:sldId id="294" r:id="rId10"/>
    <p:sldId id="293" r:id="rId11"/>
    <p:sldId id="282" r:id="rId12"/>
    <p:sldId id="267" r:id="rId13"/>
    <p:sldId id="259" r:id="rId14"/>
    <p:sldId id="268" r:id="rId15"/>
    <p:sldId id="295" r:id="rId16"/>
    <p:sldId id="296" r:id="rId17"/>
    <p:sldId id="260" r:id="rId18"/>
    <p:sldId id="299" r:id="rId19"/>
    <p:sldId id="301" r:id="rId20"/>
    <p:sldId id="297" r:id="rId21"/>
    <p:sldId id="298" r:id="rId22"/>
    <p:sldId id="300" r:id="rId23"/>
    <p:sldId id="302" r:id="rId24"/>
    <p:sldId id="305" r:id="rId25"/>
    <p:sldId id="306" r:id="rId26"/>
    <p:sldId id="309" r:id="rId27"/>
    <p:sldId id="308" r:id="rId28"/>
    <p:sldId id="312" r:id="rId29"/>
    <p:sldId id="310" r:id="rId30"/>
    <p:sldId id="316" r:id="rId31"/>
    <p:sldId id="311" r:id="rId32"/>
    <p:sldId id="314" r:id="rId33"/>
    <p:sldId id="31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2D00"/>
    <a:srgbClr val="6C4000"/>
    <a:srgbClr val="D67F00"/>
    <a:srgbClr val="C99F29"/>
    <a:srgbClr val="57431F"/>
    <a:srgbClr val="281F0E"/>
    <a:srgbClr val="341F00"/>
    <a:srgbClr val="E1C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35546A5-7B19-4408-80E9-42BB0948D228}"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276926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546A5-7B19-4408-80E9-42BB0948D228}"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27066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546A5-7B19-4408-80E9-42BB0948D228}"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308048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546A5-7B19-4408-80E9-42BB0948D228}"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F189A-D824-448A-9579-AE19BD6E91A3}"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50402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546A5-7B19-4408-80E9-42BB0948D228}"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2582744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35546A5-7B19-4408-80E9-42BB0948D228}"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27197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35546A5-7B19-4408-80E9-42BB0948D228}"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2769539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546A5-7B19-4408-80E9-42BB0948D228}"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3724139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546A5-7B19-4408-80E9-42BB0948D228}"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132225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546A5-7B19-4408-80E9-42BB0948D228}"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3252835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5546A5-7B19-4408-80E9-42BB0948D228}"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165490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5546A5-7B19-4408-80E9-42BB0948D228}"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55360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5546A5-7B19-4408-80E9-42BB0948D228}"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139979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5546A5-7B19-4408-80E9-42BB0948D228}"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389560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546A5-7B19-4408-80E9-42BB0948D228}"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129737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546A5-7B19-4408-80E9-42BB0948D228}"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119911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546A5-7B19-4408-80E9-42BB0948D228}"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F189A-D824-448A-9579-AE19BD6E91A3}" type="slidenum">
              <a:rPr lang="en-US" smtClean="0"/>
              <a:t>‹#›</a:t>
            </a:fld>
            <a:endParaRPr lang="en-US"/>
          </a:p>
        </p:txBody>
      </p:sp>
    </p:spTree>
    <p:extLst>
      <p:ext uri="{BB962C8B-B14F-4D97-AF65-F5344CB8AC3E}">
        <p14:creationId xmlns:p14="http://schemas.microsoft.com/office/powerpoint/2010/main" val="104285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1CEAE"/>
            </a:gs>
            <a:gs pos="53000">
              <a:schemeClr val="accent1">
                <a:lumMod val="5000"/>
                <a:lumOff val="95000"/>
              </a:schemeClr>
            </a:gs>
            <a:gs pos="100000">
              <a:srgbClr val="C99F2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35546A5-7B19-4408-80E9-42BB0948D228}" type="datetimeFigureOut">
              <a:rPr lang="en-US" smtClean="0"/>
              <a:t>3/27/2017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70F189A-D824-448A-9579-AE19BD6E91A3}" type="slidenum">
              <a:rPr lang="en-US" smtClean="0"/>
              <a:t>‹#›</a:t>
            </a:fld>
            <a:endParaRPr lang="en-US"/>
          </a:p>
        </p:txBody>
      </p:sp>
    </p:spTree>
    <p:extLst>
      <p:ext uri="{BB962C8B-B14F-4D97-AF65-F5344CB8AC3E}">
        <p14:creationId xmlns:p14="http://schemas.microsoft.com/office/powerpoint/2010/main" val="2647377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211756">
            <a:off x="578433" y="4327345"/>
            <a:ext cx="2852064" cy="584775"/>
          </a:xfrm>
          <a:prstGeom prst="rect">
            <a:avLst/>
          </a:prstGeom>
        </p:spPr>
        <p:txBody>
          <a:bodyPr wrap="none">
            <a:spAutoFit/>
          </a:bodyPr>
          <a:lstStyle/>
          <a:p>
            <a:pPr lvl="0" algn="ctr"/>
            <a:r>
              <a:rPr lang="en-US" sz="3200" b="1" dirty="0" smtClean="0">
                <a:solidFill>
                  <a:srgbClr val="57431F"/>
                </a:solidFill>
              </a:rPr>
              <a:t>Scroll Behavior</a:t>
            </a:r>
            <a:endParaRPr lang="en-US" sz="3200" b="1" dirty="0">
              <a:solidFill>
                <a:srgbClr val="57431F"/>
              </a:solidFill>
            </a:endParaRPr>
          </a:p>
        </p:txBody>
      </p:sp>
      <p:sp>
        <p:nvSpPr>
          <p:cNvPr id="9" name="Rectangle 8"/>
          <p:cNvSpPr/>
          <p:nvPr/>
        </p:nvSpPr>
        <p:spPr>
          <a:xfrm rot="20396781">
            <a:off x="8623232" y="1590650"/>
            <a:ext cx="2422844" cy="584775"/>
          </a:xfrm>
          <a:prstGeom prst="rect">
            <a:avLst/>
          </a:prstGeom>
        </p:spPr>
        <p:txBody>
          <a:bodyPr wrap="none">
            <a:spAutoFit/>
          </a:bodyPr>
          <a:lstStyle/>
          <a:p>
            <a:pPr lvl="0" algn="ctr"/>
            <a:r>
              <a:rPr lang="en-US" sz="3200" b="1" dirty="0" smtClean="0">
                <a:solidFill>
                  <a:srgbClr val="57431F"/>
                </a:solidFill>
              </a:rPr>
              <a:t>Social Traffic</a:t>
            </a:r>
            <a:endParaRPr lang="en-US" sz="3200" b="1" dirty="0">
              <a:solidFill>
                <a:srgbClr val="57431F"/>
              </a:solidFill>
            </a:endParaRPr>
          </a:p>
        </p:txBody>
      </p:sp>
      <p:sp>
        <p:nvSpPr>
          <p:cNvPr id="6" name="Rectangle 5"/>
          <p:cNvSpPr/>
          <p:nvPr/>
        </p:nvSpPr>
        <p:spPr>
          <a:xfrm rot="1305446">
            <a:off x="-581094" y="1972636"/>
            <a:ext cx="4900864" cy="584775"/>
          </a:xfrm>
          <a:prstGeom prst="rect">
            <a:avLst/>
          </a:prstGeom>
        </p:spPr>
        <p:txBody>
          <a:bodyPr wrap="square">
            <a:spAutoFit/>
          </a:bodyPr>
          <a:lstStyle/>
          <a:p>
            <a:pPr algn="ctr"/>
            <a:r>
              <a:rPr lang="en-US" sz="3200" b="1" dirty="0" smtClean="0">
                <a:solidFill>
                  <a:srgbClr val="57431F"/>
                </a:solidFill>
              </a:rPr>
              <a:t>Adjusted Bounce Rate</a:t>
            </a:r>
          </a:p>
        </p:txBody>
      </p:sp>
      <p:sp>
        <p:nvSpPr>
          <p:cNvPr id="3" name="Subtitle 2"/>
          <p:cNvSpPr>
            <a:spLocks noGrp="1"/>
          </p:cNvSpPr>
          <p:nvPr>
            <p:ph type="subTitle" idx="1"/>
          </p:nvPr>
        </p:nvSpPr>
        <p:spPr>
          <a:xfrm>
            <a:off x="100112" y="165429"/>
            <a:ext cx="11965259" cy="1103970"/>
          </a:xfrm>
        </p:spPr>
        <p:txBody>
          <a:bodyPr>
            <a:normAutofit fontScale="92500" lnSpcReduction="20000"/>
          </a:bodyPr>
          <a:lstStyle/>
          <a:p>
            <a:pPr algn="ctr"/>
            <a:r>
              <a:rPr lang="en-US" sz="4300" b="1" dirty="0" smtClean="0">
                <a:solidFill>
                  <a:srgbClr val="281F0E"/>
                </a:solidFill>
              </a:rPr>
              <a:t>Digging Into the Data:</a:t>
            </a:r>
          </a:p>
          <a:p>
            <a:pPr algn="ctr"/>
            <a:r>
              <a:rPr lang="en-US" sz="3600" b="1" dirty="0" smtClean="0">
                <a:solidFill>
                  <a:srgbClr val="281F0E"/>
                </a:solidFill>
              </a:rPr>
              <a:t> </a:t>
            </a:r>
            <a:r>
              <a:rPr lang="en-US" sz="3700" b="1" dirty="0" smtClean="0">
                <a:solidFill>
                  <a:srgbClr val="281F0E"/>
                </a:solidFill>
              </a:rPr>
              <a:t>Examining Resource Use on an Amateur Paleontology Website</a:t>
            </a:r>
            <a:endParaRPr lang="en-US" sz="3700" b="1" dirty="0">
              <a:solidFill>
                <a:srgbClr val="281F0E"/>
              </a:solidFill>
            </a:endParaRPr>
          </a:p>
        </p:txBody>
      </p:sp>
      <p:sp>
        <p:nvSpPr>
          <p:cNvPr id="4" name="Rectangle 3"/>
          <p:cNvSpPr/>
          <p:nvPr/>
        </p:nvSpPr>
        <p:spPr>
          <a:xfrm>
            <a:off x="4519822" y="6046003"/>
            <a:ext cx="3534936" cy="584775"/>
          </a:xfrm>
          <a:prstGeom prst="rect">
            <a:avLst/>
          </a:prstGeom>
        </p:spPr>
        <p:txBody>
          <a:bodyPr wrap="square">
            <a:spAutoFit/>
          </a:bodyPr>
          <a:lstStyle/>
          <a:p>
            <a:pPr algn="ctr"/>
            <a:r>
              <a:rPr lang="en-US" sz="3200" b="1" dirty="0" smtClean="0">
                <a:solidFill>
                  <a:schemeClr val="bg1"/>
                </a:solidFill>
              </a:rPr>
              <a:t>Jayson </a:t>
            </a:r>
            <a:r>
              <a:rPr lang="en-US" sz="3200" b="1" dirty="0" err="1" smtClean="0">
                <a:solidFill>
                  <a:schemeClr val="bg1"/>
                </a:solidFill>
              </a:rPr>
              <a:t>Kowinsky</a:t>
            </a:r>
            <a:endParaRPr lang="en-US" sz="32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8051" y="1453654"/>
            <a:ext cx="5601630" cy="4201222"/>
          </a:xfrm>
          <a:prstGeom prst="rect">
            <a:avLst/>
          </a:prstGeom>
        </p:spPr>
      </p:pic>
      <p:sp>
        <p:nvSpPr>
          <p:cNvPr id="10" name="Rectangle 9"/>
          <p:cNvSpPr/>
          <p:nvPr/>
        </p:nvSpPr>
        <p:spPr>
          <a:xfrm rot="860745">
            <a:off x="8994033" y="3947727"/>
            <a:ext cx="2746649" cy="584775"/>
          </a:xfrm>
          <a:prstGeom prst="rect">
            <a:avLst/>
          </a:prstGeom>
        </p:spPr>
        <p:txBody>
          <a:bodyPr wrap="none">
            <a:spAutoFit/>
          </a:bodyPr>
          <a:lstStyle/>
          <a:p>
            <a:pPr lvl="0" algn="ctr"/>
            <a:r>
              <a:rPr lang="en-US" sz="3200" b="1" dirty="0" smtClean="0">
                <a:solidFill>
                  <a:srgbClr val="57431F"/>
                </a:solidFill>
              </a:rPr>
              <a:t>Event Trackers</a:t>
            </a:r>
            <a:endParaRPr lang="en-US" sz="3200" b="1" dirty="0">
              <a:solidFill>
                <a:srgbClr val="57431F"/>
              </a:solidFill>
            </a:endParaRPr>
          </a:p>
        </p:txBody>
      </p:sp>
      <p:sp>
        <p:nvSpPr>
          <p:cNvPr id="11" name="Rectangle 10"/>
          <p:cNvSpPr/>
          <p:nvPr/>
        </p:nvSpPr>
        <p:spPr>
          <a:xfrm rot="20858979">
            <a:off x="32960" y="2906294"/>
            <a:ext cx="2792752" cy="1077218"/>
          </a:xfrm>
          <a:prstGeom prst="rect">
            <a:avLst/>
          </a:prstGeom>
        </p:spPr>
        <p:txBody>
          <a:bodyPr wrap="none">
            <a:spAutoFit/>
          </a:bodyPr>
          <a:lstStyle/>
          <a:p>
            <a:pPr lvl="0" algn="ctr"/>
            <a:r>
              <a:rPr lang="en-US" sz="3200" b="1" strike="sngStrike" dirty="0" smtClean="0">
                <a:solidFill>
                  <a:srgbClr val="57431F"/>
                </a:solidFill>
              </a:rPr>
              <a:t>Keywords</a:t>
            </a:r>
          </a:p>
          <a:p>
            <a:pPr lvl="0" algn="ctr"/>
            <a:r>
              <a:rPr lang="en-US" sz="3200" b="1" dirty="0" smtClean="0">
                <a:solidFill>
                  <a:srgbClr val="57431F"/>
                </a:solidFill>
              </a:rPr>
              <a:t>(Not Provided)</a:t>
            </a:r>
            <a:endParaRPr lang="en-US" sz="3200" b="1" dirty="0">
              <a:solidFill>
                <a:srgbClr val="57431F"/>
              </a:solidFill>
            </a:endParaRPr>
          </a:p>
        </p:txBody>
      </p:sp>
      <p:sp>
        <p:nvSpPr>
          <p:cNvPr id="12" name="Rectangle 11"/>
          <p:cNvSpPr/>
          <p:nvPr/>
        </p:nvSpPr>
        <p:spPr>
          <a:xfrm rot="21436454">
            <a:off x="9402147" y="2758998"/>
            <a:ext cx="2146742" cy="584775"/>
          </a:xfrm>
          <a:prstGeom prst="rect">
            <a:avLst/>
          </a:prstGeom>
        </p:spPr>
        <p:txBody>
          <a:bodyPr wrap="none">
            <a:spAutoFit/>
          </a:bodyPr>
          <a:lstStyle/>
          <a:p>
            <a:pPr lvl="0" algn="ctr"/>
            <a:r>
              <a:rPr lang="en-US" sz="3200" b="1" dirty="0" smtClean="0">
                <a:solidFill>
                  <a:srgbClr val="57431F"/>
                </a:solidFill>
              </a:rPr>
              <a:t>Ghost Bots</a:t>
            </a:r>
            <a:endParaRPr lang="en-US" sz="3200" b="1" dirty="0">
              <a:solidFill>
                <a:srgbClr val="57431F"/>
              </a:solidFill>
            </a:endParaRPr>
          </a:p>
        </p:txBody>
      </p:sp>
      <p:sp>
        <p:nvSpPr>
          <p:cNvPr id="14" name="Rectangle 13"/>
          <p:cNvSpPr/>
          <p:nvPr/>
        </p:nvSpPr>
        <p:spPr>
          <a:xfrm rot="20739986">
            <a:off x="8999422" y="5373425"/>
            <a:ext cx="2401235" cy="584775"/>
          </a:xfrm>
          <a:prstGeom prst="rect">
            <a:avLst/>
          </a:prstGeom>
        </p:spPr>
        <p:txBody>
          <a:bodyPr wrap="none">
            <a:spAutoFit/>
          </a:bodyPr>
          <a:lstStyle/>
          <a:p>
            <a:pPr lvl="0" algn="ctr"/>
            <a:r>
              <a:rPr lang="en-US" sz="3200" b="1" dirty="0" smtClean="0">
                <a:solidFill>
                  <a:srgbClr val="57431F"/>
                </a:solidFill>
              </a:rPr>
              <a:t>Time on Site</a:t>
            </a:r>
            <a:endParaRPr lang="en-US" sz="3200" b="1" dirty="0">
              <a:solidFill>
                <a:srgbClr val="57431F"/>
              </a:solidFill>
            </a:endParaRPr>
          </a:p>
        </p:txBody>
      </p:sp>
      <p:sp>
        <p:nvSpPr>
          <p:cNvPr id="15" name="Rectangle 14"/>
          <p:cNvSpPr/>
          <p:nvPr/>
        </p:nvSpPr>
        <p:spPr>
          <a:xfrm rot="20266697">
            <a:off x="93108" y="5406546"/>
            <a:ext cx="3166251" cy="584775"/>
          </a:xfrm>
          <a:prstGeom prst="rect">
            <a:avLst/>
          </a:prstGeom>
        </p:spPr>
        <p:txBody>
          <a:bodyPr wrap="none">
            <a:spAutoFit/>
          </a:bodyPr>
          <a:lstStyle/>
          <a:p>
            <a:r>
              <a:rPr lang="en-US" sz="3200" b="1" dirty="0" smtClean="0">
                <a:solidFill>
                  <a:srgbClr val="57431F"/>
                </a:solidFill>
              </a:rPr>
              <a:t>Actionable Goals</a:t>
            </a:r>
            <a:endParaRPr lang="en-US" dirty="0"/>
          </a:p>
        </p:txBody>
      </p:sp>
      <p:sp>
        <p:nvSpPr>
          <p:cNvPr id="16" name="Rectangle 15"/>
          <p:cNvSpPr/>
          <p:nvPr/>
        </p:nvSpPr>
        <p:spPr>
          <a:xfrm>
            <a:off x="4606381" y="5588541"/>
            <a:ext cx="3361818" cy="584775"/>
          </a:xfrm>
          <a:prstGeom prst="rect">
            <a:avLst/>
          </a:prstGeom>
        </p:spPr>
        <p:txBody>
          <a:bodyPr wrap="none">
            <a:spAutoFit/>
          </a:bodyPr>
          <a:lstStyle/>
          <a:p>
            <a:r>
              <a:rPr lang="en-US" sz="3200" b="1" dirty="0" smtClean="0">
                <a:solidFill>
                  <a:srgbClr val="57431F"/>
                </a:solidFill>
              </a:rPr>
              <a:t>User Engagement</a:t>
            </a:r>
            <a:endParaRPr lang="en-US" dirty="0"/>
          </a:p>
        </p:txBody>
      </p:sp>
      <p:cxnSp>
        <p:nvCxnSpPr>
          <p:cNvPr id="17" name="Straight Connector 16"/>
          <p:cNvCxnSpPr/>
          <p:nvPr/>
        </p:nvCxnSpPr>
        <p:spPr>
          <a:xfrm>
            <a:off x="0" y="129663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993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358" y="150512"/>
            <a:ext cx="10230686" cy="5055230"/>
          </a:xfrm>
          <a:prstGeom prst="rect">
            <a:avLst/>
          </a:prstGeom>
        </p:spPr>
        <p:txBody>
          <a:bodyPr wrap="none">
            <a:spAutoFit/>
          </a:bodyPr>
          <a:lstStyle/>
          <a:p>
            <a:pPr algn="ctr"/>
            <a:r>
              <a:rPr lang="en-US" sz="3600" b="1" dirty="0" smtClean="0">
                <a:solidFill>
                  <a:srgbClr val="281F0E"/>
                </a:solidFill>
              </a:rPr>
              <a:t>GA gives you too much information:</a:t>
            </a:r>
          </a:p>
          <a:p>
            <a:pPr algn="ctr"/>
            <a:endParaRPr lang="en-US" sz="3600" b="1" dirty="0" smtClean="0">
              <a:solidFill>
                <a:srgbClr val="281F0E"/>
              </a:solidFill>
            </a:endParaRPr>
          </a:p>
          <a:p>
            <a:pPr algn="ctr"/>
            <a:r>
              <a:rPr lang="en-US" sz="2400" b="1" dirty="0" smtClean="0">
                <a:solidFill>
                  <a:srgbClr val="281F0E"/>
                </a:solidFill>
              </a:rPr>
              <a:t>User </a:t>
            </a:r>
            <a:r>
              <a:rPr lang="en-US" sz="2400" b="1" dirty="0">
                <a:solidFill>
                  <a:srgbClr val="281F0E"/>
                </a:solidFill>
              </a:rPr>
              <a:t>resource use cannot be analyzed if we don’t collect meaningful data</a:t>
            </a:r>
            <a:endParaRPr lang="en-US" sz="2400" dirty="0"/>
          </a:p>
          <a:p>
            <a:pPr algn="ctr"/>
            <a:endParaRPr lang="en-US" sz="2400" b="1" dirty="0" smtClean="0">
              <a:solidFill>
                <a:srgbClr val="281F0E"/>
              </a:solidFill>
            </a:endParaRPr>
          </a:p>
          <a:p>
            <a:pPr algn="ctr"/>
            <a:r>
              <a:rPr lang="en-US" sz="2400" b="1" dirty="0" smtClean="0">
                <a:solidFill>
                  <a:srgbClr val="281F0E"/>
                </a:solidFill>
              </a:rPr>
              <a:t>Unfortunately:</a:t>
            </a:r>
            <a:endParaRPr lang="en-US" sz="2400" b="1" dirty="0">
              <a:solidFill>
                <a:srgbClr val="281F0E"/>
              </a:solidFill>
            </a:endParaRPr>
          </a:p>
          <a:p>
            <a:r>
              <a:rPr lang="en-US" sz="2400" b="1" dirty="0">
                <a:solidFill>
                  <a:srgbClr val="281F0E"/>
                </a:solidFill>
              </a:rPr>
              <a:t> </a:t>
            </a:r>
            <a:r>
              <a:rPr lang="en-US" sz="2400" b="1" dirty="0" smtClean="0">
                <a:solidFill>
                  <a:srgbClr val="281F0E"/>
                </a:solidFill>
              </a:rPr>
              <a:t>        GA is geared toward </a:t>
            </a:r>
            <a:r>
              <a:rPr lang="en-US" sz="2400" b="1" dirty="0" smtClean="0">
                <a:solidFill>
                  <a:srgbClr val="281F0E"/>
                </a:solidFill>
                <a:sym typeface="Wingdings" panose="05000000000000000000" pitchFamily="2" charset="2"/>
              </a:rPr>
              <a:t>     </a:t>
            </a:r>
            <a:r>
              <a:rPr lang="en-US" sz="2400" b="1" dirty="0" smtClean="0">
                <a:solidFill>
                  <a:srgbClr val="281F0E"/>
                </a:solidFill>
              </a:rPr>
              <a:t>commercial websites</a:t>
            </a:r>
          </a:p>
          <a:p>
            <a:endParaRPr lang="en-US" sz="1000" b="1" dirty="0" smtClean="0">
              <a:solidFill>
                <a:srgbClr val="281F0E"/>
              </a:solidFill>
            </a:endParaRPr>
          </a:p>
          <a:p>
            <a:r>
              <a:rPr lang="en-US" sz="2400" b="1" dirty="0">
                <a:solidFill>
                  <a:srgbClr val="281F0E"/>
                </a:solidFill>
              </a:rPr>
              <a:t> </a:t>
            </a:r>
            <a:r>
              <a:rPr lang="en-US" sz="2400" b="1" dirty="0" smtClean="0">
                <a:solidFill>
                  <a:srgbClr val="281F0E"/>
                </a:solidFill>
              </a:rPr>
              <a:t>       Not </a:t>
            </a:r>
            <a:r>
              <a:rPr lang="en-US" sz="2400" b="1" dirty="0" smtClean="0">
                <a:solidFill>
                  <a:srgbClr val="281F0E"/>
                </a:solidFill>
                <a:sym typeface="Wingdings" panose="05000000000000000000" pitchFamily="2" charset="2"/>
              </a:rPr>
              <a:t>     </a:t>
            </a:r>
            <a:r>
              <a:rPr lang="en-US" sz="2400" b="1" dirty="0" smtClean="0">
                <a:solidFill>
                  <a:srgbClr val="281F0E"/>
                </a:solidFill>
              </a:rPr>
              <a:t>noncommercial / organization / information based websites </a:t>
            </a:r>
            <a:endParaRPr lang="en-US" sz="2400" b="1" dirty="0">
              <a:solidFill>
                <a:srgbClr val="281F0E"/>
              </a:solidFill>
            </a:endParaRPr>
          </a:p>
          <a:p>
            <a:pPr algn="ctr"/>
            <a:endParaRPr lang="en-US" sz="2400" b="1" dirty="0" smtClean="0">
              <a:solidFill>
                <a:srgbClr val="281F0E"/>
              </a:solidFill>
            </a:endParaRPr>
          </a:p>
          <a:p>
            <a:pPr algn="ctr"/>
            <a:endParaRPr lang="en-US" sz="2400" b="1" dirty="0">
              <a:solidFill>
                <a:srgbClr val="281F0E"/>
              </a:solidFill>
            </a:endParaRPr>
          </a:p>
          <a:p>
            <a:pPr algn="ctr"/>
            <a:endParaRPr lang="en-US" sz="2400" b="1" dirty="0" smtClean="0">
              <a:solidFill>
                <a:srgbClr val="281F0E"/>
              </a:solidFill>
            </a:endParaRPr>
          </a:p>
          <a:p>
            <a:pPr algn="ctr"/>
            <a:endParaRPr lang="en-US" sz="2400" b="1" dirty="0" smtClean="0">
              <a:solidFill>
                <a:srgbClr val="281F0E"/>
              </a:solidFill>
            </a:endParaRPr>
          </a:p>
          <a:p>
            <a:pPr algn="ctr"/>
            <a:endParaRPr lang="en-US" sz="2400" dirty="0"/>
          </a:p>
        </p:txBody>
      </p:sp>
      <p:sp>
        <p:nvSpPr>
          <p:cNvPr id="2" name="Rectangle 1"/>
          <p:cNvSpPr/>
          <p:nvPr/>
        </p:nvSpPr>
        <p:spPr>
          <a:xfrm>
            <a:off x="2886372" y="3859041"/>
            <a:ext cx="6419255" cy="523220"/>
          </a:xfrm>
          <a:prstGeom prst="rect">
            <a:avLst/>
          </a:prstGeom>
        </p:spPr>
        <p:txBody>
          <a:bodyPr wrap="square">
            <a:spAutoFit/>
          </a:bodyPr>
          <a:lstStyle/>
          <a:p>
            <a:pPr algn="ctr"/>
            <a:r>
              <a:rPr lang="en-US" sz="2800" b="1" dirty="0" smtClean="0">
                <a:solidFill>
                  <a:srgbClr val="281F0E"/>
                </a:solidFill>
              </a:rPr>
              <a:t>Development of GA:</a:t>
            </a:r>
            <a:endParaRPr lang="en-US" sz="2800" dirty="0"/>
          </a:p>
        </p:txBody>
      </p:sp>
      <p:sp>
        <p:nvSpPr>
          <p:cNvPr id="3" name="Rectangle 2"/>
          <p:cNvSpPr/>
          <p:nvPr/>
        </p:nvSpPr>
        <p:spPr>
          <a:xfrm>
            <a:off x="2658702" y="4382261"/>
            <a:ext cx="7587783" cy="1015663"/>
          </a:xfrm>
          <a:prstGeom prst="rect">
            <a:avLst/>
          </a:prstGeom>
        </p:spPr>
        <p:txBody>
          <a:bodyPr wrap="none">
            <a:spAutoFit/>
          </a:bodyPr>
          <a:lstStyle/>
          <a:p>
            <a:r>
              <a:rPr lang="en-US" sz="2000" b="1" dirty="0" smtClean="0">
                <a:solidFill>
                  <a:srgbClr val="281F0E"/>
                </a:solidFill>
              </a:rPr>
              <a:t>Google </a:t>
            </a:r>
            <a:r>
              <a:rPr lang="en-US" sz="2000" b="1" dirty="0" err="1" smtClean="0">
                <a:solidFill>
                  <a:srgbClr val="281F0E"/>
                </a:solidFill>
              </a:rPr>
              <a:t>Adwords</a:t>
            </a:r>
            <a:r>
              <a:rPr lang="en-US" sz="2000" b="1" dirty="0" smtClean="0">
                <a:solidFill>
                  <a:srgbClr val="281F0E"/>
                </a:solidFill>
              </a:rPr>
              <a:t>: 2000  </a:t>
            </a:r>
            <a:r>
              <a:rPr lang="en-US" sz="2000" b="1" dirty="0" smtClean="0">
                <a:solidFill>
                  <a:srgbClr val="281F0E"/>
                </a:solidFill>
                <a:sym typeface="Wingdings" panose="05000000000000000000" pitchFamily="2" charset="2"/>
              </a:rPr>
              <a:t> Advertising for Large Companies</a:t>
            </a:r>
          </a:p>
          <a:p>
            <a:r>
              <a:rPr lang="en-US" sz="2000" b="1" dirty="0" smtClean="0">
                <a:solidFill>
                  <a:srgbClr val="281F0E"/>
                </a:solidFill>
                <a:sym typeface="Wingdings" panose="05000000000000000000" pitchFamily="2" charset="2"/>
              </a:rPr>
              <a:t>Google </a:t>
            </a:r>
            <a:r>
              <a:rPr lang="en-US" sz="2000" b="1" dirty="0" err="1" smtClean="0">
                <a:solidFill>
                  <a:srgbClr val="281F0E"/>
                </a:solidFill>
                <a:sym typeface="Wingdings" panose="05000000000000000000" pitchFamily="2" charset="2"/>
              </a:rPr>
              <a:t>Adsense</a:t>
            </a:r>
            <a:r>
              <a:rPr lang="en-US" sz="2000" b="1" dirty="0" smtClean="0">
                <a:solidFill>
                  <a:srgbClr val="281F0E"/>
                </a:solidFill>
                <a:sym typeface="Wingdings" panose="05000000000000000000" pitchFamily="2" charset="2"/>
              </a:rPr>
              <a:t>: 2003  Advertising for individual websites</a:t>
            </a:r>
          </a:p>
          <a:p>
            <a:r>
              <a:rPr lang="en-US" sz="2000" b="1" dirty="0" smtClean="0">
                <a:solidFill>
                  <a:srgbClr val="281F0E"/>
                </a:solidFill>
                <a:sym typeface="Wingdings" panose="05000000000000000000" pitchFamily="2" charset="2"/>
              </a:rPr>
              <a:t>Google Analytics: 2005  Website User Tracking (</a:t>
            </a:r>
            <a:r>
              <a:rPr lang="en-US" sz="2000" b="1" dirty="0" err="1" smtClean="0">
                <a:solidFill>
                  <a:srgbClr val="281F0E"/>
                </a:solidFill>
                <a:sym typeface="Wingdings" panose="05000000000000000000" pitchFamily="2" charset="2"/>
              </a:rPr>
              <a:t>Clickthrough</a:t>
            </a:r>
            <a:r>
              <a:rPr lang="en-US" sz="2000" b="1" dirty="0" smtClean="0">
                <a:solidFill>
                  <a:srgbClr val="281F0E"/>
                </a:solidFill>
                <a:sym typeface="Wingdings" panose="05000000000000000000" pitchFamily="2" charset="2"/>
              </a:rPr>
              <a:t> rate)</a:t>
            </a:r>
            <a:endParaRPr lang="en-US" sz="2000" dirty="0"/>
          </a:p>
        </p:txBody>
      </p:sp>
      <p:cxnSp>
        <p:nvCxnSpPr>
          <p:cNvPr id="6" name="Straight Connector 5"/>
          <p:cNvCxnSpPr/>
          <p:nvPr/>
        </p:nvCxnSpPr>
        <p:spPr>
          <a:xfrm>
            <a:off x="0" y="858655"/>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93244" y="3702079"/>
            <a:ext cx="7853241" cy="1896275"/>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71600" y="1898073"/>
            <a:ext cx="9843185" cy="1560108"/>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288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388" y="0"/>
            <a:ext cx="11907748" cy="1200329"/>
          </a:xfrm>
          <a:prstGeom prst="rect">
            <a:avLst/>
          </a:prstGeom>
        </p:spPr>
        <p:txBody>
          <a:bodyPr wrap="square">
            <a:spAutoFit/>
          </a:bodyPr>
          <a:lstStyle/>
          <a:p>
            <a:pPr algn="ctr"/>
            <a:r>
              <a:rPr lang="en-US" sz="3600" b="1" dirty="0" smtClean="0">
                <a:solidFill>
                  <a:srgbClr val="281F0E"/>
                </a:solidFill>
              </a:rPr>
              <a:t>After 12 years of service, GA </a:t>
            </a:r>
            <a:r>
              <a:rPr lang="en-US" sz="3600" b="1" dirty="0">
                <a:solidFill>
                  <a:srgbClr val="281F0E"/>
                </a:solidFill>
              </a:rPr>
              <a:t>is </a:t>
            </a:r>
            <a:r>
              <a:rPr lang="en-US" sz="3600" b="1" dirty="0" smtClean="0">
                <a:solidFill>
                  <a:srgbClr val="281F0E"/>
                </a:solidFill>
              </a:rPr>
              <a:t>still geared </a:t>
            </a:r>
            <a:r>
              <a:rPr lang="en-US" sz="3600" b="1" dirty="0">
                <a:solidFill>
                  <a:srgbClr val="281F0E"/>
                </a:solidFill>
              </a:rPr>
              <a:t>toward advertising</a:t>
            </a:r>
          </a:p>
        </p:txBody>
      </p:sp>
      <p:sp>
        <p:nvSpPr>
          <p:cNvPr id="2" name="Rectangle 1"/>
          <p:cNvSpPr/>
          <p:nvPr/>
        </p:nvSpPr>
        <p:spPr>
          <a:xfrm>
            <a:off x="164389" y="2586849"/>
            <a:ext cx="12027612" cy="1908215"/>
          </a:xfrm>
          <a:prstGeom prst="rect">
            <a:avLst/>
          </a:prstGeom>
        </p:spPr>
        <p:txBody>
          <a:bodyPr wrap="square">
            <a:spAutoFit/>
          </a:bodyPr>
          <a:lstStyle/>
          <a:p>
            <a:pPr algn="ctr"/>
            <a:r>
              <a:rPr lang="en-US" sz="3600" b="1" dirty="0" smtClean="0">
                <a:solidFill>
                  <a:srgbClr val="281F0E"/>
                </a:solidFill>
              </a:rPr>
              <a:t>Two goals of this presentation:</a:t>
            </a:r>
          </a:p>
          <a:p>
            <a:pPr marL="457200" indent="-457200">
              <a:buFont typeface="Arial" panose="020B0604020202020204" pitchFamily="34" charset="0"/>
              <a:buChar char="•"/>
            </a:pPr>
            <a:r>
              <a:rPr lang="en-US" sz="2800" b="1" dirty="0" smtClean="0">
                <a:solidFill>
                  <a:srgbClr val="281F0E"/>
                </a:solidFill>
              </a:rPr>
              <a:t>Correct Tools: </a:t>
            </a:r>
            <a:r>
              <a:rPr lang="en-US" sz="2600" dirty="0" smtClean="0">
                <a:solidFill>
                  <a:srgbClr val="281F0E"/>
                </a:solidFill>
              </a:rPr>
              <a:t>How to “tweak” GA to view usable data - TRUE visitor Engagement</a:t>
            </a:r>
          </a:p>
          <a:p>
            <a:pPr marL="457200" indent="-457200">
              <a:buFont typeface="Arial" panose="020B0604020202020204" pitchFamily="34" charset="0"/>
              <a:buChar char="•"/>
            </a:pPr>
            <a:r>
              <a:rPr lang="en-US" sz="2800" b="1" dirty="0">
                <a:solidFill>
                  <a:srgbClr val="281F0E"/>
                </a:solidFill>
              </a:rPr>
              <a:t>Digging into the Data:</a:t>
            </a:r>
            <a:r>
              <a:rPr lang="en-US" sz="2000" dirty="0">
                <a:solidFill>
                  <a:srgbClr val="281F0E"/>
                </a:solidFill>
              </a:rPr>
              <a:t> </a:t>
            </a:r>
            <a:r>
              <a:rPr lang="en-US" sz="2600" dirty="0">
                <a:solidFill>
                  <a:srgbClr val="281F0E"/>
                </a:solidFill>
              </a:rPr>
              <a:t>Actionable Goals based off </a:t>
            </a:r>
            <a:r>
              <a:rPr lang="en-US" sz="2600" dirty="0" smtClean="0">
                <a:solidFill>
                  <a:srgbClr val="281F0E"/>
                </a:solidFill>
              </a:rPr>
              <a:t>TRUE visitor </a:t>
            </a:r>
            <a:r>
              <a:rPr lang="en-US" sz="2600" dirty="0">
                <a:solidFill>
                  <a:srgbClr val="281F0E"/>
                </a:solidFill>
              </a:rPr>
              <a:t>Engagement data</a:t>
            </a:r>
          </a:p>
          <a:p>
            <a:endParaRPr lang="en-US" sz="2600" dirty="0" smtClean="0">
              <a:solidFill>
                <a:srgbClr val="281F0E"/>
              </a:solidFill>
            </a:endParaRPr>
          </a:p>
        </p:txBody>
      </p:sp>
      <p:sp>
        <p:nvSpPr>
          <p:cNvPr id="3" name="Rectangle 2"/>
          <p:cNvSpPr/>
          <p:nvPr/>
        </p:nvSpPr>
        <p:spPr>
          <a:xfrm>
            <a:off x="927829" y="1414043"/>
            <a:ext cx="10713189" cy="830997"/>
          </a:xfrm>
          <a:prstGeom prst="rect">
            <a:avLst/>
          </a:prstGeom>
        </p:spPr>
        <p:txBody>
          <a:bodyPr wrap="none">
            <a:spAutoFit/>
          </a:bodyPr>
          <a:lstStyle/>
          <a:p>
            <a:r>
              <a:rPr lang="en-US" sz="2400" b="1" dirty="0">
                <a:solidFill>
                  <a:srgbClr val="281F0E"/>
                </a:solidFill>
              </a:rPr>
              <a:t>non commercial / organization / informational based </a:t>
            </a:r>
            <a:r>
              <a:rPr lang="en-US" sz="2400" b="1" dirty="0" smtClean="0">
                <a:solidFill>
                  <a:srgbClr val="281F0E"/>
                </a:solidFill>
              </a:rPr>
              <a:t>websites need to measure:</a:t>
            </a:r>
          </a:p>
          <a:p>
            <a:pPr algn="ctr"/>
            <a:r>
              <a:rPr lang="en-US" sz="2400" b="1" dirty="0" smtClean="0">
                <a:solidFill>
                  <a:srgbClr val="281F0E"/>
                </a:solidFill>
              </a:rPr>
              <a:t>USER ENGAGEMENT</a:t>
            </a:r>
          </a:p>
        </p:txBody>
      </p:sp>
      <p:cxnSp>
        <p:nvCxnSpPr>
          <p:cNvPr id="5" name="Straight Connector 4"/>
          <p:cNvCxnSpPr/>
          <p:nvPr/>
        </p:nvCxnSpPr>
        <p:spPr>
          <a:xfrm>
            <a:off x="0" y="120032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4388" y="2586848"/>
            <a:ext cx="11907748" cy="1511020"/>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731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664" y="541447"/>
            <a:ext cx="12185141" cy="2708434"/>
          </a:xfrm>
          <a:prstGeom prst="rect">
            <a:avLst/>
          </a:prstGeom>
        </p:spPr>
        <p:txBody>
          <a:bodyPr wrap="square">
            <a:spAutoFit/>
          </a:bodyPr>
          <a:lstStyle/>
          <a:p>
            <a:pPr algn="ctr"/>
            <a:endParaRPr lang="en-US" sz="1000" b="1" dirty="0" smtClean="0">
              <a:solidFill>
                <a:srgbClr val="281F0E"/>
              </a:solidFill>
            </a:endParaRPr>
          </a:p>
          <a:p>
            <a:pPr algn="ctr"/>
            <a:endParaRPr lang="en-US" sz="1400" b="1" dirty="0" smtClean="0">
              <a:solidFill>
                <a:srgbClr val="281F0E"/>
              </a:solidFill>
            </a:endParaRPr>
          </a:p>
          <a:p>
            <a:pPr algn="ctr"/>
            <a:endParaRPr lang="en-US" sz="1400" b="1" dirty="0" smtClean="0">
              <a:solidFill>
                <a:srgbClr val="281F0E"/>
              </a:solidFill>
            </a:endParaRPr>
          </a:p>
          <a:p>
            <a:pPr algn="ctr"/>
            <a:r>
              <a:rPr lang="en-US" sz="3200" b="1" dirty="0" smtClean="0">
                <a:solidFill>
                  <a:srgbClr val="281F0E"/>
                </a:solidFill>
              </a:rPr>
              <a:t>1. Only collect data on REAL visitors </a:t>
            </a:r>
          </a:p>
          <a:p>
            <a:pPr algn="ctr"/>
            <a:endParaRPr lang="en-US" sz="2800" b="1" dirty="0" smtClean="0">
              <a:solidFill>
                <a:srgbClr val="281F0E"/>
              </a:solidFill>
            </a:endParaRPr>
          </a:p>
          <a:p>
            <a:pPr algn="ctr"/>
            <a:endParaRPr lang="en-US" b="1" dirty="0" smtClean="0">
              <a:solidFill>
                <a:srgbClr val="281F0E"/>
              </a:solidFill>
            </a:endParaRPr>
          </a:p>
          <a:p>
            <a:pPr algn="ctr"/>
            <a:r>
              <a:rPr lang="en-US" sz="3200" b="1" dirty="0" smtClean="0">
                <a:solidFill>
                  <a:srgbClr val="281F0E"/>
                </a:solidFill>
              </a:rPr>
              <a:t>2. Track the actual time a visitor is on your site</a:t>
            </a:r>
          </a:p>
          <a:p>
            <a:endParaRPr lang="en-US" dirty="0"/>
          </a:p>
        </p:txBody>
      </p:sp>
      <p:sp>
        <p:nvSpPr>
          <p:cNvPr id="2" name="Rectangle 1"/>
          <p:cNvSpPr/>
          <p:nvPr/>
        </p:nvSpPr>
        <p:spPr>
          <a:xfrm>
            <a:off x="1655298" y="3496484"/>
            <a:ext cx="9730313" cy="584775"/>
          </a:xfrm>
          <a:prstGeom prst="rect">
            <a:avLst/>
          </a:prstGeom>
        </p:spPr>
        <p:txBody>
          <a:bodyPr wrap="square">
            <a:spAutoFit/>
          </a:bodyPr>
          <a:lstStyle/>
          <a:p>
            <a:r>
              <a:rPr lang="en-US" sz="3200" b="1" dirty="0" smtClean="0">
                <a:solidFill>
                  <a:srgbClr val="281F0E"/>
                </a:solidFill>
              </a:rPr>
              <a:t>3. Track the amount a user scrolls down your page</a:t>
            </a:r>
          </a:p>
        </p:txBody>
      </p:sp>
      <p:sp>
        <p:nvSpPr>
          <p:cNvPr id="3" name="Rectangle 2"/>
          <p:cNvSpPr/>
          <p:nvPr/>
        </p:nvSpPr>
        <p:spPr>
          <a:xfrm>
            <a:off x="556009" y="142913"/>
            <a:ext cx="11180466" cy="523220"/>
          </a:xfrm>
          <a:prstGeom prst="rect">
            <a:avLst/>
          </a:prstGeom>
        </p:spPr>
        <p:txBody>
          <a:bodyPr wrap="square">
            <a:spAutoFit/>
          </a:bodyPr>
          <a:lstStyle/>
          <a:p>
            <a:r>
              <a:rPr lang="en-US" sz="2800" b="1" dirty="0" smtClean="0">
                <a:solidFill>
                  <a:srgbClr val="281F0E"/>
                </a:solidFill>
              </a:rPr>
              <a:t>              Correct Tools: </a:t>
            </a:r>
            <a:r>
              <a:rPr lang="en-US" sz="2600" b="1" dirty="0">
                <a:solidFill>
                  <a:srgbClr val="281F0E"/>
                </a:solidFill>
              </a:rPr>
              <a:t>How to “tweak” GA to view </a:t>
            </a:r>
            <a:r>
              <a:rPr lang="en-US" sz="2600" b="1" dirty="0" smtClean="0">
                <a:solidFill>
                  <a:srgbClr val="281F0E"/>
                </a:solidFill>
              </a:rPr>
              <a:t>TRUE user </a:t>
            </a:r>
            <a:r>
              <a:rPr lang="en-US" sz="2600" b="1" dirty="0">
                <a:solidFill>
                  <a:srgbClr val="281F0E"/>
                </a:solidFill>
              </a:rPr>
              <a:t>Engagement</a:t>
            </a:r>
          </a:p>
        </p:txBody>
      </p:sp>
      <p:sp>
        <p:nvSpPr>
          <p:cNvPr id="5" name="Rectangle 4"/>
          <p:cNvSpPr/>
          <p:nvPr/>
        </p:nvSpPr>
        <p:spPr>
          <a:xfrm>
            <a:off x="695011" y="5183666"/>
            <a:ext cx="10902461" cy="400110"/>
          </a:xfrm>
          <a:prstGeom prst="rect">
            <a:avLst/>
          </a:prstGeom>
        </p:spPr>
        <p:txBody>
          <a:bodyPr wrap="square">
            <a:spAutoFit/>
          </a:bodyPr>
          <a:lstStyle/>
          <a:p>
            <a:r>
              <a:rPr lang="en-US" sz="2000" b="1" dirty="0" smtClean="0">
                <a:solidFill>
                  <a:srgbClr val="281F0E"/>
                </a:solidFill>
              </a:rPr>
              <a:t>*This data, along with a few default metrics will be the only data you need collect and analyze</a:t>
            </a:r>
            <a:endParaRPr lang="en-US" sz="2000" dirty="0"/>
          </a:p>
        </p:txBody>
      </p:sp>
      <p:cxnSp>
        <p:nvCxnSpPr>
          <p:cNvPr id="11" name="Straight Connector 10"/>
          <p:cNvCxnSpPr/>
          <p:nvPr/>
        </p:nvCxnSpPr>
        <p:spPr>
          <a:xfrm>
            <a:off x="0" y="610300"/>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343378" y="1064667"/>
            <a:ext cx="9418545" cy="3287621"/>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524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065" y="47267"/>
            <a:ext cx="11825106" cy="523220"/>
          </a:xfrm>
          <a:prstGeom prst="rect">
            <a:avLst/>
          </a:prstGeom>
        </p:spPr>
        <p:txBody>
          <a:bodyPr wrap="square">
            <a:spAutoFit/>
          </a:bodyPr>
          <a:lstStyle/>
          <a:p>
            <a:pPr algn="ctr"/>
            <a:r>
              <a:rPr lang="en-US" sz="2600" b="1" dirty="0">
                <a:solidFill>
                  <a:srgbClr val="281F0E"/>
                </a:solidFill>
              </a:rPr>
              <a:t>1. Only collect data on REAL visitors </a:t>
            </a:r>
            <a:r>
              <a:rPr lang="en-US" sz="2600" b="1" dirty="0" smtClean="0">
                <a:solidFill>
                  <a:srgbClr val="281F0E"/>
                </a:solidFill>
              </a:rPr>
              <a:t>- </a:t>
            </a:r>
            <a:r>
              <a:rPr lang="en-US" sz="2800" b="1" dirty="0" smtClean="0">
                <a:solidFill>
                  <a:srgbClr val="281F0E"/>
                </a:solidFill>
              </a:rPr>
              <a:t>FILTER OUT BAD ROBOTS</a:t>
            </a:r>
            <a:endParaRPr lang="en-US" sz="2800" dirty="0"/>
          </a:p>
        </p:txBody>
      </p:sp>
      <p:sp>
        <p:nvSpPr>
          <p:cNvPr id="6" name="Rectangle 5"/>
          <p:cNvSpPr/>
          <p:nvPr/>
        </p:nvSpPr>
        <p:spPr>
          <a:xfrm>
            <a:off x="2581841" y="783552"/>
            <a:ext cx="7150034" cy="769441"/>
          </a:xfrm>
          <a:prstGeom prst="rect">
            <a:avLst/>
          </a:prstGeom>
        </p:spPr>
        <p:txBody>
          <a:bodyPr wrap="none">
            <a:spAutoFit/>
          </a:bodyPr>
          <a:lstStyle/>
          <a:p>
            <a:pPr algn="ctr"/>
            <a:r>
              <a:rPr lang="en-US" sz="2400" b="1" dirty="0" smtClean="0">
                <a:solidFill>
                  <a:srgbClr val="281F0E"/>
                </a:solidFill>
              </a:rPr>
              <a:t>INCAPSULA Global Bot Traffic Report: 2016</a:t>
            </a:r>
          </a:p>
          <a:p>
            <a:pPr algn="ctr"/>
            <a:r>
              <a:rPr lang="en-US" sz="2000" b="1" dirty="0" smtClean="0">
                <a:solidFill>
                  <a:srgbClr val="281F0E"/>
                </a:solidFill>
              </a:rPr>
              <a:t>(https://www.incapsula.com/blog/bot-traffic-report-2016.html)</a:t>
            </a:r>
            <a:endParaRPr lang="en-US" sz="1050" dirty="0"/>
          </a:p>
        </p:txBody>
      </p:sp>
      <p:pic>
        <p:nvPicPr>
          <p:cNvPr id="3" name="Picture 2"/>
          <p:cNvPicPr>
            <a:picLocks noChangeAspect="1"/>
          </p:cNvPicPr>
          <p:nvPr/>
        </p:nvPicPr>
        <p:blipFill>
          <a:blip r:embed="rId2"/>
          <a:stretch>
            <a:fillRect/>
          </a:stretch>
        </p:blipFill>
        <p:spPr>
          <a:xfrm>
            <a:off x="3033281" y="1912533"/>
            <a:ext cx="6247155" cy="4382460"/>
          </a:xfrm>
          <a:prstGeom prst="rect">
            <a:avLst/>
          </a:prstGeom>
          <a:ln w="25400">
            <a:solidFill>
              <a:srgbClr val="4C2D00"/>
            </a:solid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199" y="4718756"/>
            <a:ext cx="3745972" cy="1996408"/>
          </a:xfrm>
          <a:prstGeom prst="rect">
            <a:avLst/>
          </a:prstGeom>
          <a:noFill/>
          <a:ln w="25400">
            <a:solidFill>
              <a:srgbClr val="4C2D0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5" y="1642237"/>
            <a:ext cx="3754731" cy="2286296"/>
          </a:xfrm>
          <a:prstGeom prst="rect">
            <a:avLst/>
          </a:prstGeom>
          <a:ln w="25400">
            <a:solidFill>
              <a:srgbClr val="4C2D00"/>
            </a:solidFill>
          </a:ln>
        </p:spPr>
      </p:pic>
      <p:cxnSp>
        <p:nvCxnSpPr>
          <p:cNvPr id="7" name="Straight Connector 6"/>
          <p:cNvCxnSpPr/>
          <p:nvPr/>
        </p:nvCxnSpPr>
        <p:spPr>
          <a:xfrm>
            <a:off x="0" y="610300"/>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60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0019" y="729464"/>
            <a:ext cx="6110019" cy="1061398"/>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9464"/>
            <a:ext cx="6110020" cy="1061398"/>
          </a:xfrm>
          <a:prstGeom prst="rect">
            <a:avLst/>
          </a:prstGeom>
        </p:spPr>
      </p:pic>
      <p:sp>
        <p:nvSpPr>
          <p:cNvPr id="13" name="Rectangle 12"/>
          <p:cNvSpPr/>
          <p:nvPr/>
        </p:nvSpPr>
        <p:spPr>
          <a:xfrm>
            <a:off x="393495" y="2056220"/>
            <a:ext cx="11645319" cy="2185214"/>
          </a:xfrm>
          <a:prstGeom prst="rect">
            <a:avLst/>
          </a:prstGeom>
        </p:spPr>
        <p:txBody>
          <a:bodyPr wrap="square">
            <a:spAutoFit/>
          </a:bodyPr>
          <a:lstStyle/>
          <a:p>
            <a:r>
              <a:rPr lang="en-US" sz="3200" b="1" dirty="0" smtClean="0">
                <a:solidFill>
                  <a:srgbClr val="281F0E"/>
                </a:solidFill>
              </a:rPr>
              <a:t>Ghost Bot: </a:t>
            </a:r>
          </a:p>
          <a:p>
            <a:endParaRPr lang="en-US" sz="1600" b="1" dirty="0" smtClean="0">
              <a:solidFill>
                <a:srgbClr val="281F0E"/>
              </a:solidFill>
            </a:endParaRPr>
          </a:p>
          <a:p>
            <a:r>
              <a:rPr lang="en-US" sz="3200" b="1" dirty="0" smtClean="0">
                <a:solidFill>
                  <a:srgbClr val="281F0E"/>
                </a:solidFill>
              </a:rPr>
              <a:t> -</a:t>
            </a:r>
            <a:r>
              <a:rPr lang="en-US" sz="2800" b="1" dirty="0" smtClean="0">
                <a:solidFill>
                  <a:srgbClr val="281F0E"/>
                </a:solidFill>
              </a:rPr>
              <a:t>Does not use website data (Hence the name ‘Ghost’)</a:t>
            </a:r>
          </a:p>
          <a:p>
            <a:r>
              <a:rPr lang="en-US" sz="2800" b="1" dirty="0" smtClean="0">
                <a:solidFill>
                  <a:srgbClr val="281F0E"/>
                </a:solidFill>
              </a:rPr>
              <a:t> -Creates a hit on analytics (Really Messes up Analytics)</a:t>
            </a:r>
          </a:p>
          <a:p>
            <a:r>
              <a:rPr lang="en-US" sz="2800" b="1" dirty="0" smtClean="0">
                <a:solidFill>
                  <a:srgbClr val="281F0E"/>
                </a:solidFill>
              </a:rPr>
              <a:t> </a:t>
            </a:r>
            <a:endParaRPr lang="en-US" dirty="0"/>
          </a:p>
        </p:txBody>
      </p:sp>
      <p:sp>
        <p:nvSpPr>
          <p:cNvPr id="15" name="Rectangle 14"/>
          <p:cNvSpPr/>
          <p:nvPr/>
        </p:nvSpPr>
        <p:spPr>
          <a:xfrm>
            <a:off x="2449289" y="2056220"/>
            <a:ext cx="9589525" cy="707886"/>
          </a:xfrm>
          <a:prstGeom prst="rect">
            <a:avLst/>
          </a:prstGeom>
        </p:spPr>
        <p:txBody>
          <a:bodyPr wrap="square">
            <a:spAutoFit/>
          </a:bodyPr>
          <a:lstStyle/>
          <a:p>
            <a:r>
              <a:rPr lang="en-US" sz="2000" b="1" dirty="0" err="1" smtClean="0">
                <a:solidFill>
                  <a:schemeClr val="tx2">
                    <a:lumMod val="50000"/>
                  </a:schemeClr>
                </a:solidFill>
              </a:rPr>
              <a:t>lifehacĸer</a:t>
            </a:r>
            <a:r>
              <a:rPr lang="en-US" sz="2000" b="1" dirty="0" smtClean="0">
                <a:solidFill>
                  <a:schemeClr val="tx2">
                    <a:lumMod val="50000"/>
                  </a:schemeClr>
                </a:solidFill>
              </a:rPr>
              <a:t> | </a:t>
            </a:r>
            <a:r>
              <a:rPr lang="en-US" sz="2000" b="1" dirty="0" err="1" smtClean="0">
                <a:solidFill>
                  <a:schemeClr val="tx2">
                    <a:lumMod val="50000"/>
                  </a:schemeClr>
                </a:solidFill>
              </a:rPr>
              <a:t>motherboard.vice</a:t>
            </a:r>
            <a:r>
              <a:rPr lang="en-US" sz="2000" b="1" dirty="0" smtClean="0">
                <a:solidFill>
                  <a:schemeClr val="tx2">
                    <a:lumMod val="50000"/>
                  </a:schemeClr>
                </a:solidFill>
              </a:rPr>
              <a:t> | </a:t>
            </a:r>
            <a:r>
              <a:rPr lang="en-US" sz="2000" b="1" dirty="0" err="1" smtClean="0">
                <a:solidFill>
                  <a:schemeClr val="tx2">
                    <a:lumMod val="50000"/>
                  </a:schemeClr>
                </a:solidFill>
              </a:rPr>
              <a:t>buttonsforwebsites</a:t>
            </a:r>
            <a:r>
              <a:rPr lang="en-US" sz="2000" b="1" dirty="0" smtClean="0">
                <a:solidFill>
                  <a:schemeClr val="tx2">
                    <a:lumMod val="50000"/>
                  </a:schemeClr>
                </a:solidFill>
              </a:rPr>
              <a:t> | free-share-buttons | </a:t>
            </a:r>
            <a:r>
              <a:rPr lang="en-US" sz="2000" b="1" dirty="0" err="1" smtClean="0">
                <a:solidFill>
                  <a:schemeClr val="tx2">
                    <a:lumMod val="50000"/>
                  </a:schemeClr>
                </a:solidFill>
              </a:rPr>
              <a:t>exchangeit</a:t>
            </a:r>
            <a:r>
              <a:rPr lang="en-US" sz="2000" b="1" dirty="0" smtClean="0">
                <a:solidFill>
                  <a:schemeClr val="tx2">
                    <a:lumMod val="50000"/>
                  </a:schemeClr>
                </a:solidFill>
              </a:rPr>
              <a:t> |</a:t>
            </a:r>
          </a:p>
          <a:p>
            <a:r>
              <a:rPr lang="en-US" b="1" dirty="0" smtClean="0">
                <a:solidFill>
                  <a:schemeClr val="tx2">
                    <a:lumMod val="50000"/>
                  </a:schemeClr>
                </a:solidFill>
              </a:rPr>
              <a:t>G</a:t>
            </a:r>
            <a:r>
              <a:rPr lang="en-US" sz="2000" b="1" dirty="0" smtClean="0">
                <a:solidFill>
                  <a:schemeClr val="tx2">
                    <a:lumMod val="50000"/>
                  </a:schemeClr>
                </a:solidFill>
              </a:rPr>
              <a:t>oogle |  site1 | event-tracking | </a:t>
            </a:r>
            <a:r>
              <a:rPr lang="en-US" sz="2000" b="1" dirty="0" err="1" smtClean="0">
                <a:solidFill>
                  <a:schemeClr val="tx2">
                    <a:lumMod val="50000"/>
                  </a:schemeClr>
                </a:solidFill>
              </a:rPr>
              <a:t>guardlink</a:t>
            </a:r>
            <a:r>
              <a:rPr lang="en-US" sz="2000" b="1" dirty="0" smtClean="0">
                <a:solidFill>
                  <a:schemeClr val="tx2">
                    <a:lumMod val="50000"/>
                  </a:schemeClr>
                </a:solidFill>
              </a:rPr>
              <a:t> | </a:t>
            </a:r>
            <a:r>
              <a:rPr lang="en-US" sz="2000" b="1" dirty="0" err="1" smtClean="0">
                <a:solidFill>
                  <a:schemeClr val="tx2">
                    <a:lumMod val="50000"/>
                  </a:schemeClr>
                </a:solidFill>
              </a:rPr>
              <a:t>forum.topic</a:t>
            </a:r>
            <a:r>
              <a:rPr lang="en-US" sz="2000" b="1" dirty="0" smtClean="0">
                <a:solidFill>
                  <a:schemeClr val="tx2">
                    <a:lumMod val="50000"/>
                  </a:schemeClr>
                </a:solidFill>
              </a:rPr>
              <a:t> | </a:t>
            </a:r>
            <a:r>
              <a:rPr lang="en-US" sz="2000" b="1" dirty="0" err="1" smtClean="0">
                <a:solidFill>
                  <a:schemeClr val="tx2">
                    <a:lumMod val="50000"/>
                  </a:schemeClr>
                </a:solidFill>
              </a:rPr>
              <a:t>addons.mozilla</a:t>
            </a:r>
            <a:r>
              <a:rPr lang="en-US" sz="2000" b="1" dirty="0" smtClean="0">
                <a:solidFill>
                  <a:schemeClr val="tx2">
                    <a:lumMod val="50000"/>
                  </a:schemeClr>
                </a:solidFill>
              </a:rPr>
              <a:t> | </a:t>
            </a:r>
            <a:r>
              <a:rPr lang="en-US" sz="2000" b="1" dirty="0" err="1" smtClean="0">
                <a:solidFill>
                  <a:schemeClr val="tx2">
                    <a:lumMod val="50000"/>
                  </a:schemeClr>
                </a:solidFill>
              </a:rPr>
              <a:t>iloveitaly</a:t>
            </a:r>
            <a:r>
              <a:rPr lang="en-US" sz="2000" b="1" dirty="0" smtClean="0">
                <a:solidFill>
                  <a:schemeClr val="tx2">
                    <a:lumMod val="50000"/>
                  </a:schemeClr>
                </a:solidFill>
              </a:rPr>
              <a:t> | …</a:t>
            </a:r>
            <a:endParaRPr lang="en-US" sz="1400" dirty="0">
              <a:solidFill>
                <a:schemeClr val="tx2">
                  <a:lumMod val="50000"/>
                </a:schemeClr>
              </a:solidFill>
            </a:endParaRPr>
          </a:p>
        </p:txBody>
      </p:sp>
      <p:sp>
        <p:nvSpPr>
          <p:cNvPr id="2" name="Rectangle 1"/>
          <p:cNvSpPr/>
          <p:nvPr/>
        </p:nvSpPr>
        <p:spPr>
          <a:xfrm>
            <a:off x="251617" y="87080"/>
            <a:ext cx="11716804" cy="523220"/>
          </a:xfrm>
          <a:prstGeom prst="rect">
            <a:avLst/>
          </a:prstGeom>
        </p:spPr>
        <p:txBody>
          <a:bodyPr wrap="square">
            <a:spAutoFit/>
          </a:bodyPr>
          <a:lstStyle/>
          <a:p>
            <a:pPr algn="ctr"/>
            <a:r>
              <a:rPr lang="en-US" sz="2600" b="1" dirty="0">
                <a:solidFill>
                  <a:srgbClr val="281F0E"/>
                </a:solidFill>
              </a:rPr>
              <a:t>1. Only collect data on REAL visitors - </a:t>
            </a:r>
            <a:r>
              <a:rPr lang="en-US" sz="2800" b="1" dirty="0">
                <a:solidFill>
                  <a:srgbClr val="281F0E"/>
                </a:solidFill>
              </a:rPr>
              <a:t>FILTER OUT BAD ROBOTS</a:t>
            </a:r>
            <a:endParaRPr lang="en-US" sz="2600" dirty="0"/>
          </a:p>
        </p:txBody>
      </p:sp>
      <p:cxnSp>
        <p:nvCxnSpPr>
          <p:cNvPr id="9" name="Straight Connector 8"/>
          <p:cNvCxnSpPr/>
          <p:nvPr/>
        </p:nvCxnSpPr>
        <p:spPr>
          <a:xfrm>
            <a:off x="0" y="610300"/>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3495" y="2764106"/>
            <a:ext cx="11459838" cy="1145670"/>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166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3048" y="1517201"/>
            <a:ext cx="4642338" cy="3200876"/>
          </a:xfrm>
          <a:prstGeom prst="rect">
            <a:avLst/>
          </a:prstGeom>
        </p:spPr>
        <p:txBody>
          <a:bodyPr wrap="square">
            <a:spAutoFit/>
          </a:bodyPr>
          <a:lstStyle/>
          <a:p>
            <a:pPr algn="ctr"/>
            <a:r>
              <a:rPr lang="en-US" sz="2400" b="1" dirty="0" smtClean="0">
                <a:solidFill>
                  <a:srgbClr val="281F0E"/>
                </a:solidFill>
              </a:rPr>
              <a:t>Around 10% - 60% of a websites traffic is Ghost Bot traffic</a:t>
            </a:r>
          </a:p>
          <a:p>
            <a:pPr algn="ctr"/>
            <a:endParaRPr lang="en-US" sz="2000" b="1" dirty="0" smtClean="0">
              <a:solidFill>
                <a:srgbClr val="281F0E"/>
              </a:solidFill>
            </a:endParaRPr>
          </a:p>
          <a:p>
            <a:pPr algn="ctr"/>
            <a:r>
              <a:rPr lang="en-US" sz="2400" b="1" dirty="0" smtClean="0">
                <a:solidFill>
                  <a:srgbClr val="281F0E"/>
                </a:solidFill>
              </a:rPr>
              <a:t>Newer websites can have up to 100% Ghost Bot traffic</a:t>
            </a:r>
          </a:p>
          <a:p>
            <a:endParaRPr lang="en-US" sz="2000" b="1" dirty="0" smtClean="0">
              <a:solidFill>
                <a:srgbClr val="281F0E"/>
              </a:solidFill>
            </a:endParaRPr>
          </a:p>
          <a:p>
            <a:pPr algn="ctr"/>
            <a:r>
              <a:rPr lang="en-US" sz="2400" b="1" dirty="0" smtClean="0">
                <a:solidFill>
                  <a:srgbClr val="281F0E"/>
                </a:solidFill>
              </a:rPr>
              <a:t>THIS MESSES UP ANY ATTEMPT AT DATA ANALYSIS</a:t>
            </a:r>
          </a:p>
          <a:p>
            <a:endParaRPr lang="en-US" dirty="0"/>
          </a:p>
        </p:txBody>
      </p:sp>
      <p:sp>
        <p:nvSpPr>
          <p:cNvPr id="2" name="Rectangle 1"/>
          <p:cNvSpPr/>
          <p:nvPr/>
        </p:nvSpPr>
        <p:spPr>
          <a:xfrm>
            <a:off x="251617" y="87080"/>
            <a:ext cx="11716804" cy="523220"/>
          </a:xfrm>
          <a:prstGeom prst="rect">
            <a:avLst/>
          </a:prstGeom>
        </p:spPr>
        <p:txBody>
          <a:bodyPr wrap="square">
            <a:spAutoFit/>
          </a:bodyPr>
          <a:lstStyle/>
          <a:p>
            <a:pPr algn="ctr"/>
            <a:r>
              <a:rPr lang="en-US" sz="2600" b="1" dirty="0">
                <a:solidFill>
                  <a:srgbClr val="281F0E"/>
                </a:solidFill>
              </a:rPr>
              <a:t>1. Only collect data on REAL visitors - </a:t>
            </a:r>
            <a:r>
              <a:rPr lang="en-US" sz="2800" b="1" dirty="0">
                <a:solidFill>
                  <a:srgbClr val="281F0E"/>
                </a:solidFill>
              </a:rPr>
              <a:t>FILTER OUT BAD ROBOTS</a:t>
            </a:r>
            <a:endParaRPr lang="en-US" sz="2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160" y="759387"/>
            <a:ext cx="7015682" cy="5535904"/>
          </a:xfrm>
          <a:prstGeom prst="rect">
            <a:avLst/>
          </a:prstGeom>
        </p:spPr>
      </p:pic>
      <p:sp>
        <p:nvSpPr>
          <p:cNvPr id="4" name="Rectangle 3"/>
          <p:cNvSpPr/>
          <p:nvPr/>
        </p:nvSpPr>
        <p:spPr>
          <a:xfrm>
            <a:off x="2354217" y="6341738"/>
            <a:ext cx="9630200" cy="369332"/>
          </a:xfrm>
          <a:prstGeom prst="rect">
            <a:avLst/>
          </a:prstGeom>
        </p:spPr>
        <p:txBody>
          <a:bodyPr wrap="none">
            <a:spAutoFit/>
          </a:bodyPr>
          <a:lstStyle/>
          <a:p>
            <a:r>
              <a:rPr lang="en-US" b="1" dirty="0" smtClean="0">
                <a:solidFill>
                  <a:srgbClr val="281F0E"/>
                </a:solidFill>
              </a:rPr>
              <a:t>(https</a:t>
            </a:r>
            <a:r>
              <a:rPr lang="en-US" b="1" dirty="0">
                <a:solidFill>
                  <a:srgbClr val="281F0E"/>
                </a:solidFill>
              </a:rPr>
              <a:t>://</a:t>
            </a:r>
            <a:r>
              <a:rPr lang="en-US" b="1" dirty="0" smtClean="0">
                <a:solidFill>
                  <a:srgbClr val="281F0E"/>
                </a:solidFill>
              </a:rPr>
              <a:t>megalytic.com/blog/how-to-filter-out-fake-referrals-and-other-google-analytics-spam)</a:t>
            </a:r>
            <a:endParaRPr lang="en-US" dirty="0"/>
          </a:p>
        </p:txBody>
      </p:sp>
      <p:cxnSp>
        <p:nvCxnSpPr>
          <p:cNvPr id="11" name="Straight Connector 10"/>
          <p:cNvCxnSpPr/>
          <p:nvPr/>
        </p:nvCxnSpPr>
        <p:spPr>
          <a:xfrm>
            <a:off x="0" y="610300"/>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3048" y="1204414"/>
            <a:ext cx="4642338" cy="3401454"/>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540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81838" y="699098"/>
            <a:ext cx="10299560" cy="2215991"/>
          </a:xfrm>
          <a:prstGeom prst="rect">
            <a:avLst/>
          </a:prstGeom>
        </p:spPr>
        <p:txBody>
          <a:bodyPr wrap="square">
            <a:spAutoFit/>
          </a:bodyPr>
          <a:lstStyle/>
          <a:p>
            <a:r>
              <a:rPr lang="en-US" sz="2400" b="1" dirty="0" smtClean="0">
                <a:solidFill>
                  <a:srgbClr val="281F0E"/>
                </a:solidFill>
              </a:rPr>
              <a:t>Easy Fix in the ADMIN Section:</a:t>
            </a:r>
          </a:p>
          <a:p>
            <a:pPr marL="457200" indent="-457200">
              <a:buAutoNum type="arabicPeriod"/>
            </a:pPr>
            <a:r>
              <a:rPr lang="en-US" sz="2400" b="1" dirty="0" smtClean="0">
                <a:solidFill>
                  <a:srgbClr val="281F0E"/>
                </a:solidFill>
              </a:rPr>
              <a:t> Create an additional VIEW Property by copying your default view</a:t>
            </a:r>
          </a:p>
          <a:p>
            <a:pPr marL="514350" indent="-514350">
              <a:buAutoNum type="arabicPeriod"/>
            </a:pPr>
            <a:r>
              <a:rPr lang="en-US" sz="2400" b="1" dirty="0" smtClean="0">
                <a:solidFill>
                  <a:srgbClr val="281F0E"/>
                </a:solidFill>
              </a:rPr>
              <a:t>Set up a custom “Include” Filter</a:t>
            </a:r>
          </a:p>
          <a:p>
            <a:pPr marL="514350" indent="-514350">
              <a:buAutoNum type="arabicPeriod"/>
            </a:pPr>
            <a:r>
              <a:rPr lang="en-US" sz="2400" b="1" dirty="0" smtClean="0">
                <a:solidFill>
                  <a:srgbClr val="281F0E"/>
                </a:solidFill>
              </a:rPr>
              <a:t>Add your hostnames to the Filter</a:t>
            </a:r>
          </a:p>
          <a:p>
            <a:pPr marL="514350" indent="-514350">
              <a:buAutoNum type="arabicPeriod"/>
            </a:pPr>
            <a:r>
              <a:rPr lang="en-US" sz="2400" b="1" dirty="0" smtClean="0">
                <a:solidFill>
                  <a:srgbClr val="281F0E"/>
                </a:solidFill>
              </a:rPr>
              <a:t>Click on BOT Filtering Exclusion Box</a:t>
            </a:r>
            <a:endParaRPr lang="en-US" sz="2800" b="1" dirty="0" smtClean="0">
              <a:solidFill>
                <a:srgbClr val="281F0E"/>
              </a:solidFill>
            </a:endParaRPr>
          </a:p>
          <a:p>
            <a:endParaRPr lang="en-US" dirty="0"/>
          </a:p>
        </p:txBody>
      </p:sp>
      <p:sp>
        <p:nvSpPr>
          <p:cNvPr id="2" name="Rectangle 1"/>
          <p:cNvSpPr/>
          <p:nvPr/>
        </p:nvSpPr>
        <p:spPr>
          <a:xfrm>
            <a:off x="251617" y="87080"/>
            <a:ext cx="11716804" cy="523220"/>
          </a:xfrm>
          <a:prstGeom prst="rect">
            <a:avLst/>
          </a:prstGeom>
        </p:spPr>
        <p:txBody>
          <a:bodyPr wrap="square">
            <a:spAutoFit/>
          </a:bodyPr>
          <a:lstStyle/>
          <a:p>
            <a:pPr algn="ctr"/>
            <a:r>
              <a:rPr lang="en-US" sz="2600" b="1" dirty="0">
                <a:solidFill>
                  <a:srgbClr val="281F0E"/>
                </a:solidFill>
              </a:rPr>
              <a:t>1. Only collect data on REAL visitors - </a:t>
            </a:r>
            <a:r>
              <a:rPr lang="en-US" sz="2800" b="1" dirty="0">
                <a:solidFill>
                  <a:srgbClr val="281F0E"/>
                </a:solidFill>
              </a:rPr>
              <a:t>FILTER OUT BAD ROBOTS</a:t>
            </a:r>
            <a:endParaRPr lang="en-US" sz="2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655" y="1707796"/>
            <a:ext cx="5252766" cy="4784767"/>
          </a:xfrm>
          <a:prstGeom prst="rect">
            <a:avLst/>
          </a:prstGeom>
          <a:ln w="12700">
            <a:solidFill>
              <a:srgbClr val="4C2D00"/>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17" y="2915089"/>
            <a:ext cx="6259715" cy="3527898"/>
          </a:xfrm>
          <a:prstGeom prst="rect">
            <a:avLst/>
          </a:prstGeom>
          <a:ln w="12700">
            <a:solidFill>
              <a:srgbClr val="4C2D00"/>
            </a:solidFill>
          </a:ln>
        </p:spPr>
      </p:pic>
      <p:cxnSp>
        <p:nvCxnSpPr>
          <p:cNvPr id="9" name="Straight Connector 8"/>
          <p:cNvCxnSpPr/>
          <p:nvPr/>
        </p:nvCxnSpPr>
        <p:spPr>
          <a:xfrm>
            <a:off x="0" y="610300"/>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912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892552"/>
          </a:xfrm>
          <a:prstGeom prst="rect">
            <a:avLst/>
          </a:prstGeom>
        </p:spPr>
        <p:txBody>
          <a:bodyPr wrap="square">
            <a:spAutoFit/>
          </a:bodyPr>
          <a:lstStyle/>
          <a:p>
            <a:pPr algn="ctr"/>
            <a:r>
              <a:rPr lang="en-US" sz="2600" b="1" dirty="0" smtClean="0">
                <a:solidFill>
                  <a:srgbClr val="281F0E"/>
                </a:solidFill>
              </a:rPr>
              <a:t>2. </a:t>
            </a:r>
            <a:r>
              <a:rPr lang="en-US" sz="2600" b="1" dirty="0">
                <a:solidFill>
                  <a:srgbClr val="281F0E"/>
                </a:solidFill>
              </a:rPr>
              <a:t>Track the actual time a visitor is on your </a:t>
            </a:r>
            <a:r>
              <a:rPr lang="en-US" sz="2600" b="1" dirty="0" smtClean="0">
                <a:solidFill>
                  <a:srgbClr val="281F0E"/>
                </a:solidFill>
              </a:rPr>
              <a:t>site:</a:t>
            </a:r>
          </a:p>
          <a:p>
            <a:pPr algn="ctr"/>
            <a:r>
              <a:rPr lang="en-US" sz="2600" b="1" dirty="0" smtClean="0">
                <a:solidFill>
                  <a:srgbClr val="281F0E"/>
                </a:solidFill>
              </a:rPr>
              <a:t>Adjust Bounce Rate and Tweak the GA code by adding non-action triggers</a:t>
            </a:r>
            <a:endParaRPr lang="en-US" sz="2600" dirty="0"/>
          </a:p>
        </p:txBody>
      </p:sp>
      <p:sp>
        <p:nvSpPr>
          <p:cNvPr id="3" name="Rectangle 2"/>
          <p:cNvSpPr/>
          <p:nvPr/>
        </p:nvSpPr>
        <p:spPr>
          <a:xfrm>
            <a:off x="284704" y="1101398"/>
            <a:ext cx="11401529" cy="2831544"/>
          </a:xfrm>
          <a:prstGeom prst="rect">
            <a:avLst/>
          </a:prstGeom>
        </p:spPr>
        <p:txBody>
          <a:bodyPr wrap="square">
            <a:spAutoFit/>
          </a:bodyPr>
          <a:lstStyle/>
          <a:p>
            <a:pPr algn="ctr"/>
            <a:r>
              <a:rPr lang="en-US" sz="2800" b="1" dirty="0">
                <a:solidFill>
                  <a:srgbClr val="281F0E"/>
                </a:solidFill>
              </a:rPr>
              <a:t>The default bounce </a:t>
            </a:r>
            <a:r>
              <a:rPr lang="en-US" sz="2800" b="1" dirty="0" smtClean="0">
                <a:solidFill>
                  <a:srgbClr val="281F0E"/>
                </a:solidFill>
              </a:rPr>
              <a:t>rate and time </a:t>
            </a:r>
            <a:r>
              <a:rPr lang="en-US" sz="2800" b="1" dirty="0">
                <a:solidFill>
                  <a:srgbClr val="281F0E"/>
                </a:solidFill>
              </a:rPr>
              <a:t>is </a:t>
            </a:r>
            <a:r>
              <a:rPr lang="en-US" sz="2800" b="1" dirty="0" smtClean="0">
                <a:solidFill>
                  <a:srgbClr val="281F0E"/>
                </a:solidFill>
              </a:rPr>
              <a:t>meaningless for studying User Engagement:</a:t>
            </a:r>
            <a:endParaRPr lang="en-US" sz="2800" b="1" dirty="0">
              <a:solidFill>
                <a:srgbClr val="281F0E"/>
              </a:solidFill>
            </a:endParaRPr>
          </a:p>
          <a:p>
            <a:pPr algn="ctr"/>
            <a:endParaRPr lang="en-US" sz="1000" b="1" u="sng" dirty="0">
              <a:solidFill>
                <a:srgbClr val="281F0E"/>
              </a:solidFill>
            </a:endParaRPr>
          </a:p>
          <a:p>
            <a:r>
              <a:rPr lang="en-US" sz="2400" b="1" u="sng" dirty="0">
                <a:solidFill>
                  <a:srgbClr val="281F0E"/>
                </a:solidFill>
              </a:rPr>
              <a:t>Bounce</a:t>
            </a:r>
            <a:r>
              <a:rPr lang="en-US" sz="2400" b="1" dirty="0">
                <a:solidFill>
                  <a:srgbClr val="281F0E"/>
                </a:solidFill>
              </a:rPr>
              <a:t>: A Bounce is created if only one </a:t>
            </a:r>
            <a:r>
              <a:rPr lang="en-US" sz="2400" b="1" dirty="0" smtClean="0">
                <a:solidFill>
                  <a:srgbClr val="281F0E"/>
                </a:solidFill>
              </a:rPr>
              <a:t>interaction </a:t>
            </a:r>
            <a:r>
              <a:rPr lang="en-US" sz="2400" b="1" dirty="0">
                <a:solidFill>
                  <a:srgbClr val="281F0E"/>
                </a:solidFill>
              </a:rPr>
              <a:t>occurs in a </a:t>
            </a:r>
            <a:r>
              <a:rPr lang="en-US" sz="2400" b="1" dirty="0" smtClean="0">
                <a:solidFill>
                  <a:srgbClr val="281F0E"/>
                </a:solidFill>
              </a:rPr>
              <a:t>session – Time on page is recoded as zero.</a:t>
            </a:r>
          </a:p>
          <a:p>
            <a:endParaRPr lang="en-US" sz="1050" b="1" dirty="0" smtClean="0">
              <a:solidFill>
                <a:srgbClr val="281F0E"/>
              </a:solidFill>
            </a:endParaRPr>
          </a:p>
          <a:p>
            <a:r>
              <a:rPr lang="en-US" sz="2400" b="1" u="sng" dirty="0" smtClean="0">
                <a:solidFill>
                  <a:srgbClr val="281F0E"/>
                </a:solidFill>
              </a:rPr>
              <a:t>Time on Page</a:t>
            </a:r>
            <a:r>
              <a:rPr lang="en-US" sz="2400" b="1" dirty="0" smtClean="0">
                <a:solidFill>
                  <a:srgbClr val="281F0E"/>
                </a:solidFill>
              </a:rPr>
              <a:t>: The time between the first action event and the last – If there is not a second action, the visit is a Bounce.</a:t>
            </a:r>
          </a:p>
        </p:txBody>
      </p:sp>
      <p:sp>
        <p:nvSpPr>
          <p:cNvPr id="6" name="Rectangle 5"/>
          <p:cNvSpPr/>
          <p:nvPr/>
        </p:nvSpPr>
        <p:spPr>
          <a:xfrm>
            <a:off x="329919" y="4524006"/>
            <a:ext cx="11532157" cy="1015663"/>
          </a:xfrm>
          <a:prstGeom prst="rect">
            <a:avLst/>
          </a:prstGeom>
        </p:spPr>
        <p:txBody>
          <a:bodyPr wrap="square">
            <a:spAutoFit/>
          </a:bodyPr>
          <a:lstStyle/>
          <a:p>
            <a:r>
              <a:rPr lang="en-US" sz="2000" b="1" dirty="0">
                <a:solidFill>
                  <a:srgbClr val="281F0E"/>
                </a:solidFill>
              </a:rPr>
              <a:t>Example:  A </a:t>
            </a:r>
            <a:r>
              <a:rPr lang="en-US" sz="2000" b="1" dirty="0" smtClean="0">
                <a:solidFill>
                  <a:srgbClr val="281F0E"/>
                </a:solidFill>
              </a:rPr>
              <a:t>user </a:t>
            </a:r>
            <a:r>
              <a:rPr lang="en-US" sz="2000" b="1" dirty="0">
                <a:solidFill>
                  <a:srgbClr val="281F0E"/>
                </a:solidFill>
              </a:rPr>
              <a:t>goes onto </a:t>
            </a:r>
            <a:r>
              <a:rPr lang="en-US" sz="2000" b="1" dirty="0" smtClean="0">
                <a:solidFill>
                  <a:srgbClr val="281F0E"/>
                </a:solidFill>
              </a:rPr>
              <a:t>the </a:t>
            </a:r>
            <a:r>
              <a:rPr lang="en-US" sz="2000" b="1" dirty="0">
                <a:solidFill>
                  <a:srgbClr val="281F0E"/>
                </a:solidFill>
              </a:rPr>
              <a:t>website (one interaction), reads the article for 10 minutes, then leaves the website (either closing the window or clicking on an external link</a:t>
            </a:r>
            <a:r>
              <a:rPr lang="en-US" sz="2000" b="1" dirty="0" smtClean="0">
                <a:solidFill>
                  <a:srgbClr val="281F0E"/>
                </a:solidFill>
              </a:rPr>
              <a:t>).   This </a:t>
            </a:r>
            <a:r>
              <a:rPr lang="en-US" sz="2000" b="1" dirty="0">
                <a:solidFill>
                  <a:srgbClr val="281F0E"/>
                </a:solidFill>
              </a:rPr>
              <a:t>is a </a:t>
            </a:r>
            <a:r>
              <a:rPr lang="en-US" sz="2000" b="1" u="sng" dirty="0" smtClean="0">
                <a:solidFill>
                  <a:srgbClr val="281F0E"/>
                </a:solidFill>
              </a:rPr>
              <a:t>Bounce</a:t>
            </a:r>
            <a:r>
              <a:rPr lang="en-US" sz="2000" b="1" dirty="0" smtClean="0">
                <a:solidFill>
                  <a:srgbClr val="281F0E"/>
                </a:solidFill>
              </a:rPr>
              <a:t> </a:t>
            </a:r>
            <a:r>
              <a:rPr lang="en-US" sz="2000" b="1" dirty="0">
                <a:solidFill>
                  <a:srgbClr val="281F0E"/>
                </a:solidFill>
              </a:rPr>
              <a:t>AND it will be recorded as a time session of ZERO minutes.</a:t>
            </a:r>
          </a:p>
        </p:txBody>
      </p:sp>
      <p:cxnSp>
        <p:nvCxnSpPr>
          <p:cNvPr id="8" name="Straight Connector 7"/>
          <p:cNvCxnSpPr/>
          <p:nvPr/>
        </p:nvCxnSpPr>
        <p:spPr>
          <a:xfrm>
            <a:off x="0" y="100397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39664" y="4540932"/>
            <a:ext cx="11624950" cy="1020680"/>
          </a:xfrm>
          <a:prstGeom prst="rect">
            <a:avLst/>
          </a:prstGeom>
          <a:noFill/>
          <a:ln w="31750">
            <a:solidFill>
              <a:srgbClr val="574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7383" y="2122310"/>
            <a:ext cx="11737231" cy="1693334"/>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321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892552"/>
          </a:xfrm>
          <a:prstGeom prst="rect">
            <a:avLst/>
          </a:prstGeom>
        </p:spPr>
        <p:txBody>
          <a:bodyPr wrap="square">
            <a:spAutoFit/>
          </a:bodyPr>
          <a:lstStyle/>
          <a:p>
            <a:pPr algn="ctr"/>
            <a:r>
              <a:rPr lang="en-US" sz="2600" b="1" dirty="0" smtClean="0">
                <a:solidFill>
                  <a:srgbClr val="281F0E"/>
                </a:solidFill>
              </a:rPr>
              <a:t>2. </a:t>
            </a:r>
            <a:r>
              <a:rPr lang="en-US" sz="2600" b="1" dirty="0">
                <a:solidFill>
                  <a:srgbClr val="281F0E"/>
                </a:solidFill>
              </a:rPr>
              <a:t>Track the actual time a visitor is on your </a:t>
            </a:r>
            <a:r>
              <a:rPr lang="en-US" sz="2600" b="1" dirty="0" smtClean="0">
                <a:solidFill>
                  <a:srgbClr val="281F0E"/>
                </a:solidFill>
              </a:rPr>
              <a:t>site:</a:t>
            </a:r>
          </a:p>
          <a:p>
            <a:pPr algn="ctr"/>
            <a:r>
              <a:rPr lang="en-US" sz="2600" b="1" dirty="0" smtClean="0">
                <a:solidFill>
                  <a:srgbClr val="281F0E"/>
                </a:solidFill>
              </a:rPr>
              <a:t>Adjust Bounce Rate and Tweak the GA code by adding non-action triggers</a:t>
            </a:r>
            <a:endParaRPr lang="en-US" sz="2600" dirty="0"/>
          </a:p>
        </p:txBody>
      </p:sp>
      <p:sp>
        <p:nvSpPr>
          <p:cNvPr id="3" name="Rectangle 2"/>
          <p:cNvSpPr/>
          <p:nvPr/>
        </p:nvSpPr>
        <p:spPr>
          <a:xfrm>
            <a:off x="110532" y="1101398"/>
            <a:ext cx="12081468" cy="3847207"/>
          </a:xfrm>
          <a:prstGeom prst="rect">
            <a:avLst/>
          </a:prstGeom>
        </p:spPr>
        <p:txBody>
          <a:bodyPr wrap="square">
            <a:spAutoFit/>
          </a:bodyPr>
          <a:lstStyle/>
          <a:p>
            <a:pPr algn="ctr"/>
            <a:r>
              <a:rPr lang="en-US" sz="2800" b="1" dirty="0">
                <a:solidFill>
                  <a:srgbClr val="281F0E"/>
                </a:solidFill>
              </a:rPr>
              <a:t>The </a:t>
            </a:r>
            <a:r>
              <a:rPr lang="en-US" sz="2800" b="1" dirty="0" smtClean="0">
                <a:solidFill>
                  <a:srgbClr val="281F0E"/>
                </a:solidFill>
              </a:rPr>
              <a:t>revised </a:t>
            </a:r>
            <a:r>
              <a:rPr lang="en-US" sz="2800" b="1" dirty="0">
                <a:solidFill>
                  <a:srgbClr val="281F0E"/>
                </a:solidFill>
              </a:rPr>
              <a:t>bounce </a:t>
            </a:r>
            <a:r>
              <a:rPr lang="en-US" sz="2800" b="1" dirty="0" smtClean="0">
                <a:solidFill>
                  <a:srgbClr val="281F0E"/>
                </a:solidFill>
              </a:rPr>
              <a:t>rate and time </a:t>
            </a:r>
            <a:r>
              <a:rPr lang="en-US" sz="2800" b="1" dirty="0">
                <a:solidFill>
                  <a:srgbClr val="281F0E"/>
                </a:solidFill>
              </a:rPr>
              <a:t>is </a:t>
            </a:r>
            <a:r>
              <a:rPr lang="en-US" sz="2800" b="1" dirty="0" smtClean="0">
                <a:solidFill>
                  <a:srgbClr val="281F0E"/>
                </a:solidFill>
              </a:rPr>
              <a:t>useful for studying User Engagement:</a:t>
            </a:r>
            <a:endParaRPr lang="en-US" sz="2800" b="1" dirty="0">
              <a:solidFill>
                <a:srgbClr val="281F0E"/>
              </a:solidFill>
            </a:endParaRPr>
          </a:p>
          <a:p>
            <a:pPr algn="ctr"/>
            <a:endParaRPr lang="en-US" sz="1000" b="1" u="sng" dirty="0">
              <a:solidFill>
                <a:srgbClr val="281F0E"/>
              </a:solidFill>
            </a:endParaRPr>
          </a:p>
          <a:p>
            <a:r>
              <a:rPr lang="en-US" sz="2400" b="1" u="sng" dirty="0" smtClean="0">
                <a:solidFill>
                  <a:srgbClr val="281F0E"/>
                </a:solidFill>
              </a:rPr>
              <a:t>Revised Bounce</a:t>
            </a:r>
            <a:r>
              <a:rPr lang="en-US" sz="2400" b="1" dirty="0">
                <a:solidFill>
                  <a:srgbClr val="281F0E"/>
                </a:solidFill>
              </a:rPr>
              <a:t>: A Bounce is created if </a:t>
            </a:r>
            <a:r>
              <a:rPr lang="en-US" sz="2400" b="1" dirty="0" smtClean="0">
                <a:solidFill>
                  <a:srgbClr val="281F0E"/>
                </a:solidFill>
              </a:rPr>
              <a:t>the user leaves the website within 20 seconds. </a:t>
            </a:r>
          </a:p>
          <a:p>
            <a:endParaRPr lang="en-US" sz="1200" b="1" u="sng" dirty="0">
              <a:solidFill>
                <a:srgbClr val="281F0E"/>
              </a:solidFill>
            </a:endParaRPr>
          </a:p>
          <a:p>
            <a:r>
              <a:rPr lang="en-US" sz="2400" b="1" u="sng" dirty="0" smtClean="0">
                <a:solidFill>
                  <a:srgbClr val="281F0E"/>
                </a:solidFill>
              </a:rPr>
              <a:t>Revised Time on Page</a:t>
            </a:r>
            <a:r>
              <a:rPr lang="en-US" sz="2400" b="1" dirty="0" smtClean="0">
                <a:solidFill>
                  <a:srgbClr val="281F0E"/>
                </a:solidFill>
              </a:rPr>
              <a:t>: A users time on the website is checked every 20 seconds and tallied.</a:t>
            </a:r>
          </a:p>
          <a:p>
            <a:pPr algn="ctr"/>
            <a:endParaRPr lang="en-US" sz="2400" b="1" dirty="0">
              <a:solidFill>
                <a:srgbClr val="281F0E"/>
              </a:solidFill>
            </a:endParaRPr>
          </a:p>
          <a:p>
            <a:pPr algn="ctr"/>
            <a:r>
              <a:rPr lang="en-US" sz="2400" b="1" dirty="0" smtClean="0">
                <a:solidFill>
                  <a:srgbClr val="281F0E"/>
                </a:solidFill>
              </a:rPr>
              <a:t>How do we do this?</a:t>
            </a:r>
          </a:p>
          <a:p>
            <a:pPr algn="ctr"/>
            <a:r>
              <a:rPr lang="en-US" sz="2400" b="1" dirty="0" smtClean="0">
                <a:solidFill>
                  <a:srgbClr val="281F0E"/>
                </a:solidFill>
              </a:rPr>
              <a:t>Add a little bit of code to your GA script:</a:t>
            </a:r>
          </a:p>
          <a:p>
            <a:pPr algn="ctr"/>
            <a:endParaRPr lang="en-US" sz="2400" b="1" dirty="0">
              <a:solidFill>
                <a:srgbClr val="281F0E"/>
              </a:solidFill>
            </a:endParaRPr>
          </a:p>
          <a:p>
            <a:pPr algn="ctr"/>
            <a:endParaRPr lang="en-US" sz="2400" b="1" dirty="0" smtClean="0">
              <a:solidFill>
                <a:srgbClr val="281F0E"/>
              </a:solidFill>
            </a:endParaRPr>
          </a:p>
          <a:p>
            <a:pPr algn="ctr"/>
            <a:endParaRPr lang="en-US" sz="2400" b="1" dirty="0">
              <a:solidFill>
                <a:srgbClr val="281F0E"/>
              </a:solidFill>
            </a:endParaRPr>
          </a:p>
        </p:txBody>
      </p:sp>
      <p:cxnSp>
        <p:nvCxnSpPr>
          <p:cNvPr id="8" name="Straight Connector 7"/>
          <p:cNvCxnSpPr/>
          <p:nvPr/>
        </p:nvCxnSpPr>
        <p:spPr>
          <a:xfrm>
            <a:off x="0" y="100397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10532" y="1613889"/>
            <a:ext cx="11979868" cy="1151889"/>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532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35947" y="160013"/>
            <a:ext cx="9627268" cy="6587583"/>
          </a:xfrm>
          <a:prstGeom prst="rect">
            <a:avLst/>
          </a:prstGeom>
          <a:ln w="12700">
            <a:solidFill>
              <a:srgbClr val="4C2D00"/>
            </a:solidFill>
          </a:ln>
        </p:spPr>
      </p:pic>
      <p:sp>
        <p:nvSpPr>
          <p:cNvPr id="4" name="Rectangle 3"/>
          <p:cNvSpPr/>
          <p:nvPr/>
        </p:nvSpPr>
        <p:spPr>
          <a:xfrm>
            <a:off x="1366576" y="2491991"/>
            <a:ext cx="9264580" cy="27632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66576" y="1848897"/>
            <a:ext cx="5848140" cy="1909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460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5874" y="12555"/>
            <a:ext cx="7467109" cy="754053"/>
          </a:xfrm>
          <a:prstGeom prst="rect">
            <a:avLst/>
          </a:prstGeom>
        </p:spPr>
        <p:txBody>
          <a:bodyPr wrap="none">
            <a:spAutoFit/>
          </a:bodyPr>
          <a:lstStyle/>
          <a:p>
            <a:r>
              <a:rPr lang="en-US" sz="4300" b="1" dirty="0" smtClean="0">
                <a:solidFill>
                  <a:srgbClr val="281F0E"/>
                </a:solidFill>
              </a:rPr>
              <a:t>What is Google Analytics (GA)?</a:t>
            </a:r>
            <a:endParaRPr lang="en-US" dirty="0"/>
          </a:p>
        </p:txBody>
      </p:sp>
      <p:sp>
        <p:nvSpPr>
          <p:cNvPr id="3" name="Rectangle 2"/>
          <p:cNvSpPr/>
          <p:nvPr/>
        </p:nvSpPr>
        <p:spPr>
          <a:xfrm>
            <a:off x="199371" y="766608"/>
            <a:ext cx="11800113" cy="400110"/>
          </a:xfrm>
          <a:prstGeom prst="rect">
            <a:avLst/>
          </a:prstGeom>
        </p:spPr>
        <p:txBody>
          <a:bodyPr wrap="square">
            <a:spAutoFit/>
          </a:bodyPr>
          <a:lstStyle/>
          <a:p>
            <a:pPr algn="ctr"/>
            <a:r>
              <a:rPr lang="en-US" sz="2000" b="1" dirty="0" smtClean="0">
                <a:solidFill>
                  <a:srgbClr val="281F0E"/>
                </a:solidFill>
              </a:rPr>
              <a:t>Google Analytics is the most popular online analytics service.  It tracks various aspects of website traffic.</a:t>
            </a:r>
            <a:endParaRPr lang="en-US" sz="2000" dirty="0"/>
          </a:p>
        </p:txBody>
      </p:sp>
      <p:sp>
        <p:nvSpPr>
          <p:cNvPr id="6" name="Rectangle 5"/>
          <p:cNvSpPr/>
          <p:nvPr/>
        </p:nvSpPr>
        <p:spPr>
          <a:xfrm>
            <a:off x="-819454" y="2523246"/>
            <a:ext cx="7244861" cy="1938992"/>
          </a:xfrm>
          <a:prstGeom prst="rect">
            <a:avLst/>
          </a:prstGeom>
        </p:spPr>
        <p:txBody>
          <a:bodyPr wrap="square">
            <a:spAutoFit/>
          </a:bodyPr>
          <a:lstStyle/>
          <a:p>
            <a:pPr algn="ctr"/>
            <a:r>
              <a:rPr lang="en-US" sz="2000" b="1" dirty="0" err="1" smtClean="0">
                <a:solidFill>
                  <a:srgbClr val="281F0E"/>
                </a:solidFill>
              </a:rPr>
              <a:t>BuiltWith</a:t>
            </a:r>
            <a:r>
              <a:rPr lang="en-US" sz="2000" b="1" dirty="0" smtClean="0">
                <a:solidFill>
                  <a:srgbClr val="281F0E"/>
                </a:solidFill>
              </a:rPr>
              <a:t>, using </a:t>
            </a:r>
            <a:r>
              <a:rPr lang="en-US" sz="2000" b="1" dirty="0" err="1" smtClean="0">
                <a:solidFill>
                  <a:srgbClr val="281F0E"/>
                </a:solidFill>
              </a:rPr>
              <a:t>Quantcast</a:t>
            </a:r>
            <a:r>
              <a:rPr lang="en-US" sz="2000" b="1" dirty="0" smtClean="0">
                <a:solidFill>
                  <a:srgbClr val="281F0E"/>
                </a:solidFill>
              </a:rPr>
              <a:t> data, estimates:</a:t>
            </a:r>
          </a:p>
          <a:p>
            <a:pPr algn="ctr"/>
            <a:r>
              <a:rPr lang="en-US" sz="2000" b="1" dirty="0" smtClean="0">
                <a:solidFill>
                  <a:srgbClr val="281F0E"/>
                </a:solidFill>
              </a:rPr>
              <a:t>Top 10K    66.2% use GA</a:t>
            </a:r>
          </a:p>
          <a:p>
            <a:pPr algn="ctr"/>
            <a:r>
              <a:rPr lang="en-US" sz="2000" b="1" dirty="0" smtClean="0">
                <a:solidFill>
                  <a:srgbClr val="281F0E"/>
                </a:solidFill>
              </a:rPr>
              <a:t>Top 100K 73.7% use GA</a:t>
            </a:r>
          </a:p>
          <a:p>
            <a:pPr algn="ctr"/>
            <a:r>
              <a:rPr lang="en-US" sz="2000" b="1" dirty="0" smtClean="0">
                <a:solidFill>
                  <a:srgbClr val="281F0E"/>
                </a:solidFill>
              </a:rPr>
              <a:t>Top Million 69% use GA</a:t>
            </a:r>
          </a:p>
          <a:p>
            <a:pPr algn="ctr"/>
            <a:r>
              <a:rPr lang="en-US" sz="1600" b="1" dirty="0" smtClean="0">
                <a:solidFill>
                  <a:srgbClr val="281F0E"/>
                </a:solidFill>
              </a:rPr>
              <a:t>(https</a:t>
            </a:r>
            <a:r>
              <a:rPr lang="en-US" sz="1600" b="1" dirty="0">
                <a:solidFill>
                  <a:srgbClr val="281F0E"/>
                </a:solidFill>
              </a:rPr>
              <a:t>://</a:t>
            </a:r>
            <a:r>
              <a:rPr lang="en-US" sz="1600" b="1" dirty="0" smtClean="0">
                <a:solidFill>
                  <a:srgbClr val="281F0E"/>
                </a:solidFill>
              </a:rPr>
              <a:t>trends.builtwith.com/analytics/Google-Analytics)</a:t>
            </a:r>
            <a:endParaRPr lang="en-US" sz="1600" dirty="0"/>
          </a:p>
          <a:p>
            <a:pPr algn="ctr"/>
            <a:endParaRPr lang="en-US" sz="2000" dirty="0"/>
          </a:p>
        </p:txBody>
      </p:sp>
      <p:sp>
        <p:nvSpPr>
          <p:cNvPr id="9" name="Rectangle 8"/>
          <p:cNvSpPr/>
          <p:nvPr/>
        </p:nvSpPr>
        <p:spPr>
          <a:xfrm>
            <a:off x="199371" y="2381459"/>
            <a:ext cx="5176497" cy="1838849"/>
          </a:xfrm>
          <a:prstGeom prst="rect">
            <a:avLst/>
          </a:prstGeom>
          <a:noFill/>
          <a:ln w="28575">
            <a:solidFill>
              <a:srgbClr val="574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861" y="1768510"/>
            <a:ext cx="6455623" cy="3472274"/>
          </a:xfrm>
          <a:prstGeom prst="rect">
            <a:avLst/>
          </a:prstGeom>
        </p:spPr>
      </p:pic>
      <p:sp>
        <p:nvSpPr>
          <p:cNvPr id="11" name="Rectangle 10"/>
          <p:cNvSpPr/>
          <p:nvPr/>
        </p:nvSpPr>
        <p:spPr>
          <a:xfrm>
            <a:off x="4249625" y="5595410"/>
            <a:ext cx="3699603" cy="400110"/>
          </a:xfrm>
          <a:prstGeom prst="rect">
            <a:avLst/>
          </a:prstGeom>
        </p:spPr>
        <p:txBody>
          <a:bodyPr wrap="none">
            <a:spAutoFit/>
          </a:bodyPr>
          <a:lstStyle/>
          <a:p>
            <a:r>
              <a:rPr lang="en-US" sz="2000" b="1" dirty="0" smtClean="0">
                <a:solidFill>
                  <a:srgbClr val="281F0E"/>
                </a:solidFill>
              </a:rPr>
              <a:t>It’s Free and VERY User Friendly</a:t>
            </a:r>
            <a:endParaRPr lang="en-US" sz="2000" dirty="0"/>
          </a:p>
        </p:txBody>
      </p:sp>
      <p:cxnSp>
        <p:nvCxnSpPr>
          <p:cNvPr id="8" name="Straight Connector 7"/>
          <p:cNvCxnSpPr/>
          <p:nvPr/>
        </p:nvCxnSpPr>
        <p:spPr>
          <a:xfrm>
            <a:off x="0" y="1178707"/>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664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892552"/>
          </a:xfrm>
          <a:prstGeom prst="rect">
            <a:avLst/>
          </a:prstGeom>
        </p:spPr>
        <p:txBody>
          <a:bodyPr wrap="square">
            <a:spAutoFit/>
          </a:bodyPr>
          <a:lstStyle/>
          <a:p>
            <a:pPr algn="ctr"/>
            <a:r>
              <a:rPr lang="en-US" sz="2600" b="1" dirty="0" smtClean="0">
                <a:solidFill>
                  <a:srgbClr val="281F0E"/>
                </a:solidFill>
              </a:rPr>
              <a:t>2. </a:t>
            </a:r>
            <a:r>
              <a:rPr lang="en-US" sz="2600" b="1" dirty="0">
                <a:solidFill>
                  <a:srgbClr val="281F0E"/>
                </a:solidFill>
              </a:rPr>
              <a:t>Track the actual time a visitor is on your </a:t>
            </a:r>
            <a:r>
              <a:rPr lang="en-US" sz="2600" b="1" dirty="0" smtClean="0">
                <a:solidFill>
                  <a:srgbClr val="281F0E"/>
                </a:solidFill>
              </a:rPr>
              <a:t>site:</a:t>
            </a:r>
          </a:p>
          <a:p>
            <a:pPr algn="ctr"/>
            <a:r>
              <a:rPr lang="en-US" sz="2600" b="1" dirty="0" smtClean="0">
                <a:solidFill>
                  <a:srgbClr val="281F0E"/>
                </a:solidFill>
              </a:rPr>
              <a:t>Adjust Bounce Rate and Tweak the GA code by adding non-action triggers</a:t>
            </a:r>
            <a:endParaRPr lang="en-US" sz="2600" dirty="0"/>
          </a:p>
        </p:txBody>
      </p:sp>
      <p:cxnSp>
        <p:nvCxnSpPr>
          <p:cNvPr id="8" name="Straight Connector 7"/>
          <p:cNvCxnSpPr/>
          <p:nvPr/>
        </p:nvCxnSpPr>
        <p:spPr>
          <a:xfrm>
            <a:off x="0" y="100397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455278" y="1501422"/>
            <a:ext cx="11485762" cy="5057666"/>
          </a:xfrm>
          <a:prstGeom prst="rect">
            <a:avLst/>
          </a:prstGeom>
        </p:spPr>
      </p:pic>
    </p:spTree>
    <p:extLst>
      <p:ext uri="{BB962C8B-B14F-4D97-AF65-F5344CB8AC3E}">
        <p14:creationId xmlns:p14="http://schemas.microsoft.com/office/powerpoint/2010/main" val="579494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892552"/>
          </a:xfrm>
          <a:prstGeom prst="rect">
            <a:avLst/>
          </a:prstGeom>
        </p:spPr>
        <p:txBody>
          <a:bodyPr wrap="square">
            <a:spAutoFit/>
          </a:bodyPr>
          <a:lstStyle/>
          <a:p>
            <a:pPr algn="ctr"/>
            <a:r>
              <a:rPr lang="en-US" sz="2600" b="1" dirty="0" smtClean="0">
                <a:solidFill>
                  <a:srgbClr val="281F0E"/>
                </a:solidFill>
              </a:rPr>
              <a:t>2. </a:t>
            </a:r>
            <a:r>
              <a:rPr lang="en-US" sz="2600" b="1" dirty="0">
                <a:solidFill>
                  <a:srgbClr val="281F0E"/>
                </a:solidFill>
              </a:rPr>
              <a:t>Track the actual time a visitor is on your </a:t>
            </a:r>
            <a:r>
              <a:rPr lang="en-US" sz="2600" b="1" dirty="0" smtClean="0">
                <a:solidFill>
                  <a:srgbClr val="281F0E"/>
                </a:solidFill>
              </a:rPr>
              <a:t>site:</a:t>
            </a:r>
          </a:p>
          <a:p>
            <a:pPr algn="ctr"/>
            <a:r>
              <a:rPr lang="en-US" sz="2600" b="1" dirty="0" smtClean="0">
                <a:solidFill>
                  <a:srgbClr val="281F0E"/>
                </a:solidFill>
              </a:rPr>
              <a:t>Adjust Bounce Rate and Tweak the GA code by adding non-action triggers</a:t>
            </a:r>
            <a:endParaRPr lang="en-US" sz="2600" dirty="0"/>
          </a:p>
        </p:txBody>
      </p:sp>
      <p:cxnSp>
        <p:nvCxnSpPr>
          <p:cNvPr id="8" name="Straight Connector 7"/>
          <p:cNvCxnSpPr/>
          <p:nvPr/>
        </p:nvCxnSpPr>
        <p:spPr>
          <a:xfrm>
            <a:off x="0" y="100397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0" y="1136414"/>
            <a:ext cx="2695563" cy="5449852"/>
          </a:xfrm>
          <a:prstGeom prst="rect">
            <a:avLst/>
          </a:prstGeom>
          <a:ln w="12700">
            <a:solidFill>
              <a:srgbClr val="57431F"/>
            </a:solidFill>
          </a:ln>
        </p:spPr>
      </p:pic>
      <p:pic>
        <p:nvPicPr>
          <p:cNvPr id="5" name="Picture 4"/>
          <p:cNvPicPr>
            <a:picLocks noChangeAspect="1"/>
          </p:cNvPicPr>
          <p:nvPr/>
        </p:nvPicPr>
        <p:blipFill>
          <a:blip r:embed="rId3"/>
          <a:stretch>
            <a:fillRect/>
          </a:stretch>
        </p:blipFill>
        <p:spPr>
          <a:xfrm>
            <a:off x="2427110" y="1136413"/>
            <a:ext cx="5504914" cy="3043774"/>
          </a:xfrm>
          <a:prstGeom prst="rect">
            <a:avLst/>
          </a:prstGeom>
          <a:ln w="12700">
            <a:solidFill>
              <a:srgbClr val="57431F"/>
            </a:solidFill>
          </a:ln>
        </p:spPr>
      </p:pic>
      <p:pic>
        <p:nvPicPr>
          <p:cNvPr id="7" name="Picture 6"/>
          <p:cNvPicPr>
            <a:picLocks noChangeAspect="1"/>
          </p:cNvPicPr>
          <p:nvPr/>
        </p:nvPicPr>
        <p:blipFill>
          <a:blip r:embed="rId4"/>
          <a:stretch>
            <a:fillRect/>
          </a:stretch>
        </p:blipFill>
        <p:spPr>
          <a:xfrm>
            <a:off x="6210348" y="3550877"/>
            <a:ext cx="5504914" cy="3035389"/>
          </a:xfrm>
          <a:prstGeom prst="rect">
            <a:avLst/>
          </a:prstGeom>
          <a:ln w="12700">
            <a:solidFill>
              <a:srgbClr val="57431F"/>
            </a:solidFill>
          </a:ln>
        </p:spPr>
      </p:pic>
    </p:spTree>
    <p:extLst>
      <p:ext uri="{BB962C8B-B14F-4D97-AF65-F5344CB8AC3E}">
        <p14:creationId xmlns:p14="http://schemas.microsoft.com/office/powerpoint/2010/main" val="1117831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892552"/>
          </a:xfrm>
          <a:prstGeom prst="rect">
            <a:avLst/>
          </a:prstGeom>
        </p:spPr>
        <p:txBody>
          <a:bodyPr wrap="square">
            <a:spAutoFit/>
          </a:bodyPr>
          <a:lstStyle/>
          <a:p>
            <a:pPr algn="ctr"/>
            <a:r>
              <a:rPr lang="en-US" sz="2600" b="1" dirty="0" smtClean="0">
                <a:solidFill>
                  <a:srgbClr val="281F0E"/>
                </a:solidFill>
              </a:rPr>
              <a:t>2. </a:t>
            </a:r>
            <a:r>
              <a:rPr lang="en-US" sz="2600" b="1" dirty="0">
                <a:solidFill>
                  <a:srgbClr val="281F0E"/>
                </a:solidFill>
              </a:rPr>
              <a:t>Track the actual time a visitor is on your </a:t>
            </a:r>
            <a:r>
              <a:rPr lang="en-US" sz="2600" b="1" dirty="0" smtClean="0">
                <a:solidFill>
                  <a:srgbClr val="281F0E"/>
                </a:solidFill>
              </a:rPr>
              <a:t>site:</a:t>
            </a:r>
          </a:p>
          <a:p>
            <a:pPr algn="ctr"/>
            <a:r>
              <a:rPr lang="en-US" sz="2600" b="1" dirty="0" smtClean="0">
                <a:solidFill>
                  <a:srgbClr val="281F0E"/>
                </a:solidFill>
              </a:rPr>
              <a:t>Adjust Bounce Rate and Tweak the GA code by adding non-action triggers</a:t>
            </a:r>
            <a:endParaRPr lang="en-US" sz="2600" dirty="0"/>
          </a:p>
        </p:txBody>
      </p:sp>
      <p:cxnSp>
        <p:nvCxnSpPr>
          <p:cNvPr id="8" name="Straight Connector 7"/>
          <p:cNvCxnSpPr/>
          <p:nvPr/>
        </p:nvCxnSpPr>
        <p:spPr>
          <a:xfrm>
            <a:off x="0" y="100397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395236" y="1471366"/>
            <a:ext cx="11621796" cy="3523476"/>
          </a:xfrm>
          <a:prstGeom prst="rect">
            <a:avLst/>
          </a:prstGeom>
          <a:ln w="12700">
            <a:solidFill>
              <a:srgbClr val="4C2D00"/>
            </a:solidFill>
          </a:ln>
        </p:spPr>
      </p:pic>
    </p:spTree>
    <p:extLst>
      <p:ext uri="{BB962C8B-B14F-4D97-AF65-F5344CB8AC3E}">
        <p14:creationId xmlns:p14="http://schemas.microsoft.com/office/powerpoint/2010/main" val="2992313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892552"/>
          </a:xfrm>
          <a:prstGeom prst="rect">
            <a:avLst/>
          </a:prstGeom>
        </p:spPr>
        <p:txBody>
          <a:bodyPr wrap="square">
            <a:spAutoFit/>
          </a:bodyPr>
          <a:lstStyle/>
          <a:p>
            <a:pPr algn="ctr"/>
            <a:r>
              <a:rPr lang="en-US" sz="2600" b="1" dirty="0" smtClean="0">
                <a:solidFill>
                  <a:srgbClr val="281F0E"/>
                </a:solidFill>
              </a:rPr>
              <a:t>2. </a:t>
            </a:r>
            <a:r>
              <a:rPr lang="en-US" sz="2600" b="1" dirty="0">
                <a:solidFill>
                  <a:srgbClr val="281F0E"/>
                </a:solidFill>
              </a:rPr>
              <a:t>Track the actual time a visitor is on your </a:t>
            </a:r>
            <a:r>
              <a:rPr lang="en-US" sz="2600" b="1" dirty="0" smtClean="0">
                <a:solidFill>
                  <a:srgbClr val="281F0E"/>
                </a:solidFill>
              </a:rPr>
              <a:t>site:</a:t>
            </a:r>
          </a:p>
          <a:p>
            <a:pPr algn="ctr"/>
            <a:r>
              <a:rPr lang="en-US" sz="2600" b="1" dirty="0" smtClean="0">
                <a:solidFill>
                  <a:srgbClr val="281F0E"/>
                </a:solidFill>
              </a:rPr>
              <a:t>Adjust Bounce Rate and Tweak the GA code by adding non-action triggers</a:t>
            </a:r>
            <a:endParaRPr lang="en-US" sz="2600" dirty="0"/>
          </a:p>
        </p:txBody>
      </p:sp>
      <p:cxnSp>
        <p:nvCxnSpPr>
          <p:cNvPr id="8" name="Straight Connector 7"/>
          <p:cNvCxnSpPr/>
          <p:nvPr/>
        </p:nvCxnSpPr>
        <p:spPr>
          <a:xfrm>
            <a:off x="0" y="100397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0" y="1896531"/>
            <a:ext cx="5219114" cy="3794360"/>
          </a:xfrm>
          <a:prstGeom prst="rect">
            <a:avLst/>
          </a:prstGeom>
          <a:ln w="12700">
            <a:solidFill>
              <a:srgbClr val="57431F"/>
            </a:solidFill>
          </a:ln>
        </p:spPr>
      </p:pic>
      <p:pic>
        <p:nvPicPr>
          <p:cNvPr id="7" name="Picture 6"/>
          <p:cNvPicPr>
            <a:picLocks noChangeAspect="1"/>
          </p:cNvPicPr>
          <p:nvPr/>
        </p:nvPicPr>
        <p:blipFill>
          <a:blip r:embed="rId3"/>
          <a:stretch>
            <a:fillRect/>
          </a:stretch>
        </p:blipFill>
        <p:spPr>
          <a:xfrm>
            <a:off x="6485207" y="3641845"/>
            <a:ext cx="4806300" cy="2799226"/>
          </a:xfrm>
          <a:prstGeom prst="rect">
            <a:avLst/>
          </a:prstGeom>
          <a:ln w="12700">
            <a:solidFill>
              <a:srgbClr val="57431F"/>
            </a:solidFill>
          </a:ln>
        </p:spPr>
      </p:pic>
      <p:pic>
        <p:nvPicPr>
          <p:cNvPr id="6" name="Picture 5"/>
          <p:cNvPicPr>
            <a:picLocks noChangeAspect="1"/>
          </p:cNvPicPr>
          <p:nvPr/>
        </p:nvPicPr>
        <p:blipFill>
          <a:blip r:embed="rId4"/>
          <a:stretch>
            <a:fillRect/>
          </a:stretch>
        </p:blipFill>
        <p:spPr>
          <a:xfrm>
            <a:off x="5450058" y="1484052"/>
            <a:ext cx="6589479" cy="1835924"/>
          </a:xfrm>
          <a:prstGeom prst="rect">
            <a:avLst/>
          </a:prstGeom>
          <a:ln w="12700">
            <a:solidFill>
              <a:srgbClr val="57431F"/>
            </a:solidFill>
          </a:ln>
        </p:spPr>
      </p:pic>
    </p:spTree>
    <p:extLst>
      <p:ext uri="{BB962C8B-B14F-4D97-AF65-F5344CB8AC3E}">
        <p14:creationId xmlns:p14="http://schemas.microsoft.com/office/powerpoint/2010/main" val="1245780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492443"/>
          </a:xfrm>
          <a:prstGeom prst="rect">
            <a:avLst/>
          </a:prstGeom>
        </p:spPr>
        <p:txBody>
          <a:bodyPr wrap="square">
            <a:spAutoFit/>
          </a:bodyPr>
          <a:lstStyle/>
          <a:p>
            <a:pPr algn="ctr"/>
            <a:r>
              <a:rPr lang="en-US" sz="2600" b="1" dirty="0" smtClean="0">
                <a:solidFill>
                  <a:srgbClr val="281F0E"/>
                </a:solidFill>
              </a:rPr>
              <a:t>3. </a:t>
            </a:r>
            <a:r>
              <a:rPr lang="en-US" sz="2600" b="1" dirty="0">
                <a:solidFill>
                  <a:srgbClr val="281F0E"/>
                </a:solidFill>
              </a:rPr>
              <a:t>Track </a:t>
            </a:r>
            <a:r>
              <a:rPr lang="en-US" sz="2600" b="1" dirty="0" smtClean="0">
                <a:solidFill>
                  <a:srgbClr val="281F0E"/>
                </a:solidFill>
              </a:rPr>
              <a:t>user Scrolling – It’s a great sign of user Engagement</a:t>
            </a:r>
            <a:endParaRPr lang="en-US" sz="2600" dirty="0"/>
          </a:p>
        </p:txBody>
      </p:sp>
      <p:cxnSp>
        <p:nvCxnSpPr>
          <p:cNvPr id="8" name="Straight Connector 7"/>
          <p:cNvCxnSpPr/>
          <p:nvPr/>
        </p:nvCxnSpPr>
        <p:spPr>
          <a:xfrm>
            <a:off x="0" y="107681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0578" y="646216"/>
            <a:ext cx="10769600" cy="369332"/>
          </a:xfrm>
          <a:prstGeom prst="rect">
            <a:avLst/>
          </a:prstGeom>
        </p:spPr>
        <p:txBody>
          <a:bodyPr wrap="square">
            <a:spAutoFit/>
          </a:bodyPr>
          <a:lstStyle/>
          <a:p>
            <a:r>
              <a:rPr lang="en-US" b="1" dirty="0" smtClean="0">
                <a:solidFill>
                  <a:srgbClr val="281F0E"/>
                </a:solidFill>
              </a:rPr>
              <a:t>Now that we can see how long a user is ACTUALLY on a page, we should see if they scrolled down the page.   </a:t>
            </a:r>
            <a:endParaRPr lang="en-US" dirty="0"/>
          </a:p>
        </p:txBody>
      </p:sp>
      <p:sp>
        <p:nvSpPr>
          <p:cNvPr id="4" name="Rectangle 3"/>
          <p:cNvSpPr/>
          <p:nvPr/>
        </p:nvSpPr>
        <p:spPr>
          <a:xfrm>
            <a:off x="284704" y="1395222"/>
            <a:ext cx="11757043" cy="3170099"/>
          </a:xfrm>
          <a:prstGeom prst="rect">
            <a:avLst/>
          </a:prstGeom>
        </p:spPr>
        <p:txBody>
          <a:bodyPr wrap="square">
            <a:spAutoFit/>
          </a:bodyPr>
          <a:lstStyle/>
          <a:p>
            <a:pPr algn="ctr"/>
            <a:r>
              <a:rPr lang="en-US" sz="2800" b="1" dirty="0" smtClean="0">
                <a:solidFill>
                  <a:srgbClr val="281F0E"/>
                </a:solidFill>
              </a:rPr>
              <a:t>If a user scrolls through the content of the webpage AND is on the page for a long time, the user is most likely engaged in the content and reading.</a:t>
            </a:r>
          </a:p>
          <a:p>
            <a:endParaRPr lang="en-US" b="1" dirty="0" smtClean="0">
              <a:solidFill>
                <a:srgbClr val="281F0E"/>
              </a:solidFill>
            </a:endParaRPr>
          </a:p>
          <a:p>
            <a:endParaRPr lang="en-US" b="1" dirty="0">
              <a:solidFill>
                <a:srgbClr val="281F0E"/>
              </a:solidFill>
            </a:endParaRPr>
          </a:p>
          <a:p>
            <a:pPr algn="ctr"/>
            <a:r>
              <a:rPr lang="en-US" sz="2400" b="1" dirty="0" smtClean="0">
                <a:solidFill>
                  <a:srgbClr val="281F0E"/>
                </a:solidFill>
              </a:rPr>
              <a:t>GA does not naturally track the amount a user scrolls down the webpage.</a:t>
            </a:r>
          </a:p>
          <a:p>
            <a:pPr algn="ctr"/>
            <a:endParaRPr lang="en-US" sz="2400" b="1" dirty="0">
              <a:solidFill>
                <a:srgbClr val="281F0E"/>
              </a:solidFill>
            </a:endParaRPr>
          </a:p>
          <a:p>
            <a:pPr algn="ctr"/>
            <a:r>
              <a:rPr lang="en-US" sz="2400" b="1" dirty="0" smtClean="0">
                <a:solidFill>
                  <a:srgbClr val="281F0E"/>
                </a:solidFill>
              </a:rPr>
              <a:t>However, through Google analytics Tag Manager, it’s easy to set up scroll tracking.</a:t>
            </a:r>
          </a:p>
          <a:p>
            <a:endParaRPr lang="en-US" b="1" dirty="0">
              <a:solidFill>
                <a:srgbClr val="281F0E"/>
              </a:solidFill>
            </a:endParaRPr>
          </a:p>
          <a:p>
            <a:endParaRPr lang="en-US" dirty="0"/>
          </a:p>
        </p:txBody>
      </p:sp>
      <p:sp>
        <p:nvSpPr>
          <p:cNvPr id="6" name="Rectangle 5"/>
          <p:cNvSpPr/>
          <p:nvPr/>
        </p:nvSpPr>
        <p:spPr>
          <a:xfrm>
            <a:off x="284704" y="1350066"/>
            <a:ext cx="11757043" cy="1110967"/>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306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492443"/>
          </a:xfrm>
          <a:prstGeom prst="rect">
            <a:avLst/>
          </a:prstGeom>
        </p:spPr>
        <p:txBody>
          <a:bodyPr wrap="square">
            <a:spAutoFit/>
          </a:bodyPr>
          <a:lstStyle/>
          <a:p>
            <a:pPr algn="ctr"/>
            <a:r>
              <a:rPr lang="en-US" sz="2600" b="1" dirty="0" smtClean="0">
                <a:solidFill>
                  <a:srgbClr val="281F0E"/>
                </a:solidFill>
              </a:rPr>
              <a:t>3. </a:t>
            </a:r>
            <a:r>
              <a:rPr lang="en-US" sz="2600" b="1" dirty="0">
                <a:solidFill>
                  <a:srgbClr val="281F0E"/>
                </a:solidFill>
              </a:rPr>
              <a:t>Track </a:t>
            </a:r>
            <a:r>
              <a:rPr lang="en-US" sz="2600" b="1" dirty="0" smtClean="0">
                <a:solidFill>
                  <a:srgbClr val="281F0E"/>
                </a:solidFill>
              </a:rPr>
              <a:t>user Scrolling – It’s a great sign of user Engagement</a:t>
            </a:r>
            <a:endParaRPr lang="en-US" sz="2600" dirty="0"/>
          </a:p>
        </p:txBody>
      </p:sp>
      <p:cxnSp>
        <p:nvCxnSpPr>
          <p:cNvPr id="8" name="Straight Connector 7"/>
          <p:cNvCxnSpPr/>
          <p:nvPr/>
        </p:nvCxnSpPr>
        <p:spPr>
          <a:xfrm>
            <a:off x="0" y="107681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0578" y="646216"/>
            <a:ext cx="10769600" cy="369332"/>
          </a:xfrm>
          <a:prstGeom prst="rect">
            <a:avLst/>
          </a:prstGeom>
        </p:spPr>
        <p:txBody>
          <a:bodyPr wrap="square">
            <a:spAutoFit/>
          </a:bodyPr>
          <a:lstStyle/>
          <a:p>
            <a:r>
              <a:rPr lang="en-US" b="1" dirty="0" smtClean="0">
                <a:solidFill>
                  <a:srgbClr val="281F0E"/>
                </a:solidFill>
              </a:rPr>
              <a:t>Now that we can see how long a user is ACTUALLY on a page, we should see if they scrolled down the page.   </a:t>
            </a:r>
            <a:endParaRPr lang="en-US" dirty="0"/>
          </a:p>
        </p:txBody>
      </p:sp>
      <p:sp>
        <p:nvSpPr>
          <p:cNvPr id="4" name="Rectangle 3"/>
          <p:cNvSpPr/>
          <p:nvPr/>
        </p:nvSpPr>
        <p:spPr>
          <a:xfrm>
            <a:off x="910107" y="1365103"/>
            <a:ext cx="10275690" cy="461665"/>
          </a:xfrm>
          <a:prstGeom prst="rect">
            <a:avLst/>
          </a:prstGeom>
        </p:spPr>
        <p:txBody>
          <a:bodyPr wrap="square">
            <a:spAutoFit/>
          </a:bodyPr>
          <a:lstStyle/>
          <a:p>
            <a:pPr algn="ctr"/>
            <a:r>
              <a:rPr lang="en-US" sz="2400" b="1" dirty="0" smtClean="0">
                <a:solidFill>
                  <a:srgbClr val="281F0E"/>
                </a:solidFill>
              </a:rPr>
              <a:t>Setting up Scroll Tracking - It takes 15 minutes and it’s good forever </a:t>
            </a:r>
            <a:endParaRPr lang="en-US" sz="2400" b="1" dirty="0">
              <a:solidFill>
                <a:srgbClr val="281F0E"/>
              </a:solidFill>
            </a:endParaRPr>
          </a:p>
        </p:txBody>
      </p:sp>
      <p:pic>
        <p:nvPicPr>
          <p:cNvPr id="5" name="Picture 4"/>
          <p:cNvPicPr>
            <a:picLocks noChangeAspect="1"/>
          </p:cNvPicPr>
          <p:nvPr/>
        </p:nvPicPr>
        <p:blipFill>
          <a:blip r:embed="rId2"/>
          <a:stretch>
            <a:fillRect/>
          </a:stretch>
        </p:blipFill>
        <p:spPr>
          <a:xfrm>
            <a:off x="90312" y="1826768"/>
            <a:ext cx="8107730" cy="4491953"/>
          </a:xfrm>
          <a:prstGeom prst="rect">
            <a:avLst/>
          </a:prstGeom>
          <a:ln w="12700">
            <a:solidFill>
              <a:srgbClr val="4C2D00"/>
            </a:solidFill>
          </a:ln>
        </p:spPr>
      </p:pic>
      <p:pic>
        <p:nvPicPr>
          <p:cNvPr id="6" name="Picture 5"/>
          <p:cNvPicPr>
            <a:picLocks noChangeAspect="1"/>
          </p:cNvPicPr>
          <p:nvPr/>
        </p:nvPicPr>
        <p:blipFill>
          <a:blip r:embed="rId3"/>
          <a:stretch>
            <a:fillRect/>
          </a:stretch>
        </p:blipFill>
        <p:spPr>
          <a:xfrm>
            <a:off x="5350934" y="3695402"/>
            <a:ext cx="6569199" cy="2368989"/>
          </a:xfrm>
          <a:prstGeom prst="rect">
            <a:avLst/>
          </a:prstGeom>
          <a:ln w="12700">
            <a:solidFill>
              <a:srgbClr val="4C2D00"/>
            </a:solidFill>
          </a:ln>
        </p:spPr>
      </p:pic>
      <p:sp>
        <p:nvSpPr>
          <p:cNvPr id="7" name="Rectangle 6"/>
          <p:cNvSpPr/>
          <p:nvPr/>
        </p:nvSpPr>
        <p:spPr>
          <a:xfrm>
            <a:off x="8926658" y="2122467"/>
            <a:ext cx="1985851" cy="1200329"/>
          </a:xfrm>
          <a:prstGeom prst="rect">
            <a:avLst/>
          </a:prstGeom>
        </p:spPr>
        <p:txBody>
          <a:bodyPr wrap="square">
            <a:spAutoFit/>
          </a:bodyPr>
          <a:lstStyle/>
          <a:p>
            <a:pPr algn="ctr"/>
            <a:r>
              <a:rPr lang="en-US" b="1" dirty="0" smtClean="0">
                <a:solidFill>
                  <a:srgbClr val="281F0E"/>
                </a:solidFill>
              </a:rPr>
              <a:t>-New Tag</a:t>
            </a:r>
          </a:p>
          <a:p>
            <a:pPr algn="ctr"/>
            <a:r>
              <a:rPr lang="en-US" b="1" dirty="0" smtClean="0">
                <a:solidFill>
                  <a:srgbClr val="281F0E"/>
                </a:solidFill>
              </a:rPr>
              <a:t>-2 Triggers</a:t>
            </a:r>
          </a:p>
          <a:p>
            <a:pPr algn="ctr"/>
            <a:r>
              <a:rPr lang="en-US" b="1" dirty="0" smtClean="0">
                <a:solidFill>
                  <a:srgbClr val="281F0E"/>
                </a:solidFill>
              </a:rPr>
              <a:t>-5 Variables</a:t>
            </a:r>
            <a:endParaRPr lang="en-US" b="1" dirty="0">
              <a:solidFill>
                <a:srgbClr val="281F0E"/>
              </a:solidFill>
            </a:endParaRPr>
          </a:p>
          <a:p>
            <a:pPr algn="ctr"/>
            <a:r>
              <a:rPr lang="en-US" b="1" dirty="0" smtClean="0">
                <a:solidFill>
                  <a:srgbClr val="281F0E"/>
                </a:solidFill>
              </a:rPr>
              <a:t> </a:t>
            </a:r>
            <a:endParaRPr lang="en-US" dirty="0"/>
          </a:p>
        </p:txBody>
      </p:sp>
    </p:spTree>
    <p:extLst>
      <p:ext uri="{BB962C8B-B14F-4D97-AF65-F5344CB8AC3E}">
        <p14:creationId xmlns:p14="http://schemas.microsoft.com/office/powerpoint/2010/main" val="386605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492443"/>
          </a:xfrm>
          <a:prstGeom prst="rect">
            <a:avLst/>
          </a:prstGeom>
        </p:spPr>
        <p:txBody>
          <a:bodyPr wrap="square">
            <a:spAutoFit/>
          </a:bodyPr>
          <a:lstStyle/>
          <a:p>
            <a:pPr algn="ctr"/>
            <a:r>
              <a:rPr lang="en-US" sz="2600" b="1" dirty="0" smtClean="0">
                <a:solidFill>
                  <a:srgbClr val="281F0E"/>
                </a:solidFill>
              </a:rPr>
              <a:t>3. </a:t>
            </a:r>
            <a:r>
              <a:rPr lang="en-US" sz="2600" b="1" dirty="0">
                <a:solidFill>
                  <a:srgbClr val="281F0E"/>
                </a:solidFill>
              </a:rPr>
              <a:t>Track </a:t>
            </a:r>
            <a:r>
              <a:rPr lang="en-US" sz="2600" b="1" dirty="0" smtClean="0">
                <a:solidFill>
                  <a:srgbClr val="281F0E"/>
                </a:solidFill>
              </a:rPr>
              <a:t>user Scrolling – It’s a great sign of user Engagement</a:t>
            </a:r>
            <a:endParaRPr lang="en-US" sz="2600" dirty="0"/>
          </a:p>
        </p:txBody>
      </p:sp>
      <p:cxnSp>
        <p:nvCxnSpPr>
          <p:cNvPr id="8" name="Straight Connector 7"/>
          <p:cNvCxnSpPr/>
          <p:nvPr/>
        </p:nvCxnSpPr>
        <p:spPr>
          <a:xfrm>
            <a:off x="0" y="107681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0578" y="646216"/>
            <a:ext cx="10769600" cy="369332"/>
          </a:xfrm>
          <a:prstGeom prst="rect">
            <a:avLst/>
          </a:prstGeom>
        </p:spPr>
        <p:txBody>
          <a:bodyPr wrap="square">
            <a:spAutoFit/>
          </a:bodyPr>
          <a:lstStyle/>
          <a:p>
            <a:r>
              <a:rPr lang="en-US" b="1" dirty="0" smtClean="0">
                <a:solidFill>
                  <a:srgbClr val="281F0E"/>
                </a:solidFill>
              </a:rPr>
              <a:t>Now that we can see how long a user is ACTUALLY on a page, we should see if they scrolled down the page.   </a:t>
            </a:r>
            <a:endParaRPr lang="en-US" dirty="0"/>
          </a:p>
        </p:txBody>
      </p:sp>
      <p:sp>
        <p:nvSpPr>
          <p:cNvPr id="4" name="Rectangle 3"/>
          <p:cNvSpPr/>
          <p:nvPr/>
        </p:nvSpPr>
        <p:spPr>
          <a:xfrm>
            <a:off x="1033678" y="1365103"/>
            <a:ext cx="10275690" cy="461665"/>
          </a:xfrm>
          <a:prstGeom prst="rect">
            <a:avLst/>
          </a:prstGeom>
        </p:spPr>
        <p:txBody>
          <a:bodyPr wrap="square">
            <a:spAutoFit/>
          </a:bodyPr>
          <a:lstStyle/>
          <a:p>
            <a:pPr algn="ctr"/>
            <a:r>
              <a:rPr lang="en-US" sz="2400" b="1" dirty="0" smtClean="0">
                <a:solidFill>
                  <a:srgbClr val="281F0E"/>
                </a:solidFill>
              </a:rPr>
              <a:t>Scroll Tracking Result – Data includes Bounces</a:t>
            </a:r>
            <a:endParaRPr lang="en-US" sz="2400" b="1" dirty="0">
              <a:solidFill>
                <a:srgbClr val="281F0E"/>
              </a:solidFill>
            </a:endParaRPr>
          </a:p>
        </p:txBody>
      </p:sp>
      <p:pic>
        <p:nvPicPr>
          <p:cNvPr id="9" name="Picture 8"/>
          <p:cNvPicPr>
            <a:picLocks noChangeAspect="1"/>
          </p:cNvPicPr>
          <p:nvPr/>
        </p:nvPicPr>
        <p:blipFill>
          <a:blip r:embed="rId2"/>
          <a:stretch>
            <a:fillRect/>
          </a:stretch>
        </p:blipFill>
        <p:spPr>
          <a:xfrm>
            <a:off x="1091886" y="2283835"/>
            <a:ext cx="10159273" cy="3592442"/>
          </a:xfrm>
          <a:prstGeom prst="rect">
            <a:avLst/>
          </a:prstGeom>
          <a:ln w="12700">
            <a:solidFill>
              <a:srgbClr val="4C2D00"/>
            </a:solidFill>
          </a:ln>
        </p:spPr>
      </p:pic>
      <p:sp>
        <p:nvSpPr>
          <p:cNvPr id="5" name="Rectangle 4"/>
          <p:cNvSpPr/>
          <p:nvPr/>
        </p:nvSpPr>
        <p:spPr>
          <a:xfrm>
            <a:off x="1935426" y="6148678"/>
            <a:ext cx="8472191" cy="369332"/>
          </a:xfrm>
          <a:prstGeom prst="rect">
            <a:avLst/>
          </a:prstGeom>
        </p:spPr>
        <p:txBody>
          <a:bodyPr wrap="none">
            <a:spAutoFit/>
          </a:bodyPr>
          <a:lstStyle/>
          <a:p>
            <a:r>
              <a:rPr lang="en-US" b="1" dirty="0" smtClean="0">
                <a:solidFill>
                  <a:srgbClr val="281F0E"/>
                </a:solidFill>
              </a:rPr>
              <a:t>*Pages with higher traffic have a higher bounce rate and naturally have less scrolling</a:t>
            </a:r>
            <a:endParaRPr lang="en-US" dirty="0"/>
          </a:p>
        </p:txBody>
      </p:sp>
    </p:spTree>
    <p:extLst>
      <p:ext uri="{BB962C8B-B14F-4D97-AF65-F5344CB8AC3E}">
        <p14:creationId xmlns:p14="http://schemas.microsoft.com/office/powerpoint/2010/main" val="2637337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1323439"/>
          </a:xfrm>
          <a:prstGeom prst="rect">
            <a:avLst/>
          </a:prstGeom>
        </p:spPr>
        <p:txBody>
          <a:bodyPr wrap="square">
            <a:spAutoFit/>
          </a:bodyPr>
          <a:lstStyle/>
          <a:p>
            <a:pPr algn="ctr"/>
            <a:r>
              <a:rPr lang="en-US" sz="2600" b="1" dirty="0" smtClean="0">
                <a:solidFill>
                  <a:srgbClr val="281F0E"/>
                </a:solidFill>
              </a:rPr>
              <a:t> </a:t>
            </a:r>
            <a:r>
              <a:rPr lang="en-US" sz="2800" b="1" dirty="0">
                <a:solidFill>
                  <a:srgbClr val="281F0E"/>
                </a:solidFill>
              </a:rPr>
              <a:t>Digging into the </a:t>
            </a:r>
            <a:r>
              <a:rPr lang="en-US" sz="2800" b="1" dirty="0" smtClean="0">
                <a:solidFill>
                  <a:srgbClr val="281F0E"/>
                </a:solidFill>
              </a:rPr>
              <a:t>Data</a:t>
            </a:r>
          </a:p>
          <a:p>
            <a:pPr algn="ctr"/>
            <a:r>
              <a:rPr lang="en-US" sz="2600" dirty="0" smtClean="0">
                <a:solidFill>
                  <a:srgbClr val="281F0E"/>
                </a:solidFill>
              </a:rPr>
              <a:t>Actionable </a:t>
            </a:r>
            <a:r>
              <a:rPr lang="en-US" sz="2600" dirty="0">
                <a:solidFill>
                  <a:srgbClr val="281F0E"/>
                </a:solidFill>
              </a:rPr>
              <a:t>Goals based off TRUE visitor Engagement data</a:t>
            </a:r>
          </a:p>
          <a:p>
            <a:pPr algn="ctr"/>
            <a:endParaRPr lang="en-US" sz="2600" dirty="0"/>
          </a:p>
        </p:txBody>
      </p:sp>
      <p:cxnSp>
        <p:nvCxnSpPr>
          <p:cNvPr id="8" name="Straight Connector 7"/>
          <p:cNvCxnSpPr/>
          <p:nvPr/>
        </p:nvCxnSpPr>
        <p:spPr>
          <a:xfrm>
            <a:off x="0" y="107681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472399" y="1152224"/>
            <a:ext cx="7533216" cy="461665"/>
          </a:xfrm>
          <a:prstGeom prst="rect">
            <a:avLst/>
          </a:prstGeom>
        </p:spPr>
        <p:txBody>
          <a:bodyPr wrap="none">
            <a:spAutoFit/>
          </a:bodyPr>
          <a:lstStyle/>
          <a:p>
            <a:r>
              <a:rPr lang="en-US" sz="2400" b="1" dirty="0" smtClean="0">
                <a:solidFill>
                  <a:srgbClr val="281F0E"/>
                </a:solidFill>
              </a:rPr>
              <a:t>1. Bounce Rate (Users that visit for less than 20 seconds)</a:t>
            </a:r>
            <a:endParaRPr lang="en-US" sz="2400" dirty="0"/>
          </a:p>
        </p:txBody>
      </p:sp>
      <p:sp>
        <p:nvSpPr>
          <p:cNvPr id="6" name="Rectangle 5"/>
          <p:cNvSpPr/>
          <p:nvPr/>
        </p:nvSpPr>
        <p:spPr>
          <a:xfrm>
            <a:off x="419101" y="1830778"/>
            <a:ext cx="11397761" cy="2031325"/>
          </a:xfrm>
          <a:prstGeom prst="rect">
            <a:avLst/>
          </a:prstGeom>
        </p:spPr>
        <p:txBody>
          <a:bodyPr wrap="square">
            <a:spAutoFit/>
          </a:bodyPr>
          <a:lstStyle/>
          <a:p>
            <a:r>
              <a:rPr lang="en-US" sz="2400" b="1" dirty="0" smtClean="0">
                <a:solidFill>
                  <a:srgbClr val="281F0E"/>
                </a:solidFill>
              </a:rPr>
              <a:t>Bounce rates for Informational websites are traditionally high. </a:t>
            </a:r>
          </a:p>
          <a:p>
            <a:endParaRPr lang="en-US" sz="1600" b="1" dirty="0" smtClean="0">
              <a:solidFill>
                <a:srgbClr val="281F0E"/>
              </a:solidFill>
            </a:endParaRPr>
          </a:p>
          <a:p>
            <a:r>
              <a:rPr lang="en-US" sz="2400" b="1" dirty="0" smtClean="0">
                <a:solidFill>
                  <a:srgbClr val="281F0E"/>
                </a:solidFill>
              </a:rPr>
              <a:t>Paleontology related sites fall under this category; they have a higher than average bounce rate compared to non-informational websites.</a:t>
            </a:r>
          </a:p>
          <a:p>
            <a:endParaRPr lang="en-US" b="1" dirty="0">
              <a:solidFill>
                <a:srgbClr val="281F0E"/>
              </a:solidFill>
            </a:endParaRPr>
          </a:p>
          <a:p>
            <a:endParaRPr lang="en-US" b="1" dirty="0">
              <a:solidFill>
                <a:srgbClr val="281F0E"/>
              </a:solidFill>
            </a:endParaRPr>
          </a:p>
        </p:txBody>
      </p:sp>
      <p:sp>
        <p:nvSpPr>
          <p:cNvPr id="7" name="Rectangle 6"/>
          <p:cNvSpPr/>
          <p:nvPr/>
        </p:nvSpPr>
        <p:spPr>
          <a:xfrm>
            <a:off x="419101" y="5922867"/>
            <a:ext cx="10934699" cy="769441"/>
          </a:xfrm>
          <a:prstGeom prst="rect">
            <a:avLst/>
          </a:prstGeom>
        </p:spPr>
        <p:txBody>
          <a:bodyPr wrap="square">
            <a:spAutoFit/>
          </a:bodyPr>
          <a:lstStyle/>
          <a:p>
            <a:pPr algn="ctr"/>
            <a:r>
              <a:rPr lang="en-US" sz="2400" b="1" dirty="0">
                <a:solidFill>
                  <a:srgbClr val="281F0E"/>
                </a:solidFill>
              </a:rPr>
              <a:t>Recommendation:</a:t>
            </a:r>
            <a:r>
              <a:rPr lang="en-US" sz="2000" b="1" dirty="0">
                <a:solidFill>
                  <a:srgbClr val="281F0E"/>
                </a:solidFill>
              </a:rPr>
              <a:t>  Don’t worry about the bounce, concentrate on keeping users </a:t>
            </a:r>
            <a:r>
              <a:rPr lang="en-US" sz="2000" b="1" dirty="0" smtClean="0">
                <a:solidFill>
                  <a:srgbClr val="281F0E"/>
                </a:solidFill>
              </a:rPr>
              <a:t>engaged, this will naturally lower the bounce rate.</a:t>
            </a:r>
            <a:endParaRPr lang="en-US" sz="2000" b="1" dirty="0">
              <a:solidFill>
                <a:srgbClr val="281F0E"/>
              </a:solidFill>
            </a:endParaRPr>
          </a:p>
        </p:txBody>
      </p:sp>
      <p:pic>
        <p:nvPicPr>
          <p:cNvPr id="9" name="Picture 8"/>
          <p:cNvPicPr>
            <a:picLocks noChangeAspect="1"/>
          </p:cNvPicPr>
          <p:nvPr/>
        </p:nvPicPr>
        <p:blipFill>
          <a:blip r:embed="rId2"/>
          <a:stretch>
            <a:fillRect/>
          </a:stretch>
        </p:blipFill>
        <p:spPr>
          <a:xfrm>
            <a:off x="3536923" y="3331826"/>
            <a:ext cx="4699054" cy="2591041"/>
          </a:xfrm>
          <a:prstGeom prst="rect">
            <a:avLst/>
          </a:prstGeom>
          <a:ln w="12700">
            <a:solidFill>
              <a:srgbClr val="57431F"/>
            </a:solidFill>
          </a:ln>
        </p:spPr>
      </p:pic>
      <p:sp>
        <p:nvSpPr>
          <p:cNvPr id="10" name="Rectangle 9"/>
          <p:cNvSpPr/>
          <p:nvPr/>
        </p:nvSpPr>
        <p:spPr>
          <a:xfrm>
            <a:off x="284704" y="6021341"/>
            <a:ext cx="11207385" cy="670967"/>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220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1323439"/>
          </a:xfrm>
          <a:prstGeom prst="rect">
            <a:avLst/>
          </a:prstGeom>
        </p:spPr>
        <p:txBody>
          <a:bodyPr wrap="square">
            <a:spAutoFit/>
          </a:bodyPr>
          <a:lstStyle/>
          <a:p>
            <a:pPr algn="ctr"/>
            <a:r>
              <a:rPr lang="en-US" sz="2600" b="1" dirty="0" smtClean="0">
                <a:solidFill>
                  <a:srgbClr val="281F0E"/>
                </a:solidFill>
              </a:rPr>
              <a:t> </a:t>
            </a:r>
            <a:r>
              <a:rPr lang="en-US" sz="2800" b="1" dirty="0">
                <a:solidFill>
                  <a:srgbClr val="281F0E"/>
                </a:solidFill>
              </a:rPr>
              <a:t>Digging into the </a:t>
            </a:r>
            <a:r>
              <a:rPr lang="en-US" sz="2800" b="1" dirty="0" smtClean="0">
                <a:solidFill>
                  <a:srgbClr val="281F0E"/>
                </a:solidFill>
              </a:rPr>
              <a:t>Data</a:t>
            </a:r>
          </a:p>
          <a:p>
            <a:pPr algn="ctr"/>
            <a:r>
              <a:rPr lang="en-US" sz="2600" dirty="0" smtClean="0">
                <a:solidFill>
                  <a:srgbClr val="281F0E"/>
                </a:solidFill>
              </a:rPr>
              <a:t>Actionable </a:t>
            </a:r>
            <a:r>
              <a:rPr lang="en-US" sz="2600" dirty="0">
                <a:solidFill>
                  <a:srgbClr val="281F0E"/>
                </a:solidFill>
              </a:rPr>
              <a:t>Goals based off TRUE visitor Engagement data</a:t>
            </a:r>
          </a:p>
          <a:p>
            <a:pPr algn="ctr"/>
            <a:endParaRPr lang="en-US" sz="2600" dirty="0"/>
          </a:p>
        </p:txBody>
      </p:sp>
      <p:cxnSp>
        <p:nvCxnSpPr>
          <p:cNvPr id="8" name="Straight Connector 7"/>
          <p:cNvCxnSpPr/>
          <p:nvPr/>
        </p:nvCxnSpPr>
        <p:spPr>
          <a:xfrm>
            <a:off x="0" y="107681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78287" y="1661999"/>
            <a:ext cx="4223237" cy="6432530"/>
          </a:xfrm>
          <a:prstGeom prst="rect">
            <a:avLst/>
          </a:prstGeom>
        </p:spPr>
        <p:txBody>
          <a:bodyPr wrap="square">
            <a:spAutoFit/>
          </a:bodyPr>
          <a:lstStyle/>
          <a:p>
            <a:pPr algn="ctr"/>
            <a:r>
              <a:rPr lang="en-US" sz="2400" b="1" dirty="0" smtClean="0">
                <a:solidFill>
                  <a:srgbClr val="281F0E"/>
                </a:solidFill>
              </a:rPr>
              <a:t>Popular Pages</a:t>
            </a:r>
            <a:r>
              <a:rPr lang="en-US" sz="2000" b="1" dirty="0" smtClean="0">
                <a:solidFill>
                  <a:srgbClr val="281F0E"/>
                </a:solidFill>
              </a:rPr>
              <a:t> - What users like:</a:t>
            </a:r>
            <a:endParaRPr lang="en-US" sz="1600" b="1" dirty="0" smtClean="0">
              <a:solidFill>
                <a:srgbClr val="281F0E"/>
              </a:solidFill>
            </a:endParaRPr>
          </a:p>
          <a:p>
            <a:endParaRPr lang="en-US" sz="1400" b="1" dirty="0" smtClean="0">
              <a:solidFill>
                <a:srgbClr val="281F0E"/>
              </a:solidFill>
            </a:endParaRPr>
          </a:p>
          <a:p>
            <a:pPr marL="285750" indent="-285750">
              <a:buFontTx/>
              <a:buChar char="-"/>
            </a:pPr>
            <a:r>
              <a:rPr lang="en-US" b="1" dirty="0" smtClean="0">
                <a:solidFill>
                  <a:schemeClr val="accent1">
                    <a:lumMod val="75000"/>
                  </a:schemeClr>
                </a:solidFill>
              </a:rPr>
              <a:t>*</a:t>
            </a:r>
            <a:r>
              <a:rPr lang="en-US" b="1" dirty="0" smtClean="0">
                <a:solidFill>
                  <a:srgbClr val="281F0E"/>
                </a:solidFill>
              </a:rPr>
              <a:t> Anything dealing with </a:t>
            </a:r>
            <a:r>
              <a:rPr lang="en-US" b="1" dirty="0" err="1" smtClean="0">
                <a:solidFill>
                  <a:srgbClr val="281F0E"/>
                </a:solidFill>
              </a:rPr>
              <a:t>megalodon</a:t>
            </a:r>
            <a:endParaRPr lang="en-US" b="1" dirty="0" smtClean="0">
              <a:solidFill>
                <a:srgbClr val="281F0E"/>
              </a:solidFill>
            </a:endParaRPr>
          </a:p>
          <a:p>
            <a:endParaRPr lang="en-US" b="1" dirty="0">
              <a:solidFill>
                <a:srgbClr val="281F0E"/>
              </a:solidFill>
            </a:endParaRPr>
          </a:p>
          <a:p>
            <a:pPr marL="285750" indent="-285750">
              <a:buFontTx/>
              <a:buChar char="-"/>
            </a:pPr>
            <a:r>
              <a:rPr lang="en-US" b="1" dirty="0" smtClean="0">
                <a:solidFill>
                  <a:srgbClr val="00B050"/>
                </a:solidFill>
              </a:rPr>
              <a:t>*</a:t>
            </a:r>
            <a:r>
              <a:rPr lang="en-US" b="1" dirty="0" smtClean="0">
                <a:solidFill>
                  <a:srgbClr val="281F0E"/>
                </a:solidFill>
              </a:rPr>
              <a:t> Famous Animals – mosasaurs, tyrannosaurs, … </a:t>
            </a:r>
          </a:p>
          <a:p>
            <a:endParaRPr lang="en-US" b="1" dirty="0" smtClean="0">
              <a:solidFill>
                <a:srgbClr val="281F0E"/>
              </a:solidFill>
            </a:endParaRPr>
          </a:p>
          <a:p>
            <a:pPr marL="285750" indent="-285750">
              <a:buFontTx/>
              <a:buChar char="-"/>
            </a:pPr>
            <a:r>
              <a:rPr lang="en-US" b="1" dirty="0" smtClean="0">
                <a:solidFill>
                  <a:srgbClr val="FF0000"/>
                </a:solidFill>
              </a:rPr>
              <a:t>*</a:t>
            </a:r>
            <a:r>
              <a:rPr lang="en-US" b="1" dirty="0" smtClean="0">
                <a:solidFill>
                  <a:srgbClr val="281F0E"/>
                </a:solidFill>
              </a:rPr>
              <a:t> Fossil Hunting Sites that have </a:t>
            </a:r>
            <a:r>
              <a:rPr lang="en-US" b="1" dirty="0" err="1" smtClean="0">
                <a:solidFill>
                  <a:srgbClr val="281F0E"/>
                </a:solidFill>
              </a:rPr>
              <a:t>megalodon</a:t>
            </a:r>
            <a:r>
              <a:rPr lang="en-US" b="1" dirty="0" smtClean="0">
                <a:solidFill>
                  <a:srgbClr val="281F0E"/>
                </a:solidFill>
              </a:rPr>
              <a:t> teeth</a:t>
            </a:r>
          </a:p>
          <a:p>
            <a:endParaRPr lang="en-US" b="1" dirty="0" smtClean="0">
              <a:solidFill>
                <a:srgbClr val="281F0E"/>
              </a:solidFill>
            </a:endParaRPr>
          </a:p>
          <a:p>
            <a:pPr marL="285750" indent="-285750">
              <a:buFontTx/>
              <a:buChar char="-"/>
            </a:pPr>
            <a:r>
              <a:rPr lang="en-US" b="1" dirty="0" smtClean="0">
                <a:solidFill>
                  <a:schemeClr val="bg1"/>
                </a:solidFill>
              </a:rPr>
              <a:t>*</a:t>
            </a:r>
            <a:r>
              <a:rPr lang="en-US" b="1" dirty="0" smtClean="0">
                <a:solidFill>
                  <a:srgbClr val="281F0E"/>
                </a:solidFill>
              </a:rPr>
              <a:t> Fossil Hunting Sites / Identification</a:t>
            </a:r>
          </a:p>
          <a:p>
            <a:endParaRPr lang="en-US" b="1" dirty="0" smtClean="0">
              <a:solidFill>
                <a:srgbClr val="281F0E"/>
              </a:solidFill>
            </a:endParaRPr>
          </a:p>
          <a:p>
            <a:pPr marL="285750" indent="-285750">
              <a:buFontTx/>
              <a:buChar char="-"/>
            </a:pPr>
            <a:r>
              <a:rPr lang="en-US" b="1" dirty="0" smtClean="0">
                <a:solidFill>
                  <a:srgbClr val="D67F00"/>
                </a:solidFill>
              </a:rPr>
              <a:t>*</a:t>
            </a:r>
            <a:r>
              <a:rPr lang="en-US" b="1" dirty="0" smtClean="0">
                <a:solidFill>
                  <a:srgbClr val="281F0E"/>
                </a:solidFill>
              </a:rPr>
              <a:t> Very general Paleontology topics (“What is a Fossil” “What are trilobites”)</a:t>
            </a:r>
          </a:p>
          <a:p>
            <a:endParaRPr lang="en-US" sz="1600" b="1" dirty="0">
              <a:solidFill>
                <a:srgbClr val="281F0E"/>
              </a:solidFill>
            </a:endParaRPr>
          </a:p>
          <a:p>
            <a:endParaRPr lang="en-US" sz="1600" b="1" dirty="0" smtClean="0">
              <a:solidFill>
                <a:srgbClr val="281F0E"/>
              </a:solidFill>
            </a:endParaRPr>
          </a:p>
          <a:p>
            <a:pPr marL="285750" indent="-285750">
              <a:buFontTx/>
              <a:buChar char="-"/>
            </a:pPr>
            <a:endParaRPr lang="en-US" sz="1600" b="1" dirty="0">
              <a:solidFill>
                <a:srgbClr val="281F0E"/>
              </a:solidFill>
            </a:endParaRPr>
          </a:p>
          <a:p>
            <a:endParaRPr lang="en-US" sz="1600" b="1" dirty="0">
              <a:solidFill>
                <a:srgbClr val="281F0E"/>
              </a:solidFill>
            </a:endParaRPr>
          </a:p>
          <a:p>
            <a:endParaRPr lang="en-US" sz="1600" b="1" dirty="0" smtClean="0">
              <a:solidFill>
                <a:srgbClr val="281F0E"/>
              </a:solidFill>
            </a:endParaRPr>
          </a:p>
          <a:p>
            <a:endParaRPr lang="en-US" sz="1600" b="1" dirty="0">
              <a:solidFill>
                <a:srgbClr val="281F0E"/>
              </a:solidFill>
            </a:endParaRPr>
          </a:p>
          <a:p>
            <a:endParaRPr lang="en-US" sz="1600" b="1" dirty="0" smtClean="0">
              <a:solidFill>
                <a:srgbClr val="281F0E"/>
              </a:solidFill>
            </a:endParaRPr>
          </a:p>
          <a:p>
            <a:endParaRPr lang="en-US" sz="1600" b="1" dirty="0" smtClean="0">
              <a:solidFill>
                <a:srgbClr val="281F0E"/>
              </a:solidFill>
            </a:endParaRPr>
          </a:p>
          <a:p>
            <a:endParaRPr lang="en-US" sz="1600" b="1" dirty="0">
              <a:solidFill>
                <a:srgbClr val="281F0E"/>
              </a:solidFill>
            </a:endParaRPr>
          </a:p>
        </p:txBody>
      </p:sp>
      <p:sp>
        <p:nvSpPr>
          <p:cNvPr id="7" name="Rectangle 6"/>
          <p:cNvSpPr/>
          <p:nvPr/>
        </p:nvSpPr>
        <p:spPr>
          <a:xfrm>
            <a:off x="628650" y="6396335"/>
            <a:ext cx="10934699" cy="461665"/>
          </a:xfrm>
          <a:prstGeom prst="rect">
            <a:avLst/>
          </a:prstGeom>
        </p:spPr>
        <p:txBody>
          <a:bodyPr wrap="square">
            <a:spAutoFit/>
          </a:bodyPr>
          <a:lstStyle/>
          <a:p>
            <a:pPr algn="ctr"/>
            <a:r>
              <a:rPr lang="en-US" sz="2400" b="1" dirty="0">
                <a:solidFill>
                  <a:srgbClr val="281F0E"/>
                </a:solidFill>
              </a:rPr>
              <a:t>Recommendation:</a:t>
            </a:r>
            <a:r>
              <a:rPr lang="en-US" sz="2000" b="1" dirty="0">
                <a:solidFill>
                  <a:srgbClr val="281F0E"/>
                </a:solidFill>
              </a:rPr>
              <a:t>  </a:t>
            </a:r>
            <a:r>
              <a:rPr lang="en-US" sz="2000" b="1" dirty="0" smtClean="0">
                <a:solidFill>
                  <a:srgbClr val="281F0E"/>
                </a:solidFill>
              </a:rPr>
              <a:t>See what your page is lacking in the above list and add this content</a:t>
            </a:r>
            <a:endParaRPr lang="en-US" sz="2000" b="1" dirty="0">
              <a:solidFill>
                <a:srgbClr val="281F0E"/>
              </a:solidFill>
            </a:endParaRPr>
          </a:p>
        </p:txBody>
      </p:sp>
      <p:sp>
        <p:nvSpPr>
          <p:cNvPr id="3" name="Rectangle 2"/>
          <p:cNvSpPr/>
          <p:nvPr/>
        </p:nvSpPr>
        <p:spPr>
          <a:xfrm>
            <a:off x="7271367" y="2215592"/>
            <a:ext cx="2144883" cy="369332"/>
          </a:xfrm>
          <a:prstGeom prst="rect">
            <a:avLst/>
          </a:prstGeom>
        </p:spPr>
        <p:txBody>
          <a:bodyPr wrap="none">
            <a:spAutoFit/>
          </a:bodyPr>
          <a:lstStyle/>
          <a:p>
            <a:r>
              <a:rPr lang="en-US" b="1" dirty="0" smtClean="0">
                <a:solidFill>
                  <a:srgbClr val="281F0E"/>
                </a:solidFill>
              </a:rPr>
              <a:t>GA SCREEEN GRAB</a:t>
            </a:r>
            <a:endParaRPr lang="en-US" dirty="0"/>
          </a:p>
        </p:txBody>
      </p:sp>
      <p:pic>
        <p:nvPicPr>
          <p:cNvPr id="4" name="Picture 3"/>
          <p:cNvPicPr>
            <a:picLocks noChangeAspect="1"/>
          </p:cNvPicPr>
          <p:nvPr/>
        </p:nvPicPr>
        <p:blipFill>
          <a:blip r:embed="rId2"/>
          <a:stretch>
            <a:fillRect/>
          </a:stretch>
        </p:blipFill>
        <p:spPr>
          <a:xfrm>
            <a:off x="4642338" y="1102413"/>
            <a:ext cx="7796776" cy="5390162"/>
          </a:xfrm>
          <a:prstGeom prst="rect">
            <a:avLst/>
          </a:prstGeom>
          <a:ln w="12700">
            <a:solidFill>
              <a:srgbClr val="4C2D00"/>
            </a:solidFill>
          </a:ln>
        </p:spPr>
      </p:pic>
      <p:sp>
        <p:nvSpPr>
          <p:cNvPr id="5" name="Rectangle 4"/>
          <p:cNvSpPr/>
          <p:nvPr/>
        </p:nvSpPr>
        <p:spPr>
          <a:xfrm>
            <a:off x="419101" y="1564078"/>
            <a:ext cx="4141610" cy="4543211"/>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2445" y="6396335"/>
            <a:ext cx="10092266" cy="461665"/>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265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1323439"/>
          </a:xfrm>
          <a:prstGeom prst="rect">
            <a:avLst/>
          </a:prstGeom>
        </p:spPr>
        <p:txBody>
          <a:bodyPr wrap="square">
            <a:spAutoFit/>
          </a:bodyPr>
          <a:lstStyle/>
          <a:p>
            <a:pPr algn="ctr"/>
            <a:r>
              <a:rPr lang="en-US" sz="2600" b="1" dirty="0" smtClean="0">
                <a:solidFill>
                  <a:srgbClr val="281F0E"/>
                </a:solidFill>
              </a:rPr>
              <a:t> </a:t>
            </a:r>
            <a:r>
              <a:rPr lang="en-US" sz="2800" b="1" dirty="0">
                <a:solidFill>
                  <a:srgbClr val="281F0E"/>
                </a:solidFill>
              </a:rPr>
              <a:t>Digging into the </a:t>
            </a:r>
            <a:r>
              <a:rPr lang="en-US" sz="2800" b="1" dirty="0" smtClean="0">
                <a:solidFill>
                  <a:srgbClr val="281F0E"/>
                </a:solidFill>
              </a:rPr>
              <a:t>Data</a:t>
            </a:r>
          </a:p>
          <a:p>
            <a:pPr algn="ctr"/>
            <a:r>
              <a:rPr lang="en-US" sz="2600" dirty="0" smtClean="0">
                <a:solidFill>
                  <a:srgbClr val="281F0E"/>
                </a:solidFill>
              </a:rPr>
              <a:t>Actionable </a:t>
            </a:r>
            <a:r>
              <a:rPr lang="en-US" sz="2600" dirty="0">
                <a:solidFill>
                  <a:srgbClr val="281F0E"/>
                </a:solidFill>
              </a:rPr>
              <a:t>Goals based off TRUE visitor Engagement data</a:t>
            </a:r>
          </a:p>
          <a:p>
            <a:pPr algn="ctr"/>
            <a:endParaRPr lang="en-US" sz="2600" dirty="0"/>
          </a:p>
        </p:txBody>
      </p:sp>
      <p:cxnSp>
        <p:nvCxnSpPr>
          <p:cNvPr id="8" name="Straight Connector 7"/>
          <p:cNvCxnSpPr/>
          <p:nvPr/>
        </p:nvCxnSpPr>
        <p:spPr>
          <a:xfrm>
            <a:off x="0" y="107681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35636" y="1152224"/>
            <a:ext cx="1720727" cy="461665"/>
          </a:xfrm>
          <a:prstGeom prst="rect">
            <a:avLst/>
          </a:prstGeom>
        </p:spPr>
        <p:txBody>
          <a:bodyPr wrap="none">
            <a:spAutoFit/>
          </a:bodyPr>
          <a:lstStyle/>
          <a:p>
            <a:r>
              <a:rPr lang="en-US" sz="2400" b="1" dirty="0" smtClean="0">
                <a:solidFill>
                  <a:srgbClr val="281F0E"/>
                </a:solidFill>
              </a:rPr>
              <a:t>The Results</a:t>
            </a:r>
            <a:endParaRPr lang="en-US" sz="2400" dirty="0"/>
          </a:p>
        </p:txBody>
      </p:sp>
      <p:sp>
        <p:nvSpPr>
          <p:cNvPr id="6" name="Rectangle 5"/>
          <p:cNvSpPr/>
          <p:nvPr/>
        </p:nvSpPr>
        <p:spPr>
          <a:xfrm>
            <a:off x="-20505" y="1711449"/>
            <a:ext cx="4617902" cy="6309420"/>
          </a:xfrm>
          <a:prstGeom prst="rect">
            <a:avLst/>
          </a:prstGeom>
        </p:spPr>
        <p:txBody>
          <a:bodyPr wrap="square">
            <a:spAutoFit/>
          </a:bodyPr>
          <a:lstStyle/>
          <a:p>
            <a:pPr algn="ctr"/>
            <a:r>
              <a:rPr lang="en-US" sz="2400" b="1" dirty="0" smtClean="0">
                <a:solidFill>
                  <a:srgbClr val="281F0E"/>
                </a:solidFill>
              </a:rPr>
              <a:t>Unpopular Pages:</a:t>
            </a:r>
          </a:p>
          <a:p>
            <a:pPr algn="ctr"/>
            <a:r>
              <a:rPr lang="en-US" sz="2000" b="1" dirty="0" smtClean="0">
                <a:solidFill>
                  <a:srgbClr val="281F0E"/>
                </a:solidFill>
              </a:rPr>
              <a:t>What users don’t like:</a:t>
            </a:r>
            <a:endParaRPr lang="en-US" sz="1600" b="1" dirty="0" smtClean="0">
              <a:solidFill>
                <a:srgbClr val="281F0E"/>
              </a:solidFill>
            </a:endParaRPr>
          </a:p>
          <a:p>
            <a:pPr algn="ctr"/>
            <a:endParaRPr lang="en-US" b="1" dirty="0" smtClean="0">
              <a:solidFill>
                <a:srgbClr val="281F0E"/>
              </a:solidFill>
            </a:endParaRPr>
          </a:p>
          <a:p>
            <a:pPr marL="285750" indent="-285750" algn="ctr">
              <a:buFontTx/>
              <a:buChar char="-"/>
            </a:pPr>
            <a:r>
              <a:rPr lang="en-US" b="1" dirty="0" smtClean="0">
                <a:solidFill>
                  <a:srgbClr val="281F0E"/>
                </a:solidFill>
              </a:rPr>
              <a:t>* Any Fossil hunting blog type page</a:t>
            </a:r>
          </a:p>
          <a:p>
            <a:pPr marL="285750" indent="-285750" algn="ctr">
              <a:buFontTx/>
              <a:buChar char="-"/>
            </a:pPr>
            <a:r>
              <a:rPr lang="en-US" b="1" dirty="0" smtClean="0">
                <a:solidFill>
                  <a:srgbClr val="281F0E"/>
                </a:solidFill>
              </a:rPr>
              <a:t>(fossil hunting stories, personal stories, look at what I found)</a:t>
            </a:r>
          </a:p>
          <a:p>
            <a:pPr marL="285750" indent="-285750" algn="ctr">
              <a:buFontTx/>
              <a:buChar char="-"/>
            </a:pPr>
            <a:endParaRPr lang="en-US" b="1" dirty="0" smtClean="0">
              <a:solidFill>
                <a:srgbClr val="281F0E"/>
              </a:solidFill>
            </a:endParaRPr>
          </a:p>
          <a:p>
            <a:pPr marL="285750" indent="-285750" algn="ctr">
              <a:buFontTx/>
              <a:buChar char="-"/>
            </a:pPr>
            <a:r>
              <a:rPr lang="en-US" b="1" dirty="0" smtClean="0">
                <a:solidFill>
                  <a:srgbClr val="281F0E"/>
                </a:solidFill>
              </a:rPr>
              <a:t>* Unpopular / lesser known animals -  </a:t>
            </a:r>
            <a:r>
              <a:rPr lang="en-US" b="1" dirty="0" err="1" smtClean="0">
                <a:solidFill>
                  <a:srgbClr val="281F0E"/>
                </a:solidFill>
              </a:rPr>
              <a:t>squalodon</a:t>
            </a:r>
            <a:r>
              <a:rPr lang="en-US" b="1" dirty="0" smtClean="0">
                <a:solidFill>
                  <a:srgbClr val="281F0E"/>
                </a:solidFill>
              </a:rPr>
              <a:t>, </a:t>
            </a:r>
            <a:r>
              <a:rPr lang="en-US" b="1" dirty="0" err="1" smtClean="0">
                <a:solidFill>
                  <a:srgbClr val="281F0E"/>
                </a:solidFill>
              </a:rPr>
              <a:t>eurhinodelphis</a:t>
            </a:r>
            <a:r>
              <a:rPr lang="en-US" b="1" dirty="0" smtClean="0">
                <a:solidFill>
                  <a:srgbClr val="281F0E"/>
                </a:solidFill>
              </a:rPr>
              <a:t>, </a:t>
            </a:r>
            <a:r>
              <a:rPr lang="en-US" b="1" dirty="0" err="1" smtClean="0">
                <a:solidFill>
                  <a:srgbClr val="281F0E"/>
                </a:solidFill>
              </a:rPr>
              <a:t>hemipristis</a:t>
            </a:r>
            <a:r>
              <a:rPr lang="en-US" b="1" dirty="0" smtClean="0">
                <a:solidFill>
                  <a:srgbClr val="281F0E"/>
                </a:solidFill>
              </a:rPr>
              <a:t>, </a:t>
            </a:r>
            <a:r>
              <a:rPr lang="en-US" b="1" dirty="0" err="1" smtClean="0">
                <a:solidFill>
                  <a:srgbClr val="281F0E"/>
                </a:solidFill>
              </a:rPr>
              <a:t>triarthrus</a:t>
            </a:r>
            <a:r>
              <a:rPr lang="en-US" b="1" dirty="0" smtClean="0">
                <a:solidFill>
                  <a:srgbClr val="281F0E"/>
                </a:solidFill>
              </a:rPr>
              <a:t>,</a:t>
            </a:r>
          </a:p>
          <a:p>
            <a:pPr marL="285750" indent="-285750" algn="ctr">
              <a:buFontTx/>
              <a:buChar char="-"/>
            </a:pPr>
            <a:endParaRPr lang="en-US" b="1" dirty="0" smtClean="0">
              <a:solidFill>
                <a:srgbClr val="281F0E"/>
              </a:solidFill>
            </a:endParaRPr>
          </a:p>
          <a:p>
            <a:pPr marL="285750" indent="-285750" algn="ctr">
              <a:buFontTx/>
              <a:buChar char="-"/>
            </a:pPr>
            <a:r>
              <a:rPr lang="en-US" b="1" dirty="0" smtClean="0">
                <a:solidFill>
                  <a:srgbClr val="281F0E"/>
                </a:solidFill>
              </a:rPr>
              <a:t>** MAIN INDEX – Your Front </a:t>
            </a:r>
            <a:r>
              <a:rPr lang="en-US" b="1" dirty="0" smtClean="0">
                <a:solidFill>
                  <a:srgbClr val="281F0E"/>
                </a:solidFill>
              </a:rPr>
              <a:t>Page is</a:t>
            </a:r>
          </a:p>
          <a:p>
            <a:pPr algn="ctr"/>
            <a:r>
              <a:rPr lang="en-US" b="1" dirty="0" smtClean="0">
                <a:solidFill>
                  <a:srgbClr val="281F0E"/>
                </a:solidFill>
              </a:rPr>
              <a:t>often not one of the top 5 pages.</a:t>
            </a:r>
            <a:endParaRPr lang="en-US" b="1" dirty="0" smtClean="0">
              <a:solidFill>
                <a:srgbClr val="281F0E"/>
              </a:solidFill>
            </a:endParaRPr>
          </a:p>
          <a:p>
            <a:endParaRPr lang="en-US" b="1" dirty="0">
              <a:solidFill>
                <a:srgbClr val="281F0E"/>
              </a:solidFill>
            </a:endParaRPr>
          </a:p>
          <a:p>
            <a:endParaRPr lang="en-US" b="1" dirty="0" smtClean="0">
              <a:solidFill>
                <a:srgbClr val="281F0E"/>
              </a:solidFill>
            </a:endParaRPr>
          </a:p>
          <a:p>
            <a:pPr marL="285750" indent="-285750">
              <a:buFontTx/>
              <a:buChar char="-"/>
            </a:pPr>
            <a:endParaRPr lang="en-US" b="1" dirty="0">
              <a:solidFill>
                <a:srgbClr val="281F0E"/>
              </a:solidFill>
            </a:endParaRPr>
          </a:p>
          <a:p>
            <a:endParaRPr lang="en-US" b="1" dirty="0">
              <a:solidFill>
                <a:srgbClr val="281F0E"/>
              </a:solidFill>
            </a:endParaRPr>
          </a:p>
          <a:p>
            <a:endParaRPr lang="en-US" b="1" dirty="0" smtClean="0">
              <a:solidFill>
                <a:srgbClr val="281F0E"/>
              </a:solidFill>
            </a:endParaRPr>
          </a:p>
          <a:p>
            <a:endParaRPr lang="en-US" b="1" dirty="0">
              <a:solidFill>
                <a:srgbClr val="281F0E"/>
              </a:solidFill>
            </a:endParaRPr>
          </a:p>
          <a:p>
            <a:endParaRPr lang="en-US" b="1" dirty="0" smtClean="0">
              <a:solidFill>
                <a:srgbClr val="281F0E"/>
              </a:solidFill>
            </a:endParaRPr>
          </a:p>
          <a:p>
            <a:endParaRPr lang="en-US" b="1" dirty="0" smtClean="0">
              <a:solidFill>
                <a:srgbClr val="281F0E"/>
              </a:solidFill>
            </a:endParaRPr>
          </a:p>
          <a:p>
            <a:endParaRPr lang="en-US" b="1" dirty="0">
              <a:solidFill>
                <a:srgbClr val="281F0E"/>
              </a:solidFill>
            </a:endParaRPr>
          </a:p>
        </p:txBody>
      </p:sp>
      <p:pic>
        <p:nvPicPr>
          <p:cNvPr id="9" name="Picture 8"/>
          <p:cNvPicPr>
            <a:picLocks noChangeAspect="1"/>
          </p:cNvPicPr>
          <p:nvPr/>
        </p:nvPicPr>
        <p:blipFill>
          <a:blip r:embed="rId2"/>
          <a:stretch>
            <a:fillRect/>
          </a:stretch>
        </p:blipFill>
        <p:spPr>
          <a:xfrm>
            <a:off x="4569370" y="1573728"/>
            <a:ext cx="7622630" cy="4958548"/>
          </a:xfrm>
          <a:prstGeom prst="rect">
            <a:avLst/>
          </a:prstGeom>
          <a:ln w="12700">
            <a:solidFill>
              <a:srgbClr val="57431F"/>
            </a:solidFill>
          </a:ln>
        </p:spPr>
      </p:pic>
      <p:sp>
        <p:nvSpPr>
          <p:cNvPr id="10" name="Rectangle 9"/>
          <p:cNvSpPr/>
          <p:nvPr/>
        </p:nvSpPr>
        <p:spPr>
          <a:xfrm>
            <a:off x="217640" y="1613889"/>
            <a:ext cx="4230181" cy="3895089"/>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921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5874" y="12555"/>
            <a:ext cx="7467109" cy="754053"/>
          </a:xfrm>
          <a:prstGeom prst="rect">
            <a:avLst/>
          </a:prstGeom>
        </p:spPr>
        <p:txBody>
          <a:bodyPr wrap="none">
            <a:spAutoFit/>
          </a:bodyPr>
          <a:lstStyle/>
          <a:p>
            <a:r>
              <a:rPr lang="en-US" sz="4300" b="1" dirty="0" smtClean="0">
                <a:solidFill>
                  <a:srgbClr val="281F0E"/>
                </a:solidFill>
              </a:rPr>
              <a:t>What is Google Analytics (GA)?</a:t>
            </a:r>
            <a:endParaRPr lang="en-US" dirty="0"/>
          </a:p>
        </p:txBody>
      </p:sp>
      <p:sp>
        <p:nvSpPr>
          <p:cNvPr id="3" name="Rectangle 2"/>
          <p:cNvSpPr/>
          <p:nvPr/>
        </p:nvSpPr>
        <p:spPr>
          <a:xfrm>
            <a:off x="199371" y="766608"/>
            <a:ext cx="11800113" cy="400110"/>
          </a:xfrm>
          <a:prstGeom prst="rect">
            <a:avLst/>
          </a:prstGeom>
        </p:spPr>
        <p:txBody>
          <a:bodyPr wrap="square">
            <a:spAutoFit/>
          </a:bodyPr>
          <a:lstStyle/>
          <a:p>
            <a:pPr algn="ctr"/>
            <a:r>
              <a:rPr lang="en-US" sz="2000" b="1" dirty="0" smtClean="0">
                <a:solidFill>
                  <a:srgbClr val="281F0E"/>
                </a:solidFill>
              </a:rPr>
              <a:t>Google Analytics is the most popular web analytics service.  It tracks various aspects of website traffic.</a:t>
            </a:r>
            <a:endParaRPr lang="en-US" sz="2000" dirty="0"/>
          </a:p>
        </p:txBody>
      </p:sp>
      <p:sp>
        <p:nvSpPr>
          <p:cNvPr id="5" name="Rectangle 4"/>
          <p:cNvSpPr/>
          <p:nvPr/>
        </p:nvSpPr>
        <p:spPr>
          <a:xfrm>
            <a:off x="4979474" y="1255228"/>
            <a:ext cx="2099229" cy="369332"/>
          </a:xfrm>
          <a:prstGeom prst="rect">
            <a:avLst/>
          </a:prstGeom>
        </p:spPr>
        <p:txBody>
          <a:bodyPr wrap="none">
            <a:spAutoFit/>
          </a:bodyPr>
          <a:lstStyle/>
          <a:p>
            <a:r>
              <a:rPr lang="en-US" b="1" dirty="0">
                <a:solidFill>
                  <a:srgbClr val="281F0E"/>
                </a:solidFill>
              </a:rPr>
              <a:t>Audience Overview</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621" y="1624560"/>
            <a:ext cx="8288517" cy="4934530"/>
          </a:xfrm>
          <a:prstGeom prst="rect">
            <a:avLst/>
          </a:prstGeom>
        </p:spPr>
      </p:pic>
      <p:cxnSp>
        <p:nvCxnSpPr>
          <p:cNvPr id="6" name="Straight Connector 5"/>
          <p:cNvCxnSpPr/>
          <p:nvPr/>
        </p:nvCxnSpPr>
        <p:spPr>
          <a:xfrm>
            <a:off x="0" y="1178707"/>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095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1323439"/>
          </a:xfrm>
          <a:prstGeom prst="rect">
            <a:avLst/>
          </a:prstGeom>
        </p:spPr>
        <p:txBody>
          <a:bodyPr wrap="square">
            <a:spAutoFit/>
          </a:bodyPr>
          <a:lstStyle/>
          <a:p>
            <a:pPr algn="ctr"/>
            <a:r>
              <a:rPr lang="en-US" sz="2600" b="1" dirty="0" smtClean="0">
                <a:solidFill>
                  <a:srgbClr val="281F0E"/>
                </a:solidFill>
              </a:rPr>
              <a:t> </a:t>
            </a:r>
            <a:r>
              <a:rPr lang="en-US" sz="2800" b="1" dirty="0">
                <a:solidFill>
                  <a:srgbClr val="281F0E"/>
                </a:solidFill>
              </a:rPr>
              <a:t>Digging into the </a:t>
            </a:r>
            <a:r>
              <a:rPr lang="en-US" sz="2800" b="1" dirty="0" smtClean="0">
                <a:solidFill>
                  <a:srgbClr val="281F0E"/>
                </a:solidFill>
              </a:rPr>
              <a:t>Data</a:t>
            </a:r>
          </a:p>
          <a:p>
            <a:pPr algn="ctr"/>
            <a:r>
              <a:rPr lang="en-US" sz="2600" dirty="0" smtClean="0">
                <a:solidFill>
                  <a:srgbClr val="281F0E"/>
                </a:solidFill>
              </a:rPr>
              <a:t>Actionable </a:t>
            </a:r>
            <a:r>
              <a:rPr lang="en-US" sz="2600" dirty="0">
                <a:solidFill>
                  <a:srgbClr val="281F0E"/>
                </a:solidFill>
              </a:rPr>
              <a:t>Goals based off TRUE visitor Engagement data</a:t>
            </a:r>
          </a:p>
          <a:p>
            <a:pPr algn="ctr"/>
            <a:endParaRPr lang="en-US" sz="2600" dirty="0"/>
          </a:p>
        </p:txBody>
      </p:sp>
      <p:cxnSp>
        <p:nvCxnSpPr>
          <p:cNvPr id="8" name="Straight Connector 7"/>
          <p:cNvCxnSpPr/>
          <p:nvPr/>
        </p:nvCxnSpPr>
        <p:spPr>
          <a:xfrm>
            <a:off x="0" y="107681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35636" y="1152224"/>
            <a:ext cx="1720727" cy="461665"/>
          </a:xfrm>
          <a:prstGeom prst="rect">
            <a:avLst/>
          </a:prstGeom>
        </p:spPr>
        <p:txBody>
          <a:bodyPr wrap="none">
            <a:spAutoFit/>
          </a:bodyPr>
          <a:lstStyle/>
          <a:p>
            <a:r>
              <a:rPr lang="en-US" sz="2400" b="1" dirty="0" smtClean="0">
                <a:solidFill>
                  <a:srgbClr val="281F0E"/>
                </a:solidFill>
              </a:rPr>
              <a:t>The Results</a:t>
            </a:r>
            <a:endParaRPr lang="en-US" sz="2400" dirty="0"/>
          </a:p>
        </p:txBody>
      </p:sp>
      <p:sp>
        <p:nvSpPr>
          <p:cNvPr id="6" name="Rectangle 5"/>
          <p:cNvSpPr/>
          <p:nvPr/>
        </p:nvSpPr>
        <p:spPr>
          <a:xfrm>
            <a:off x="419101" y="1613889"/>
            <a:ext cx="11219743" cy="3508653"/>
          </a:xfrm>
          <a:prstGeom prst="rect">
            <a:avLst/>
          </a:prstGeom>
        </p:spPr>
        <p:txBody>
          <a:bodyPr wrap="square">
            <a:spAutoFit/>
          </a:bodyPr>
          <a:lstStyle/>
          <a:p>
            <a:r>
              <a:rPr lang="en-US" sz="2400" b="1" dirty="0" err="1" smtClean="0">
                <a:solidFill>
                  <a:srgbClr val="281F0E"/>
                </a:solidFill>
              </a:rPr>
              <a:t>UnPopular</a:t>
            </a:r>
            <a:r>
              <a:rPr lang="en-US" sz="2400" b="1" dirty="0" smtClean="0">
                <a:solidFill>
                  <a:srgbClr val="281F0E"/>
                </a:solidFill>
              </a:rPr>
              <a:t> Pages - What users don’t like:</a:t>
            </a:r>
            <a:endParaRPr lang="en-US" b="1" dirty="0" smtClean="0">
              <a:solidFill>
                <a:srgbClr val="281F0E"/>
              </a:solidFill>
            </a:endParaRPr>
          </a:p>
          <a:p>
            <a:endParaRPr lang="en-US" b="1" dirty="0" smtClean="0">
              <a:solidFill>
                <a:srgbClr val="281F0E"/>
              </a:solidFill>
            </a:endParaRPr>
          </a:p>
          <a:p>
            <a:pPr marL="285750" indent="-285750">
              <a:buFontTx/>
              <a:buChar char="-"/>
            </a:pPr>
            <a:r>
              <a:rPr lang="en-US" b="1" dirty="0" smtClean="0">
                <a:solidFill>
                  <a:srgbClr val="281F0E"/>
                </a:solidFill>
              </a:rPr>
              <a:t>Any Fossil hunting blog type page (fossil hunting stories, personal stories, look at what I found)</a:t>
            </a:r>
          </a:p>
          <a:p>
            <a:endParaRPr lang="en-US" b="1" dirty="0">
              <a:solidFill>
                <a:srgbClr val="281F0E"/>
              </a:solidFill>
            </a:endParaRPr>
          </a:p>
          <a:p>
            <a:endParaRPr lang="en-US" b="1" dirty="0" smtClean="0">
              <a:solidFill>
                <a:srgbClr val="281F0E"/>
              </a:solidFill>
            </a:endParaRPr>
          </a:p>
          <a:p>
            <a:pPr marL="285750" indent="-285750">
              <a:buFontTx/>
              <a:buChar char="-"/>
            </a:pPr>
            <a:endParaRPr lang="en-US" b="1" dirty="0">
              <a:solidFill>
                <a:srgbClr val="281F0E"/>
              </a:solidFill>
            </a:endParaRPr>
          </a:p>
          <a:p>
            <a:endParaRPr lang="en-US" b="1" dirty="0">
              <a:solidFill>
                <a:srgbClr val="281F0E"/>
              </a:solidFill>
            </a:endParaRPr>
          </a:p>
          <a:p>
            <a:endParaRPr lang="en-US" b="1" dirty="0" smtClean="0">
              <a:solidFill>
                <a:srgbClr val="281F0E"/>
              </a:solidFill>
            </a:endParaRPr>
          </a:p>
          <a:p>
            <a:endParaRPr lang="en-US" b="1" dirty="0">
              <a:solidFill>
                <a:srgbClr val="281F0E"/>
              </a:solidFill>
            </a:endParaRPr>
          </a:p>
          <a:p>
            <a:endParaRPr lang="en-US" b="1" dirty="0" smtClean="0">
              <a:solidFill>
                <a:srgbClr val="281F0E"/>
              </a:solidFill>
            </a:endParaRPr>
          </a:p>
          <a:p>
            <a:endParaRPr lang="en-US" b="1" dirty="0" smtClean="0">
              <a:solidFill>
                <a:srgbClr val="281F0E"/>
              </a:solidFill>
            </a:endParaRPr>
          </a:p>
          <a:p>
            <a:endParaRPr lang="en-US" b="1" dirty="0">
              <a:solidFill>
                <a:srgbClr val="281F0E"/>
              </a:solidFill>
            </a:endParaRPr>
          </a:p>
        </p:txBody>
      </p:sp>
      <p:sp>
        <p:nvSpPr>
          <p:cNvPr id="7" name="Rectangle 6"/>
          <p:cNvSpPr/>
          <p:nvPr/>
        </p:nvSpPr>
        <p:spPr>
          <a:xfrm>
            <a:off x="419101" y="4385929"/>
            <a:ext cx="11397761" cy="1831271"/>
          </a:xfrm>
          <a:prstGeom prst="rect">
            <a:avLst/>
          </a:prstGeom>
        </p:spPr>
        <p:txBody>
          <a:bodyPr wrap="square">
            <a:spAutoFit/>
          </a:bodyPr>
          <a:lstStyle/>
          <a:p>
            <a:pPr algn="ctr"/>
            <a:r>
              <a:rPr lang="en-US" sz="2400" b="1" dirty="0">
                <a:solidFill>
                  <a:srgbClr val="281F0E"/>
                </a:solidFill>
              </a:rPr>
              <a:t>Recommendation:</a:t>
            </a:r>
            <a:r>
              <a:rPr lang="en-US" sz="2000" b="1" dirty="0">
                <a:solidFill>
                  <a:srgbClr val="281F0E"/>
                </a:solidFill>
              </a:rPr>
              <a:t>  </a:t>
            </a:r>
            <a:endParaRPr lang="en-US" sz="2000" b="1" dirty="0" smtClean="0">
              <a:solidFill>
                <a:srgbClr val="281F0E"/>
              </a:solidFill>
            </a:endParaRPr>
          </a:p>
          <a:p>
            <a:pPr marL="342900" indent="-342900" algn="ctr">
              <a:buAutoNum type="arabicPeriod"/>
            </a:pPr>
            <a:r>
              <a:rPr lang="en-US" sz="2000" b="1" dirty="0" smtClean="0">
                <a:solidFill>
                  <a:srgbClr val="281F0E"/>
                </a:solidFill>
              </a:rPr>
              <a:t>Everyone likes to write about their fossil hunts.  Almost no one cares.  Therefore, don’t concentrate on / spend excessive time creating really cool fossil collecting stories / blogs.</a:t>
            </a:r>
          </a:p>
          <a:p>
            <a:pPr algn="ctr"/>
            <a:endParaRPr lang="en-US" sz="700" b="1" dirty="0" smtClean="0">
              <a:solidFill>
                <a:srgbClr val="281F0E"/>
              </a:solidFill>
            </a:endParaRPr>
          </a:p>
          <a:p>
            <a:pPr algn="ctr"/>
            <a:r>
              <a:rPr lang="en-US" sz="2000" b="1" dirty="0" smtClean="0">
                <a:solidFill>
                  <a:srgbClr val="281F0E"/>
                </a:solidFill>
              </a:rPr>
              <a:t>2. Your MAIN INDEX page does not receive most of the traffic.  If there is important information on that front page that you want users to see, put this information on other pages as well.</a:t>
            </a:r>
            <a:endParaRPr lang="en-US" sz="2000" b="1" dirty="0">
              <a:solidFill>
                <a:srgbClr val="281F0E"/>
              </a:solidFill>
            </a:endParaRPr>
          </a:p>
        </p:txBody>
      </p:sp>
      <p:pic>
        <p:nvPicPr>
          <p:cNvPr id="3" name="Picture 2"/>
          <p:cNvPicPr>
            <a:picLocks noChangeAspect="1"/>
          </p:cNvPicPr>
          <p:nvPr/>
        </p:nvPicPr>
        <p:blipFill>
          <a:blip r:embed="rId2"/>
          <a:stretch>
            <a:fillRect/>
          </a:stretch>
        </p:blipFill>
        <p:spPr>
          <a:xfrm>
            <a:off x="284704" y="3116882"/>
            <a:ext cx="11907296" cy="735968"/>
          </a:xfrm>
          <a:prstGeom prst="rect">
            <a:avLst/>
          </a:prstGeom>
          <a:ln w="12700">
            <a:solidFill>
              <a:srgbClr val="57431F"/>
            </a:solidFill>
          </a:ln>
        </p:spPr>
      </p:pic>
      <p:sp>
        <p:nvSpPr>
          <p:cNvPr id="10" name="Rectangle 9"/>
          <p:cNvSpPr/>
          <p:nvPr/>
        </p:nvSpPr>
        <p:spPr>
          <a:xfrm>
            <a:off x="419101" y="4385929"/>
            <a:ext cx="11496321" cy="1996949"/>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457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1323439"/>
          </a:xfrm>
          <a:prstGeom prst="rect">
            <a:avLst/>
          </a:prstGeom>
        </p:spPr>
        <p:txBody>
          <a:bodyPr wrap="square">
            <a:spAutoFit/>
          </a:bodyPr>
          <a:lstStyle/>
          <a:p>
            <a:pPr algn="ctr"/>
            <a:r>
              <a:rPr lang="en-US" sz="2600" b="1" dirty="0" smtClean="0">
                <a:solidFill>
                  <a:srgbClr val="281F0E"/>
                </a:solidFill>
              </a:rPr>
              <a:t> </a:t>
            </a:r>
            <a:r>
              <a:rPr lang="en-US" sz="2800" b="1" dirty="0">
                <a:solidFill>
                  <a:srgbClr val="281F0E"/>
                </a:solidFill>
              </a:rPr>
              <a:t>Digging into the </a:t>
            </a:r>
            <a:r>
              <a:rPr lang="en-US" sz="2800" b="1" dirty="0" smtClean="0">
                <a:solidFill>
                  <a:srgbClr val="281F0E"/>
                </a:solidFill>
              </a:rPr>
              <a:t>Data</a:t>
            </a:r>
          </a:p>
          <a:p>
            <a:pPr algn="ctr"/>
            <a:r>
              <a:rPr lang="en-US" sz="2600" dirty="0" smtClean="0">
                <a:solidFill>
                  <a:srgbClr val="281F0E"/>
                </a:solidFill>
              </a:rPr>
              <a:t>Actionable </a:t>
            </a:r>
            <a:r>
              <a:rPr lang="en-US" sz="2600" dirty="0">
                <a:solidFill>
                  <a:srgbClr val="281F0E"/>
                </a:solidFill>
              </a:rPr>
              <a:t>Goals based off TRUE visitor Engagement data</a:t>
            </a:r>
          </a:p>
          <a:p>
            <a:pPr algn="ctr"/>
            <a:endParaRPr lang="en-US" sz="2600" dirty="0"/>
          </a:p>
        </p:txBody>
      </p:sp>
      <p:cxnSp>
        <p:nvCxnSpPr>
          <p:cNvPr id="8" name="Straight Connector 7"/>
          <p:cNvCxnSpPr/>
          <p:nvPr/>
        </p:nvCxnSpPr>
        <p:spPr>
          <a:xfrm>
            <a:off x="0" y="107681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35636" y="1152224"/>
            <a:ext cx="1720727" cy="461665"/>
          </a:xfrm>
          <a:prstGeom prst="rect">
            <a:avLst/>
          </a:prstGeom>
        </p:spPr>
        <p:txBody>
          <a:bodyPr wrap="none">
            <a:spAutoFit/>
          </a:bodyPr>
          <a:lstStyle/>
          <a:p>
            <a:r>
              <a:rPr lang="en-US" sz="2400" b="1" dirty="0" smtClean="0">
                <a:solidFill>
                  <a:srgbClr val="281F0E"/>
                </a:solidFill>
              </a:rPr>
              <a:t>The Results</a:t>
            </a:r>
            <a:endParaRPr lang="en-US" sz="2400" dirty="0"/>
          </a:p>
        </p:txBody>
      </p:sp>
      <p:sp>
        <p:nvSpPr>
          <p:cNvPr id="6" name="Rectangle 5"/>
          <p:cNvSpPr/>
          <p:nvPr/>
        </p:nvSpPr>
        <p:spPr>
          <a:xfrm>
            <a:off x="419101" y="1383056"/>
            <a:ext cx="11397761" cy="4893647"/>
          </a:xfrm>
          <a:prstGeom prst="rect">
            <a:avLst/>
          </a:prstGeom>
        </p:spPr>
        <p:txBody>
          <a:bodyPr wrap="square">
            <a:spAutoFit/>
          </a:bodyPr>
          <a:lstStyle/>
          <a:p>
            <a:r>
              <a:rPr lang="en-US" sz="2400" b="1" dirty="0" smtClean="0">
                <a:solidFill>
                  <a:srgbClr val="281F0E"/>
                </a:solidFill>
              </a:rPr>
              <a:t>Engaged User Behavior</a:t>
            </a:r>
            <a:endParaRPr lang="en-US" b="1" dirty="0" smtClean="0">
              <a:solidFill>
                <a:srgbClr val="281F0E"/>
              </a:solidFill>
            </a:endParaRPr>
          </a:p>
          <a:p>
            <a:endParaRPr lang="en-US" b="1" dirty="0" smtClean="0">
              <a:solidFill>
                <a:srgbClr val="281F0E"/>
              </a:solidFill>
            </a:endParaRPr>
          </a:p>
          <a:p>
            <a:r>
              <a:rPr lang="en-US" sz="2000" b="1" dirty="0" smtClean="0">
                <a:solidFill>
                  <a:srgbClr val="281F0E"/>
                </a:solidFill>
              </a:rPr>
              <a:t>Behavior is different depending on the type of page:</a:t>
            </a:r>
          </a:p>
          <a:p>
            <a:endParaRPr lang="en-US" b="1" dirty="0">
              <a:solidFill>
                <a:srgbClr val="281F0E"/>
              </a:solidFill>
            </a:endParaRPr>
          </a:p>
          <a:p>
            <a:r>
              <a:rPr lang="en-US" b="1" dirty="0" smtClean="0">
                <a:solidFill>
                  <a:srgbClr val="281F0E"/>
                </a:solidFill>
              </a:rPr>
              <a:t>Informational pages – High Time on Page, Medium Scrolling, Lower Bounce</a:t>
            </a:r>
          </a:p>
          <a:p>
            <a:r>
              <a:rPr lang="en-US" b="1" dirty="0" smtClean="0">
                <a:solidFill>
                  <a:srgbClr val="281F0E"/>
                </a:solidFill>
              </a:rPr>
              <a:t>Collecting Site pages – Medium Time on Page, Medium Scrolling, Lower Bounce</a:t>
            </a:r>
          </a:p>
          <a:p>
            <a:r>
              <a:rPr lang="en-US" b="1" dirty="0" smtClean="0">
                <a:solidFill>
                  <a:srgbClr val="281F0E"/>
                </a:solidFill>
              </a:rPr>
              <a:t>Main and Sub Index pages – Low Time on Page, Little Scrolling, Less Return Visits, Higher Bounce Rate</a:t>
            </a:r>
          </a:p>
          <a:p>
            <a:endParaRPr lang="en-US" b="1" dirty="0" smtClean="0">
              <a:solidFill>
                <a:srgbClr val="281F0E"/>
              </a:solidFill>
            </a:endParaRPr>
          </a:p>
          <a:p>
            <a:endParaRPr lang="en-US" b="1" dirty="0">
              <a:solidFill>
                <a:srgbClr val="281F0E"/>
              </a:solidFill>
            </a:endParaRPr>
          </a:p>
          <a:p>
            <a:endParaRPr lang="en-US" b="1" dirty="0" smtClean="0">
              <a:solidFill>
                <a:srgbClr val="281F0E"/>
              </a:solidFill>
            </a:endParaRPr>
          </a:p>
          <a:p>
            <a:pPr marL="285750" indent="-285750">
              <a:buFontTx/>
              <a:buChar char="-"/>
            </a:pPr>
            <a:endParaRPr lang="en-US" b="1" dirty="0">
              <a:solidFill>
                <a:srgbClr val="281F0E"/>
              </a:solidFill>
            </a:endParaRPr>
          </a:p>
          <a:p>
            <a:endParaRPr lang="en-US" b="1" dirty="0">
              <a:solidFill>
                <a:srgbClr val="281F0E"/>
              </a:solidFill>
            </a:endParaRPr>
          </a:p>
          <a:p>
            <a:endParaRPr lang="en-US" b="1" dirty="0" smtClean="0">
              <a:solidFill>
                <a:srgbClr val="281F0E"/>
              </a:solidFill>
            </a:endParaRPr>
          </a:p>
          <a:p>
            <a:endParaRPr lang="en-US" b="1" dirty="0">
              <a:solidFill>
                <a:srgbClr val="281F0E"/>
              </a:solidFill>
            </a:endParaRPr>
          </a:p>
          <a:p>
            <a:endParaRPr lang="en-US" b="1" dirty="0" smtClean="0">
              <a:solidFill>
                <a:srgbClr val="281F0E"/>
              </a:solidFill>
            </a:endParaRPr>
          </a:p>
          <a:p>
            <a:endParaRPr lang="en-US" b="1" dirty="0" smtClean="0">
              <a:solidFill>
                <a:srgbClr val="281F0E"/>
              </a:solidFill>
            </a:endParaRPr>
          </a:p>
          <a:p>
            <a:endParaRPr lang="en-US" b="1" dirty="0">
              <a:solidFill>
                <a:srgbClr val="281F0E"/>
              </a:solidFill>
            </a:endParaRPr>
          </a:p>
        </p:txBody>
      </p:sp>
      <p:pic>
        <p:nvPicPr>
          <p:cNvPr id="3" name="Picture 2"/>
          <p:cNvPicPr>
            <a:picLocks noChangeAspect="1"/>
          </p:cNvPicPr>
          <p:nvPr/>
        </p:nvPicPr>
        <p:blipFill>
          <a:blip r:embed="rId2"/>
          <a:stretch>
            <a:fillRect/>
          </a:stretch>
        </p:blipFill>
        <p:spPr>
          <a:xfrm>
            <a:off x="845370" y="3766109"/>
            <a:ext cx="10410825" cy="1838325"/>
          </a:xfrm>
          <a:prstGeom prst="rect">
            <a:avLst/>
          </a:prstGeom>
          <a:ln w="12700">
            <a:solidFill>
              <a:srgbClr val="57431F"/>
            </a:solidFill>
          </a:ln>
        </p:spPr>
      </p:pic>
    </p:spTree>
    <p:extLst>
      <p:ext uri="{BB962C8B-B14F-4D97-AF65-F5344CB8AC3E}">
        <p14:creationId xmlns:p14="http://schemas.microsoft.com/office/powerpoint/2010/main" val="4205029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1323439"/>
          </a:xfrm>
          <a:prstGeom prst="rect">
            <a:avLst/>
          </a:prstGeom>
        </p:spPr>
        <p:txBody>
          <a:bodyPr wrap="square">
            <a:spAutoFit/>
          </a:bodyPr>
          <a:lstStyle/>
          <a:p>
            <a:pPr algn="ctr"/>
            <a:r>
              <a:rPr lang="en-US" sz="2600" b="1" dirty="0" smtClean="0">
                <a:solidFill>
                  <a:srgbClr val="281F0E"/>
                </a:solidFill>
              </a:rPr>
              <a:t> </a:t>
            </a:r>
            <a:r>
              <a:rPr lang="en-US" sz="2800" b="1" dirty="0">
                <a:solidFill>
                  <a:srgbClr val="281F0E"/>
                </a:solidFill>
              </a:rPr>
              <a:t>Digging into the </a:t>
            </a:r>
            <a:r>
              <a:rPr lang="en-US" sz="2800" b="1" dirty="0" smtClean="0">
                <a:solidFill>
                  <a:srgbClr val="281F0E"/>
                </a:solidFill>
              </a:rPr>
              <a:t>Data</a:t>
            </a:r>
          </a:p>
          <a:p>
            <a:pPr algn="ctr"/>
            <a:r>
              <a:rPr lang="en-US" sz="2600" dirty="0" smtClean="0">
                <a:solidFill>
                  <a:srgbClr val="281F0E"/>
                </a:solidFill>
              </a:rPr>
              <a:t>Actionable </a:t>
            </a:r>
            <a:r>
              <a:rPr lang="en-US" sz="2600" dirty="0">
                <a:solidFill>
                  <a:srgbClr val="281F0E"/>
                </a:solidFill>
              </a:rPr>
              <a:t>Goals based off TRUE visitor Engagement data</a:t>
            </a:r>
          </a:p>
          <a:p>
            <a:pPr algn="ctr"/>
            <a:endParaRPr lang="en-US" sz="2600" dirty="0"/>
          </a:p>
        </p:txBody>
      </p:sp>
      <p:cxnSp>
        <p:nvCxnSpPr>
          <p:cNvPr id="8" name="Straight Connector 7"/>
          <p:cNvCxnSpPr/>
          <p:nvPr/>
        </p:nvCxnSpPr>
        <p:spPr>
          <a:xfrm>
            <a:off x="0" y="107681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35636" y="1152224"/>
            <a:ext cx="1720727" cy="461665"/>
          </a:xfrm>
          <a:prstGeom prst="rect">
            <a:avLst/>
          </a:prstGeom>
        </p:spPr>
        <p:txBody>
          <a:bodyPr wrap="none">
            <a:spAutoFit/>
          </a:bodyPr>
          <a:lstStyle/>
          <a:p>
            <a:r>
              <a:rPr lang="en-US" sz="2400" b="1" dirty="0" smtClean="0">
                <a:solidFill>
                  <a:srgbClr val="281F0E"/>
                </a:solidFill>
              </a:rPr>
              <a:t>The Results</a:t>
            </a:r>
            <a:endParaRPr lang="en-US" sz="2400" dirty="0"/>
          </a:p>
        </p:txBody>
      </p:sp>
      <p:sp>
        <p:nvSpPr>
          <p:cNvPr id="6" name="Rectangle 5"/>
          <p:cNvSpPr/>
          <p:nvPr/>
        </p:nvSpPr>
        <p:spPr>
          <a:xfrm>
            <a:off x="419101" y="1613889"/>
            <a:ext cx="11397761" cy="6309420"/>
          </a:xfrm>
          <a:prstGeom prst="rect">
            <a:avLst/>
          </a:prstGeom>
        </p:spPr>
        <p:txBody>
          <a:bodyPr wrap="square">
            <a:spAutoFit/>
          </a:bodyPr>
          <a:lstStyle/>
          <a:p>
            <a:r>
              <a:rPr lang="en-US" sz="2400" b="1" dirty="0" smtClean="0">
                <a:solidFill>
                  <a:srgbClr val="281F0E"/>
                </a:solidFill>
              </a:rPr>
              <a:t>Engaged User Behavior</a:t>
            </a:r>
            <a:endParaRPr lang="en-US" b="1" dirty="0" smtClean="0">
              <a:solidFill>
                <a:srgbClr val="281F0E"/>
              </a:solidFill>
            </a:endParaRPr>
          </a:p>
          <a:p>
            <a:endParaRPr lang="en-US" sz="1400" b="1" u="sng" dirty="0" smtClean="0">
              <a:solidFill>
                <a:srgbClr val="281F0E"/>
              </a:solidFill>
            </a:endParaRPr>
          </a:p>
          <a:p>
            <a:r>
              <a:rPr lang="en-US" sz="2400" b="1" u="sng" dirty="0" smtClean="0">
                <a:solidFill>
                  <a:srgbClr val="281F0E"/>
                </a:solidFill>
              </a:rPr>
              <a:t>Users don’t like to read:</a:t>
            </a:r>
          </a:p>
          <a:p>
            <a:endParaRPr lang="en-US" sz="1600" b="1" u="sng" dirty="0" smtClean="0">
              <a:solidFill>
                <a:srgbClr val="281F0E"/>
              </a:solidFill>
            </a:endParaRPr>
          </a:p>
          <a:p>
            <a:r>
              <a:rPr lang="en-US" sz="2800" b="1" dirty="0">
                <a:solidFill>
                  <a:srgbClr val="281F0E"/>
                </a:solidFill>
              </a:rPr>
              <a:t>Recommendation:</a:t>
            </a:r>
            <a:r>
              <a:rPr lang="en-US" sz="2400" b="1" dirty="0">
                <a:solidFill>
                  <a:srgbClr val="281F0E"/>
                </a:solidFill>
              </a:rPr>
              <a:t>  Users don’t like to read.  Make sure there are plenty of graphics </a:t>
            </a:r>
            <a:r>
              <a:rPr lang="en-US" sz="2400" b="1" dirty="0" smtClean="0">
                <a:solidFill>
                  <a:srgbClr val="281F0E"/>
                </a:solidFill>
              </a:rPr>
              <a:t>spread out on </a:t>
            </a:r>
            <a:r>
              <a:rPr lang="en-US" sz="2400" b="1" dirty="0">
                <a:solidFill>
                  <a:srgbClr val="281F0E"/>
                </a:solidFill>
              </a:rPr>
              <a:t>each page.  Add a quick summary / main points to the top of the page – keep these a tweet or less in length.</a:t>
            </a:r>
          </a:p>
          <a:p>
            <a:endParaRPr lang="en-US" sz="2400" b="1" dirty="0" smtClean="0">
              <a:solidFill>
                <a:srgbClr val="281F0E"/>
              </a:solidFill>
            </a:endParaRPr>
          </a:p>
          <a:p>
            <a:endParaRPr lang="en-US" sz="2000" b="1" dirty="0" smtClean="0">
              <a:solidFill>
                <a:srgbClr val="281F0E"/>
              </a:solidFill>
            </a:endParaRPr>
          </a:p>
          <a:p>
            <a:endParaRPr lang="en-US" b="1" dirty="0">
              <a:solidFill>
                <a:srgbClr val="281F0E"/>
              </a:solidFill>
            </a:endParaRPr>
          </a:p>
          <a:p>
            <a:endParaRPr lang="en-US" b="1" dirty="0" smtClean="0">
              <a:solidFill>
                <a:srgbClr val="281F0E"/>
              </a:solidFill>
            </a:endParaRPr>
          </a:p>
          <a:p>
            <a:endParaRPr lang="en-US" b="1" dirty="0">
              <a:solidFill>
                <a:srgbClr val="281F0E"/>
              </a:solidFill>
            </a:endParaRPr>
          </a:p>
          <a:p>
            <a:endParaRPr lang="en-US" b="1" dirty="0" smtClean="0">
              <a:solidFill>
                <a:srgbClr val="281F0E"/>
              </a:solidFill>
            </a:endParaRPr>
          </a:p>
          <a:p>
            <a:pPr marL="285750" indent="-285750">
              <a:buFontTx/>
              <a:buChar char="-"/>
            </a:pPr>
            <a:endParaRPr lang="en-US" b="1" dirty="0">
              <a:solidFill>
                <a:srgbClr val="281F0E"/>
              </a:solidFill>
            </a:endParaRPr>
          </a:p>
          <a:p>
            <a:endParaRPr lang="en-US" b="1" dirty="0">
              <a:solidFill>
                <a:srgbClr val="281F0E"/>
              </a:solidFill>
            </a:endParaRPr>
          </a:p>
          <a:p>
            <a:endParaRPr lang="en-US" b="1" dirty="0" smtClean="0">
              <a:solidFill>
                <a:srgbClr val="281F0E"/>
              </a:solidFill>
            </a:endParaRPr>
          </a:p>
          <a:p>
            <a:endParaRPr lang="en-US" b="1" dirty="0">
              <a:solidFill>
                <a:srgbClr val="281F0E"/>
              </a:solidFill>
            </a:endParaRPr>
          </a:p>
          <a:p>
            <a:endParaRPr lang="en-US" b="1" dirty="0" smtClean="0">
              <a:solidFill>
                <a:srgbClr val="281F0E"/>
              </a:solidFill>
            </a:endParaRPr>
          </a:p>
          <a:p>
            <a:endParaRPr lang="en-US" b="1" dirty="0" smtClean="0">
              <a:solidFill>
                <a:srgbClr val="281F0E"/>
              </a:solidFill>
            </a:endParaRPr>
          </a:p>
          <a:p>
            <a:endParaRPr lang="en-US" b="1" dirty="0">
              <a:solidFill>
                <a:srgbClr val="281F0E"/>
              </a:solidFill>
            </a:endParaRPr>
          </a:p>
        </p:txBody>
      </p:sp>
      <p:pic>
        <p:nvPicPr>
          <p:cNvPr id="4" name="Picture 3"/>
          <p:cNvPicPr>
            <a:picLocks noChangeAspect="1"/>
          </p:cNvPicPr>
          <p:nvPr/>
        </p:nvPicPr>
        <p:blipFill>
          <a:blip r:embed="rId2"/>
          <a:stretch>
            <a:fillRect/>
          </a:stretch>
        </p:blipFill>
        <p:spPr>
          <a:xfrm>
            <a:off x="372978" y="4459460"/>
            <a:ext cx="11490005" cy="1172234"/>
          </a:xfrm>
          <a:prstGeom prst="rect">
            <a:avLst/>
          </a:prstGeom>
          <a:ln w="12700">
            <a:solidFill>
              <a:srgbClr val="57431F"/>
            </a:solidFill>
          </a:ln>
        </p:spPr>
      </p:pic>
      <p:sp>
        <p:nvSpPr>
          <p:cNvPr id="7" name="Rectangle 6"/>
          <p:cNvSpPr/>
          <p:nvPr/>
        </p:nvSpPr>
        <p:spPr>
          <a:xfrm>
            <a:off x="284704" y="2825770"/>
            <a:ext cx="11808178" cy="1365955"/>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082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04" y="111427"/>
            <a:ext cx="11532158" cy="1323439"/>
          </a:xfrm>
          <a:prstGeom prst="rect">
            <a:avLst/>
          </a:prstGeom>
        </p:spPr>
        <p:txBody>
          <a:bodyPr wrap="square">
            <a:spAutoFit/>
          </a:bodyPr>
          <a:lstStyle/>
          <a:p>
            <a:pPr algn="ctr"/>
            <a:r>
              <a:rPr lang="en-US" sz="2600" b="1" dirty="0" smtClean="0">
                <a:solidFill>
                  <a:srgbClr val="281F0E"/>
                </a:solidFill>
              </a:rPr>
              <a:t> </a:t>
            </a:r>
            <a:r>
              <a:rPr lang="en-US" sz="2800" b="1" dirty="0">
                <a:solidFill>
                  <a:srgbClr val="281F0E"/>
                </a:solidFill>
              </a:rPr>
              <a:t>Digging into the </a:t>
            </a:r>
            <a:r>
              <a:rPr lang="en-US" sz="2800" b="1" dirty="0" smtClean="0">
                <a:solidFill>
                  <a:srgbClr val="281F0E"/>
                </a:solidFill>
              </a:rPr>
              <a:t>Data</a:t>
            </a:r>
          </a:p>
          <a:p>
            <a:pPr algn="ctr"/>
            <a:r>
              <a:rPr lang="en-US" sz="2600" dirty="0" smtClean="0">
                <a:solidFill>
                  <a:srgbClr val="281F0E"/>
                </a:solidFill>
              </a:rPr>
              <a:t>Actionable </a:t>
            </a:r>
            <a:r>
              <a:rPr lang="en-US" sz="2600" dirty="0">
                <a:solidFill>
                  <a:srgbClr val="281F0E"/>
                </a:solidFill>
              </a:rPr>
              <a:t>Goals based off TRUE visitor Engagement data</a:t>
            </a:r>
          </a:p>
          <a:p>
            <a:pPr algn="ctr"/>
            <a:endParaRPr lang="en-US" sz="2600" dirty="0"/>
          </a:p>
        </p:txBody>
      </p:sp>
      <p:cxnSp>
        <p:nvCxnSpPr>
          <p:cNvPr id="8" name="Straight Connector 7"/>
          <p:cNvCxnSpPr/>
          <p:nvPr/>
        </p:nvCxnSpPr>
        <p:spPr>
          <a:xfrm>
            <a:off x="0" y="1076819"/>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06670" y="1119342"/>
            <a:ext cx="11397761" cy="1492716"/>
          </a:xfrm>
          <a:prstGeom prst="rect">
            <a:avLst/>
          </a:prstGeom>
        </p:spPr>
        <p:txBody>
          <a:bodyPr wrap="square">
            <a:spAutoFit/>
          </a:bodyPr>
          <a:lstStyle/>
          <a:p>
            <a:pPr algn="ctr"/>
            <a:endParaRPr lang="en-US" sz="900" b="1" dirty="0">
              <a:solidFill>
                <a:srgbClr val="281F0E"/>
              </a:solidFill>
            </a:endParaRPr>
          </a:p>
          <a:p>
            <a:pPr algn="ctr"/>
            <a:r>
              <a:rPr lang="en-US" sz="4000" b="1" dirty="0" smtClean="0">
                <a:solidFill>
                  <a:srgbClr val="6C4000"/>
                </a:solidFill>
              </a:rPr>
              <a:t>www.fossilguy.com/analyzethat</a:t>
            </a:r>
          </a:p>
          <a:p>
            <a:pPr algn="ctr"/>
            <a:endParaRPr lang="en-US" sz="2400" b="1" dirty="0">
              <a:solidFill>
                <a:srgbClr val="281F0E"/>
              </a:solidFill>
            </a:endParaRPr>
          </a:p>
          <a:p>
            <a:endParaRPr lang="en-US" b="1" dirty="0">
              <a:solidFill>
                <a:srgbClr val="281F0E"/>
              </a:solidFill>
            </a:endParaRPr>
          </a:p>
        </p:txBody>
      </p:sp>
      <p:sp>
        <p:nvSpPr>
          <p:cNvPr id="7" name="Rectangle 6"/>
          <p:cNvSpPr/>
          <p:nvPr/>
        </p:nvSpPr>
        <p:spPr>
          <a:xfrm>
            <a:off x="2225602" y="1256471"/>
            <a:ext cx="8839200" cy="817669"/>
          </a:xfrm>
          <a:prstGeom prst="rect">
            <a:avLst/>
          </a:prstGeom>
          <a:noFill/>
          <a:ln w="34925">
            <a:solidFill>
              <a:srgbClr val="4C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238305" y="2140175"/>
            <a:ext cx="6356069" cy="5441528"/>
          </a:xfrm>
          <a:prstGeom prst="rect">
            <a:avLst/>
          </a:prstGeom>
        </p:spPr>
      </p:pic>
    </p:spTree>
    <p:extLst>
      <p:ext uri="{BB962C8B-B14F-4D97-AF65-F5344CB8AC3E}">
        <p14:creationId xmlns:p14="http://schemas.microsoft.com/office/powerpoint/2010/main" val="3312234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5874" y="12555"/>
            <a:ext cx="7467109" cy="754053"/>
          </a:xfrm>
          <a:prstGeom prst="rect">
            <a:avLst/>
          </a:prstGeom>
        </p:spPr>
        <p:txBody>
          <a:bodyPr wrap="none">
            <a:spAutoFit/>
          </a:bodyPr>
          <a:lstStyle/>
          <a:p>
            <a:r>
              <a:rPr lang="en-US" sz="4300" b="1" dirty="0" smtClean="0">
                <a:solidFill>
                  <a:srgbClr val="281F0E"/>
                </a:solidFill>
              </a:rPr>
              <a:t>What is Google Analytics (GA)?</a:t>
            </a:r>
            <a:endParaRPr lang="en-US" dirty="0"/>
          </a:p>
        </p:txBody>
      </p:sp>
      <p:sp>
        <p:nvSpPr>
          <p:cNvPr id="3" name="Rectangle 2"/>
          <p:cNvSpPr/>
          <p:nvPr/>
        </p:nvSpPr>
        <p:spPr>
          <a:xfrm>
            <a:off x="199371" y="766608"/>
            <a:ext cx="11800113" cy="400110"/>
          </a:xfrm>
          <a:prstGeom prst="rect">
            <a:avLst/>
          </a:prstGeom>
        </p:spPr>
        <p:txBody>
          <a:bodyPr wrap="square">
            <a:spAutoFit/>
          </a:bodyPr>
          <a:lstStyle/>
          <a:p>
            <a:pPr algn="ctr"/>
            <a:r>
              <a:rPr lang="en-US" sz="2000" b="1" dirty="0" smtClean="0">
                <a:solidFill>
                  <a:srgbClr val="281F0E"/>
                </a:solidFill>
              </a:rPr>
              <a:t>Google Analytics is the most popular web analytics service.  It tracks various aspects of website traffic.</a:t>
            </a:r>
            <a:endParaRPr lang="en-US" sz="2000" dirty="0"/>
          </a:p>
        </p:txBody>
      </p:sp>
      <p:sp>
        <p:nvSpPr>
          <p:cNvPr id="5" name="Rectangle 4"/>
          <p:cNvSpPr/>
          <p:nvPr/>
        </p:nvSpPr>
        <p:spPr>
          <a:xfrm>
            <a:off x="5150296" y="1248628"/>
            <a:ext cx="1409681" cy="369332"/>
          </a:xfrm>
          <a:prstGeom prst="rect">
            <a:avLst/>
          </a:prstGeom>
        </p:spPr>
        <p:txBody>
          <a:bodyPr wrap="none">
            <a:spAutoFit/>
          </a:bodyPr>
          <a:lstStyle/>
          <a:p>
            <a:r>
              <a:rPr lang="en-US" b="1" dirty="0" smtClean="0">
                <a:solidFill>
                  <a:srgbClr val="281F0E"/>
                </a:solidFill>
              </a:rPr>
              <a:t>Top Content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072" y="1699871"/>
            <a:ext cx="7303911" cy="5158129"/>
          </a:xfrm>
          <a:prstGeom prst="rect">
            <a:avLst/>
          </a:prstGeom>
          <a:ln w="12700">
            <a:solidFill>
              <a:srgbClr val="57431F"/>
            </a:solidFill>
          </a:ln>
        </p:spPr>
      </p:pic>
      <p:cxnSp>
        <p:nvCxnSpPr>
          <p:cNvPr id="7" name="Straight Connector 6"/>
          <p:cNvCxnSpPr/>
          <p:nvPr/>
        </p:nvCxnSpPr>
        <p:spPr>
          <a:xfrm>
            <a:off x="0" y="1178707"/>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463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5874" y="12555"/>
            <a:ext cx="7467109" cy="754053"/>
          </a:xfrm>
          <a:prstGeom prst="rect">
            <a:avLst/>
          </a:prstGeom>
        </p:spPr>
        <p:txBody>
          <a:bodyPr wrap="none">
            <a:spAutoFit/>
          </a:bodyPr>
          <a:lstStyle/>
          <a:p>
            <a:r>
              <a:rPr lang="en-US" sz="4300" b="1" dirty="0" smtClean="0">
                <a:solidFill>
                  <a:srgbClr val="281F0E"/>
                </a:solidFill>
              </a:rPr>
              <a:t>What is Google Analytics (GA)?</a:t>
            </a:r>
            <a:endParaRPr lang="en-US" dirty="0"/>
          </a:p>
        </p:txBody>
      </p:sp>
      <p:sp>
        <p:nvSpPr>
          <p:cNvPr id="3" name="Rectangle 2"/>
          <p:cNvSpPr/>
          <p:nvPr/>
        </p:nvSpPr>
        <p:spPr>
          <a:xfrm>
            <a:off x="199371" y="766608"/>
            <a:ext cx="11800113" cy="400110"/>
          </a:xfrm>
          <a:prstGeom prst="rect">
            <a:avLst/>
          </a:prstGeom>
        </p:spPr>
        <p:txBody>
          <a:bodyPr wrap="square">
            <a:spAutoFit/>
          </a:bodyPr>
          <a:lstStyle/>
          <a:p>
            <a:pPr algn="ctr"/>
            <a:r>
              <a:rPr lang="en-US" sz="2000" b="1" dirty="0" smtClean="0">
                <a:solidFill>
                  <a:srgbClr val="281F0E"/>
                </a:solidFill>
              </a:rPr>
              <a:t>Google Analytics is the most popular web analytics service.  It tracks various aspects of website traffic.</a:t>
            </a:r>
            <a:endParaRPr lang="en-US" sz="2000" dirty="0"/>
          </a:p>
        </p:txBody>
      </p:sp>
      <p:sp>
        <p:nvSpPr>
          <p:cNvPr id="5" name="Rectangle 4"/>
          <p:cNvSpPr/>
          <p:nvPr/>
        </p:nvSpPr>
        <p:spPr>
          <a:xfrm>
            <a:off x="5021041" y="1282308"/>
            <a:ext cx="2065887" cy="369332"/>
          </a:xfrm>
          <a:prstGeom prst="rect">
            <a:avLst/>
          </a:prstGeom>
        </p:spPr>
        <p:txBody>
          <a:bodyPr wrap="none">
            <a:spAutoFit/>
          </a:bodyPr>
          <a:lstStyle/>
          <a:p>
            <a:r>
              <a:rPr lang="en-US" b="1" dirty="0" err="1" smtClean="0">
                <a:solidFill>
                  <a:srgbClr val="281F0E"/>
                </a:solidFill>
              </a:rPr>
              <a:t>Realtime</a:t>
            </a:r>
            <a:r>
              <a:rPr lang="en-US" b="1" dirty="0" smtClean="0">
                <a:solidFill>
                  <a:srgbClr val="281F0E"/>
                </a:solidFill>
              </a:rPr>
              <a:t> Overview</a:t>
            </a:r>
            <a:endParaRPr lang="en-US" dirty="0"/>
          </a:p>
        </p:txBody>
      </p:sp>
      <p:cxnSp>
        <p:nvCxnSpPr>
          <p:cNvPr id="6" name="Straight Connector 5"/>
          <p:cNvCxnSpPr/>
          <p:nvPr/>
        </p:nvCxnSpPr>
        <p:spPr>
          <a:xfrm>
            <a:off x="0" y="1178707"/>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874" y="1651640"/>
            <a:ext cx="7032709" cy="5135354"/>
          </a:xfrm>
          <a:prstGeom prst="rect">
            <a:avLst/>
          </a:prstGeom>
          <a:ln w="12700">
            <a:solidFill>
              <a:srgbClr val="57431F"/>
            </a:solidFill>
          </a:ln>
        </p:spPr>
      </p:pic>
    </p:spTree>
    <p:extLst>
      <p:ext uri="{BB962C8B-B14F-4D97-AF65-F5344CB8AC3E}">
        <p14:creationId xmlns:p14="http://schemas.microsoft.com/office/powerpoint/2010/main" val="850895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5874" y="12555"/>
            <a:ext cx="7467109" cy="754053"/>
          </a:xfrm>
          <a:prstGeom prst="rect">
            <a:avLst/>
          </a:prstGeom>
        </p:spPr>
        <p:txBody>
          <a:bodyPr wrap="none">
            <a:spAutoFit/>
          </a:bodyPr>
          <a:lstStyle/>
          <a:p>
            <a:r>
              <a:rPr lang="en-US" sz="4300" b="1" dirty="0" smtClean="0">
                <a:solidFill>
                  <a:srgbClr val="281F0E"/>
                </a:solidFill>
              </a:rPr>
              <a:t>What is Google Analytics (GA)?</a:t>
            </a:r>
            <a:endParaRPr lang="en-US" dirty="0"/>
          </a:p>
        </p:txBody>
      </p:sp>
      <p:sp>
        <p:nvSpPr>
          <p:cNvPr id="3" name="Rectangle 2"/>
          <p:cNvSpPr/>
          <p:nvPr/>
        </p:nvSpPr>
        <p:spPr>
          <a:xfrm>
            <a:off x="199371" y="766608"/>
            <a:ext cx="11800113" cy="400110"/>
          </a:xfrm>
          <a:prstGeom prst="rect">
            <a:avLst/>
          </a:prstGeom>
        </p:spPr>
        <p:txBody>
          <a:bodyPr wrap="square">
            <a:spAutoFit/>
          </a:bodyPr>
          <a:lstStyle/>
          <a:p>
            <a:pPr algn="ctr"/>
            <a:r>
              <a:rPr lang="en-US" sz="2000" b="1" dirty="0" smtClean="0">
                <a:solidFill>
                  <a:srgbClr val="281F0E"/>
                </a:solidFill>
              </a:rPr>
              <a:t>Google Analytics is the most popular web analytics service.  It tracks various aspects of website traffic.</a:t>
            </a:r>
            <a:endParaRPr lang="en-US" sz="2000" dirty="0"/>
          </a:p>
        </p:txBody>
      </p:sp>
      <p:sp>
        <p:nvSpPr>
          <p:cNvPr id="5" name="Rectangle 4"/>
          <p:cNvSpPr/>
          <p:nvPr/>
        </p:nvSpPr>
        <p:spPr>
          <a:xfrm>
            <a:off x="5168723" y="1289828"/>
            <a:ext cx="1861407" cy="369332"/>
          </a:xfrm>
          <a:prstGeom prst="rect">
            <a:avLst/>
          </a:prstGeom>
        </p:spPr>
        <p:txBody>
          <a:bodyPr wrap="none">
            <a:spAutoFit/>
          </a:bodyPr>
          <a:lstStyle/>
          <a:p>
            <a:r>
              <a:rPr lang="en-US" b="1" dirty="0" smtClean="0">
                <a:solidFill>
                  <a:srgbClr val="281F0E"/>
                </a:solidFill>
              </a:rPr>
              <a:t>Visitor Locations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86" y="1874603"/>
            <a:ext cx="5627250" cy="4119951"/>
          </a:xfrm>
          <a:prstGeom prst="rect">
            <a:avLst/>
          </a:prstGeom>
          <a:ln w="12700">
            <a:solidFill>
              <a:srgbClr val="57431F"/>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31" y="1838848"/>
            <a:ext cx="5261972" cy="4155707"/>
          </a:xfrm>
          <a:prstGeom prst="rect">
            <a:avLst/>
          </a:prstGeom>
          <a:ln w="12700">
            <a:solidFill>
              <a:srgbClr val="57431F"/>
            </a:solidFill>
          </a:ln>
        </p:spPr>
      </p:pic>
      <p:cxnSp>
        <p:nvCxnSpPr>
          <p:cNvPr id="8" name="Straight Connector 7"/>
          <p:cNvCxnSpPr/>
          <p:nvPr/>
        </p:nvCxnSpPr>
        <p:spPr>
          <a:xfrm>
            <a:off x="0" y="1178707"/>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399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5874" y="12555"/>
            <a:ext cx="7467109" cy="754053"/>
          </a:xfrm>
          <a:prstGeom prst="rect">
            <a:avLst/>
          </a:prstGeom>
        </p:spPr>
        <p:txBody>
          <a:bodyPr wrap="none">
            <a:spAutoFit/>
          </a:bodyPr>
          <a:lstStyle/>
          <a:p>
            <a:r>
              <a:rPr lang="en-US" sz="4300" b="1" dirty="0" smtClean="0">
                <a:solidFill>
                  <a:srgbClr val="281F0E"/>
                </a:solidFill>
              </a:rPr>
              <a:t>What is Google Analytics (GA)?</a:t>
            </a:r>
            <a:endParaRPr lang="en-US" dirty="0"/>
          </a:p>
        </p:txBody>
      </p:sp>
      <p:sp>
        <p:nvSpPr>
          <p:cNvPr id="3" name="Rectangle 2"/>
          <p:cNvSpPr/>
          <p:nvPr/>
        </p:nvSpPr>
        <p:spPr>
          <a:xfrm>
            <a:off x="199371" y="766608"/>
            <a:ext cx="11800113" cy="400110"/>
          </a:xfrm>
          <a:prstGeom prst="rect">
            <a:avLst/>
          </a:prstGeom>
        </p:spPr>
        <p:txBody>
          <a:bodyPr wrap="square">
            <a:spAutoFit/>
          </a:bodyPr>
          <a:lstStyle/>
          <a:p>
            <a:pPr algn="ctr"/>
            <a:r>
              <a:rPr lang="en-US" sz="2000" b="1" dirty="0" smtClean="0">
                <a:solidFill>
                  <a:srgbClr val="281F0E"/>
                </a:solidFill>
              </a:rPr>
              <a:t>Google Analytics is the most popular web analytics service.  It tracks various aspects of website traffic.</a:t>
            </a:r>
            <a:endParaRPr lang="en-US" sz="2000" dirty="0"/>
          </a:p>
        </p:txBody>
      </p:sp>
      <p:sp>
        <p:nvSpPr>
          <p:cNvPr id="5" name="Rectangle 4"/>
          <p:cNvSpPr/>
          <p:nvPr/>
        </p:nvSpPr>
        <p:spPr>
          <a:xfrm>
            <a:off x="4959377" y="1255609"/>
            <a:ext cx="1523430" cy="369332"/>
          </a:xfrm>
          <a:prstGeom prst="rect">
            <a:avLst/>
          </a:prstGeom>
        </p:spPr>
        <p:txBody>
          <a:bodyPr wrap="none">
            <a:spAutoFit/>
          </a:bodyPr>
          <a:lstStyle/>
          <a:p>
            <a:r>
              <a:rPr lang="en-US" b="1" dirty="0" smtClean="0">
                <a:solidFill>
                  <a:srgbClr val="281F0E"/>
                </a:solidFill>
              </a:rPr>
              <a:t>Age of Visitor</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71" y="1624941"/>
            <a:ext cx="11800113" cy="4939102"/>
          </a:xfrm>
          <a:prstGeom prst="rect">
            <a:avLst/>
          </a:prstGeom>
          <a:ln w="12700">
            <a:solidFill>
              <a:srgbClr val="57431F"/>
            </a:solidFill>
          </a:ln>
        </p:spPr>
      </p:pic>
      <p:cxnSp>
        <p:nvCxnSpPr>
          <p:cNvPr id="6" name="Straight Connector 5"/>
          <p:cNvCxnSpPr/>
          <p:nvPr/>
        </p:nvCxnSpPr>
        <p:spPr>
          <a:xfrm>
            <a:off x="0" y="1178707"/>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53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5874" y="12555"/>
            <a:ext cx="7467109" cy="754053"/>
          </a:xfrm>
          <a:prstGeom prst="rect">
            <a:avLst/>
          </a:prstGeom>
        </p:spPr>
        <p:txBody>
          <a:bodyPr wrap="none">
            <a:spAutoFit/>
          </a:bodyPr>
          <a:lstStyle/>
          <a:p>
            <a:r>
              <a:rPr lang="en-US" sz="4300" b="1" dirty="0" smtClean="0">
                <a:solidFill>
                  <a:srgbClr val="281F0E"/>
                </a:solidFill>
              </a:rPr>
              <a:t>What is Google Analytics (GA)?</a:t>
            </a:r>
            <a:endParaRPr lang="en-US" dirty="0"/>
          </a:p>
        </p:txBody>
      </p:sp>
      <p:sp>
        <p:nvSpPr>
          <p:cNvPr id="3" name="Rectangle 2"/>
          <p:cNvSpPr/>
          <p:nvPr/>
        </p:nvSpPr>
        <p:spPr>
          <a:xfrm>
            <a:off x="199371" y="766608"/>
            <a:ext cx="11800113" cy="400110"/>
          </a:xfrm>
          <a:prstGeom prst="rect">
            <a:avLst/>
          </a:prstGeom>
        </p:spPr>
        <p:txBody>
          <a:bodyPr wrap="square">
            <a:spAutoFit/>
          </a:bodyPr>
          <a:lstStyle/>
          <a:p>
            <a:pPr algn="ctr"/>
            <a:r>
              <a:rPr lang="en-US" sz="2000" b="1" dirty="0" smtClean="0">
                <a:solidFill>
                  <a:srgbClr val="281F0E"/>
                </a:solidFill>
              </a:rPr>
              <a:t>Google Analytics is the most popular web analytics service.  It tracks various aspects of website traffic.</a:t>
            </a:r>
            <a:endParaRPr lang="en-US" sz="2000" dirty="0"/>
          </a:p>
        </p:txBody>
      </p:sp>
      <p:sp>
        <p:nvSpPr>
          <p:cNvPr id="5" name="Rectangle 4"/>
          <p:cNvSpPr/>
          <p:nvPr/>
        </p:nvSpPr>
        <p:spPr>
          <a:xfrm>
            <a:off x="4959377" y="1255609"/>
            <a:ext cx="2563522" cy="369332"/>
          </a:xfrm>
          <a:prstGeom prst="rect">
            <a:avLst/>
          </a:prstGeom>
        </p:spPr>
        <p:txBody>
          <a:bodyPr wrap="none">
            <a:spAutoFit/>
          </a:bodyPr>
          <a:lstStyle/>
          <a:p>
            <a:r>
              <a:rPr lang="en-US" b="1" dirty="0" smtClean="0">
                <a:solidFill>
                  <a:srgbClr val="281F0E"/>
                </a:solidFill>
              </a:rPr>
              <a:t>Type of Cell Phone Used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189" y="1624941"/>
            <a:ext cx="10114411" cy="5034527"/>
          </a:xfrm>
          <a:prstGeom prst="rect">
            <a:avLst/>
          </a:prstGeom>
          <a:solidFill>
            <a:srgbClr val="4C2D00"/>
          </a:solidFill>
          <a:ln>
            <a:solidFill>
              <a:srgbClr val="57431F"/>
            </a:solidFill>
          </a:ln>
        </p:spPr>
      </p:pic>
      <p:cxnSp>
        <p:nvCxnSpPr>
          <p:cNvPr id="7" name="Straight Connector 6"/>
          <p:cNvCxnSpPr/>
          <p:nvPr/>
        </p:nvCxnSpPr>
        <p:spPr>
          <a:xfrm>
            <a:off x="0" y="1178707"/>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219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1701" y="178971"/>
            <a:ext cx="11268598" cy="2677656"/>
          </a:xfrm>
          <a:prstGeom prst="rect">
            <a:avLst/>
          </a:prstGeom>
        </p:spPr>
        <p:txBody>
          <a:bodyPr wrap="none">
            <a:spAutoFit/>
          </a:bodyPr>
          <a:lstStyle/>
          <a:p>
            <a:pPr algn="ctr"/>
            <a:r>
              <a:rPr lang="en-US" sz="3600" b="1" dirty="0" smtClean="0">
                <a:solidFill>
                  <a:srgbClr val="281F0E"/>
                </a:solidFill>
              </a:rPr>
              <a:t>GA gives you too much information:</a:t>
            </a:r>
          </a:p>
          <a:p>
            <a:pPr algn="ctr"/>
            <a:endParaRPr lang="en-US" sz="3600" b="1" dirty="0" smtClean="0">
              <a:solidFill>
                <a:srgbClr val="281F0E"/>
              </a:solidFill>
            </a:endParaRPr>
          </a:p>
          <a:p>
            <a:pPr algn="ctr"/>
            <a:r>
              <a:rPr lang="en-US" sz="2400" b="1" dirty="0" smtClean="0">
                <a:solidFill>
                  <a:srgbClr val="281F0E"/>
                </a:solidFill>
              </a:rPr>
              <a:t>It’s a Data Puke – The data needs to be properly analyzed so that actionable website</a:t>
            </a:r>
          </a:p>
          <a:p>
            <a:pPr algn="ctr"/>
            <a:r>
              <a:rPr lang="en-US" sz="2400" b="1" dirty="0" smtClean="0">
                <a:solidFill>
                  <a:srgbClr val="281F0E"/>
                </a:solidFill>
              </a:rPr>
              <a:t> goals can be reached.</a:t>
            </a:r>
          </a:p>
          <a:p>
            <a:pPr algn="ctr"/>
            <a:endParaRPr lang="en-US" sz="2400" b="1" dirty="0" smtClean="0">
              <a:solidFill>
                <a:srgbClr val="281F0E"/>
              </a:solidFill>
            </a:endParaRPr>
          </a:p>
          <a:p>
            <a:pPr algn="ctr"/>
            <a:r>
              <a:rPr lang="en-US" sz="2400" b="1" dirty="0">
                <a:solidFill>
                  <a:srgbClr val="281F0E"/>
                </a:solidFill>
              </a:rPr>
              <a:t>User resource use cannot be analyzed if we don’t collect meaningful </a:t>
            </a:r>
            <a:r>
              <a:rPr lang="en-US" sz="2400" b="1" dirty="0" smtClean="0">
                <a:solidFill>
                  <a:srgbClr val="281F0E"/>
                </a:solidFill>
              </a:rPr>
              <a:t>data</a:t>
            </a:r>
            <a:endParaRPr lang="en-US" sz="2400" dirty="0"/>
          </a:p>
        </p:txBody>
      </p:sp>
      <p:cxnSp>
        <p:nvCxnSpPr>
          <p:cNvPr id="3" name="Straight Connector 2"/>
          <p:cNvCxnSpPr/>
          <p:nvPr/>
        </p:nvCxnSpPr>
        <p:spPr>
          <a:xfrm>
            <a:off x="0" y="847366"/>
            <a:ext cx="12192000" cy="0"/>
          </a:xfrm>
          <a:prstGeom prst="line">
            <a:avLst/>
          </a:prstGeom>
          <a:ln w="34925">
            <a:solidFill>
              <a:srgbClr val="57431F"/>
            </a:solidFill>
          </a:ln>
        </p:spPr>
        <p:style>
          <a:lnRef idx="1">
            <a:schemeClr val="accent1"/>
          </a:lnRef>
          <a:fillRef idx="0">
            <a:schemeClr val="accent1"/>
          </a:fillRef>
          <a:effectRef idx="0">
            <a:schemeClr val="accent1"/>
          </a:effectRef>
          <a:fontRef idx="minor">
            <a:schemeClr val="tx1"/>
          </a:fontRef>
        </p:style>
      </p:cxnSp>
      <p:pic>
        <p:nvPicPr>
          <p:cNvPr id="1028" name="Picture 4" descr="Image result for data pu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2856627"/>
            <a:ext cx="4956175" cy="3841036"/>
          </a:xfrm>
          <a:prstGeom prst="rect">
            <a:avLst/>
          </a:prstGeom>
          <a:noFill/>
          <a:ln w="12700">
            <a:solidFill>
              <a:srgbClr val="57431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69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7236</TotalTime>
  <Words>1771</Words>
  <Application>Microsoft Office PowerPoint</Application>
  <PresentationFormat>Widescreen</PresentationFormat>
  <Paragraphs>253</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Corbel</vt:lpstr>
      <vt:lpstr>Wingdings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kowski</dc:creator>
  <cp:lastModifiedBy>jason kowski</cp:lastModifiedBy>
  <cp:revision>95</cp:revision>
  <dcterms:created xsi:type="dcterms:W3CDTF">2017-03-06T23:56:11Z</dcterms:created>
  <dcterms:modified xsi:type="dcterms:W3CDTF">2017-03-27T19:10:59Z</dcterms:modified>
</cp:coreProperties>
</file>