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85" r:id="rId6"/>
    <p:sldId id="260" r:id="rId7"/>
    <p:sldId id="261" r:id="rId8"/>
    <p:sldId id="262" r:id="rId9"/>
    <p:sldId id="263" r:id="rId10"/>
    <p:sldId id="264" r:id="rId11"/>
    <p:sldId id="267" r:id="rId12"/>
    <p:sldId id="279" r:id="rId13"/>
    <p:sldId id="280" r:id="rId14"/>
    <p:sldId id="281" r:id="rId15"/>
    <p:sldId id="272" r:id="rId16"/>
    <p:sldId id="283" r:id="rId17"/>
    <p:sldId id="284" r:id="rId18"/>
    <p:sldId id="270" r:id="rId19"/>
    <p:sldId id="286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8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adel\Desktop\Fall%202016\Seven%20Devils%20Data\Direct%20Study\Ready%20for%20discus%20Finallllll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adel\Desktop\Fall%202016\Seven%20Devils%20Data\Direct%20Study\Ready%20for%20discus%20Finalllll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 cap="rnd" cmpd="sng" algn="ctr">
              <a:noFill/>
              <a:prstDash val="solid"/>
              <a:round/>
            </a:ln>
            <a:effectLst/>
          </c:spPr>
          <c:marker>
            <c:spPr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</a:ln>
              <a:effectLst/>
            </c:spPr>
          </c:marker>
          <c:xVal>
            <c:numRef>
              <c:f>Sheet1!$U$7:$U$17</c:f>
              <c:numCache>
                <c:formatCode>General</c:formatCode>
                <c:ptCount val="11"/>
                <c:pt idx="0">
                  <c:v>11.004782590000001</c:v>
                </c:pt>
                <c:pt idx="1">
                  <c:v>3.9072999089999998</c:v>
                </c:pt>
                <c:pt idx="2">
                  <c:v>10.201395720000001</c:v>
                </c:pt>
                <c:pt idx="3">
                  <c:v>0</c:v>
                </c:pt>
                <c:pt idx="4">
                  <c:v>10.086968500000001</c:v>
                </c:pt>
                <c:pt idx="5">
                  <c:v>6.6954896939999999</c:v>
                </c:pt>
                <c:pt idx="6">
                  <c:v>9.8461321700000006</c:v>
                </c:pt>
                <c:pt idx="7">
                  <c:v>6.0083273220000004</c:v>
                </c:pt>
                <c:pt idx="8">
                  <c:v>1.631336653</c:v>
                </c:pt>
                <c:pt idx="9">
                  <c:v>3.8078500800000001</c:v>
                </c:pt>
                <c:pt idx="10">
                  <c:v>10.540483689999999</c:v>
                </c:pt>
              </c:numCache>
            </c:numRef>
          </c:xVal>
          <c:yVal>
            <c:numRef>
              <c:f>Sheet1!$O$7:$O$17</c:f>
              <c:numCache>
                <c:formatCode>General</c:formatCode>
                <c:ptCount val="11"/>
                <c:pt idx="0">
                  <c:v>518</c:v>
                </c:pt>
                <c:pt idx="1">
                  <c:v>336</c:v>
                </c:pt>
                <c:pt idx="2">
                  <c:v>385</c:v>
                </c:pt>
                <c:pt idx="3">
                  <c:v>86.6</c:v>
                </c:pt>
                <c:pt idx="4">
                  <c:v>367</c:v>
                </c:pt>
                <c:pt idx="5">
                  <c:v>274</c:v>
                </c:pt>
                <c:pt idx="6">
                  <c:v>397</c:v>
                </c:pt>
                <c:pt idx="7">
                  <c:v>318</c:v>
                </c:pt>
                <c:pt idx="8">
                  <c:v>174</c:v>
                </c:pt>
                <c:pt idx="9">
                  <c:v>270</c:v>
                </c:pt>
                <c:pt idx="10">
                  <c:v>465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190-4906-8F22-5CE659FE44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3308784"/>
        <c:axId val="313311528"/>
      </c:scatterChart>
      <c:valAx>
        <c:axId val="313308784"/>
        <c:scaling>
          <c:orientation val="minMax"/>
          <c:max val="24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Ti(ppm)/1000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3311528"/>
        <c:crosses val="autoZero"/>
        <c:crossBetween val="midCat"/>
      </c:valAx>
      <c:valAx>
        <c:axId val="31331152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V(ppm)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3308784"/>
        <c:crosses val="autoZero"/>
        <c:crossBetween val="midCat"/>
      </c:valAx>
      <c:spPr>
        <a:blipFill dpi="0" rotWithShape="1">
          <a:blip xmlns:r="http://schemas.openxmlformats.org/officeDocument/2006/relationships" r:embed="rId3">
            <a:alphaModFix amt="85000"/>
          </a:blip>
          <a:srcRect/>
          <a:stretch>
            <a:fillRect l="-1000" t="-1000" r="1000" b="-1000"/>
          </a:stretch>
        </a:blipFill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06218275578989"/>
          <c:y val="5.8432934926958828E-2"/>
          <c:w val="0.80824031357313819"/>
          <c:h val="0.705692923842687"/>
        </c:manualLayout>
      </c:layout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Sheet1!$AD$127:$AD$137</c:f>
              <c:numCache>
                <c:formatCode>General</c:formatCode>
                <c:ptCount val="11"/>
                <c:pt idx="0">
                  <c:v>11.004782590000001</c:v>
                </c:pt>
                <c:pt idx="1">
                  <c:v>3.9072999089999998</c:v>
                </c:pt>
                <c:pt idx="2">
                  <c:v>10.201395720000001</c:v>
                </c:pt>
                <c:pt idx="3">
                  <c:v>0</c:v>
                </c:pt>
                <c:pt idx="4">
                  <c:v>10.086968500000001</c:v>
                </c:pt>
                <c:pt idx="5">
                  <c:v>6.6954896939999999</c:v>
                </c:pt>
                <c:pt idx="6">
                  <c:v>9.8461321700000006</c:v>
                </c:pt>
                <c:pt idx="7">
                  <c:v>6.0083273220000004</c:v>
                </c:pt>
                <c:pt idx="8">
                  <c:v>1.631336653</c:v>
                </c:pt>
                <c:pt idx="9">
                  <c:v>3.8078500800000001</c:v>
                </c:pt>
                <c:pt idx="10">
                  <c:v>10.540483689999999</c:v>
                </c:pt>
              </c:numCache>
            </c:numRef>
          </c:xVal>
          <c:yVal>
            <c:numRef>
              <c:f>Sheet1!$AE$127:$AE$137</c:f>
              <c:numCache>
                <c:formatCode>General</c:formatCode>
                <c:ptCount val="11"/>
                <c:pt idx="0">
                  <c:v>518</c:v>
                </c:pt>
                <c:pt idx="1">
                  <c:v>336</c:v>
                </c:pt>
                <c:pt idx="2">
                  <c:v>385</c:v>
                </c:pt>
                <c:pt idx="3">
                  <c:v>86.6</c:v>
                </c:pt>
                <c:pt idx="4">
                  <c:v>367</c:v>
                </c:pt>
                <c:pt idx="5">
                  <c:v>274</c:v>
                </c:pt>
                <c:pt idx="6">
                  <c:v>397</c:v>
                </c:pt>
                <c:pt idx="7">
                  <c:v>318</c:v>
                </c:pt>
                <c:pt idx="8">
                  <c:v>174</c:v>
                </c:pt>
                <c:pt idx="9">
                  <c:v>270</c:v>
                </c:pt>
                <c:pt idx="10">
                  <c:v>465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808-4C3E-85B5-2AF9369C0F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8839968"/>
        <c:axId val="348843888"/>
      </c:scatterChart>
      <c:valAx>
        <c:axId val="348839968"/>
        <c:scaling>
          <c:orientation val="minMax"/>
          <c:max val="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 (ppm)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843888"/>
        <c:crosses val="autoZero"/>
        <c:crossBetween val="midCat"/>
      </c:valAx>
      <c:valAx>
        <c:axId val="348843888"/>
        <c:scaling>
          <c:orientation val="minMax"/>
          <c:max val="5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 (ppm)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839968"/>
        <c:crosses val="autoZero"/>
        <c:crossBetween val="midCat"/>
      </c:valAx>
      <c:spPr>
        <a:blipFill dpi="0" rotWithShape="1">
          <a:blip xmlns:r="http://schemas.openxmlformats.org/officeDocument/2006/relationships" r:embed="rId3"/>
          <a:srcRect/>
          <a:stretch>
            <a:fillRect l="-4000" t="-3000" r="-1000" b="-2000"/>
          </a:stretch>
        </a:blip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5DDA6-A674-432D-8D19-4E26F33DFCD9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605EE-803E-40C4-8C61-FC618D8E8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04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sure you mention 37 new samples in process of being </a:t>
            </a:r>
            <a:r>
              <a:rPr lang="en-US" dirty="0" err="1" smtClean="0"/>
              <a:t>analysed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605EE-803E-40C4-8C61-FC618D8E8A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44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0C70E-B699-40CD-928D-1D37273064CA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663D-F5A7-466B-A018-501BDD611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44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0C70E-B699-40CD-928D-1D37273064CA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663D-F5A7-466B-A018-501BDD611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70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0C70E-B699-40CD-928D-1D37273064CA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663D-F5A7-466B-A018-501BDD611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33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0C70E-B699-40CD-928D-1D37273064CA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663D-F5A7-466B-A018-501BDD611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50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0C70E-B699-40CD-928D-1D37273064CA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663D-F5A7-466B-A018-501BDD611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9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0C70E-B699-40CD-928D-1D37273064CA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663D-F5A7-466B-A018-501BDD611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33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0C70E-B699-40CD-928D-1D37273064CA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663D-F5A7-466B-A018-501BDD611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95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0C70E-B699-40CD-928D-1D37273064CA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663D-F5A7-466B-A018-501BDD611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27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0C70E-B699-40CD-928D-1D37273064CA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663D-F5A7-466B-A018-501BDD611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0C70E-B699-40CD-928D-1D37273064CA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663D-F5A7-466B-A018-501BDD611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52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0C70E-B699-40CD-928D-1D37273064CA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663D-F5A7-466B-A018-501BDD611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07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0C70E-B699-40CD-928D-1D37273064CA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2663D-F5A7-466B-A018-501BDD611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4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29059" y="314326"/>
            <a:ext cx="76817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2400" b="1" dirty="0"/>
              <a:t>Primary Results of 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Petrographic Analysis &amp; Geochemical Characterizations of Permian- Triassic Seven Devils Group, Western Idaho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0" y="5914961"/>
            <a:ext cx="9699625" cy="374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/>
              <a:t>Department </a:t>
            </a:r>
            <a:r>
              <a:rPr lang="en-US" dirty="0"/>
              <a:t>of Geological Sciences, Ball State University, 2021 W Riverside Ave, Muncie, IN 47306</a:t>
            </a:r>
            <a:endParaRPr lang="en-US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SU Geolog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25" y="4679036"/>
            <a:ext cx="2159000" cy="182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5.googleusercontent.com/QuvRSfyq3XCZ81f4H2PUHTHBimugCQ8H68c6IydqeMXuwYIDiWHt4W8ximcX4TWi5iII06-Z5_-z0pAOTuE5dMA4uN-L1nEpvm00V68S22BFnuJ-TbZUqopOh3EinEn8S6SlZbTzb6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229060" y="1859422"/>
            <a:ext cx="7681784" cy="257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34" y="271463"/>
            <a:ext cx="1666227" cy="18578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94330" y="4775935"/>
            <a:ext cx="6271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FARAG, Adel; LANGE, Eric 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NICHOLSON, Kirsten 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6708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355"/>
            <a:ext cx="1868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b="1" dirty="0" smtClean="0"/>
              <a:t>Methods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3" y="1265962"/>
            <a:ext cx="109680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 smtClean="0"/>
              <a:t> Thin Section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/>
              <a:t>Powder Chemical Analysis</a:t>
            </a:r>
            <a:endParaRPr lang="en-US" sz="2400" b="1" dirty="0">
              <a:solidFill>
                <a:srgbClr val="002060"/>
              </a:solidFill>
            </a:endParaRPr>
          </a:p>
          <a:p>
            <a:pPr marL="10287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  XRF Analysis </a:t>
            </a:r>
          </a:p>
          <a:p>
            <a:pPr marL="10287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  ICP-MS Analysis “SGS Company- an inspection, verification, testing and certification company, for professional geochemical analysis</a:t>
            </a:r>
            <a:r>
              <a:rPr lang="en-US" sz="2400" b="1" dirty="0" smtClean="0">
                <a:solidFill>
                  <a:srgbClr val="002060"/>
                </a:solidFill>
              </a:rPr>
              <a:t>”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Major oxides will measure by </a:t>
            </a:r>
            <a:r>
              <a:rPr lang="en-US" sz="2400" i="1" dirty="0"/>
              <a:t>lithium metaborate fusion inductively coupled </a:t>
            </a:r>
            <a:r>
              <a:rPr lang="en-US" sz="2400" i="1" dirty="0" smtClean="0"/>
              <a:t>plasma atomic </a:t>
            </a:r>
            <a:r>
              <a:rPr lang="en-US" sz="2400" i="1" dirty="0"/>
              <a:t>emission spectroscopy </a:t>
            </a:r>
            <a:r>
              <a:rPr lang="en-US" sz="2400" i="1" dirty="0">
                <a:solidFill>
                  <a:srgbClr val="FF0000"/>
                </a:solidFill>
              </a:rPr>
              <a:t>(ICP-AES</a:t>
            </a:r>
            <a:r>
              <a:rPr lang="en-US" sz="2400" i="1" dirty="0" smtClean="0">
                <a:solidFill>
                  <a:srgbClr val="FF0000"/>
                </a:solidFill>
              </a:rPr>
              <a:t>).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Trace </a:t>
            </a:r>
            <a:r>
              <a:rPr lang="en-US" sz="2400" dirty="0"/>
              <a:t>elements </a:t>
            </a:r>
            <a:r>
              <a:rPr lang="en-US" sz="2400" dirty="0" smtClean="0"/>
              <a:t>will measure by </a:t>
            </a:r>
            <a:r>
              <a:rPr lang="en-US" sz="2400" i="1" dirty="0"/>
              <a:t>lithium </a:t>
            </a:r>
            <a:r>
              <a:rPr lang="en-US" sz="2400" i="1" dirty="0" smtClean="0"/>
              <a:t>metaborate fusion </a:t>
            </a:r>
            <a:r>
              <a:rPr lang="en-US" sz="2400" i="1" dirty="0"/>
              <a:t>inductively coupled plasma mass spectrometry </a:t>
            </a:r>
            <a:r>
              <a:rPr lang="en-US" sz="2400" i="1" dirty="0">
                <a:solidFill>
                  <a:srgbClr val="FF0000"/>
                </a:solidFill>
              </a:rPr>
              <a:t>(ICP-MS</a:t>
            </a:r>
            <a:r>
              <a:rPr lang="en-US" sz="2400" i="1" dirty="0" smtClean="0">
                <a:solidFill>
                  <a:srgbClr val="FF0000"/>
                </a:solidFill>
              </a:rPr>
              <a:t>).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0637" y="5530334"/>
            <a:ext cx="8078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Samples </a:t>
            </a:r>
            <a:r>
              <a:rPr lang="en-US" b="1" dirty="0" smtClean="0">
                <a:solidFill>
                  <a:srgbClr val="FFC000"/>
                </a:solidFill>
              </a:rPr>
              <a:t>1SD-A</a:t>
            </a:r>
            <a:r>
              <a:rPr lang="en-US" b="1" dirty="0" smtClean="0"/>
              <a:t> to </a:t>
            </a:r>
            <a:r>
              <a:rPr lang="en-US" b="1" dirty="0" smtClean="0">
                <a:solidFill>
                  <a:srgbClr val="FFC000"/>
                </a:solidFill>
              </a:rPr>
              <a:t>1SD-K</a:t>
            </a:r>
            <a:r>
              <a:rPr lang="en-US" b="1" dirty="0" smtClean="0"/>
              <a:t> have been collected by Dr. Nicholson during summer 2004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1" t="13834" r="25160" b="12115"/>
          <a:stretch/>
        </p:blipFill>
        <p:spPr>
          <a:xfrm>
            <a:off x="11293044" y="0"/>
            <a:ext cx="898956" cy="1228725"/>
          </a:xfrm>
          <a:prstGeom prst="rect">
            <a:avLst/>
          </a:prstGeom>
          <a:noFill/>
        </p:spPr>
      </p:pic>
      <p:sp>
        <p:nvSpPr>
          <p:cNvPr id="4" name="5-Point Star 3"/>
          <p:cNvSpPr/>
          <p:nvPr/>
        </p:nvSpPr>
        <p:spPr>
          <a:xfrm>
            <a:off x="790578" y="5386387"/>
            <a:ext cx="547687" cy="65722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970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smtClean="0"/>
              <a:t>Primary Results (11 Samples)</a:t>
            </a:r>
          </a:p>
        </p:txBody>
      </p:sp>
      <p:sp>
        <p:nvSpPr>
          <p:cNvPr id="3" name="Rectangle 2"/>
          <p:cNvSpPr/>
          <p:nvPr/>
        </p:nvSpPr>
        <p:spPr>
          <a:xfrm>
            <a:off x="232730" y="523220"/>
            <a:ext cx="3508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Thin Section Description: 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00916" y="1066941"/>
            <a:ext cx="415498" cy="5298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b="1" dirty="0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b="1" dirty="0" smtClean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b="1" dirty="0" smtClean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b="1" dirty="0" smtClean="0"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b="1" dirty="0" smtClean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b="1" dirty="0" smtClean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2730" y="5271854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800"/>
              </a:spcAft>
            </a:pPr>
            <a:r>
              <a:rPr lang="en-US" sz="2000" b="1" dirty="0" smtClean="0">
                <a:ea typeface="Calibri" panose="020F0502020204030204" pitchFamily="34" charset="0"/>
                <a:cs typeface="Arial" panose="020B0604020202020204" pitchFamily="34" charset="0"/>
              </a:rPr>
              <a:t>1SD-A</a:t>
            </a:r>
            <a:endParaRPr lang="en-US" sz="2000" dirty="0" smtClean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2000" b="1" dirty="0" smtClean="0"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US" sz="2000" dirty="0" smtClean="0">
                <a:ea typeface="Calibri" panose="020F0502020204030204" pitchFamily="34" charset="0"/>
                <a:cs typeface="Arial" panose="020B0604020202020204" pitchFamily="34" charset="0"/>
              </a:rPr>
              <a:t>, Plagioclase crystals. </a:t>
            </a:r>
            <a:r>
              <a:rPr lang="en-US" sz="2000" b="1" dirty="0" smtClean="0"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sz="2000" dirty="0" smtClean="0">
                <a:ea typeface="Calibri" panose="020F0502020204030204" pitchFamily="34" charset="0"/>
                <a:cs typeface="Arial" panose="020B0604020202020204" pitchFamily="34" charset="0"/>
              </a:rPr>
              <a:t> &amp; </a:t>
            </a:r>
            <a:r>
              <a:rPr lang="en-US" sz="2000" b="1" dirty="0" smtClean="0"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2000" dirty="0" smtClean="0">
                <a:ea typeface="Calibri" panose="020F0502020204030204" pitchFamily="34" charset="0"/>
                <a:cs typeface="Arial" panose="020B0604020202020204" pitchFamily="34" charset="0"/>
              </a:rPr>
              <a:t> show Hornblendes</a:t>
            </a:r>
          </a:p>
          <a:p>
            <a:pPr>
              <a:spcAft>
                <a:spcPts val="800"/>
              </a:spcAft>
            </a:pPr>
            <a:r>
              <a:rPr lang="en-US" sz="2000" dirty="0" smtClean="0">
                <a:ea typeface="Calibri" panose="020F0502020204030204" pitchFamily="34" charset="0"/>
                <a:cs typeface="Arial" panose="020B0604020202020204" pitchFamily="34" charset="0"/>
              </a:rPr>
              <a:t>Phenocrysts. </a:t>
            </a:r>
            <a:endParaRPr lang="en-US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88654" y="5373852"/>
            <a:ext cx="1255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1mm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36" y="1528606"/>
            <a:ext cx="5558440" cy="3705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361" y="367835"/>
            <a:ext cx="4184555" cy="278970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1" t="13834" r="25160" b="12115"/>
          <a:stretch/>
        </p:blipFill>
        <p:spPr>
          <a:xfrm>
            <a:off x="11293044" y="0"/>
            <a:ext cx="898956" cy="1228725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864" y="3365576"/>
            <a:ext cx="4187549" cy="27916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3736" y="1066941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0997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7" y="3448048"/>
            <a:ext cx="4964904" cy="33099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7" y="152400"/>
            <a:ext cx="4964904" cy="33099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72150" y="471488"/>
            <a:ext cx="3806683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1SD-B</a:t>
            </a:r>
            <a:r>
              <a:rPr lang="en-US" sz="2000" dirty="0" smtClean="0"/>
              <a:t>  Shows Hornblende crystals: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A,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under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4X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magnification</a:t>
            </a:r>
            <a:endParaRPr lang="en-US" b="1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B,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under 10X magnification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1" t="13834" r="25160" b="12115"/>
          <a:stretch/>
        </p:blipFill>
        <p:spPr>
          <a:xfrm>
            <a:off x="11293044" y="0"/>
            <a:ext cx="898956" cy="1228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617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89" y="120649"/>
            <a:ext cx="4962525" cy="3308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89" y="3428999"/>
            <a:ext cx="4962526" cy="33083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0224" y="2657475"/>
            <a:ext cx="62517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1SD-D</a:t>
            </a:r>
            <a:r>
              <a:rPr lang="en-US" sz="2000" dirty="0" smtClean="0"/>
              <a:t>  Shows Orthopyroxene crystals in both XPL and </a:t>
            </a:r>
            <a:r>
              <a:rPr lang="en-US" sz="2000" dirty="0" err="1" smtClean="0"/>
              <a:t>PPl</a:t>
            </a:r>
            <a:r>
              <a:rPr lang="en-US" sz="2000" dirty="0" smtClean="0"/>
              <a:t>, </a:t>
            </a:r>
          </a:p>
          <a:p>
            <a:r>
              <a:rPr lang="en-US" sz="2000" dirty="0" smtClean="0"/>
              <a:t>under 10X </a:t>
            </a:r>
          </a:p>
          <a:p>
            <a:r>
              <a:rPr lang="en-US" sz="2000" dirty="0" smtClean="0"/>
              <a:t>magnification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1" t="13834" r="25160" b="12115"/>
          <a:stretch/>
        </p:blipFill>
        <p:spPr>
          <a:xfrm>
            <a:off x="11293044" y="0"/>
            <a:ext cx="898956" cy="1228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989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31" y="3443290"/>
            <a:ext cx="5003023" cy="33353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30" y="109536"/>
            <a:ext cx="5003023" cy="33353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60253" y="1423267"/>
            <a:ext cx="47708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1SD-E</a:t>
            </a:r>
            <a:r>
              <a:rPr lang="en-US" sz="2000" dirty="0" smtClean="0"/>
              <a:t>  Shows large Orthoclase crystal in XPL</a:t>
            </a:r>
          </a:p>
          <a:p>
            <a:r>
              <a:rPr lang="en-US" sz="2000" dirty="0" smtClean="0"/>
              <a:t>under 4X magnification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69790" y="4757819"/>
            <a:ext cx="42587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1SD-I</a:t>
            </a:r>
            <a:r>
              <a:rPr lang="en-US" sz="2000" dirty="0" smtClean="0"/>
              <a:t>  Shows Amphibole  crystal in XPL</a:t>
            </a:r>
          </a:p>
          <a:p>
            <a:r>
              <a:rPr lang="en-US" sz="2000" dirty="0" smtClean="0"/>
              <a:t>under 10X magnification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1" t="13834" r="25160" b="12115"/>
          <a:stretch/>
        </p:blipFill>
        <p:spPr>
          <a:xfrm>
            <a:off x="11293044" y="0"/>
            <a:ext cx="898956" cy="1228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809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678" y="178457"/>
            <a:ext cx="4929943" cy="56246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53195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smtClean="0"/>
              <a:t>Generalized Basalt Petrography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0838" y="870624"/>
            <a:ext cx="477635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Primary –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	</a:t>
            </a:r>
            <a:r>
              <a:rPr lang="en-US" dirty="0" smtClean="0"/>
              <a:t>Plagioclase   = 40-50%</a:t>
            </a:r>
          </a:p>
          <a:p>
            <a:pPr>
              <a:lnSpc>
                <a:spcPct val="150000"/>
              </a:lnSpc>
            </a:pPr>
            <a:r>
              <a:rPr lang="en-US" dirty="0"/>
              <a:t>	Pyroxene      = 40-60%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	Olivine          = 10%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	Hornblende = 15-25%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Secondary –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	</a:t>
            </a:r>
            <a:r>
              <a:rPr lang="en-US" dirty="0" smtClean="0"/>
              <a:t>Mica family  = 10%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	Quartz           = 5%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	Feldspar        = less than 5%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Weak lower green schist alteration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 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7" name="5-Point Star 6"/>
          <p:cNvSpPr/>
          <p:nvPr/>
        </p:nvSpPr>
        <p:spPr>
          <a:xfrm>
            <a:off x="9230598" y="2728913"/>
            <a:ext cx="16756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9405501" y="3119353"/>
            <a:ext cx="16756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8999417" y="2876466"/>
            <a:ext cx="16756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9461779" y="2762166"/>
            <a:ext cx="16756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8661798" y="3576553"/>
            <a:ext cx="16756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9133403" y="3181181"/>
            <a:ext cx="16756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8917382" y="3319124"/>
            <a:ext cx="16756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9490154" y="3009731"/>
            <a:ext cx="16756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9190353" y="3347953"/>
            <a:ext cx="16756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8965843" y="3428493"/>
            <a:ext cx="16756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9248613" y="3005053"/>
            <a:ext cx="16756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1" t="13834" r="25160" b="12115"/>
          <a:stretch/>
        </p:blipFill>
        <p:spPr>
          <a:xfrm>
            <a:off x="11293044" y="0"/>
            <a:ext cx="898956" cy="1228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462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97" y="614362"/>
            <a:ext cx="4770410" cy="60248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214938" y="2722011"/>
            <a:ext cx="6858000" cy="1775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A-</a:t>
            </a:r>
            <a:r>
              <a:rPr lang="en-US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Zr</a:t>
            </a:r>
            <a:r>
              <a:rPr lang="en-US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Ti</a:t>
            </a:r>
            <a:r>
              <a:rPr lang="en-US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tectonic discrimination discriminant diagram by Pearce and </a:t>
            </a:r>
            <a:r>
              <a:rPr lang="en-US" sz="24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Cann</a:t>
            </a:r>
            <a:r>
              <a:rPr lang="en-US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(1973).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B-</a:t>
            </a:r>
            <a:r>
              <a:rPr lang="en-US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Zr-Ti</a:t>
            </a:r>
            <a:r>
              <a:rPr lang="en-US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tectonic discrimination diagram fields using linear analysis by </a:t>
            </a:r>
            <a:r>
              <a:rPr lang="en-US" sz="24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Vermeesch</a:t>
            </a:r>
            <a:r>
              <a:rPr lang="en-US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(2006).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1" t="13834" r="25160" b="12115"/>
          <a:stretch/>
        </p:blipFill>
        <p:spPr>
          <a:xfrm>
            <a:off x="11293044" y="0"/>
            <a:ext cx="898956" cy="122872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01678" y="152697"/>
            <a:ext cx="2250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Geochemistry: 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15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477736197"/>
              </p:ext>
            </p:extLst>
          </p:nvPr>
        </p:nvGraphicFramePr>
        <p:xfrm>
          <a:off x="380997" y="323975"/>
          <a:ext cx="5470351" cy="3768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767581814"/>
              </p:ext>
            </p:extLst>
          </p:nvPr>
        </p:nvGraphicFramePr>
        <p:xfrm>
          <a:off x="561090" y="3973829"/>
          <a:ext cx="5110163" cy="2884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062663" y="2284725"/>
            <a:ext cx="5124450" cy="2273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A-</a:t>
            </a:r>
            <a:r>
              <a:rPr lang="en-US" sz="2400" dirty="0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Ti</a:t>
            </a:r>
            <a:r>
              <a:rPr lang="en-US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-V discrimination diagram of </a:t>
            </a:r>
            <a:r>
              <a:rPr lang="en-US" sz="24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Shervais</a:t>
            </a:r>
            <a:r>
              <a:rPr lang="en-US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(1982). </a:t>
            </a:r>
            <a:endParaRPr lang="en-US" sz="2400" dirty="0" smtClean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4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B-</a:t>
            </a:r>
            <a:r>
              <a:rPr lang="en-US" sz="2400" dirty="0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Ti</a:t>
            </a:r>
            <a:r>
              <a:rPr lang="en-US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-V discrimination diagram using linear analysis by </a:t>
            </a:r>
            <a:r>
              <a:rPr lang="en-US" sz="24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Vermeesch</a:t>
            </a:r>
            <a:r>
              <a:rPr lang="en-US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(2006).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1" t="13834" r="25160" b="12115"/>
          <a:stretch/>
        </p:blipFill>
        <p:spPr>
          <a:xfrm>
            <a:off x="11293044" y="0"/>
            <a:ext cx="898956" cy="1228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919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212" y="1118789"/>
            <a:ext cx="7486975" cy="45902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74254" y="5709062"/>
            <a:ext cx="52148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0" i="0" dirty="0" smtClean="0">
                <a:effectLst/>
                <a:latin typeface="Roboto"/>
              </a:rPr>
              <a:t>By using the reference data of Sun &amp;</a:t>
            </a:r>
          </a:p>
          <a:p>
            <a:pPr algn="ctr"/>
            <a:r>
              <a:rPr lang="en-US" sz="2400" b="0" i="0" dirty="0" smtClean="0">
                <a:effectLst/>
                <a:latin typeface="Roboto"/>
              </a:rPr>
              <a:t> McDonough (1989)</a:t>
            </a:r>
            <a:endParaRPr lang="en-US" sz="2400" b="0" i="0" dirty="0">
              <a:effectLst/>
              <a:latin typeface="Roboto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1" t="13834" r="25160" b="12115"/>
          <a:stretch/>
        </p:blipFill>
        <p:spPr>
          <a:xfrm>
            <a:off x="11293044" y="0"/>
            <a:ext cx="898956" cy="1228725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762583" y="152697"/>
            <a:ext cx="2951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Geochemical Model: 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49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695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smtClean="0"/>
              <a:t>Conclusions and Discussion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0838" y="870624"/>
            <a:ext cx="102320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Primarily two pyroxene basalts with lesser olivine and/or hornblende.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Both </a:t>
            </a:r>
            <a:r>
              <a:rPr lang="en-US" sz="2400" b="1" dirty="0" smtClean="0">
                <a:solidFill>
                  <a:srgbClr val="FF0000"/>
                </a:solidFill>
              </a:rPr>
              <a:t>IAB</a:t>
            </a:r>
            <a:r>
              <a:rPr lang="en-US" sz="2400" dirty="0" smtClean="0"/>
              <a:t> and </a:t>
            </a:r>
            <a:r>
              <a:rPr lang="en-US" sz="2400" b="1" dirty="0" smtClean="0">
                <a:solidFill>
                  <a:srgbClr val="FF0000"/>
                </a:solidFill>
              </a:rPr>
              <a:t>MORB</a:t>
            </a:r>
            <a:r>
              <a:rPr lang="en-US" sz="2400" dirty="0" smtClean="0"/>
              <a:t> chemical signatures represented by the first 11 samples?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Niobium element depletion is a good indicator for </a:t>
            </a:r>
            <a:r>
              <a:rPr lang="en-US" sz="2400" b="1" dirty="0">
                <a:solidFill>
                  <a:srgbClr val="FF0000"/>
                </a:solidFill>
              </a:rPr>
              <a:t>Island Arc system</a:t>
            </a:r>
            <a:r>
              <a:rPr lang="en-US" sz="2400" dirty="0"/>
              <a:t>.</a:t>
            </a:r>
            <a:endParaRPr lang="en-US" sz="2400" dirty="0" smtClean="0"/>
          </a:p>
          <a:p>
            <a:pPr>
              <a:lnSpc>
                <a:spcPct val="150000"/>
              </a:lnSpc>
            </a:pPr>
            <a:endParaRPr lang="en-US" sz="2400" dirty="0"/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b="1" dirty="0" smtClean="0"/>
              <a:t>Current Work</a:t>
            </a:r>
            <a:r>
              <a:rPr lang="en-US" sz="2400" dirty="0" smtClean="0"/>
              <a:t>: How do we explain the chemical affinities of the magmas in terms of the regional tectonics evolution.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   </a:t>
            </a:r>
            <a:endParaRPr lang="en-US" sz="2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1" t="13834" r="25160" b="12115"/>
          <a:stretch/>
        </p:blipFill>
        <p:spPr>
          <a:xfrm>
            <a:off x="11293044" y="0"/>
            <a:ext cx="898956" cy="1228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906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0076" y="442912"/>
            <a:ext cx="988695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 smtClean="0"/>
              <a:t>Introduction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/>
              <a:t>Goals and Question to </a:t>
            </a:r>
            <a:r>
              <a:rPr lang="en-US" sz="2800" b="1" dirty="0" smtClean="0"/>
              <a:t>Consider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 smtClean="0"/>
              <a:t>Location of the Study Area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/>
              <a:t>Geological </a:t>
            </a:r>
            <a:r>
              <a:rPr lang="en-US" sz="2800" b="1" dirty="0" smtClean="0"/>
              <a:t>Background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 smtClean="0"/>
              <a:t>Field Trip – Summer 2016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 smtClean="0"/>
              <a:t>Methods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/>
              <a:t> </a:t>
            </a:r>
            <a:r>
              <a:rPr lang="en-US" sz="2800" b="1" dirty="0" smtClean="0"/>
              <a:t>   Thin Section Analysis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/>
              <a:t> </a:t>
            </a:r>
            <a:r>
              <a:rPr lang="en-US" sz="2800" b="1" dirty="0" smtClean="0"/>
              <a:t>   Powder Chemical Analysis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marL="685800" indent="57150">
              <a:buFont typeface="Wingdings" panose="05000000000000000000" pitchFamily="2" charset="2"/>
              <a:buChar char="§"/>
            </a:pPr>
            <a:r>
              <a:rPr lang="en-US" sz="2800" b="1" dirty="0"/>
              <a:t> </a:t>
            </a:r>
            <a:r>
              <a:rPr lang="en-US" sz="2800" b="1" dirty="0" smtClean="0"/>
              <a:t> XRF Analysis</a:t>
            </a:r>
          </a:p>
          <a:p>
            <a:pPr marL="685800">
              <a:buFont typeface="Wingdings" panose="05000000000000000000" pitchFamily="2" charset="2"/>
              <a:buChar char="§"/>
            </a:pPr>
            <a:r>
              <a:rPr lang="en-US" sz="2800" b="1" dirty="0" smtClean="0"/>
              <a:t>  ICP-MS Analysis </a:t>
            </a:r>
          </a:p>
          <a:p>
            <a:pPr indent="342900">
              <a:buFont typeface="Wingdings" panose="05000000000000000000" pitchFamily="2" charset="2"/>
              <a:buChar char="§"/>
            </a:pPr>
            <a:r>
              <a:rPr lang="en-US" sz="2800" b="1" dirty="0" smtClean="0"/>
              <a:t>Primary Results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 smtClean="0"/>
              <a:t>Discussion &amp; Conclusion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 smtClean="0"/>
              <a:t>References     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1" t="13834" r="25160" b="12115"/>
          <a:stretch/>
        </p:blipFill>
        <p:spPr>
          <a:xfrm>
            <a:off x="11293044" y="0"/>
            <a:ext cx="898956" cy="1228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766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1084"/>
            <a:ext cx="2282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smtClean="0"/>
              <a:t>References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526631" y="624304"/>
            <a:ext cx="10060407" cy="6222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Debari, S. M., Anderson, R. G., &amp; Mortensen, J. K. (1999).</a:t>
            </a:r>
            <a:r>
              <a:rPr lang="en-US" sz="1600" dirty="0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Correlation among lower to upper crustal components in an island arc: The Jurassic Bonanza arc, Vancouver Island, Canada. Rev. Can. Sci. Terre Revue </a:t>
            </a:r>
            <a:r>
              <a:rPr lang="en-US" sz="1600" dirty="0" err="1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Canadienne</a:t>
            </a:r>
            <a:r>
              <a:rPr lang="en-US" sz="1600" dirty="0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Des Sciences De La Terre Canadian Journal of Earth Sciences Can. J. Earth Sci., 36(8), 1371-1413.</a:t>
            </a:r>
          </a:p>
          <a:p>
            <a:pPr marL="457200" marR="0" indent="-4572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Murphy, J. B., Nance, R. D., &amp; </a:t>
            </a:r>
            <a:r>
              <a:rPr lang="en-US" sz="1600" b="1" dirty="0" err="1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Cawood</a:t>
            </a:r>
            <a:r>
              <a:rPr lang="en-US" sz="1600" b="1" dirty="0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P. A. (2009). </a:t>
            </a:r>
            <a:r>
              <a:rPr lang="en-US" sz="1600" dirty="0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Contrasting modes of supercontinent formation and the conundrum of Pangea. Gondwana Research, 15(3-4), 408–420. doi:10.1016/j.gr.2008.09.005</a:t>
            </a:r>
          </a:p>
          <a:p>
            <a:pPr marL="457200" marR="0" indent="-4572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/>
              <a:t>McClelland, W.C., </a:t>
            </a:r>
            <a:r>
              <a:rPr lang="en-US" sz="1600" b="1" dirty="0" err="1"/>
              <a:t>Tikoff</a:t>
            </a:r>
            <a:r>
              <a:rPr lang="en-US" sz="1600" b="1" dirty="0"/>
              <a:t>, B., and </a:t>
            </a:r>
            <a:r>
              <a:rPr lang="en-US" sz="1600" b="1" dirty="0" err="1"/>
              <a:t>Manduca</a:t>
            </a:r>
            <a:r>
              <a:rPr lang="en-US" sz="1600" b="1" dirty="0"/>
              <a:t>, C.A., </a:t>
            </a:r>
            <a:r>
              <a:rPr lang="en-US" sz="1600" b="1" dirty="0" smtClean="0"/>
              <a:t>(2000). </a:t>
            </a:r>
            <a:r>
              <a:rPr lang="en-US" sz="1600" dirty="0"/>
              <a:t>Two-phase evolution of accretionary margins; examples from the North American Cordillera : Tectonophysics, v. 326, no. 1-2, p. 37-55.</a:t>
            </a:r>
            <a:endParaRPr lang="en-US" sz="1600" dirty="0" smtClean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Sarewitz, D. R. (1982).</a:t>
            </a:r>
            <a:r>
              <a:rPr lang="en-US" sz="1600" dirty="0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Geology of a part of the Heavens Gate quadrangle, Seven Devils Mountains, western Idaho.</a:t>
            </a:r>
          </a:p>
          <a:p>
            <a:pPr marL="457200" marR="0" indent="-4572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Sun, S.S., McDonough, W.F. (1989). </a:t>
            </a:r>
            <a:r>
              <a:rPr lang="en-US" sz="1600" dirty="0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Chemical and isotopic systematics of oceanic basalts; implications for mantle composition and processes. Geological Society Special</a:t>
            </a:r>
          </a:p>
          <a:p>
            <a:pPr marL="457200" marR="0" indent="-4572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Publications, 42: 313-345.</a:t>
            </a:r>
          </a:p>
          <a:p>
            <a:pPr marL="457200" marR="0" indent="-4572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 err="1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Vallier</a:t>
            </a:r>
            <a:r>
              <a:rPr lang="en-US" sz="1600" b="1" dirty="0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T. L. (1977). </a:t>
            </a:r>
            <a:r>
              <a:rPr lang="en-US" sz="1600" dirty="0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 Permian and Triassic Seven Devils Group, western Idaho and northeastern Oregon. Washington: U.S. Govt. Print. Off.</a:t>
            </a:r>
          </a:p>
          <a:p>
            <a:pPr marL="457200" marR="0" indent="-4572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 err="1"/>
              <a:t>Vallier</a:t>
            </a:r>
            <a:r>
              <a:rPr lang="en-US" sz="1600" b="1" dirty="0"/>
              <a:t>, T.L., </a:t>
            </a:r>
            <a:r>
              <a:rPr lang="en-US" sz="1600" b="1" dirty="0" smtClean="0"/>
              <a:t>(1995)</a:t>
            </a:r>
            <a:r>
              <a:rPr lang="en-US" sz="1600" dirty="0" smtClean="0"/>
              <a:t>. </a:t>
            </a:r>
            <a:r>
              <a:rPr lang="en-US" sz="1600" dirty="0"/>
              <a:t>Petrology of pre-Tertiary igneous rocks in the Blue Mountains region of Oregon, Idaho, and Washington; implications for the geologic evolution of a complex island arc, U.S. Geological Survey Professional Paper P1438: 125-209.</a:t>
            </a:r>
            <a:endParaRPr lang="en-US" sz="1600" dirty="0" smtClean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 err="1"/>
              <a:t>Vallier</a:t>
            </a:r>
            <a:r>
              <a:rPr lang="en-US" sz="1600" b="1" dirty="0"/>
              <a:t>, T., </a:t>
            </a:r>
            <a:r>
              <a:rPr lang="en-US" sz="1600" b="1" dirty="0" smtClean="0"/>
              <a:t>(1998) </a:t>
            </a:r>
            <a:r>
              <a:rPr lang="en-US" sz="1600" dirty="0"/>
              <a:t>Islands and Rapids: A geologic story of Hells Canyon, Confluence Press, Lewiston, ID, 151 p</a:t>
            </a:r>
            <a:r>
              <a:rPr lang="en-US" sz="1600" dirty="0" smtClean="0"/>
              <a:t>.</a:t>
            </a:r>
          </a:p>
          <a:p>
            <a:pPr marL="457200" marR="0" indent="-4572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 err="1"/>
              <a:t>Vermeesch</a:t>
            </a:r>
            <a:r>
              <a:rPr lang="en-US" sz="1600" b="1" dirty="0"/>
              <a:t>, P. (2006).</a:t>
            </a:r>
            <a:r>
              <a:rPr lang="en-US" sz="1600" dirty="0"/>
              <a:t> Tectonic discrimination diagrams revisited. American Geophysical Union </a:t>
            </a:r>
            <a:r>
              <a:rPr lang="en-US" sz="1600" dirty="0" smtClean="0"/>
              <a:t>and </a:t>
            </a:r>
            <a:r>
              <a:rPr lang="en-US" sz="1600" dirty="0"/>
              <a:t>the Geochemical Society, United States</a:t>
            </a:r>
            <a:endParaRPr lang="en-US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1" t="13834" r="25160" b="12115"/>
          <a:stretch/>
        </p:blipFill>
        <p:spPr>
          <a:xfrm>
            <a:off x="11293044" y="0"/>
            <a:ext cx="898956" cy="1228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531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901" y="157163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Questions!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6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025" y="214308"/>
            <a:ext cx="2528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smtClean="0"/>
              <a:t>Introduction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514350" y="1291322"/>
            <a:ext cx="1101566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  <a:ea typeface="Calibri" panose="020F0502020204030204" pitchFamily="34" charset="0"/>
              </a:rPr>
              <a:t> </a:t>
            </a:r>
            <a:r>
              <a:rPr lang="en-US" sz="2400" dirty="0" smtClean="0">
                <a:effectLst/>
                <a:ea typeface="Calibri" panose="020F0502020204030204" pitchFamily="34" charset="0"/>
              </a:rPr>
              <a:t>During the Late Permian </a:t>
            </a:r>
            <a:r>
              <a:rPr lang="en-US" sz="2400" dirty="0" smtClean="0">
                <a:ea typeface="Calibri" panose="020F0502020204030204" pitchFamily="34" charset="0"/>
              </a:rPr>
              <a:t>&amp; </a:t>
            </a:r>
            <a:r>
              <a:rPr lang="en-US" sz="2400" dirty="0" smtClean="0">
                <a:effectLst/>
                <a:ea typeface="Calibri" panose="020F0502020204030204" pitchFamily="34" charset="0"/>
              </a:rPr>
              <a:t>Early Triassic, tectonics processes were dominated by the break up of the </a:t>
            </a:r>
            <a:r>
              <a:rPr lang="en-US" sz="2400" i="1" dirty="0" smtClean="0">
                <a:effectLst/>
                <a:ea typeface="Calibri" panose="020F0502020204030204" pitchFamily="34" charset="0"/>
              </a:rPr>
              <a:t>supercontinent Pangea </a:t>
            </a:r>
            <a:r>
              <a:rPr lang="en-US" sz="2400" dirty="0" smtClean="0"/>
              <a:t>(Murphy et al., 2009)</a:t>
            </a:r>
            <a:r>
              <a:rPr lang="en-US" sz="2400" dirty="0" smtClean="0">
                <a:effectLst/>
                <a:ea typeface="Calibri" panose="020F050202020403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Volcanic arcs and continental fragments, which are geological features known as terranes (Caruthers &amp; Stanley, 2008).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Why Seven Devils </a:t>
            </a:r>
          </a:p>
          <a:p>
            <a:pPr marL="8001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rgbClr val="002060"/>
                </a:solidFill>
              </a:rPr>
              <a:t>     Island-arc system (Sarewitz, 1982)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smtClean="0">
                <a:solidFill>
                  <a:srgbClr val="002060"/>
                </a:solidFill>
              </a:rPr>
              <a:t>that developed as a </a:t>
            </a:r>
            <a:r>
              <a:rPr lang="en-US" sz="2400" dirty="0">
                <a:solidFill>
                  <a:srgbClr val="002060"/>
                </a:solidFill>
              </a:rPr>
              <a:t>r</a:t>
            </a:r>
            <a:r>
              <a:rPr lang="en-US" sz="2400" dirty="0" smtClean="0">
                <a:solidFill>
                  <a:srgbClr val="002060"/>
                </a:solidFill>
              </a:rPr>
              <a:t>esult </a:t>
            </a:r>
            <a:r>
              <a:rPr lang="en-US" sz="2400" dirty="0">
                <a:solidFill>
                  <a:srgbClr val="002060"/>
                </a:solidFill>
              </a:rPr>
              <a:t>of east- directed subduction of Pacific </a:t>
            </a:r>
            <a:r>
              <a:rPr lang="en-US" sz="2400" dirty="0" smtClean="0">
                <a:solidFill>
                  <a:srgbClr val="002060"/>
                </a:solidFill>
              </a:rPr>
              <a:t>Ocean.</a:t>
            </a:r>
          </a:p>
          <a:p>
            <a:pPr marL="8001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smtClean="0">
                <a:solidFill>
                  <a:srgbClr val="002060"/>
                </a:solidFill>
              </a:rPr>
              <a:t>Few studies and no recent work. 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1" t="13834" r="25160" b="12115"/>
          <a:stretch/>
        </p:blipFill>
        <p:spPr>
          <a:xfrm>
            <a:off x="11293044" y="0"/>
            <a:ext cx="898956" cy="1228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133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89" y="1066"/>
            <a:ext cx="53451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smtClean="0"/>
              <a:t>Goals and Question to Consider</a:t>
            </a:r>
          </a:p>
        </p:txBody>
      </p:sp>
      <p:sp>
        <p:nvSpPr>
          <p:cNvPr id="3" name="Rectangle 2"/>
          <p:cNvSpPr/>
          <p:nvPr/>
        </p:nvSpPr>
        <p:spPr>
          <a:xfrm>
            <a:off x="771525" y="1529190"/>
            <a:ext cx="93868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dirty="0"/>
              <a:t>T</a:t>
            </a:r>
            <a:r>
              <a:rPr lang="en-US" sz="2400" dirty="0" smtClean="0"/>
              <a:t>his </a:t>
            </a:r>
            <a:r>
              <a:rPr lang="en-US" sz="2400" dirty="0"/>
              <a:t>study attempts to analyze the </a:t>
            </a:r>
            <a:r>
              <a:rPr lang="en-US" sz="2400" dirty="0">
                <a:solidFill>
                  <a:srgbClr val="FF0000"/>
                </a:solidFill>
              </a:rPr>
              <a:t>evolution of deformation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0070C0"/>
                </a:solidFill>
              </a:rPr>
              <a:t>petrologic </a:t>
            </a:r>
            <a:r>
              <a:rPr lang="en-US" sz="2400" dirty="0" smtClean="0">
                <a:solidFill>
                  <a:srgbClr val="0070C0"/>
                </a:solidFill>
              </a:rPr>
              <a:t>characterization</a:t>
            </a:r>
            <a:r>
              <a:rPr lang="en-US" sz="2400" dirty="0" smtClean="0"/>
              <a:t>, and the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structural history </a:t>
            </a:r>
            <a:r>
              <a:rPr lang="en-US" sz="2400" dirty="0"/>
              <a:t>of the Seven Devils Mountains with the primary goal being to determine the tectonic setting during formation of the Seven Devils Mountains.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1" t="13834" r="25160" b="12115"/>
          <a:stretch/>
        </p:blipFill>
        <p:spPr>
          <a:xfrm>
            <a:off x="11293044" y="0"/>
            <a:ext cx="898956" cy="1228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09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431" y="291749"/>
            <a:ext cx="6386708" cy="2762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28" y="926693"/>
            <a:ext cx="4637772" cy="427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309" t="28061" r="13459" b="19833"/>
          <a:stretch/>
        </p:blipFill>
        <p:spPr>
          <a:xfrm>
            <a:off x="5615219" y="3211865"/>
            <a:ext cx="3704047" cy="35461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88743" y="6087547"/>
            <a:ext cx="1779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a typeface="Calibri" panose="020F0502020204030204" pitchFamily="34" charset="0"/>
                <a:cs typeface="Arial" panose="020B0604020202020204" pitchFamily="34" charset="0"/>
              </a:rPr>
              <a:t>Sarewitz </a:t>
            </a:r>
            <a:r>
              <a:rPr lang="en-US" b="1" dirty="0">
                <a:ea typeface="Calibri" panose="020F0502020204030204" pitchFamily="34" charset="0"/>
                <a:cs typeface="Arial" panose="020B0604020202020204" pitchFamily="34" charset="0"/>
              </a:rPr>
              <a:t>(1982).</a:t>
            </a:r>
            <a:r>
              <a:rPr lang="en-US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375124" y="2302193"/>
            <a:ext cx="1513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Vallier</a:t>
            </a:r>
            <a:r>
              <a:rPr lang="en-US" b="1" dirty="0" smtClean="0"/>
              <a:t>(1998).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1908" y="5287108"/>
            <a:ext cx="2028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McClelland (</a:t>
            </a:r>
            <a:r>
              <a:rPr lang="en-US" b="1" dirty="0"/>
              <a:t>2000</a:t>
            </a:r>
            <a:r>
              <a:rPr lang="en-US" b="1" dirty="0" smtClean="0"/>
              <a:t>).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1" t="13834" r="25160" b="12115"/>
          <a:stretch/>
        </p:blipFill>
        <p:spPr>
          <a:xfrm>
            <a:off x="11293044" y="0"/>
            <a:ext cx="898956" cy="1228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535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45" y="15355"/>
            <a:ext cx="4594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smtClean="0"/>
              <a:t>Location of the Study Area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95" y="642937"/>
            <a:ext cx="5477488" cy="59522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113196" y="1625166"/>
            <a:ext cx="5678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effectLst/>
                <a:ea typeface="Calibri" panose="020F0502020204030204" pitchFamily="34" charset="0"/>
              </a:rPr>
              <a:t>The Seven Devils Mountains covers around 3,341 km</a:t>
            </a:r>
            <a:r>
              <a:rPr lang="en-US" sz="2400" b="1" baseline="30000" dirty="0"/>
              <a:t>2</a:t>
            </a:r>
            <a:r>
              <a:rPr lang="en-US" sz="2400" dirty="0" smtClean="0">
                <a:effectLst/>
                <a:ea typeface="Calibri" panose="020F0502020204030204" pitchFamily="34" charset="0"/>
              </a:rPr>
              <a:t>, and they extend roughly 80 </a:t>
            </a:r>
            <a:r>
              <a:rPr lang="en-US" sz="2400" dirty="0" smtClean="0">
                <a:ea typeface="Calibri" panose="020F0502020204030204" pitchFamily="34" charset="0"/>
              </a:rPr>
              <a:t>km</a:t>
            </a:r>
            <a:r>
              <a:rPr lang="en-US" sz="2400" dirty="0" smtClean="0">
                <a:effectLst/>
                <a:ea typeface="Calibri" panose="020F0502020204030204" pitchFamily="34" charset="0"/>
              </a:rPr>
              <a:t> </a:t>
            </a:r>
            <a:r>
              <a:rPr lang="en-US" sz="2400" dirty="0" smtClean="0">
                <a:effectLst/>
                <a:ea typeface="Calibri" panose="020F0502020204030204" pitchFamily="34" charset="0"/>
              </a:rPr>
              <a:t>along the border between Oregon and Idaho (Sarewitz, 1982). Those mountains are  located above the east bank of the Snake River,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1" t="13834" r="25160" b="12115"/>
          <a:stretch/>
        </p:blipFill>
        <p:spPr>
          <a:xfrm>
            <a:off x="11293044" y="0"/>
            <a:ext cx="898956" cy="1228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655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4786" y="352752"/>
            <a:ext cx="39356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b="1" dirty="0" smtClean="0"/>
              <a:t>Geological Background</a:t>
            </a:r>
          </a:p>
        </p:txBody>
      </p:sp>
      <p:sp>
        <p:nvSpPr>
          <p:cNvPr id="3" name="Rectangle 2"/>
          <p:cNvSpPr/>
          <p:nvPr/>
        </p:nvSpPr>
        <p:spPr>
          <a:xfrm>
            <a:off x="204787" y="2105719"/>
            <a:ext cx="10453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Permian and Triassic volcanogenic rocks dominant the province there. 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04786" y="2594873"/>
            <a:ext cx="11168063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ost of those rocks were result of volcanism, deformation, and sedimentation from volcanic arc at the convergent plate boundaries during the late Permian and Triassic periods. 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1" t="13834" r="25160" b="12115"/>
          <a:stretch/>
        </p:blipFill>
        <p:spPr>
          <a:xfrm>
            <a:off x="11293044" y="0"/>
            <a:ext cx="898956" cy="1228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328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400050"/>
            <a:ext cx="5159809" cy="61579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96325" y="1073908"/>
            <a:ext cx="629567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Windy Ridge Formation</a:t>
            </a:r>
            <a:r>
              <a:rPr lang="en-US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which relates to the Early Permian age.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Hunsaker Creek Formation </a:t>
            </a:r>
            <a:r>
              <a:rPr lang="en-US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belongs to the same age too.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Wild Sheep Creek Formation </a:t>
            </a:r>
            <a:r>
              <a:rPr lang="en-US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made up of Middle and Late Igneous Triassic rocks.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Doyle Creek Formation </a:t>
            </a:r>
            <a:r>
              <a:rPr lang="en-US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Late Triassic age (</a:t>
            </a:r>
            <a:r>
              <a:rPr lang="en-US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Vallier</a:t>
            </a:r>
            <a:r>
              <a:rPr lang="en-US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1977). </a:t>
            </a:r>
            <a:endParaRPr lang="en-US" sz="24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583461" y="1981746"/>
            <a:ext cx="45439" cy="38046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1" t="13834" r="25160" b="12115"/>
          <a:stretch/>
        </p:blipFill>
        <p:spPr>
          <a:xfrm>
            <a:off x="11293044" y="0"/>
            <a:ext cx="898956" cy="1228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963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4222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smtClean="0"/>
              <a:t>Field Trip – Summer 2016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742"/>
          <a:stretch/>
        </p:blipFill>
        <p:spPr>
          <a:xfrm>
            <a:off x="407262" y="614362"/>
            <a:ext cx="7190291" cy="4990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129" y="3263365"/>
            <a:ext cx="4406114" cy="2937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1" t="13834" r="25160" b="12115"/>
          <a:stretch/>
        </p:blipFill>
        <p:spPr>
          <a:xfrm>
            <a:off x="11293044" y="0"/>
            <a:ext cx="898956" cy="1228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917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2308</TotalTime>
  <Words>1031</Words>
  <Application>Microsoft Office PowerPoint</Application>
  <PresentationFormat>Widescreen</PresentationFormat>
  <Paragraphs>131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Roboto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adel mohammed</dc:creator>
  <cp:lastModifiedBy>adel mohammed</cp:lastModifiedBy>
  <cp:revision>60</cp:revision>
  <dcterms:created xsi:type="dcterms:W3CDTF">2016-12-07T16:04:39Z</dcterms:created>
  <dcterms:modified xsi:type="dcterms:W3CDTF">2017-03-22T17:47:12Z</dcterms:modified>
</cp:coreProperties>
</file>