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43891200" cy="38404800"/>
  <p:notesSz cx="6858000" cy="9144000"/>
  <p:defaultTextStyle>
    <a:defPPr>
      <a:defRPr lang="en-US"/>
    </a:defPPr>
    <a:lvl1pPr marL="0" algn="l" defTabSz="4253900" rtl="0" eaLnBrk="1" latinLnBrk="0" hangingPunct="1">
      <a:defRPr sz="8400" kern="1200">
        <a:solidFill>
          <a:schemeClr val="tx1"/>
        </a:solidFill>
        <a:latin typeface="+mn-lt"/>
        <a:ea typeface="+mn-ea"/>
        <a:cs typeface="+mn-cs"/>
      </a:defRPr>
    </a:lvl1pPr>
    <a:lvl2pPr marL="2126950" algn="l" defTabSz="4253900" rtl="0" eaLnBrk="1" latinLnBrk="0" hangingPunct="1">
      <a:defRPr sz="8400" kern="1200">
        <a:solidFill>
          <a:schemeClr val="tx1"/>
        </a:solidFill>
        <a:latin typeface="+mn-lt"/>
        <a:ea typeface="+mn-ea"/>
        <a:cs typeface="+mn-cs"/>
      </a:defRPr>
    </a:lvl2pPr>
    <a:lvl3pPr marL="4253900" algn="l" defTabSz="4253900" rtl="0" eaLnBrk="1" latinLnBrk="0" hangingPunct="1">
      <a:defRPr sz="8400" kern="1200">
        <a:solidFill>
          <a:schemeClr val="tx1"/>
        </a:solidFill>
        <a:latin typeface="+mn-lt"/>
        <a:ea typeface="+mn-ea"/>
        <a:cs typeface="+mn-cs"/>
      </a:defRPr>
    </a:lvl3pPr>
    <a:lvl4pPr marL="6380850" algn="l" defTabSz="4253900" rtl="0" eaLnBrk="1" latinLnBrk="0" hangingPunct="1">
      <a:defRPr sz="8400" kern="1200">
        <a:solidFill>
          <a:schemeClr val="tx1"/>
        </a:solidFill>
        <a:latin typeface="+mn-lt"/>
        <a:ea typeface="+mn-ea"/>
        <a:cs typeface="+mn-cs"/>
      </a:defRPr>
    </a:lvl4pPr>
    <a:lvl5pPr marL="8507800" algn="l" defTabSz="4253900" rtl="0" eaLnBrk="1" latinLnBrk="0" hangingPunct="1">
      <a:defRPr sz="8400" kern="1200">
        <a:solidFill>
          <a:schemeClr val="tx1"/>
        </a:solidFill>
        <a:latin typeface="+mn-lt"/>
        <a:ea typeface="+mn-ea"/>
        <a:cs typeface="+mn-cs"/>
      </a:defRPr>
    </a:lvl5pPr>
    <a:lvl6pPr marL="10634750" algn="l" defTabSz="4253900" rtl="0" eaLnBrk="1" latinLnBrk="0" hangingPunct="1">
      <a:defRPr sz="8400" kern="1200">
        <a:solidFill>
          <a:schemeClr val="tx1"/>
        </a:solidFill>
        <a:latin typeface="+mn-lt"/>
        <a:ea typeface="+mn-ea"/>
        <a:cs typeface="+mn-cs"/>
      </a:defRPr>
    </a:lvl6pPr>
    <a:lvl7pPr marL="12761700" algn="l" defTabSz="4253900" rtl="0" eaLnBrk="1" latinLnBrk="0" hangingPunct="1">
      <a:defRPr sz="8400" kern="1200">
        <a:solidFill>
          <a:schemeClr val="tx1"/>
        </a:solidFill>
        <a:latin typeface="+mn-lt"/>
        <a:ea typeface="+mn-ea"/>
        <a:cs typeface="+mn-cs"/>
      </a:defRPr>
    </a:lvl7pPr>
    <a:lvl8pPr marL="14888650" algn="l" defTabSz="4253900" rtl="0" eaLnBrk="1" latinLnBrk="0" hangingPunct="1">
      <a:defRPr sz="8400" kern="1200">
        <a:solidFill>
          <a:schemeClr val="tx1"/>
        </a:solidFill>
        <a:latin typeface="+mn-lt"/>
        <a:ea typeface="+mn-ea"/>
        <a:cs typeface="+mn-cs"/>
      </a:defRPr>
    </a:lvl8pPr>
    <a:lvl9pPr marL="17015600" algn="l" defTabSz="4253900" rtl="0" eaLnBrk="1" latinLnBrk="0" hangingPunct="1">
      <a:defRPr sz="8400" kern="1200">
        <a:solidFill>
          <a:schemeClr val="tx1"/>
        </a:solidFill>
        <a:latin typeface="+mn-lt"/>
        <a:ea typeface="+mn-ea"/>
        <a:cs typeface="+mn-cs"/>
      </a:defRPr>
    </a:lvl9pPr>
  </p:defaultTextStyle>
  <p:extLst>
    <p:ext uri="{EFAFB233-063F-42B5-8137-9DF3F51BA10A}">
      <p15:sldGuideLst xmlns="" xmlns:p15="http://schemas.microsoft.com/office/powerpoint/2012/main" xmlns:mv="urn:schemas-microsoft-com:mac:vml" xmlns:mc="http://schemas.openxmlformats.org/markup-compatibility/2006">
        <p15:guide id="1" orient="horz" pos="10368" userDrawn="1">
          <p15:clr>
            <a:srgbClr val="A4A3A4"/>
          </p15:clr>
        </p15:guide>
        <p15:guide id="2" pos="12096" userDrawn="1">
          <p15:clr>
            <a:srgbClr val="A4A3A4"/>
          </p15:clr>
        </p15:guide>
        <p15:guide id="3" orient="horz" pos="103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3A3D"/>
    <a:srgbClr val="485150"/>
    <a:srgbClr val="8A9FAB"/>
    <a:srgbClr val="ADB18E"/>
    <a:srgbClr val="ADB182"/>
    <a:srgbClr val="9F9E82"/>
    <a:srgbClr val="747A78"/>
    <a:srgbClr val="D9CAAB"/>
    <a:srgbClr val="5D6361"/>
    <a:srgbClr val="535A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xmlns:mv="urn:schemas-microsoft-com:mac:vml" xmlns:mc="http://schemas.openxmlformats.org/markup-compatibility/2006"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99771" autoAdjust="0"/>
  </p:normalViewPr>
  <p:slideViewPr>
    <p:cSldViewPr snapToGrid="0">
      <p:cViewPr varScale="1">
        <p:scale>
          <a:sx n="21" d="100"/>
          <a:sy n="21" d="100"/>
        </p:scale>
        <p:origin x="-1938" y="-216"/>
      </p:cViewPr>
      <p:guideLst>
        <p:guide orient="horz" pos="12096"/>
        <p:guide orient="horz" pos="12124"/>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6285232"/>
            <a:ext cx="37307520" cy="13370560"/>
          </a:xfrm>
        </p:spPr>
        <p:txBody>
          <a:bodyPr anchor="b"/>
          <a:lstStyle>
            <a:lvl1pPr algn="ctr">
              <a:defRPr sz="29100"/>
            </a:lvl1pPr>
          </a:lstStyle>
          <a:p>
            <a:r>
              <a:rPr lang="en-US" smtClean="0"/>
              <a:t>Click to edit Master title style</a:t>
            </a:r>
            <a:endParaRPr lang="en-US" dirty="0"/>
          </a:p>
        </p:txBody>
      </p:sp>
      <p:sp>
        <p:nvSpPr>
          <p:cNvPr id="3" name="Subtitle 2"/>
          <p:cNvSpPr>
            <a:spLocks noGrp="1"/>
          </p:cNvSpPr>
          <p:nvPr>
            <p:ph type="subTitle" idx="1"/>
          </p:nvPr>
        </p:nvSpPr>
        <p:spPr>
          <a:xfrm>
            <a:off x="5486400" y="20171413"/>
            <a:ext cx="32918400" cy="9272268"/>
          </a:xfrm>
        </p:spPr>
        <p:txBody>
          <a:bodyPr/>
          <a:lstStyle>
            <a:lvl1pPr marL="0" indent="0" algn="ctr">
              <a:buNone/>
              <a:defRPr sz="11600"/>
            </a:lvl1pPr>
            <a:lvl2pPr marL="2215692" indent="0" algn="ctr">
              <a:buNone/>
              <a:defRPr sz="9700"/>
            </a:lvl2pPr>
            <a:lvl3pPr marL="4431384" indent="0" algn="ctr">
              <a:buNone/>
              <a:defRPr sz="8700"/>
            </a:lvl3pPr>
            <a:lvl4pPr marL="6647075" indent="0" algn="ctr">
              <a:buNone/>
              <a:defRPr sz="7800"/>
            </a:lvl4pPr>
            <a:lvl5pPr marL="8862766" indent="0" algn="ctr">
              <a:buNone/>
              <a:defRPr sz="7800"/>
            </a:lvl5pPr>
            <a:lvl6pPr marL="11078458" indent="0" algn="ctr">
              <a:buNone/>
              <a:defRPr sz="7800"/>
            </a:lvl6pPr>
            <a:lvl7pPr marL="13294149" indent="0" algn="ctr">
              <a:buNone/>
              <a:defRPr sz="7800"/>
            </a:lvl7pPr>
            <a:lvl8pPr marL="15509841" indent="0" algn="ctr">
              <a:buNone/>
              <a:defRPr sz="7800"/>
            </a:lvl8pPr>
            <a:lvl9pPr marL="17725533" indent="0" algn="ctr">
              <a:buNone/>
              <a:defRPr sz="7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737DE4-105D-41CA-A74F-772F918420C9}" type="datetimeFigureOut">
              <a:rPr lang="en-US" smtClean="0"/>
              <a:pPr/>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F38E3-F420-4907-B9EB-FC2209EB241E}" type="slidenum">
              <a:rPr lang="en-US" smtClean="0"/>
              <a:pPr/>
              <a:t>‹#›</a:t>
            </a:fld>
            <a:endParaRPr lang="en-US"/>
          </a:p>
        </p:txBody>
      </p:sp>
    </p:spTree>
    <p:extLst>
      <p:ext uri="{BB962C8B-B14F-4D97-AF65-F5344CB8AC3E}">
        <p14:creationId xmlns:p14="http://schemas.microsoft.com/office/powerpoint/2010/main" val="1849257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737DE4-105D-41CA-A74F-772F918420C9}" type="datetimeFigureOut">
              <a:rPr lang="en-US" smtClean="0"/>
              <a:pPr/>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F38E3-F420-4907-B9EB-FC2209EB241E}" type="slidenum">
              <a:rPr lang="en-US" smtClean="0"/>
              <a:pPr/>
              <a:t>‹#›</a:t>
            </a:fld>
            <a:endParaRPr lang="en-US"/>
          </a:p>
        </p:txBody>
      </p:sp>
    </p:spTree>
    <p:extLst>
      <p:ext uri="{BB962C8B-B14F-4D97-AF65-F5344CB8AC3E}">
        <p14:creationId xmlns:p14="http://schemas.microsoft.com/office/powerpoint/2010/main" val="3721273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7" y="2044701"/>
            <a:ext cx="9464040" cy="3254629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017527" y="2044701"/>
            <a:ext cx="27843480" cy="3254629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737DE4-105D-41CA-A74F-772F918420C9}" type="datetimeFigureOut">
              <a:rPr lang="en-US" smtClean="0"/>
              <a:pPr/>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F38E3-F420-4907-B9EB-FC2209EB241E}" type="slidenum">
              <a:rPr lang="en-US" smtClean="0"/>
              <a:pPr/>
              <a:t>‹#›</a:t>
            </a:fld>
            <a:endParaRPr lang="en-US"/>
          </a:p>
        </p:txBody>
      </p:sp>
    </p:spTree>
    <p:extLst>
      <p:ext uri="{BB962C8B-B14F-4D97-AF65-F5344CB8AC3E}">
        <p14:creationId xmlns:p14="http://schemas.microsoft.com/office/powerpoint/2010/main" val="2589314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737DE4-105D-41CA-A74F-772F918420C9}" type="datetimeFigureOut">
              <a:rPr lang="en-US" smtClean="0"/>
              <a:pPr/>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F38E3-F420-4907-B9EB-FC2209EB241E}" type="slidenum">
              <a:rPr lang="en-US" smtClean="0"/>
              <a:pPr/>
              <a:t>‹#›</a:t>
            </a:fld>
            <a:endParaRPr lang="en-US"/>
          </a:p>
        </p:txBody>
      </p:sp>
    </p:spTree>
    <p:extLst>
      <p:ext uri="{BB962C8B-B14F-4D97-AF65-F5344CB8AC3E}">
        <p14:creationId xmlns:p14="http://schemas.microsoft.com/office/powerpoint/2010/main" val="3612425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3" y="9574540"/>
            <a:ext cx="37856160" cy="15975328"/>
          </a:xfrm>
        </p:spPr>
        <p:txBody>
          <a:bodyPr anchor="b"/>
          <a:lstStyle>
            <a:lvl1pPr>
              <a:defRPr sz="29100"/>
            </a:lvl1pPr>
          </a:lstStyle>
          <a:p>
            <a:r>
              <a:rPr lang="en-US" smtClean="0"/>
              <a:t>Click to edit Master title style</a:t>
            </a:r>
            <a:endParaRPr lang="en-US" dirty="0"/>
          </a:p>
        </p:txBody>
      </p:sp>
      <p:sp>
        <p:nvSpPr>
          <p:cNvPr id="3" name="Text Placeholder 2"/>
          <p:cNvSpPr>
            <a:spLocks noGrp="1"/>
          </p:cNvSpPr>
          <p:nvPr>
            <p:ph type="body" idx="1"/>
          </p:nvPr>
        </p:nvSpPr>
        <p:spPr>
          <a:xfrm>
            <a:off x="2994663" y="25701000"/>
            <a:ext cx="37856160" cy="8401048"/>
          </a:xfrm>
        </p:spPr>
        <p:txBody>
          <a:bodyPr/>
          <a:lstStyle>
            <a:lvl1pPr marL="0" indent="0">
              <a:buNone/>
              <a:defRPr sz="11600">
                <a:solidFill>
                  <a:schemeClr val="tx1"/>
                </a:solidFill>
              </a:defRPr>
            </a:lvl1pPr>
            <a:lvl2pPr marL="2215692" indent="0">
              <a:buNone/>
              <a:defRPr sz="9700">
                <a:solidFill>
                  <a:schemeClr val="tx1">
                    <a:tint val="75000"/>
                  </a:schemeClr>
                </a:solidFill>
              </a:defRPr>
            </a:lvl2pPr>
            <a:lvl3pPr marL="4431384" indent="0">
              <a:buNone/>
              <a:defRPr sz="8700">
                <a:solidFill>
                  <a:schemeClr val="tx1">
                    <a:tint val="75000"/>
                  </a:schemeClr>
                </a:solidFill>
              </a:defRPr>
            </a:lvl3pPr>
            <a:lvl4pPr marL="6647075" indent="0">
              <a:buNone/>
              <a:defRPr sz="7800">
                <a:solidFill>
                  <a:schemeClr val="tx1">
                    <a:tint val="75000"/>
                  </a:schemeClr>
                </a:solidFill>
              </a:defRPr>
            </a:lvl4pPr>
            <a:lvl5pPr marL="8862766" indent="0">
              <a:buNone/>
              <a:defRPr sz="7800">
                <a:solidFill>
                  <a:schemeClr val="tx1">
                    <a:tint val="75000"/>
                  </a:schemeClr>
                </a:solidFill>
              </a:defRPr>
            </a:lvl5pPr>
            <a:lvl6pPr marL="11078458" indent="0">
              <a:buNone/>
              <a:defRPr sz="7800">
                <a:solidFill>
                  <a:schemeClr val="tx1">
                    <a:tint val="75000"/>
                  </a:schemeClr>
                </a:solidFill>
              </a:defRPr>
            </a:lvl6pPr>
            <a:lvl7pPr marL="13294149" indent="0">
              <a:buNone/>
              <a:defRPr sz="7800">
                <a:solidFill>
                  <a:schemeClr val="tx1">
                    <a:tint val="75000"/>
                  </a:schemeClr>
                </a:solidFill>
              </a:defRPr>
            </a:lvl7pPr>
            <a:lvl8pPr marL="15509841" indent="0">
              <a:buNone/>
              <a:defRPr sz="7800">
                <a:solidFill>
                  <a:schemeClr val="tx1">
                    <a:tint val="75000"/>
                  </a:schemeClr>
                </a:solidFill>
              </a:defRPr>
            </a:lvl8pPr>
            <a:lvl9pPr marL="17725533" indent="0">
              <a:buNone/>
              <a:defRPr sz="7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737DE4-105D-41CA-A74F-772F918420C9}" type="datetimeFigureOut">
              <a:rPr lang="en-US" smtClean="0"/>
              <a:pPr/>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F38E3-F420-4907-B9EB-FC2209EB241E}" type="slidenum">
              <a:rPr lang="en-US" smtClean="0"/>
              <a:pPr/>
              <a:t>‹#›</a:t>
            </a:fld>
            <a:endParaRPr lang="en-US"/>
          </a:p>
        </p:txBody>
      </p:sp>
    </p:spTree>
    <p:extLst>
      <p:ext uri="{BB962C8B-B14F-4D97-AF65-F5344CB8AC3E}">
        <p14:creationId xmlns:p14="http://schemas.microsoft.com/office/powerpoint/2010/main" val="3234478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17520" y="10223501"/>
            <a:ext cx="18653760" cy="243674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2219920" y="10223501"/>
            <a:ext cx="18653760" cy="243674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737DE4-105D-41CA-A74F-772F918420C9}" type="datetimeFigureOut">
              <a:rPr lang="en-US" smtClean="0"/>
              <a:pPr/>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F38E3-F420-4907-B9EB-FC2209EB241E}" type="slidenum">
              <a:rPr lang="en-US" smtClean="0"/>
              <a:pPr/>
              <a:t>‹#›</a:t>
            </a:fld>
            <a:endParaRPr lang="en-US"/>
          </a:p>
        </p:txBody>
      </p:sp>
    </p:spTree>
    <p:extLst>
      <p:ext uri="{BB962C8B-B14F-4D97-AF65-F5344CB8AC3E}">
        <p14:creationId xmlns:p14="http://schemas.microsoft.com/office/powerpoint/2010/main" val="147139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044708"/>
            <a:ext cx="37856160" cy="74231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023241" y="9414513"/>
            <a:ext cx="18568032" cy="4613908"/>
          </a:xfrm>
        </p:spPr>
        <p:txBody>
          <a:bodyPr anchor="b"/>
          <a:lstStyle>
            <a:lvl1pPr marL="0" indent="0">
              <a:buNone/>
              <a:defRPr sz="11600" b="1"/>
            </a:lvl1pPr>
            <a:lvl2pPr marL="2215692" indent="0">
              <a:buNone/>
              <a:defRPr sz="9700" b="1"/>
            </a:lvl2pPr>
            <a:lvl3pPr marL="4431384" indent="0">
              <a:buNone/>
              <a:defRPr sz="8700" b="1"/>
            </a:lvl3pPr>
            <a:lvl4pPr marL="6647075" indent="0">
              <a:buNone/>
              <a:defRPr sz="7800" b="1"/>
            </a:lvl4pPr>
            <a:lvl5pPr marL="8862766" indent="0">
              <a:buNone/>
              <a:defRPr sz="7800" b="1"/>
            </a:lvl5pPr>
            <a:lvl6pPr marL="11078458" indent="0">
              <a:buNone/>
              <a:defRPr sz="7800" b="1"/>
            </a:lvl6pPr>
            <a:lvl7pPr marL="13294149" indent="0">
              <a:buNone/>
              <a:defRPr sz="7800" b="1"/>
            </a:lvl7pPr>
            <a:lvl8pPr marL="15509841" indent="0">
              <a:buNone/>
              <a:defRPr sz="7800" b="1"/>
            </a:lvl8pPr>
            <a:lvl9pPr marL="17725533" indent="0">
              <a:buNone/>
              <a:defRPr sz="7800" b="1"/>
            </a:lvl9pPr>
          </a:lstStyle>
          <a:p>
            <a:pPr lvl="0"/>
            <a:r>
              <a:rPr lang="en-US" smtClean="0"/>
              <a:t>Click to edit Master text styles</a:t>
            </a:r>
          </a:p>
        </p:txBody>
      </p:sp>
      <p:sp>
        <p:nvSpPr>
          <p:cNvPr id="4" name="Content Placeholder 3"/>
          <p:cNvSpPr>
            <a:spLocks noGrp="1"/>
          </p:cNvSpPr>
          <p:nvPr>
            <p:ph sz="half" idx="2"/>
          </p:nvPr>
        </p:nvSpPr>
        <p:spPr>
          <a:xfrm>
            <a:off x="3023241" y="14028421"/>
            <a:ext cx="18568032" cy="206336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2219923" y="9414513"/>
            <a:ext cx="18659477" cy="4613908"/>
          </a:xfrm>
        </p:spPr>
        <p:txBody>
          <a:bodyPr anchor="b"/>
          <a:lstStyle>
            <a:lvl1pPr marL="0" indent="0">
              <a:buNone/>
              <a:defRPr sz="11600" b="1"/>
            </a:lvl1pPr>
            <a:lvl2pPr marL="2215692" indent="0">
              <a:buNone/>
              <a:defRPr sz="9700" b="1"/>
            </a:lvl2pPr>
            <a:lvl3pPr marL="4431384" indent="0">
              <a:buNone/>
              <a:defRPr sz="8700" b="1"/>
            </a:lvl3pPr>
            <a:lvl4pPr marL="6647075" indent="0">
              <a:buNone/>
              <a:defRPr sz="7800" b="1"/>
            </a:lvl4pPr>
            <a:lvl5pPr marL="8862766" indent="0">
              <a:buNone/>
              <a:defRPr sz="7800" b="1"/>
            </a:lvl5pPr>
            <a:lvl6pPr marL="11078458" indent="0">
              <a:buNone/>
              <a:defRPr sz="7800" b="1"/>
            </a:lvl6pPr>
            <a:lvl7pPr marL="13294149" indent="0">
              <a:buNone/>
              <a:defRPr sz="7800" b="1"/>
            </a:lvl7pPr>
            <a:lvl8pPr marL="15509841" indent="0">
              <a:buNone/>
              <a:defRPr sz="7800" b="1"/>
            </a:lvl8pPr>
            <a:lvl9pPr marL="17725533" indent="0">
              <a:buNone/>
              <a:defRPr sz="7800" b="1"/>
            </a:lvl9pPr>
          </a:lstStyle>
          <a:p>
            <a:pPr lvl="0"/>
            <a:r>
              <a:rPr lang="en-US" smtClean="0"/>
              <a:t>Click to edit Master text styles</a:t>
            </a:r>
          </a:p>
        </p:txBody>
      </p:sp>
      <p:sp>
        <p:nvSpPr>
          <p:cNvPr id="6" name="Content Placeholder 5"/>
          <p:cNvSpPr>
            <a:spLocks noGrp="1"/>
          </p:cNvSpPr>
          <p:nvPr>
            <p:ph sz="quarter" idx="4"/>
          </p:nvPr>
        </p:nvSpPr>
        <p:spPr>
          <a:xfrm>
            <a:off x="22219923" y="14028421"/>
            <a:ext cx="18659477" cy="206336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737DE4-105D-41CA-A74F-772F918420C9}" type="datetimeFigureOut">
              <a:rPr lang="en-US" smtClean="0"/>
              <a:pPr/>
              <a:t>3/13/2017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0F38E3-F420-4907-B9EB-FC2209EB241E}" type="slidenum">
              <a:rPr lang="en-US" smtClean="0"/>
              <a:pPr/>
              <a:t>‹#›</a:t>
            </a:fld>
            <a:endParaRPr lang="en-US"/>
          </a:p>
        </p:txBody>
      </p:sp>
    </p:spTree>
    <p:extLst>
      <p:ext uri="{BB962C8B-B14F-4D97-AF65-F5344CB8AC3E}">
        <p14:creationId xmlns:p14="http://schemas.microsoft.com/office/powerpoint/2010/main" val="388942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737DE4-105D-41CA-A74F-772F918420C9}" type="datetimeFigureOut">
              <a:rPr lang="en-US" smtClean="0"/>
              <a:pPr/>
              <a:t>3/13/2017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0F38E3-F420-4907-B9EB-FC2209EB241E}" type="slidenum">
              <a:rPr lang="en-US" smtClean="0"/>
              <a:pPr/>
              <a:t>‹#›</a:t>
            </a:fld>
            <a:endParaRPr lang="en-US"/>
          </a:p>
        </p:txBody>
      </p:sp>
    </p:spTree>
    <p:extLst>
      <p:ext uri="{BB962C8B-B14F-4D97-AF65-F5344CB8AC3E}">
        <p14:creationId xmlns:p14="http://schemas.microsoft.com/office/powerpoint/2010/main" val="3260856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37DE4-105D-41CA-A74F-772F918420C9}" type="datetimeFigureOut">
              <a:rPr lang="en-US" smtClean="0"/>
              <a:pPr/>
              <a:t>3/13/2017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0F38E3-F420-4907-B9EB-FC2209EB241E}" type="slidenum">
              <a:rPr lang="en-US" smtClean="0"/>
              <a:pPr/>
              <a:t>‹#›</a:t>
            </a:fld>
            <a:endParaRPr lang="en-US"/>
          </a:p>
        </p:txBody>
      </p:sp>
    </p:spTree>
    <p:extLst>
      <p:ext uri="{BB962C8B-B14F-4D97-AF65-F5344CB8AC3E}">
        <p14:creationId xmlns:p14="http://schemas.microsoft.com/office/powerpoint/2010/main" val="2681617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40" y="2560320"/>
            <a:ext cx="14156055" cy="8961120"/>
          </a:xfrm>
        </p:spPr>
        <p:txBody>
          <a:bodyPr anchor="b"/>
          <a:lstStyle>
            <a:lvl1pPr>
              <a:defRPr sz="15500"/>
            </a:lvl1pPr>
          </a:lstStyle>
          <a:p>
            <a:r>
              <a:rPr lang="en-US" smtClean="0"/>
              <a:t>Click to edit Master title style</a:t>
            </a:r>
            <a:endParaRPr lang="en-US" dirty="0"/>
          </a:p>
        </p:txBody>
      </p:sp>
      <p:sp>
        <p:nvSpPr>
          <p:cNvPr id="3" name="Content Placeholder 2"/>
          <p:cNvSpPr>
            <a:spLocks noGrp="1"/>
          </p:cNvSpPr>
          <p:nvPr>
            <p:ph idx="1"/>
          </p:nvPr>
        </p:nvSpPr>
        <p:spPr>
          <a:xfrm>
            <a:off x="18659477" y="5529588"/>
            <a:ext cx="22219920" cy="27292300"/>
          </a:xfrm>
        </p:spPr>
        <p:txBody>
          <a:bodyPr/>
          <a:lstStyle>
            <a:lvl1pPr>
              <a:defRPr sz="15500"/>
            </a:lvl1pPr>
            <a:lvl2pPr>
              <a:defRPr sz="13600"/>
            </a:lvl2pPr>
            <a:lvl3pPr>
              <a:defRPr sz="11600"/>
            </a:lvl3pPr>
            <a:lvl4pPr>
              <a:defRPr sz="9700"/>
            </a:lvl4pPr>
            <a:lvl5pPr>
              <a:defRPr sz="9700"/>
            </a:lvl5pPr>
            <a:lvl6pPr>
              <a:defRPr sz="9700"/>
            </a:lvl6pPr>
            <a:lvl7pPr>
              <a:defRPr sz="9700"/>
            </a:lvl7pPr>
            <a:lvl8pPr>
              <a:defRPr sz="9700"/>
            </a:lvl8pPr>
            <a:lvl9pPr>
              <a:defRPr sz="9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023240" y="11521441"/>
            <a:ext cx="14156055" cy="21344892"/>
          </a:xfrm>
        </p:spPr>
        <p:txBody>
          <a:bodyPr/>
          <a:lstStyle>
            <a:lvl1pPr marL="0" indent="0">
              <a:buNone/>
              <a:defRPr sz="7800"/>
            </a:lvl1pPr>
            <a:lvl2pPr marL="2215692" indent="0">
              <a:buNone/>
              <a:defRPr sz="6800"/>
            </a:lvl2pPr>
            <a:lvl3pPr marL="4431384" indent="0">
              <a:buNone/>
              <a:defRPr sz="5800"/>
            </a:lvl3pPr>
            <a:lvl4pPr marL="6647075" indent="0">
              <a:buNone/>
              <a:defRPr sz="4800"/>
            </a:lvl4pPr>
            <a:lvl5pPr marL="8862766" indent="0">
              <a:buNone/>
              <a:defRPr sz="4800"/>
            </a:lvl5pPr>
            <a:lvl6pPr marL="11078458" indent="0">
              <a:buNone/>
              <a:defRPr sz="4800"/>
            </a:lvl6pPr>
            <a:lvl7pPr marL="13294149" indent="0">
              <a:buNone/>
              <a:defRPr sz="4800"/>
            </a:lvl7pPr>
            <a:lvl8pPr marL="15509841" indent="0">
              <a:buNone/>
              <a:defRPr sz="4800"/>
            </a:lvl8pPr>
            <a:lvl9pPr marL="17725533"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37DE4-105D-41CA-A74F-772F918420C9}" type="datetimeFigureOut">
              <a:rPr lang="en-US" smtClean="0"/>
              <a:pPr/>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F38E3-F420-4907-B9EB-FC2209EB241E}" type="slidenum">
              <a:rPr lang="en-US" smtClean="0"/>
              <a:pPr/>
              <a:t>‹#›</a:t>
            </a:fld>
            <a:endParaRPr lang="en-US"/>
          </a:p>
        </p:txBody>
      </p:sp>
    </p:spTree>
    <p:extLst>
      <p:ext uri="{BB962C8B-B14F-4D97-AF65-F5344CB8AC3E}">
        <p14:creationId xmlns:p14="http://schemas.microsoft.com/office/powerpoint/2010/main" val="2589042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40" y="2560320"/>
            <a:ext cx="14156055" cy="8961120"/>
          </a:xfrm>
        </p:spPr>
        <p:txBody>
          <a:bodyPr anchor="b"/>
          <a:lstStyle>
            <a:lvl1pPr>
              <a:defRPr sz="155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8659477" y="5529588"/>
            <a:ext cx="22219920" cy="27292300"/>
          </a:xfrm>
        </p:spPr>
        <p:txBody>
          <a:bodyPr anchor="t"/>
          <a:lstStyle>
            <a:lvl1pPr marL="0" indent="0">
              <a:buNone/>
              <a:defRPr sz="15500"/>
            </a:lvl1pPr>
            <a:lvl2pPr marL="2215692" indent="0">
              <a:buNone/>
              <a:defRPr sz="13600"/>
            </a:lvl2pPr>
            <a:lvl3pPr marL="4431384" indent="0">
              <a:buNone/>
              <a:defRPr sz="11600"/>
            </a:lvl3pPr>
            <a:lvl4pPr marL="6647075" indent="0">
              <a:buNone/>
              <a:defRPr sz="9700"/>
            </a:lvl4pPr>
            <a:lvl5pPr marL="8862766" indent="0">
              <a:buNone/>
              <a:defRPr sz="9700"/>
            </a:lvl5pPr>
            <a:lvl6pPr marL="11078458" indent="0">
              <a:buNone/>
              <a:defRPr sz="9700"/>
            </a:lvl6pPr>
            <a:lvl7pPr marL="13294149" indent="0">
              <a:buNone/>
              <a:defRPr sz="9700"/>
            </a:lvl7pPr>
            <a:lvl8pPr marL="15509841" indent="0">
              <a:buNone/>
              <a:defRPr sz="9700"/>
            </a:lvl8pPr>
            <a:lvl9pPr marL="17725533" indent="0">
              <a:buNone/>
              <a:defRPr sz="9700"/>
            </a:lvl9pPr>
          </a:lstStyle>
          <a:p>
            <a:r>
              <a:rPr lang="en-US" smtClean="0"/>
              <a:t>Click icon to add picture</a:t>
            </a:r>
            <a:endParaRPr lang="en-US" dirty="0"/>
          </a:p>
        </p:txBody>
      </p:sp>
      <p:sp>
        <p:nvSpPr>
          <p:cNvPr id="4" name="Text Placeholder 3"/>
          <p:cNvSpPr>
            <a:spLocks noGrp="1"/>
          </p:cNvSpPr>
          <p:nvPr>
            <p:ph type="body" sz="half" idx="2"/>
          </p:nvPr>
        </p:nvSpPr>
        <p:spPr>
          <a:xfrm>
            <a:off x="3023240" y="11521441"/>
            <a:ext cx="14156055" cy="21344892"/>
          </a:xfrm>
        </p:spPr>
        <p:txBody>
          <a:bodyPr/>
          <a:lstStyle>
            <a:lvl1pPr marL="0" indent="0">
              <a:buNone/>
              <a:defRPr sz="7800"/>
            </a:lvl1pPr>
            <a:lvl2pPr marL="2215692" indent="0">
              <a:buNone/>
              <a:defRPr sz="6800"/>
            </a:lvl2pPr>
            <a:lvl3pPr marL="4431384" indent="0">
              <a:buNone/>
              <a:defRPr sz="5800"/>
            </a:lvl3pPr>
            <a:lvl4pPr marL="6647075" indent="0">
              <a:buNone/>
              <a:defRPr sz="4800"/>
            </a:lvl4pPr>
            <a:lvl5pPr marL="8862766" indent="0">
              <a:buNone/>
              <a:defRPr sz="4800"/>
            </a:lvl5pPr>
            <a:lvl6pPr marL="11078458" indent="0">
              <a:buNone/>
              <a:defRPr sz="4800"/>
            </a:lvl6pPr>
            <a:lvl7pPr marL="13294149" indent="0">
              <a:buNone/>
              <a:defRPr sz="4800"/>
            </a:lvl7pPr>
            <a:lvl8pPr marL="15509841" indent="0">
              <a:buNone/>
              <a:defRPr sz="4800"/>
            </a:lvl8pPr>
            <a:lvl9pPr marL="17725533"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37DE4-105D-41CA-A74F-772F918420C9}" type="datetimeFigureOut">
              <a:rPr lang="en-US" smtClean="0"/>
              <a:pPr/>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F38E3-F420-4907-B9EB-FC2209EB241E}" type="slidenum">
              <a:rPr lang="en-US" smtClean="0"/>
              <a:pPr/>
              <a:t>‹#›</a:t>
            </a:fld>
            <a:endParaRPr lang="en-US"/>
          </a:p>
        </p:txBody>
      </p:sp>
    </p:spTree>
    <p:extLst>
      <p:ext uri="{BB962C8B-B14F-4D97-AF65-F5344CB8AC3E}">
        <p14:creationId xmlns:p14="http://schemas.microsoft.com/office/powerpoint/2010/main" val="568398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2044708"/>
            <a:ext cx="37856160" cy="7423152"/>
          </a:xfrm>
          <a:prstGeom prst="rect">
            <a:avLst/>
          </a:prstGeom>
        </p:spPr>
        <p:txBody>
          <a:bodyPr vert="horz" lIns="105503" tIns="52752" rIns="105503" bIns="52752"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17520" y="10223501"/>
            <a:ext cx="37856160" cy="24367492"/>
          </a:xfrm>
          <a:prstGeom prst="rect">
            <a:avLst/>
          </a:prstGeom>
        </p:spPr>
        <p:txBody>
          <a:bodyPr vert="horz" lIns="105503" tIns="52752" rIns="105503" bIns="5275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17520" y="35595568"/>
            <a:ext cx="9875520" cy="2044700"/>
          </a:xfrm>
          <a:prstGeom prst="rect">
            <a:avLst/>
          </a:prstGeom>
        </p:spPr>
        <p:txBody>
          <a:bodyPr vert="horz" lIns="105503" tIns="52752" rIns="105503" bIns="52752" rtlCol="0" anchor="ctr"/>
          <a:lstStyle>
            <a:lvl1pPr algn="l">
              <a:defRPr sz="5800">
                <a:solidFill>
                  <a:schemeClr val="tx1">
                    <a:tint val="75000"/>
                  </a:schemeClr>
                </a:solidFill>
              </a:defRPr>
            </a:lvl1pPr>
          </a:lstStyle>
          <a:p>
            <a:fld id="{E5737DE4-105D-41CA-A74F-772F918420C9}" type="datetimeFigureOut">
              <a:rPr lang="en-US" smtClean="0"/>
              <a:pPr/>
              <a:t>3/13/2017</a:t>
            </a:fld>
            <a:endParaRPr lang="en-US"/>
          </a:p>
        </p:txBody>
      </p:sp>
      <p:sp>
        <p:nvSpPr>
          <p:cNvPr id="5" name="Footer Placeholder 4"/>
          <p:cNvSpPr>
            <a:spLocks noGrp="1"/>
          </p:cNvSpPr>
          <p:nvPr>
            <p:ph type="ftr" sz="quarter" idx="3"/>
          </p:nvPr>
        </p:nvSpPr>
        <p:spPr>
          <a:xfrm>
            <a:off x="14538960" y="35595568"/>
            <a:ext cx="14813280" cy="2044700"/>
          </a:xfrm>
          <a:prstGeom prst="rect">
            <a:avLst/>
          </a:prstGeom>
        </p:spPr>
        <p:txBody>
          <a:bodyPr vert="horz" lIns="105503" tIns="52752" rIns="105503" bIns="52752"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5595568"/>
            <a:ext cx="9875520" cy="2044700"/>
          </a:xfrm>
          <a:prstGeom prst="rect">
            <a:avLst/>
          </a:prstGeom>
        </p:spPr>
        <p:txBody>
          <a:bodyPr vert="horz" lIns="105503" tIns="52752" rIns="105503" bIns="52752" rtlCol="0" anchor="ctr"/>
          <a:lstStyle>
            <a:lvl1pPr algn="r">
              <a:defRPr sz="5800">
                <a:solidFill>
                  <a:schemeClr val="tx1">
                    <a:tint val="75000"/>
                  </a:schemeClr>
                </a:solidFill>
              </a:defRPr>
            </a:lvl1pPr>
          </a:lstStyle>
          <a:p>
            <a:fld id="{B60F38E3-F420-4907-B9EB-FC2209EB241E}" type="slidenum">
              <a:rPr lang="en-US" smtClean="0"/>
              <a:pPr/>
              <a:t>‹#›</a:t>
            </a:fld>
            <a:endParaRPr lang="en-US"/>
          </a:p>
        </p:txBody>
      </p:sp>
    </p:spTree>
    <p:extLst>
      <p:ext uri="{BB962C8B-B14F-4D97-AF65-F5344CB8AC3E}">
        <p14:creationId xmlns:p14="http://schemas.microsoft.com/office/powerpoint/2010/main" val="33067108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431384" rtl="0" eaLnBrk="1" latinLnBrk="0" hangingPunct="1">
        <a:lnSpc>
          <a:spcPct val="90000"/>
        </a:lnSpc>
        <a:spcBef>
          <a:spcPct val="0"/>
        </a:spcBef>
        <a:buNone/>
        <a:defRPr sz="21300" kern="1200">
          <a:solidFill>
            <a:schemeClr val="tx1"/>
          </a:solidFill>
          <a:latin typeface="+mj-lt"/>
          <a:ea typeface="+mj-ea"/>
          <a:cs typeface="+mj-cs"/>
        </a:defRPr>
      </a:lvl1pPr>
    </p:titleStyle>
    <p:bodyStyle>
      <a:lvl1pPr marL="1107845" indent="-1107845" algn="l" defTabSz="4431384" rtl="0" eaLnBrk="1" latinLnBrk="0" hangingPunct="1">
        <a:lnSpc>
          <a:spcPct val="90000"/>
        </a:lnSpc>
        <a:spcBef>
          <a:spcPts val="4846"/>
        </a:spcBef>
        <a:buFont typeface="Arial" panose="020B0604020202020204" pitchFamily="34" charset="0"/>
        <a:buChar char="•"/>
        <a:defRPr sz="13600" kern="1200">
          <a:solidFill>
            <a:schemeClr val="tx1"/>
          </a:solidFill>
          <a:latin typeface="+mn-lt"/>
          <a:ea typeface="+mn-ea"/>
          <a:cs typeface="+mn-cs"/>
        </a:defRPr>
      </a:lvl1pPr>
      <a:lvl2pPr marL="3323537" indent="-1107845" algn="l" defTabSz="4431384" rtl="0" eaLnBrk="1" latinLnBrk="0" hangingPunct="1">
        <a:lnSpc>
          <a:spcPct val="90000"/>
        </a:lnSpc>
        <a:spcBef>
          <a:spcPts val="2423"/>
        </a:spcBef>
        <a:buFont typeface="Arial" panose="020B0604020202020204" pitchFamily="34" charset="0"/>
        <a:buChar char="•"/>
        <a:defRPr sz="11600" kern="1200">
          <a:solidFill>
            <a:schemeClr val="tx1"/>
          </a:solidFill>
          <a:latin typeface="+mn-lt"/>
          <a:ea typeface="+mn-ea"/>
          <a:cs typeface="+mn-cs"/>
        </a:defRPr>
      </a:lvl2pPr>
      <a:lvl3pPr marL="5539229" indent="-1107845" algn="l" defTabSz="4431384" rtl="0" eaLnBrk="1" latinLnBrk="0" hangingPunct="1">
        <a:lnSpc>
          <a:spcPct val="90000"/>
        </a:lnSpc>
        <a:spcBef>
          <a:spcPts val="2423"/>
        </a:spcBef>
        <a:buFont typeface="Arial" panose="020B0604020202020204" pitchFamily="34" charset="0"/>
        <a:buChar char="•"/>
        <a:defRPr sz="9700" kern="1200">
          <a:solidFill>
            <a:schemeClr val="tx1"/>
          </a:solidFill>
          <a:latin typeface="+mn-lt"/>
          <a:ea typeface="+mn-ea"/>
          <a:cs typeface="+mn-cs"/>
        </a:defRPr>
      </a:lvl3pPr>
      <a:lvl4pPr marL="7754921" indent="-1107845" algn="l" defTabSz="4431384" rtl="0" eaLnBrk="1" latinLnBrk="0" hangingPunct="1">
        <a:lnSpc>
          <a:spcPct val="90000"/>
        </a:lnSpc>
        <a:spcBef>
          <a:spcPts val="2423"/>
        </a:spcBef>
        <a:buFont typeface="Arial" panose="020B0604020202020204" pitchFamily="34" charset="0"/>
        <a:buChar char="•"/>
        <a:defRPr sz="8700" kern="1200">
          <a:solidFill>
            <a:schemeClr val="tx1"/>
          </a:solidFill>
          <a:latin typeface="+mn-lt"/>
          <a:ea typeface="+mn-ea"/>
          <a:cs typeface="+mn-cs"/>
        </a:defRPr>
      </a:lvl4pPr>
      <a:lvl5pPr marL="9970612" indent="-1107845" algn="l" defTabSz="4431384" rtl="0" eaLnBrk="1" latinLnBrk="0" hangingPunct="1">
        <a:lnSpc>
          <a:spcPct val="90000"/>
        </a:lnSpc>
        <a:spcBef>
          <a:spcPts val="2423"/>
        </a:spcBef>
        <a:buFont typeface="Arial" panose="020B0604020202020204" pitchFamily="34" charset="0"/>
        <a:buChar char="•"/>
        <a:defRPr sz="8700" kern="1200">
          <a:solidFill>
            <a:schemeClr val="tx1"/>
          </a:solidFill>
          <a:latin typeface="+mn-lt"/>
          <a:ea typeface="+mn-ea"/>
          <a:cs typeface="+mn-cs"/>
        </a:defRPr>
      </a:lvl5pPr>
      <a:lvl6pPr marL="12186304" indent="-1107845" algn="l" defTabSz="4431384" rtl="0" eaLnBrk="1" latinLnBrk="0" hangingPunct="1">
        <a:lnSpc>
          <a:spcPct val="90000"/>
        </a:lnSpc>
        <a:spcBef>
          <a:spcPts val="2423"/>
        </a:spcBef>
        <a:buFont typeface="Arial" panose="020B0604020202020204" pitchFamily="34" charset="0"/>
        <a:buChar char="•"/>
        <a:defRPr sz="8700" kern="1200">
          <a:solidFill>
            <a:schemeClr val="tx1"/>
          </a:solidFill>
          <a:latin typeface="+mn-lt"/>
          <a:ea typeface="+mn-ea"/>
          <a:cs typeface="+mn-cs"/>
        </a:defRPr>
      </a:lvl6pPr>
      <a:lvl7pPr marL="14401996" indent="-1107845" algn="l" defTabSz="4431384" rtl="0" eaLnBrk="1" latinLnBrk="0" hangingPunct="1">
        <a:lnSpc>
          <a:spcPct val="90000"/>
        </a:lnSpc>
        <a:spcBef>
          <a:spcPts val="2423"/>
        </a:spcBef>
        <a:buFont typeface="Arial" panose="020B0604020202020204" pitchFamily="34" charset="0"/>
        <a:buChar char="•"/>
        <a:defRPr sz="8700" kern="1200">
          <a:solidFill>
            <a:schemeClr val="tx1"/>
          </a:solidFill>
          <a:latin typeface="+mn-lt"/>
          <a:ea typeface="+mn-ea"/>
          <a:cs typeface="+mn-cs"/>
        </a:defRPr>
      </a:lvl7pPr>
      <a:lvl8pPr marL="16617686" indent="-1107845" algn="l" defTabSz="4431384" rtl="0" eaLnBrk="1" latinLnBrk="0" hangingPunct="1">
        <a:lnSpc>
          <a:spcPct val="90000"/>
        </a:lnSpc>
        <a:spcBef>
          <a:spcPts val="2423"/>
        </a:spcBef>
        <a:buFont typeface="Arial" panose="020B0604020202020204" pitchFamily="34" charset="0"/>
        <a:buChar char="•"/>
        <a:defRPr sz="8700" kern="1200">
          <a:solidFill>
            <a:schemeClr val="tx1"/>
          </a:solidFill>
          <a:latin typeface="+mn-lt"/>
          <a:ea typeface="+mn-ea"/>
          <a:cs typeface="+mn-cs"/>
        </a:defRPr>
      </a:lvl8pPr>
      <a:lvl9pPr marL="18833379" indent="-1107845" algn="l" defTabSz="4431384" rtl="0" eaLnBrk="1" latinLnBrk="0" hangingPunct="1">
        <a:lnSpc>
          <a:spcPct val="90000"/>
        </a:lnSpc>
        <a:spcBef>
          <a:spcPts val="2423"/>
        </a:spcBef>
        <a:buFont typeface="Arial" panose="020B0604020202020204" pitchFamily="34" charset="0"/>
        <a:buChar char="•"/>
        <a:defRPr sz="8700" kern="1200">
          <a:solidFill>
            <a:schemeClr val="tx1"/>
          </a:solidFill>
          <a:latin typeface="+mn-lt"/>
          <a:ea typeface="+mn-ea"/>
          <a:cs typeface="+mn-cs"/>
        </a:defRPr>
      </a:lvl9pPr>
    </p:bodyStyle>
    <p:otherStyle>
      <a:defPPr>
        <a:defRPr lang="en-US"/>
      </a:defPPr>
      <a:lvl1pPr marL="0" algn="l" defTabSz="4431384" rtl="0" eaLnBrk="1" latinLnBrk="0" hangingPunct="1">
        <a:defRPr sz="8700" kern="1200">
          <a:solidFill>
            <a:schemeClr val="tx1"/>
          </a:solidFill>
          <a:latin typeface="+mn-lt"/>
          <a:ea typeface="+mn-ea"/>
          <a:cs typeface="+mn-cs"/>
        </a:defRPr>
      </a:lvl1pPr>
      <a:lvl2pPr marL="2215692" algn="l" defTabSz="4431384" rtl="0" eaLnBrk="1" latinLnBrk="0" hangingPunct="1">
        <a:defRPr sz="8700" kern="1200">
          <a:solidFill>
            <a:schemeClr val="tx1"/>
          </a:solidFill>
          <a:latin typeface="+mn-lt"/>
          <a:ea typeface="+mn-ea"/>
          <a:cs typeface="+mn-cs"/>
        </a:defRPr>
      </a:lvl2pPr>
      <a:lvl3pPr marL="4431384" algn="l" defTabSz="4431384" rtl="0" eaLnBrk="1" latinLnBrk="0" hangingPunct="1">
        <a:defRPr sz="8700" kern="1200">
          <a:solidFill>
            <a:schemeClr val="tx1"/>
          </a:solidFill>
          <a:latin typeface="+mn-lt"/>
          <a:ea typeface="+mn-ea"/>
          <a:cs typeface="+mn-cs"/>
        </a:defRPr>
      </a:lvl3pPr>
      <a:lvl4pPr marL="6647075" algn="l" defTabSz="4431384" rtl="0" eaLnBrk="1" latinLnBrk="0" hangingPunct="1">
        <a:defRPr sz="8700" kern="1200">
          <a:solidFill>
            <a:schemeClr val="tx1"/>
          </a:solidFill>
          <a:latin typeface="+mn-lt"/>
          <a:ea typeface="+mn-ea"/>
          <a:cs typeface="+mn-cs"/>
        </a:defRPr>
      </a:lvl4pPr>
      <a:lvl5pPr marL="8862766" algn="l" defTabSz="4431384" rtl="0" eaLnBrk="1" latinLnBrk="0" hangingPunct="1">
        <a:defRPr sz="8700" kern="1200">
          <a:solidFill>
            <a:schemeClr val="tx1"/>
          </a:solidFill>
          <a:latin typeface="+mn-lt"/>
          <a:ea typeface="+mn-ea"/>
          <a:cs typeface="+mn-cs"/>
        </a:defRPr>
      </a:lvl5pPr>
      <a:lvl6pPr marL="11078458" algn="l" defTabSz="4431384" rtl="0" eaLnBrk="1" latinLnBrk="0" hangingPunct="1">
        <a:defRPr sz="8700" kern="1200">
          <a:solidFill>
            <a:schemeClr val="tx1"/>
          </a:solidFill>
          <a:latin typeface="+mn-lt"/>
          <a:ea typeface="+mn-ea"/>
          <a:cs typeface="+mn-cs"/>
        </a:defRPr>
      </a:lvl6pPr>
      <a:lvl7pPr marL="13294149" algn="l" defTabSz="4431384" rtl="0" eaLnBrk="1" latinLnBrk="0" hangingPunct="1">
        <a:defRPr sz="8700" kern="1200">
          <a:solidFill>
            <a:schemeClr val="tx1"/>
          </a:solidFill>
          <a:latin typeface="+mn-lt"/>
          <a:ea typeface="+mn-ea"/>
          <a:cs typeface="+mn-cs"/>
        </a:defRPr>
      </a:lvl7pPr>
      <a:lvl8pPr marL="15509841" algn="l" defTabSz="4431384" rtl="0" eaLnBrk="1" latinLnBrk="0" hangingPunct="1">
        <a:defRPr sz="8700" kern="1200">
          <a:solidFill>
            <a:schemeClr val="tx1"/>
          </a:solidFill>
          <a:latin typeface="+mn-lt"/>
          <a:ea typeface="+mn-ea"/>
          <a:cs typeface="+mn-cs"/>
        </a:defRPr>
      </a:lvl8pPr>
      <a:lvl9pPr marL="17725533" algn="l" defTabSz="4431384"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jpeg"/><Relationship Id="rId21" Type="http://schemas.openxmlformats.org/officeDocument/2006/relationships/image" Target="../media/image20.jpeg"/><Relationship Id="rId7" Type="http://schemas.openxmlformats.org/officeDocument/2006/relationships/image" Target="../media/image6.jpeg"/><Relationship Id="rId12" Type="http://schemas.openxmlformats.org/officeDocument/2006/relationships/image" Target="../media/image11.JP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png"/><Relationship Id="rId23" Type="http://schemas.openxmlformats.org/officeDocument/2006/relationships/image" Target="../media/image22.jpe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jpeg"/><Relationship Id="rId9" Type="http://schemas.openxmlformats.org/officeDocument/2006/relationships/image" Target="../media/image8.JPG"/><Relationship Id="rId14" Type="http://schemas.openxmlformats.org/officeDocument/2006/relationships/image" Target="../media/image13.jpg"/><Relationship Id="rId22"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TextBox 299"/>
          <p:cNvSpPr txBox="1"/>
          <p:nvPr/>
        </p:nvSpPr>
        <p:spPr>
          <a:xfrm>
            <a:off x="24316510" y="5312991"/>
            <a:ext cx="5687715" cy="12602263"/>
          </a:xfrm>
          <a:custGeom>
            <a:avLst/>
            <a:gdLst>
              <a:gd name="connsiteX0" fmla="*/ 0 w 10236374"/>
              <a:gd name="connsiteY0" fmla="*/ 0 h 8217634"/>
              <a:gd name="connsiteX1" fmla="*/ 10236374 w 10236374"/>
              <a:gd name="connsiteY1" fmla="*/ 0 h 8217634"/>
              <a:gd name="connsiteX2" fmla="*/ 10236374 w 10236374"/>
              <a:gd name="connsiteY2" fmla="*/ 8217634 h 8217634"/>
              <a:gd name="connsiteX3" fmla="*/ 0 w 10236374"/>
              <a:gd name="connsiteY3" fmla="*/ 8217634 h 8217634"/>
              <a:gd name="connsiteX4" fmla="*/ 0 w 10236374"/>
              <a:gd name="connsiteY4" fmla="*/ 0 h 8217634"/>
              <a:gd name="connsiteX0" fmla="*/ 22329 w 10258703"/>
              <a:gd name="connsiteY0" fmla="*/ 0 h 8217634"/>
              <a:gd name="connsiteX1" fmla="*/ 10258703 w 10258703"/>
              <a:gd name="connsiteY1" fmla="*/ 0 h 8217634"/>
              <a:gd name="connsiteX2" fmla="*/ 10258703 w 10258703"/>
              <a:gd name="connsiteY2" fmla="*/ 8217634 h 8217634"/>
              <a:gd name="connsiteX3" fmla="*/ 22329 w 10258703"/>
              <a:gd name="connsiteY3" fmla="*/ 8217634 h 8217634"/>
              <a:gd name="connsiteX4" fmla="*/ 0 w 10258703"/>
              <a:gd name="connsiteY4" fmla="*/ 2263199 h 8217634"/>
              <a:gd name="connsiteX5" fmla="*/ 22329 w 10258703"/>
              <a:gd name="connsiteY5" fmla="*/ 0 h 821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58703" h="8217634">
                <a:moveTo>
                  <a:pt x="22329" y="0"/>
                </a:moveTo>
                <a:lnTo>
                  <a:pt x="10258703" y="0"/>
                </a:lnTo>
                <a:lnTo>
                  <a:pt x="10258703" y="8217634"/>
                </a:lnTo>
                <a:lnTo>
                  <a:pt x="22329" y="8217634"/>
                </a:lnTo>
                <a:cubicBezTo>
                  <a:pt x="14886" y="5940722"/>
                  <a:pt x="7443" y="4540111"/>
                  <a:pt x="0" y="2263199"/>
                </a:cubicBezTo>
                <a:lnTo>
                  <a:pt x="22329" y="0"/>
                </a:lnTo>
                <a:close/>
              </a:path>
            </a:pathLst>
          </a:custGeom>
          <a:noFill/>
        </p:spPr>
        <p:txBody>
          <a:bodyPr wrap="square" lIns="105503" tIns="52752" rIns="105503" bIns="52752" rtlCol="0">
            <a:spAutoFit/>
          </a:bodyPr>
          <a:lstStyle/>
          <a:p>
            <a:pPr algn="just"/>
            <a:r>
              <a:rPr lang="en-US" sz="2800" b="1" dirty="0"/>
              <a:t>Figure 3.</a:t>
            </a:r>
            <a:r>
              <a:rPr lang="en-US" sz="2800" dirty="0"/>
              <a:t> Figure shows representative sections of the </a:t>
            </a:r>
            <a:r>
              <a:rPr lang="en-US" sz="2800" dirty="0" err="1"/>
              <a:t>Mingoville</a:t>
            </a:r>
            <a:r>
              <a:rPr lang="en-US" sz="2800" dirty="0"/>
              <a:t> core created by entering the combined core descriptions of K. Hand and A. </a:t>
            </a:r>
            <a:r>
              <a:rPr lang="en-US" sz="2800" dirty="0" err="1"/>
              <a:t>Bierly</a:t>
            </a:r>
            <a:r>
              <a:rPr lang="en-US" sz="2800" dirty="0"/>
              <a:t> (along with sectional analysis by the author) into </a:t>
            </a:r>
            <a:r>
              <a:rPr lang="en-US" sz="2800" dirty="0" err="1"/>
              <a:t>SedLog</a:t>
            </a:r>
            <a:r>
              <a:rPr lang="en-US" sz="2800" dirty="0"/>
              <a:t> software. Sections were chosen to emphasize the main reoccurring characteristics of the Gatesburg cycles: algal growth (frequently observed as stromatolites or bands of smaller algal stringers), bioturbation,  </a:t>
            </a:r>
            <a:r>
              <a:rPr lang="en-US" sz="2800" dirty="0" err="1"/>
              <a:t>dolostones</a:t>
            </a:r>
            <a:r>
              <a:rPr lang="en-US" sz="2800" dirty="0"/>
              <a:t>, dolomitic </a:t>
            </a:r>
            <a:r>
              <a:rPr lang="en-US" sz="2800" dirty="0" smtClean="0"/>
              <a:t>sandstones, and conglomerates and clasts</a:t>
            </a:r>
            <a:r>
              <a:rPr lang="en-US" sz="2800" dirty="0"/>
              <a:t>. Cycles are denoted here with arrows. Sections also show a general fining-upward progression of grain size, which has been associated with the Gatesburg cycles. A darkening-upward coloration (also associated with the Gatesburg cycles) can easily be seen in core. Coloration is based on </a:t>
            </a:r>
            <a:r>
              <a:rPr lang="en-US" sz="2800" dirty="0" err="1"/>
              <a:t>Munsell’s</a:t>
            </a:r>
            <a:r>
              <a:rPr lang="en-US" sz="2800" dirty="0"/>
              <a:t> rock-color chart. PA-DCNR photos taken by K. Hand: A. </a:t>
            </a:r>
            <a:r>
              <a:rPr lang="en-US" sz="2800" dirty="0" err="1"/>
              <a:t>Vuggy</a:t>
            </a:r>
            <a:r>
              <a:rPr lang="en-US" sz="2800" dirty="0"/>
              <a:t> section around 250.2 ft. B. Representative </a:t>
            </a:r>
            <a:r>
              <a:rPr lang="en-US" sz="2800" dirty="0" err="1"/>
              <a:t>styliolines</a:t>
            </a:r>
            <a:r>
              <a:rPr lang="en-US" sz="2800" dirty="0"/>
              <a:t> at a depth close to 266 ft. C. Same photo as B, but with some of </a:t>
            </a:r>
            <a:r>
              <a:rPr lang="en-US" sz="2800" dirty="0" smtClean="0"/>
              <a:t>the </a:t>
            </a:r>
            <a:r>
              <a:rPr lang="en-US" sz="2800" dirty="0" err="1" smtClean="0"/>
              <a:t>styliolines</a:t>
            </a:r>
            <a:r>
              <a:rPr lang="en-US" sz="2800" dirty="0" smtClean="0"/>
              <a:t> highlighted in black for clarity. </a:t>
            </a:r>
            <a:endParaRPr lang="en-US" sz="2800" dirty="0"/>
          </a:p>
        </p:txBody>
      </p:sp>
      <p:sp>
        <p:nvSpPr>
          <p:cNvPr id="4" name="TextBox 3"/>
          <p:cNvSpPr txBox="1"/>
          <p:nvPr/>
        </p:nvSpPr>
        <p:spPr>
          <a:xfrm>
            <a:off x="2968831" y="45082"/>
            <a:ext cx="38001040" cy="2693045"/>
          </a:xfrm>
          <a:prstGeom prst="rect">
            <a:avLst/>
          </a:prstGeom>
          <a:noFill/>
        </p:spPr>
        <p:txBody>
          <a:bodyPr wrap="square" lIns="105503" tIns="52752" rIns="105503" bIns="52752" rtlCol="0">
            <a:spAutoFit/>
          </a:bodyPr>
          <a:lstStyle/>
          <a:p>
            <a:pPr algn="ctr"/>
            <a:r>
              <a:rPr lang="en-US" sz="8300" b="1" dirty="0"/>
              <a:t>Stratigraphy of the Gatesburg Formation, Central Pennsylvania: The northeastern most extent of the Great American Carbonate Bank in the Central Appalachians</a:t>
            </a:r>
          </a:p>
        </p:txBody>
      </p:sp>
      <p:cxnSp>
        <p:nvCxnSpPr>
          <p:cNvPr id="6" name="Straight Connector 5"/>
          <p:cNvCxnSpPr/>
          <p:nvPr/>
        </p:nvCxnSpPr>
        <p:spPr>
          <a:xfrm>
            <a:off x="587521" y="4434198"/>
            <a:ext cx="42678037" cy="0"/>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33010" y="2563299"/>
            <a:ext cx="32692752" cy="1831270"/>
          </a:xfrm>
          <a:prstGeom prst="rect">
            <a:avLst/>
          </a:prstGeom>
          <a:noFill/>
        </p:spPr>
        <p:txBody>
          <a:bodyPr wrap="square" lIns="105503" tIns="52752" rIns="105503" bIns="52752" rtlCol="0">
            <a:spAutoFit/>
          </a:bodyPr>
          <a:lstStyle/>
          <a:p>
            <a:pPr algn="ctr"/>
            <a:r>
              <a:rPr lang="en-US" sz="5500" dirty="0"/>
              <a:t>Ellen </a:t>
            </a:r>
            <a:r>
              <a:rPr lang="en-US" sz="5500" dirty="0" err="1"/>
              <a:t>Fehrs</a:t>
            </a:r>
            <a:r>
              <a:rPr lang="en-US" sz="5500" dirty="0"/>
              <a:t> and Kristen Hand</a:t>
            </a:r>
          </a:p>
          <a:p>
            <a:pPr algn="ctr"/>
            <a:r>
              <a:rPr lang="en-US" sz="5500" dirty="0"/>
              <a:t>Department of Conservation and Natural Resources, Pennsylvania Topographic and Geologic Survey</a:t>
            </a:r>
          </a:p>
        </p:txBody>
      </p:sp>
      <p:sp>
        <p:nvSpPr>
          <p:cNvPr id="11" name="TextBox 10"/>
          <p:cNvSpPr txBox="1"/>
          <p:nvPr/>
        </p:nvSpPr>
        <p:spPr>
          <a:xfrm>
            <a:off x="346891" y="4885427"/>
            <a:ext cx="10577783" cy="20650620"/>
          </a:xfrm>
          <a:prstGeom prst="rect">
            <a:avLst/>
          </a:prstGeom>
          <a:solidFill>
            <a:srgbClr val="DDEFFF"/>
          </a:solidFill>
          <a:ln w="38100">
            <a:solidFill>
              <a:srgbClr val="002060"/>
            </a:solidFill>
          </a:ln>
        </p:spPr>
        <p:txBody>
          <a:bodyPr wrap="square" lIns="105503" tIns="52752" rIns="105503" bIns="52752" rtlCol="0">
            <a:spAutoFit/>
          </a:bodyPr>
          <a:lstStyle/>
          <a:p>
            <a:pPr algn="ctr"/>
            <a:r>
              <a:rPr lang="en-US" sz="5500" b="1" dirty="0"/>
              <a:t>Abstract</a:t>
            </a:r>
            <a:endParaRPr lang="en-US" sz="5500" dirty="0"/>
          </a:p>
          <a:p>
            <a:r>
              <a:rPr lang="en-US" sz="3200" dirty="0" smtClean="0"/>
              <a:t>      The </a:t>
            </a:r>
            <a:r>
              <a:rPr lang="en-US" sz="3200" dirty="0"/>
              <a:t>Gatesburg Formation includes a suite of carbonate and interbedded </a:t>
            </a:r>
            <a:r>
              <a:rPr lang="en-US" sz="3200" dirty="0" err="1"/>
              <a:t>siliclastic</a:t>
            </a:r>
            <a:r>
              <a:rPr lang="en-US" sz="3200" dirty="0"/>
              <a:t>-carbonate rocks that were deposited in the Appalachian Basin portion of the Great American carbonate bank during the Upper Cambrian. The Gatesburg is composed of five primary members, which are (in descending order): the Mines, Upper Sandy, Ore Hill, Lower Sandy, and Stacy Members. The Mines, Ore Hill, and Stacy Members contain only carbonate lithologies in central Pennsylvania, while the Upper and Lower Sandy Members include a variation of interbedded dolostone and sandstone (Laughrey, 2012). The </a:t>
            </a:r>
            <a:r>
              <a:rPr lang="en-US" sz="3200" dirty="0" err="1"/>
              <a:t>lithologic</a:t>
            </a:r>
            <a:r>
              <a:rPr lang="en-US" sz="3200" dirty="0"/>
              <a:t> and stratigraphic investigations in this study are based on a rock core and field research in the </a:t>
            </a:r>
            <a:r>
              <a:rPr lang="en-US" sz="3200" dirty="0" err="1"/>
              <a:t>Mingoville</a:t>
            </a:r>
            <a:r>
              <a:rPr lang="en-US" sz="3200" dirty="0"/>
              <a:t> 7.5-minute quadrangle, Centre County, Pennsylvania. </a:t>
            </a:r>
          </a:p>
          <a:p>
            <a:r>
              <a:rPr lang="en-US" sz="3200" dirty="0"/>
              <a:t>      Field data within the quadrangle were consistent with research done in surrounding areas. Due to the friable nature of certain facies within the formation, outcrops are often highly weathered and scarce. A core was drilled for stratigraphic correlation of the upper members of the Mines, Upper Sandy, and Ore Hill. The core revealed limestone units within the dolostones of the Mines and Upper Sandy Members and dolostones at the stratigraphic position of Ore Hill limestones found in outcrop less than a mile away. Stratigraphic work is therefore complicated by an incomplete understanding of the processes and mechanisms that controlled (and may continue to control) carbonate diagenesis within the Gatesburg Formation. The intention of this research is to create a model of dolomitization that better explains the characteristics of the Gatesburg dolomites as observed in the </a:t>
            </a:r>
            <a:r>
              <a:rPr lang="en-US" sz="3200" dirty="0" err="1"/>
              <a:t>Mingoville</a:t>
            </a:r>
            <a:r>
              <a:rPr lang="en-US" sz="3200" dirty="0"/>
              <a:t> core. </a:t>
            </a:r>
          </a:p>
          <a:p>
            <a:r>
              <a:rPr lang="en-US" sz="3200" dirty="0"/>
              <a:t>      The </a:t>
            </a:r>
            <a:r>
              <a:rPr lang="en-US" sz="3200" dirty="0" err="1"/>
              <a:t>Mingoville</a:t>
            </a:r>
            <a:r>
              <a:rPr lang="en-US" sz="3200" dirty="0"/>
              <a:t> core shows vertical stacking of carbonate facies indicative of cyclical sea-level fluctuations. The low relief of the continental shelf and cyclic nature of these facies suggest that the features observed in this particular core are representative of shelf-wide sedimentation, as opposed to localized sedimentary accumulation. The repetition of algal growth, dolostones, and dolomitic sandstones demonstrates the shifting peritidal and adjacent (shallower) subtidal deposits. This core allowed for a better stratigraphic context to understand shelf-wide paleoenvironmental controls. </a:t>
            </a:r>
          </a:p>
        </p:txBody>
      </p:sp>
      <p:sp>
        <p:nvSpPr>
          <p:cNvPr id="17" name="TextBox 16"/>
          <p:cNvSpPr txBox="1"/>
          <p:nvPr/>
        </p:nvSpPr>
        <p:spPr>
          <a:xfrm>
            <a:off x="346891" y="26049301"/>
            <a:ext cx="11412205" cy="969497"/>
          </a:xfrm>
          <a:prstGeom prst="rect">
            <a:avLst/>
          </a:prstGeom>
          <a:noFill/>
          <a:ln>
            <a:noFill/>
          </a:ln>
        </p:spPr>
        <p:txBody>
          <a:bodyPr wrap="square" lIns="105503" tIns="52752" rIns="105503" bIns="52752" rtlCol="0">
            <a:spAutoFit/>
          </a:bodyPr>
          <a:lstStyle/>
          <a:p>
            <a:pPr algn="ctr"/>
            <a:r>
              <a:rPr lang="en-US" sz="5500" b="1" dirty="0"/>
              <a:t>Area of Focus</a:t>
            </a:r>
            <a:endParaRPr lang="en-US" sz="5500" dirty="0"/>
          </a:p>
        </p:txBody>
      </p:sp>
      <p:sp>
        <p:nvSpPr>
          <p:cNvPr id="22" name="TextBox 21"/>
          <p:cNvSpPr txBox="1"/>
          <p:nvPr/>
        </p:nvSpPr>
        <p:spPr>
          <a:xfrm>
            <a:off x="30815280" y="18178177"/>
            <a:ext cx="12712800" cy="12279097"/>
          </a:xfrm>
          <a:prstGeom prst="rect">
            <a:avLst/>
          </a:prstGeom>
          <a:solidFill>
            <a:srgbClr val="DDEFFF"/>
          </a:solidFill>
          <a:ln w="38100">
            <a:solidFill>
              <a:srgbClr val="002060"/>
            </a:solidFill>
          </a:ln>
        </p:spPr>
        <p:txBody>
          <a:bodyPr wrap="square" lIns="105503" tIns="52752" rIns="105503" bIns="52752" rtlCol="0">
            <a:spAutoFit/>
          </a:bodyPr>
          <a:lstStyle/>
          <a:p>
            <a:pPr algn="ctr"/>
            <a:r>
              <a:rPr lang="en-US" sz="5500" b="1" dirty="0"/>
              <a:t>Future Work</a:t>
            </a:r>
          </a:p>
          <a:p>
            <a:pPr algn="just"/>
            <a:r>
              <a:rPr lang="en-US" sz="3200" dirty="0" smtClean="0"/>
              <a:t>      A </a:t>
            </a:r>
            <a:r>
              <a:rPr lang="en-US" sz="3200" dirty="0"/>
              <a:t>detailed petrographic study would help to constrain the timing of the events and processes which influenced dolomitization and the role that dolomite played in the evolution of the Gatesburg lithologies. Future petrographic work should have some focus on establishing one or more dolomitization models to give further insight into the environmental factors that shaped the formation of the Gatesburg. However, the likelihood that the Gatesburg dolomites are the product of a single mechanism is doubtful; secondary dolomite production is usually associated with multiple models and influences. </a:t>
            </a:r>
          </a:p>
          <a:p>
            <a:pPr algn="just"/>
            <a:r>
              <a:rPr lang="en-US" sz="3200" dirty="0"/>
              <a:t>      </a:t>
            </a:r>
            <a:r>
              <a:rPr lang="en-US" sz="3200" dirty="0" err="1"/>
              <a:t>Diagenic</a:t>
            </a:r>
            <a:r>
              <a:rPr lang="en-US" sz="3200" dirty="0"/>
              <a:t> events thought to have influenced Cambrian-Ordovician carbonates of the central Appalachians include compactional deformation and dolomitization—the latter of which was likely (at least in part) effected by the former. The petrology of the Gatesburg Formation suggests an influx of fresh/aerated seawater (</a:t>
            </a:r>
            <a:r>
              <a:rPr lang="en-US" sz="3200" dirty="0" err="1"/>
              <a:t>Pelto</a:t>
            </a:r>
            <a:r>
              <a:rPr lang="en-US" sz="3200" dirty="0"/>
              <a:t>, 1942). Since the Gatesburg lithologies have been shown to be cyclic—with repeating algal growths, dolostones, and dolomitic sandstones—</a:t>
            </a:r>
            <a:r>
              <a:rPr lang="en-US" sz="3200" dirty="0" err="1"/>
              <a:t>Pelto’s</a:t>
            </a:r>
            <a:r>
              <a:rPr lang="en-US" sz="3200" dirty="0"/>
              <a:t> petrologic interpretation of an aerated, oxidizing environment makes sense. Further, the Gatesburg has definite examples of algal activity, stromatolites, and pyrite (Figure 3). The Gatesburg dolomites and associated </a:t>
            </a:r>
            <a:r>
              <a:rPr lang="en-US" sz="3200" dirty="0" err="1"/>
              <a:t>diagenic</a:t>
            </a:r>
            <a:r>
              <a:rPr lang="en-US" sz="3200" dirty="0"/>
              <a:t> processes therefore probably had a microbial/</a:t>
            </a:r>
            <a:r>
              <a:rPr lang="en-US" sz="3200" dirty="0" err="1"/>
              <a:t>organogenic</a:t>
            </a:r>
            <a:r>
              <a:rPr lang="en-US" sz="3200" dirty="0"/>
              <a:t> stimulus. Further, meteoric influence may be identified by the complexly-banded cements, which, as </a:t>
            </a:r>
            <a:r>
              <a:rPr lang="en-US" sz="3200" dirty="0" err="1"/>
              <a:t>syndepositional</a:t>
            </a:r>
            <a:r>
              <a:rPr lang="en-US" sz="3200" dirty="0"/>
              <a:t> features, could very easily explain the presence of both calcite and dolomite as identified in the </a:t>
            </a:r>
            <a:r>
              <a:rPr lang="en-US" sz="3200" dirty="0" err="1"/>
              <a:t>Mingoville</a:t>
            </a:r>
            <a:r>
              <a:rPr lang="en-US" sz="3200" dirty="0"/>
              <a:t> core</a:t>
            </a:r>
            <a:r>
              <a:rPr lang="en-US" sz="3200" dirty="0" smtClean="0"/>
              <a:t>.</a:t>
            </a:r>
            <a:endParaRPr lang="en-US" sz="3200" dirty="0"/>
          </a:p>
        </p:txBody>
      </p:sp>
      <p:sp>
        <p:nvSpPr>
          <p:cNvPr id="23" name="TextBox 22"/>
          <p:cNvSpPr txBox="1"/>
          <p:nvPr/>
        </p:nvSpPr>
        <p:spPr>
          <a:xfrm>
            <a:off x="30815280" y="33704418"/>
            <a:ext cx="12809052" cy="4369240"/>
          </a:xfrm>
          <a:prstGeom prst="rect">
            <a:avLst/>
          </a:prstGeom>
          <a:noFill/>
        </p:spPr>
        <p:txBody>
          <a:bodyPr wrap="square" lIns="105503" tIns="52752" rIns="105503" bIns="52752" rtlCol="0" anchor="ctr">
            <a:spAutoFit/>
          </a:bodyPr>
          <a:lstStyle/>
          <a:p>
            <a:pPr algn="ctr"/>
            <a:r>
              <a:rPr lang="en-US" sz="3700" b="1" dirty="0"/>
              <a:t>References</a:t>
            </a:r>
          </a:p>
          <a:p>
            <a:r>
              <a:rPr lang="en-US" sz="1600" dirty="0" err="1"/>
              <a:t>Blakey</a:t>
            </a:r>
            <a:r>
              <a:rPr lang="en-US" sz="1600" dirty="0"/>
              <a:t>, R., 2011, Paleogeography and Geologic Evolution of North America: Images that track the ancient landscapes of North America, http://jan.ucc.nau.edu/rcb7/nam.html (accessed August 25, 2016).</a:t>
            </a:r>
          </a:p>
          <a:p>
            <a:endParaRPr lang="en-US" sz="1600" dirty="0"/>
          </a:p>
          <a:p>
            <a:r>
              <a:rPr lang="en-US" sz="1600" dirty="0"/>
              <a:t>Coleman, J.L., Jr., and </a:t>
            </a:r>
            <a:r>
              <a:rPr lang="en-US" sz="1600" dirty="0" err="1"/>
              <a:t>Cahan</a:t>
            </a:r>
            <a:r>
              <a:rPr lang="en-US" sz="1600" dirty="0"/>
              <a:t>, S.M., 2012, Preliminary catalog of the sedimentary basins of the United States: U.S. Geological Survey Open-File Report 2012–1111, 27 p. (plus 4 figures and 1 table available as separate files) Available online at http://pubs.usgs.gov/of/2012/1111/.</a:t>
            </a:r>
          </a:p>
          <a:p>
            <a:endParaRPr lang="en-US" sz="1600" dirty="0"/>
          </a:p>
          <a:p>
            <a:r>
              <a:rPr lang="en-US" sz="1600" dirty="0"/>
              <a:t>Hand, K. L., and Behr, R, 2013, Bedrock Geologic Map of the </a:t>
            </a:r>
            <a:r>
              <a:rPr lang="en-US" sz="1600" dirty="0" err="1"/>
              <a:t>Mingoville</a:t>
            </a:r>
            <a:r>
              <a:rPr lang="en-US" sz="1600" dirty="0"/>
              <a:t> Quadrangle, Centre County, Pennsylvania: Bureau of Topographic and Geologic Survey in the Department of Conservation and Natural Resources, scale 1:24,000.</a:t>
            </a:r>
          </a:p>
          <a:p>
            <a:endParaRPr lang="en-US" sz="1600" dirty="0"/>
          </a:p>
          <a:p>
            <a:r>
              <a:rPr lang="en-US" sz="1600" dirty="0"/>
              <a:t>Laughrey, Christopher D., and John A. Harper, 2012, Upper Cambrian Gatesburg Formation of central and western Pennsylvania, in J. R. Derby, R. D. Fritz, S. A. </a:t>
            </a:r>
            <a:r>
              <a:rPr lang="en-US" sz="1600" dirty="0" err="1"/>
              <a:t>Longacre</a:t>
            </a:r>
            <a:r>
              <a:rPr lang="en-US" sz="1600" dirty="0"/>
              <a:t>, W. A. Morgan, and C. A. </a:t>
            </a:r>
            <a:r>
              <a:rPr lang="en-US" sz="1600" dirty="0" err="1"/>
              <a:t>Sternbach</a:t>
            </a:r>
            <a:r>
              <a:rPr lang="en-US" sz="1600" dirty="0"/>
              <a:t>, eds., The great American carbonate bank: The geology and economic resources of the Cambrian – Ordovician Sauk megasequence of Laurentia: AAPG Memoir 98, p. 1165 – 1194.</a:t>
            </a:r>
          </a:p>
          <a:p>
            <a:endParaRPr lang="en-US" sz="1600" dirty="0"/>
          </a:p>
          <a:p>
            <a:r>
              <a:rPr lang="en-US" sz="1600" dirty="0" err="1"/>
              <a:t>Pelto</a:t>
            </a:r>
            <a:r>
              <a:rPr lang="en-US" sz="1600" dirty="0"/>
              <a:t>, C. R., 1942, Petrology of the Gatesburg Formation of central Pennsylvania: M.S. thesis, Pennsylvania State University, University Park, Pennsylvania, 60 p.</a:t>
            </a:r>
          </a:p>
        </p:txBody>
      </p:sp>
      <p:sp>
        <p:nvSpPr>
          <p:cNvPr id="10" name="TextBox 9"/>
          <p:cNvSpPr txBox="1"/>
          <p:nvPr/>
        </p:nvSpPr>
        <p:spPr>
          <a:xfrm rot="19847854">
            <a:off x="6188278" y="35036979"/>
            <a:ext cx="1526977" cy="682238"/>
          </a:xfrm>
          <a:prstGeom prst="rect">
            <a:avLst/>
          </a:prstGeom>
          <a:noFill/>
        </p:spPr>
        <p:txBody>
          <a:bodyPr wrap="square" lIns="105503" tIns="52752" rIns="105503" bIns="52752" rtlCol="0">
            <a:spAutoFit/>
          </a:bodyPr>
          <a:lstStyle/>
          <a:p>
            <a:r>
              <a:rPr lang="en-US" sz="3700" b="1" dirty="0">
                <a:solidFill>
                  <a:schemeClr val="bg1"/>
                </a:solidFill>
              </a:rPr>
              <a:t>I-80</a:t>
            </a:r>
          </a:p>
        </p:txBody>
      </p:sp>
      <p:sp>
        <p:nvSpPr>
          <p:cNvPr id="234" name="TextBox 233"/>
          <p:cNvSpPr txBox="1"/>
          <p:nvPr/>
        </p:nvSpPr>
        <p:spPr>
          <a:xfrm>
            <a:off x="30815280" y="30840530"/>
            <a:ext cx="12809052" cy="2753413"/>
          </a:xfrm>
          <a:prstGeom prst="rect">
            <a:avLst/>
          </a:prstGeom>
          <a:noFill/>
        </p:spPr>
        <p:txBody>
          <a:bodyPr wrap="square" lIns="105503" tIns="52752" rIns="105503" bIns="52752" rtlCol="0">
            <a:spAutoFit/>
          </a:bodyPr>
          <a:lstStyle/>
          <a:p>
            <a:pPr algn="ctr"/>
            <a:r>
              <a:rPr lang="en-US" sz="4400" b="1" dirty="0" smtClean="0"/>
              <a:t>Acknowledgments</a:t>
            </a:r>
          </a:p>
          <a:p>
            <a:r>
              <a:rPr lang="en-US" sz="1800" dirty="0" smtClean="0"/>
              <a:t>The authors acknowledge the previous research, field assistance, and mentoring from the following individuals: David P. Gold, Arnold G. </a:t>
            </a:r>
            <a:r>
              <a:rPr lang="en-US" sz="1800" dirty="0" err="1" smtClean="0"/>
              <a:t>Doden</a:t>
            </a:r>
            <a:r>
              <a:rPr lang="en-US" sz="1800" dirty="0" smtClean="0"/>
              <a:t>, Edgar </a:t>
            </a:r>
            <a:r>
              <a:rPr lang="en-US" sz="1800" dirty="0" err="1" smtClean="0"/>
              <a:t>Meiser</a:t>
            </a:r>
            <a:r>
              <a:rPr lang="en-US" sz="1800" dirty="0" smtClean="0"/>
              <a:t>, Roger Pollok, Rose-Anna Behr, Aaron </a:t>
            </a:r>
            <a:r>
              <a:rPr lang="en-US" sz="1800" dirty="0" err="1" smtClean="0"/>
              <a:t>Bierly</a:t>
            </a:r>
            <a:r>
              <a:rPr lang="en-US" sz="1800" dirty="0" smtClean="0"/>
              <a:t>, Victoria </a:t>
            </a:r>
            <a:r>
              <a:rPr lang="en-US" sz="1800" dirty="0" err="1" smtClean="0"/>
              <a:t>Neboga</a:t>
            </a:r>
            <a:r>
              <a:rPr lang="en-US" sz="1800" dirty="0" smtClean="0"/>
              <a:t>, Matthew Yoder, and many others. Special thanks goes to Harry </a:t>
            </a:r>
            <a:r>
              <a:rPr lang="en-US" sz="1800" dirty="0" err="1" smtClean="0"/>
              <a:t>Hanshar</a:t>
            </a:r>
            <a:r>
              <a:rPr lang="en-US" sz="1800" dirty="0" smtClean="0"/>
              <a:t> for allowing the core drilling on his property; Bill and Joe </a:t>
            </a:r>
            <a:r>
              <a:rPr lang="en-US" sz="1800" dirty="0" err="1" smtClean="0"/>
              <a:t>Shaefer</a:t>
            </a:r>
            <a:r>
              <a:rPr lang="en-US" sz="1800" dirty="0" smtClean="0"/>
              <a:t> for facilitating water access for drilling; and Alvin Anderson and his drilling team from Cascade Drilling for exceeding our drilling expectations.</a:t>
            </a:r>
          </a:p>
          <a:p>
            <a:endParaRPr lang="en-US" sz="1800" dirty="0"/>
          </a:p>
          <a:p>
            <a:r>
              <a:rPr lang="en-US" sz="1800" dirty="0" smtClean="0"/>
              <a:t>This project was funded in part by the USGS National Cooperative Geologic Mapping Program under award numbers G12AC20270 and G14AC00168.</a:t>
            </a:r>
            <a:endParaRPr lang="en-US" sz="1800" dirty="0"/>
          </a:p>
        </p:txBody>
      </p:sp>
      <p:sp>
        <p:nvSpPr>
          <p:cNvPr id="248" name="TextBox 247"/>
          <p:cNvSpPr txBox="1"/>
          <p:nvPr/>
        </p:nvSpPr>
        <p:spPr>
          <a:xfrm>
            <a:off x="18925379" y="23620534"/>
            <a:ext cx="2668385" cy="430887"/>
          </a:xfrm>
          <a:prstGeom prst="rect">
            <a:avLst/>
          </a:prstGeom>
          <a:noFill/>
        </p:spPr>
        <p:txBody>
          <a:bodyPr wrap="square" lIns="105503" tIns="52752" rIns="105503" bIns="52752" rtlCol="0">
            <a:spAutoFit/>
          </a:bodyPr>
          <a:lstStyle/>
          <a:p>
            <a:r>
              <a:rPr lang="en-US" sz="2100" b="1" dirty="0">
                <a:solidFill>
                  <a:schemeClr val="bg1"/>
                </a:solidFill>
              </a:rPr>
              <a:t>Ribbon Carbonates</a:t>
            </a:r>
          </a:p>
        </p:txBody>
      </p:sp>
      <p:sp>
        <p:nvSpPr>
          <p:cNvPr id="251" name="TextBox 250"/>
          <p:cNvSpPr txBox="1"/>
          <p:nvPr/>
        </p:nvSpPr>
        <p:spPr>
          <a:xfrm>
            <a:off x="22038570" y="21648636"/>
            <a:ext cx="910112" cy="466795"/>
          </a:xfrm>
          <a:prstGeom prst="rect">
            <a:avLst/>
          </a:prstGeom>
          <a:noFill/>
        </p:spPr>
        <p:txBody>
          <a:bodyPr wrap="square" lIns="105503" tIns="52752" rIns="105503" bIns="52752" rtlCol="0">
            <a:spAutoFit/>
          </a:bodyPr>
          <a:lstStyle/>
          <a:p>
            <a:r>
              <a:rPr lang="en-US" sz="2300" b="1" dirty="0">
                <a:solidFill>
                  <a:schemeClr val="bg1"/>
                </a:solidFill>
              </a:rPr>
              <a:t>FPC</a:t>
            </a:r>
          </a:p>
        </p:txBody>
      </p:sp>
      <p:sp>
        <p:nvSpPr>
          <p:cNvPr id="255" name="TextBox 254"/>
          <p:cNvSpPr txBox="1"/>
          <p:nvPr/>
        </p:nvSpPr>
        <p:spPr>
          <a:xfrm>
            <a:off x="12377596" y="4741049"/>
            <a:ext cx="17666979" cy="1472198"/>
          </a:xfrm>
          <a:prstGeom prst="rect">
            <a:avLst/>
          </a:prstGeom>
          <a:noFill/>
          <a:ln>
            <a:noFill/>
          </a:ln>
        </p:spPr>
        <p:txBody>
          <a:bodyPr wrap="square" lIns="105503" tIns="52752" rIns="105503" bIns="52752" rtlCol="0">
            <a:spAutoFit/>
          </a:bodyPr>
          <a:lstStyle/>
          <a:p>
            <a:pPr algn="ctr"/>
            <a:r>
              <a:rPr lang="en-US" sz="5500" b="1" dirty="0"/>
              <a:t>Field and Core Work</a:t>
            </a:r>
          </a:p>
          <a:p>
            <a:endParaRPr lang="en-US" sz="3200" dirty="0"/>
          </a:p>
        </p:txBody>
      </p:sp>
      <p:sp>
        <p:nvSpPr>
          <p:cNvPr id="224" name="TextBox 223"/>
          <p:cNvSpPr txBox="1"/>
          <p:nvPr/>
        </p:nvSpPr>
        <p:spPr>
          <a:xfrm>
            <a:off x="7292001" y="26833675"/>
            <a:ext cx="3632673" cy="4415406"/>
          </a:xfrm>
          <a:prstGeom prst="rect">
            <a:avLst/>
          </a:prstGeom>
          <a:noFill/>
        </p:spPr>
        <p:txBody>
          <a:bodyPr wrap="square" lIns="105503" tIns="52752" rIns="105503" bIns="52752" rtlCol="0">
            <a:spAutoFit/>
          </a:bodyPr>
          <a:lstStyle/>
          <a:p>
            <a:r>
              <a:rPr lang="en-US" sz="2800" b="1" dirty="0"/>
              <a:t>Figure 1. </a:t>
            </a:r>
            <a:r>
              <a:rPr lang="en-US" sz="2800" dirty="0"/>
              <a:t>Paleozoic sedimentary basins of the conterminous United States. The Appalachian Basin (labeled 139 by the United States Geological Survey) is outlined here in  red. </a:t>
            </a:r>
            <a:r>
              <a:rPr lang="en-US" sz="2800" dirty="0" smtClean="0"/>
              <a:t>Both </a:t>
            </a:r>
            <a:r>
              <a:rPr lang="en-US" sz="2800" dirty="0"/>
              <a:t>Pennsylvania </a:t>
            </a:r>
            <a:r>
              <a:rPr lang="en-US" sz="2800" dirty="0" smtClean="0"/>
              <a:t>and</a:t>
            </a:r>
            <a:endParaRPr lang="en-US" sz="2800" dirty="0"/>
          </a:p>
        </p:txBody>
      </p:sp>
      <p:sp>
        <p:nvSpPr>
          <p:cNvPr id="12" name="Rectangle 11"/>
          <p:cNvSpPr/>
          <p:nvPr/>
        </p:nvSpPr>
        <p:spPr>
          <a:xfrm>
            <a:off x="2286000" y="30564933"/>
            <a:ext cx="1483449" cy="583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5503" tIns="52752" rIns="105503" bIns="52752" rtlCol="0" anchor="ctr"/>
          <a:lstStyle/>
          <a:p>
            <a:pPr algn="ctr"/>
            <a:endParaRPr lang="en-US"/>
          </a:p>
        </p:txBody>
      </p:sp>
      <p:sp>
        <p:nvSpPr>
          <p:cNvPr id="100" name="TextBox 99"/>
          <p:cNvSpPr txBox="1"/>
          <p:nvPr/>
        </p:nvSpPr>
        <p:spPr>
          <a:xfrm>
            <a:off x="31478866" y="15737059"/>
            <a:ext cx="12145466" cy="2260970"/>
          </a:xfrm>
          <a:prstGeom prst="rect">
            <a:avLst/>
          </a:prstGeom>
          <a:noFill/>
        </p:spPr>
        <p:txBody>
          <a:bodyPr wrap="square" lIns="105503" tIns="52752" rIns="105503" bIns="52752" rtlCol="0">
            <a:spAutoFit/>
          </a:bodyPr>
          <a:lstStyle/>
          <a:p>
            <a:pPr algn="just"/>
            <a:r>
              <a:rPr lang="en-US" sz="2800" b="1" dirty="0"/>
              <a:t>Figure 4.</a:t>
            </a:r>
            <a:r>
              <a:rPr lang="en-US" sz="2800" dirty="0"/>
              <a:t> Geologic map and cross section modified to highlight area of study, stratigraphy, and structural features of the Gatesburg Formation in the </a:t>
            </a:r>
            <a:r>
              <a:rPr lang="en-US" sz="2800" dirty="0" err="1"/>
              <a:t>Mingoville</a:t>
            </a:r>
            <a:r>
              <a:rPr lang="en-US" sz="2800" dirty="0"/>
              <a:t> Quadrangle in Centre County, Pennsylvania. Gatesburg Formation in cross section has be outlined in red. Original map and cross section created by K. Hand and R. Behr (2013) based on their field observations and interpretations.</a:t>
            </a:r>
          </a:p>
        </p:txBody>
      </p:sp>
      <p:sp>
        <p:nvSpPr>
          <p:cNvPr id="80" name="Rectangle 79"/>
          <p:cNvSpPr/>
          <p:nvPr/>
        </p:nvSpPr>
        <p:spPr>
          <a:xfrm>
            <a:off x="14503379" y="32873123"/>
            <a:ext cx="61686" cy="61776"/>
          </a:xfrm>
          <a:prstGeom prst="rect">
            <a:avLst/>
          </a:prstGeom>
          <a:solidFill>
            <a:srgbClr val="D9CAAB"/>
          </a:solidFill>
          <a:ln>
            <a:noFill/>
          </a:ln>
        </p:spPr>
        <p:style>
          <a:lnRef idx="2">
            <a:schemeClr val="accent1">
              <a:shade val="50000"/>
            </a:schemeClr>
          </a:lnRef>
          <a:fillRef idx="1">
            <a:schemeClr val="accent1"/>
          </a:fillRef>
          <a:effectRef idx="0">
            <a:schemeClr val="accent1"/>
          </a:effectRef>
          <a:fontRef idx="minor">
            <a:schemeClr val="lt1"/>
          </a:fontRef>
        </p:style>
        <p:txBody>
          <a:bodyPr lIns="105503" tIns="52752" rIns="105503" bIns="52752" rtlCol="0" anchor="ctr"/>
          <a:lstStyle/>
          <a:p>
            <a:pPr algn="ctr"/>
            <a:endParaRPr lang="en-US"/>
          </a:p>
        </p:txBody>
      </p:sp>
      <p:sp>
        <p:nvSpPr>
          <p:cNvPr id="84" name="Rectangle 83"/>
          <p:cNvSpPr/>
          <p:nvPr/>
        </p:nvSpPr>
        <p:spPr>
          <a:xfrm>
            <a:off x="14383657" y="32379047"/>
            <a:ext cx="513440" cy="60109"/>
          </a:xfrm>
          <a:prstGeom prst="rect">
            <a:avLst/>
          </a:prstGeom>
          <a:solidFill>
            <a:srgbClr val="8A9FAB"/>
          </a:solidFill>
          <a:ln>
            <a:noFill/>
          </a:ln>
        </p:spPr>
        <p:style>
          <a:lnRef idx="2">
            <a:schemeClr val="accent1">
              <a:shade val="50000"/>
            </a:schemeClr>
          </a:lnRef>
          <a:fillRef idx="1">
            <a:schemeClr val="accent1"/>
          </a:fillRef>
          <a:effectRef idx="0">
            <a:schemeClr val="accent1"/>
          </a:effectRef>
          <a:fontRef idx="minor">
            <a:schemeClr val="lt1"/>
          </a:fontRef>
        </p:style>
        <p:txBody>
          <a:bodyPr lIns="105503" tIns="52752" rIns="105503" bIns="52752" rtlCol="0" anchor="ctr"/>
          <a:lstStyle/>
          <a:p>
            <a:pPr algn="ctr"/>
            <a:endParaRPr lang="en-US" dirty="0"/>
          </a:p>
        </p:txBody>
      </p:sp>
      <p:sp>
        <p:nvSpPr>
          <p:cNvPr id="85" name="Rectangle 84"/>
          <p:cNvSpPr/>
          <p:nvPr/>
        </p:nvSpPr>
        <p:spPr>
          <a:xfrm>
            <a:off x="14394539" y="32366874"/>
            <a:ext cx="513440" cy="60109"/>
          </a:xfrm>
          <a:prstGeom prst="rect">
            <a:avLst/>
          </a:prstGeom>
          <a:solidFill>
            <a:srgbClr val="8A9FAB"/>
          </a:solidFill>
          <a:ln>
            <a:noFill/>
          </a:ln>
        </p:spPr>
        <p:style>
          <a:lnRef idx="2">
            <a:schemeClr val="accent1">
              <a:shade val="50000"/>
            </a:schemeClr>
          </a:lnRef>
          <a:fillRef idx="1">
            <a:schemeClr val="accent1"/>
          </a:fillRef>
          <a:effectRef idx="0">
            <a:schemeClr val="accent1"/>
          </a:effectRef>
          <a:fontRef idx="minor">
            <a:schemeClr val="lt1"/>
          </a:fontRef>
        </p:style>
        <p:txBody>
          <a:bodyPr lIns="105503" tIns="52752" rIns="105503" bIns="52752" rtlCol="0" anchor="ctr"/>
          <a:lstStyle/>
          <a:p>
            <a:pPr algn="ctr"/>
            <a:endParaRPr lang="en-US" dirty="0"/>
          </a:p>
        </p:txBody>
      </p:sp>
      <p:sp>
        <p:nvSpPr>
          <p:cNvPr id="98" name="Rectangle 97"/>
          <p:cNvSpPr/>
          <p:nvPr/>
        </p:nvSpPr>
        <p:spPr>
          <a:xfrm>
            <a:off x="14377300" y="31859539"/>
            <a:ext cx="432715" cy="226965"/>
          </a:xfrm>
          <a:prstGeom prst="rect">
            <a:avLst/>
          </a:prstGeom>
          <a:solidFill>
            <a:srgbClr val="3D4647"/>
          </a:solidFill>
          <a:ln>
            <a:noFill/>
          </a:ln>
        </p:spPr>
        <p:style>
          <a:lnRef idx="2">
            <a:schemeClr val="accent1">
              <a:shade val="50000"/>
            </a:schemeClr>
          </a:lnRef>
          <a:fillRef idx="1">
            <a:schemeClr val="accent1"/>
          </a:fillRef>
          <a:effectRef idx="0">
            <a:schemeClr val="accent1"/>
          </a:effectRef>
          <a:fontRef idx="minor">
            <a:schemeClr val="lt1"/>
          </a:fontRef>
        </p:style>
        <p:txBody>
          <a:bodyPr lIns="105503" tIns="52752" rIns="105503" bIns="52752" rtlCol="0" anchor="ctr"/>
          <a:lstStyle/>
          <a:p>
            <a:pPr algn="ctr"/>
            <a:endParaRPr lang="en-US" dirty="0"/>
          </a:p>
        </p:txBody>
      </p:sp>
      <p:sp>
        <p:nvSpPr>
          <p:cNvPr id="117" name="Rectangle 116"/>
          <p:cNvSpPr/>
          <p:nvPr/>
        </p:nvSpPr>
        <p:spPr>
          <a:xfrm>
            <a:off x="14377299" y="29575920"/>
            <a:ext cx="430670" cy="177021"/>
          </a:xfrm>
          <a:prstGeom prst="rect">
            <a:avLst/>
          </a:prstGeom>
          <a:solidFill>
            <a:srgbClr val="3D4647"/>
          </a:solidFill>
          <a:ln>
            <a:noFill/>
          </a:ln>
        </p:spPr>
        <p:style>
          <a:lnRef idx="2">
            <a:schemeClr val="accent1">
              <a:shade val="50000"/>
            </a:schemeClr>
          </a:lnRef>
          <a:fillRef idx="1">
            <a:schemeClr val="accent1"/>
          </a:fillRef>
          <a:effectRef idx="0">
            <a:schemeClr val="accent1"/>
          </a:effectRef>
          <a:fontRef idx="minor">
            <a:schemeClr val="lt1"/>
          </a:fontRef>
        </p:style>
        <p:txBody>
          <a:bodyPr lIns="105503" tIns="52752" rIns="105503" bIns="52752" rtlCol="0" anchor="ctr"/>
          <a:lstStyle/>
          <a:p>
            <a:pPr algn="ctr"/>
            <a:endParaRPr lang="en-US" dirty="0"/>
          </a:p>
        </p:txBody>
      </p:sp>
      <p:grpSp>
        <p:nvGrpSpPr>
          <p:cNvPr id="33" name="Group 32"/>
          <p:cNvGrpSpPr/>
          <p:nvPr/>
        </p:nvGrpSpPr>
        <p:grpSpPr>
          <a:xfrm>
            <a:off x="17739816" y="9678768"/>
            <a:ext cx="6375655" cy="3656872"/>
            <a:chOff x="15606260" y="3850291"/>
            <a:chExt cx="5038195" cy="2830928"/>
          </a:xfrm>
        </p:grpSpPr>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11694" y="3850291"/>
              <a:ext cx="5032761" cy="2830928"/>
            </a:xfrm>
            <a:prstGeom prst="rect">
              <a:avLst/>
            </a:prstGeom>
          </p:spPr>
        </p:pic>
        <p:sp>
          <p:nvSpPr>
            <p:cNvPr id="246" name="TextBox 245"/>
            <p:cNvSpPr txBox="1"/>
            <p:nvPr/>
          </p:nvSpPr>
          <p:spPr>
            <a:xfrm>
              <a:off x="15606260" y="6239563"/>
              <a:ext cx="300468" cy="405045"/>
            </a:xfrm>
            <a:prstGeom prst="rect">
              <a:avLst/>
            </a:prstGeom>
            <a:solidFill>
              <a:schemeClr val="bg1"/>
            </a:solidFill>
          </p:spPr>
          <p:txBody>
            <a:bodyPr wrap="none" rtlCol="0">
              <a:spAutoFit/>
            </a:bodyPr>
            <a:lstStyle/>
            <a:p>
              <a:r>
                <a:rPr lang="en-US" sz="2800" dirty="0"/>
                <a:t>B</a:t>
              </a:r>
            </a:p>
          </p:txBody>
        </p:sp>
      </p:gr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19729" y="5829868"/>
            <a:ext cx="6371939" cy="3658887"/>
          </a:xfrm>
          <a:prstGeom prst="rect">
            <a:avLst/>
          </a:prstGeom>
        </p:spPr>
      </p:pic>
      <p:sp>
        <p:nvSpPr>
          <p:cNvPr id="171" name="TextBox 170"/>
          <p:cNvSpPr txBox="1"/>
          <p:nvPr/>
        </p:nvSpPr>
        <p:spPr>
          <a:xfrm>
            <a:off x="17721737" y="8914749"/>
            <a:ext cx="421457" cy="537422"/>
          </a:xfrm>
          <a:prstGeom prst="rect">
            <a:avLst/>
          </a:prstGeom>
          <a:solidFill>
            <a:schemeClr val="bg1"/>
          </a:solidFill>
        </p:spPr>
        <p:txBody>
          <a:bodyPr wrap="none" lIns="105503" tIns="52752" rIns="105503" bIns="52752" rtlCol="0">
            <a:spAutoFit/>
          </a:bodyPr>
          <a:lstStyle/>
          <a:p>
            <a:r>
              <a:rPr lang="en-US" sz="2800" dirty="0"/>
              <a:t>A</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44938" y="17409422"/>
            <a:ext cx="8076937" cy="4637928"/>
          </a:xfrm>
          <a:prstGeom prst="rect">
            <a:avLst/>
          </a:prstGeom>
        </p:spPr>
      </p:pic>
      <p:sp>
        <p:nvSpPr>
          <p:cNvPr id="173" name="TextBox 172"/>
          <p:cNvSpPr txBox="1"/>
          <p:nvPr/>
        </p:nvSpPr>
        <p:spPr>
          <a:xfrm>
            <a:off x="17752389" y="21495049"/>
            <a:ext cx="434281" cy="537422"/>
          </a:xfrm>
          <a:prstGeom prst="rect">
            <a:avLst/>
          </a:prstGeom>
          <a:solidFill>
            <a:schemeClr val="bg1"/>
          </a:solidFill>
        </p:spPr>
        <p:txBody>
          <a:bodyPr wrap="none" lIns="105503" tIns="52752" rIns="105503" bIns="52752" rtlCol="0">
            <a:spAutoFit/>
          </a:bodyPr>
          <a:lstStyle/>
          <a:p>
            <a:r>
              <a:rPr lang="en-US" sz="2800" dirty="0"/>
              <a:t>D</a:t>
            </a:r>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10106" b="33454"/>
          <a:stretch/>
        </p:blipFill>
        <p:spPr>
          <a:xfrm>
            <a:off x="17748218" y="22184397"/>
            <a:ext cx="8073661" cy="4575891"/>
          </a:xfrm>
          <a:prstGeom prst="rect">
            <a:avLst/>
          </a:prstGeom>
        </p:spPr>
      </p:pic>
      <p:sp>
        <p:nvSpPr>
          <p:cNvPr id="174" name="TextBox 173"/>
          <p:cNvSpPr txBox="1"/>
          <p:nvPr/>
        </p:nvSpPr>
        <p:spPr>
          <a:xfrm>
            <a:off x="17770268" y="26203362"/>
            <a:ext cx="387794" cy="537422"/>
          </a:xfrm>
          <a:prstGeom prst="rect">
            <a:avLst/>
          </a:prstGeom>
          <a:solidFill>
            <a:schemeClr val="bg1"/>
          </a:solidFill>
        </p:spPr>
        <p:txBody>
          <a:bodyPr wrap="none" lIns="105503" tIns="52752" rIns="105503" bIns="52752" rtlCol="0">
            <a:spAutoFit/>
          </a:bodyPr>
          <a:lstStyle/>
          <a:p>
            <a:r>
              <a:rPr lang="en-US" sz="2800" dirty="0"/>
              <a:t>E</a:t>
            </a:r>
          </a:p>
        </p:txBody>
      </p:sp>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r="12356"/>
          <a:stretch/>
        </p:blipFill>
        <p:spPr>
          <a:xfrm>
            <a:off x="18660660" y="34618977"/>
            <a:ext cx="5263552" cy="3463182"/>
          </a:xfrm>
          <a:prstGeom prst="rect">
            <a:avLst/>
          </a:prstGeom>
        </p:spPr>
      </p:pic>
      <p:sp>
        <p:nvSpPr>
          <p:cNvPr id="178" name="TextBox 177"/>
          <p:cNvSpPr txBox="1"/>
          <p:nvPr/>
        </p:nvSpPr>
        <p:spPr>
          <a:xfrm>
            <a:off x="18706755" y="37498275"/>
            <a:ext cx="302835" cy="537422"/>
          </a:xfrm>
          <a:prstGeom prst="rect">
            <a:avLst/>
          </a:prstGeom>
          <a:solidFill>
            <a:schemeClr val="bg1"/>
          </a:solidFill>
        </p:spPr>
        <p:txBody>
          <a:bodyPr wrap="none" lIns="105503" tIns="52752" rIns="105503" bIns="52752" rtlCol="0">
            <a:spAutoFit/>
          </a:bodyPr>
          <a:lstStyle/>
          <a:p>
            <a:r>
              <a:rPr lang="en-US" sz="2800" dirty="0"/>
              <a:t>I</a:t>
            </a: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131639" y="34617913"/>
            <a:ext cx="4571730" cy="3500230"/>
          </a:xfrm>
          <a:prstGeom prst="rect">
            <a:avLst/>
          </a:prstGeom>
        </p:spPr>
      </p:pic>
      <p:sp>
        <p:nvSpPr>
          <p:cNvPr id="179" name="TextBox 178"/>
          <p:cNvSpPr txBox="1"/>
          <p:nvPr/>
        </p:nvSpPr>
        <p:spPr>
          <a:xfrm>
            <a:off x="24174115" y="37521411"/>
            <a:ext cx="369742" cy="538609"/>
          </a:xfrm>
          <a:prstGeom prst="rect">
            <a:avLst/>
          </a:prstGeom>
          <a:solidFill>
            <a:schemeClr val="bg1"/>
          </a:solidFill>
        </p:spPr>
        <p:txBody>
          <a:bodyPr wrap="square" lIns="105503" tIns="52752" rIns="105503" bIns="52752" rtlCol="0">
            <a:spAutoFit/>
          </a:bodyPr>
          <a:lstStyle/>
          <a:p>
            <a:r>
              <a:rPr lang="en-US" sz="2800" dirty="0"/>
              <a:t>J</a:t>
            </a:r>
          </a:p>
        </p:txBody>
      </p:sp>
      <p:sp>
        <p:nvSpPr>
          <p:cNvPr id="202" name="Rectangle 201"/>
          <p:cNvSpPr/>
          <p:nvPr/>
        </p:nvSpPr>
        <p:spPr>
          <a:xfrm>
            <a:off x="14380029" y="32359466"/>
            <a:ext cx="513440" cy="60109"/>
          </a:xfrm>
          <a:prstGeom prst="rect">
            <a:avLst/>
          </a:prstGeom>
          <a:solidFill>
            <a:srgbClr val="8A9FAB"/>
          </a:solidFill>
          <a:ln>
            <a:noFill/>
          </a:ln>
        </p:spPr>
        <p:style>
          <a:lnRef idx="2">
            <a:schemeClr val="accent1">
              <a:shade val="50000"/>
            </a:schemeClr>
          </a:lnRef>
          <a:fillRef idx="1">
            <a:schemeClr val="accent1"/>
          </a:fillRef>
          <a:effectRef idx="0">
            <a:schemeClr val="accent1"/>
          </a:effectRef>
          <a:fontRef idx="minor">
            <a:schemeClr val="lt1"/>
          </a:fontRef>
        </p:style>
        <p:txBody>
          <a:bodyPr lIns="105503" tIns="52752" rIns="105503" bIns="52752" rtlCol="0" anchor="ctr"/>
          <a:lstStyle/>
          <a:p>
            <a:pPr algn="ctr"/>
            <a:endParaRPr lang="en-US" dirty="0"/>
          </a:p>
        </p:txBody>
      </p:sp>
      <p:cxnSp>
        <p:nvCxnSpPr>
          <p:cNvPr id="69" name="Straight Connector 68"/>
          <p:cNvCxnSpPr>
            <a:stCxn id="269" idx="1"/>
            <a:endCxn id="269" idx="3"/>
          </p:cNvCxnSpPr>
          <p:nvPr/>
        </p:nvCxnSpPr>
        <p:spPr>
          <a:xfrm>
            <a:off x="13594780" y="18362158"/>
            <a:ext cx="425620" cy="0"/>
          </a:xfrm>
          <a:prstGeom prst="line">
            <a:avLst/>
          </a:prstGeom>
          <a:ln w="19050">
            <a:solidFill>
              <a:srgbClr val="908B75"/>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14362871" y="14623100"/>
            <a:ext cx="412675" cy="0"/>
          </a:xfrm>
          <a:prstGeom prst="line">
            <a:avLst/>
          </a:prstGeom>
          <a:ln w="19050">
            <a:solidFill>
              <a:srgbClr val="908B75"/>
            </a:solidFill>
          </a:ln>
        </p:spPr>
        <p:style>
          <a:lnRef idx="1">
            <a:schemeClr val="accent1"/>
          </a:lnRef>
          <a:fillRef idx="0">
            <a:schemeClr val="accent1"/>
          </a:fillRef>
          <a:effectRef idx="0">
            <a:schemeClr val="accent1"/>
          </a:effectRef>
          <a:fontRef idx="minor">
            <a:schemeClr val="tx1"/>
          </a:fontRef>
        </p:style>
      </p:cxnSp>
      <p:sp>
        <p:nvSpPr>
          <p:cNvPr id="273" name="Rectangle 272"/>
          <p:cNvSpPr/>
          <p:nvPr/>
        </p:nvSpPr>
        <p:spPr>
          <a:xfrm>
            <a:off x="14347354" y="14215212"/>
            <a:ext cx="377391" cy="84421"/>
          </a:xfrm>
          <a:prstGeom prst="rect">
            <a:avLst/>
          </a:prstGeom>
          <a:solidFill>
            <a:srgbClr val="5D6361"/>
          </a:solidFill>
          <a:ln>
            <a:noFill/>
          </a:ln>
        </p:spPr>
        <p:style>
          <a:lnRef idx="2">
            <a:schemeClr val="accent1">
              <a:shade val="50000"/>
            </a:schemeClr>
          </a:lnRef>
          <a:fillRef idx="1">
            <a:schemeClr val="accent1"/>
          </a:fillRef>
          <a:effectRef idx="0">
            <a:schemeClr val="accent1"/>
          </a:effectRef>
          <a:fontRef idx="minor">
            <a:schemeClr val="lt1"/>
          </a:fontRef>
        </p:style>
        <p:txBody>
          <a:bodyPr lIns="105503" tIns="52752" rIns="105503" bIns="52752" rtlCol="0" anchor="ctr"/>
          <a:lstStyle/>
          <a:p>
            <a:pPr algn="ctr"/>
            <a:endParaRPr lang="en-US"/>
          </a:p>
        </p:txBody>
      </p:sp>
      <p:pic>
        <p:nvPicPr>
          <p:cNvPr id="167" name="Picture 16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42858" y="13538954"/>
            <a:ext cx="6366965" cy="3656030"/>
          </a:xfrm>
          <a:prstGeom prst="rect">
            <a:avLst/>
          </a:prstGeom>
        </p:spPr>
      </p:pic>
      <p:sp>
        <p:nvSpPr>
          <p:cNvPr id="172" name="TextBox 171"/>
          <p:cNvSpPr txBox="1"/>
          <p:nvPr/>
        </p:nvSpPr>
        <p:spPr>
          <a:xfrm>
            <a:off x="17750786" y="16617498"/>
            <a:ext cx="403824" cy="537422"/>
          </a:xfrm>
          <a:prstGeom prst="rect">
            <a:avLst/>
          </a:prstGeom>
          <a:solidFill>
            <a:schemeClr val="bg1"/>
          </a:solidFill>
        </p:spPr>
        <p:txBody>
          <a:bodyPr wrap="none" lIns="105503" tIns="52752" rIns="105503" bIns="52752" rtlCol="0">
            <a:spAutoFit/>
          </a:bodyPr>
          <a:lstStyle/>
          <a:p>
            <a:r>
              <a:rPr lang="en-US" sz="2800" dirty="0"/>
              <a:t>C</a:t>
            </a:r>
          </a:p>
        </p:txBody>
      </p:sp>
      <p:sp>
        <p:nvSpPr>
          <p:cNvPr id="95" name="Freeform 94"/>
          <p:cNvSpPr/>
          <p:nvPr/>
        </p:nvSpPr>
        <p:spPr>
          <a:xfrm>
            <a:off x="18362086" y="15067992"/>
            <a:ext cx="623425" cy="1326995"/>
          </a:xfrm>
          <a:custGeom>
            <a:avLst/>
            <a:gdLst>
              <a:gd name="connsiteX0" fmla="*/ 0 w 480060"/>
              <a:gd name="connsiteY0" fmla="*/ 0 h 1021080"/>
              <a:gd name="connsiteX1" fmla="*/ 38100 w 480060"/>
              <a:gd name="connsiteY1" fmla="*/ 53340 h 1021080"/>
              <a:gd name="connsiteX2" fmla="*/ 15240 w 480060"/>
              <a:gd name="connsiteY2" fmla="*/ 91440 h 1021080"/>
              <a:gd name="connsiteX3" fmla="*/ 7620 w 480060"/>
              <a:gd name="connsiteY3" fmla="*/ 129540 h 1021080"/>
              <a:gd name="connsiteX4" fmla="*/ 22860 w 480060"/>
              <a:gd name="connsiteY4" fmla="*/ 152400 h 1021080"/>
              <a:gd name="connsiteX5" fmla="*/ 38100 w 480060"/>
              <a:gd name="connsiteY5" fmla="*/ 167640 h 1021080"/>
              <a:gd name="connsiteX6" fmla="*/ 38100 w 480060"/>
              <a:gd name="connsiteY6" fmla="*/ 198120 h 1021080"/>
              <a:gd name="connsiteX7" fmla="*/ 38100 w 480060"/>
              <a:gd name="connsiteY7" fmla="*/ 198120 h 1021080"/>
              <a:gd name="connsiteX8" fmla="*/ 7620 w 480060"/>
              <a:gd name="connsiteY8" fmla="*/ 259080 h 1021080"/>
              <a:gd name="connsiteX9" fmla="*/ 15240 w 480060"/>
              <a:gd name="connsiteY9" fmla="*/ 274320 h 1021080"/>
              <a:gd name="connsiteX10" fmla="*/ 45720 w 480060"/>
              <a:gd name="connsiteY10" fmla="*/ 289560 h 1021080"/>
              <a:gd name="connsiteX11" fmla="*/ 53340 w 480060"/>
              <a:gd name="connsiteY11" fmla="*/ 312420 h 1021080"/>
              <a:gd name="connsiteX12" fmla="*/ 83820 w 480060"/>
              <a:gd name="connsiteY12" fmla="*/ 350520 h 1021080"/>
              <a:gd name="connsiteX13" fmla="*/ 114300 w 480060"/>
              <a:gd name="connsiteY13" fmla="*/ 381000 h 1021080"/>
              <a:gd name="connsiteX14" fmla="*/ 152400 w 480060"/>
              <a:gd name="connsiteY14" fmla="*/ 388620 h 1021080"/>
              <a:gd name="connsiteX15" fmla="*/ 144780 w 480060"/>
              <a:gd name="connsiteY15" fmla="*/ 411480 h 1021080"/>
              <a:gd name="connsiteX16" fmla="*/ 114300 w 480060"/>
              <a:gd name="connsiteY16" fmla="*/ 426720 h 1021080"/>
              <a:gd name="connsiteX17" fmla="*/ 83820 w 480060"/>
              <a:gd name="connsiteY17" fmla="*/ 457200 h 1021080"/>
              <a:gd name="connsiteX18" fmla="*/ 83820 w 480060"/>
              <a:gd name="connsiteY18" fmla="*/ 472440 h 1021080"/>
              <a:gd name="connsiteX19" fmla="*/ 114300 w 480060"/>
              <a:gd name="connsiteY19" fmla="*/ 502920 h 1021080"/>
              <a:gd name="connsiteX20" fmla="*/ 129540 w 480060"/>
              <a:gd name="connsiteY20" fmla="*/ 541020 h 1021080"/>
              <a:gd name="connsiteX21" fmla="*/ 152400 w 480060"/>
              <a:gd name="connsiteY21" fmla="*/ 571500 h 1021080"/>
              <a:gd name="connsiteX22" fmla="*/ 137160 w 480060"/>
              <a:gd name="connsiteY22" fmla="*/ 594360 h 1021080"/>
              <a:gd name="connsiteX23" fmla="*/ 175260 w 480060"/>
              <a:gd name="connsiteY23" fmla="*/ 601980 h 1021080"/>
              <a:gd name="connsiteX24" fmla="*/ 205740 w 480060"/>
              <a:gd name="connsiteY24" fmla="*/ 624840 h 1021080"/>
              <a:gd name="connsiteX25" fmla="*/ 106680 w 480060"/>
              <a:gd name="connsiteY25" fmla="*/ 670560 h 1021080"/>
              <a:gd name="connsiteX26" fmla="*/ 160020 w 480060"/>
              <a:gd name="connsiteY26" fmla="*/ 746760 h 1021080"/>
              <a:gd name="connsiteX27" fmla="*/ 198120 w 480060"/>
              <a:gd name="connsiteY27" fmla="*/ 792480 h 1021080"/>
              <a:gd name="connsiteX28" fmla="*/ 190500 w 480060"/>
              <a:gd name="connsiteY28" fmla="*/ 815340 h 1021080"/>
              <a:gd name="connsiteX29" fmla="*/ 167640 w 480060"/>
              <a:gd name="connsiteY29" fmla="*/ 845820 h 1021080"/>
              <a:gd name="connsiteX30" fmla="*/ 259080 w 480060"/>
              <a:gd name="connsiteY30" fmla="*/ 861060 h 1021080"/>
              <a:gd name="connsiteX31" fmla="*/ 327660 w 480060"/>
              <a:gd name="connsiteY31" fmla="*/ 899160 h 1021080"/>
              <a:gd name="connsiteX32" fmla="*/ 411480 w 480060"/>
              <a:gd name="connsiteY32" fmla="*/ 944880 h 1021080"/>
              <a:gd name="connsiteX33" fmla="*/ 441960 w 480060"/>
              <a:gd name="connsiteY33" fmla="*/ 982980 h 1021080"/>
              <a:gd name="connsiteX34" fmla="*/ 480060 w 480060"/>
              <a:gd name="connsiteY34" fmla="*/ 1021080 h 102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80060" h="1021080">
                <a:moveTo>
                  <a:pt x="0" y="0"/>
                </a:moveTo>
                <a:lnTo>
                  <a:pt x="38100" y="53340"/>
                </a:lnTo>
                <a:lnTo>
                  <a:pt x="15240" y="91440"/>
                </a:lnTo>
                <a:lnTo>
                  <a:pt x="7620" y="129540"/>
                </a:lnTo>
                <a:lnTo>
                  <a:pt x="22860" y="152400"/>
                </a:lnTo>
                <a:lnTo>
                  <a:pt x="38100" y="167640"/>
                </a:lnTo>
                <a:lnTo>
                  <a:pt x="38100" y="198120"/>
                </a:lnTo>
                <a:lnTo>
                  <a:pt x="38100" y="198120"/>
                </a:lnTo>
                <a:lnTo>
                  <a:pt x="7620" y="259080"/>
                </a:lnTo>
                <a:lnTo>
                  <a:pt x="15240" y="274320"/>
                </a:lnTo>
                <a:lnTo>
                  <a:pt x="45720" y="289560"/>
                </a:lnTo>
                <a:lnTo>
                  <a:pt x="53340" y="312420"/>
                </a:lnTo>
                <a:lnTo>
                  <a:pt x="83820" y="350520"/>
                </a:lnTo>
                <a:lnTo>
                  <a:pt x="114300" y="381000"/>
                </a:lnTo>
                <a:lnTo>
                  <a:pt x="152400" y="388620"/>
                </a:lnTo>
                <a:lnTo>
                  <a:pt x="144780" y="411480"/>
                </a:lnTo>
                <a:lnTo>
                  <a:pt x="114300" y="426720"/>
                </a:lnTo>
                <a:lnTo>
                  <a:pt x="83820" y="457200"/>
                </a:lnTo>
                <a:lnTo>
                  <a:pt x="83820" y="472440"/>
                </a:lnTo>
                <a:lnTo>
                  <a:pt x="114300" y="502920"/>
                </a:lnTo>
                <a:lnTo>
                  <a:pt x="129540" y="541020"/>
                </a:lnTo>
                <a:lnTo>
                  <a:pt x="152400" y="571500"/>
                </a:lnTo>
                <a:lnTo>
                  <a:pt x="137160" y="594360"/>
                </a:lnTo>
                <a:lnTo>
                  <a:pt x="175260" y="601980"/>
                </a:lnTo>
                <a:lnTo>
                  <a:pt x="205740" y="624840"/>
                </a:lnTo>
                <a:lnTo>
                  <a:pt x="106680" y="670560"/>
                </a:lnTo>
                <a:lnTo>
                  <a:pt x="160020" y="746760"/>
                </a:lnTo>
                <a:lnTo>
                  <a:pt x="198120" y="792480"/>
                </a:lnTo>
                <a:lnTo>
                  <a:pt x="190500" y="815340"/>
                </a:lnTo>
                <a:lnTo>
                  <a:pt x="167640" y="845820"/>
                </a:lnTo>
                <a:lnTo>
                  <a:pt x="259080" y="861060"/>
                </a:lnTo>
                <a:lnTo>
                  <a:pt x="327660" y="899160"/>
                </a:lnTo>
                <a:lnTo>
                  <a:pt x="411480" y="944880"/>
                </a:lnTo>
                <a:lnTo>
                  <a:pt x="441960" y="982980"/>
                </a:lnTo>
                <a:lnTo>
                  <a:pt x="480060" y="102108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5503" tIns="52752" rIns="105503" bIns="52752" rtlCol="0" anchor="ctr"/>
          <a:lstStyle/>
          <a:p>
            <a:pPr algn="ctr"/>
            <a:endParaRPr lang="en-US"/>
          </a:p>
        </p:txBody>
      </p:sp>
      <p:sp>
        <p:nvSpPr>
          <p:cNvPr id="109" name="Freeform 108"/>
          <p:cNvSpPr/>
          <p:nvPr/>
        </p:nvSpPr>
        <p:spPr>
          <a:xfrm>
            <a:off x="19536036" y="15033201"/>
            <a:ext cx="691781" cy="1403498"/>
          </a:xfrm>
          <a:custGeom>
            <a:avLst/>
            <a:gdLst>
              <a:gd name="connsiteX0" fmla="*/ 0 w 510540"/>
              <a:gd name="connsiteY0" fmla="*/ 0 h 1059180"/>
              <a:gd name="connsiteX1" fmla="*/ 38100 w 510540"/>
              <a:gd name="connsiteY1" fmla="*/ 53340 h 1059180"/>
              <a:gd name="connsiteX2" fmla="*/ 7620 w 510540"/>
              <a:gd name="connsiteY2" fmla="*/ 99060 h 1059180"/>
              <a:gd name="connsiteX3" fmla="*/ 91440 w 510540"/>
              <a:gd name="connsiteY3" fmla="*/ 76200 h 1059180"/>
              <a:gd name="connsiteX4" fmla="*/ 137160 w 510540"/>
              <a:gd name="connsiteY4" fmla="*/ 99060 h 1059180"/>
              <a:gd name="connsiteX5" fmla="*/ 76200 w 510540"/>
              <a:gd name="connsiteY5" fmla="*/ 144780 h 1059180"/>
              <a:gd name="connsiteX6" fmla="*/ 91440 w 510540"/>
              <a:gd name="connsiteY6" fmla="*/ 160020 h 1059180"/>
              <a:gd name="connsiteX7" fmla="*/ 121920 w 510540"/>
              <a:gd name="connsiteY7" fmla="*/ 175260 h 1059180"/>
              <a:gd name="connsiteX8" fmla="*/ 121920 w 510540"/>
              <a:gd name="connsiteY8" fmla="*/ 205740 h 1059180"/>
              <a:gd name="connsiteX9" fmla="*/ 137160 w 510540"/>
              <a:gd name="connsiteY9" fmla="*/ 243840 h 1059180"/>
              <a:gd name="connsiteX10" fmla="*/ 114300 w 510540"/>
              <a:gd name="connsiteY10" fmla="*/ 274320 h 1059180"/>
              <a:gd name="connsiteX11" fmla="*/ 121920 w 510540"/>
              <a:gd name="connsiteY11" fmla="*/ 304800 h 1059180"/>
              <a:gd name="connsiteX12" fmla="*/ 114300 w 510540"/>
              <a:gd name="connsiteY12" fmla="*/ 335280 h 1059180"/>
              <a:gd name="connsiteX13" fmla="*/ 144780 w 510540"/>
              <a:gd name="connsiteY13" fmla="*/ 381000 h 1059180"/>
              <a:gd name="connsiteX14" fmla="*/ 121920 w 510540"/>
              <a:gd name="connsiteY14" fmla="*/ 419100 h 1059180"/>
              <a:gd name="connsiteX15" fmla="*/ 144780 w 510540"/>
              <a:gd name="connsiteY15" fmla="*/ 457200 h 1059180"/>
              <a:gd name="connsiteX16" fmla="*/ 228600 w 510540"/>
              <a:gd name="connsiteY16" fmla="*/ 495300 h 1059180"/>
              <a:gd name="connsiteX17" fmla="*/ 213360 w 510540"/>
              <a:gd name="connsiteY17" fmla="*/ 525780 h 1059180"/>
              <a:gd name="connsiteX18" fmla="*/ 304800 w 510540"/>
              <a:gd name="connsiteY18" fmla="*/ 541020 h 1059180"/>
              <a:gd name="connsiteX19" fmla="*/ 266700 w 510540"/>
              <a:gd name="connsiteY19" fmla="*/ 594360 h 1059180"/>
              <a:gd name="connsiteX20" fmla="*/ 403860 w 510540"/>
              <a:gd name="connsiteY20" fmla="*/ 640080 h 1059180"/>
              <a:gd name="connsiteX21" fmla="*/ 434340 w 510540"/>
              <a:gd name="connsiteY21" fmla="*/ 716280 h 1059180"/>
              <a:gd name="connsiteX22" fmla="*/ 434340 w 510540"/>
              <a:gd name="connsiteY22" fmla="*/ 762000 h 1059180"/>
              <a:gd name="connsiteX23" fmla="*/ 403860 w 510540"/>
              <a:gd name="connsiteY23" fmla="*/ 792480 h 1059180"/>
              <a:gd name="connsiteX24" fmla="*/ 396240 w 510540"/>
              <a:gd name="connsiteY24" fmla="*/ 822960 h 1059180"/>
              <a:gd name="connsiteX25" fmla="*/ 441960 w 510540"/>
              <a:gd name="connsiteY25" fmla="*/ 868680 h 1059180"/>
              <a:gd name="connsiteX26" fmla="*/ 495300 w 510540"/>
              <a:gd name="connsiteY26" fmla="*/ 876300 h 1059180"/>
              <a:gd name="connsiteX27" fmla="*/ 480060 w 510540"/>
              <a:gd name="connsiteY27" fmla="*/ 914400 h 1059180"/>
              <a:gd name="connsiteX28" fmla="*/ 510540 w 510540"/>
              <a:gd name="connsiteY28" fmla="*/ 944880 h 1059180"/>
              <a:gd name="connsiteX29" fmla="*/ 510540 w 510540"/>
              <a:gd name="connsiteY29" fmla="*/ 998220 h 1059180"/>
              <a:gd name="connsiteX30" fmla="*/ 510540 w 510540"/>
              <a:gd name="connsiteY30" fmla="*/ 1059180 h 105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10540" h="1059180">
                <a:moveTo>
                  <a:pt x="0" y="0"/>
                </a:moveTo>
                <a:lnTo>
                  <a:pt x="38100" y="53340"/>
                </a:lnTo>
                <a:lnTo>
                  <a:pt x="7620" y="99060"/>
                </a:lnTo>
                <a:lnTo>
                  <a:pt x="91440" y="76200"/>
                </a:lnTo>
                <a:lnTo>
                  <a:pt x="137160" y="99060"/>
                </a:lnTo>
                <a:lnTo>
                  <a:pt x="76200" y="144780"/>
                </a:lnTo>
                <a:lnTo>
                  <a:pt x="91440" y="160020"/>
                </a:lnTo>
                <a:lnTo>
                  <a:pt x="121920" y="175260"/>
                </a:lnTo>
                <a:lnTo>
                  <a:pt x="121920" y="205740"/>
                </a:lnTo>
                <a:lnTo>
                  <a:pt x="137160" y="243840"/>
                </a:lnTo>
                <a:lnTo>
                  <a:pt x="114300" y="274320"/>
                </a:lnTo>
                <a:lnTo>
                  <a:pt x="121920" y="304800"/>
                </a:lnTo>
                <a:lnTo>
                  <a:pt x="114300" y="335280"/>
                </a:lnTo>
                <a:lnTo>
                  <a:pt x="144780" y="381000"/>
                </a:lnTo>
                <a:lnTo>
                  <a:pt x="121920" y="419100"/>
                </a:lnTo>
                <a:lnTo>
                  <a:pt x="144780" y="457200"/>
                </a:lnTo>
                <a:lnTo>
                  <a:pt x="228600" y="495300"/>
                </a:lnTo>
                <a:lnTo>
                  <a:pt x="213360" y="525780"/>
                </a:lnTo>
                <a:lnTo>
                  <a:pt x="304800" y="541020"/>
                </a:lnTo>
                <a:lnTo>
                  <a:pt x="266700" y="594360"/>
                </a:lnTo>
                <a:lnTo>
                  <a:pt x="403860" y="640080"/>
                </a:lnTo>
                <a:lnTo>
                  <a:pt x="434340" y="716280"/>
                </a:lnTo>
                <a:lnTo>
                  <a:pt x="434340" y="762000"/>
                </a:lnTo>
                <a:lnTo>
                  <a:pt x="403860" y="792480"/>
                </a:lnTo>
                <a:lnTo>
                  <a:pt x="396240" y="822960"/>
                </a:lnTo>
                <a:lnTo>
                  <a:pt x="441960" y="868680"/>
                </a:lnTo>
                <a:lnTo>
                  <a:pt x="495300" y="876300"/>
                </a:lnTo>
                <a:lnTo>
                  <a:pt x="480060" y="914400"/>
                </a:lnTo>
                <a:lnTo>
                  <a:pt x="510540" y="944880"/>
                </a:lnTo>
                <a:lnTo>
                  <a:pt x="510540" y="998220"/>
                </a:lnTo>
                <a:lnTo>
                  <a:pt x="510540" y="105918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5503" tIns="52752" rIns="105503" bIns="52752" rtlCol="0" anchor="ctr"/>
          <a:lstStyle/>
          <a:p>
            <a:pPr algn="ctr"/>
            <a:endParaRPr lang="en-US"/>
          </a:p>
        </p:txBody>
      </p:sp>
      <p:sp>
        <p:nvSpPr>
          <p:cNvPr id="121" name="Freeform 120"/>
          <p:cNvSpPr/>
          <p:nvPr/>
        </p:nvSpPr>
        <p:spPr>
          <a:xfrm>
            <a:off x="21800266" y="14988748"/>
            <a:ext cx="1017655" cy="1400418"/>
          </a:xfrm>
          <a:custGeom>
            <a:avLst/>
            <a:gdLst>
              <a:gd name="connsiteX0" fmla="*/ 0 w 792480"/>
              <a:gd name="connsiteY0" fmla="*/ 0 h 1089660"/>
              <a:gd name="connsiteX1" fmla="*/ 53340 w 792480"/>
              <a:gd name="connsiteY1" fmla="*/ 60960 h 1089660"/>
              <a:gd name="connsiteX2" fmla="*/ 99060 w 792480"/>
              <a:gd name="connsiteY2" fmla="*/ 137160 h 1089660"/>
              <a:gd name="connsiteX3" fmla="*/ 99060 w 792480"/>
              <a:gd name="connsiteY3" fmla="*/ 137160 h 1089660"/>
              <a:gd name="connsiteX4" fmla="*/ 182880 w 792480"/>
              <a:gd name="connsiteY4" fmla="*/ 266700 h 1089660"/>
              <a:gd name="connsiteX5" fmla="*/ 259080 w 792480"/>
              <a:gd name="connsiteY5" fmla="*/ 335280 h 1089660"/>
              <a:gd name="connsiteX6" fmla="*/ 289560 w 792480"/>
              <a:gd name="connsiteY6" fmla="*/ 403860 h 1089660"/>
              <a:gd name="connsiteX7" fmla="*/ 342900 w 792480"/>
              <a:gd name="connsiteY7" fmla="*/ 487680 h 1089660"/>
              <a:gd name="connsiteX8" fmla="*/ 403860 w 792480"/>
              <a:gd name="connsiteY8" fmla="*/ 533400 h 1089660"/>
              <a:gd name="connsiteX9" fmla="*/ 487680 w 792480"/>
              <a:gd name="connsiteY9" fmla="*/ 556260 h 1089660"/>
              <a:gd name="connsiteX10" fmla="*/ 548640 w 792480"/>
              <a:gd name="connsiteY10" fmla="*/ 563880 h 1089660"/>
              <a:gd name="connsiteX11" fmla="*/ 541020 w 792480"/>
              <a:gd name="connsiteY11" fmla="*/ 594360 h 1089660"/>
              <a:gd name="connsiteX12" fmla="*/ 563880 w 792480"/>
              <a:gd name="connsiteY12" fmla="*/ 617220 h 1089660"/>
              <a:gd name="connsiteX13" fmla="*/ 502920 w 792480"/>
              <a:gd name="connsiteY13" fmla="*/ 678180 h 1089660"/>
              <a:gd name="connsiteX14" fmla="*/ 502920 w 792480"/>
              <a:gd name="connsiteY14" fmla="*/ 685800 h 1089660"/>
              <a:gd name="connsiteX15" fmla="*/ 548640 w 792480"/>
              <a:gd name="connsiteY15" fmla="*/ 716280 h 1089660"/>
              <a:gd name="connsiteX16" fmla="*/ 586740 w 792480"/>
              <a:gd name="connsiteY16" fmla="*/ 739140 h 1089660"/>
              <a:gd name="connsiteX17" fmla="*/ 541020 w 792480"/>
              <a:gd name="connsiteY17" fmla="*/ 792480 h 1089660"/>
              <a:gd name="connsiteX18" fmla="*/ 594360 w 792480"/>
              <a:gd name="connsiteY18" fmla="*/ 822960 h 1089660"/>
              <a:gd name="connsiteX19" fmla="*/ 571500 w 792480"/>
              <a:gd name="connsiteY19" fmla="*/ 883920 h 1089660"/>
              <a:gd name="connsiteX20" fmla="*/ 624840 w 792480"/>
              <a:gd name="connsiteY20" fmla="*/ 914400 h 1089660"/>
              <a:gd name="connsiteX21" fmla="*/ 662940 w 792480"/>
              <a:gd name="connsiteY21" fmla="*/ 922020 h 1089660"/>
              <a:gd name="connsiteX22" fmla="*/ 708660 w 792480"/>
              <a:gd name="connsiteY22" fmla="*/ 929640 h 1089660"/>
              <a:gd name="connsiteX23" fmla="*/ 731520 w 792480"/>
              <a:gd name="connsiteY23" fmla="*/ 952500 h 1089660"/>
              <a:gd name="connsiteX24" fmla="*/ 792480 w 792480"/>
              <a:gd name="connsiteY24" fmla="*/ 967740 h 1089660"/>
              <a:gd name="connsiteX25" fmla="*/ 739140 w 792480"/>
              <a:gd name="connsiteY25" fmla="*/ 1043940 h 1089660"/>
              <a:gd name="connsiteX26" fmla="*/ 716280 w 792480"/>
              <a:gd name="connsiteY26" fmla="*/ 1059180 h 1089660"/>
              <a:gd name="connsiteX27" fmla="*/ 739140 w 792480"/>
              <a:gd name="connsiteY27" fmla="*/ 1089660 h 10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92480" h="1089660">
                <a:moveTo>
                  <a:pt x="0" y="0"/>
                </a:moveTo>
                <a:lnTo>
                  <a:pt x="53340" y="60960"/>
                </a:lnTo>
                <a:lnTo>
                  <a:pt x="99060" y="137160"/>
                </a:lnTo>
                <a:lnTo>
                  <a:pt x="99060" y="137160"/>
                </a:lnTo>
                <a:lnTo>
                  <a:pt x="182880" y="266700"/>
                </a:lnTo>
                <a:lnTo>
                  <a:pt x="259080" y="335280"/>
                </a:lnTo>
                <a:lnTo>
                  <a:pt x="289560" y="403860"/>
                </a:lnTo>
                <a:lnTo>
                  <a:pt x="342900" y="487680"/>
                </a:lnTo>
                <a:lnTo>
                  <a:pt x="403860" y="533400"/>
                </a:lnTo>
                <a:lnTo>
                  <a:pt x="487680" y="556260"/>
                </a:lnTo>
                <a:lnTo>
                  <a:pt x="548640" y="563880"/>
                </a:lnTo>
                <a:lnTo>
                  <a:pt x="541020" y="594360"/>
                </a:lnTo>
                <a:lnTo>
                  <a:pt x="563880" y="617220"/>
                </a:lnTo>
                <a:lnTo>
                  <a:pt x="502920" y="678180"/>
                </a:lnTo>
                <a:lnTo>
                  <a:pt x="502920" y="685800"/>
                </a:lnTo>
                <a:lnTo>
                  <a:pt x="548640" y="716280"/>
                </a:lnTo>
                <a:lnTo>
                  <a:pt x="586740" y="739140"/>
                </a:lnTo>
                <a:lnTo>
                  <a:pt x="541020" y="792480"/>
                </a:lnTo>
                <a:lnTo>
                  <a:pt x="594360" y="822960"/>
                </a:lnTo>
                <a:lnTo>
                  <a:pt x="571500" y="883920"/>
                </a:lnTo>
                <a:lnTo>
                  <a:pt x="624840" y="914400"/>
                </a:lnTo>
                <a:lnTo>
                  <a:pt x="662940" y="922020"/>
                </a:lnTo>
                <a:lnTo>
                  <a:pt x="708660" y="929640"/>
                </a:lnTo>
                <a:lnTo>
                  <a:pt x="731520" y="952500"/>
                </a:lnTo>
                <a:lnTo>
                  <a:pt x="792480" y="967740"/>
                </a:lnTo>
                <a:lnTo>
                  <a:pt x="739140" y="1043940"/>
                </a:lnTo>
                <a:lnTo>
                  <a:pt x="716280" y="1059180"/>
                </a:lnTo>
                <a:lnTo>
                  <a:pt x="739140" y="108966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5503" tIns="52752" rIns="105503" bIns="52752" rtlCol="0" anchor="ctr"/>
          <a:lstStyle/>
          <a:p>
            <a:pPr algn="ctr"/>
            <a:endParaRPr lang="en-US"/>
          </a:p>
        </p:txBody>
      </p:sp>
      <p:cxnSp>
        <p:nvCxnSpPr>
          <p:cNvPr id="357" name="Straight Connector 356"/>
          <p:cNvCxnSpPr/>
          <p:nvPr/>
        </p:nvCxnSpPr>
        <p:spPr>
          <a:xfrm>
            <a:off x="14351899" y="14728368"/>
            <a:ext cx="429088" cy="0"/>
          </a:xfrm>
          <a:prstGeom prst="line">
            <a:avLst/>
          </a:prstGeom>
          <a:ln w="19050">
            <a:solidFill>
              <a:srgbClr val="908B75"/>
            </a:solidFill>
          </a:ln>
        </p:spPr>
        <p:style>
          <a:lnRef idx="1">
            <a:schemeClr val="accent1"/>
          </a:lnRef>
          <a:fillRef idx="0">
            <a:schemeClr val="accent1"/>
          </a:fillRef>
          <a:effectRef idx="0">
            <a:schemeClr val="accent1"/>
          </a:effectRef>
          <a:fontRef idx="minor">
            <a:schemeClr val="tx1"/>
          </a:fontRef>
        </p:style>
      </p:cxnSp>
      <p:sp>
        <p:nvSpPr>
          <p:cNvPr id="1035" name="TextBox 1034"/>
          <p:cNvSpPr txBox="1"/>
          <p:nvPr/>
        </p:nvSpPr>
        <p:spPr>
          <a:xfrm>
            <a:off x="25892413" y="17262698"/>
            <a:ext cx="4152161" cy="10447827"/>
          </a:xfrm>
          <a:prstGeom prst="rect">
            <a:avLst/>
          </a:prstGeom>
          <a:noFill/>
        </p:spPr>
        <p:txBody>
          <a:bodyPr wrap="square" lIns="105503" tIns="52752" rIns="105503" bIns="52752" rtlCol="0">
            <a:spAutoFit/>
          </a:bodyPr>
          <a:lstStyle/>
          <a:p>
            <a:pPr algn="just"/>
            <a:r>
              <a:rPr lang="en-US" sz="2800" dirty="0" smtClean="0"/>
              <a:t>D</a:t>
            </a:r>
            <a:r>
              <a:rPr lang="en-US" sz="2800" dirty="0"/>
              <a:t>. </a:t>
            </a:r>
            <a:r>
              <a:rPr lang="en-US" sz="2800" dirty="0" err="1"/>
              <a:t>Dolostone</a:t>
            </a:r>
            <a:r>
              <a:rPr lang="en-US" sz="2800" dirty="0"/>
              <a:t> exhibiting a mottled texture produced by bioturbation at about 457 ft. E. </a:t>
            </a:r>
            <a:r>
              <a:rPr lang="en-US" sz="2800" dirty="0" err="1"/>
              <a:t>Cryptozoan</a:t>
            </a:r>
            <a:r>
              <a:rPr lang="en-US" sz="2800" dirty="0"/>
              <a:t> stromatolites </a:t>
            </a:r>
            <a:r>
              <a:rPr lang="en-US" sz="2800" dirty="0" err="1"/>
              <a:t>dolostone</a:t>
            </a:r>
            <a:r>
              <a:rPr lang="en-US" sz="2800" dirty="0"/>
              <a:t> at a depth of roughly 748 ft. F. Yellowish gray (5Y7/2) coarse upper to fine lower sandstone with a large (~3’’) </a:t>
            </a:r>
            <a:r>
              <a:rPr lang="en-US" sz="2800" dirty="0" err="1"/>
              <a:t>mudcrack</a:t>
            </a:r>
            <a:r>
              <a:rPr lang="en-US" sz="2800" dirty="0"/>
              <a:t> at a depth of 883.7 ft. G. Chalcedony clasts at a depth of 958.2 ft. H. Well-cemented medium dark gray (N4) sandstone showing herringbone cross-stratification at a depth of 1049.1 ft. I. </a:t>
            </a:r>
            <a:r>
              <a:rPr lang="en-US" sz="2800" dirty="0" err="1"/>
              <a:t>Dolostone</a:t>
            </a:r>
            <a:r>
              <a:rPr lang="en-US" sz="2800" dirty="0"/>
              <a:t> with a lighter in-filled vertical burrow around 1056 </a:t>
            </a:r>
            <a:r>
              <a:rPr lang="en-US" sz="2800" dirty="0" err="1"/>
              <a:t>ft</a:t>
            </a:r>
            <a:r>
              <a:rPr lang="en-US" sz="2800" dirty="0"/>
              <a:t> deep. J. </a:t>
            </a:r>
            <a:r>
              <a:rPr lang="en-US" sz="2800" dirty="0" err="1"/>
              <a:t>Oolitic</a:t>
            </a:r>
            <a:r>
              <a:rPr lang="en-US" sz="2800" dirty="0"/>
              <a:t> </a:t>
            </a:r>
            <a:r>
              <a:rPr lang="en-US" sz="2800" dirty="0" err="1"/>
              <a:t>dolostone</a:t>
            </a:r>
            <a:r>
              <a:rPr lang="en-US" sz="2800" dirty="0"/>
              <a:t>, depth unknown.</a:t>
            </a:r>
          </a:p>
          <a:p>
            <a:pPr algn="just"/>
            <a:endParaRPr lang="en-US" sz="2800" dirty="0"/>
          </a:p>
          <a:p>
            <a:endParaRPr lang="en-US" sz="2800" dirty="0"/>
          </a:p>
        </p:txBody>
      </p:sp>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8711" y="2782367"/>
            <a:ext cx="5851796" cy="1275319"/>
          </a:xfrm>
          <a:prstGeom prst="rect">
            <a:avLst/>
          </a:prstGeom>
        </p:spPr>
      </p:pic>
      <p:grpSp>
        <p:nvGrpSpPr>
          <p:cNvPr id="86" name="Group 85"/>
          <p:cNvGrpSpPr/>
          <p:nvPr/>
        </p:nvGrpSpPr>
        <p:grpSpPr>
          <a:xfrm>
            <a:off x="30160677" y="4701137"/>
            <a:ext cx="13463655" cy="11084772"/>
            <a:chOff x="30160677" y="4123625"/>
            <a:chExt cx="13463655" cy="11084772"/>
          </a:xfrm>
        </p:grpSpPr>
        <p:grpSp>
          <p:nvGrpSpPr>
            <p:cNvPr id="49" name="Group 48"/>
            <p:cNvGrpSpPr/>
            <p:nvPr/>
          </p:nvGrpSpPr>
          <p:grpSpPr>
            <a:xfrm>
              <a:off x="30160677" y="4123625"/>
              <a:ext cx="13463655" cy="11084772"/>
              <a:chOff x="30509268" y="3401968"/>
              <a:chExt cx="12166826" cy="10028066"/>
            </a:xfrm>
          </p:grpSpPr>
          <p:grpSp>
            <p:nvGrpSpPr>
              <p:cNvPr id="46" name="Group 45"/>
              <p:cNvGrpSpPr/>
              <p:nvPr/>
            </p:nvGrpSpPr>
            <p:grpSpPr>
              <a:xfrm>
                <a:off x="30509268" y="3401968"/>
                <a:ext cx="12166826" cy="10028066"/>
                <a:chOff x="30509268" y="3401968"/>
                <a:chExt cx="12166826" cy="10028066"/>
              </a:xfrm>
            </p:grpSpPr>
            <p:grpSp>
              <p:nvGrpSpPr>
                <p:cNvPr id="233" name="Group 232"/>
                <p:cNvGrpSpPr/>
                <p:nvPr/>
              </p:nvGrpSpPr>
              <p:grpSpPr>
                <a:xfrm>
                  <a:off x="30509268" y="3401968"/>
                  <a:ext cx="12166826" cy="10028066"/>
                  <a:chOff x="21673669" y="2655791"/>
                  <a:chExt cx="13235395" cy="9979488"/>
                </a:xfrm>
              </p:grpSpPr>
              <p:grpSp>
                <p:nvGrpSpPr>
                  <p:cNvPr id="226" name="Group 225"/>
                  <p:cNvGrpSpPr/>
                  <p:nvPr/>
                </p:nvGrpSpPr>
                <p:grpSpPr>
                  <a:xfrm>
                    <a:off x="21673669" y="2655791"/>
                    <a:ext cx="13235395" cy="9979488"/>
                    <a:chOff x="8842833" y="2873563"/>
                    <a:chExt cx="13235395" cy="9979488"/>
                  </a:xfrm>
                </p:grpSpPr>
                <p:pic>
                  <p:nvPicPr>
                    <p:cNvPr id="225" name="Picture 2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42833" y="10657693"/>
                      <a:ext cx="13235395" cy="2195358"/>
                    </a:xfrm>
                    <a:prstGeom prst="rect">
                      <a:avLst/>
                    </a:prstGeom>
                  </p:spPr>
                </p:pic>
                <p:pic>
                  <p:nvPicPr>
                    <p:cNvPr id="229" name="Picture 2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88199" y="4936443"/>
                      <a:ext cx="6279268" cy="3614426"/>
                    </a:xfrm>
                    <a:prstGeom prst="rect">
                      <a:avLst/>
                    </a:prstGeom>
                  </p:spPr>
                </p:pic>
                <p:cxnSp>
                  <p:nvCxnSpPr>
                    <p:cNvPr id="231" name="Straight Connector 230"/>
                    <p:cNvCxnSpPr/>
                    <p:nvPr/>
                  </p:nvCxnSpPr>
                  <p:spPr>
                    <a:xfrm flipV="1">
                      <a:off x="12090378" y="3241106"/>
                      <a:ext cx="3480086" cy="352045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12059432" y="6919727"/>
                      <a:ext cx="3511032" cy="346338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581057" y="3257241"/>
                      <a:ext cx="5395541" cy="7125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9" name="TextBox 238"/>
                    <p:cNvSpPr txBox="1"/>
                    <p:nvPr/>
                  </p:nvSpPr>
                  <p:spPr>
                    <a:xfrm>
                      <a:off x="13695782" y="2873563"/>
                      <a:ext cx="2390456" cy="367543"/>
                    </a:xfrm>
                    <a:prstGeom prst="rect">
                      <a:avLst/>
                    </a:prstGeom>
                    <a:noFill/>
                  </p:spPr>
                  <p:txBody>
                    <a:bodyPr wrap="none" rtlCol="0">
                      <a:spAutoFit/>
                    </a:bodyPr>
                    <a:lstStyle/>
                    <a:p>
                      <a:r>
                        <a:rPr lang="en-US" sz="1800" dirty="0"/>
                        <a:t>41°00'00“, -77°45'00"</a:t>
                      </a:r>
                    </a:p>
                  </p:txBody>
                </p:sp>
                <p:sp>
                  <p:nvSpPr>
                    <p:cNvPr id="89" name="TextBox 88"/>
                    <p:cNvSpPr txBox="1"/>
                    <p:nvPr/>
                  </p:nvSpPr>
                  <p:spPr>
                    <a:xfrm>
                      <a:off x="19385725" y="2873564"/>
                      <a:ext cx="2390456" cy="367543"/>
                    </a:xfrm>
                    <a:prstGeom prst="rect">
                      <a:avLst/>
                    </a:prstGeom>
                    <a:noFill/>
                  </p:spPr>
                  <p:txBody>
                    <a:bodyPr wrap="none" rtlCol="0">
                      <a:spAutoFit/>
                    </a:bodyPr>
                    <a:lstStyle/>
                    <a:p>
                      <a:r>
                        <a:rPr lang="en-US" sz="1800" dirty="0"/>
                        <a:t>41°00'00“, -77°37'30"</a:t>
                      </a:r>
                    </a:p>
                  </p:txBody>
                </p:sp>
                <p:sp>
                  <p:nvSpPr>
                    <p:cNvPr id="90" name="TextBox 89"/>
                    <p:cNvSpPr txBox="1"/>
                    <p:nvPr/>
                  </p:nvSpPr>
                  <p:spPr>
                    <a:xfrm>
                      <a:off x="13504089" y="10376908"/>
                      <a:ext cx="2390456" cy="367543"/>
                    </a:xfrm>
                    <a:prstGeom prst="rect">
                      <a:avLst/>
                    </a:prstGeom>
                    <a:noFill/>
                  </p:spPr>
                  <p:txBody>
                    <a:bodyPr wrap="none" rtlCol="0">
                      <a:spAutoFit/>
                    </a:bodyPr>
                    <a:lstStyle/>
                    <a:p>
                      <a:r>
                        <a:rPr lang="en-US" sz="1800" dirty="0"/>
                        <a:t>40°52'30“, -77°45'00"</a:t>
                      </a:r>
                    </a:p>
                  </p:txBody>
                </p:sp>
                <p:sp>
                  <p:nvSpPr>
                    <p:cNvPr id="91" name="TextBox 90"/>
                    <p:cNvSpPr txBox="1"/>
                    <p:nvPr/>
                  </p:nvSpPr>
                  <p:spPr>
                    <a:xfrm>
                      <a:off x="19216061" y="10381326"/>
                      <a:ext cx="2355453" cy="332505"/>
                    </a:xfrm>
                    <a:prstGeom prst="rect">
                      <a:avLst/>
                    </a:prstGeom>
                    <a:noFill/>
                  </p:spPr>
                  <p:txBody>
                    <a:bodyPr wrap="square" rtlCol="0">
                      <a:spAutoFit/>
                    </a:bodyPr>
                    <a:lstStyle/>
                    <a:p>
                      <a:r>
                        <a:rPr lang="en-US" sz="1800" dirty="0"/>
                        <a:t>40°52'30“, -77°37'30"</a:t>
                      </a:r>
                    </a:p>
                  </p:txBody>
                </p:sp>
              </p:grpSp>
              <p:sp>
                <p:nvSpPr>
                  <p:cNvPr id="8" name="TextBox 7"/>
                  <p:cNvSpPr txBox="1"/>
                  <p:nvPr/>
                </p:nvSpPr>
                <p:spPr>
                  <a:xfrm>
                    <a:off x="27973723" y="3457942"/>
                    <a:ext cx="427577" cy="520685"/>
                  </a:xfrm>
                  <a:prstGeom prst="rect">
                    <a:avLst/>
                  </a:prstGeom>
                  <a:noFill/>
                </p:spPr>
                <p:txBody>
                  <a:bodyPr wrap="none" rtlCol="0">
                    <a:spAutoFit/>
                  </a:bodyPr>
                  <a:lstStyle/>
                  <a:p>
                    <a:r>
                      <a:rPr lang="en-US" sz="2800" dirty="0"/>
                      <a:t>A</a:t>
                    </a:r>
                  </a:p>
                </p:txBody>
              </p:sp>
              <p:sp>
                <p:nvSpPr>
                  <p:cNvPr id="92" name="TextBox 91"/>
                  <p:cNvSpPr txBox="1"/>
                  <p:nvPr/>
                </p:nvSpPr>
                <p:spPr>
                  <a:xfrm>
                    <a:off x="32969437" y="9402507"/>
                    <a:ext cx="510372" cy="520685"/>
                  </a:xfrm>
                  <a:prstGeom prst="rect">
                    <a:avLst/>
                  </a:prstGeom>
                  <a:noFill/>
                </p:spPr>
                <p:txBody>
                  <a:bodyPr wrap="none" rtlCol="0">
                    <a:spAutoFit/>
                  </a:bodyPr>
                  <a:lstStyle/>
                  <a:p>
                    <a:r>
                      <a:rPr lang="en-US" sz="2800" dirty="0"/>
                      <a:t>A’</a:t>
                    </a:r>
                  </a:p>
                </p:txBody>
              </p:sp>
            </p:grpSp>
            <p:sp>
              <p:nvSpPr>
                <p:cNvPr id="126" name="Freeform 125"/>
                <p:cNvSpPr/>
                <p:nvPr/>
              </p:nvSpPr>
              <p:spPr>
                <a:xfrm>
                  <a:off x="35530971" y="12003409"/>
                  <a:ext cx="3396343" cy="1300163"/>
                </a:xfrm>
                <a:custGeom>
                  <a:avLst/>
                  <a:gdLst>
                    <a:gd name="connsiteX0" fmla="*/ 2185988 w 2971800"/>
                    <a:gd name="connsiteY0" fmla="*/ 1114425 h 1114425"/>
                    <a:gd name="connsiteX1" fmla="*/ 2971800 w 2971800"/>
                    <a:gd name="connsiteY1" fmla="*/ 1109662 h 1114425"/>
                    <a:gd name="connsiteX2" fmla="*/ 2838450 w 2971800"/>
                    <a:gd name="connsiteY2" fmla="*/ 1028700 h 1114425"/>
                    <a:gd name="connsiteX3" fmla="*/ 2762250 w 2971800"/>
                    <a:gd name="connsiteY3" fmla="*/ 985837 h 1114425"/>
                    <a:gd name="connsiteX4" fmla="*/ 2681288 w 2971800"/>
                    <a:gd name="connsiteY4" fmla="*/ 933450 h 1114425"/>
                    <a:gd name="connsiteX5" fmla="*/ 2576513 w 2971800"/>
                    <a:gd name="connsiteY5" fmla="*/ 866775 h 1114425"/>
                    <a:gd name="connsiteX6" fmla="*/ 2395538 w 2971800"/>
                    <a:gd name="connsiteY6" fmla="*/ 747712 h 1114425"/>
                    <a:gd name="connsiteX7" fmla="*/ 2257425 w 2971800"/>
                    <a:gd name="connsiteY7" fmla="*/ 657225 h 1114425"/>
                    <a:gd name="connsiteX8" fmla="*/ 2119313 w 2971800"/>
                    <a:gd name="connsiteY8" fmla="*/ 581025 h 1114425"/>
                    <a:gd name="connsiteX9" fmla="*/ 1919288 w 2971800"/>
                    <a:gd name="connsiteY9" fmla="*/ 452437 h 1114425"/>
                    <a:gd name="connsiteX10" fmla="*/ 1647825 w 2971800"/>
                    <a:gd name="connsiteY10" fmla="*/ 276225 h 1114425"/>
                    <a:gd name="connsiteX11" fmla="*/ 1504950 w 2971800"/>
                    <a:gd name="connsiteY11" fmla="*/ 180975 h 1114425"/>
                    <a:gd name="connsiteX12" fmla="*/ 1376363 w 2971800"/>
                    <a:gd name="connsiteY12" fmla="*/ 104775 h 1114425"/>
                    <a:gd name="connsiteX13" fmla="*/ 1333500 w 2971800"/>
                    <a:gd name="connsiteY13" fmla="*/ 71437 h 1114425"/>
                    <a:gd name="connsiteX14" fmla="*/ 1195388 w 2971800"/>
                    <a:gd name="connsiteY14" fmla="*/ 66675 h 1114425"/>
                    <a:gd name="connsiteX15" fmla="*/ 1000125 w 2971800"/>
                    <a:gd name="connsiteY15" fmla="*/ 52387 h 1114425"/>
                    <a:gd name="connsiteX16" fmla="*/ 833438 w 2971800"/>
                    <a:gd name="connsiteY16" fmla="*/ 42862 h 1114425"/>
                    <a:gd name="connsiteX17" fmla="*/ 709613 w 2971800"/>
                    <a:gd name="connsiteY17" fmla="*/ 28575 h 1114425"/>
                    <a:gd name="connsiteX18" fmla="*/ 638175 w 2971800"/>
                    <a:gd name="connsiteY18" fmla="*/ 28575 h 1114425"/>
                    <a:gd name="connsiteX19" fmla="*/ 523875 w 2971800"/>
                    <a:gd name="connsiteY19" fmla="*/ 28575 h 1114425"/>
                    <a:gd name="connsiteX20" fmla="*/ 423863 w 2971800"/>
                    <a:gd name="connsiteY20" fmla="*/ 23812 h 1114425"/>
                    <a:gd name="connsiteX21" fmla="*/ 366713 w 2971800"/>
                    <a:gd name="connsiteY21" fmla="*/ 19050 h 1114425"/>
                    <a:gd name="connsiteX22" fmla="*/ 319088 w 2971800"/>
                    <a:gd name="connsiteY22" fmla="*/ 0 h 1114425"/>
                    <a:gd name="connsiteX23" fmla="*/ 176213 w 2971800"/>
                    <a:gd name="connsiteY23" fmla="*/ 23812 h 1114425"/>
                    <a:gd name="connsiteX24" fmla="*/ 90488 w 2971800"/>
                    <a:gd name="connsiteY24" fmla="*/ 47625 h 1114425"/>
                    <a:gd name="connsiteX25" fmla="*/ 4763 w 2971800"/>
                    <a:gd name="connsiteY25" fmla="*/ 61912 h 1114425"/>
                    <a:gd name="connsiteX26" fmla="*/ 0 w 2971800"/>
                    <a:gd name="connsiteY26" fmla="*/ 71437 h 1114425"/>
                    <a:gd name="connsiteX27" fmla="*/ 123825 w 2971800"/>
                    <a:gd name="connsiteY27" fmla="*/ 152400 h 1114425"/>
                    <a:gd name="connsiteX28" fmla="*/ 247650 w 2971800"/>
                    <a:gd name="connsiteY28" fmla="*/ 223837 h 1114425"/>
                    <a:gd name="connsiteX0" fmla="*/ 2185988 w 2971800"/>
                    <a:gd name="connsiteY0" fmla="*/ 1114425 h 1114425"/>
                    <a:gd name="connsiteX1" fmla="*/ 2971800 w 2971800"/>
                    <a:gd name="connsiteY1" fmla="*/ 1109662 h 1114425"/>
                    <a:gd name="connsiteX2" fmla="*/ 2838450 w 2971800"/>
                    <a:gd name="connsiteY2" fmla="*/ 1028700 h 1114425"/>
                    <a:gd name="connsiteX3" fmla="*/ 2762250 w 2971800"/>
                    <a:gd name="connsiteY3" fmla="*/ 985837 h 1114425"/>
                    <a:gd name="connsiteX4" fmla="*/ 2681288 w 2971800"/>
                    <a:gd name="connsiteY4" fmla="*/ 933450 h 1114425"/>
                    <a:gd name="connsiteX5" fmla="*/ 2576513 w 2971800"/>
                    <a:gd name="connsiteY5" fmla="*/ 866775 h 1114425"/>
                    <a:gd name="connsiteX6" fmla="*/ 2395538 w 2971800"/>
                    <a:gd name="connsiteY6" fmla="*/ 747712 h 1114425"/>
                    <a:gd name="connsiteX7" fmla="*/ 2257425 w 2971800"/>
                    <a:gd name="connsiteY7" fmla="*/ 657225 h 1114425"/>
                    <a:gd name="connsiteX8" fmla="*/ 2119313 w 2971800"/>
                    <a:gd name="connsiteY8" fmla="*/ 581025 h 1114425"/>
                    <a:gd name="connsiteX9" fmla="*/ 1919288 w 2971800"/>
                    <a:gd name="connsiteY9" fmla="*/ 452437 h 1114425"/>
                    <a:gd name="connsiteX10" fmla="*/ 1647825 w 2971800"/>
                    <a:gd name="connsiteY10" fmla="*/ 276225 h 1114425"/>
                    <a:gd name="connsiteX11" fmla="*/ 1504950 w 2971800"/>
                    <a:gd name="connsiteY11" fmla="*/ 180975 h 1114425"/>
                    <a:gd name="connsiteX12" fmla="*/ 1376363 w 2971800"/>
                    <a:gd name="connsiteY12" fmla="*/ 104775 h 1114425"/>
                    <a:gd name="connsiteX13" fmla="*/ 1333500 w 2971800"/>
                    <a:gd name="connsiteY13" fmla="*/ 71437 h 1114425"/>
                    <a:gd name="connsiteX14" fmla="*/ 1195388 w 2971800"/>
                    <a:gd name="connsiteY14" fmla="*/ 66675 h 1114425"/>
                    <a:gd name="connsiteX15" fmla="*/ 1000125 w 2971800"/>
                    <a:gd name="connsiteY15" fmla="*/ 52387 h 1114425"/>
                    <a:gd name="connsiteX16" fmla="*/ 833438 w 2971800"/>
                    <a:gd name="connsiteY16" fmla="*/ 42862 h 1114425"/>
                    <a:gd name="connsiteX17" fmla="*/ 709613 w 2971800"/>
                    <a:gd name="connsiteY17" fmla="*/ 28575 h 1114425"/>
                    <a:gd name="connsiteX18" fmla="*/ 638175 w 2971800"/>
                    <a:gd name="connsiteY18" fmla="*/ 28575 h 1114425"/>
                    <a:gd name="connsiteX19" fmla="*/ 523875 w 2971800"/>
                    <a:gd name="connsiteY19" fmla="*/ 28575 h 1114425"/>
                    <a:gd name="connsiteX20" fmla="*/ 423863 w 2971800"/>
                    <a:gd name="connsiteY20" fmla="*/ 23812 h 1114425"/>
                    <a:gd name="connsiteX21" fmla="*/ 366713 w 2971800"/>
                    <a:gd name="connsiteY21" fmla="*/ 19050 h 1114425"/>
                    <a:gd name="connsiteX22" fmla="*/ 319088 w 2971800"/>
                    <a:gd name="connsiteY22" fmla="*/ 0 h 1114425"/>
                    <a:gd name="connsiteX23" fmla="*/ 176213 w 2971800"/>
                    <a:gd name="connsiteY23" fmla="*/ 23812 h 1114425"/>
                    <a:gd name="connsiteX24" fmla="*/ 90488 w 2971800"/>
                    <a:gd name="connsiteY24" fmla="*/ 47625 h 1114425"/>
                    <a:gd name="connsiteX25" fmla="*/ 4763 w 2971800"/>
                    <a:gd name="connsiteY25" fmla="*/ 61912 h 1114425"/>
                    <a:gd name="connsiteX26" fmla="*/ 0 w 2971800"/>
                    <a:gd name="connsiteY26" fmla="*/ 71437 h 1114425"/>
                    <a:gd name="connsiteX27" fmla="*/ 123825 w 2971800"/>
                    <a:gd name="connsiteY27" fmla="*/ 152400 h 1114425"/>
                    <a:gd name="connsiteX28" fmla="*/ 228600 w 2971800"/>
                    <a:gd name="connsiteY28" fmla="*/ 242887 h 1114425"/>
                    <a:gd name="connsiteX0" fmla="*/ 2185988 w 2971800"/>
                    <a:gd name="connsiteY0" fmla="*/ 1114425 h 1114425"/>
                    <a:gd name="connsiteX1" fmla="*/ 2971800 w 2971800"/>
                    <a:gd name="connsiteY1" fmla="*/ 1109662 h 1114425"/>
                    <a:gd name="connsiteX2" fmla="*/ 2838450 w 2971800"/>
                    <a:gd name="connsiteY2" fmla="*/ 1028700 h 1114425"/>
                    <a:gd name="connsiteX3" fmla="*/ 2762250 w 2971800"/>
                    <a:gd name="connsiteY3" fmla="*/ 985837 h 1114425"/>
                    <a:gd name="connsiteX4" fmla="*/ 2681288 w 2971800"/>
                    <a:gd name="connsiteY4" fmla="*/ 933450 h 1114425"/>
                    <a:gd name="connsiteX5" fmla="*/ 2576513 w 2971800"/>
                    <a:gd name="connsiteY5" fmla="*/ 866775 h 1114425"/>
                    <a:gd name="connsiteX6" fmla="*/ 2395538 w 2971800"/>
                    <a:gd name="connsiteY6" fmla="*/ 747712 h 1114425"/>
                    <a:gd name="connsiteX7" fmla="*/ 2257425 w 2971800"/>
                    <a:gd name="connsiteY7" fmla="*/ 657225 h 1114425"/>
                    <a:gd name="connsiteX8" fmla="*/ 2119313 w 2971800"/>
                    <a:gd name="connsiteY8" fmla="*/ 581025 h 1114425"/>
                    <a:gd name="connsiteX9" fmla="*/ 1919288 w 2971800"/>
                    <a:gd name="connsiteY9" fmla="*/ 452437 h 1114425"/>
                    <a:gd name="connsiteX10" fmla="*/ 1647825 w 2971800"/>
                    <a:gd name="connsiteY10" fmla="*/ 276225 h 1114425"/>
                    <a:gd name="connsiteX11" fmla="*/ 1504950 w 2971800"/>
                    <a:gd name="connsiteY11" fmla="*/ 180975 h 1114425"/>
                    <a:gd name="connsiteX12" fmla="*/ 1376363 w 2971800"/>
                    <a:gd name="connsiteY12" fmla="*/ 104775 h 1114425"/>
                    <a:gd name="connsiteX13" fmla="*/ 1333500 w 2971800"/>
                    <a:gd name="connsiteY13" fmla="*/ 71437 h 1114425"/>
                    <a:gd name="connsiteX14" fmla="*/ 1195388 w 2971800"/>
                    <a:gd name="connsiteY14" fmla="*/ 66675 h 1114425"/>
                    <a:gd name="connsiteX15" fmla="*/ 1000125 w 2971800"/>
                    <a:gd name="connsiteY15" fmla="*/ 52387 h 1114425"/>
                    <a:gd name="connsiteX16" fmla="*/ 833438 w 2971800"/>
                    <a:gd name="connsiteY16" fmla="*/ 42862 h 1114425"/>
                    <a:gd name="connsiteX17" fmla="*/ 709613 w 2971800"/>
                    <a:gd name="connsiteY17" fmla="*/ 28575 h 1114425"/>
                    <a:gd name="connsiteX18" fmla="*/ 638175 w 2971800"/>
                    <a:gd name="connsiteY18" fmla="*/ 28575 h 1114425"/>
                    <a:gd name="connsiteX19" fmla="*/ 523875 w 2971800"/>
                    <a:gd name="connsiteY19" fmla="*/ 28575 h 1114425"/>
                    <a:gd name="connsiteX20" fmla="*/ 423863 w 2971800"/>
                    <a:gd name="connsiteY20" fmla="*/ 23812 h 1114425"/>
                    <a:gd name="connsiteX21" fmla="*/ 366713 w 2971800"/>
                    <a:gd name="connsiteY21" fmla="*/ 19050 h 1114425"/>
                    <a:gd name="connsiteX22" fmla="*/ 319088 w 2971800"/>
                    <a:gd name="connsiteY22" fmla="*/ 0 h 1114425"/>
                    <a:gd name="connsiteX23" fmla="*/ 176213 w 2971800"/>
                    <a:gd name="connsiteY23" fmla="*/ 23812 h 1114425"/>
                    <a:gd name="connsiteX24" fmla="*/ 90488 w 2971800"/>
                    <a:gd name="connsiteY24" fmla="*/ 47625 h 1114425"/>
                    <a:gd name="connsiteX25" fmla="*/ 4763 w 2971800"/>
                    <a:gd name="connsiteY25" fmla="*/ 61912 h 1114425"/>
                    <a:gd name="connsiteX26" fmla="*/ 0 w 2971800"/>
                    <a:gd name="connsiteY26" fmla="*/ 71437 h 1114425"/>
                    <a:gd name="connsiteX27" fmla="*/ 123825 w 2971800"/>
                    <a:gd name="connsiteY27" fmla="*/ 152400 h 1114425"/>
                    <a:gd name="connsiteX28" fmla="*/ 233362 w 2971800"/>
                    <a:gd name="connsiteY28" fmla="*/ 223837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71800" h="1114425">
                      <a:moveTo>
                        <a:pt x="2185988" y="1114425"/>
                      </a:moveTo>
                      <a:lnTo>
                        <a:pt x="2971800" y="1109662"/>
                      </a:lnTo>
                      <a:lnTo>
                        <a:pt x="2838450" y="1028700"/>
                      </a:lnTo>
                      <a:lnTo>
                        <a:pt x="2762250" y="985837"/>
                      </a:lnTo>
                      <a:lnTo>
                        <a:pt x="2681288" y="933450"/>
                      </a:lnTo>
                      <a:lnTo>
                        <a:pt x="2576513" y="866775"/>
                      </a:lnTo>
                      <a:lnTo>
                        <a:pt x="2395538" y="747712"/>
                      </a:lnTo>
                      <a:lnTo>
                        <a:pt x="2257425" y="657225"/>
                      </a:lnTo>
                      <a:lnTo>
                        <a:pt x="2119313" y="581025"/>
                      </a:lnTo>
                      <a:lnTo>
                        <a:pt x="1919288" y="452437"/>
                      </a:lnTo>
                      <a:lnTo>
                        <a:pt x="1647825" y="276225"/>
                      </a:lnTo>
                      <a:lnTo>
                        <a:pt x="1504950" y="180975"/>
                      </a:lnTo>
                      <a:lnTo>
                        <a:pt x="1376363" y="104775"/>
                      </a:lnTo>
                      <a:lnTo>
                        <a:pt x="1333500" y="71437"/>
                      </a:lnTo>
                      <a:lnTo>
                        <a:pt x="1195388" y="66675"/>
                      </a:lnTo>
                      <a:lnTo>
                        <a:pt x="1000125" y="52387"/>
                      </a:lnTo>
                      <a:lnTo>
                        <a:pt x="833438" y="42862"/>
                      </a:lnTo>
                      <a:lnTo>
                        <a:pt x="709613" y="28575"/>
                      </a:lnTo>
                      <a:lnTo>
                        <a:pt x="638175" y="28575"/>
                      </a:lnTo>
                      <a:lnTo>
                        <a:pt x="523875" y="28575"/>
                      </a:lnTo>
                      <a:lnTo>
                        <a:pt x="423863" y="23812"/>
                      </a:lnTo>
                      <a:lnTo>
                        <a:pt x="366713" y="19050"/>
                      </a:lnTo>
                      <a:lnTo>
                        <a:pt x="319088" y="0"/>
                      </a:lnTo>
                      <a:lnTo>
                        <a:pt x="176213" y="23812"/>
                      </a:lnTo>
                      <a:lnTo>
                        <a:pt x="90488" y="47625"/>
                      </a:lnTo>
                      <a:lnTo>
                        <a:pt x="4763" y="61912"/>
                      </a:lnTo>
                      <a:lnTo>
                        <a:pt x="0" y="71437"/>
                      </a:lnTo>
                      <a:lnTo>
                        <a:pt x="123825" y="152400"/>
                      </a:lnTo>
                      <a:lnTo>
                        <a:pt x="233362" y="223837"/>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5503" tIns="52752" rIns="105503" bIns="52752" rtlCol="0" anchor="ctr"/>
                <a:lstStyle/>
                <a:p>
                  <a:pPr algn="ctr"/>
                  <a:endParaRPr lang="en-US"/>
                </a:p>
              </p:txBody>
            </p:sp>
            <p:sp>
              <p:nvSpPr>
                <p:cNvPr id="1025" name="Freeform 1024"/>
                <p:cNvSpPr/>
                <p:nvPr/>
              </p:nvSpPr>
              <p:spPr>
                <a:xfrm>
                  <a:off x="35307818" y="12125646"/>
                  <a:ext cx="495299" cy="1177925"/>
                </a:xfrm>
                <a:custGeom>
                  <a:avLst/>
                  <a:gdLst>
                    <a:gd name="connsiteX0" fmla="*/ 228600 w 433387"/>
                    <a:gd name="connsiteY0" fmla="*/ 0 h 1009650"/>
                    <a:gd name="connsiteX1" fmla="*/ 247650 w 433387"/>
                    <a:gd name="connsiteY1" fmla="*/ 119062 h 1009650"/>
                    <a:gd name="connsiteX2" fmla="*/ 228600 w 433387"/>
                    <a:gd name="connsiteY2" fmla="*/ 271462 h 1009650"/>
                    <a:gd name="connsiteX3" fmla="*/ 185737 w 433387"/>
                    <a:gd name="connsiteY3" fmla="*/ 509587 h 1009650"/>
                    <a:gd name="connsiteX4" fmla="*/ 142875 w 433387"/>
                    <a:gd name="connsiteY4" fmla="*/ 657225 h 1009650"/>
                    <a:gd name="connsiteX5" fmla="*/ 71437 w 433387"/>
                    <a:gd name="connsiteY5" fmla="*/ 828675 h 1009650"/>
                    <a:gd name="connsiteX6" fmla="*/ 0 w 433387"/>
                    <a:gd name="connsiteY6" fmla="*/ 1009650 h 1009650"/>
                    <a:gd name="connsiteX7" fmla="*/ 433387 w 433387"/>
                    <a:gd name="connsiteY7" fmla="*/ 1004887 h 1009650"/>
                    <a:gd name="connsiteX8" fmla="*/ 433387 w 433387"/>
                    <a:gd name="connsiteY8" fmla="*/ 1004887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387" h="1009650">
                      <a:moveTo>
                        <a:pt x="228600" y="0"/>
                      </a:moveTo>
                      <a:lnTo>
                        <a:pt x="247650" y="119062"/>
                      </a:lnTo>
                      <a:lnTo>
                        <a:pt x="228600" y="271462"/>
                      </a:lnTo>
                      <a:lnTo>
                        <a:pt x="185737" y="509587"/>
                      </a:lnTo>
                      <a:lnTo>
                        <a:pt x="142875" y="657225"/>
                      </a:lnTo>
                      <a:lnTo>
                        <a:pt x="71437" y="828675"/>
                      </a:lnTo>
                      <a:lnTo>
                        <a:pt x="0" y="1009650"/>
                      </a:lnTo>
                      <a:lnTo>
                        <a:pt x="433387" y="1004887"/>
                      </a:lnTo>
                      <a:lnTo>
                        <a:pt x="433387" y="1004887"/>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5503" tIns="52752" rIns="105503" bIns="52752" rtlCol="0" anchor="ctr"/>
                <a:lstStyle/>
                <a:p>
                  <a:pPr algn="ctr"/>
                  <a:endParaRPr lang="en-US"/>
                </a:p>
              </p:txBody>
            </p:sp>
            <p:sp>
              <p:nvSpPr>
                <p:cNvPr id="1026" name="Freeform 1025"/>
                <p:cNvSpPr/>
                <p:nvPr/>
              </p:nvSpPr>
              <p:spPr>
                <a:xfrm>
                  <a:off x="35569074" y="12112724"/>
                  <a:ext cx="424543" cy="305593"/>
                </a:xfrm>
                <a:custGeom>
                  <a:avLst/>
                  <a:gdLst>
                    <a:gd name="connsiteX0" fmla="*/ 0 w 371475"/>
                    <a:gd name="connsiteY0" fmla="*/ 0 h 261937"/>
                    <a:gd name="connsiteX1" fmla="*/ 371475 w 371475"/>
                    <a:gd name="connsiteY1" fmla="*/ 261937 h 261937"/>
                    <a:gd name="connsiteX2" fmla="*/ 371475 w 371475"/>
                    <a:gd name="connsiteY2" fmla="*/ 261937 h 261937"/>
                  </a:gdLst>
                  <a:ahLst/>
                  <a:cxnLst>
                    <a:cxn ang="0">
                      <a:pos x="connsiteX0" y="connsiteY0"/>
                    </a:cxn>
                    <a:cxn ang="0">
                      <a:pos x="connsiteX1" y="connsiteY1"/>
                    </a:cxn>
                    <a:cxn ang="0">
                      <a:pos x="connsiteX2" y="connsiteY2"/>
                    </a:cxn>
                  </a:cxnLst>
                  <a:rect l="l" t="t" r="r" b="b"/>
                  <a:pathLst>
                    <a:path w="371475" h="261937">
                      <a:moveTo>
                        <a:pt x="0" y="0"/>
                      </a:moveTo>
                      <a:lnTo>
                        <a:pt x="371475" y="261937"/>
                      </a:lnTo>
                      <a:lnTo>
                        <a:pt x="371475" y="261937"/>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5503" tIns="52752" rIns="105503" bIns="52752" rtlCol="0" anchor="ctr"/>
                <a:lstStyle/>
                <a:p>
                  <a:pPr algn="ctr"/>
                  <a:endParaRPr lang="en-US"/>
                </a:p>
              </p:txBody>
            </p:sp>
            <p:sp>
              <p:nvSpPr>
                <p:cNvPr id="1027" name="Freeform 1026"/>
                <p:cNvSpPr/>
                <p:nvPr/>
              </p:nvSpPr>
              <p:spPr>
                <a:xfrm>
                  <a:off x="35797675" y="12418317"/>
                  <a:ext cx="190499" cy="872332"/>
                </a:xfrm>
                <a:custGeom>
                  <a:avLst/>
                  <a:gdLst>
                    <a:gd name="connsiteX0" fmla="*/ 166687 w 166687"/>
                    <a:gd name="connsiteY0" fmla="*/ 0 h 747713"/>
                    <a:gd name="connsiteX1" fmla="*/ 157162 w 166687"/>
                    <a:gd name="connsiteY1" fmla="*/ 128588 h 747713"/>
                    <a:gd name="connsiteX2" fmla="*/ 128587 w 166687"/>
                    <a:gd name="connsiteY2" fmla="*/ 319088 h 747713"/>
                    <a:gd name="connsiteX3" fmla="*/ 76200 w 166687"/>
                    <a:gd name="connsiteY3" fmla="*/ 509588 h 747713"/>
                    <a:gd name="connsiteX4" fmla="*/ 19050 w 166687"/>
                    <a:gd name="connsiteY4" fmla="*/ 681038 h 747713"/>
                    <a:gd name="connsiteX5" fmla="*/ 0 w 166687"/>
                    <a:gd name="connsiteY5" fmla="*/ 747713 h 74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687" h="747713">
                      <a:moveTo>
                        <a:pt x="166687" y="0"/>
                      </a:moveTo>
                      <a:lnTo>
                        <a:pt x="157162" y="128588"/>
                      </a:lnTo>
                      <a:lnTo>
                        <a:pt x="128587" y="319088"/>
                      </a:lnTo>
                      <a:lnTo>
                        <a:pt x="76200" y="509588"/>
                      </a:lnTo>
                      <a:lnTo>
                        <a:pt x="19050" y="681038"/>
                      </a:lnTo>
                      <a:lnTo>
                        <a:pt x="0" y="747713"/>
                      </a:lnTo>
                    </a:path>
                  </a:pathLst>
                </a:cu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05503" tIns="52752" rIns="105503" bIns="52752" rtlCol="0" anchor="ctr"/>
                <a:lstStyle/>
                <a:p>
                  <a:pPr algn="ctr"/>
                  <a:endParaRPr lang="en-US"/>
                </a:p>
              </p:txBody>
            </p:sp>
          </p:grpSp>
          <p:sp>
            <p:nvSpPr>
              <p:cNvPr id="1034" name="Freeform 1033"/>
              <p:cNvSpPr/>
              <p:nvPr/>
            </p:nvSpPr>
            <p:spPr>
              <a:xfrm>
                <a:off x="37645443" y="5072374"/>
                <a:ext cx="4009355" cy="2972859"/>
              </a:xfrm>
              <a:custGeom>
                <a:avLst/>
                <a:gdLst>
                  <a:gd name="connsiteX0" fmla="*/ 1646767 w 2256367"/>
                  <a:gd name="connsiteY0" fmla="*/ 359833 h 1651000"/>
                  <a:gd name="connsiteX1" fmla="*/ 1291167 w 2256367"/>
                  <a:gd name="connsiteY1" fmla="*/ 706966 h 1651000"/>
                  <a:gd name="connsiteX2" fmla="*/ 1358900 w 2256367"/>
                  <a:gd name="connsiteY2" fmla="*/ 673100 h 1651000"/>
                  <a:gd name="connsiteX3" fmla="*/ 1384300 w 2256367"/>
                  <a:gd name="connsiteY3" fmla="*/ 690033 h 1651000"/>
                  <a:gd name="connsiteX4" fmla="*/ 1426633 w 2256367"/>
                  <a:gd name="connsiteY4" fmla="*/ 651933 h 1651000"/>
                  <a:gd name="connsiteX5" fmla="*/ 1456267 w 2256367"/>
                  <a:gd name="connsiteY5" fmla="*/ 668866 h 1651000"/>
                  <a:gd name="connsiteX6" fmla="*/ 1507067 w 2256367"/>
                  <a:gd name="connsiteY6" fmla="*/ 630766 h 1651000"/>
                  <a:gd name="connsiteX7" fmla="*/ 1515533 w 2256367"/>
                  <a:gd name="connsiteY7" fmla="*/ 609600 h 1651000"/>
                  <a:gd name="connsiteX8" fmla="*/ 1553633 w 2256367"/>
                  <a:gd name="connsiteY8" fmla="*/ 630766 h 1651000"/>
                  <a:gd name="connsiteX9" fmla="*/ 1625600 w 2256367"/>
                  <a:gd name="connsiteY9" fmla="*/ 584200 h 1651000"/>
                  <a:gd name="connsiteX10" fmla="*/ 1655233 w 2256367"/>
                  <a:gd name="connsiteY10" fmla="*/ 571500 h 1651000"/>
                  <a:gd name="connsiteX11" fmla="*/ 1778000 w 2256367"/>
                  <a:gd name="connsiteY11" fmla="*/ 503766 h 1651000"/>
                  <a:gd name="connsiteX12" fmla="*/ 1807633 w 2256367"/>
                  <a:gd name="connsiteY12" fmla="*/ 448733 h 1651000"/>
                  <a:gd name="connsiteX13" fmla="*/ 1905000 w 2256367"/>
                  <a:gd name="connsiteY13" fmla="*/ 389466 h 1651000"/>
                  <a:gd name="connsiteX14" fmla="*/ 1947333 w 2256367"/>
                  <a:gd name="connsiteY14" fmla="*/ 342900 h 1651000"/>
                  <a:gd name="connsiteX15" fmla="*/ 2010833 w 2256367"/>
                  <a:gd name="connsiteY15" fmla="*/ 342900 h 1651000"/>
                  <a:gd name="connsiteX16" fmla="*/ 2040467 w 2256367"/>
                  <a:gd name="connsiteY16" fmla="*/ 270933 h 1651000"/>
                  <a:gd name="connsiteX17" fmla="*/ 2070100 w 2256367"/>
                  <a:gd name="connsiteY17" fmla="*/ 220133 h 1651000"/>
                  <a:gd name="connsiteX18" fmla="*/ 2095500 w 2256367"/>
                  <a:gd name="connsiteY18" fmla="*/ 190500 h 1651000"/>
                  <a:gd name="connsiteX19" fmla="*/ 2129367 w 2256367"/>
                  <a:gd name="connsiteY19" fmla="*/ 160866 h 1651000"/>
                  <a:gd name="connsiteX20" fmla="*/ 2142067 w 2256367"/>
                  <a:gd name="connsiteY20" fmla="*/ 152400 h 1651000"/>
                  <a:gd name="connsiteX21" fmla="*/ 2154767 w 2256367"/>
                  <a:gd name="connsiteY21" fmla="*/ 143933 h 1651000"/>
                  <a:gd name="connsiteX22" fmla="*/ 2175933 w 2256367"/>
                  <a:gd name="connsiteY22" fmla="*/ 114300 h 1651000"/>
                  <a:gd name="connsiteX23" fmla="*/ 2184400 w 2256367"/>
                  <a:gd name="connsiteY23" fmla="*/ 84666 h 1651000"/>
                  <a:gd name="connsiteX24" fmla="*/ 2197100 w 2256367"/>
                  <a:gd name="connsiteY24" fmla="*/ 59266 h 1651000"/>
                  <a:gd name="connsiteX25" fmla="*/ 2239433 w 2256367"/>
                  <a:gd name="connsiteY25" fmla="*/ 16933 h 1651000"/>
                  <a:gd name="connsiteX26" fmla="*/ 2256367 w 2256367"/>
                  <a:gd name="connsiteY26" fmla="*/ 0 h 1651000"/>
                  <a:gd name="connsiteX27" fmla="*/ 2247900 w 2256367"/>
                  <a:gd name="connsiteY27" fmla="*/ 647700 h 1651000"/>
                  <a:gd name="connsiteX28" fmla="*/ 1858433 w 2256367"/>
                  <a:gd name="connsiteY28" fmla="*/ 914400 h 1651000"/>
                  <a:gd name="connsiteX29" fmla="*/ 1782233 w 2256367"/>
                  <a:gd name="connsiteY29" fmla="*/ 977900 h 1651000"/>
                  <a:gd name="connsiteX30" fmla="*/ 1684867 w 2256367"/>
                  <a:gd name="connsiteY30" fmla="*/ 1041400 h 1651000"/>
                  <a:gd name="connsiteX31" fmla="*/ 1608667 w 2256367"/>
                  <a:gd name="connsiteY31" fmla="*/ 1092200 h 1651000"/>
                  <a:gd name="connsiteX32" fmla="*/ 1540933 w 2256367"/>
                  <a:gd name="connsiteY32" fmla="*/ 1130300 h 1651000"/>
                  <a:gd name="connsiteX33" fmla="*/ 1384300 w 2256367"/>
                  <a:gd name="connsiteY33" fmla="*/ 1227666 h 1651000"/>
                  <a:gd name="connsiteX34" fmla="*/ 1286933 w 2256367"/>
                  <a:gd name="connsiteY34" fmla="*/ 1286933 h 1651000"/>
                  <a:gd name="connsiteX35" fmla="*/ 1147233 w 2256367"/>
                  <a:gd name="connsiteY35" fmla="*/ 1363133 h 1651000"/>
                  <a:gd name="connsiteX36" fmla="*/ 1062567 w 2256367"/>
                  <a:gd name="connsiteY36" fmla="*/ 1426633 h 1651000"/>
                  <a:gd name="connsiteX37" fmla="*/ 986367 w 2256367"/>
                  <a:gd name="connsiteY37" fmla="*/ 1468966 h 1651000"/>
                  <a:gd name="connsiteX38" fmla="*/ 935567 w 2256367"/>
                  <a:gd name="connsiteY38" fmla="*/ 1507066 h 1651000"/>
                  <a:gd name="connsiteX39" fmla="*/ 893233 w 2256367"/>
                  <a:gd name="connsiteY39" fmla="*/ 1545166 h 1651000"/>
                  <a:gd name="connsiteX40" fmla="*/ 855133 w 2256367"/>
                  <a:gd name="connsiteY40" fmla="*/ 1570566 h 1651000"/>
                  <a:gd name="connsiteX41" fmla="*/ 817033 w 2256367"/>
                  <a:gd name="connsiteY41" fmla="*/ 1604433 h 1651000"/>
                  <a:gd name="connsiteX42" fmla="*/ 766233 w 2256367"/>
                  <a:gd name="connsiteY42" fmla="*/ 1629833 h 1651000"/>
                  <a:gd name="connsiteX43" fmla="*/ 723900 w 2256367"/>
                  <a:gd name="connsiteY43" fmla="*/ 1651000 h 1651000"/>
                  <a:gd name="connsiteX44" fmla="*/ 681567 w 2256367"/>
                  <a:gd name="connsiteY44" fmla="*/ 1646766 h 1651000"/>
                  <a:gd name="connsiteX45" fmla="*/ 685800 w 2256367"/>
                  <a:gd name="connsiteY45" fmla="*/ 1621366 h 1651000"/>
                  <a:gd name="connsiteX46" fmla="*/ 698500 w 2256367"/>
                  <a:gd name="connsiteY46" fmla="*/ 1591733 h 1651000"/>
                  <a:gd name="connsiteX47" fmla="*/ 685800 w 2256367"/>
                  <a:gd name="connsiteY47" fmla="*/ 1574800 h 1651000"/>
                  <a:gd name="connsiteX48" fmla="*/ 664633 w 2256367"/>
                  <a:gd name="connsiteY48" fmla="*/ 1574800 h 1651000"/>
                  <a:gd name="connsiteX49" fmla="*/ 643467 w 2256367"/>
                  <a:gd name="connsiteY49" fmla="*/ 1595966 h 1651000"/>
                  <a:gd name="connsiteX50" fmla="*/ 609600 w 2256367"/>
                  <a:gd name="connsiteY50" fmla="*/ 1612900 h 1651000"/>
                  <a:gd name="connsiteX51" fmla="*/ 563033 w 2256367"/>
                  <a:gd name="connsiteY51" fmla="*/ 1600200 h 1651000"/>
                  <a:gd name="connsiteX52" fmla="*/ 533400 w 2256367"/>
                  <a:gd name="connsiteY52" fmla="*/ 1591733 h 1651000"/>
                  <a:gd name="connsiteX53" fmla="*/ 499533 w 2256367"/>
                  <a:gd name="connsiteY53" fmla="*/ 1591733 h 1651000"/>
                  <a:gd name="connsiteX54" fmla="*/ 461433 w 2256367"/>
                  <a:gd name="connsiteY54" fmla="*/ 1587500 h 1651000"/>
                  <a:gd name="connsiteX55" fmla="*/ 385233 w 2256367"/>
                  <a:gd name="connsiteY55" fmla="*/ 1557866 h 1651000"/>
                  <a:gd name="connsiteX56" fmla="*/ 355600 w 2256367"/>
                  <a:gd name="connsiteY56" fmla="*/ 1553633 h 1651000"/>
                  <a:gd name="connsiteX57" fmla="*/ 262467 w 2256367"/>
                  <a:gd name="connsiteY57" fmla="*/ 1579033 h 1651000"/>
                  <a:gd name="connsiteX58" fmla="*/ 190500 w 2256367"/>
                  <a:gd name="connsiteY58" fmla="*/ 1600200 h 1651000"/>
                  <a:gd name="connsiteX59" fmla="*/ 118533 w 2256367"/>
                  <a:gd name="connsiteY59" fmla="*/ 1612900 h 1651000"/>
                  <a:gd name="connsiteX60" fmla="*/ 50800 w 2256367"/>
                  <a:gd name="connsiteY60" fmla="*/ 1591733 h 1651000"/>
                  <a:gd name="connsiteX61" fmla="*/ 21167 w 2256367"/>
                  <a:gd name="connsiteY61" fmla="*/ 1557866 h 1651000"/>
                  <a:gd name="connsiteX62" fmla="*/ 0 w 2256367"/>
                  <a:gd name="connsiteY62" fmla="*/ 1498600 h 1651000"/>
                  <a:gd name="connsiteX63" fmla="*/ 0 w 2256367"/>
                  <a:gd name="connsiteY63" fmla="*/ 1473200 h 1651000"/>
                  <a:gd name="connsiteX64" fmla="*/ 224367 w 2256367"/>
                  <a:gd name="connsiteY64" fmla="*/ 1308100 h 1651000"/>
                  <a:gd name="connsiteX65" fmla="*/ 397933 w 2256367"/>
                  <a:gd name="connsiteY65" fmla="*/ 1172633 h 1651000"/>
                  <a:gd name="connsiteX66" fmla="*/ 605367 w 2256367"/>
                  <a:gd name="connsiteY66" fmla="*/ 1032933 h 1651000"/>
                  <a:gd name="connsiteX67" fmla="*/ 829733 w 2256367"/>
                  <a:gd name="connsiteY67" fmla="*/ 872066 h 1651000"/>
                  <a:gd name="connsiteX68" fmla="*/ 960967 w 2256367"/>
                  <a:gd name="connsiteY68" fmla="*/ 791633 h 1651000"/>
                  <a:gd name="connsiteX69" fmla="*/ 1113367 w 2256367"/>
                  <a:gd name="connsiteY69" fmla="*/ 685800 h 1651000"/>
                  <a:gd name="connsiteX70" fmla="*/ 1219200 w 2256367"/>
                  <a:gd name="connsiteY70" fmla="*/ 626533 h 1651000"/>
                  <a:gd name="connsiteX71" fmla="*/ 1354667 w 2256367"/>
                  <a:gd name="connsiteY71" fmla="*/ 516466 h 1651000"/>
                  <a:gd name="connsiteX72" fmla="*/ 1422400 w 2256367"/>
                  <a:gd name="connsiteY72" fmla="*/ 457200 h 1651000"/>
                  <a:gd name="connsiteX73" fmla="*/ 1485900 w 2256367"/>
                  <a:gd name="connsiteY73" fmla="*/ 436033 h 1651000"/>
                  <a:gd name="connsiteX74" fmla="*/ 1540933 w 2256367"/>
                  <a:gd name="connsiteY74" fmla="*/ 419100 h 1651000"/>
                  <a:gd name="connsiteX75" fmla="*/ 1646767 w 2256367"/>
                  <a:gd name="connsiteY75" fmla="*/ 359833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256367" h="1651000">
                    <a:moveTo>
                      <a:pt x="1646767" y="359833"/>
                    </a:moveTo>
                    <a:lnTo>
                      <a:pt x="1291167" y="706966"/>
                    </a:lnTo>
                    <a:lnTo>
                      <a:pt x="1358900" y="673100"/>
                    </a:lnTo>
                    <a:lnTo>
                      <a:pt x="1384300" y="690033"/>
                    </a:lnTo>
                    <a:lnTo>
                      <a:pt x="1426633" y="651933"/>
                    </a:lnTo>
                    <a:lnTo>
                      <a:pt x="1456267" y="668866"/>
                    </a:lnTo>
                    <a:lnTo>
                      <a:pt x="1507067" y="630766"/>
                    </a:lnTo>
                    <a:lnTo>
                      <a:pt x="1515533" y="609600"/>
                    </a:lnTo>
                    <a:lnTo>
                      <a:pt x="1553633" y="630766"/>
                    </a:lnTo>
                    <a:lnTo>
                      <a:pt x="1625600" y="584200"/>
                    </a:lnTo>
                    <a:lnTo>
                      <a:pt x="1655233" y="571500"/>
                    </a:lnTo>
                    <a:lnTo>
                      <a:pt x="1778000" y="503766"/>
                    </a:lnTo>
                    <a:lnTo>
                      <a:pt x="1807633" y="448733"/>
                    </a:lnTo>
                    <a:lnTo>
                      <a:pt x="1905000" y="389466"/>
                    </a:lnTo>
                    <a:lnTo>
                      <a:pt x="1947333" y="342900"/>
                    </a:lnTo>
                    <a:lnTo>
                      <a:pt x="2010833" y="342900"/>
                    </a:lnTo>
                    <a:lnTo>
                      <a:pt x="2040467" y="270933"/>
                    </a:lnTo>
                    <a:lnTo>
                      <a:pt x="2070100" y="220133"/>
                    </a:lnTo>
                    <a:lnTo>
                      <a:pt x="2095500" y="190500"/>
                    </a:lnTo>
                    <a:lnTo>
                      <a:pt x="2129367" y="160866"/>
                    </a:lnTo>
                    <a:lnTo>
                      <a:pt x="2142067" y="152400"/>
                    </a:lnTo>
                    <a:lnTo>
                      <a:pt x="2154767" y="143933"/>
                    </a:lnTo>
                    <a:lnTo>
                      <a:pt x="2175933" y="114300"/>
                    </a:lnTo>
                    <a:lnTo>
                      <a:pt x="2184400" y="84666"/>
                    </a:lnTo>
                    <a:lnTo>
                      <a:pt x="2197100" y="59266"/>
                    </a:lnTo>
                    <a:lnTo>
                      <a:pt x="2239433" y="16933"/>
                    </a:lnTo>
                    <a:lnTo>
                      <a:pt x="2256367" y="0"/>
                    </a:lnTo>
                    <a:lnTo>
                      <a:pt x="2247900" y="647700"/>
                    </a:lnTo>
                    <a:lnTo>
                      <a:pt x="1858433" y="914400"/>
                    </a:lnTo>
                    <a:lnTo>
                      <a:pt x="1782233" y="977900"/>
                    </a:lnTo>
                    <a:lnTo>
                      <a:pt x="1684867" y="1041400"/>
                    </a:lnTo>
                    <a:lnTo>
                      <a:pt x="1608667" y="1092200"/>
                    </a:lnTo>
                    <a:lnTo>
                      <a:pt x="1540933" y="1130300"/>
                    </a:lnTo>
                    <a:lnTo>
                      <a:pt x="1384300" y="1227666"/>
                    </a:lnTo>
                    <a:lnTo>
                      <a:pt x="1286933" y="1286933"/>
                    </a:lnTo>
                    <a:lnTo>
                      <a:pt x="1147233" y="1363133"/>
                    </a:lnTo>
                    <a:lnTo>
                      <a:pt x="1062567" y="1426633"/>
                    </a:lnTo>
                    <a:lnTo>
                      <a:pt x="986367" y="1468966"/>
                    </a:lnTo>
                    <a:lnTo>
                      <a:pt x="935567" y="1507066"/>
                    </a:lnTo>
                    <a:lnTo>
                      <a:pt x="893233" y="1545166"/>
                    </a:lnTo>
                    <a:lnTo>
                      <a:pt x="855133" y="1570566"/>
                    </a:lnTo>
                    <a:lnTo>
                      <a:pt x="817033" y="1604433"/>
                    </a:lnTo>
                    <a:lnTo>
                      <a:pt x="766233" y="1629833"/>
                    </a:lnTo>
                    <a:lnTo>
                      <a:pt x="723900" y="1651000"/>
                    </a:lnTo>
                    <a:lnTo>
                      <a:pt x="681567" y="1646766"/>
                    </a:lnTo>
                    <a:lnTo>
                      <a:pt x="685800" y="1621366"/>
                    </a:lnTo>
                    <a:lnTo>
                      <a:pt x="698500" y="1591733"/>
                    </a:lnTo>
                    <a:lnTo>
                      <a:pt x="685800" y="1574800"/>
                    </a:lnTo>
                    <a:lnTo>
                      <a:pt x="664633" y="1574800"/>
                    </a:lnTo>
                    <a:lnTo>
                      <a:pt x="643467" y="1595966"/>
                    </a:lnTo>
                    <a:lnTo>
                      <a:pt x="609600" y="1612900"/>
                    </a:lnTo>
                    <a:lnTo>
                      <a:pt x="563033" y="1600200"/>
                    </a:lnTo>
                    <a:lnTo>
                      <a:pt x="533400" y="1591733"/>
                    </a:lnTo>
                    <a:lnTo>
                      <a:pt x="499533" y="1591733"/>
                    </a:lnTo>
                    <a:lnTo>
                      <a:pt x="461433" y="1587500"/>
                    </a:lnTo>
                    <a:lnTo>
                      <a:pt x="385233" y="1557866"/>
                    </a:lnTo>
                    <a:lnTo>
                      <a:pt x="355600" y="1553633"/>
                    </a:lnTo>
                    <a:lnTo>
                      <a:pt x="262467" y="1579033"/>
                    </a:lnTo>
                    <a:lnTo>
                      <a:pt x="190500" y="1600200"/>
                    </a:lnTo>
                    <a:lnTo>
                      <a:pt x="118533" y="1612900"/>
                    </a:lnTo>
                    <a:lnTo>
                      <a:pt x="50800" y="1591733"/>
                    </a:lnTo>
                    <a:lnTo>
                      <a:pt x="21167" y="1557866"/>
                    </a:lnTo>
                    <a:lnTo>
                      <a:pt x="0" y="1498600"/>
                    </a:lnTo>
                    <a:lnTo>
                      <a:pt x="0" y="1473200"/>
                    </a:lnTo>
                    <a:lnTo>
                      <a:pt x="224367" y="1308100"/>
                    </a:lnTo>
                    <a:lnTo>
                      <a:pt x="397933" y="1172633"/>
                    </a:lnTo>
                    <a:lnTo>
                      <a:pt x="605367" y="1032933"/>
                    </a:lnTo>
                    <a:lnTo>
                      <a:pt x="829733" y="872066"/>
                    </a:lnTo>
                    <a:lnTo>
                      <a:pt x="960967" y="791633"/>
                    </a:lnTo>
                    <a:lnTo>
                      <a:pt x="1113367" y="685800"/>
                    </a:lnTo>
                    <a:lnTo>
                      <a:pt x="1219200" y="626533"/>
                    </a:lnTo>
                    <a:lnTo>
                      <a:pt x="1354667" y="516466"/>
                    </a:lnTo>
                    <a:lnTo>
                      <a:pt x="1422400" y="457200"/>
                    </a:lnTo>
                    <a:lnTo>
                      <a:pt x="1485900" y="436033"/>
                    </a:lnTo>
                    <a:lnTo>
                      <a:pt x="1540933" y="419100"/>
                    </a:lnTo>
                    <a:lnTo>
                      <a:pt x="1646767" y="359833"/>
                    </a:ln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5503" tIns="52752" rIns="105503" bIns="52752" rtlCol="0" anchor="ctr"/>
              <a:lstStyle/>
              <a:p>
                <a:pPr algn="ctr"/>
                <a:endParaRPr lang="en-US"/>
              </a:p>
            </p:txBody>
          </p:sp>
        </p:grpSp>
        <p:sp>
          <p:nvSpPr>
            <p:cNvPr id="1024" name="Freeform 1023"/>
            <p:cNvSpPr/>
            <p:nvPr/>
          </p:nvSpPr>
          <p:spPr>
            <a:xfrm>
              <a:off x="36032646" y="13886353"/>
              <a:ext cx="2467404" cy="1182257"/>
            </a:xfrm>
            <a:custGeom>
              <a:avLst/>
              <a:gdLst>
                <a:gd name="connsiteX0" fmla="*/ 0 w 1952625"/>
                <a:gd name="connsiteY0" fmla="*/ 23813 h 919163"/>
                <a:gd name="connsiteX1" fmla="*/ 57150 w 1952625"/>
                <a:gd name="connsiteY1" fmla="*/ 0 h 919163"/>
                <a:gd name="connsiteX2" fmla="*/ 195262 w 1952625"/>
                <a:gd name="connsiteY2" fmla="*/ 14288 h 919163"/>
                <a:gd name="connsiteX3" fmla="*/ 371475 w 1952625"/>
                <a:gd name="connsiteY3" fmla="*/ 47625 h 919163"/>
                <a:gd name="connsiteX4" fmla="*/ 542925 w 1952625"/>
                <a:gd name="connsiteY4" fmla="*/ 80963 h 919163"/>
                <a:gd name="connsiteX5" fmla="*/ 638175 w 1952625"/>
                <a:gd name="connsiteY5" fmla="*/ 104775 h 919163"/>
                <a:gd name="connsiteX6" fmla="*/ 733425 w 1952625"/>
                <a:gd name="connsiteY6" fmla="*/ 152400 h 919163"/>
                <a:gd name="connsiteX7" fmla="*/ 800100 w 1952625"/>
                <a:gd name="connsiteY7" fmla="*/ 161925 h 919163"/>
                <a:gd name="connsiteX8" fmla="*/ 833437 w 1952625"/>
                <a:gd name="connsiteY8" fmla="*/ 147638 h 919163"/>
                <a:gd name="connsiteX9" fmla="*/ 876300 w 1952625"/>
                <a:gd name="connsiteY9" fmla="*/ 128588 h 919163"/>
                <a:gd name="connsiteX10" fmla="*/ 1062037 w 1952625"/>
                <a:gd name="connsiteY10" fmla="*/ 285750 h 919163"/>
                <a:gd name="connsiteX11" fmla="*/ 1181100 w 1952625"/>
                <a:gd name="connsiteY11" fmla="*/ 361950 h 919163"/>
                <a:gd name="connsiteX12" fmla="*/ 1285875 w 1952625"/>
                <a:gd name="connsiteY12" fmla="*/ 438150 h 919163"/>
                <a:gd name="connsiteX13" fmla="*/ 1504950 w 1952625"/>
                <a:gd name="connsiteY13" fmla="*/ 595313 h 919163"/>
                <a:gd name="connsiteX14" fmla="*/ 1757362 w 1952625"/>
                <a:gd name="connsiteY14" fmla="*/ 776288 h 919163"/>
                <a:gd name="connsiteX15" fmla="*/ 1876425 w 1952625"/>
                <a:gd name="connsiteY15" fmla="*/ 866775 h 919163"/>
                <a:gd name="connsiteX16" fmla="*/ 1938337 w 1952625"/>
                <a:gd name="connsiteY16" fmla="*/ 904875 h 919163"/>
                <a:gd name="connsiteX17" fmla="*/ 1952625 w 1952625"/>
                <a:gd name="connsiteY17" fmla="*/ 919163 h 91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52625" h="919163">
                  <a:moveTo>
                    <a:pt x="0" y="23813"/>
                  </a:moveTo>
                  <a:lnTo>
                    <a:pt x="57150" y="0"/>
                  </a:lnTo>
                  <a:lnTo>
                    <a:pt x="195262" y="14288"/>
                  </a:lnTo>
                  <a:lnTo>
                    <a:pt x="371475" y="47625"/>
                  </a:lnTo>
                  <a:lnTo>
                    <a:pt x="542925" y="80963"/>
                  </a:lnTo>
                  <a:lnTo>
                    <a:pt x="638175" y="104775"/>
                  </a:lnTo>
                  <a:lnTo>
                    <a:pt x="733425" y="152400"/>
                  </a:lnTo>
                  <a:lnTo>
                    <a:pt x="800100" y="161925"/>
                  </a:lnTo>
                  <a:lnTo>
                    <a:pt x="833437" y="147638"/>
                  </a:lnTo>
                  <a:lnTo>
                    <a:pt x="876300" y="128588"/>
                  </a:lnTo>
                  <a:lnTo>
                    <a:pt x="1062037" y="285750"/>
                  </a:lnTo>
                  <a:lnTo>
                    <a:pt x="1181100" y="361950"/>
                  </a:lnTo>
                  <a:lnTo>
                    <a:pt x="1285875" y="438150"/>
                  </a:lnTo>
                  <a:lnTo>
                    <a:pt x="1504950" y="595313"/>
                  </a:lnTo>
                  <a:lnTo>
                    <a:pt x="1757362" y="776288"/>
                  </a:lnTo>
                  <a:lnTo>
                    <a:pt x="1876425" y="866775"/>
                  </a:lnTo>
                  <a:lnTo>
                    <a:pt x="1938337" y="904875"/>
                  </a:lnTo>
                  <a:lnTo>
                    <a:pt x="1952625" y="919163"/>
                  </a:lnTo>
                </a:path>
              </a:pathLst>
            </a:cu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05503" tIns="52752" rIns="105503" bIns="52752" rtlCol="0" anchor="ctr"/>
            <a:lstStyle/>
            <a:p>
              <a:pPr algn="ctr"/>
              <a:endParaRPr lang="en-US"/>
            </a:p>
          </p:txBody>
        </p:sp>
      </p:grpSp>
      <p:sp>
        <p:nvSpPr>
          <p:cNvPr id="1033" name="TextBox 1032"/>
          <p:cNvSpPr txBox="1"/>
          <p:nvPr/>
        </p:nvSpPr>
        <p:spPr>
          <a:xfrm>
            <a:off x="35530732" y="13726014"/>
            <a:ext cx="1648075" cy="321978"/>
          </a:xfrm>
          <a:prstGeom prst="rect">
            <a:avLst/>
          </a:prstGeom>
          <a:solidFill>
            <a:schemeClr val="bg1"/>
          </a:solidFill>
        </p:spPr>
        <p:txBody>
          <a:bodyPr wrap="none" lIns="105503" tIns="52752" rIns="105503" bIns="52752" rtlCol="0">
            <a:spAutoFit/>
          </a:bodyPr>
          <a:lstStyle/>
          <a:p>
            <a:r>
              <a:rPr lang="en-US" sz="1400" dirty="0"/>
              <a:t>Gatesburg Anticline</a:t>
            </a:r>
          </a:p>
        </p:txBody>
      </p:sp>
      <p:grpSp>
        <p:nvGrpSpPr>
          <p:cNvPr id="192" name="Group 191"/>
          <p:cNvGrpSpPr/>
          <p:nvPr/>
        </p:nvGrpSpPr>
        <p:grpSpPr>
          <a:xfrm>
            <a:off x="346891" y="26075112"/>
            <a:ext cx="6578830" cy="4915012"/>
            <a:chOff x="6582154" y="24976855"/>
            <a:chExt cx="6578830" cy="4915012"/>
          </a:xfrm>
        </p:grpSpPr>
        <p:pic>
          <p:nvPicPr>
            <p:cNvPr id="371" name="Picture 370"/>
            <p:cNvPicPr/>
            <p:nvPr/>
          </p:nvPicPr>
          <p:blipFill rotWithShape="1">
            <a:blip r:embed="rId12">
              <a:extLst>
                <a:ext uri="{28A0092B-C50C-407E-A947-70E740481C1C}">
                  <a14:useLocalDpi xmlns:a14="http://schemas.microsoft.com/office/drawing/2010/main" val="0"/>
                </a:ext>
              </a:extLst>
            </a:blip>
            <a:srcRect l="39580"/>
            <a:stretch/>
          </p:blipFill>
          <p:spPr>
            <a:xfrm>
              <a:off x="6582154" y="24976855"/>
              <a:ext cx="3197258" cy="4004376"/>
            </a:xfrm>
            <a:prstGeom prst="rect">
              <a:avLst/>
            </a:prstGeom>
          </p:spPr>
        </p:pic>
        <p:sp>
          <p:nvSpPr>
            <p:cNvPr id="372" name="Freeform 371"/>
            <p:cNvSpPr/>
            <p:nvPr/>
          </p:nvSpPr>
          <p:spPr>
            <a:xfrm>
              <a:off x="7675899" y="25836054"/>
              <a:ext cx="1140319" cy="1757529"/>
            </a:xfrm>
            <a:custGeom>
              <a:avLst/>
              <a:gdLst>
                <a:gd name="connsiteX0" fmla="*/ 623887 w 1281112"/>
                <a:gd name="connsiteY0" fmla="*/ 509588 h 2000250"/>
                <a:gd name="connsiteX1" fmla="*/ 766762 w 1281112"/>
                <a:gd name="connsiteY1" fmla="*/ 428625 h 2000250"/>
                <a:gd name="connsiteX2" fmla="*/ 900112 w 1281112"/>
                <a:gd name="connsiteY2" fmla="*/ 400050 h 2000250"/>
                <a:gd name="connsiteX3" fmla="*/ 1028700 w 1281112"/>
                <a:gd name="connsiteY3" fmla="*/ 366713 h 2000250"/>
                <a:gd name="connsiteX4" fmla="*/ 1166812 w 1281112"/>
                <a:gd name="connsiteY4" fmla="*/ 366713 h 2000250"/>
                <a:gd name="connsiteX5" fmla="*/ 1176337 w 1281112"/>
                <a:gd name="connsiteY5" fmla="*/ 366713 h 2000250"/>
                <a:gd name="connsiteX6" fmla="*/ 1204912 w 1281112"/>
                <a:gd name="connsiteY6" fmla="*/ 209550 h 2000250"/>
                <a:gd name="connsiteX7" fmla="*/ 1171575 w 1281112"/>
                <a:gd name="connsiteY7" fmla="*/ 57150 h 2000250"/>
                <a:gd name="connsiteX8" fmla="*/ 1171575 w 1281112"/>
                <a:gd name="connsiteY8" fmla="*/ 23813 h 2000250"/>
                <a:gd name="connsiteX9" fmla="*/ 1281112 w 1281112"/>
                <a:gd name="connsiteY9" fmla="*/ 0 h 2000250"/>
                <a:gd name="connsiteX10" fmla="*/ 1262062 w 1281112"/>
                <a:gd name="connsiteY10" fmla="*/ 71438 h 2000250"/>
                <a:gd name="connsiteX11" fmla="*/ 1262062 w 1281112"/>
                <a:gd name="connsiteY11" fmla="*/ 114300 h 2000250"/>
                <a:gd name="connsiteX12" fmla="*/ 1271587 w 1281112"/>
                <a:gd name="connsiteY12" fmla="*/ 219075 h 2000250"/>
                <a:gd name="connsiteX13" fmla="*/ 1271587 w 1281112"/>
                <a:gd name="connsiteY13" fmla="*/ 271463 h 2000250"/>
                <a:gd name="connsiteX14" fmla="*/ 1276350 w 1281112"/>
                <a:gd name="connsiteY14" fmla="*/ 309563 h 2000250"/>
                <a:gd name="connsiteX15" fmla="*/ 1266825 w 1281112"/>
                <a:gd name="connsiteY15" fmla="*/ 366713 h 2000250"/>
                <a:gd name="connsiteX16" fmla="*/ 1262062 w 1281112"/>
                <a:gd name="connsiteY16" fmla="*/ 414338 h 2000250"/>
                <a:gd name="connsiteX17" fmla="*/ 1247775 w 1281112"/>
                <a:gd name="connsiteY17" fmla="*/ 485775 h 2000250"/>
                <a:gd name="connsiteX18" fmla="*/ 1176337 w 1281112"/>
                <a:gd name="connsiteY18" fmla="*/ 628650 h 2000250"/>
                <a:gd name="connsiteX19" fmla="*/ 1123950 w 1281112"/>
                <a:gd name="connsiteY19" fmla="*/ 657225 h 2000250"/>
                <a:gd name="connsiteX20" fmla="*/ 1095375 w 1281112"/>
                <a:gd name="connsiteY20" fmla="*/ 690563 h 2000250"/>
                <a:gd name="connsiteX21" fmla="*/ 1052512 w 1281112"/>
                <a:gd name="connsiteY21" fmla="*/ 704850 h 2000250"/>
                <a:gd name="connsiteX22" fmla="*/ 995362 w 1281112"/>
                <a:gd name="connsiteY22" fmla="*/ 728663 h 2000250"/>
                <a:gd name="connsiteX23" fmla="*/ 952500 w 1281112"/>
                <a:gd name="connsiteY23" fmla="*/ 790575 h 2000250"/>
                <a:gd name="connsiteX24" fmla="*/ 942975 w 1281112"/>
                <a:gd name="connsiteY24" fmla="*/ 819150 h 2000250"/>
                <a:gd name="connsiteX25" fmla="*/ 942975 w 1281112"/>
                <a:gd name="connsiteY25" fmla="*/ 866775 h 2000250"/>
                <a:gd name="connsiteX26" fmla="*/ 933450 w 1281112"/>
                <a:gd name="connsiteY26" fmla="*/ 904875 h 2000250"/>
                <a:gd name="connsiteX27" fmla="*/ 900112 w 1281112"/>
                <a:gd name="connsiteY27" fmla="*/ 957263 h 2000250"/>
                <a:gd name="connsiteX28" fmla="*/ 881062 w 1281112"/>
                <a:gd name="connsiteY28" fmla="*/ 1023938 h 2000250"/>
                <a:gd name="connsiteX29" fmla="*/ 866775 w 1281112"/>
                <a:gd name="connsiteY29" fmla="*/ 1071563 h 2000250"/>
                <a:gd name="connsiteX30" fmla="*/ 795337 w 1281112"/>
                <a:gd name="connsiteY30" fmla="*/ 1176338 h 2000250"/>
                <a:gd name="connsiteX31" fmla="*/ 728662 w 1281112"/>
                <a:gd name="connsiteY31" fmla="*/ 1243013 h 2000250"/>
                <a:gd name="connsiteX32" fmla="*/ 695325 w 1281112"/>
                <a:gd name="connsiteY32" fmla="*/ 1266825 h 2000250"/>
                <a:gd name="connsiteX33" fmla="*/ 676275 w 1281112"/>
                <a:gd name="connsiteY33" fmla="*/ 1257300 h 2000250"/>
                <a:gd name="connsiteX34" fmla="*/ 642937 w 1281112"/>
                <a:gd name="connsiteY34" fmla="*/ 1295400 h 2000250"/>
                <a:gd name="connsiteX35" fmla="*/ 614362 w 1281112"/>
                <a:gd name="connsiteY35" fmla="*/ 1357313 h 2000250"/>
                <a:gd name="connsiteX36" fmla="*/ 600075 w 1281112"/>
                <a:gd name="connsiteY36" fmla="*/ 1362075 h 2000250"/>
                <a:gd name="connsiteX37" fmla="*/ 576262 w 1281112"/>
                <a:gd name="connsiteY37" fmla="*/ 1390650 h 2000250"/>
                <a:gd name="connsiteX38" fmla="*/ 561975 w 1281112"/>
                <a:gd name="connsiteY38" fmla="*/ 1376363 h 2000250"/>
                <a:gd name="connsiteX39" fmla="*/ 504825 w 1281112"/>
                <a:gd name="connsiteY39" fmla="*/ 1419225 h 2000250"/>
                <a:gd name="connsiteX40" fmla="*/ 457200 w 1281112"/>
                <a:gd name="connsiteY40" fmla="*/ 1433513 h 2000250"/>
                <a:gd name="connsiteX41" fmla="*/ 423862 w 1281112"/>
                <a:gd name="connsiteY41" fmla="*/ 1462088 h 2000250"/>
                <a:gd name="connsiteX42" fmla="*/ 395287 w 1281112"/>
                <a:gd name="connsiteY42" fmla="*/ 1519238 h 2000250"/>
                <a:gd name="connsiteX43" fmla="*/ 371475 w 1281112"/>
                <a:gd name="connsiteY43" fmla="*/ 1552575 h 2000250"/>
                <a:gd name="connsiteX44" fmla="*/ 385762 w 1281112"/>
                <a:gd name="connsiteY44" fmla="*/ 1576388 h 2000250"/>
                <a:gd name="connsiteX45" fmla="*/ 390525 w 1281112"/>
                <a:gd name="connsiteY45" fmla="*/ 1628775 h 2000250"/>
                <a:gd name="connsiteX46" fmla="*/ 390525 w 1281112"/>
                <a:gd name="connsiteY46" fmla="*/ 1662113 h 2000250"/>
                <a:gd name="connsiteX47" fmla="*/ 333375 w 1281112"/>
                <a:gd name="connsiteY47" fmla="*/ 1757363 h 2000250"/>
                <a:gd name="connsiteX48" fmla="*/ 242887 w 1281112"/>
                <a:gd name="connsiteY48" fmla="*/ 1843088 h 2000250"/>
                <a:gd name="connsiteX49" fmla="*/ 147637 w 1281112"/>
                <a:gd name="connsiteY49" fmla="*/ 1933575 h 2000250"/>
                <a:gd name="connsiteX50" fmla="*/ 95250 w 1281112"/>
                <a:gd name="connsiteY50" fmla="*/ 1981200 h 2000250"/>
                <a:gd name="connsiteX51" fmla="*/ 71437 w 1281112"/>
                <a:gd name="connsiteY51" fmla="*/ 1995488 h 2000250"/>
                <a:gd name="connsiteX52" fmla="*/ 52387 w 1281112"/>
                <a:gd name="connsiteY52" fmla="*/ 2000250 h 2000250"/>
                <a:gd name="connsiteX53" fmla="*/ 4762 w 1281112"/>
                <a:gd name="connsiteY53" fmla="*/ 2000250 h 2000250"/>
                <a:gd name="connsiteX54" fmla="*/ 0 w 1281112"/>
                <a:gd name="connsiteY54" fmla="*/ 1957388 h 2000250"/>
                <a:gd name="connsiteX55" fmla="*/ 9525 w 1281112"/>
                <a:gd name="connsiteY55" fmla="*/ 1876425 h 2000250"/>
                <a:gd name="connsiteX56" fmla="*/ 19050 w 1281112"/>
                <a:gd name="connsiteY56" fmla="*/ 1843088 h 2000250"/>
                <a:gd name="connsiteX57" fmla="*/ 28575 w 1281112"/>
                <a:gd name="connsiteY57" fmla="*/ 1804988 h 2000250"/>
                <a:gd name="connsiteX58" fmla="*/ 42862 w 1281112"/>
                <a:gd name="connsiteY58" fmla="*/ 1762125 h 2000250"/>
                <a:gd name="connsiteX59" fmla="*/ 47625 w 1281112"/>
                <a:gd name="connsiteY59" fmla="*/ 1724025 h 2000250"/>
                <a:gd name="connsiteX60" fmla="*/ 142875 w 1281112"/>
                <a:gd name="connsiteY60" fmla="*/ 1666875 h 2000250"/>
                <a:gd name="connsiteX61" fmla="*/ 214312 w 1281112"/>
                <a:gd name="connsiteY61" fmla="*/ 1619250 h 2000250"/>
                <a:gd name="connsiteX62" fmla="*/ 242887 w 1281112"/>
                <a:gd name="connsiteY62" fmla="*/ 1547813 h 2000250"/>
                <a:gd name="connsiteX63" fmla="*/ 257175 w 1281112"/>
                <a:gd name="connsiteY63" fmla="*/ 1509713 h 2000250"/>
                <a:gd name="connsiteX64" fmla="*/ 290512 w 1281112"/>
                <a:gd name="connsiteY64" fmla="*/ 1462088 h 2000250"/>
                <a:gd name="connsiteX65" fmla="*/ 304800 w 1281112"/>
                <a:gd name="connsiteY65" fmla="*/ 1419225 h 2000250"/>
                <a:gd name="connsiteX66" fmla="*/ 323850 w 1281112"/>
                <a:gd name="connsiteY66" fmla="*/ 1385888 h 2000250"/>
                <a:gd name="connsiteX67" fmla="*/ 352425 w 1281112"/>
                <a:gd name="connsiteY67" fmla="*/ 1347788 h 2000250"/>
                <a:gd name="connsiteX68" fmla="*/ 376237 w 1281112"/>
                <a:gd name="connsiteY68" fmla="*/ 1290638 h 2000250"/>
                <a:gd name="connsiteX69" fmla="*/ 400050 w 1281112"/>
                <a:gd name="connsiteY69" fmla="*/ 1223963 h 2000250"/>
                <a:gd name="connsiteX70" fmla="*/ 414337 w 1281112"/>
                <a:gd name="connsiteY70" fmla="*/ 1190625 h 2000250"/>
                <a:gd name="connsiteX71" fmla="*/ 438150 w 1281112"/>
                <a:gd name="connsiteY71" fmla="*/ 1147763 h 2000250"/>
                <a:gd name="connsiteX72" fmla="*/ 461962 w 1281112"/>
                <a:gd name="connsiteY72" fmla="*/ 1123950 h 2000250"/>
                <a:gd name="connsiteX73" fmla="*/ 471487 w 1281112"/>
                <a:gd name="connsiteY73" fmla="*/ 1085850 h 2000250"/>
                <a:gd name="connsiteX74" fmla="*/ 495300 w 1281112"/>
                <a:gd name="connsiteY74" fmla="*/ 1023938 h 2000250"/>
                <a:gd name="connsiteX75" fmla="*/ 495300 w 1281112"/>
                <a:gd name="connsiteY75" fmla="*/ 1000125 h 2000250"/>
                <a:gd name="connsiteX76" fmla="*/ 509587 w 1281112"/>
                <a:gd name="connsiteY76" fmla="*/ 881063 h 2000250"/>
                <a:gd name="connsiteX77" fmla="*/ 495300 w 1281112"/>
                <a:gd name="connsiteY77" fmla="*/ 762000 h 2000250"/>
                <a:gd name="connsiteX78" fmla="*/ 495300 w 1281112"/>
                <a:gd name="connsiteY78" fmla="*/ 709613 h 2000250"/>
                <a:gd name="connsiteX79" fmla="*/ 495300 w 1281112"/>
                <a:gd name="connsiteY79" fmla="*/ 647700 h 2000250"/>
                <a:gd name="connsiteX80" fmla="*/ 509587 w 1281112"/>
                <a:gd name="connsiteY80" fmla="*/ 595313 h 2000250"/>
                <a:gd name="connsiteX81" fmla="*/ 523875 w 1281112"/>
                <a:gd name="connsiteY81" fmla="*/ 576263 h 2000250"/>
                <a:gd name="connsiteX82" fmla="*/ 557212 w 1281112"/>
                <a:gd name="connsiteY82" fmla="*/ 547688 h 2000250"/>
                <a:gd name="connsiteX83" fmla="*/ 623887 w 1281112"/>
                <a:gd name="connsiteY83" fmla="*/ 509588 h 20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281112" h="2000250">
                  <a:moveTo>
                    <a:pt x="623887" y="509588"/>
                  </a:moveTo>
                  <a:lnTo>
                    <a:pt x="766762" y="428625"/>
                  </a:lnTo>
                  <a:lnTo>
                    <a:pt x="900112" y="400050"/>
                  </a:lnTo>
                  <a:lnTo>
                    <a:pt x="1028700" y="366713"/>
                  </a:lnTo>
                  <a:lnTo>
                    <a:pt x="1166812" y="366713"/>
                  </a:lnTo>
                  <a:lnTo>
                    <a:pt x="1176337" y="366713"/>
                  </a:lnTo>
                  <a:lnTo>
                    <a:pt x="1204912" y="209550"/>
                  </a:lnTo>
                  <a:lnTo>
                    <a:pt x="1171575" y="57150"/>
                  </a:lnTo>
                  <a:lnTo>
                    <a:pt x="1171575" y="23813"/>
                  </a:lnTo>
                  <a:lnTo>
                    <a:pt x="1281112" y="0"/>
                  </a:lnTo>
                  <a:lnTo>
                    <a:pt x="1262062" y="71438"/>
                  </a:lnTo>
                  <a:lnTo>
                    <a:pt x="1262062" y="114300"/>
                  </a:lnTo>
                  <a:lnTo>
                    <a:pt x="1271587" y="219075"/>
                  </a:lnTo>
                  <a:lnTo>
                    <a:pt x="1271587" y="271463"/>
                  </a:lnTo>
                  <a:lnTo>
                    <a:pt x="1276350" y="309563"/>
                  </a:lnTo>
                  <a:lnTo>
                    <a:pt x="1266825" y="366713"/>
                  </a:lnTo>
                  <a:lnTo>
                    <a:pt x="1262062" y="414338"/>
                  </a:lnTo>
                  <a:lnTo>
                    <a:pt x="1247775" y="485775"/>
                  </a:lnTo>
                  <a:lnTo>
                    <a:pt x="1176337" y="628650"/>
                  </a:lnTo>
                  <a:lnTo>
                    <a:pt x="1123950" y="657225"/>
                  </a:lnTo>
                  <a:lnTo>
                    <a:pt x="1095375" y="690563"/>
                  </a:lnTo>
                  <a:lnTo>
                    <a:pt x="1052512" y="704850"/>
                  </a:lnTo>
                  <a:lnTo>
                    <a:pt x="995362" y="728663"/>
                  </a:lnTo>
                  <a:lnTo>
                    <a:pt x="952500" y="790575"/>
                  </a:lnTo>
                  <a:lnTo>
                    <a:pt x="942975" y="819150"/>
                  </a:lnTo>
                  <a:lnTo>
                    <a:pt x="942975" y="866775"/>
                  </a:lnTo>
                  <a:lnTo>
                    <a:pt x="933450" y="904875"/>
                  </a:lnTo>
                  <a:lnTo>
                    <a:pt x="900112" y="957263"/>
                  </a:lnTo>
                  <a:lnTo>
                    <a:pt x="881062" y="1023938"/>
                  </a:lnTo>
                  <a:lnTo>
                    <a:pt x="866775" y="1071563"/>
                  </a:lnTo>
                  <a:lnTo>
                    <a:pt x="795337" y="1176338"/>
                  </a:lnTo>
                  <a:lnTo>
                    <a:pt x="728662" y="1243013"/>
                  </a:lnTo>
                  <a:lnTo>
                    <a:pt x="695325" y="1266825"/>
                  </a:lnTo>
                  <a:lnTo>
                    <a:pt x="676275" y="1257300"/>
                  </a:lnTo>
                  <a:lnTo>
                    <a:pt x="642937" y="1295400"/>
                  </a:lnTo>
                  <a:lnTo>
                    <a:pt x="614362" y="1357313"/>
                  </a:lnTo>
                  <a:lnTo>
                    <a:pt x="600075" y="1362075"/>
                  </a:lnTo>
                  <a:lnTo>
                    <a:pt x="576262" y="1390650"/>
                  </a:lnTo>
                  <a:lnTo>
                    <a:pt x="561975" y="1376363"/>
                  </a:lnTo>
                  <a:lnTo>
                    <a:pt x="504825" y="1419225"/>
                  </a:lnTo>
                  <a:lnTo>
                    <a:pt x="457200" y="1433513"/>
                  </a:lnTo>
                  <a:lnTo>
                    <a:pt x="423862" y="1462088"/>
                  </a:lnTo>
                  <a:lnTo>
                    <a:pt x="395287" y="1519238"/>
                  </a:lnTo>
                  <a:lnTo>
                    <a:pt x="371475" y="1552575"/>
                  </a:lnTo>
                  <a:lnTo>
                    <a:pt x="385762" y="1576388"/>
                  </a:lnTo>
                  <a:lnTo>
                    <a:pt x="390525" y="1628775"/>
                  </a:lnTo>
                  <a:lnTo>
                    <a:pt x="390525" y="1662113"/>
                  </a:lnTo>
                  <a:lnTo>
                    <a:pt x="333375" y="1757363"/>
                  </a:lnTo>
                  <a:lnTo>
                    <a:pt x="242887" y="1843088"/>
                  </a:lnTo>
                  <a:lnTo>
                    <a:pt x="147637" y="1933575"/>
                  </a:lnTo>
                  <a:lnTo>
                    <a:pt x="95250" y="1981200"/>
                  </a:lnTo>
                  <a:lnTo>
                    <a:pt x="71437" y="1995488"/>
                  </a:lnTo>
                  <a:lnTo>
                    <a:pt x="52387" y="2000250"/>
                  </a:lnTo>
                  <a:lnTo>
                    <a:pt x="4762" y="2000250"/>
                  </a:lnTo>
                  <a:lnTo>
                    <a:pt x="0" y="1957388"/>
                  </a:lnTo>
                  <a:lnTo>
                    <a:pt x="9525" y="1876425"/>
                  </a:lnTo>
                  <a:lnTo>
                    <a:pt x="19050" y="1843088"/>
                  </a:lnTo>
                  <a:lnTo>
                    <a:pt x="28575" y="1804988"/>
                  </a:lnTo>
                  <a:lnTo>
                    <a:pt x="42862" y="1762125"/>
                  </a:lnTo>
                  <a:lnTo>
                    <a:pt x="47625" y="1724025"/>
                  </a:lnTo>
                  <a:lnTo>
                    <a:pt x="142875" y="1666875"/>
                  </a:lnTo>
                  <a:lnTo>
                    <a:pt x="214312" y="1619250"/>
                  </a:lnTo>
                  <a:lnTo>
                    <a:pt x="242887" y="1547813"/>
                  </a:lnTo>
                  <a:lnTo>
                    <a:pt x="257175" y="1509713"/>
                  </a:lnTo>
                  <a:lnTo>
                    <a:pt x="290512" y="1462088"/>
                  </a:lnTo>
                  <a:lnTo>
                    <a:pt x="304800" y="1419225"/>
                  </a:lnTo>
                  <a:lnTo>
                    <a:pt x="323850" y="1385888"/>
                  </a:lnTo>
                  <a:lnTo>
                    <a:pt x="352425" y="1347788"/>
                  </a:lnTo>
                  <a:lnTo>
                    <a:pt x="376237" y="1290638"/>
                  </a:lnTo>
                  <a:lnTo>
                    <a:pt x="400050" y="1223963"/>
                  </a:lnTo>
                  <a:lnTo>
                    <a:pt x="414337" y="1190625"/>
                  </a:lnTo>
                  <a:lnTo>
                    <a:pt x="438150" y="1147763"/>
                  </a:lnTo>
                  <a:lnTo>
                    <a:pt x="461962" y="1123950"/>
                  </a:lnTo>
                  <a:lnTo>
                    <a:pt x="471487" y="1085850"/>
                  </a:lnTo>
                  <a:lnTo>
                    <a:pt x="495300" y="1023938"/>
                  </a:lnTo>
                  <a:lnTo>
                    <a:pt x="495300" y="1000125"/>
                  </a:lnTo>
                  <a:lnTo>
                    <a:pt x="509587" y="881063"/>
                  </a:lnTo>
                  <a:lnTo>
                    <a:pt x="495300" y="762000"/>
                  </a:lnTo>
                  <a:lnTo>
                    <a:pt x="495300" y="709613"/>
                  </a:lnTo>
                  <a:lnTo>
                    <a:pt x="495300" y="647700"/>
                  </a:lnTo>
                  <a:lnTo>
                    <a:pt x="509587" y="595313"/>
                  </a:lnTo>
                  <a:lnTo>
                    <a:pt x="523875" y="576263"/>
                  </a:lnTo>
                  <a:lnTo>
                    <a:pt x="557212" y="547688"/>
                  </a:lnTo>
                  <a:lnTo>
                    <a:pt x="623887" y="509588"/>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73" name="Rectangle 372"/>
            <p:cNvSpPr/>
            <p:nvPr/>
          </p:nvSpPr>
          <p:spPr>
            <a:xfrm>
              <a:off x="8175801" y="26198456"/>
              <a:ext cx="678288" cy="43101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4" name="Straight Connector 373"/>
            <p:cNvCxnSpPr/>
            <p:nvPr/>
          </p:nvCxnSpPr>
          <p:spPr>
            <a:xfrm>
              <a:off x="8855396" y="26198456"/>
              <a:ext cx="4305588" cy="6228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5" name="Group 374"/>
            <p:cNvGrpSpPr/>
            <p:nvPr/>
          </p:nvGrpSpPr>
          <p:grpSpPr>
            <a:xfrm>
              <a:off x="8854089" y="26821332"/>
              <a:ext cx="4306892" cy="3070535"/>
              <a:chOff x="8343582" y="22022946"/>
              <a:chExt cx="3611393" cy="2250057"/>
            </a:xfrm>
          </p:grpSpPr>
          <p:grpSp>
            <p:nvGrpSpPr>
              <p:cNvPr id="376" name="Group 375"/>
              <p:cNvGrpSpPr/>
              <p:nvPr/>
            </p:nvGrpSpPr>
            <p:grpSpPr>
              <a:xfrm>
                <a:off x="8343582" y="22027220"/>
                <a:ext cx="3611393" cy="2245783"/>
                <a:chOff x="6380752" y="24099125"/>
                <a:chExt cx="3611393" cy="2245783"/>
              </a:xfrm>
            </p:grpSpPr>
            <p:sp>
              <p:nvSpPr>
                <p:cNvPr id="378" name="Rectangle 377"/>
                <p:cNvSpPr/>
                <p:nvPr/>
              </p:nvSpPr>
              <p:spPr>
                <a:xfrm>
                  <a:off x="6381847" y="24099125"/>
                  <a:ext cx="3610298" cy="224577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9" name="Group 378"/>
                <p:cNvGrpSpPr/>
                <p:nvPr/>
              </p:nvGrpSpPr>
              <p:grpSpPr>
                <a:xfrm>
                  <a:off x="6380752" y="24099132"/>
                  <a:ext cx="3610298" cy="2245776"/>
                  <a:chOff x="6380752" y="24099132"/>
                  <a:chExt cx="3610298" cy="2245776"/>
                </a:xfrm>
              </p:grpSpPr>
              <p:pic>
                <p:nvPicPr>
                  <p:cNvPr id="380"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80752" y="24099132"/>
                    <a:ext cx="3610298" cy="2245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81" name="Group 380"/>
                  <p:cNvGrpSpPr/>
                  <p:nvPr/>
                </p:nvGrpSpPr>
                <p:grpSpPr>
                  <a:xfrm rot="20948499">
                    <a:off x="6767359" y="24268593"/>
                    <a:ext cx="2532729" cy="1616353"/>
                    <a:chOff x="5483936" y="18830150"/>
                    <a:chExt cx="6981825" cy="4000498"/>
                  </a:xfrm>
                </p:grpSpPr>
                <p:sp>
                  <p:nvSpPr>
                    <p:cNvPr id="383" name="Freeform 382"/>
                    <p:cNvSpPr/>
                    <p:nvPr/>
                  </p:nvSpPr>
                  <p:spPr>
                    <a:xfrm>
                      <a:off x="5483936" y="18830150"/>
                      <a:ext cx="6981825" cy="4000498"/>
                    </a:xfrm>
                    <a:custGeom>
                      <a:avLst/>
                      <a:gdLst>
                        <a:gd name="connsiteX0" fmla="*/ 904875 w 6981825"/>
                        <a:gd name="connsiteY0" fmla="*/ 409575 h 4000500"/>
                        <a:gd name="connsiteX1" fmla="*/ 6172200 w 6981825"/>
                        <a:gd name="connsiteY1" fmla="*/ 428625 h 4000500"/>
                        <a:gd name="connsiteX2" fmla="*/ 6210300 w 6981825"/>
                        <a:gd name="connsiteY2" fmla="*/ 457200 h 4000500"/>
                        <a:gd name="connsiteX3" fmla="*/ 6210300 w 6981825"/>
                        <a:gd name="connsiteY3" fmla="*/ 457200 h 4000500"/>
                        <a:gd name="connsiteX4" fmla="*/ 6267450 w 6981825"/>
                        <a:gd name="connsiteY4" fmla="*/ 514350 h 4000500"/>
                        <a:gd name="connsiteX5" fmla="*/ 6296025 w 6981825"/>
                        <a:gd name="connsiteY5" fmla="*/ 581025 h 4000500"/>
                        <a:gd name="connsiteX6" fmla="*/ 6296025 w 6981825"/>
                        <a:gd name="connsiteY6" fmla="*/ 628650 h 4000500"/>
                        <a:gd name="connsiteX7" fmla="*/ 6353175 w 6981825"/>
                        <a:gd name="connsiteY7" fmla="*/ 657225 h 4000500"/>
                        <a:gd name="connsiteX8" fmla="*/ 6353175 w 6981825"/>
                        <a:gd name="connsiteY8" fmla="*/ 657225 h 4000500"/>
                        <a:gd name="connsiteX9" fmla="*/ 6419850 w 6981825"/>
                        <a:gd name="connsiteY9" fmla="*/ 638175 h 4000500"/>
                        <a:gd name="connsiteX10" fmla="*/ 6419850 w 6981825"/>
                        <a:gd name="connsiteY10" fmla="*/ 638175 h 4000500"/>
                        <a:gd name="connsiteX11" fmla="*/ 6477000 w 6981825"/>
                        <a:gd name="connsiteY11" fmla="*/ 676275 h 4000500"/>
                        <a:gd name="connsiteX12" fmla="*/ 6486525 w 6981825"/>
                        <a:gd name="connsiteY12" fmla="*/ 714375 h 4000500"/>
                        <a:gd name="connsiteX13" fmla="*/ 6515100 w 6981825"/>
                        <a:gd name="connsiteY13" fmla="*/ 723900 h 4000500"/>
                        <a:gd name="connsiteX14" fmla="*/ 6486525 w 6981825"/>
                        <a:gd name="connsiteY14" fmla="*/ 790575 h 4000500"/>
                        <a:gd name="connsiteX15" fmla="*/ 6543675 w 6981825"/>
                        <a:gd name="connsiteY15" fmla="*/ 800100 h 4000500"/>
                        <a:gd name="connsiteX16" fmla="*/ 6534150 w 6981825"/>
                        <a:gd name="connsiteY16" fmla="*/ 876300 h 4000500"/>
                        <a:gd name="connsiteX17" fmla="*/ 6553200 w 6981825"/>
                        <a:gd name="connsiteY17" fmla="*/ 1009650 h 4000500"/>
                        <a:gd name="connsiteX18" fmla="*/ 6553200 w 6981825"/>
                        <a:gd name="connsiteY18" fmla="*/ 1009650 h 4000500"/>
                        <a:gd name="connsiteX19" fmla="*/ 6524625 w 6981825"/>
                        <a:gd name="connsiteY19" fmla="*/ 1085850 h 4000500"/>
                        <a:gd name="connsiteX20" fmla="*/ 6600825 w 6981825"/>
                        <a:gd name="connsiteY20" fmla="*/ 1143000 h 4000500"/>
                        <a:gd name="connsiteX21" fmla="*/ 6591300 w 6981825"/>
                        <a:gd name="connsiteY21" fmla="*/ 1190625 h 4000500"/>
                        <a:gd name="connsiteX22" fmla="*/ 6619875 w 6981825"/>
                        <a:gd name="connsiteY22" fmla="*/ 1257300 h 4000500"/>
                        <a:gd name="connsiteX23" fmla="*/ 6715125 w 6981825"/>
                        <a:gd name="connsiteY23" fmla="*/ 1257300 h 4000500"/>
                        <a:gd name="connsiteX24" fmla="*/ 6734175 w 6981825"/>
                        <a:gd name="connsiteY24" fmla="*/ 1323975 h 4000500"/>
                        <a:gd name="connsiteX25" fmla="*/ 6791325 w 6981825"/>
                        <a:gd name="connsiteY25" fmla="*/ 1295400 h 4000500"/>
                        <a:gd name="connsiteX26" fmla="*/ 6819900 w 6981825"/>
                        <a:gd name="connsiteY26" fmla="*/ 1333500 h 4000500"/>
                        <a:gd name="connsiteX27" fmla="*/ 6848475 w 6981825"/>
                        <a:gd name="connsiteY27" fmla="*/ 1323975 h 4000500"/>
                        <a:gd name="connsiteX28" fmla="*/ 6867525 w 6981825"/>
                        <a:gd name="connsiteY28" fmla="*/ 1352550 h 4000500"/>
                        <a:gd name="connsiteX29" fmla="*/ 6934200 w 6981825"/>
                        <a:gd name="connsiteY29" fmla="*/ 1333500 h 4000500"/>
                        <a:gd name="connsiteX30" fmla="*/ 6934200 w 6981825"/>
                        <a:gd name="connsiteY30" fmla="*/ 1390650 h 4000500"/>
                        <a:gd name="connsiteX31" fmla="*/ 6981825 w 6981825"/>
                        <a:gd name="connsiteY31" fmla="*/ 1447800 h 4000500"/>
                        <a:gd name="connsiteX32" fmla="*/ 6896100 w 6981825"/>
                        <a:gd name="connsiteY32" fmla="*/ 1485900 h 4000500"/>
                        <a:gd name="connsiteX33" fmla="*/ 6877050 w 6981825"/>
                        <a:gd name="connsiteY33" fmla="*/ 1533525 h 4000500"/>
                        <a:gd name="connsiteX34" fmla="*/ 6810375 w 6981825"/>
                        <a:gd name="connsiteY34" fmla="*/ 1552575 h 4000500"/>
                        <a:gd name="connsiteX35" fmla="*/ 6781800 w 6981825"/>
                        <a:gd name="connsiteY35" fmla="*/ 1628775 h 4000500"/>
                        <a:gd name="connsiteX36" fmla="*/ 6781800 w 6981825"/>
                        <a:gd name="connsiteY36" fmla="*/ 1666875 h 4000500"/>
                        <a:gd name="connsiteX37" fmla="*/ 6715125 w 6981825"/>
                        <a:gd name="connsiteY37" fmla="*/ 1771650 h 4000500"/>
                        <a:gd name="connsiteX38" fmla="*/ 6629400 w 6981825"/>
                        <a:gd name="connsiteY38" fmla="*/ 1847850 h 4000500"/>
                        <a:gd name="connsiteX39" fmla="*/ 6667500 w 6981825"/>
                        <a:gd name="connsiteY39" fmla="*/ 1866900 h 4000500"/>
                        <a:gd name="connsiteX40" fmla="*/ 6562725 w 6981825"/>
                        <a:gd name="connsiteY40" fmla="*/ 1962150 h 4000500"/>
                        <a:gd name="connsiteX41" fmla="*/ 6467475 w 6981825"/>
                        <a:gd name="connsiteY41" fmla="*/ 2038350 h 4000500"/>
                        <a:gd name="connsiteX42" fmla="*/ 6467475 w 6981825"/>
                        <a:gd name="connsiteY42" fmla="*/ 2105025 h 4000500"/>
                        <a:gd name="connsiteX43" fmla="*/ 6553200 w 6981825"/>
                        <a:gd name="connsiteY43" fmla="*/ 2228850 h 4000500"/>
                        <a:gd name="connsiteX44" fmla="*/ 6505575 w 6981825"/>
                        <a:gd name="connsiteY44" fmla="*/ 2266950 h 4000500"/>
                        <a:gd name="connsiteX45" fmla="*/ 6505575 w 6981825"/>
                        <a:gd name="connsiteY45" fmla="*/ 2314575 h 4000500"/>
                        <a:gd name="connsiteX46" fmla="*/ 6438900 w 6981825"/>
                        <a:gd name="connsiteY46" fmla="*/ 2371725 h 4000500"/>
                        <a:gd name="connsiteX47" fmla="*/ 6410325 w 6981825"/>
                        <a:gd name="connsiteY47" fmla="*/ 2371725 h 4000500"/>
                        <a:gd name="connsiteX48" fmla="*/ 6381750 w 6981825"/>
                        <a:gd name="connsiteY48" fmla="*/ 2486025 h 4000500"/>
                        <a:gd name="connsiteX49" fmla="*/ 6381750 w 6981825"/>
                        <a:gd name="connsiteY49" fmla="*/ 2486025 h 4000500"/>
                        <a:gd name="connsiteX50" fmla="*/ 6391275 w 6981825"/>
                        <a:gd name="connsiteY50" fmla="*/ 2628900 h 4000500"/>
                        <a:gd name="connsiteX51" fmla="*/ 6391275 w 6981825"/>
                        <a:gd name="connsiteY51" fmla="*/ 2676525 h 4000500"/>
                        <a:gd name="connsiteX52" fmla="*/ 6457950 w 6981825"/>
                        <a:gd name="connsiteY52" fmla="*/ 2686050 h 4000500"/>
                        <a:gd name="connsiteX53" fmla="*/ 6524625 w 6981825"/>
                        <a:gd name="connsiteY53" fmla="*/ 2733675 h 4000500"/>
                        <a:gd name="connsiteX54" fmla="*/ 6543675 w 6981825"/>
                        <a:gd name="connsiteY54" fmla="*/ 2876550 h 4000500"/>
                        <a:gd name="connsiteX55" fmla="*/ 6572250 w 6981825"/>
                        <a:gd name="connsiteY55" fmla="*/ 2962275 h 4000500"/>
                        <a:gd name="connsiteX56" fmla="*/ 6648450 w 6981825"/>
                        <a:gd name="connsiteY56" fmla="*/ 2943225 h 4000500"/>
                        <a:gd name="connsiteX57" fmla="*/ 6686550 w 6981825"/>
                        <a:gd name="connsiteY57" fmla="*/ 3067050 h 4000500"/>
                        <a:gd name="connsiteX58" fmla="*/ 6743700 w 6981825"/>
                        <a:gd name="connsiteY58" fmla="*/ 3124200 h 4000500"/>
                        <a:gd name="connsiteX59" fmla="*/ 6762750 w 6981825"/>
                        <a:gd name="connsiteY59" fmla="*/ 3105150 h 4000500"/>
                        <a:gd name="connsiteX60" fmla="*/ 6791325 w 6981825"/>
                        <a:gd name="connsiteY60" fmla="*/ 3200400 h 4000500"/>
                        <a:gd name="connsiteX61" fmla="*/ 6905625 w 6981825"/>
                        <a:gd name="connsiteY61" fmla="*/ 3267075 h 4000500"/>
                        <a:gd name="connsiteX62" fmla="*/ 6943725 w 6981825"/>
                        <a:gd name="connsiteY62" fmla="*/ 3333750 h 4000500"/>
                        <a:gd name="connsiteX63" fmla="*/ 6867525 w 6981825"/>
                        <a:gd name="connsiteY63" fmla="*/ 3390900 h 4000500"/>
                        <a:gd name="connsiteX64" fmla="*/ 6838950 w 6981825"/>
                        <a:gd name="connsiteY64" fmla="*/ 3390900 h 4000500"/>
                        <a:gd name="connsiteX65" fmla="*/ 6753225 w 6981825"/>
                        <a:gd name="connsiteY65" fmla="*/ 3448050 h 4000500"/>
                        <a:gd name="connsiteX66" fmla="*/ 6629400 w 6981825"/>
                        <a:gd name="connsiteY66" fmla="*/ 3505200 h 4000500"/>
                        <a:gd name="connsiteX67" fmla="*/ 6562725 w 6981825"/>
                        <a:gd name="connsiteY67" fmla="*/ 3581400 h 4000500"/>
                        <a:gd name="connsiteX68" fmla="*/ 6486525 w 6981825"/>
                        <a:gd name="connsiteY68" fmla="*/ 3629025 h 4000500"/>
                        <a:gd name="connsiteX69" fmla="*/ 6467475 w 6981825"/>
                        <a:gd name="connsiteY69" fmla="*/ 3638550 h 4000500"/>
                        <a:gd name="connsiteX70" fmla="*/ 6457950 w 6981825"/>
                        <a:gd name="connsiteY70" fmla="*/ 3714750 h 4000500"/>
                        <a:gd name="connsiteX71" fmla="*/ 6438900 w 6981825"/>
                        <a:gd name="connsiteY71" fmla="*/ 3762375 h 4000500"/>
                        <a:gd name="connsiteX72" fmla="*/ 6324600 w 6981825"/>
                        <a:gd name="connsiteY72" fmla="*/ 3800475 h 4000500"/>
                        <a:gd name="connsiteX73" fmla="*/ 6191250 w 6981825"/>
                        <a:gd name="connsiteY73" fmla="*/ 3838575 h 4000500"/>
                        <a:gd name="connsiteX74" fmla="*/ 6115050 w 6981825"/>
                        <a:gd name="connsiteY74" fmla="*/ 3886200 h 4000500"/>
                        <a:gd name="connsiteX75" fmla="*/ 6010275 w 6981825"/>
                        <a:gd name="connsiteY75" fmla="*/ 3838575 h 4000500"/>
                        <a:gd name="connsiteX76" fmla="*/ 5886450 w 6981825"/>
                        <a:gd name="connsiteY76" fmla="*/ 3829050 h 4000500"/>
                        <a:gd name="connsiteX77" fmla="*/ 5810250 w 6981825"/>
                        <a:gd name="connsiteY77" fmla="*/ 3876675 h 4000500"/>
                        <a:gd name="connsiteX78" fmla="*/ 5724525 w 6981825"/>
                        <a:gd name="connsiteY78" fmla="*/ 3962400 h 4000500"/>
                        <a:gd name="connsiteX79" fmla="*/ 5676900 w 6981825"/>
                        <a:gd name="connsiteY79" fmla="*/ 4000500 h 4000500"/>
                        <a:gd name="connsiteX80" fmla="*/ 0 w 6981825"/>
                        <a:gd name="connsiteY80" fmla="*/ 4000500 h 4000500"/>
                        <a:gd name="connsiteX81" fmla="*/ 9525 w 6981825"/>
                        <a:gd name="connsiteY81" fmla="*/ 447675 h 4000500"/>
                        <a:gd name="connsiteX82" fmla="*/ 447675 w 6981825"/>
                        <a:gd name="connsiteY82" fmla="*/ 247650 h 4000500"/>
                        <a:gd name="connsiteX83" fmla="*/ 485775 w 6981825"/>
                        <a:gd name="connsiteY83" fmla="*/ 152400 h 4000500"/>
                        <a:gd name="connsiteX84" fmla="*/ 542925 w 6981825"/>
                        <a:gd name="connsiteY84" fmla="*/ 133350 h 4000500"/>
                        <a:gd name="connsiteX85" fmla="*/ 542925 w 6981825"/>
                        <a:gd name="connsiteY85" fmla="*/ 200025 h 4000500"/>
                        <a:gd name="connsiteX86" fmla="*/ 781050 w 6981825"/>
                        <a:gd name="connsiteY86" fmla="*/ 47625 h 4000500"/>
                        <a:gd name="connsiteX87" fmla="*/ 914400 w 6981825"/>
                        <a:gd name="connsiteY87" fmla="*/ 0 h 4000500"/>
                        <a:gd name="connsiteX88" fmla="*/ 904875 w 6981825"/>
                        <a:gd name="connsiteY88" fmla="*/ 409575 h 400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981825" h="4000500">
                          <a:moveTo>
                            <a:pt x="904875" y="409575"/>
                          </a:moveTo>
                          <a:lnTo>
                            <a:pt x="6172200" y="428625"/>
                          </a:lnTo>
                          <a:lnTo>
                            <a:pt x="6210300" y="457200"/>
                          </a:lnTo>
                          <a:lnTo>
                            <a:pt x="6210300" y="457200"/>
                          </a:lnTo>
                          <a:lnTo>
                            <a:pt x="6267450" y="514350"/>
                          </a:lnTo>
                          <a:lnTo>
                            <a:pt x="6296025" y="581025"/>
                          </a:lnTo>
                          <a:lnTo>
                            <a:pt x="6296025" y="628650"/>
                          </a:lnTo>
                          <a:lnTo>
                            <a:pt x="6353175" y="657225"/>
                          </a:lnTo>
                          <a:lnTo>
                            <a:pt x="6353175" y="657225"/>
                          </a:lnTo>
                          <a:lnTo>
                            <a:pt x="6419850" y="638175"/>
                          </a:lnTo>
                          <a:lnTo>
                            <a:pt x="6419850" y="638175"/>
                          </a:lnTo>
                          <a:lnTo>
                            <a:pt x="6477000" y="676275"/>
                          </a:lnTo>
                          <a:lnTo>
                            <a:pt x="6486525" y="714375"/>
                          </a:lnTo>
                          <a:lnTo>
                            <a:pt x="6515100" y="723900"/>
                          </a:lnTo>
                          <a:lnTo>
                            <a:pt x="6486525" y="790575"/>
                          </a:lnTo>
                          <a:lnTo>
                            <a:pt x="6543675" y="800100"/>
                          </a:lnTo>
                          <a:lnTo>
                            <a:pt x="6534150" y="876300"/>
                          </a:lnTo>
                          <a:lnTo>
                            <a:pt x="6553200" y="1009650"/>
                          </a:lnTo>
                          <a:lnTo>
                            <a:pt x="6553200" y="1009650"/>
                          </a:lnTo>
                          <a:lnTo>
                            <a:pt x="6524625" y="1085850"/>
                          </a:lnTo>
                          <a:lnTo>
                            <a:pt x="6600825" y="1143000"/>
                          </a:lnTo>
                          <a:lnTo>
                            <a:pt x="6591300" y="1190625"/>
                          </a:lnTo>
                          <a:lnTo>
                            <a:pt x="6619875" y="1257300"/>
                          </a:lnTo>
                          <a:lnTo>
                            <a:pt x="6715125" y="1257300"/>
                          </a:lnTo>
                          <a:lnTo>
                            <a:pt x="6734175" y="1323975"/>
                          </a:lnTo>
                          <a:lnTo>
                            <a:pt x="6791325" y="1295400"/>
                          </a:lnTo>
                          <a:lnTo>
                            <a:pt x="6819900" y="1333500"/>
                          </a:lnTo>
                          <a:lnTo>
                            <a:pt x="6848475" y="1323975"/>
                          </a:lnTo>
                          <a:lnTo>
                            <a:pt x="6867525" y="1352550"/>
                          </a:lnTo>
                          <a:lnTo>
                            <a:pt x="6934200" y="1333500"/>
                          </a:lnTo>
                          <a:lnTo>
                            <a:pt x="6934200" y="1390650"/>
                          </a:lnTo>
                          <a:lnTo>
                            <a:pt x="6981825" y="1447800"/>
                          </a:lnTo>
                          <a:lnTo>
                            <a:pt x="6896100" y="1485900"/>
                          </a:lnTo>
                          <a:lnTo>
                            <a:pt x="6877050" y="1533525"/>
                          </a:lnTo>
                          <a:lnTo>
                            <a:pt x="6810375" y="1552575"/>
                          </a:lnTo>
                          <a:lnTo>
                            <a:pt x="6781800" y="1628775"/>
                          </a:lnTo>
                          <a:lnTo>
                            <a:pt x="6781800" y="1666875"/>
                          </a:lnTo>
                          <a:lnTo>
                            <a:pt x="6715125" y="1771650"/>
                          </a:lnTo>
                          <a:lnTo>
                            <a:pt x="6629400" y="1847850"/>
                          </a:lnTo>
                          <a:lnTo>
                            <a:pt x="6667500" y="1866900"/>
                          </a:lnTo>
                          <a:lnTo>
                            <a:pt x="6562725" y="1962150"/>
                          </a:lnTo>
                          <a:lnTo>
                            <a:pt x="6467475" y="2038350"/>
                          </a:lnTo>
                          <a:lnTo>
                            <a:pt x="6467475" y="2105025"/>
                          </a:lnTo>
                          <a:lnTo>
                            <a:pt x="6553200" y="2228850"/>
                          </a:lnTo>
                          <a:lnTo>
                            <a:pt x="6505575" y="2266950"/>
                          </a:lnTo>
                          <a:lnTo>
                            <a:pt x="6505575" y="2314575"/>
                          </a:lnTo>
                          <a:lnTo>
                            <a:pt x="6438900" y="2371725"/>
                          </a:lnTo>
                          <a:lnTo>
                            <a:pt x="6410325" y="2371725"/>
                          </a:lnTo>
                          <a:lnTo>
                            <a:pt x="6381750" y="2486025"/>
                          </a:lnTo>
                          <a:lnTo>
                            <a:pt x="6381750" y="2486025"/>
                          </a:lnTo>
                          <a:lnTo>
                            <a:pt x="6391275" y="2628900"/>
                          </a:lnTo>
                          <a:lnTo>
                            <a:pt x="6391275" y="2676525"/>
                          </a:lnTo>
                          <a:lnTo>
                            <a:pt x="6457950" y="2686050"/>
                          </a:lnTo>
                          <a:lnTo>
                            <a:pt x="6524625" y="2733675"/>
                          </a:lnTo>
                          <a:lnTo>
                            <a:pt x="6543675" y="2876550"/>
                          </a:lnTo>
                          <a:lnTo>
                            <a:pt x="6572250" y="2962275"/>
                          </a:lnTo>
                          <a:lnTo>
                            <a:pt x="6648450" y="2943225"/>
                          </a:lnTo>
                          <a:lnTo>
                            <a:pt x="6686550" y="3067050"/>
                          </a:lnTo>
                          <a:lnTo>
                            <a:pt x="6743700" y="3124200"/>
                          </a:lnTo>
                          <a:lnTo>
                            <a:pt x="6762750" y="3105150"/>
                          </a:lnTo>
                          <a:lnTo>
                            <a:pt x="6791325" y="3200400"/>
                          </a:lnTo>
                          <a:lnTo>
                            <a:pt x="6905625" y="3267075"/>
                          </a:lnTo>
                          <a:lnTo>
                            <a:pt x="6943725" y="3333750"/>
                          </a:lnTo>
                          <a:lnTo>
                            <a:pt x="6867525" y="3390900"/>
                          </a:lnTo>
                          <a:lnTo>
                            <a:pt x="6838950" y="3390900"/>
                          </a:lnTo>
                          <a:lnTo>
                            <a:pt x="6753225" y="3448050"/>
                          </a:lnTo>
                          <a:lnTo>
                            <a:pt x="6629400" y="3505200"/>
                          </a:lnTo>
                          <a:lnTo>
                            <a:pt x="6562725" y="3581400"/>
                          </a:lnTo>
                          <a:lnTo>
                            <a:pt x="6486525" y="3629025"/>
                          </a:lnTo>
                          <a:lnTo>
                            <a:pt x="6467475" y="3638550"/>
                          </a:lnTo>
                          <a:lnTo>
                            <a:pt x="6457950" y="3714750"/>
                          </a:lnTo>
                          <a:lnTo>
                            <a:pt x="6438900" y="3762375"/>
                          </a:lnTo>
                          <a:lnTo>
                            <a:pt x="6324600" y="3800475"/>
                          </a:lnTo>
                          <a:lnTo>
                            <a:pt x="6191250" y="3838575"/>
                          </a:lnTo>
                          <a:lnTo>
                            <a:pt x="6115050" y="3886200"/>
                          </a:lnTo>
                          <a:lnTo>
                            <a:pt x="6010275" y="3838575"/>
                          </a:lnTo>
                          <a:lnTo>
                            <a:pt x="5886450" y="3829050"/>
                          </a:lnTo>
                          <a:lnTo>
                            <a:pt x="5810250" y="3876675"/>
                          </a:lnTo>
                          <a:lnTo>
                            <a:pt x="5724525" y="3962400"/>
                          </a:lnTo>
                          <a:lnTo>
                            <a:pt x="5676900" y="4000500"/>
                          </a:lnTo>
                          <a:lnTo>
                            <a:pt x="0" y="4000500"/>
                          </a:lnTo>
                          <a:lnTo>
                            <a:pt x="9525" y="447675"/>
                          </a:lnTo>
                          <a:lnTo>
                            <a:pt x="447675" y="247650"/>
                          </a:lnTo>
                          <a:lnTo>
                            <a:pt x="485775" y="152400"/>
                          </a:lnTo>
                          <a:lnTo>
                            <a:pt x="542925" y="133350"/>
                          </a:lnTo>
                          <a:lnTo>
                            <a:pt x="542925" y="200025"/>
                          </a:lnTo>
                          <a:lnTo>
                            <a:pt x="781050" y="47625"/>
                          </a:lnTo>
                          <a:lnTo>
                            <a:pt x="914400" y="0"/>
                          </a:lnTo>
                          <a:lnTo>
                            <a:pt x="904875" y="409575"/>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Freeform 383"/>
                    <p:cNvSpPr/>
                    <p:nvPr/>
                  </p:nvSpPr>
                  <p:spPr>
                    <a:xfrm>
                      <a:off x="8067676" y="20450174"/>
                      <a:ext cx="1447801" cy="866775"/>
                    </a:xfrm>
                    <a:custGeom>
                      <a:avLst/>
                      <a:gdLst>
                        <a:gd name="connsiteX0" fmla="*/ 1447800 w 1447800"/>
                        <a:gd name="connsiteY0" fmla="*/ 314325 h 866775"/>
                        <a:gd name="connsiteX1" fmla="*/ 1247775 w 1447800"/>
                        <a:gd name="connsiteY1" fmla="*/ 581025 h 866775"/>
                        <a:gd name="connsiteX2" fmla="*/ 1038225 w 1447800"/>
                        <a:gd name="connsiteY2" fmla="*/ 695325 h 866775"/>
                        <a:gd name="connsiteX3" fmla="*/ 771525 w 1447800"/>
                        <a:gd name="connsiteY3" fmla="*/ 819150 h 866775"/>
                        <a:gd name="connsiteX4" fmla="*/ 666750 w 1447800"/>
                        <a:gd name="connsiteY4" fmla="*/ 800100 h 866775"/>
                        <a:gd name="connsiteX5" fmla="*/ 647700 w 1447800"/>
                        <a:gd name="connsiteY5" fmla="*/ 771525 h 866775"/>
                        <a:gd name="connsiteX6" fmla="*/ 485775 w 1447800"/>
                        <a:gd name="connsiteY6" fmla="*/ 866775 h 866775"/>
                        <a:gd name="connsiteX7" fmla="*/ 276225 w 1447800"/>
                        <a:gd name="connsiteY7" fmla="*/ 790575 h 866775"/>
                        <a:gd name="connsiteX8" fmla="*/ 0 w 1447800"/>
                        <a:gd name="connsiteY8" fmla="*/ 800100 h 866775"/>
                        <a:gd name="connsiteX9" fmla="*/ 0 w 1447800"/>
                        <a:gd name="connsiteY9" fmla="*/ 762000 h 866775"/>
                        <a:gd name="connsiteX10" fmla="*/ 57150 w 1447800"/>
                        <a:gd name="connsiteY10" fmla="*/ 704850 h 866775"/>
                        <a:gd name="connsiteX11" fmla="*/ 76200 w 1447800"/>
                        <a:gd name="connsiteY11" fmla="*/ 647700 h 866775"/>
                        <a:gd name="connsiteX12" fmla="*/ 104775 w 1447800"/>
                        <a:gd name="connsiteY12" fmla="*/ 590550 h 866775"/>
                        <a:gd name="connsiteX13" fmla="*/ 104775 w 1447800"/>
                        <a:gd name="connsiteY13" fmla="*/ 590550 h 866775"/>
                        <a:gd name="connsiteX14" fmla="*/ 161925 w 1447800"/>
                        <a:gd name="connsiteY14" fmla="*/ 533400 h 866775"/>
                        <a:gd name="connsiteX15" fmla="*/ 266700 w 1447800"/>
                        <a:gd name="connsiteY15" fmla="*/ 447675 h 866775"/>
                        <a:gd name="connsiteX16" fmla="*/ 295275 w 1447800"/>
                        <a:gd name="connsiteY16" fmla="*/ 476250 h 866775"/>
                        <a:gd name="connsiteX17" fmla="*/ 333375 w 1447800"/>
                        <a:gd name="connsiteY17" fmla="*/ 447675 h 866775"/>
                        <a:gd name="connsiteX18" fmla="*/ 333375 w 1447800"/>
                        <a:gd name="connsiteY18" fmla="*/ 400050 h 866775"/>
                        <a:gd name="connsiteX19" fmla="*/ 352425 w 1447800"/>
                        <a:gd name="connsiteY19" fmla="*/ 371475 h 866775"/>
                        <a:gd name="connsiteX20" fmla="*/ 342900 w 1447800"/>
                        <a:gd name="connsiteY20" fmla="*/ 314325 h 866775"/>
                        <a:gd name="connsiteX21" fmla="*/ 304800 w 1447800"/>
                        <a:gd name="connsiteY21" fmla="*/ 200025 h 866775"/>
                        <a:gd name="connsiteX22" fmla="*/ 400050 w 1447800"/>
                        <a:gd name="connsiteY22" fmla="*/ 133350 h 866775"/>
                        <a:gd name="connsiteX23" fmla="*/ 428625 w 1447800"/>
                        <a:gd name="connsiteY23" fmla="*/ 142875 h 866775"/>
                        <a:gd name="connsiteX24" fmla="*/ 466725 w 1447800"/>
                        <a:gd name="connsiteY24" fmla="*/ 104775 h 866775"/>
                        <a:gd name="connsiteX25" fmla="*/ 457200 w 1447800"/>
                        <a:gd name="connsiteY25" fmla="*/ 66675 h 866775"/>
                        <a:gd name="connsiteX26" fmla="*/ 495300 w 1447800"/>
                        <a:gd name="connsiteY26" fmla="*/ 38100 h 866775"/>
                        <a:gd name="connsiteX27" fmla="*/ 552450 w 1447800"/>
                        <a:gd name="connsiteY27" fmla="*/ 0 h 866775"/>
                        <a:gd name="connsiteX28" fmla="*/ 552450 w 1447800"/>
                        <a:gd name="connsiteY28" fmla="*/ 104775 h 866775"/>
                        <a:gd name="connsiteX29" fmla="*/ 685800 w 1447800"/>
                        <a:gd name="connsiteY29" fmla="*/ 104775 h 866775"/>
                        <a:gd name="connsiteX30" fmla="*/ 742950 w 1447800"/>
                        <a:gd name="connsiteY30" fmla="*/ 209550 h 866775"/>
                        <a:gd name="connsiteX31" fmla="*/ 847725 w 1447800"/>
                        <a:gd name="connsiteY31" fmla="*/ 228600 h 866775"/>
                        <a:gd name="connsiteX32" fmla="*/ 952500 w 1447800"/>
                        <a:gd name="connsiteY32" fmla="*/ 285750 h 866775"/>
                        <a:gd name="connsiteX33" fmla="*/ 952500 w 1447800"/>
                        <a:gd name="connsiteY33" fmla="*/ 285750 h 866775"/>
                        <a:gd name="connsiteX34" fmla="*/ 1019175 w 1447800"/>
                        <a:gd name="connsiteY34" fmla="*/ 447675 h 866775"/>
                        <a:gd name="connsiteX35" fmla="*/ 1181100 w 1447800"/>
                        <a:gd name="connsiteY35" fmla="*/ 409575 h 866775"/>
                        <a:gd name="connsiteX36" fmla="*/ 1447800 w 1447800"/>
                        <a:gd name="connsiteY36" fmla="*/ 314325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47800" h="866775">
                          <a:moveTo>
                            <a:pt x="1447800" y="314325"/>
                          </a:moveTo>
                          <a:lnTo>
                            <a:pt x="1247775" y="581025"/>
                          </a:lnTo>
                          <a:lnTo>
                            <a:pt x="1038225" y="695325"/>
                          </a:lnTo>
                          <a:lnTo>
                            <a:pt x="771525" y="819150"/>
                          </a:lnTo>
                          <a:lnTo>
                            <a:pt x="666750" y="800100"/>
                          </a:lnTo>
                          <a:lnTo>
                            <a:pt x="647700" y="771525"/>
                          </a:lnTo>
                          <a:lnTo>
                            <a:pt x="485775" y="866775"/>
                          </a:lnTo>
                          <a:lnTo>
                            <a:pt x="276225" y="790575"/>
                          </a:lnTo>
                          <a:lnTo>
                            <a:pt x="0" y="800100"/>
                          </a:lnTo>
                          <a:lnTo>
                            <a:pt x="0" y="762000"/>
                          </a:lnTo>
                          <a:lnTo>
                            <a:pt x="57150" y="704850"/>
                          </a:lnTo>
                          <a:lnTo>
                            <a:pt x="76200" y="647700"/>
                          </a:lnTo>
                          <a:lnTo>
                            <a:pt x="104775" y="590550"/>
                          </a:lnTo>
                          <a:lnTo>
                            <a:pt x="104775" y="590550"/>
                          </a:lnTo>
                          <a:lnTo>
                            <a:pt x="161925" y="533400"/>
                          </a:lnTo>
                          <a:lnTo>
                            <a:pt x="266700" y="447675"/>
                          </a:lnTo>
                          <a:lnTo>
                            <a:pt x="295275" y="476250"/>
                          </a:lnTo>
                          <a:lnTo>
                            <a:pt x="333375" y="447675"/>
                          </a:lnTo>
                          <a:lnTo>
                            <a:pt x="333375" y="400050"/>
                          </a:lnTo>
                          <a:lnTo>
                            <a:pt x="352425" y="371475"/>
                          </a:lnTo>
                          <a:lnTo>
                            <a:pt x="342900" y="314325"/>
                          </a:lnTo>
                          <a:lnTo>
                            <a:pt x="304800" y="200025"/>
                          </a:lnTo>
                          <a:lnTo>
                            <a:pt x="400050" y="133350"/>
                          </a:lnTo>
                          <a:lnTo>
                            <a:pt x="428625" y="142875"/>
                          </a:lnTo>
                          <a:lnTo>
                            <a:pt x="466725" y="104775"/>
                          </a:lnTo>
                          <a:lnTo>
                            <a:pt x="457200" y="66675"/>
                          </a:lnTo>
                          <a:lnTo>
                            <a:pt x="495300" y="38100"/>
                          </a:lnTo>
                          <a:lnTo>
                            <a:pt x="552450" y="0"/>
                          </a:lnTo>
                          <a:lnTo>
                            <a:pt x="552450" y="104775"/>
                          </a:lnTo>
                          <a:lnTo>
                            <a:pt x="685800" y="104775"/>
                          </a:lnTo>
                          <a:lnTo>
                            <a:pt x="742950" y="209550"/>
                          </a:lnTo>
                          <a:lnTo>
                            <a:pt x="847725" y="228600"/>
                          </a:lnTo>
                          <a:lnTo>
                            <a:pt x="952500" y="285750"/>
                          </a:lnTo>
                          <a:lnTo>
                            <a:pt x="952500" y="285750"/>
                          </a:lnTo>
                          <a:lnTo>
                            <a:pt x="1019175" y="447675"/>
                          </a:lnTo>
                          <a:lnTo>
                            <a:pt x="1181100" y="409575"/>
                          </a:lnTo>
                          <a:lnTo>
                            <a:pt x="1447800" y="314325"/>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2" name="5-Point Star 381"/>
                  <p:cNvSpPr/>
                  <p:nvPr/>
                </p:nvSpPr>
                <p:spPr>
                  <a:xfrm>
                    <a:off x="7954340" y="25039401"/>
                    <a:ext cx="133350" cy="104775"/>
                  </a:xfrm>
                  <a:prstGeom prst="star5">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377" name="Rectangle 376"/>
              <p:cNvSpPr/>
              <p:nvPr/>
            </p:nvSpPr>
            <p:spPr>
              <a:xfrm>
                <a:off x="8343582" y="22022946"/>
                <a:ext cx="3610416" cy="224577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85" name="Straight Connector 384"/>
            <p:cNvCxnSpPr/>
            <p:nvPr/>
          </p:nvCxnSpPr>
          <p:spPr>
            <a:xfrm>
              <a:off x="8175801" y="26629469"/>
              <a:ext cx="679595" cy="32623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0" name="Group 219"/>
          <p:cNvGrpSpPr/>
          <p:nvPr/>
        </p:nvGrpSpPr>
        <p:grpSpPr>
          <a:xfrm>
            <a:off x="357401" y="32832132"/>
            <a:ext cx="10781756" cy="5213263"/>
            <a:chOff x="347876" y="32917830"/>
            <a:chExt cx="10781756" cy="5213263"/>
          </a:xfrm>
        </p:grpSpPr>
        <p:grpSp>
          <p:nvGrpSpPr>
            <p:cNvPr id="31" name="Group 30"/>
            <p:cNvGrpSpPr/>
            <p:nvPr/>
          </p:nvGrpSpPr>
          <p:grpSpPr>
            <a:xfrm>
              <a:off x="347876" y="32917830"/>
              <a:ext cx="10781756" cy="5213263"/>
              <a:chOff x="511908" y="22767840"/>
              <a:chExt cx="9434033" cy="4468511"/>
            </a:xfrm>
          </p:grpSpPr>
          <p:pic>
            <p:nvPicPr>
              <p:cNvPr id="324" name="Picture 323"/>
              <p:cNvPicPr/>
              <p:nvPr/>
            </p:nvPicPr>
            <p:blipFill rotWithShape="1">
              <a:blip r:embed="rId14">
                <a:extLst>
                  <a:ext uri="{28A0092B-C50C-407E-A947-70E740481C1C}">
                    <a14:useLocalDpi xmlns:a14="http://schemas.microsoft.com/office/drawing/2010/main" val="0"/>
                  </a:ext>
                </a:extLst>
              </a:blip>
              <a:srcRect l="2496" t="4039" r="49819" b="51836"/>
              <a:stretch/>
            </p:blipFill>
            <p:spPr bwMode="auto">
              <a:xfrm>
                <a:off x="511908" y="22767840"/>
                <a:ext cx="3175186" cy="2817355"/>
              </a:xfrm>
              <a:prstGeom prst="rect">
                <a:avLst/>
              </a:prstGeom>
              <a:ln>
                <a:noFill/>
              </a:ln>
              <a:extLst>
                <a:ext uri="{53640926-AAD7-44D8-BBD7-CCE9431645EC}">
                  <a14:shadowObscured xmlns:a14="http://schemas.microsoft.com/office/drawing/2010/main"/>
                </a:ext>
              </a:extLst>
            </p:spPr>
          </p:pic>
          <p:pic>
            <p:nvPicPr>
              <p:cNvPr id="325" name="Picture 324"/>
              <p:cNvPicPr/>
              <p:nvPr/>
            </p:nvPicPr>
            <p:blipFill rotWithShape="1">
              <a:blip r:embed="rId14">
                <a:extLst>
                  <a:ext uri="{28A0092B-C50C-407E-A947-70E740481C1C}">
                    <a14:useLocalDpi xmlns:a14="http://schemas.microsoft.com/office/drawing/2010/main" val="0"/>
                  </a:ext>
                </a:extLst>
              </a:blip>
              <a:srcRect l="3131" t="50698" r="49400" b="6272"/>
              <a:stretch/>
            </p:blipFill>
            <p:spPr bwMode="auto">
              <a:xfrm>
                <a:off x="6783813" y="22799616"/>
                <a:ext cx="3162128" cy="2752535"/>
              </a:xfrm>
              <a:prstGeom prst="rect">
                <a:avLst/>
              </a:prstGeom>
              <a:ln>
                <a:noFill/>
              </a:ln>
              <a:extLst>
                <a:ext uri="{53640926-AAD7-44D8-BBD7-CCE9431645EC}">
                  <a14:shadowObscured xmlns:a14="http://schemas.microsoft.com/office/drawing/2010/main"/>
                </a:ext>
              </a:extLst>
            </p:spPr>
          </p:pic>
          <p:sp>
            <p:nvSpPr>
              <p:cNvPr id="340" name="TextBox 339"/>
              <p:cNvSpPr txBox="1"/>
              <p:nvPr/>
            </p:nvSpPr>
            <p:spPr>
              <a:xfrm>
                <a:off x="511908" y="25666691"/>
                <a:ext cx="9246362" cy="1569660"/>
              </a:xfrm>
              <a:prstGeom prst="rect">
                <a:avLst/>
              </a:prstGeom>
              <a:noFill/>
            </p:spPr>
            <p:txBody>
              <a:bodyPr wrap="square" rtlCol="0">
                <a:spAutoFit/>
              </a:bodyPr>
              <a:lstStyle/>
              <a:p>
                <a:pPr algn="just"/>
                <a:r>
                  <a:rPr lang="en-US" sz="2800" b="1" dirty="0"/>
                  <a:t>Figure 2. </a:t>
                </a:r>
                <a:r>
                  <a:rPr lang="en-US" sz="2800" dirty="0"/>
                  <a:t>Paleogeographic maps of North America during the: A. Middle Cambrian (510Ma), B. Upper Cambrian (500Ma), and C. Lower Ordovician (485Ma)(</a:t>
                </a:r>
                <a:r>
                  <a:rPr lang="en-US" sz="2800" dirty="0" err="1"/>
                  <a:t>Blakey</a:t>
                </a:r>
                <a:r>
                  <a:rPr lang="en-US" sz="2800" dirty="0"/>
                  <a:t>, 2015). Figures were modified to show a generalized outline of Pennsylvania in red.</a:t>
                </a:r>
                <a:r>
                  <a:rPr lang="en-US" sz="2800" b="1" dirty="0"/>
                  <a:t> </a:t>
                </a:r>
                <a:endParaRPr lang="en-US" sz="2800" dirty="0"/>
              </a:p>
            </p:txBody>
          </p:sp>
          <p:pic>
            <p:nvPicPr>
              <p:cNvPr id="356" name="Picture 355"/>
              <p:cNvPicPr/>
              <p:nvPr/>
            </p:nvPicPr>
            <p:blipFill rotWithShape="1">
              <a:blip r:embed="rId14">
                <a:extLst>
                  <a:ext uri="{28A0092B-C50C-407E-A947-70E740481C1C}">
                    <a14:useLocalDpi xmlns:a14="http://schemas.microsoft.com/office/drawing/2010/main" val="0"/>
                  </a:ext>
                </a:extLst>
              </a:blip>
              <a:srcRect l="53666" t="4036" b="51962"/>
              <a:stretch/>
            </p:blipFill>
            <p:spPr bwMode="auto">
              <a:xfrm>
                <a:off x="3687727" y="22767840"/>
                <a:ext cx="3129055" cy="2817356"/>
              </a:xfrm>
              <a:prstGeom prst="rect">
                <a:avLst/>
              </a:prstGeom>
              <a:ln>
                <a:noFill/>
              </a:ln>
              <a:extLst>
                <a:ext uri="{53640926-AAD7-44D8-BBD7-CCE9431645EC}">
                  <a14:shadowObscured xmlns:a14="http://schemas.microsoft.com/office/drawing/2010/main"/>
                </a:ext>
              </a:extLst>
            </p:spPr>
          </p:pic>
        </p:grpSp>
        <p:sp>
          <p:nvSpPr>
            <p:cNvPr id="199" name="Rectangle 198"/>
            <p:cNvSpPr/>
            <p:nvPr/>
          </p:nvSpPr>
          <p:spPr>
            <a:xfrm>
              <a:off x="419100" y="32940230"/>
              <a:ext cx="3548036" cy="3208395"/>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ectangle 388"/>
            <p:cNvSpPr/>
            <p:nvPr/>
          </p:nvSpPr>
          <p:spPr>
            <a:xfrm>
              <a:off x="3968301" y="32940230"/>
              <a:ext cx="3548036" cy="3208395"/>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Rectangle 389"/>
            <p:cNvSpPr/>
            <p:nvPr/>
          </p:nvSpPr>
          <p:spPr>
            <a:xfrm>
              <a:off x="7522491" y="32940230"/>
              <a:ext cx="3548036" cy="3208395"/>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1" name="Rectangle 390"/>
          <p:cNvSpPr/>
          <p:nvPr/>
        </p:nvSpPr>
        <p:spPr>
          <a:xfrm>
            <a:off x="17719729" y="5852353"/>
            <a:ext cx="6367578" cy="3612035"/>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Rectangle 391"/>
          <p:cNvSpPr/>
          <p:nvPr/>
        </p:nvSpPr>
        <p:spPr>
          <a:xfrm>
            <a:off x="17726989" y="9705823"/>
            <a:ext cx="6367578" cy="3612035"/>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Rectangle 392"/>
          <p:cNvSpPr/>
          <p:nvPr/>
        </p:nvSpPr>
        <p:spPr>
          <a:xfrm>
            <a:off x="17722502" y="13550894"/>
            <a:ext cx="6367578" cy="3612035"/>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a:off x="17721737" y="17393528"/>
            <a:ext cx="8100138" cy="4642700"/>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17744938" y="22184397"/>
            <a:ext cx="8076937" cy="4575891"/>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extBox 220"/>
          <p:cNvSpPr txBox="1"/>
          <p:nvPr/>
        </p:nvSpPr>
        <p:spPr>
          <a:xfrm>
            <a:off x="669137" y="31187391"/>
            <a:ext cx="10255538" cy="2677656"/>
          </a:xfrm>
          <a:prstGeom prst="rect">
            <a:avLst/>
          </a:prstGeom>
          <a:noFill/>
        </p:spPr>
        <p:txBody>
          <a:bodyPr wrap="square" rtlCol="0">
            <a:spAutoFit/>
          </a:bodyPr>
          <a:lstStyle/>
          <a:p>
            <a:r>
              <a:rPr lang="en-US" sz="2800" dirty="0"/>
              <a:t>Centre County, PA are outlined in black. Field site, from which the </a:t>
            </a:r>
            <a:r>
              <a:rPr lang="en-US" sz="2800" dirty="0" err="1"/>
              <a:t>Mingoville</a:t>
            </a:r>
            <a:r>
              <a:rPr lang="en-US" sz="2800" dirty="0"/>
              <a:t> core was taken, is denoted with a red star. Original map  was produced by Coleman et al (2012) of the USGS. </a:t>
            </a:r>
          </a:p>
          <a:p>
            <a:endParaRPr lang="en-US" dirty="0"/>
          </a:p>
        </p:txBody>
      </p:sp>
      <p:sp>
        <p:nvSpPr>
          <p:cNvPr id="222" name="Rectangle 221"/>
          <p:cNvSpPr/>
          <p:nvPr/>
        </p:nvSpPr>
        <p:spPr>
          <a:xfrm>
            <a:off x="33327975" y="9018914"/>
            <a:ext cx="126730" cy="19557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a:off x="37004334" y="5109387"/>
            <a:ext cx="5489845" cy="7933019"/>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p:cNvGrpSpPr/>
          <p:nvPr/>
        </p:nvGrpSpPr>
        <p:grpSpPr>
          <a:xfrm>
            <a:off x="11771185" y="5902442"/>
            <a:ext cx="4868802" cy="31479670"/>
            <a:chOff x="12541201" y="5902442"/>
            <a:chExt cx="4868802" cy="31479670"/>
          </a:xfrm>
        </p:grpSpPr>
        <p:grpSp>
          <p:nvGrpSpPr>
            <p:cNvPr id="74" name="Group 73"/>
            <p:cNvGrpSpPr/>
            <p:nvPr/>
          </p:nvGrpSpPr>
          <p:grpSpPr>
            <a:xfrm>
              <a:off x="12548881" y="5902442"/>
              <a:ext cx="4563464" cy="3555508"/>
              <a:chOff x="10937967" y="5254634"/>
              <a:chExt cx="3993031" cy="3047578"/>
            </a:xfrm>
          </p:grpSpPr>
          <p:grpSp>
            <p:nvGrpSpPr>
              <p:cNvPr id="219" name="Group 218"/>
              <p:cNvGrpSpPr/>
              <p:nvPr/>
            </p:nvGrpSpPr>
            <p:grpSpPr>
              <a:xfrm>
                <a:off x="10937967" y="5254634"/>
                <a:ext cx="3993031" cy="3047578"/>
                <a:chOff x="10937967" y="5254634"/>
                <a:chExt cx="3993031" cy="3047578"/>
              </a:xfrm>
            </p:grpSpPr>
            <p:grpSp>
              <p:nvGrpSpPr>
                <p:cNvPr id="216" name="Group 215"/>
                <p:cNvGrpSpPr/>
                <p:nvPr/>
              </p:nvGrpSpPr>
              <p:grpSpPr>
                <a:xfrm>
                  <a:off x="10937967" y="5254634"/>
                  <a:ext cx="3993031" cy="3047578"/>
                  <a:chOff x="10937967" y="5254634"/>
                  <a:chExt cx="3993031" cy="3047578"/>
                </a:xfrm>
              </p:grpSpPr>
              <p:pic>
                <p:nvPicPr>
                  <p:cNvPr id="1032" name="Picture 8"/>
                  <p:cNvPicPr>
                    <a:picLocks noChangeAspect="1" noChangeArrowheads="1"/>
                  </p:cNvPicPr>
                  <p:nvPr/>
                </p:nvPicPr>
                <p:blipFill rotWithShape="1">
                  <a:blip r:embed="rId15">
                    <a:extLst>
                      <a:ext uri="{28A0092B-C50C-407E-A947-70E740481C1C}">
                        <a14:useLocalDpi xmlns:a14="http://schemas.microsoft.com/office/drawing/2010/main" val="0"/>
                      </a:ext>
                    </a:extLst>
                  </a:blip>
                  <a:srcRect t="67815" r="31865"/>
                  <a:stretch/>
                </p:blipFill>
                <p:spPr bwMode="auto">
                  <a:xfrm>
                    <a:off x="10937967" y="5254634"/>
                    <a:ext cx="3993031" cy="3047578"/>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Lst>
                </p:spPr>
              </p:pic>
              <p:sp>
                <p:nvSpPr>
                  <p:cNvPr id="123" name="Rectangle 122"/>
                  <p:cNvSpPr/>
                  <p:nvPr/>
                </p:nvSpPr>
                <p:spPr>
                  <a:xfrm>
                    <a:off x="12530548" y="8077200"/>
                    <a:ext cx="342452" cy="225012"/>
                  </a:xfrm>
                  <a:prstGeom prst="rect">
                    <a:avLst/>
                  </a:prstGeom>
                  <a:solidFill>
                    <a:srgbClr val="4851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p:cNvSpPr/>
                  <p:nvPr/>
                </p:nvSpPr>
                <p:spPr>
                  <a:xfrm>
                    <a:off x="12530623" y="7918450"/>
                    <a:ext cx="342452" cy="158750"/>
                  </a:xfrm>
                  <a:prstGeom prst="rect">
                    <a:avLst/>
                  </a:prstGeom>
                  <a:solidFill>
                    <a:srgbClr val="B3BBA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p:nvPr/>
                </p:nvSpPr>
                <p:spPr>
                  <a:xfrm>
                    <a:off x="12530548" y="7541722"/>
                    <a:ext cx="342452" cy="376728"/>
                  </a:xfrm>
                  <a:prstGeom prst="rect">
                    <a:avLst/>
                  </a:prstGeom>
                  <a:solidFill>
                    <a:srgbClr val="535A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308"/>
                  <p:cNvSpPr/>
                  <p:nvPr/>
                </p:nvSpPr>
                <p:spPr>
                  <a:xfrm>
                    <a:off x="12530548" y="6534150"/>
                    <a:ext cx="342452" cy="633701"/>
                  </a:xfrm>
                  <a:prstGeom prst="rect">
                    <a:avLst/>
                  </a:prstGeom>
                  <a:solidFill>
                    <a:srgbClr val="908B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0" name="Rectangle 309"/>
                <p:cNvSpPr/>
                <p:nvPr/>
              </p:nvSpPr>
              <p:spPr>
                <a:xfrm>
                  <a:off x="12530548" y="6248400"/>
                  <a:ext cx="342452" cy="285750"/>
                </a:xfrm>
                <a:prstGeom prst="rect">
                  <a:avLst/>
                </a:prstGeom>
                <a:solidFill>
                  <a:srgbClr val="8952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p:cNvSpPr/>
                <p:nvPr/>
              </p:nvSpPr>
              <p:spPr>
                <a:xfrm>
                  <a:off x="12760712" y="5831302"/>
                  <a:ext cx="112135" cy="417098"/>
                </a:xfrm>
                <a:prstGeom prst="rect">
                  <a:avLst/>
                </a:prstGeom>
                <a:solidFill>
                  <a:srgbClr val="8952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310"/>
                <p:cNvSpPr/>
                <p:nvPr/>
              </p:nvSpPr>
              <p:spPr>
                <a:xfrm>
                  <a:off x="12525936" y="5831302"/>
                  <a:ext cx="301064" cy="417098"/>
                </a:xfrm>
                <a:prstGeom prst="rect">
                  <a:avLst/>
                </a:prstGeom>
                <a:solidFill>
                  <a:srgbClr val="908B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12"/>
                <p:cNvSpPr/>
                <p:nvPr/>
              </p:nvSpPr>
              <p:spPr>
                <a:xfrm>
                  <a:off x="12530623" y="5746750"/>
                  <a:ext cx="342452" cy="84552"/>
                </a:xfrm>
                <a:prstGeom prst="rect">
                  <a:avLst/>
                </a:prstGeom>
                <a:solidFill>
                  <a:srgbClr val="5D63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ectangle 313"/>
                <p:cNvSpPr/>
                <p:nvPr/>
              </p:nvSpPr>
              <p:spPr>
                <a:xfrm>
                  <a:off x="12530548" y="5651500"/>
                  <a:ext cx="342452" cy="95250"/>
                </a:xfrm>
                <a:prstGeom prst="rect">
                  <a:avLst/>
                </a:prstGeom>
                <a:solidFill>
                  <a:srgbClr val="908B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ectangle 316"/>
                <p:cNvSpPr/>
                <p:nvPr/>
              </p:nvSpPr>
              <p:spPr>
                <a:xfrm>
                  <a:off x="12530548" y="5254634"/>
                  <a:ext cx="342452" cy="396866"/>
                </a:xfrm>
                <a:prstGeom prst="rect">
                  <a:avLst/>
                </a:prstGeom>
                <a:solidFill>
                  <a:srgbClr val="3D464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5" name="TextBox 334"/>
              <p:cNvSpPr txBox="1"/>
              <p:nvPr/>
            </p:nvSpPr>
            <p:spPr>
              <a:xfrm>
                <a:off x="13574395" y="7576197"/>
                <a:ext cx="265377" cy="290189"/>
              </a:xfrm>
              <a:prstGeom prst="rect">
                <a:avLst/>
              </a:prstGeom>
              <a:noFill/>
              <a:ln w="12700">
                <a:solidFill>
                  <a:schemeClr val="tx1"/>
                </a:solidFill>
              </a:ln>
            </p:spPr>
            <p:txBody>
              <a:bodyPr wrap="none" rtlCol="0">
                <a:spAutoFit/>
              </a:bodyPr>
              <a:lstStyle/>
              <a:p>
                <a:r>
                  <a:rPr lang="en-US" sz="1600" dirty="0"/>
                  <a:t>A</a:t>
                </a:r>
              </a:p>
            </p:txBody>
          </p:sp>
        </p:grpSp>
        <p:grpSp>
          <p:nvGrpSpPr>
            <p:cNvPr id="72" name="Group 71"/>
            <p:cNvGrpSpPr/>
            <p:nvPr/>
          </p:nvGrpSpPr>
          <p:grpSpPr>
            <a:xfrm>
              <a:off x="12556673" y="13707459"/>
              <a:ext cx="4555671" cy="5181772"/>
              <a:chOff x="11015663" y="8634574"/>
              <a:chExt cx="3901007" cy="4441519"/>
            </a:xfrm>
          </p:grpSpPr>
          <p:grpSp>
            <p:nvGrpSpPr>
              <p:cNvPr id="215" name="Group 214"/>
              <p:cNvGrpSpPr/>
              <p:nvPr/>
            </p:nvGrpSpPr>
            <p:grpSpPr>
              <a:xfrm>
                <a:off x="11015663" y="8634574"/>
                <a:ext cx="3901007" cy="4441519"/>
                <a:chOff x="11015663" y="8634574"/>
                <a:chExt cx="3901007" cy="4441519"/>
              </a:xfrm>
            </p:grpSpPr>
            <p:grpSp>
              <p:nvGrpSpPr>
                <p:cNvPr id="214" name="Group 213"/>
                <p:cNvGrpSpPr/>
                <p:nvPr/>
              </p:nvGrpSpPr>
              <p:grpSpPr>
                <a:xfrm>
                  <a:off x="11015663" y="8634574"/>
                  <a:ext cx="3901007" cy="4441519"/>
                  <a:chOff x="11015663" y="8634574"/>
                  <a:chExt cx="3901007" cy="4441519"/>
                </a:xfrm>
              </p:grpSpPr>
              <p:grpSp>
                <p:nvGrpSpPr>
                  <p:cNvPr id="210" name="Group 209"/>
                  <p:cNvGrpSpPr/>
                  <p:nvPr/>
                </p:nvGrpSpPr>
                <p:grpSpPr>
                  <a:xfrm>
                    <a:off x="11015663" y="8634574"/>
                    <a:ext cx="3901007" cy="4441519"/>
                    <a:chOff x="11015663" y="8634574"/>
                    <a:chExt cx="3901007" cy="4441519"/>
                  </a:xfrm>
                </p:grpSpPr>
                <p:grpSp>
                  <p:nvGrpSpPr>
                    <p:cNvPr id="203" name="Group 202"/>
                    <p:cNvGrpSpPr/>
                    <p:nvPr/>
                  </p:nvGrpSpPr>
                  <p:grpSpPr>
                    <a:xfrm>
                      <a:off x="11015663" y="8634574"/>
                      <a:ext cx="3901007" cy="4441519"/>
                      <a:chOff x="11015663" y="8634574"/>
                      <a:chExt cx="3901007" cy="4441519"/>
                    </a:xfrm>
                  </p:grpSpPr>
                  <p:grpSp>
                    <p:nvGrpSpPr>
                      <p:cNvPr id="191" name="Group 190"/>
                      <p:cNvGrpSpPr/>
                      <p:nvPr/>
                    </p:nvGrpSpPr>
                    <p:grpSpPr>
                      <a:xfrm>
                        <a:off x="11015663" y="8634574"/>
                        <a:ext cx="3901007" cy="4441519"/>
                        <a:chOff x="11015663" y="8634574"/>
                        <a:chExt cx="3901007" cy="4441519"/>
                      </a:xfrm>
                    </p:grpSpPr>
                    <p:pic>
                      <p:nvPicPr>
                        <p:cNvPr id="1031" name="Picture 7"/>
                        <p:cNvPicPr>
                          <a:picLocks noChangeAspect="1" noChangeArrowheads="1"/>
                        </p:cNvPicPr>
                        <p:nvPr/>
                      </p:nvPicPr>
                      <p:blipFill rotWithShape="1">
                        <a:blip r:embed="rId16">
                          <a:extLst>
                            <a:ext uri="{28A0092B-C50C-407E-A947-70E740481C1C}">
                              <a14:useLocalDpi xmlns:a14="http://schemas.microsoft.com/office/drawing/2010/main" val="0"/>
                            </a:ext>
                          </a:extLst>
                        </a:blip>
                        <a:srcRect l="638" t="53301" r="31548"/>
                        <a:stretch/>
                      </p:blipFill>
                      <p:spPr bwMode="auto">
                        <a:xfrm>
                          <a:off x="11015663" y="8634574"/>
                          <a:ext cx="3901007" cy="4441519"/>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Lst>
                      </p:spPr>
                    </p:pic>
                    <p:sp>
                      <p:nvSpPr>
                        <p:cNvPr id="66" name="Rectangle 65"/>
                        <p:cNvSpPr/>
                        <p:nvPr/>
                      </p:nvSpPr>
                      <p:spPr>
                        <a:xfrm>
                          <a:off x="12566457" y="12890500"/>
                          <a:ext cx="103080" cy="82550"/>
                        </a:xfrm>
                        <a:prstGeom prst="rect">
                          <a:avLst/>
                        </a:prstGeom>
                        <a:solidFill>
                          <a:srgbClr val="908B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p:cNvSpPr/>
                        <p:nvPr/>
                      </p:nvSpPr>
                      <p:spPr>
                        <a:xfrm>
                          <a:off x="12564076" y="12823825"/>
                          <a:ext cx="101395" cy="73025"/>
                        </a:xfrm>
                        <a:prstGeom prst="rect">
                          <a:avLst/>
                        </a:prstGeom>
                        <a:solidFill>
                          <a:srgbClr val="5D63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p:cNvSpPr/>
                        <p:nvPr/>
                      </p:nvSpPr>
                      <p:spPr>
                        <a:xfrm>
                          <a:off x="12564076" y="12643366"/>
                          <a:ext cx="385359" cy="185221"/>
                        </a:xfrm>
                        <a:prstGeom prst="rect">
                          <a:avLst/>
                        </a:prstGeom>
                        <a:solidFill>
                          <a:srgbClr val="5D63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p:cNvSpPr/>
                        <p:nvPr/>
                      </p:nvSpPr>
                      <p:spPr>
                        <a:xfrm>
                          <a:off x="12563953" y="12534086"/>
                          <a:ext cx="364457" cy="180459"/>
                        </a:xfrm>
                        <a:prstGeom prst="rect">
                          <a:avLst/>
                        </a:prstGeom>
                        <a:solidFill>
                          <a:srgbClr val="5D63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0" name="Straight Connector 269"/>
                        <p:cNvCxnSpPr/>
                        <p:nvPr/>
                      </p:nvCxnSpPr>
                      <p:spPr>
                        <a:xfrm>
                          <a:off x="12560371" y="12579052"/>
                          <a:ext cx="368039" cy="0"/>
                        </a:xfrm>
                        <a:prstGeom prst="line">
                          <a:avLst/>
                        </a:prstGeom>
                        <a:ln w="12700">
                          <a:noFill/>
                        </a:ln>
                      </p:spPr>
                      <p:style>
                        <a:lnRef idx="1">
                          <a:schemeClr val="accent1"/>
                        </a:lnRef>
                        <a:fillRef idx="0">
                          <a:schemeClr val="accent1"/>
                        </a:fillRef>
                        <a:effectRef idx="0">
                          <a:schemeClr val="accent1"/>
                        </a:effectRef>
                        <a:fontRef idx="minor">
                          <a:schemeClr val="tx1"/>
                        </a:fontRef>
                      </p:style>
                    </p:cxnSp>
                  </p:grpSp>
                  <p:sp>
                    <p:nvSpPr>
                      <p:cNvPr id="70" name="Rectangle 69"/>
                      <p:cNvSpPr/>
                      <p:nvPr/>
                    </p:nvSpPr>
                    <p:spPr>
                      <a:xfrm>
                        <a:off x="12560107" y="12401550"/>
                        <a:ext cx="373503" cy="126186"/>
                      </a:xfrm>
                      <a:prstGeom prst="rect">
                        <a:avLst/>
                      </a:prstGeom>
                      <a:solidFill>
                        <a:srgbClr val="535A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p:cNvSpPr/>
                      <p:nvPr/>
                    </p:nvSpPr>
                    <p:spPr>
                      <a:xfrm>
                        <a:off x="12553932" y="12256828"/>
                        <a:ext cx="373503" cy="144722"/>
                      </a:xfrm>
                      <a:prstGeom prst="rect">
                        <a:avLst/>
                      </a:prstGeom>
                      <a:solidFill>
                        <a:srgbClr val="5D63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p:cNvSpPr/>
                      <p:nvPr/>
                    </p:nvSpPr>
                    <p:spPr>
                      <a:xfrm>
                        <a:off x="12553932" y="12178115"/>
                        <a:ext cx="330217" cy="78713"/>
                      </a:xfrm>
                      <a:prstGeom prst="rect">
                        <a:avLst/>
                      </a:prstGeom>
                      <a:solidFill>
                        <a:srgbClr val="5D63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p:cNvSpPr/>
                      <p:nvPr/>
                    </p:nvSpPr>
                    <p:spPr>
                      <a:xfrm>
                        <a:off x="12567389" y="12131096"/>
                        <a:ext cx="311961" cy="45719"/>
                      </a:xfrm>
                      <a:prstGeom prst="rect">
                        <a:avLst/>
                      </a:prstGeom>
                      <a:solidFill>
                        <a:srgbClr val="8C959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p:cNvSpPr/>
                      <p:nvPr/>
                    </p:nvSpPr>
                    <p:spPr>
                      <a:xfrm>
                        <a:off x="12560107" y="12000316"/>
                        <a:ext cx="330217" cy="85061"/>
                      </a:xfrm>
                      <a:prstGeom prst="rect">
                        <a:avLst/>
                      </a:prstGeom>
                      <a:solidFill>
                        <a:srgbClr val="696F6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p:cNvSpPr/>
                      <p:nvPr/>
                    </p:nvSpPr>
                    <p:spPr>
                      <a:xfrm>
                        <a:off x="12566458" y="12085377"/>
                        <a:ext cx="427040" cy="45719"/>
                      </a:xfrm>
                      <a:prstGeom prst="rect">
                        <a:avLst/>
                      </a:prstGeom>
                      <a:solidFill>
                        <a:srgbClr val="696F6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p:cNvSpPr/>
                      <p:nvPr/>
                    </p:nvSpPr>
                    <p:spPr>
                      <a:xfrm>
                        <a:off x="12560107" y="11918501"/>
                        <a:ext cx="330217" cy="85061"/>
                      </a:xfrm>
                      <a:prstGeom prst="rect">
                        <a:avLst/>
                      </a:prstGeom>
                      <a:solidFill>
                        <a:srgbClr val="4851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p:cNvSpPr/>
                      <p:nvPr/>
                    </p:nvSpPr>
                    <p:spPr>
                      <a:xfrm>
                        <a:off x="12562098" y="11836685"/>
                        <a:ext cx="330217" cy="85061"/>
                      </a:xfrm>
                      <a:prstGeom prst="rect">
                        <a:avLst/>
                      </a:prstGeom>
                      <a:solidFill>
                        <a:srgbClr val="B3BBA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p:cNvSpPr/>
                      <p:nvPr/>
                    </p:nvSpPr>
                    <p:spPr>
                      <a:xfrm>
                        <a:off x="12560103" y="11790966"/>
                        <a:ext cx="490729" cy="45719"/>
                      </a:xfrm>
                      <a:prstGeom prst="rect">
                        <a:avLst/>
                      </a:prstGeom>
                      <a:solidFill>
                        <a:srgbClr val="908B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p:cNvSpPr/>
                      <p:nvPr/>
                    </p:nvSpPr>
                    <p:spPr>
                      <a:xfrm>
                        <a:off x="12560103" y="11765737"/>
                        <a:ext cx="490729" cy="45719"/>
                      </a:xfrm>
                      <a:prstGeom prst="rect">
                        <a:avLst/>
                      </a:prstGeom>
                      <a:solidFill>
                        <a:srgbClr val="908B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2560371" y="11721287"/>
                        <a:ext cx="381970" cy="45719"/>
                      </a:xfrm>
                      <a:prstGeom prst="rect">
                        <a:avLst/>
                      </a:prstGeom>
                      <a:solidFill>
                        <a:srgbClr val="A8ADA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p:cNvSpPr/>
                      <p:nvPr/>
                    </p:nvSpPr>
                    <p:spPr>
                      <a:xfrm>
                        <a:off x="12563953" y="11588751"/>
                        <a:ext cx="380769" cy="135920"/>
                      </a:xfrm>
                      <a:prstGeom prst="rect">
                        <a:avLst/>
                      </a:prstGeom>
                      <a:solidFill>
                        <a:srgbClr val="747A7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3" name="Rectangle 282"/>
                    <p:cNvSpPr/>
                    <p:nvPr/>
                  </p:nvSpPr>
                  <p:spPr>
                    <a:xfrm>
                      <a:off x="12560108" y="11049765"/>
                      <a:ext cx="412942" cy="538986"/>
                    </a:xfrm>
                    <a:prstGeom prst="rect">
                      <a:avLst/>
                    </a:prstGeom>
                    <a:solidFill>
                      <a:srgbClr val="5D63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a:off x="12553758" y="11156950"/>
                      <a:ext cx="426844" cy="0"/>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12553758" y="11309350"/>
                      <a:ext cx="426844" cy="0"/>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a:off x="12553758" y="11436350"/>
                      <a:ext cx="426844" cy="0"/>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12553758" y="11557000"/>
                      <a:ext cx="426844" cy="0"/>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12553758" y="11099800"/>
                      <a:ext cx="426844" cy="0"/>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12553758" y="11239500"/>
                      <a:ext cx="426844" cy="0"/>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a:off x="12553758" y="11379200"/>
                      <a:ext cx="426844" cy="0"/>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12553758" y="11499850"/>
                      <a:ext cx="426844" cy="0"/>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291" name="Rectangle 290"/>
                    <p:cNvSpPr/>
                    <p:nvPr/>
                  </p:nvSpPr>
                  <p:spPr>
                    <a:xfrm>
                      <a:off x="12552958" y="10706101"/>
                      <a:ext cx="426442" cy="337314"/>
                    </a:xfrm>
                    <a:prstGeom prst="rect">
                      <a:avLst/>
                    </a:prstGeom>
                    <a:solidFill>
                      <a:srgbClr val="4851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291"/>
                    <p:cNvSpPr/>
                    <p:nvPr/>
                  </p:nvSpPr>
                  <p:spPr>
                    <a:xfrm>
                      <a:off x="12553933" y="10540999"/>
                      <a:ext cx="325418" cy="165102"/>
                    </a:xfrm>
                    <a:prstGeom prst="rect">
                      <a:avLst/>
                    </a:prstGeom>
                    <a:solidFill>
                      <a:srgbClr val="5D63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3" name="Rectangle 292"/>
                  <p:cNvSpPr/>
                  <p:nvPr/>
                </p:nvSpPr>
                <p:spPr>
                  <a:xfrm>
                    <a:off x="12560283" y="10293350"/>
                    <a:ext cx="325418" cy="247649"/>
                  </a:xfrm>
                  <a:prstGeom prst="rect">
                    <a:avLst/>
                  </a:prstGeom>
                  <a:solidFill>
                    <a:srgbClr val="323A3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ectangle 293"/>
                  <p:cNvSpPr/>
                  <p:nvPr/>
                </p:nvSpPr>
                <p:spPr>
                  <a:xfrm>
                    <a:off x="12560371" y="9925050"/>
                    <a:ext cx="107481" cy="368300"/>
                  </a:xfrm>
                  <a:prstGeom prst="rect">
                    <a:avLst/>
                  </a:prstGeom>
                  <a:solidFill>
                    <a:srgbClr val="4851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ectangle 295"/>
                  <p:cNvSpPr/>
                  <p:nvPr/>
                </p:nvSpPr>
                <p:spPr>
                  <a:xfrm>
                    <a:off x="12553933" y="9744866"/>
                    <a:ext cx="452750" cy="186533"/>
                  </a:xfrm>
                  <a:prstGeom prst="rect">
                    <a:avLst/>
                  </a:prstGeom>
                  <a:solidFill>
                    <a:srgbClr val="4851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ectangle 296"/>
                  <p:cNvSpPr/>
                  <p:nvPr/>
                </p:nvSpPr>
                <p:spPr>
                  <a:xfrm>
                    <a:off x="12560371" y="9549946"/>
                    <a:ext cx="107481" cy="194919"/>
                  </a:xfrm>
                  <a:prstGeom prst="rect">
                    <a:avLst/>
                  </a:prstGeom>
                  <a:solidFill>
                    <a:srgbClr val="747A7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97"/>
                  <p:cNvSpPr/>
                  <p:nvPr/>
                </p:nvSpPr>
                <p:spPr>
                  <a:xfrm>
                    <a:off x="12560371" y="9522331"/>
                    <a:ext cx="108269" cy="55232"/>
                  </a:xfrm>
                  <a:prstGeom prst="rect">
                    <a:avLst/>
                  </a:prstGeom>
                  <a:solidFill>
                    <a:srgbClr val="D9CAA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ctangle 298"/>
                  <p:cNvSpPr/>
                  <p:nvPr/>
                </p:nvSpPr>
                <p:spPr>
                  <a:xfrm>
                    <a:off x="12562665" y="9423400"/>
                    <a:ext cx="361776" cy="105280"/>
                  </a:xfrm>
                  <a:prstGeom prst="rect">
                    <a:avLst/>
                  </a:prstGeom>
                  <a:solidFill>
                    <a:srgbClr val="4851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300"/>
                  <p:cNvSpPr/>
                  <p:nvPr/>
                </p:nvSpPr>
                <p:spPr>
                  <a:xfrm>
                    <a:off x="12560108" y="9296400"/>
                    <a:ext cx="216092" cy="126999"/>
                  </a:xfrm>
                  <a:prstGeom prst="rect">
                    <a:avLst/>
                  </a:prstGeom>
                  <a:solidFill>
                    <a:srgbClr val="8E7E6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301"/>
                  <p:cNvSpPr/>
                  <p:nvPr/>
                </p:nvSpPr>
                <p:spPr>
                  <a:xfrm>
                    <a:off x="12566635" y="9108577"/>
                    <a:ext cx="490548" cy="187823"/>
                  </a:xfrm>
                  <a:prstGeom prst="rect">
                    <a:avLst/>
                  </a:prstGeom>
                  <a:solidFill>
                    <a:srgbClr val="5D63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3" name="Rectangle 302"/>
                <p:cNvSpPr/>
                <p:nvPr/>
              </p:nvSpPr>
              <p:spPr>
                <a:xfrm>
                  <a:off x="12561193" y="9036276"/>
                  <a:ext cx="381147" cy="72809"/>
                </a:xfrm>
                <a:prstGeom prst="rect">
                  <a:avLst/>
                </a:prstGeom>
                <a:solidFill>
                  <a:srgbClr val="9B978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ectangle 303"/>
                <p:cNvSpPr/>
                <p:nvPr/>
              </p:nvSpPr>
              <p:spPr>
                <a:xfrm>
                  <a:off x="12561004" y="9009833"/>
                  <a:ext cx="381147" cy="72809"/>
                </a:xfrm>
                <a:prstGeom prst="rect">
                  <a:avLst/>
                </a:prstGeom>
                <a:solidFill>
                  <a:srgbClr val="9B978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12560285" y="8856343"/>
                  <a:ext cx="387217" cy="128090"/>
                </a:xfrm>
                <a:prstGeom prst="rect">
                  <a:avLst/>
                </a:prstGeom>
                <a:solidFill>
                  <a:srgbClr val="747A7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p:cNvCxnSpPr/>
                <p:nvPr/>
              </p:nvCxnSpPr>
              <p:spPr>
                <a:xfrm>
                  <a:off x="12560285" y="8990783"/>
                  <a:ext cx="387217" cy="0"/>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305" name="Rectangle 304"/>
                <p:cNvSpPr/>
                <p:nvPr/>
              </p:nvSpPr>
              <p:spPr>
                <a:xfrm>
                  <a:off x="12560285" y="8805429"/>
                  <a:ext cx="257974" cy="126265"/>
                </a:xfrm>
                <a:prstGeom prst="rect">
                  <a:avLst/>
                </a:prstGeom>
                <a:solidFill>
                  <a:srgbClr val="747A7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ectangle 305"/>
                <p:cNvSpPr/>
                <p:nvPr/>
              </p:nvSpPr>
              <p:spPr>
                <a:xfrm>
                  <a:off x="12566635" y="8634575"/>
                  <a:ext cx="257974" cy="169552"/>
                </a:xfrm>
                <a:prstGeom prst="rect">
                  <a:avLst/>
                </a:prstGeom>
                <a:solidFill>
                  <a:srgbClr val="5D63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6" name="TextBox 335"/>
              <p:cNvSpPr txBox="1"/>
              <p:nvPr/>
            </p:nvSpPr>
            <p:spPr>
              <a:xfrm>
                <a:off x="13584379" y="12722740"/>
                <a:ext cx="266569" cy="290189"/>
              </a:xfrm>
              <a:prstGeom prst="rect">
                <a:avLst/>
              </a:prstGeom>
              <a:noFill/>
              <a:ln w="12700">
                <a:solidFill>
                  <a:schemeClr val="tx1"/>
                </a:solidFill>
              </a:ln>
            </p:spPr>
            <p:txBody>
              <a:bodyPr wrap="none" rtlCol="0">
                <a:spAutoFit/>
              </a:bodyPr>
              <a:lstStyle/>
              <a:p>
                <a:r>
                  <a:rPr lang="en-US" sz="1600" dirty="0"/>
                  <a:t>D</a:t>
                </a:r>
              </a:p>
            </p:txBody>
          </p:sp>
        </p:grpSp>
        <p:grpSp>
          <p:nvGrpSpPr>
            <p:cNvPr id="68" name="Group 67"/>
            <p:cNvGrpSpPr/>
            <p:nvPr/>
          </p:nvGrpSpPr>
          <p:grpSpPr>
            <a:xfrm>
              <a:off x="12541201" y="19425811"/>
              <a:ext cx="4571141" cy="3614849"/>
              <a:chOff x="10887827" y="13402670"/>
              <a:chExt cx="3975354" cy="3098442"/>
            </a:xfrm>
          </p:grpSpPr>
          <p:grpSp>
            <p:nvGrpSpPr>
              <p:cNvPr id="169" name="Group 168"/>
              <p:cNvGrpSpPr/>
              <p:nvPr/>
            </p:nvGrpSpPr>
            <p:grpSpPr>
              <a:xfrm>
                <a:off x="10887827" y="13402670"/>
                <a:ext cx="3975354" cy="3098442"/>
                <a:chOff x="10887827" y="13402670"/>
                <a:chExt cx="3975354" cy="3098442"/>
              </a:xfrm>
            </p:grpSpPr>
            <p:grpSp>
              <p:nvGrpSpPr>
                <p:cNvPr id="168" name="Group 167"/>
                <p:cNvGrpSpPr/>
                <p:nvPr/>
              </p:nvGrpSpPr>
              <p:grpSpPr>
                <a:xfrm>
                  <a:off x="10887827" y="13402670"/>
                  <a:ext cx="3975354" cy="3098442"/>
                  <a:chOff x="10887827" y="13402670"/>
                  <a:chExt cx="3975354" cy="3098442"/>
                </a:xfrm>
              </p:grpSpPr>
              <p:grpSp>
                <p:nvGrpSpPr>
                  <p:cNvPr id="141" name="Group 140"/>
                  <p:cNvGrpSpPr/>
                  <p:nvPr/>
                </p:nvGrpSpPr>
                <p:grpSpPr>
                  <a:xfrm>
                    <a:off x="10887827" y="13402670"/>
                    <a:ext cx="3975354" cy="3098442"/>
                    <a:chOff x="10887827" y="13402670"/>
                    <a:chExt cx="3975354" cy="3098442"/>
                  </a:xfrm>
                </p:grpSpPr>
                <p:pic>
                  <p:nvPicPr>
                    <p:cNvPr id="1030" name="Picture 6"/>
                    <p:cNvPicPr>
                      <a:picLocks noChangeAspect="1" noChangeArrowheads="1"/>
                    </p:cNvPicPr>
                    <p:nvPr/>
                  </p:nvPicPr>
                  <p:blipFill rotWithShape="1">
                    <a:blip r:embed="rId17">
                      <a:extLst>
                        <a:ext uri="{28A0092B-C50C-407E-A947-70E740481C1C}">
                          <a14:useLocalDpi xmlns:a14="http://schemas.microsoft.com/office/drawing/2010/main" val="0"/>
                        </a:ext>
                      </a:extLst>
                    </a:blip>
                    <a:srcRect l="1" t="67533" r="31914"/>
                    <a:stretch/>
                  </p:blipFill>
                  <p:spPr bwMode="auto">
                    <a:xfrm>
                      <a:off x="10887827" y="13402670"/>
                      <a:ext cx="3975354" cy="3086218"/>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Lst>
                  </p:spPr>
                </p:pic>
                <p:sp>
                  <p:nvSpPr>
                    <p:cNvPr id="204" name="Rectangle 203"/>
                    <p:cNvSpPr/>
                    <p:nvPr/>
                  </p:nvSpPr>
                  <p:spPr>
                    <a:xfrm>
                      <a:off x="12465050" y="16455392"/>
                      <a:ext cx="422773" cy="45720"/>
                    </a:xfrm>
                    <a:prstGeom prst="rect">
                      <a:avLst/>
                    </a:prstGeom>
                    <a:solidFill>
                      <a:srgbClr val="323A3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p:cNvSpPr/>
                    <p:nvPr/>
                  </p:nvSpPr>
                  <p:spPr>
                    <a:xfrm>
                      <a:off x="12462927" y="16237428"/>
                      <a:ext cx="106664" cy="221139"/>
                    </a:xfrm>
                    <a:prstGeom prst="rect">
                      <a:avLst/>
                    </a:prstGeom>
                    <a:solidFill>
                      <a:srgbClr val="888F8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12466337" y="16203305"/>
                      <a:ext cx="100120" cy="45719"/>
                    </a:xfrm>
                    <a:prstGeom prst="rect">
                      <a:avLst/>
                    </a:prstGeom>
                    <a:solidFill>
                      <a:srgbClr val="8E7E6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a:off x="12462853" y="16148393"/>
                      <a:ext cx="465558" cy="58087"/>
                    </a:xfrm>
                    <a:prstGeom prst="rect">
                      <a:avLst/>
                    </a:prstGeom>
                    <a:solidFill>
                      <a:srgbClr val="5D63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2459987" y="15906749"/>
                      <a:ext cx="432328" cy="241643"/>
                    </a:xfrm>
                    <a:prstGeom prst="rect">
                      <a:avLst/>
                    </a:prstGeom>
                    <a:solidFill>
                      <a:srgbClr val="4851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12453373" y="15786100"/>
                      <a:ext cx="432328" cy="120650"/>
                    </a:xfrm>
                    <a:prstGeom prst="rect">
                      <a:avLst/>
                    </a:prstGeom>
                    <a:solidFill>
                      <a:srgbClr val="323A3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a:off x="12453373" y="15743917"/>
                      <a:ext cx="432328" cy="120650"/>
                    </a:xfrm>
                    <a:prstGeom prst="rect">
                      <a:avLst/>
                    </a:prstGeom>
                    <a:solidFill>
                      <a:srgbClr val="323A3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41"/>
                  <p:cNvSpPr/>
                  <p:nvPr/>
                </p:nvSpPr>
                <p:spPr>
                  <a:xfrm>
                    <a:off x="12465050" y="15573375"/>
                    <a:ext cx="438150" cy="180975"/>
                  </a:xfrm>
                  <a:custGeom>
                    <a:avLst/>
                    <a:gdLst>
                      <a:gd name="connsiteX0" fmla="*/ 0 w 438150"/>
                      <a:gd name="connsiteY0" fmla="*/ 0 h 152400"/>
                      <a:gd name="connsiteX1" fmla="*/ 203200 w 438150"/>
                      <a:gd name="connsiteY1" fmla="*/ 12700 h 152400"/>
                      <a:gd name="connsiteX2" fmla="*/ 438150 w 438150"/>
                      <a:gd name="connsiteY2" fmla="*/ 152400 h 152400"/>
                      <a:gd name="connsiteX3" fmla="*/ 0 w 438150"/>
                      <a:gd name="connsiteY3" fmla="*/ 139700 h 152400"/>
                      <a:gd name="connsiteX4" fmla="*/ 0 w 438150"/>
                      <a:gd name="connsiteY4" fmla="*/ 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50" h="152400">
                        <a:moveTo>
                          <a:pt x="0" y="0"/>
                        </a:moveTo>
                        <a:lnTo>
                          <a:pt x="203200" y="12700"/>
                        </a:lnTo>
                        <a:lnTo>
                          <a:pt x="438150" y="152400"/>
                        </a:lnTo>
                        <a:lnTo>
                          <a:pt x="0" y="139700"/>
                        </a:lnTo>
                        <a:lnTo>
                          <a:pt x="0" y="0"/>
                        </a:lnTo>
                        <a:close/>
                      </a:path>
                    </a:pathLst>
                  </a:custGeom>
                  <a:solidFill>
                    <a:srgbClr val="323A3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12465050" y="15538451"/>
                    <a:ext cx="317398" cy="69849"/>
                  </a:xfrm>
                  <a:custGeom>
                    <a:avLst/>
                    <a:gdLst>
                      <a:gd name="connsiteX0" fmla="*/ 330200 w 330200"/>
                      <a:gd name="connsiteY0" fmla="*/ 0 h 69850"/>
                      <a:gd name="connsiteX1" fmla="*/ 0 w 330200"/>
                      <a:gd name="connsiteY1" fmla="*/ 6350 h 69850"/>
                      <a:gd name="connsiteX2" fmla="*/ 6350 w 330200"/>
                      <a:gd name="connsiteY2" fmla="*/ 57150 h 69850"/>
                      <a:gd name="connsiteX3" fmla="*/ 228600 w 330200"/>
                      <a:gd name="connsiteY3" fmla="*/ 69850 h 69850"/>
                      <a:gd name="connsiteX4" fmla="*/ 330200 w 330200"/>
                      <a:gd name="connsiteY4" fmla="*/ 0 h 69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 h="69850">
                        <a:moveTo>
                          <a:pt x="330200" y="0"/>
                        </a:moveTo>
                        <a:lnTo>
                          <a:pt x="0" y="6350"/>
                        </a:lnTo>
                        <a:lnTo>
                          <a:pt x="6350" y="57150"/>
                        </a:lnTo>
                        <a:lnTo>
                          <a:pt x="228600" y="69850"/>
                        </a:lnTo>
                        <a:lnTo>
                          <a:pt x="330200" y="0"/>
                        </a:lnTo>
                        <a:close/>
                      </a:path>
                    </a:pathLst>
                  </a:custGeom>
                  <a:solidFill>
                    <a:srgbClr val="4851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2459987" y="15245080"/>
                    <a:ext cx="106470" cy="52070"/>
                  </a:xfrm>
                  <a:prstGeom prst="rect">
                    <a:avLst/>
                  </a:prstGeom>
                  <a:solidFill>
                    <a:srgbClr val="4851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p:cNvSpPr/>
                  <p:nvPr/>
                </p:nvSpPr>
                <p:spPr>
                  <a:xfrm>
                    <a:off x="12453374" y="15062200"/>
                    <a:ext cx="167202" cy="182349"/>
                  </a:xfrm>
                  <a:prstGeom prst="rect">
                    <a:avLst/>
                  </a:prstGeom>
                  <a:solidFill>
                    <a:srgbClr val="535A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12458792" y="15036165"/>
                    <a:ext cx="387257" cy="52070"/>
                  </a:xfrm>
                  <a:prstGeom prst="rect">
                    <a:avLst/>
                  </a:prstGeom>
                  <a:solidFill>
                    <a:srgbClr val="8C959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12465050" y="15002702"/>
                    <a:ext cx="330052" cy="0"/>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2465050" y="14964602"/>
                    <a:ext cx="354802" cy="0"/>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12458792" y="14939202"/>
                    <a:ext cx="420559" cy="0"/>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257" name="Rectangle 256"/>
                  <p:cNvSpPr/>
                  <p:nvPr/>
                </p:nvSpPr>
                <p:spPr>
                  <a:xfrm>
                    <a:off x="12465050" y="14731131"/>
                    <a:ext cx="439701" cy="201432"/>
                  </a:xfrm>
                  <a:prstGeom prst="rect">
                    <a:avLst/>
                  </a:prstGeom>
                  <a:solidFill>
                    <a:srgbClr val="4851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2459987" y="15297150"/>
                    <a:ext cx="323548" cy="241300"/>
                  </a:xfrm>
                  <a:prstGeom prst="rect">
                    <a:avLst/>
                  </a:prstGeom>
                  <a:solidFill>
                    <a:srgbClr val="5D63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8" name="Rectangle 257"/>
                <p:cNvSpPr/>
                <p:nvPr/>
              </p:nvSpPr>
              <p:spPr>
                <a:xfrm>
                  <a:off x="12458792" y="14684535"/>
                  <a:ext cx="210325" cy="46596"/>
                </a:xfrm>
                <a:prstGeom prst="rect">
                  <a:avLst/>
                </a:prstGeom>
                <a:solidFill>
                  <a:srgbClr val="72746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258"/>
                <p:cNvSpPr/>
                <p:nvPr/>
              </p:nvSpPr>
              <p:spPr>
                <a:xfrm>
                  <a:off x="12462751" y="14664905"/>
                  <a:ext cx="214329" cy="46596"/>
                </a:xfrm>
                <a:prstGeom prst="rect">
                  <a:avLst/>
                </a:prstGeom>
                <a:solidFill>
                  <a:srgbClr val="72746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p:nvPr/>
              </p:nvSpPr>
              <p:spPr>
                <a:xfrm>
                  <a:off x="12462853" y="14521987"/>
                  <a:ext cx="319697" cy="142918"/>
                </a:xfrm>
                <a:prstGeom prst="rect">
                  <a:avLst/>
                </a:prstGeom>
                <a:solidFill>
                  <a:srgbClr val="4851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260"/>
                <p:cNvSpPr/>
                <p:nvPr/>
              </p:nvSpPr>
              <p:spPr>
                <a:xfrm>
                  <a:off x="12462751" y="14463968"/>
                  <a:ext cx="319697" cy="142918"/>
                </a:xfrm>
                <a:prstGeom prst="rect">
                  <a:avLst/>
                </a:prstGeom>
                <a:solidFill>
                  <a:srgbClr val="4851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12465050" y="14427200"/>
                  <a:ext cx="361950" cy="44450"/>
                </a:xfrm>
                <a:custGeom>
                  <a:avLst/>
                  <a:gdLst>
                    <a:gd name="connsiteX0" fmla="*/ 361950 w 361950"/>
                    <a:gd name="connsiteY0" fmla="*/ 44450 h 44450"/>
                    <a:gd name="connsiteX1" fmla="*/ 0 w 361950"/>
                    <a:gd name="connsiteY1" fmla="*/ 38100 h 44450"/>
                    <a:gd name="connsiteX2" fmla="*/ 0 w 361950"/>
                    <a:gd name="connsiteY2" fmla="*/ 0 h 44450"/>
                    <a:gd name="connsiteX3" fmla="*/ 311150 w 361950"/>
                    <a:gd name="connsiteY3" fmla="*/ 0 h 44450"/>
                    <a:gd name="connsiteX4" fmla="*/ 361950 w 361950"/>
                    <a:gd name="connsiteY4" fmla="*/ 44450 h 4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 h="44450">
                      <a:moveTo>
                        <a:pt x="361950" y="44450"/>
                      </a:moveTo>
                      <a:lnTo>
                        <a:pt x="0" y="38100"/>
                      </a:lnTo>
                      <a:lnTo>
                        <a:pt x="0" y="0"/>
                      </a:lnTo>
                      <a:lnTo>
                        <a:pt x="311150" y="0"/>
                      </a:lnTo>
                      <a:lnTo>
                        <a:pt x="361950" y="44450"/>
                      </a:lnTo>
                      <a:close/>
                    </a:path>
                  </a:pathLst>
                </a:custGeom>
                <a:solidFill>
                  <a:srgbClr val="3D46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2465142" y="14344650"/>
                  <a:ext cx="318393" cy="82550"/>
                </a:xfrm>
                <a:prstGeom prst="rect">
                  <a:avLst/>
                </a:prstGeom>
                <a:solidFill>
                  <a:srgbClr val="3D46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12458792" y="14249400"/>
                  <a:ext cx="324743" cy="90169"/>
                </a:xfrm>
                <a:prstGeom prst="rect">
                  <a:avLst/>
                </a:prstGeom>
                <a:solidFill>
                  <a:srgbClr val="323A3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p:cNvSpPr/>
                <p:nvPr/>
              </p:nvSpPr>
              <p:spPr>
                <a:xfrm>
                  <a:off x="12458792" y="14143700"/>
                  <a:ext cx="374558" cy="150783"/>
                </a:xfrm>
                <a:prstGeom prst="rect">
                  <a:avLst/>
                </a:prstGeom>
                <a:solidFill>
                  <a:srgbClr val="4851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p:cNvSpPr/>
                <p:nvPr/>
              </p:nvSpPr>
              <p:spPr>
                <a:xfrm>
                  <a:off x="12458792" y="14068308"/>
                  <a:ext cx="324743" cy="75392"/>
                </a:xfrm>
                <a:prstGeom prst="rect">
                  <a:avLst/>
                </a:prstGeom>
                <a:solidFill>
                  <a:srgbClr val="4851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p:cNvSpPr/>
                <p:nvPr/>
              </p:nvSpPr>
              <p:spPr>
                <a:xfrm>
                  <a:off x="12456109" y="14022297"/>
                  <a:ext cx="374558" cy="52361"/>
                </a:xfrm>
                <a:prstGeom prst="rect">
                  <a:avLst/>
                </a:prstGeom>
                <a:solidFill>
                  <a:srgbClr val="4851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2458793" y="13912850"/>
                  <a:ext cx="433642" cy="61233"/>
                </a:xfrm>
                <a:custGeom>
                  <a:avLst/>
                  <a:gdLst>
                    <a:gd name="connsiteX0" fmla="*/ 0 w 419100"/>
                    <a:gd name="connsiteY0" fmla="*/ 0 h 57150"/>
                    <a:gd name="connsiteX1" fmla="*/ 355600 w 419100"/>
                    <a:gd name="connsiteY1" fmla="*/ 0 h 57150"/>
                    <a:gd name="connsiteX2" fmla="*/ 419100 w 419100"/>
                    <a:gd name="connsiteY2" fmla="*/ 57150 h 57150"/>
                    <a:gd name="connsiteX3" fmla="*/ 6350 w 419100"/>
                    <a:gd name="connsiteY3" fmla="*/ 57150 h 57150"/>
                    <a:gd name="connsiteX4" fmla="*/ 0 w 41910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100" h="57150">
                      <a:moveTo>
                        <a:pt x="0" y="0"/>
                      </a:moveTo>
                      <a:lnTo>
                        <a:pt x="355600" y="0"/>
                      </a:lnTo>
                      <a:lnTo>
                        <a:pt x="419100" y="57150"/>
                      </a:lnTo>
                      <a:lnTo>
                        <a:pt x="6350" y="57150"/>
                      </a:lnTo>
                      <a:lnTo>
                        <a:pt x="0" y="0"/>
                      </a:lnTo>
                      <a:close/>
                    </a:path>
                  </a:pathLst>
                </a:custGeom>
                <a:solidFill>
                  <a:srgbClr val="535A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p:cNvSpPr/>
                <p:nvPr/>
              </p:nvSpPr>
              <p:spPr>
                <a:xfrm>
                  <a:off x="12465050" y="13941425"/>
                  <a:ext cx="318485" cy="80872"/>
                </a:xfrm>
                <a:prstGeom prst="rect">
                  <a:avLst/>
                </a:prstGeom>
                <a:solidFill>
                  <a:srgbClr val="535A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12454558" y="13804900"/>
                  <a:ext cx="372360" cy="112033"/>
                </a:xfrm>
                <a:custGeom>
                  <a:avLst/>
                  <a:gdLst>
                    <a:gd name="connsiteX0" fmla="*/ 107950 w 361950"/>
                    <a:gd name="connsiteY0" fmla="*/ 0 h 107950"/>
                    <a:gd name="connsiteX1" fmla="*/ 273050 w 361950"/>
                    <a:gd name="connsiteY1" fmla="*/ 6350 h 107950"/>
                    <a:gd name="connsiteX2" fmla="*/ 361950 w 361950"/>
                    <a:gd name="connsiteY2" fmla="*/ 101600 h 107950"/>
                    <a:gd name="connsiteX3" fmla="*/ 0 w 361950"/>
                    <a:gd name="connsiteY3" fmla="*/ 107950 h 107950"/>
                    <a:gd name="connsiteX4" fmla="*/ 0 w 361950"/>
                    <a:gd name="connsiteY4" fmla="*/ 0 h 107950"/>
                    <a:gd name="connsiteX5" fmla="*/ 158750 w 361950"/>
                    <a:gd name="connsiteY5" fmla="*/ 0 h 107950"/>
                    <a:gd name="connsiteX6" fmla="*/ 196850 w 361950"/>
                    <a:gd name="connsiteY6" fmla="*/ 6350 h 107950"/>
                    <a:gd name="connsiteX7" fmla="*/ 247650 w 361950"/>
                    <a:gd name="connsiteY7" fmla="*/ 6350 h 10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50" h="107950">
                      <a:moveTo>
                        <a:pt x="107950" y="0"/>
                      </a:moveTo>
                      <a:lnTo>
                        <a:pt x="273050" y="6350"/>
                      </a:lnTo>
                      <a:lnTo>
                        <a:pt x="361950" y="101600"/>
                      </a:lnTo>
                      <a:lnTo>
                        <a:pt x="0" y="107950"/>
                      </a:lnTo>
                      <a:lnTo>
                        <a:pt x="0" y="0"/>
                      </a:lnTo>
                      <a:lnTo>
                        <a:pt x="158750" y="0"/>
                      </a:lnTo>
                      <a:lnTo>
                        <a:pt x="196850" y="6350"/>
                      </a:lnTo>
                      <a:lnTo>
                        <a:pt x="247650" y="6350"/>
                      </a:lnTo>
                    </a:path>
                  </a:pathLst>
                </a:custGeom>
                <a:solidFill>
                  <a:srgbClr val="323A3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2454559" y="13747750"/>
                  <a:ext cx="113538" cy="57150"/>
                </a:xfrm>
                <a:prstGeom prst="rect">
                  <a:avLst/>
                </a:prstGeom>
                <a:solidFill>
                  <a:srgbClr val="3D46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2456110" y="13402670"/>
                  <a:ext cx="115808" cy="345080"/>
                </a:xfrm>
                <a:prstGeom prst="rect">
                  <a:avLst/>
                </a:prstGeom>
                <a:solidFill>
                  <a:srgbClr val="323A4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7" name="TextBox 336"/>
              <p:cNvSpPr txBox="1"/>
              <p:nvPr/>
            </p:nvSpPr>
            <p:spPr>
              <a:xfrm>
                <a:off x="13493324" y="16187273"/>
                <a:ext cx="248425" cy="290189"/>
              </a:xfrm>
              <a:prstGeom prst="rect">
                <a:avLst/>
              </a:prstGeom>
              <a:noFill/>
              <a:ln w="12700">
                <a:solidFill>
                  <a:schemeClr val="tx1"/>
                </a:solidFill>
              </a:ln>
            </p:spPr>
            <p:txBody>
              <a:bodyPr wrap="none" rtlCol="0">
                <a:spAutoFit/>
              </a:bodyPr>
              <a:lstStyle/>
              <a:p>
                <a:r>
                  <a:rPr lang="en-US" sz="1600" dirty="0"/>
                  <a:t>E</a:t>
                </a:r>
              </a:p>
            </p:txBody>
          </p:sp>
        </p:grpSp>
        <p:grpSp>
          <p:nvGrpSpPr>
            <p:cNvPr id="56" name="Group 55"/>
            <p:cNvGrpSpPr/>
            <p:nvPr/>
          </p:nvGrpSpPr>
          <p:grpSpPr>
            <a:xfrm>
              <a:off x="12547421" y="23457980"/>
              <a:ext cx="4564925" cy="2385985"/>
              <a:chOff x="11083766" y="16992165"/>
              <a:chExt cx="3899059" cy="2045130"/>
            </a:xfrm>
          </p:grpSpPr>
          <p:grpSp>
            <p:nvGrpSpPr>
              <p:cNvPr id="137" name="Group 136"/>
              <p:cNvGrpSpPr/>
              <p:nvPr/>
            </p:nvGrpSpPr>
            <p:grpSpPr>
              <a:xfrm>
                <a:off x="11083766" y="16992165"/>
                <a:ext cx="3899059" cy="2045130"/>
                <a:chOff x="10937966" y="16846120"/>
                <a:chExt cx="3899059" cy="2045130"/>
              </a:xfrm>
            </p:grpSpPr>
            <p:grpSp>
              <p:nvGrpSpPr>
                <p:cNvPr id="130" name="Group 129"/>
                <p:cNvGrpSpPr/>
                <p:nvPr/>
              </p:nvGrpSpPr>
              <p:grpSpPr>
                <a:xfrm>
                  <a:off x="10937966" y="16846120"/>
                  <a:ext cx="3899059" cy="2045130"/>
                  <a:chOff x="10937966" y="16846120"/>
                  <a:chExt cx="3899059" cy="2045130"/>
                </a:xfrm>
              </p:grpSpPr>
              <p:grpSp>
                <p:nvGrpSpPr>
                  <p:cNvPr id="1055" name="Group 1054"/>
                  <p:cNvGrpSpPr/>
                  <p:nvPr/>
                </p:nvGrpSpPr>
                <p:grpSpPr>
                  <a:xfrm>
                    <a:off x="10937966" y="16846120"/>
                    <a:ext cx="3899059" cy="2045130"/>
                    <a:chOff x="10937966" y="16846120"/>
                    <a:chExt cx="3899059" cy="2045130"/>
                  </a:xfrm>
                </p:grpSpPr>
                <p:grpSp>
                  <p:nvGrpSpPr>
                    <p:cNvPr id="1053" name="Group 1052"/>
                    <p:cNvGrpSpPr/>
                    <p:nvPr/>
                  </p:nvGrpSpPr>
                  <p:grpSpPr>
                    <a:xfrm>
                      <a:off x="10937966" y="16846120"/>
                      <a:ext cx="3899059" cy="2045130"/>
                      <a:chOff x="10937966" y="16846120"/>
                      <a:chExt cx="3899059" cy="2045130"/>
                    </a:xfrm>
                  </p:grpSpPr>
                  <p:pic>
                    <p:nvPicPr>
                      <p:cNvPr id="9" name="Picture 5"/>
                      <p:cNvPicPr>
                        <a:picLocks noChangeAspect="1" noChangeArrowheads="1"/>
                      </p:cNvPicPr>
                      <p:nvPr/>
                    </p:nvPicPr>
                    <p:blipFill rotWithShape="1">
                      <a:blip r:embed="rId18">
                        <a:extLst>
                          <a:ext uri="{28A0092B-C50C-407E-A947-70E740481C1C}">
                            <a14:useLocalDpi xmlns:a14="http://schemas.microsoft.com/office/drawing/2010/main" val="0"/>
                          </a:ext>
                        </a:extLst>
                      </a:blip>
                      <a:srcRect t="78514" r="32054"/>
                      <a:stretch/>
                    </p:blipFill>
                    <p:spPr bwMode="auto">
                      <a:xfrm>
                        <a:off x="10937966" y="16846120"/>
                        <a:ext cx="3899059" cy="2043560"/>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Lst>
                    </p:spPr>
                  </p:pic>
                  <p:sp>
                    <p:nvSpPr>
                      <p:cNvPr id="2" name="Freeform 1"/>
                      <p:cNvSpPr/>
                      <p:nvPr/>
                    </p:nvSpPr>
                    <p:spPr>
                      <a:xfrm>
                        <a:off x="12467163" y="18818226"/>
                        <a:ext cx="505888" cy="73024"/>
                      </a:xfrm>
                      <a:custGeom>
                        <a:avLst/>
                        <a:gdLst>
                          <a:gd name="connsiteX0" fmla="*/ 6350 w 488950"/>
                          <a:gd name="connsiteY0" fmla="*/ 6350 h 63500"/>
                          <a:gd name="connsiteX1" fmla="*/ 488950 w 488950"/>
                          <a:gd name="connsiteY1" fmla="*/ 0 h 63500"/>
                          <a:gd name="connsiteX2" fmla="*/ 457200 w 488950"/>
                          <a:gd name="connsiteY2" fmla="*/ 63500 h 63500"/>
                          <a:gd name="connsiteX3" fmla="*/ 0 w 488950"/>
                          <a:gd name="connsiteY3" fmla="*/ 57150 h 63500"/>
                          <a:gd name="connsiteX4" fmla="*/ 6350 w 488950"/>
                          <a:gd name="connsiteY4" fmla="*/ 6350 h 6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950" h="63500">
                            <a:moveTo>
                              <a:pt x="6350" y="6350"/>
                            </a:moveTo>
                            <a:lnTo>
                              <a:pt x="488950" y="0"/>
                            </a:lnTo>
                            <a:lnTo>
                              <a:pt x="457200" y="63500"/>
                            </a:lnTo>
                            <a:lnTo>
                              <a:pt x="0" y="57150"/>
                            </a:lnTo>
                            <a:lnTo>
                              <a:pt x="6350" y="6350"/>
                            </a:lnTo>
                            <a:close/>
                          </a:path>
                        </a:pathLst>
                      </a:custGeom>
                      <a:solidFill>
                        <a:srgbClr val="4851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flipH="1">
                        <a:off x="12479037" y="18834100"/>
                        <a:ext cx="474815" cy="0"/>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180" name="Rectangle 179"/>
                      <p:cNvSpPr/>
                      <p:nvPr/>
                    </p:nvSpPr>
                    <p:spPr>
                      <a:xfrm>
                        <a:off x="12482242" y="18584549"/>
                        <a:ext cx="416423" cy="233677"/>
                      </a:xfrm>
                      <a:prstGeom prst="rect">
                        <a:avLst/>
                      </a:prstGeom>
                      <a:solidFill>
                        <a:srgbClr val="747A7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Rectangle 180"/>
                      <p:cNvSpPr/>
                      <p:nvPr/>
                    </p:nvSpPr>
                    <p:spPr>
                      <a:xfrm>
                        <a:off x="12481747" y="18555975"/>
                        <a:ext cx="383846" cy="214330"/>
                      </a:xfrm>
                      <a:prstGeom prst="rect">
                        <a:avLst/>
                      </a:prstGeom>
                      <a:solidFill>
                        <a:srgbClr val="747A7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3" name="Rectangle 242"/>
                    <p:cNvSpPr/>
                    <p:nvPr/>
                  </p:nvSpPr>
                  <p:spPr>
                    <a:xfrm>
                      <a:off x="12484099" y="18434050"/>
                      <a:ext cx="343683" cy="121924"/>
                    </a:xfrm>
                    <a:prstGeom prst="rect">
                      <a:avLst/>
                    </a:prstGeom>
                    <a:solidFill>
                      <a:srgbClr val="5D63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12481747" y="18388330"/>
                      <a:ext cx="367480" cy="45719"/>
                    </a:xfrm>
                    <a:prstGeom prst="rect">
                      <a:avLst/>
                    </a:prstGeom>
                    <a:solidFill>
                      <a:srgbClr val="4851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12483580" y="18342611"/>
                      <a:ext cx="367480" cy="45719"/>
                    </a:xfrm>
                    <a:prstGeom prst="rect">
                      <a:avLst/>
                    </a:prstGeom>
                    <a:solidFill>
                      <a:srgbClr val="323A3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a:off x="12481747" y="18305237"/>
                      <a:ext cx="367480" cy="45719"/>
                    </a:xfrm>
                    <a:prstGeom prst="rect">
                      <a:avLst/>
                    </a:prstGeom>
                    <a:solidFill>
                      <a:srgbClr val="4851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12475567" y="17800943"/>
                      <a:ext cx="322949" cy="504294"/>
                    </a:xfrm>
                    <a:prstGeom prst="rect">
                      <a:avLst/>
                    </a:prstGeom>
                    <a:solidFill>
                      <a:srgbClr val="3D464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12480079" y="17748250"/>
                      <a:ext cx="261967" cy="52693"/>
                    </a:xfrm>
                    <a:prstGeom prst="rect">
                      <a:avLst/>
                    </a:prstGeom>
                    <a:solidFill>
                      <a:srgbClr val="525A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248"/>
                    <p:cNvSpPr/>
                    <p:nvPr/>
                  </p:nvSpPr>
                  <p:spPr>
                    <a:xfrm>
                      <a:off x="12481068" y="17646650"/>
                      <a:ext cx="254255" cy="101600"/>
                    </a:xfrm>
                    <a:custGeom>
                      <a:avLst/>
                      <a:gdLst>
                        <a:gd name="connsiteX0" fmla="*/ 101600 w 228600"/>
                        <a:gd name="connsiteY0" fmla="*/ 0 h 101600"/>
                        <a:gd name="connsiteX1" fmla="*/ 0 w 228600"/>
                        <a:gd name="connsiteY1" fmla="*/ 0 h 101600"/>
                        <a:gd name="connsiteX2" fmla="*/ 0 w 228600"/>
                        <a:gd name="connsiteY2" fmla="*/ 101600 h 101600"/>
                        <a:gd name="connsiteX3" fmla="*/ 228600 w 228600"/>
                        <a:gd name="connsiteY3" fmla="*/ 101600 h 101600"/>
                        <a:gd name="connsiteX4" fmla="*/ 101600 w 228600"/>
                        <a:gd name="connsiteY4" fmla="*/ 0 h 10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101600">
                          <a:moveTo>
                            <a:pt x="101600" y="0"/>
                          </a:moveTo>
                          <a:lnTo>
                            <a:pt x="0" y="0"/>
                          </a:lnTo>
                          <a:lnTo>
                            <a:pt x="0" y="101600"/>
                          </a:lnTo>
                          <a:lnTo>
                            <a:pt x="228600" y="101600"/>
                          </a:lnTo>
                          <a:lnTo>
                            <a:pt x="101600" y="0"/>
                          </a:lnTo>
                          <a:close/>
                        </a:path>
                      </a:pathLst>
                    </a:custGeom>
                    <a:solidFill>
                      <a:srgbClr val="4851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a:off x="12475567" y="17577088"/>
                      <a:ext cx="424956" cy="69561"/>
                    </a:xfrm>
                    <a:prstGeom prst="rect">
                      <a:avLst/>
                    </a:prstGeom>
                    <a:solidFill>
                      <a:srgbClr val="9F9E8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0" name="Rectangle 249"/>
                  <p:cNvSpPr/>
                  <p:nvPr/>
                </p:nvSpPr>
                <p:spPr>
                  <a:xfrm>
                    <a:off x="12481747" y="17354550"/>
                    <a:ext cx="110303" cy="226167"/>
                  </a:xfrm>
                  <a:prstGeom prst="rect">
                    <a:avLst/>
                  </a:prstGeom>
                  <a:solidFill>
                    <a:srgbClr val="696F6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p:cNvSpPr/>
                  <p:nvPr/>
                </p:nvSpPr>
                <p:spPr>
                  <a:xfrm>
                    <a:off x="12484100" y="17308830"/>
                    <a:ext cx="253878" cy="45719"/>
                  </a:xfrm>
                  <a:prstGeom prst="rect">
                    <a:avLst/>
                  </a:prstGeom>
                  <a:solidFill>
                    <a:srgbClr val="ADB18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12484100" y="17288511"/>
                    <a:ext cx="253878" cy="45719"/>
                  </a:xfrm>
                  <a:prstGeom prst="rect">
                    <a:avLst/>
                  </a:prstGeom>
                  <a:solidFill>
                    <a:srgbClr val="908B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4" name="Straight Connector 253"/>
                  <p:cNvCxnSpPr/>
                  <p:nvPr/>
                </p:nvCxnSpPr>
                <p:spPr>
                  <a:xfrm flipH="1">
                    <a:off x="12481747" y="17265651"/>
                    <a:ext cx="256231" cy="0"/>
                  </a:xfrm>
                  <a:prstGeom prst="line">
                    <a:avLst/>
                  </a:prstGeom>
                  <a:ln w="12700">
                    <a:noFill/>
                  </a:ln>
                </p:spPr>
                <p:style>
                  <a:lnRef idx="1">
                    <a:schemeClr val="accent1"/>
                  </a:lnRef>
                  <a:fillRef idx="0">
                    <a:schemeClr val="accent1"/>
                  </a:fillRef>
                  <a:effectRef idx="0">
                    <a:schemeClr val="accent1"/>
                  </a:effectRef>
                  <a:fontRef idx="minor">
                    <a:schemeClr val="tx1"/>
                  </a:fontRef>
                </p:style>
              </p:cxnSp>
            </p:grpSp>
            <p:sp>
              <p:nvSpPr>
                <p:cNvPr id="193" name="Rectangle 192"/>
                <p:cNvSpPr/>
                <p:nvPr/>
              </p:nvSpPr>
              <p:spPr>
                <a:xfrm>
                  <a:off x="12484100" y="17173996"/>
                  <a:ext cx="209550" cy="78955"/>
                </a:xfrm>
                <a:prstGeom prst="rect">
                  <a:avLst/>
                </a:prstGeom>
                <a:solidFill>
                  <a:srgbClr val="D9CA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12481748" y="17151136"/>
                  <a:ext cx="427612" cy="68579"/>
                </a:xfrm>
                <a:prstGeom prst="rect">
                  <a:avLst/>
                </a:prstGeom>
                <a:solidFill>
                  <a:srgbClr val="747A7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Rectangle 194"/>
                <p:cNvSpPr/>
                <p:nvPr/>
              </p:nvSpPr>
              <p:spPr>
                <a:xfrm>
                  <a:off x="12486406" y="17128277"/>
                  <a:ext cx="418885" cy="45719"/>
                </a:xfrm>
                <a:prstGeom prst="rect">
                  <a:avLst/>
                </a:prstGeom>
                <a:solidFill>
                  <a:srgbClr val="ADB18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Rectangle 195"/>
                <p:cNvSpPr/>
                <p:nvPr/>
              </p:nvSpPr>
              <p:spPr>
                <a:xfrm>
                  <a:off x="12482997" y="17071128"/>
                  <a:ext cx="427612" cy="68579"/>
                </a:xfrm>
                <a:prstGeom prst="rect">
                  <a:avLst/>
                </a:prstGeom>
                <a:solidFill>
                  <a:srgbClr val="747A7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Rectangle 197"/>
                <p:cNvSpPr/>
                <p:nvPr/>
              </p:nvSpPr>
              <p:spPr>
                <a:xfrm>
                  <a:off x="12482997" y="17001280"/>
                  <a:ext cx="427612" cy="68579"/>
                </a:xfrm>
                <a:prstGeom prst="rect">
                  <a:avLst/>
                </a:prstGeom>
                <a:solidFill>
                  <a:srgbClr val="747A7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Rectangle 196"/>
                <p:cNvSpPr/>
                <p:nvPr/>
              </p:nvSpPr>
              <p:spPr>
                <a:xfrm>
                  <a:off x="12482997" y="17035570"/>
                  <a:ext cx="418885" cy="45719"/>
                </a:xfrm>
                <a:prstGeom prst="rect">
                  <a:avLst/>
                </a:prstGeom>
                <a:solidFill>
                  <a:srgbClr val="ADB18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Rectangle 199"/>
                <p:cNvSpPr/>
                <p:nvPr/>
              </p:nvSpPr>
              <p:spPr>
                <a:xfrm>
                  <a:off x="12481748" y="16897141"/>
                  <a:ext cx="363508" cy="104138"/>
                </a:xfrm>
                <a:prstGeom prst="rect">
                  <a:avLst/>
                </a:prstGeom>
                <a:solidFill>
                  <a:srgbClr val="949B9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a:off x="12479038" y="16846120"/>
                  <a:ext cx="366218" cy="51021"/>
                </a:xfrm>
                <a:prstGeom prst="rect">
                  <a:avLst/>
                </a:prstGeom>
                <a:solidFill>
                  <a:srgbClr val="4851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ectangle 347"/>
                <p:cNvSpPr/>
                <p:nvPr/>
              </p:nvSpPr>
              <p:spPr>
                <a:xfrm>
                  <a:off x="12484321" y="17276946"/>
                  <a:ext cx="253878" cy="45719"/>
                </a:xfrm>
                <a:prstGeom prst="rect">
                  <a:avLst/>
                </a:prstGeom>
                <a:solidFill>
                  <a:srgbClr val="ADB18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8" name="TextBox 337"/>
              <p:cNvSpPr txBox="1"/>
              <p:nvPr/>
            </p:nvSpPr>
            <p:spPr>
              <a:xfrm>
                <a:off x="13652851" y="18643227"/>
                <a:ext cx="238512" cy="290189"/>
              </a:xfrm>
              <a:prstGeom prst="rect">
                <a:avLst/>
              </a:prstGeom>
              <a:noFill/>
              <a:ln w="12700">
                <a:solidFill>
                  <a:schemeClr val="tx1"/>
                </a:solidFill>
              </a:ln>
            </p:spPr>
            <p:txBody>
              <a:bodyPr wrap="none" rtlCol="0">
                <a:spAutoFit/>
              </a:bodyPr>
              <a:lstStyle/>
              <a:p>
                <a:r>
                  <a:rPr lang="en-US" sz="1600" dirty="0"/>
                  <a:t>F</a:t>
                </a:r>
              </a:p>
            </p:txBody>
          </p:sp>
        </p:grpSp>
        <p:grpSp>
          <p:nvGrpSpPr>
            <p:cNvPr id="75" name="Group 74"/>
            <p:cNvGrpSpPr/>
            <p:nvPr/>
          </p:nvGrpSpPr>
          <p:grpSpPr>
            <a:xfrm>
              <a:off x="12547418" y="26147835"/>
              <a:ext cx="4862585" cy="11234277"/>
              <a:chOff x="10978991" y="21840929"/>
              <a:chExt cx="4254762" cy="9629380"/>
            </a:xfrm>
          </p:grpSpPr>
          <p:grpSp>
            <p:nvGrpSpPr>
              <p:cNvPr id="55" name="Group 54"/>
              <p:cNvGrpSpPr/>
              <p:nvPr/>
            </p:nvGrpSpPr>
            <p:grpSpPr>
              <a:xfrm>
                <a:off x="10978991" y="21840929"/>
                <a:ext cx="4254762" cy="9629380"/>
                <a:chOff x="10978991" y="19135829"/>
                <a:chExt cx="4254762" cy="9629380"/>
              </a:xfrm>
            </p:grpSpPr>
            <p:grpSp>
              <p:nvGrpSpPr>
                <p:cNvPr id="1050" name="Group 1049"/>
                <p:cNvGrpSpPr/>
                <p:nvPr/>
              </p:nvGrpSpPr>
              <p:grpSpPr>
                <a:xfrm>
                  <a:off x="10978991" y="19135829"/>
                  <a:ext cx="4254762" cy="9629380"/>
                  <a:chOff x="10978991" y="19135829"/>
                  <a:chExt cx="4254762" cy="9629380"/>
                </a:xfrm>
              </p:grpSpPr>
              <p:grpSp>
                <p:nvGrpSpPr>
                  <p:cNvPr id="1049" name="Group 1048"/>
                  <p:cNvGrpSpPr/>
                  <p:nvPr/>
                </p:nvGrpSpPr>
                <p:grpSpPr>
                  <a:xfrm>
                    <a:off x="10978991" y="19135829"/>
                    <a:ext cx="4254762" cy="9629380"/>
                    <a:chOff x="10978991" y="19135829"/>
                    <a:chExt cx="4254762" cy="9629380"/>
                  </a:xfrm>
                </p:grpSpPr>
                <p:grpSp>
                  <p:nvGrpSpPr>
                    <p:cNvPr id="1048" name="Group 1047"/>
                    <p:cNvGrpSpPr/>
                    <p:nvPr/>
                  </p:nvGrpSpPr>
                  <p:grpSpPr>
                    <a:xfrm>
                      <a:off x="10978991" y="19135829"/>
                      <a:ext cx="4254762" cy="9629380"/>
                      <a:chOff x="10978991" y="19135829"/>
                      <a:chExt cx="4254762" cy="9629380"/>
                    </a:xfrm>
                  </p:grpSpPr>
                  <p:grpSp>
                    <p:nvGrpSpPr>
                      <p:cNvPr id="1047" name="Group 1046"/>
                      <p:cNvGrpSpPr/>
                      <p:nvPr/>
                    </p:nvGrpSpPr>
                    <p:grpSpPr>
                      <a:xfrm>
                        <a:off x="10978991" y="19135829"/>
                        <a:ext cx="4254762" cy="9629380"/>
                        <a:chOff x="10978991" y="19135829"/>
                        <a:chExt cx="4254762" cy="9629380"/>
                      </a:xfrm>
                    </p:grpSpPr>
                    <p:grpSp>
                      <p:nvGrpSpPr>
                        <p:cNvPr id="1046" name="Group 1045"/>
                        <p:cNvGrpSpPr/>
                        <p:nvPr/>
                      </p:nvGrpSpPr>
                      <p:grpSpPr>
                        <a:xfrm>
                          <a:off x="10978991" y="19135829"/>
                          <a:ext cx="4254762" cy="9629380"/>
                          <a:chOff x="10978991" y="19135829"/>
                          <a:chExt cx="4254762" cy="9629380"/>
                        </a:xfrm>
                      </p:grpSpPr>
                      <p:grpSp>
                        <p:nvGrpSpPr>
                          <p:cNvPr id="1045" name="Group 1044"/>
                          <p:cNvGrpSpPr/>
                          <p:nvPr/>
                        </p:nvGrpSpPr>
                        <p:grpSpPr>
                          <a:xfrm>
                            <a:off x="10978991" y="19135829"/>
                            <a:ext cx="4254762" cy="9629380"/>
                            <a:chOff x="10978991" y="19135829"/>
                            <a:chExt cx="4254762" cy="9629380"/>
                          </a:xfrm>
                        </p:grpSpPr>
                        <p:grpSp>
                          <p:nvGrpSpPr>
                            <p:cNvPr id="1044" name="Group 1043"/>
                            <p:cNvGrpSpPr/>
                            <p:nvPr/>
                          </p:nvGrpSpPr>
                          <p:grpSpPr>
                            <a:xfrm>
                              <a:off x="10978991" y="19135829"/>
                              <a:ext cx="4254762" cy="9629380"/>
                              <a:chOff x="10978991" y="19135829"/>
                              <a:chExt cx="4254762" cy="9629380"/>
                            </a:xfrm>
                          </p:grpSpPr>
                          <p:grpSp>
                            <p:nvGrpSpPr>
                              <p:cNvPr id="1043" name="Group 1042"/>
                              <p:cNvGrpSpPr/>
                              <p:nvPr/>
                            </p:nvGrpSpPr>
                            <p:grpSpPr>
                              <a:xfrm>
                                <a:off x="10978991" y="19135829"/>
                                <a:ext cx="4254762" cy="9629380"/>
                                <a:chOff x="10978991" y="19135829"/>
                                <a:chExt cx="4254762" cy="9629380"/>
                              </a:xfrm>
                            </p:grpSpPr>
                            <p:grpSp>
                              <p:nvGrpSpPr>
                                <p:cNvPr id="1042" name="Group 1041"/>
                                <p:cNvGrpSpPr/>
                                <p:nvPr/>
                              </p:nvGrpSpPr>
                              <p:grpSpPr>
                                <a:xfrm>
                                  <a:off x="10978991" y="19135829"/>
                                  <a:ext cx="4254762" cy="9629380"/>
                                  <a:chOff x="10978991" y="19135829"/>
                                  <a:chExt cx="4254762" cy="9629380"/>
                                </a:xfrm>
                              </p:grpSpPr>
                              <p:grpSp>
                                <p:nvGrpSpPr>
                                  <p:cNvPr id="1041" name="Group 1040"/>
                                  <p:cNvGrpSpPr/>
                                  <p:nvPr/>
                                </p:nvGrpSpPr>
                                <p:grpSpPr>
                                  <a:xfrm>
                                    <a:off x="10978991" y="19135829"/>
                                    <a:ext cx="4254762" cy="9629380"/>
                                    <a:chOff x="10978991" y="19135829"/>
                                    <a:chExt cx="4254762" cy="9629380"/>
                                  </a:xfrm>
                                </p:grpSpPr>
                                <p:pic>
                                  <p:nvPicPr>
                                    <p:cNvPr id="1028" name="Picture 4"/>
                                    <p:cNvPicPr>
                                      <a:picLocks noChangeAspect="1" noChangeArrowheads="1"/>
                                    </p:cNvPicPr>
                                    <p:nvPr/>
                                  </p:nvPicPr>
                                  <p:blipFill rotWithShape="1">
                                    <a:blip r:embed="rId19">
                                      <a:extLst>
                                        <a:ext uri="{28A0092B-C50C-407E-A947-70E740481C1C}">
                                          <a14:useLocalDpi xmlns:a14="http://schemas.microsoft.com/office/drawing/2010/main" val="0"/>
                                        </a:ext>
                                      </a:extLst>
                                    </a:blip>
                                    <a:srcRect r="31452"/>
                                    <a:stretch/>
                                  </p:blipFill>
                                  <p:spPr bwMode="auto">
                                    <a:xfrm>
                                      <a:off x="10978991" y="19244760"/>
                                      <a:ext cx="4080034" cy="9510924"/>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Lst>
                                  </p:spPr>
                                </p:pic>
                                <p:cxnSp>
                                  <p:nvCxnSpPr>
                                    <p:cNvPr id="30" name="Straight Arrow Connector 29"/>
                                    <p:cNvCxnSpPr/>
                                    <p:nvPr/>
                                  </p:nvCxnSpPr>
                                  <p:spPr>
                                    <a:xfrm flipV="1">
                                      <a:off x="15225713" y="28215081"/>
                                      <a:ext cx="0" cy="550128"/>
                                    </a:xfrm>
                                    <a:prstGeom prst="straightConnector1">
                                      <a:avLst/>
                                    </a:prstGeom>
                                    <a:ln w="12700">
                                      <a:noFill/>
                                      <a:tailEnd type="arrow"/>
                                    </a:ln>
                                  </p:spPr>
                                  <p:style>
                                    <a:lnRef idx="1">
                                      <a:schemeClr val="accent1"/>
                                    </a:lnRef>
                                    <a:fillRef idx="0">
                                      <a:schemeClr val="accent1"/>
                                    </a:fillRef>
                                    <a:effectRef idx="0">
                                      <a:schemeClr val="accent1"/>
                                    </a:effectRef>
                                    <a:fontRef idx="minor">
                                      <a:schemeClr val="tx1"/>
                                    </a:fontRef>
                                  </p:style>
                                </p:cxnSp>
                                <p:cxnSp>
                                  <p:nvCxnSpPr>
                                    <p:cNvPr id="319" name="Straight Arrow Connector 318"/>
                                    <p:cNvCxnSpPr/>
                                    <p:nvPr/>
                                  </p:nvCxnSpPr>
                                  <p:spPr>
                                    <a:xfrm flipV="1">
                                      <a:off x="15225713" y="27743396"/>
                                      <a:ext cx="0" cy="440788"/>
                                    </a:xfrm>
                                    <a:prstGeom prst="straightConnector1">
                                      <a:avLst/>
                                    </a:prstGeom>
                                    <a:ln w="12700">
                                      <a:noFill/>
                                      <a:tailEnd type="arrow"/>
                                    </a:ln>
                                  </p:spPr>
                                  <p:style>
                                    <a:lnRef idx="1">
                                      <a:schemeClr val="accent1"/>
                                    </a:lnRef>
                                    <a:fillRef idx="0">
                                      <a:schemeClr val="accent1"/>
                                    </a:fillRef>
                                    <a:effectRef idx="0">
                                      <a:schemeClr val="accent1"/>
                                    </a:effectRef>
                                    <a:fontRef idx="minor">
                                      <a:schemeClr val="tx1"/>
                                    </a:fontRef>
                                  </p:style>
                                </p:cxnSp>
                                <p:cxnSp>
                                  <p:nvCxnSpPr>
                                    <p:cNvPr id="320" name="Straight Arrow Connector 319"/>
                                    <p:cNvCxnSpPr/>
                                    <p:nvPr/>
                                  </p:nvCxnSpPr>
                                  <p:spPr>
                                    <a:xfrm flipV="1">
                                      <a:off x="15225713" y="27069122"/>
                                      <a:ext cx="0" cy="638812"/>
                                    </a:xfrm>
                                    <a:prstGeom prst="straightConnector1">
                                      <a:avLst/>
                                    </a:prstGeom>
                                    <a:ln w="12700">
                                      <a:noFill/>
                                      <a:tailEnd type="arrow"/>
                                    </a:ln>
                                  </p:spPr>
                                  <p:style>
                                    <a:lnRef idx="1">
                                      <a:schemeClr val="accent1"/>
                                    </a:lnRef>
                                    <a:fillRef idx="0">
                                      <a:schemeClr val="accent1"/>
                                    </a:fillRef>
                                    <a:effectRef idx="0">
                                      <a:schemeClr val="accent1"/>
                                    </a:effectRef>
                                    <a:fontRef idx="minor">
                                      <a:schemeClr val="tx1"/>
                                    </a:fontRef>
                                  </p:style>
                                </p:cxnSp>
                                <p:cxnSp>
                                  <p:nvCxnSpPr>
                                    <p:cNvPr id="321" name="Straight Arrow Connector 320"/>
                                    <p:cNvCxnSpPr/>
                                    <p:nvPr/>
                                  </p:nvCxnSpPr>
                                  <p:spPr>
                                    <a:xfrm flipV="1">
                                      <a:off x="15225713" y="26696423"/>
                                      <a:ext cx="0" cy="323525"/>
                                    </a:xfrm>
                                    <a:prstGeom prst="straightConnector1">
                                      <a:avLst/>
                                    </a:prstGeom>
                                    <a:ln w="12700">
                                      <a:noFill/>
                                      <a:tailEnd type="arrow"/>
                                    </a:ln>
                                  </p:spPr>
                                  <p:style>
                                    <a:lnRef idx="1">
                                      <a:schemeClr val="accent1"/>
                                    </a:lnRef>
                                    <a:fillRef idx="0">
                                      <a:schemeClr val="accent1"/>
                                    </a:fillRef>
                                    <a:effectRef idx="0">
                                      <a:schemeClr val="accent1"/>
                                    </a:effectRef>
                                    <a:fontRef idx="minor">
                                      <a:schemeClr val="tx1"/>
                                    </a:fontRef>
                                  </p:style>
                                </p:cxnSp>
                                <p:cxnSp>
                                  <p:nvCxnSpPr>
                                    <p:cNvPr id="322" name="Straight Arrow Connector 321"/>
                                    <p:cNvCxnSpPr/>
                                    <p:nvPr/>
                                  </p:nvCxnSpPr>
                                  <p:spPr>
                                    <a:xfrm flipV="1">
                                      <a:off x="15225713" y="25041225"/>
                                      <a:ext cx="0" cy="1618959"/>
                                    </a:xfrm>
                                    <a:prstGeom prst="straightConnector1">
                                      <a:avLst/>
                                    </a:prstGeom>
                                    <a:ln w="12700">
                                      <a:noFill/>
                                      <a:tailEnd type="arrow"/>
                                    </a:ln>
                                  </p:spPr>
                                  <p:style>
                                    <a:lnRef idx="1">
                                      <a:schemeClr val="accent1"/>
                                    </a:lnRef>
                                    <a:fillRef idx="0">
                                      <a:schemeClr val="accent1"/>
                                    </a:fillRef>
                                    <a:effectRef idx="0">
                                      <a:schemeClr val="accent1"/>
                                    </a:effectRef>
                                    <a:fontRef idx="minor">
                                      <a:schemeClr val="tx1"/>
                                    </a:fontRef>
                                  </p:style>
                                </p:cxnSp>
                                <p:cxnSp>
                                  <p:nvCxnSpPr>
                                    <p:cNvPr id="326" name="Straight Arrow Connector 325"/>
                                    <p:cNvCxnSpPr/>
                                    <p:nvPr/>
                                  </p:nvCxnSpPr>
                                  <p:spPr>
                                    <a:xfrm flipV="1">
                                      <a:off x="15233753" y="24131527"/>
                                      <a:ext cx="0" cy="409634"/>
                                    </a:xfrm>
                                    <a:prstGeom prst="straightConnector1">
                                      <a:avLst/>
                                    </a:prstGeom>
                                    <a:ln w="12700">
                                      <a:noFill/>
                                      <a:tailEnd type="arrow"/>
                                    </a:ln>
                                  </p:spPr>
                                  <p:style>
                                    <a:lnRef idx="1">
                                      <a:schemeClr val="accent1"/>
                                    </a:lnRef>
                                    <a:fillRef idx="0">
                                      <a:schemeClr val="accent1"/>
                                    </a:fillRef>
                                    <a:effectRef idx="0">
                                      <a:schemeClr val="accent1"/>
                                    </a:effectRef>
                                    <a:fontRef idx="minor">
                                      <a:schemeClr val="tx1"/>
                                    </a:fontRef>
                                  </p:style>
                                </p:cxnSp>
                                <p:cxnSp>
                                  <p:nvCxnSpPr>
                                    <p:cNvPr id="327" name="Straight Arrow Connector 326"/>
                                    <p:cNvCxnSpPr/>
                                    <p:nvPr/>
                                  </p:nvCxnSpPr>
                                  <p:spPr>
                                    <a:xfrm flipV="1">
                                      <a:off x="15225713" y="24581873"/>
                                      <a:ext cx="0" cy="376008"/>
                                    </a:xfrm>
                                    <a:prstGeom prst="straightConnector1">
                                      <a:avLst/>
                                    </a:prstGeom>
                                    <a:ln w="12700">
                                      <a:noFill/>
                                      <a:tailEnd type="arrow"/>
                                    </a:ln>
                                  </p:spPr>
                                  <p:style>
                                    <a:lnRef idx="1">
                                      <a:schemeClr val="accent1"/>
                                    </a:lnRef>
                                    <a:fillRef idx="0">
                                      <a:schemeClr val="accent1"/>
                                    </a:fillRef>
                                    <a:effectRef idx="0">
                                      <a:schemeClr val="accent1"/>
                                    </a:effectRef>
                                    <a:fontRef idx="minor">
                                      <a:schemeClr val="tx1"/>
                                    </a:fontRef>
                                  </p:style>
                                </p:cxnSp>
                                <p:cxnSp>
                                  <p:nvCxnSpPr>
                                    <p:cNvPr id="328" name="Straight Arrow Connector 327"/>
                                    <p:cNvCxnSpPr/>
                                    <p:nvPr/>
                                  </p:nvCxnSpPr>
                                  <p:spPr>
                                    <a:xfrm flipV="1">
                                      <a:off x="15225713" y="23581748"/>
                                      <a:ext cx="0" cy="487636"/>
                                    </a:xfrm>
                                    <a:prstGeom prst="straightConnector1">
                                      <a:avLst/>
                                    </a:prstGeom>
                                    <a:ln w="12700">
                                      <a:noFill/>
                                      <a:tailEnd type="arrow"/>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p:nvPr/>
                                  </p:nvCxnSpPr>
                                  <p:spPr>
                                    <a:xfrm flipV="1">
                                      <a:off x="15225713" y="22845710"/>
                                      <a:ext cx="0" cy="709324"/>
                                    </a:xfrm>
                                    <a:prstGeom prst="straightConnector1">
                                      <a:avLst/>
                                    </a:prstGeom>
                                    <a:ln w="12700">
                                      <a:noFill/>
                                      <a:tailEnd type="arrow"/>
                                    </a:ln>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p:nvPr/>
                                  </p:nvCxnSpPr>
                                  <p:spPr>
                                    <a:xfrm flipV="1">
                                      <a:off x="15225713" y="22131031"/>
                                      <a:ext cx="0" cy="652478"/>
                                    </a:xfrm>
                                    <a:prstGeom prst="straightConnector1">
                                      <a:avLst/>
                                    </a:prstGeom>
                                    <a:ln w="12700">
                                      <a:noFill/>
                                      <a:tailEnd type="arrow"/>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flipH="1" flipV="1">
                                      <a:off x="15225713" y="21771998"/>
                                      <a:ext cx="4020" cy="314448"/>
                                    </a:xfrm>
                                    <a:prstGeom prst="straightConnector1">
                                      <a:avLst/>
                                    </a:prstGeom>
                                    <a:ln w="12700">
                                      <a:noFill/>
                                      <a:tailEnd type="arrow"/>
                                    </a:ln>
                                  </p:spPr>
                                  <p:style>
                                    <a:lnRef idx="1">
                                      <a:schemeClr val="accent1"/>
                                    </a:lnRef>
                                    <a:fillRef idx="0">
                                      <a:schemeClr val="accent1"/>
                                    </a:fillRef>
                                    <a:effectRef idx="0">
                                      <a:schemeClr val="accent1"/>
                                    </a:effectRef>
                                    <a:fontRef idx="minor">
                                      <a:schemeClr val="tx1"/>
                                    </a:fontRef>
                                  </p:style>
                                </p:cxnSp>
                                <p:cxnSp>
                                  <p:nvCxnSpPr>
                                    <p:cNvPr id="332" name="Straight Arrow Connector 331"/>
                                    <p:cNvCxnSpPr/>
                                    <p:nvPr/>
                                  </p:nvCxnSpPr>
                                  <p:spPr>
                                    <a:xfrm flipV="1">
                                      <a:off x="15225713" y="20615504"/>
                                      <a:ext cx="4020" cy="1091681"/>
                                    </a:xfrm>
                                    <a:prstGeom prst="straightConnector1">
                                      <a:avLst/>
                                    </a:prstGeom>
                                    <a:ln w="12700">
                                      <a:noFill/>
                                      <a:tailEnd type="arrow"/>
                                    </a:ln>
                                  </p:spPr>
                                  <p:style>
                                    <a:lnRef idx="1">
                                      <a:schemeClr val="accent1"/>
                                    </a:lnRef>
                                    <a:fillRef idx="0">
                                      <a:schemeClr val="accent1"/>
                                    </a:fillRef>
                                    <a:effectRef idx="0">
                                      <a:schemeClr val="accent1"/>
                                    </a:effectRef>
                                    <a:fontRef idx="minor">
                                      <a:schemeClr val="tx1"/>
                                    </a:fontRef>
                                  </p:style>
                                </p:cxnSp>
                                <p:cxnSp>
                                  <p:nvCxnSpPr>
                                    <p:cNvPr id="333" name="Straight Arrow Connector 332"/>
                                    <p:cNvCxnSpPr/>
                                    <p:nvPr/>
                                  </p:nvCxnSpPr>
                                  <p:spPr>
                                    <a:xfrm flipV="1">
                                      <a:off x="15225713" y="20055282"/>
                                      <a:ext cx="0" cy="518427"/>
                                    </a:xfrm>
                                    <a:prstGeom prst="straightConnector1">
                                      <a:avLst/>
                                    </a:prstGeom>
                                    <a:ln w="12700">
                                      <a:noFill/>
                                      <a:tailEnd type="arrow"/>
                                    </a:ln>
                                  </p:spPr>
                                  <p:style>
                                    <a:lnRef idx="1">
                                      <a:schemeClr val="accent1"/>
                                    </a:lnRef>
                                    <a:fillRef idx="0">
                                      <a:schemeClr val="accent1"/>
                                    </a:fillRef>
                                    <a:effectRef idx="0">
                                      <a:schemeClr val="accent1"/>
                                    </a:effectRef>
                                    <a:fontRef idx="minor">
                                      <a:schemeClr val="tx1"/>
                                    </a:fontRef>
                                  </p:style>
                                </p:cxnSp>
                                <p:cxnSp>
                                  <p:nvCxnSpPr>
                                    <p:cNvPr id="334" name="Straight Arrow Connector 333"/>
                                    <p:cNvCxnSpPr/>
                                    <p:nvPr/>
                                  </p:nvCxnSpPr>
                                  <p:spPr>
                                    <a:xfrm flipV="1">
                                      <a:off x="15225713" y="19135829"/>
                                      <a:ext cx="4020" cy="875907"/>
                                    </a:xfrm>
                                    <a:prstGeom prst="straightConnector1">
                                      <a:avLst/>
                                    </a:prstGeom>
                                    <a:ln w="12700">
                                      <a:noFill/>
                                      <a:tailEnd type="arrow"/>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12585700" y="28321000"/>
                                    <a:ext cx="107950" cy="439447"/>
                                  </a:xfrm>
                                  <a:prstGeom prst="rect">
                                    <a:avLst/>
                                  </a:prstGeom>
                                  <a:solidFill>
                                    <a:srgbClr val="747A7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585700" y="28268048"/>
                                    <a:ext cx="107950" cy="52952"/>
                                  </a:xfrm>
                                  <a:prstGeom prst="rect">
                                    <a:avLst/>
                                  </a:prstGeom>
                                  <a:solidFill>
                                    <a:srgbClr val="323A3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2585700" y="28215097"/>
                                    <a:ext cx="53975" cy="52951"/>
                                  </a:xfrm>
                                  <a:prstGeom prst="rect">
                                    <a:avLst/>
                                  </a:prstGeom>
                                  <a:solidFill>
                                    <a:srgbClr val="C3AC9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12638077" y="28215081"/>
                                    <a:ext cx="53975" cy="52951"/>
                                  </a:xfrm>
                                  <a:prstGeom prst="rect">
                                    <a:avLst/>
                                  </a:prstGeom>
                                  <a:solidFill>
                                    <a:srgbClr val="D9CAA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12593617" y="28174907"/>
                                    <a:ext cx="422296" cy="49700"/>
                                  </a:xfrm>
                                  <a:prstGeom prst="rect">
                                    <a:avLst/>
                                  </a:prstGeom>
                                  <a:solidFill>
                                    <a:srgbClr val="D9CAA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12585700" y="27893963"/>
                                    <a:ext cx="449260" cy="281683"/>
                                  </a:xfrm>
                                  <a:prstGeom prst="rect">
                                    <a:avLst/>
                                  </a:prstGeom>
                                  <a:solidFill>
                                    <a:srgbClr val="48515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12593635" y="27842441"/>
                                    <a:ext cx="503240" cy="51522"/>
                                  </a:xfrm>
                                  <a:prstGeom prst="rect">
                                    <a:avLst/>
                                  </a:prstGeom>
                                  <a:solidFill>
                                    <a:srgbClr val="B5BDA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12593635" y="27788207"/>
                                    <a:ext cx="503240" cy="66572"/>
                                  </a:xfrm>
                                  <a:prstGeom prst="rect">
                                    <a:avLst/>
                                  </a:prstGeom>
                                  <a:solidFill>
                                    <a:srgbClr val="B5BDA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Rectangle 92"/>
                                <p:cNvSpPr/>
                                <p:nvPr/>
                              </p:nvSpPr>
                              <p:spPr>
                                <a:xfrm>
                                  <a:off x="12588854" y="27609441"/>
                                  <a:ext cx="430154" cy="133594"/>
                                </a:xfrm>
                                <a:prstGeom prst="rect">
                                  <a:avLst/>
                                </a:prstGeom>
                                <a:solidFill>
                                  <a:srgbClr val="323A3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p:cNvSpPr/>
                                <p:nvPr/>
                              </p:nvSpPr>
                              <p:spPr>
                                <a:xfrm>
                                  <a:off x="12586486" y="27557963"/>
                                  <a:ext cx="110318" cy="51522"/>
                                </a:xfrm>
                                <a:prstGeom prst="rect">
                                  <a:avLst/>
                                </a:prstGeom>
                                <a:solidFill>
                                  <a:srgbClr val="4851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p:cNvSpPr/>
                                <p:nvPr/>
                              </p:nvSpPr>
                              <p:spPr>
                                <a:xfrm>
                                  <a:off x="12583325" y="27494552"/>
                                  <a:ext cx="379607" cy="45719"/>
                                </a:xfrm>
                                <a:prstGeom prst="rect">
                                  <a:avLst/>
                                </a:prstGeom>
                                <a:solidFill>
                                  <a:srgbClr val="4851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p:cNvCxnSpPr/>
                                <p:nvPr/>
                              </p:nvCxnSpPr>
                              <p:spPr>
                                <a:xfrm>
                                  <a:off x="12588854" y="27548437"/>
                                  <a:ext cx="422296" cy="0"/>
                                </a:xfrm>
                                <a:prstGeom prst="line">
                                  <a:avLst/>
                                </a:prstGeom>
                                <a:ln w="28575">
                                  <a:solidFill>
                                    <a:srgbClr val="323A3D"/>
                                  </a:solidFill>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12584305" y="27298648"/>
                                  <a:ext cx="378626" cy="194541"/>
                                </a:xfrm>
                                <a:prstGeom prst="rect">
                                  <a:avLst/>
                                </a:prstGeom>
                                <a:solidFill>
                                  <a:srgbClr val="3D464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12589471" y="27069122"/>
                                  <a:ext cx="321667" cy="239053"/>
                                </a:xfrm>
                                <a:prstGeom prst="rect">
                                  <a:avLst/>
                                </a:prstGeom>
                                <a:solidFill>
                                  <a:srgbClr val="3D464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12585699" y="26865263"/>
                                  <a:ext cx="382398" cy="203859"/>
                                </a:xfrm>
                                <a:prstGeom prst="rect">
                                  <a:avLst/>
                                </a:prstGeom>
                                <a:solidFill>
                                  <a:srgbClr val="323A3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12583121" y="26698575"/>
                                  <a:ext cx="211981" cy="132422"/>
                                </a:xfrm>
                                <a:prstGeom prst="rect">
                                  <a:avLst/>
                                </a:prstGeom>
                                <a:solidFill>
                                  <a:srgbClr val="323A3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12780563" y="26698575"/>
                                  <a:ext cx="182759" cy="132422"/>
                                </a:xfrm>
                                <a:prstGeom prst="rect">
                                  <a:avLst/>
                                </a:prstGeom>
                                <a:solidFill>
                                  <a:srgbClr val="4851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12582525" y="26377900"/>
                                  <a:ext cx="380797" cy="320675"/>
                                </a:xfrm>
                                <a:prstGeom prst="rect">
                                  <a:avLst/>
                                </a:prstGeom>
                                <a:solidFill>
                                  <a:srgbClr val="323A3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8" name="Straight Connector 227"/>
                                <p:cNvCxnSpPr/>
                                <p:nvPr/>
                              </p:nvCxnSpPr>
                              <p:spPr>
                                <a:xfrm>
                                  <a:off x="12580137" y="26476320"/>
                                  <a:ext cx="378626" cy="0"/>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12589471" y="26541412"/>
                                  <a:ext cx="378626" cy="0"/>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2580137" y="26614436"/>
                                  <a:ext cx="378626" cy="0"/>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2587872" y="26414409"/>
                                  <a:ext cx="378626" cy="0"/>
                                </a:xfrm>
                                <a:prstGeom prst="line">
                                  <a:avLst/>
                                </a:prstGeom>
                                <a:ln w="12700">
                                  <a:noFill/>
                                </a:ln>
                              </p:spPr>
                              <p:style>
                                <a:lnRef idx="1">
                                  <a:schemeClr val="accent1"/>
                                </a:lnRef>
                                <a:fillRef idx="0">
                                  <a:schemeClr val="accent1"/>
                                </a:fillRef>
                                <a:effectRef idx="0">
                                  <a:schemeClr val="accent1"/>
                                </a:effectRef>
                                <a:fontRef idx="minor">
                                  <a:schemeClr val="tx1"/>
                                </a:fontRef>
                              </p:style>
                            </p:cxnSp>
                          </p:grpSp>
                          <p:sp>
                            <p:nvSpPr>
                              <p:cNvPr id="111" name="Rectangle 110"/>
                              <p:cNvSpPr/>
                              <p:nvPr/>
                            </p:nvSpPr>
                            <p:spPr>
                              <a:xfrm>
                                <a:off x="12584899" y="26282321"/>
                                <a:ext cx="263434" cy="101929"/>
                              </a:xfrm>
                              <a:prstGeom prst="rect">
                                <a:avLst/>
                              </a:prstGeom>
                              <a:solidFill>
                                <a:srgbClr val="2E353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12579158" y="26098500"/>
                                <a:ext cx="118661" cy="184779"/>
                              </a:xfrm>
                              <a:prstGeom prst="rect">
                                <a:avLst/>
                              </a:prstGeom>
                              <a:solidFill>
                                <a:srgbClr val="2A2F3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229"/>
                              <p:cNvSpPr/>
                              <p:nvPr/>
                            </p:nvSpPr>
                            <p:spPr>
                              <a:xfrm>
                                <a:off x="12583325" y="26016858"/>
                                <a:ext cx="459379" cy="90488"/>
                              </a:xfrm>
                              <a:custGeom>
                                <a:avLst/>
                                <a:gdLst>
                                  <a:gd name="connsiteX0" fmla="*/ 0 w 447675"/>
                                  <a:gd name="connsiteY0" fmla="*/ 0 h 90488"/>
                                  <a:gd name="connsiteX1" fmla="*/ 447675 w 447675"/>
                                  <a:gd name="connsiteY1" fmla="*/ 4763 h 90488"/>
                                  <a:gd name="connsiteX2" fmla="*/ 371475 w 447675"/>
                                  <a:gd name="connsiteY2" fmla="*/ 90488 h 90488"/>
                                  <a:gd name="connsiteX3" fmla="*/ 4763 w 447675"/>
                                  <a:gd name="connsiteY3" fmla="*/ 90488 h 90488"/>
                                  <a:gd name="connsiteX4" fmla="*/ 0 w 447675"/>
                                  <a:gd name="connsiteY4" fmla="*/ 0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90488">
                                    <a:moveTo>
                                      <a:pt x="0" y="0"/>
                                    </a:moveTo>
                                    <a:lnTo>
                                      <a:pt x="447675" y="4763"/>
                                    </a:lnTo>
                                    <a:lnTo>
                                      <a:pt x="371475" y="90488"/>
                                    </a:lnTo>
                                    <a:lnTo>
                                      <a:pt x="4763" y="90488"/>
                                    </a:lnTo>
                                    <a:lnTo>
                                      <a:pt x="0" y="0"/>
                                    </a:lnTo>
                                    <a:close/>
                                  </a:path>
                                </a:pathLst>
                              </a:custGeom>
                              <a:solidFill>
                                <a:srgbClr val="334B4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12585700" y="25759837"/>
                                <a:ext cx="111104" cy="261104"/>
                              </a:xfrm>
                              <a:prstGeom prst="rect">
                                <a:avLst/>
                              </a:prstGeom>
                              <a:solidFill>
                                <a:srgbClr val="3D464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12580137" y="25676893"/>
                                <a:ext cx="331002" cy="101929"/>
                              </a:xfrm>
                              <a:prstGeom prst="rect">
                                <a:avLst/>
                              </a:prstGeom>
                              <a:solidFill>
                                <a:srgbClr val="323A3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12584708" y="25478705"/>
                                <a:ext cx="331002" cy="120010"/>
                              </a:xfrm>
                              <a:prstGeom prst="rect">
                                <a:avLst/>
                              </a:prstGeom>
                              <a:solidFill>
                                <a:srgbClr val="5D63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12584091" y="25598715"/>
                                <a:ext cx="331002" cy="78621"/>
                              </a:xfrm>
                              <a:prstGeom prst="rect">
                                <a:avLst/>
                              </a:prstGeom>
                              <a:solidFill>
                                <a:srgbClr val="4851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12586487" y="25326054"/>
                                <a:ext cx="376836" cy="176466"/>
                              </a:xfrm>
                              <a:prstGeom prst="rect">
                                <a:avLst/>
                              </a:prstGeom>
                              <a:solidFill>
                                <a:srgbClr val="3D464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p:cNvSpPr/>
                              <p:nvPr/>
                            </p:nvSpPr>
                            <p:spPr>
                              <a:xfrm>
                                <a:off x="12584900" y="25254794"/>
                                <a:ext cx="164692" cy="151732"/>
                              </a:xfrm>
                              <a:prstGeom prst="rect">
                                <a:avLst/>
                              </a:prstGeom>
                              <a:solidFill>
                                <a:srgbClr val="3D464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p:cNvSpPr/>
                              <p:nvPr/>
                            </p:nvSpPr>
                            <p:spPr>
                              <a:xfrm>
                                <a:off x="12589471" y="25041225"/>
                                <a:ext cx="255784" cy="209460"/>
                              </a:xfrm>
                              <a:prstGeom prst="rect">
                                <a:avLst/>
                              </a:prstGeom>
                              <a:solidFill>
                                <a:srgbClr val="908B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 name="Freeform 231"/>
                              <p:cNvSpPr/>
                              <p:nvPr/>
                            </p:nvSpPr>
                            <p:spPr>
                              <a:xfrm>
                                <a:off x="12587665" y="24874538"/>
                                <a:ext cx="508616" cy="166687"/>
                              </a:xfrm>
                              <a:custGeom>
                                <a:avLst/>
                                <a:gdLst>
                                  <a:gd name="connsiteX0" fmla="*/ 0 w 504825"/>
                                  <a:gd name="connsiteY0" fmla="*/ 0 h 166687"/>
                                  <a:gd name="connsiteX1" fmla="*/ 0 w 504825"/>
                                  <a:gd name="connsiteY1" fmla="*/ 166687 h 166687"/>
                                  <a:gd name="connsiteX2" fmla="*/ 504825 w 504825"/>
                                  <a:gd name="connsiteY2" fmla="*/ 161925 h 166687"/>
                                  <a:gd name="connsiteX3" fmla="*/ 390525 w 504825"/>
                                  <a:gd name="connsiteY3" fmla="*/ 0 h 166687"/>
                                  <a:gd name="connsiteX4" fmla="*/ 0 w 504825"/>
                                  <a:gd name="connsiteY4" fmla="*/ 0 h 166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825" h="166687">
                                    <a:moveTo>
                                      <a:pt x="0" y="0"/>
                                    </a:moveTo>
                                    <a:lnTo>
                                      <a:pt x="0" y="166687"/>
                                    </a:lnTo>
                                    <a:lnTo>
                                      <a:pt x="504825" y="161925"/>
                                    </a:lnTo>
                                    <a:lnTo>
                                      <a:pt x="390525" y="0"/>
                                    </a:lnTo>
                                    <a:lnTo>
                                      <a:pt x="0" y="0"/>
                                    </a:lnTo>
                                    <a:close/>
                                  </a:path>
                                </a:pathLst>
                              </a:custGeom>
                              <a:solidFill>
                                <a:srgbClr val="4851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235"/>
                              <p:cNvSpPr/>
                              <p:nvPr/>
                            </p:nvSpPr>
                            <p:spPr>
                              <a:xfrm>
                                <a:off x="12579158" y="24726900"/>
                                <a:ext cx="459973" cy="142875"/>
                              </a:xfrm>
                              <a:custGeom>
                                <a:avLst/>
                                <a:gdLst>
                                  <a:gd name="connsiteX0" fmla="*/ 428625 w 452438"/>
                                  <a:gd name="connsiteY0" fmla="*/ 0 h 142875"/>
                                  <a:gd name="connsiteX1" fmla="*/ 4763 w 452438"/>
                                  <a:gd name="connsiteY1" fmla="*/ 0 h 142875"/>
                                  <a:gd name="connsiteX2" fmla="*/ 0 w 452438"/>
                                  <a:gd name="connsiteY2" fmla="*/ 142875 h 142875"/>
                                  <a:gd name="connsiteX3" fmla="*/ 452438 w 452438"/>
                                  <a:gd name="connsiteY3" fmla="*/ 142875 h 142875"/>
                                  <a:gd name="connsiteX4" fmla="*/ 428625 w 452438"/>
                                  <a:gd name="connsiteY4" fmla="*/ 0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38" h="142875">
                                    <a:moveTo>
                                      <a:pt x="428625" y="0"/>
                                    </a:moveTo>
                                    <a:lnTo>
                                      <a:pt x="4763" y="0"/>
                                    </a:lnTo>
                                    <a:lnTo>
                                      <a:pt x="0" y="142875"/>
                                    </a:lnTo>
                                    <a:lnTo>
                                      <a:pt x="452438" y="142875"/>
                                    </a:lnTo>
                                    <a:lnTo>
                                      <a:pt x="428625" y="0"/>
                                    </a:lnTo>
                                    <a:close/>
                                  </a:path>
                                </a:pathLst>
                              </a:custGeom>
                              <a:solidFill>
                                <a:srgbClr val="32343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p:cNvSpPr/>
                              <p:nvPr/>
                            </p:nvSpPr>
                            <p:spPr>
                              <a:xfrm>
                                <a:off x="12584304" y="24569738"/>
                                <a:ext cx="376836" cy="157162"/>
                              </a:xfrm>
                              <a:prstGeom prst="rect">
                                <a:avLst/>
                              </a:prstGeom>
                              <a:solidFill>
                                <a:srgbClr val="32343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12584899" y="24512586"/>
                                <a:ext cx="397487" cy="57151"/>
                              </a:xfrm>
                              <a:prstGeom prst="rect">
                                <a:avLst/>
                              </a:prstGeom>
                              <a:solidFill>
                                <a:srgbClr val="4851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12579158" y="24424478"/>
                                <a:ext cx="381982" cy="87128"/>
                              </a:xfrm>
                              <a:prstGeom prst="rect">
                                <a:avLst/>
                              </a:prstGeom>
                              <a:solidFill>
                                <a:srgbClr val="32343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p:cNvSpPr/>
                              <p:nvPr/>
                            </p:nvSpPr>
                            <p:spPr>
                              <a:xfrm>
                                <a:off x="12586692" y="24363385"/>
                                <a:ext cx="374447" cy="61093"/>
                              </a:xfrm>
                              <a:prstGeom prst="rect">
                                <a:avLst/>
                              </a:prstGeom>
                              <a:solidFill>
                                <a:srgbClr val="323A4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Rectangle 123"/>
                            <p:cNvSpPr/>
                            <p:nvPr/>
                          </p:nvSpPr>
                          <p:spPr>
                            <a:xfrm>
                              <a:off x="12585705" y="24291711"/>
                              <a:ext cx="374447" cy="61093"/>
                            </a:xfrm>
                            <a:prstGeom prst="rect">
                              <a:avLst/>
                            </a:prstGeom>
                            <a:solidFill>
                              <a:srgbClr val="747A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12586394" y="24329944"/>
                              <a:ext cx="374447" cy="45719"/>
                            </a:xfrm>
                            <a:prstGeom prst="rect">
                              <a:avLst/>
                            </a:prstGeom>
                            <a:solidFill>
                              <a:srgbClr val="60647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241"/>
                            <p:cNvSpPr/>
                            <p:nvPr/>
                          </p:nvSpPr>
                          <p:spPr>
                            <a:xfrm>
                              <a:off x="12577763" y="24107775"/>
                              <a:ext cx="433387" cy="180975"/>
                            </a:xfrm>
                            <a:custGeom>
                              <a:avLst/>
                              <a:gdLst>
                                <a:gd name="connsiteX0" fmla="*/ 4762 w 433387"/>
                                <a:gd name="connsiteY0" fmla="*/ 4763 h 180975"/>
                                <a:gd name="connsiteX1" fmla="*/ 219075 w 433387"/>
                                <a:gd name="connsiteY1" fmla="*/ 0 h 180975"/>
                                <a:gd name="connsiteX2" fmla="*/ 433387 w 433387"/>
                                <a:gd name="connsiteY2" fmla="*/ 180975 h 180975"/>
                                <a:gd name="connsiteX3" fmla="*/ 0 w 433387"/>
                                <a:gd name="connsiteY3" fmla="*/ 180975 h 180975"/>
                                <a:gd name="connsiteX4" fmla="*/ 4762 w 433387"/>
                                <a:gd name="connsiteY4" fmla="*/ 4763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387" h="180975">
                                  <a:moveTo>
                                    <a:pt x="4762" y="4763"/>
                                  </a:moveTo>
                                  <a:lnTo>
                                    <a:pt x="219075" y="0"/>
                                  </a:lnTo>
                                  <a:lnTo>
                                    <a:pt x="433387" y="180975"/>
                                  </a:lnTo>
                                  <a:lnTo>
                                    <a:pt x="0" y="180975"/>
                                  </a:lnTo>
                                  <a:lnTo>
                                    <a:pt x="4762" y="4763"/>
                                  </a:lnTo>
                                  <a:close/>
                                </a:path>
                              </a:pathLst>
                            </a:custGeom>
                            <a:solidFill>
                              <a:srgbClr val="4851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12579157" y="23965812"/>
                              <a:ext cx="116070" cy="141963"/>
                            </a:xfrm>
                            <a:prstGeom prst="rect">
                              <a:avLst/>
                            </a:prstGeom>
                            <a:solidFill>
                              <a:srgbClr val="3D464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p:cNvSpPr/>
                            <p:nvPr/>
                          </p:nvSpPr>
                          <p:spPr>
                            <a:xfrm>
                              <a:off x="12587266" y="23801958"/>
                              <a:ext cx="107961" cy="163854"/>
                            </a:xfrm>
                            <a:prstGeom prst="rect">
                              <a:avLst/>
                            </a:prstGeom>
                            <a:solidFill>
                              <a:srgbClr val="4851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p:cNvSpPr/>
                            <p:nvPr/>
                          </p:nvSpPr>
                          <p:spPr>
                            <a:xfrm>
                              <a:off x="12582526" y="23688781"/>
                              <a:ext cx="428624" cy="113177"/>
                            </a:xfrm>
                            <a:prstGeom prst="rect">
                              <a:avLst/>
                            </a:prstGeom>
                            <a:solidFill>
                              <a:srgbClr val="2E353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p:cNvSpPr/>
                            <p:nvPr/>
                          </p:nvSpPr>
                          <p:spPr>
                            <a:xfrm>
                              <a:off x="12587289" y="23574374"/>
                              <a:ext cx="106362" cy="119172"/>
                            </a:xfrm>
                            <a:prstGeom prst="rect">
                              <a:avLst/>
                            </a:prstGeom>
                            <a:solidFill>
                              <a:srgbClr val="4851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p:cNvSpPr/>
                            <p:nvPr/>
                          </p:nvSpPr>
                          <p:spPr>
                            <a:xfrm>
                              <a:off x="12693040" y="23580723"/>
                              <a:ext cx="103798" cy="113391"/>
                            </a:xfrm>
                            <a:prstGeom prst="rect">
                              <a:avLst/>
                            </a:prstGeom>
                            <a:solidFill>
                              <a:srgbClr val="B5BDA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p:cNvSpPr/>
                            <p:nvPr/>
                          </p:nvSpPr>
                          <p:spPr>
                            <a:xfrm>
                              <a:off x="12583326" y="23456500"/>
                              <a:ext cx="431993" cy="124170"/>
                            </a:xfrm>
                            <a:prstGeom prst="rect">
                              <a:avLst/>
                            </a:prstGeom>
                            <a:solidFill>
                              <a:srgbClr val="32343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12577763" y="23326379"/>
                              <a:ext cx="404623" cy="130121"/>
                            </a:xfrm>
                            <a:prstGeom prst="rect">
                              <a:avLst/>
                            </a:prstGeom>
                            <a:solidFill>
                              <a:srgbClr val="4851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4" name="Straight Connector 243"/>
                            <p:cNvCxnSpPr>
                              <a:stCxn id="135" idx="1"/>
                              <a:endCxn id="135" idx="3"/>
                            </p:cNvCxnSpPr>
                            <p:nvPr/>
                          </p:nvCxnSpPr>
                          <p:spPr>
                            <a:xfrm>
                              <a:off x="12577763" y="23391440"/>
                              <a:ext cx="404623" cy="0"/>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2582525" y="23433836"/>
                              <a:ext cx="404623" cy="0"/>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2582329" y="23352997"/>
                              <a:ext cx="404623" cy="0"/>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140" name="Rectangle 139"/>
                            <p:cNvSpPr/>
                            <p:nvPr/>
                          </p:nvSpPr>
                          <p:spPr>
                            <a:xfrm>
                              <a:off x="12584091" y="22845710"/>
                              <a:ext cx="327047" cy="480669"/>
                            </a:xfrm>
                            <a:prstGeom prst="rect">
                              <a:avLst/>
                            </a:prstGeom>
                            <a:solidFill>
                              <a:srgbClr val="4851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 name="Rectangle 244"/>
                            <p:cNvSpPr/>
                            <p:nvPr/>
                          </p:nvSpPr>
                          <p:spPr>
                            <a:xfrm>
                              <a:off x="12583326" y="22702838"/>
                              <a:ext cx="379008" cy="142872"/>
                            </a:xfrm>
                            <a:prstGeom prst="rect">
                              <a:avLst/>
                            </a:prstGeom>
                            <a:solidFill>
                              <a:srgbClr val="323A3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Rectangle 141"/>
                          <p:cNvSpPr/>
                          <p:nvPr/>
                        </p:nvSpPr>
                        <p:spPr>
                          <a:xfrm>
                            <a:off x="12580136" y="22657119"/>
                            <a:ext cx="386362" cy="45719"/>
                          </a:xfrm>
                          <a:prstGeom prst="rect">
                            <a:avLst/>
                          </a:prstGeom>
                          <a:solidFill>
                            <a:srgbClr val="4851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p:cNvSpPr/>
                          <p:nvPr/>
                        </p:nvSpPr>
                        <p:spPr>
                          <a:xfrm>
                            <a:off x="12587495" y="22524055"/>
                            <a:ext cx="374840" cy="147634"/>
                          </a:xfrm>
                          <a:prstGeom prst="rect">
                            <a:avLst/>
                          </a:prstGeom>
                          <a:solidFill>
                            <a:srgbClr val="323A3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12575941" y="22397061"/>
                            <a:ext cx="173652" cy="126994"/>
                          </a:xfrm>
                          <a:prstGeom prst="rect">
                            <a:avLst/>
                          </a:prstGeom>
                          <a:solidFill>
                            <a:srgbClr val="4851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144"/>
                          <p:cNvSpPr/>
                          <p:nvPr/>
                        </p:nvSpPr>
                        <p:spPr>
                          <a:xfrm>
                            <a:off x="12744429" y="22397061"/>
                            <a:ext cx="166709" cy="129189"/>
                          </a:xfrm>
                          <a:prstGeom prst="rect">
                            <a:avLst/>
                          </a:prstGeom>
                          <a:solidFill>
                            <a:srgbClr val="64675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146"/>
                          <p:cNvSpPr/>
                          <p:nvPr/>
                        </p:nvSpPr>
                        <p:spPr>
                          <a:xfrm>
                            <a:off x="12587288" y="22220849"/>
                            <a:ext cx="163016" cy="103427"/>
                          </a:xfrm>
                          <a:prstGeom prst="rect">
                            <a:avLst/>
                          </a:prstGeom>
                          <a:solidFill>
                            <a:srgbClr val="91968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p:cNvSpPr/>
                          <p:nvPr/>
                        </p:nvSpPr>
                        <p:spPr>
                          <a:xfrm>
                            <a:off x="12585699" y="22319513"/>
                            <a:ext cx="262634" cy="77548"/>
                          </a:xfrm>
                          <a:prstGeom prst="rect">
                            <a:avLst/>
                          </a:prstGeom>
                          <a:solidFill>
                            <a:srgbClr val="686E6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p:cNvSpPr/>
                          <p:nvPr/>
                        </p:nvSpPr>
                        <p:spPr>
                          <a:xfrm>
                            <a:off x="12588164" y="22131030"/>
                            <a:ext cx="395097" cy="51714"/>
                          </a:xfrm>
                          <a:prstGeom prst="rect">
                            <a:avLst/>
                          </a:prstGeom>
                          <a:solidFill>
                            <a:srgbClr val="B5BDA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ectangle 149"/>
                          <p:cNvSpPr/>
                          <p:nvPr/>
                        </p:nvSpPr>
                        <p:spPr>
                          <a:xfrm>
                            <a:off x="12587192" y="21769389"/>
                            <a:ext cx="129424" cy="361642"/>
                          </a:xfrm>
                          <a:prstGeom prst="rect">
                            <a:avLst/>
                          </a:prstGeom>
                          <a:solidFill>
                            <a:srgbClr val="8C959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Rectangle 150"/>
                          <p:cNvSpPr/>
                          <p:nvPr/>
                        </p:nvSpPr>
                        <p:spPr>
                          <a:xfrm>
                            <a:off x="12712070" y="21769389"/>
                            <a:ext cx="133088" cy="361642"/>
                          </a:xfrm>
                          <a:prstGeom prst="rect">
                            <a:avLst/>
                          </a:prstGeom>
                          <a:solidFill>
                            <a:srgbClr val="747A7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Rectangle 151"/>
                          <p:cNvSpPr/>
                          <p:nvPr/>
                        </p:nvSpPr>
                        <p:spPr>
                          <a:xfrm>
                            <a:off x="12844463" y="21769389"/>
                            <a:ext cx="123633" cy="361642"/>
                          </a:xfrm>
                          <a:prstGeom prst="rect">
                            <a:avLst/>
                          </a:prstGeom>
                          <a:solidFill>
                            <a:srgbClr val="5D63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p:cNvSpPr/>
                          <p:nvPr/>
                        </p:nvSpPr>
                        <p:spPr>
                          <a:xfrm>
                            <a:off x="12588871" y="21602702"/>
                            <a:ext cx="427041" cy="166688"/>
                          </a:xfrm>
                          <a:prstGeom prst="rect">
                            <a:avLst/>
                          </a:prstGeom>
                          <a:solidFill>
                            <a:srgbClr val="3D464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Rectangle 153"/>
                          <p:cNvSpPr/>
                          <p:nvPr/>
                        </p:nvSpPr>
                        <p:spPr>
                          <a:xfrm>
                            <a:off x="12577764" y="21478875"/>
                            <a:ext cx="270570" cy="123827"/>
                          </a:xfrm>
                          <a:prstGeom prst="rect">
                            <a:avLst/>
                          </a:prstGeom>
                          <a:solidFill>
                            <a:srgbClr val="525A5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p:cNvSpPr/>
                          <p:nvPr/>
                        </p:nvSpPr>
                        <p:spPr>
                          <a:xfrm>
                            <a:off x="12585700" y="21294096"/>
                            <a:ext cx="401448" cy="184779"/>
                          </a:xfrm>
                          <a:prstGeom prst="rect">
                            <a:avLst/>
                          </a:prstGeom>
                          <a:solidFill>
                            <a:srgbClr val="2A2F3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Rectangle 156"/>
                        <p:cNvSpPr/>
                        <p:nvPr/>
                      </p:nvSpPr>
                      <p:spPr>
                        <a:xfrm>
                          <a:off x="12580937" y="21163734"/>
                          <a:ext cx="449263" cy="145326"/>
                        </a:xfrm>
                        <a:prstGeom prst="rect">
                          <a:avLst/>
                        </a:prstGeom>
                        <a:solidFill>
                          <a:srgbClr val="323A3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12579157" y="20615504"/>
                          <a:ext cx="372659" cy="533266"/>
                        </a:xfrm>
                        <a:prstGeom prst="rect">
                          <a:avLst/>
                        </a:prstGeom>
                        <a:solidFill>
                          <a:srgbClr val="3D464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Rectangle 158"/>
                        <p:cNvSpPr/>
                        <p:nvPr/>
                      </p:nvSpPr>
                      <p:spPr>
                        <a:xfrm>
                          <a:off x="12586991" y="20491677"/>
                          <a:ext cx="447972" cy="123827"/>
                        </a:xfrm>
                        <a:prstGeom prst="rect">
                          <a:avLst/>
                        </a:prstGeom>
                        <a:solidFill>
                          <a:srgbClr val="525A5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Rectangle 159"/>
                        <p:cNvSpPr/>
                        <p:nvPr/>
                      </p:nvSpPr>
                      <p:spPr>
                        <a:xfrm>
                          <a:off x="12588871" y="20371253"/>
                          <a:ext cx="369891" cy="123827"/>
                        </a:xfrm>
                        <a:prstGeom prst="rect">
                          <a:avLst/>
                        </a:prstGeom>
                        <a:solidFill>
                          <a:srgbClr val="72746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Rectangle 160"/>
                        <p:cNvSpPr/>
                        <p:nvPr/>
                      </p:nvSpPr>
                      <p:spPr>
                        <a:xfrm>
                          <a:off x="12587665" y="20256334"/>
                          <a:ext cx="380432" cy="115122"/>
                        </a:xfrm>
                        <a:prstGeom prst="rect">
                          <a:avLst/>
                        </a:prstGeom>
                        <a:solidFill>
                          <a:srgbClr val="5D63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Rectangle 161"/>
                        <p:cNvSpPr/>
                        <p:nvPr/>
                      </p:nvSpPr>
                      <p:spPr>
                        <a:xfrm>
                          <a:off x="12591848" y="19845340"/>
                          <a:ext cx="438352" cy="419884"/>
                        </a:xfrm>
                        <a:prstGeom prst="rect">
                          <a:avLst/>
                        </a:prstGeom>
                        <a:solidFill>
                          <a:srgbClr val="F0F6E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Rectangle 162"/>
                        <p:cNvSpPr/>
                        <p:nvPr/>
                      </p:nvSpPr>
                      <p:spPr>
                        <a:xfrm>
                          <a:off x="12587085" y="19602449"/>
                          <a:ext cx="371678" cy="228602"/>
                        </a:xfrm>
                        <a:prstGeom prst="rect">
                          <a:avLst/>
                        </a:prstGeom>
                        <a:solidFill>
                          <a:srgbClr val="525A5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Rectangle 163"/>
                        <p:cNvSpPr/>
                        <p:nvPr/>
                      </p:nvSpPr>
                      <p:spPr>
                        <a:xfrm>
                          <a:off x="12588683" y="19407187"/>
                          <a:ext cx="311840" cy="195262"/>
                        </a:xfrm>
                        <a:prstGeom prst="rect">
                          <a:avLst/>
                        </a:prstGeom>
                        <a:solidFill>
                          <a:srgbClr val="3D464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5" name="Rectangle 164"/>
                      <p:cNvSpPr/>
                      <p:nvPr/>
                    </p:nvSpPr>
                    <p:spPr>
                      <a:xfrm>
                        <a:off x="12587092" y="19292885"/>
                        <a:ext cx="262135" cy="114301"/>
                      </a:xfrm>
                      <a:prstGeom prst="rect">
                        <a:avLst/>
                      </a:prstGeom>
                      <a:solidFill>
                        <a:srgbClr val="525A5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ectangle 165"/>
                      <p:cNvSpPr/>
                      <p:nvPr/>
                    </p:nvSpPr>
                    <p:spPr>
                      <a:xfrm>
                        <a:off x="12577763" y="19244760"/>
                        <a:ext cx="264309" cy="48125"/>
                      </a:xfrm>
                      <a:prstGeom prst="rect">
                        <a:avLst/>
                      </a:prstGeom>
                      <a:solidFill>
                        <a:srgbClr val="B5BDA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Rectangle 155"/>
                    <p:cNvSpPr/>
                    <p:nvPr/>
                  </p:nvSpPr>
                  <p:spPr>
                    <a:xfrm>
                      <a:off x="12585699" y="21148770"/>
                      <a:ext cx="449263" cy="145326"/>
                    </a:xfrm>
                    <a:prstGeom prst="rect">
                      <a:avLst/>
                    </a:prstGeom>
                    <a:solidFill>
                      <a:srgbClr val="323A3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8" name="Rectangle 147"/>
                  <p:cNvSpPr/>
                  <p:nvPr/>
                </p:nvSpPr>
                <p:spPr>
                  <a:xfrm>
                    <a:off x="12587288" y="22173897"/>
                    <a:ext cx="395097" cy="51714"/>
                  </a:xfrm>
                  <a:prstGeom prst="rect">
                    <a:avLst/>
                  </a:prstGeom>
                  <a:solidFill>
                    <a:srgbClr val="B5BDA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2" name="TextBox 341"/>
                <p:cNvSpPr txBox="1"/>
                <p:nvPr/>
              </p:nvSpPr>
              <p:spPr>
                <a:xfrm>
                  <a:off x="13644170" y="27880915"/>
                  <a:ext cx="273793" cy="290189"/>
                </a:xfrm>
                <a:prstGeom prst="rect">
                  <a:avLst/>
                </a:prstGeom>
                <a:noFill/>
                <a:ln w="12700">
                  <a:solidFill>
                    <a:schemeClr val="tx1"/>
                  </a:solidFill>
                </a:ln>
              </p:spPr>
              <p:txBody>
                <a:bodyPr wrap="none" rtlCol="0">
                  <a:spAutoFit/>
                </a:bodyPr>
                <a:lstStyle/>
                <a:p>
                  <a:r>
                    <a:rPr lang="en-US" sz="1600" dirty="0"/>
                    <a:t>H</a:t>
                  </a:r>
                </a:p>
              </p:txBody>
            </p:sp>
            <p:sp>
              <p:nvSpPr>
                <p:cNvPr id="343" name="TextBox 342"/>
                <p:cNvSpPr txBox="1"/>
                <p:nvPr/>
              </p:nvSpPr>
              <p:spPr>
                <a:xfrm>
                  <a:off x="13644170" y="28336256"/>
                  <a:ext cx="206467" cy="290189"/>
                </a:xfrm>
                <a:prstGeom prst="rect">
                  <a:avLst/>
                </a:prstGeom>
                <a:noFill/>
                <a:ln w="12700">
                  <a:solidFill>
                    <a:schemeClr val="tx1"/>
                  </a:solidFill>
                </a:ln>
              </p:spPr>
              <p:txBody>
                <a:bodyPr wrap="none" rtlCol="0">
                  <a:spAutoFit/>
                </a:bodyPr>
                <a:lstStyle/>
                <a:p>
                  <a:r>
                    <a:rPr lang="en-US" sz="1600" dirty="0"/>
                    <a:t>I</a:t>
                  </a:r>
                </a:p>
              </p:txBody>
            </p:sp>
          </p:grpSp>
          <p:sp>
            <p:nvSpPr>
              <p:cNvPr id="341" name="TextBox 340"/>
              <p:cNvSpPr txBox="1"/>
              <p:nvPr/>
            </p:nvSpPr>
            <p:spPr>
              <a:xfrm>
                <a:off x="13639265" y="22606493"/>
                <a:ext cx="275196" cy="290189"/>
              </a:xfrm>
              <a:prstGeom prst="rect">
                <a:avLst/>
              </a:prstGeom>
              <a:noFill/>
              <a:ln w="12700">
                <a:solidFill>
                  <a:schemeClr val="tx1"/>
                </a:solidFill>
              </a:ln>
            </p:spPr>
            <p:txBody>
              <a:bodyPr wrap="none" rtlCol="0">
                <a:spAutoFit/>
              </a:bodyPr>
              <a:lstStyle/>
              <a:p>
                <a:r>
                  <a:rPr lang="en-US" sz="1600" dirty="0"/>
                  <a:t>G</a:t>
                </a:r>
              </a:p>
            </p:txBody>
          </p:sp>
        </p:grpSp>
        <p:cxnSp>
          <p:nvCxnSpPr>
            <p:cNvPr id="53" name="Straight Arrow Connector 52"/>
            <p:cNvCxnSpPr/>
            <p:nvPr/>
          </p:nvCxnSpPr>
          <p:spPr>
            <a:xfrm flipH="1">
              <a:off x="13744575" y="25843965"/>
              <a:ext cx="1" cy="430956"/>
            </a:xfrm>
            <a:prstGeom prst="straightConnector1">
              <a:avLst/>
            </a:prstGeom>
            <a:ln w="12700">
              <a:no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5" name="Straight Arrow Connector 354"/>
            <p:cNvCxnSpPr/>
            <p:nvPr/>
          </p:nvCxnSpPr>
          <p:spPr>
            <a:xfrm flipH="1">
              <a:off x="13744575" y="23034090"/>
              <a:ext cx="1" cy="430956"/>
            </a:xfrm>
            <a:prstGeom prst="straightConnector1">
              <a:avLst/>
            </a:prstGeom>
            <a:ln w="12700">
              <a:no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8" name="Straight Arrow Connector 357"/>
            <p:cNvCxnSpPr/>
            <p:nvPr/>
          </p:nvCxnSpPr>
          <p:spPr>
            <a:xfrm flipH="1">
              <a:off x="13744575" y="18938340"/>
              <a:ext cx="1" cy="430956"/>
            </a:xfrm>
            <a:prstGeom prst="straightConnector1">
              <a:avLst/>
            </a:prstGeom>
            <a:ln w="12700">
              <a:no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9" name="Straight Arrow Connector 358"/>
            <p:cNvCxnSpPr/>
            <p:nvPr/>
          </p:nvCxnSpPr>
          <p:spPr>
            <a:xfrm flipH="1">
              <a:off x="13744575" y="13242390"/>
              <a:ext cx="1" cy="430956"/>
            </a:xfrm>
            <a:prstGeom prst="straightConnector1">
              <a:avLst/>
            </a:prstGeom>
            <a:ln w="12700">
              <a:no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0" name="Straight Arrow Connector 359"/>
            <p:cNvCxnSpPr/>
            <p:nvPr/>
          </p:nvCxnSpPr>
          <p:spPr>
            <a:xfrm flipH="1">
              <a:off x="13744575" y="9489540"/>
              <a:ext cx="1" cy="430956"/>
            </a:xfrm>
            <a:prstGeom prst="straightConnector1">
              <a:avLst/>
            </a:prstGeom>
            <a:ln w="12700">
              <a:noFill/>
              <a:headEnd type="arrow"/>
              <a:tailEnd type="arrow"/>
            </a:ln>
          </p:spPr>
          <p:style>
            <a:lnRef idx="1">
              <a:schemeClr val="accent1"/>
            </a:lnRef>
            <a:fillRef idx="0">
              <a:schemeClr val="accent1"/>
            </a:fillRef>
            <a:effectRef idx="0">
              <a:schemeClr val="accent1"/>
            </a:effectRef>
            <a:fontRef idx="minor">
              <a:schemeClr val="tx1"/>
            </a:fontRef>
          </p:style>
        </p:cxnSp>
      </p:grpSp>
      <p:pic>
        <p:nvPicPr>
          <p:cNvPr id="13" name="Picture 2"/>
          <p:cNvPicPr>
            <a:picLocks noChangeAspect="1" noChangeArrowheads="1"/>
          </p:cNvPicPr>
          <p:nvPr/>
        </p:nvPicPr>
        <p:blipFill rotWithShape="1">
          <a:blip r:embed="rId20">
            <a:extLst>
              <a:ext uri="{28A0092B-C50C-407E-A947-70E740481C1C}">
                <a14:useLocalDpi xmlns:a14="http://schemas.microsoft.com/office/drawing/2010/main" val="0"/>
              </a:ext>
            </a:extLst>
          </a:blip>
          <a:srcRect l="578" t="20170" r="45825" b="31034"/>
          <a:stretch/>
        </p:blipFill>
        <p:spPr bwMode="auto">
          <a:xfrm>
            <a:off x="11687176" y="9930019"/>
            <a:ext cx="4410074" cy="3304597"/>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Lst>
        </p:spPr>
      </p:pic>
      <p:sp>
        <p:nvSpPr>
          <p:cNvPr id="365" name="TextBox 364"/>
          <p:cNvSpPr txBox="1"/>
          <p:nvPr/>
        </p:nvSpPr>
        <p:spPr>
          <a:xfrm>
            <a:off x="14753826" y="11268407"/>
            <a:ext cx="484428" cy="338554"/>
          </a:xfrm>
          <a:prstGeom prst="rect">
            <a:avLst/>
          </a:prstGeom>
          <a:solidFill>
            <a:schemeClr val="bg1"/>
          </a:solidFill>
          <a:ln>
            <a:solidFill>
              <a:schemeClr val="tx1"/>
            </a:solidFill>
          </a:ln>
        </p:spPr>
        <p:txBody>
          <a:bodyPr wrap="none" rtlCol="0">
            <a:spAutoFit/>
          </a:bodyPr>
          <a:lstStyle/>
          <a:p>
            <a:r>
              <a:rPr lang="en-US" sz="1600" dirty="0" smtClean="0"/>
              <a:t>B/C</a:t>
            </a:r>
            <a:endParaRPr lang="en-US" sz="1600" dirty="0"/>
          </a:p>
        </p:txBody>
      </p:sp>
      <p:sp>
        <p:nvSpPr>
          <p:cNvPr id="34" name="Rectangle 33"/>
          <p:cNvSpPr/>
          <p:nvPr/>
        </p:nvSpPr>
        <p:spPr>
          <a:xfrm>
            <a:off x="11504917" y="5434067"/>
            <a:ext cx="5500830" cy="32485572"/>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7518468" y="27071337"/>
            <a:ext cx="3911336" cy="7159611"/>
            <a:chOff x="17518468" y="27111342"/>
            <a:chExt cx="3911336" cy="7159611"/>
          </a:xfrm>
        </p:grpSpPr>
        <p:pic>
          <p:nvPicPr>
            <p:cNvPr id="24" name="Picture 23"/>
            <p:cNvPicPr>
              <a:picLocks noChangeAspect="1"/>
            </p:cNvPicPr>
            <p:nvPr/>
          </p:nvPicPr>
          <p:blipFill rotWithShape="1">
            <a:blip r:embed="rId21" cstate="print">
              <a:extLst>
                <a:ext uri="{28A0092B-C50C-407E-A947-70E740481C1C}">
                  <a14:useLocalDpi xmlns:a14="http://schemas.microsoft.com/office/drawing/2010/main" val="0"/>
                </a:ext>
              </a:extLst>
            </a:blip>
            <a:srcRect l="5645" t="6279" r="4347" b="10074"/>
            <a:stretch/>
          </p:blipFill>
          <p:spPr>
            <a:xfrm rot="5400000">
              <a:off x="15900912" y="28742062"/>
              <a:ext cx="7146846" cy="3910935"/>
            </a:xfrm>
            <a:prstGeom prst="rect">
              <a:avLst/>
            </a:prstGeom>
          </p:spPr>
        </p:pic>
        <p:sp>
          <p:nvSpPr>
            <p:cNvPr id="175" name="TextBox 174"/>
            <p:cNvSpPr txBox="1"/>
            <p:nvPr/>
          </p:nvSpPr>
          <p:spPr>
            <a:xfrm>
              <a:off x="17536592" y="33702050"/>
              <a:ext cx="378176" cy="537422"/>
            </a:xfrm>
            <a:prstGeom prst="rect">
              <a:avLst/>
            </a:prstGeom>
            <a:solidFill>
              <a:schemeClr val="bg1"/>
            </a:solidFill>
          </p:spPr>
          <p:txBody>
            <a:bodyPr wrap="none" lIns="105503" tIns="52752" rIns="105503" bIns="52752" rtlCol="0">
              <a:spAutoFit/>
            </a:bodyPr>
            <a:lstStyle/>
            <a:p>
              <a:r>
                <a:rPr lang="en-US" sz="2800" dirty="0"/>
                <a:t>F</a:t>
              </a:r>
            </a:p>
          </p:txBody>
        </p:sp>
        <p:sp>
          <p:nvSpPr>
            <p:cNvPr id="369" name="Rectangle 368"/>
            <p:cNvSpPr/>
            <p:nvPr/>
          </p:nvSpPr>
          <p:spPr>
            <a:xfrm>
              <a:off x="17518468" y="27111342"/>
              <a:ext cx="3911336" cy="7159609"/>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21603210" y="27071337"/>
            <a:ext cx="3637394" cy="7159609"/>
            <a:chOff x="21603210" y="27111342"/>
            <a:chExt cx="3637394" cy="7159609"/>
          </a:xfrm>
        </p:grpSpPr>
        <p:pic>
          <p:nvPicPr>
            <p:cNvPr id="15" name="Picture 14"/>
            <p:cNvPicPr>
              <a:picLocks noChangeAspect="1"/>
            </p:cNvPicPr>
            <p:nvPr/>
          </p:nvPicPr>
          <p:blipFill rotWithShape="1">
            <a:blip r:embed="rId22" cstate="print">
              <a:extLst>
                <a:ext uri="{28A0092B-C50C-407E-A947-70E740481C1C}">
                  <a14:useLocalDpi xmlns:a14="http://schemas.microsoft.com/office/drawing/2010/main" val="0"/>
                </a:ext>
              </a:extLst>
            </a:blip>
            <a:srcRect l="8240" t="29829" r="16076"/>
            <a:stretch/>
          </p:blipFill>
          <p:spPr>
            <a:xfrm rot="16200000">
              <a:off x="19861925" y="28884442"/>
              <a:ext cx="7119966" cy="3637393"/>
            </a:xfrm>
            <a:prstGeom prst="rect">
              <a:avLst/>
            </a:prstGeom>
          </p:spPr>
        </p:pic>
        <p:sp>
          <p:nvSpPr>
            <p:cNvPr id="176" name="TextBox 175"/>
            <p:cNvSpPr txBox="1"/>
            <p:nvPr/>
          </p:nvSpPr>
          <p:spPr>
            <a:xfrm>
              <a:off x="21612736" y="33711909"/>
              <a:ext cx="442882" cy="538609"/>
            </a:xfrm>
            <a:prstGeom prst="rect">
              <a:avLst/>
            </a:prstGeom>
            <a:solidFill>
              <a:schemeClr val="bg1"/>
            </a:solidFill>
          </p:spPr>
          <p:txBody>
            <a:bodyPr wrap="square" lIns="105503" tIns="52752" rIns="105503" bIns="52752" rtlCol="0">
              <a:spAutoFit/>
            </a:bodyPr>
            <a:lstStyle/>
            <a:p>
              <a:r>
                <a:rPr lang="en-US" sz="2800" dirty="0"/>
                <a:t>G</a:t>
              </a:r>
            </a:p>
          </p:txBody>
        </p:sp>
        <p:sp>
          <p:nvSpPr>
            <p:cNvPr id="370" name="Rectangle 369"/>
            <p:cNvSpPr/>
            <p:nvPr/>
          </p:nvSpPr>
          <p:spPr>
            <a:xfrm>
              <a:off x="21603210" y="27111342"/>
              <a:ext cx="3617543" cy="7159609"/>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25412057" y="27071337"/>
            <a:ext cx="3933022" cy="7159610"/>
            <a:chOff x="25412057" y="27111342"/>
            <a:chExt cx="3933022" cy="7159610"/>
          </a:xfrm>
        </p:grpSpPr>
        <p:pic>
          <p:nvPicPr>
            <p:cNvPr id="21" name="Picture 20"/>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rot="16200000">
              <a:off x="23798234" y="28736517"/>
              <a:ext cx="7148258" cy="3920612"/>
            </a:xfrm>
            <a:prstGeom prst="rect">
              <a:avLst/>
            </a:prstGeom>
          </p:spPr>
        </p:pic>
        <p:sp>
          <p:nvSpPr>
            <p:cNvPr id="177" name="TextBox 176"/>
            <p:cNvSpPr txBox="1"/>
            <p:nvPr/>
          </p:nvSpPr>
          <p:spPr>
            <a:xfrm>
              <a:off x="25454926" y="33704418"/>
              <a:ext cx="437487" cy="537422"/>
            </a:xfrm>
            <a:prstGeom prst="rect">
              <a:avLst/>
            </a:prstGeom>
            <a:solidFill>
              <a:schemeClr val="bg1"/>
            </a:solidFill>
          </p:spPr>
          <p:txBody>
            <a:bodyPr wrap="none" lIns="105503" tIns="52752" rIns="105503" bIns="52752" rtlCol="0">
              <a:spAutoFit/>
            </a:bodyPr>
            <a:lstStyle/>
            <a:p>
              <a:r>
                <a:rPr lang="en-US" sz="2800" dirty="0"/>
                <a:t>H</a:t>
              </a:r>
            </a:p>
          </p:txBody>
        </p:sp>
        <p:sp>
          <p:nvSpPr>
            <p:cNvPr id="386" name="Rectangle 385"/>
            <p:cNvSpPr/>
            <p:nvPr/>
          </p:nvSpPr>
          <p:spPr>
            <a:xfrm>
              <a:off x="25433743" y="27111342"/>
              <a:ext cx="3911336" cy="7159609"/>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7" name="Rectangle 386"/>
          <p:cNvSpPr/>
          <p:nvPr/>
        </p:nvSpPr>
        <p:spPr>
          <a:xfrm>
            <a:off x="18673797" y="34604326"/>
            <a:ext cx="5240889" cy="3462005"/>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Rectangle 387"/>
          <p:cNvSpPr/>
          <p:nvPr/>
        </p:nvSpPr>
        <p:spPr>
          <a:xfrm>
            <a:off x="24144985" y="34596918"/>
            <a:ext cx="4558383" cy="3468295"/>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3230224" y="13168313"/>
            <a:ext cx="610175" cy="66303"/>
          </a:xfrm>
          <a:prstGeom prst="rect">
            <a:avLst/>
          </a:prstGeom>
          <a:solidFill>
            <a:srgbClr val="323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ectangle 393"/>
          <p:cNvSpPr/>
          <p:nvPr/>
        </p:nvSpPr>
        <p:spPr>
          <a:xfrm>
            <a:off x="13234988" y="13056696"/>
            <a:ext cx="152400" cy="111618"/>
          </a:xfrm>
          <a:prstGeom prst="rect">
            <a:avLst/>
          </a:prstGeom>
          <a:solidFill>
            <a:srgbClr val="485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Rectangle 394"/>
          <p:cNvSpPr/>
          <p:nvPr/>
        </p:nvSpPr>
        <p:spPr>
          <a:xfrm>
            <a:off x="13387674" y="13058037"/>
            <a:ext cx="152400" cy="111618"/>
          </a:xfrm>
          <a:prstGeom prst="rect">
            <a:avLst/>
          </a:prstGeom>
          <a:solidFill>
            <a:srgbClr val="494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Rectangle 395"/>
          <p:cNvSpPr/>
          <p:nvPr/>
        </p:nvSpPr>
        <p:spPr>
          <a:xfrm>
            <a:off x="13234988" y="12615863"/>
            <a:ext cx="649828" cy="195262"/>
          </a:xfrm>
          <a:prstGeom prst="rect">
            <a:avLst/>
          </a:prstGeom>
          <a:solidFill>
            <a:srgbClr val="B3B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Rectangle 396"/>
          <p:cNvSpPr/>
          <p:nvPr/>
        </p:nvSpPr>
        <p:spPr>
          <a:xfrm>
            <a:off x="13234988" y="12015786"/>
            <a:ext cx="986667" cy="188829"/>
          </a:xfrm>
          <a:prstGeom prst="rect">
            <a:avLst/>
          </a:prstGeom>
          <a:solidFill>
            <a:srgbClr val="8C9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Rectangle 397"/>
          <p:cNvSpPr/>
          <p:nvPr/>
        </p:nvSpPr>
        <p:spPr>
          <a:xfrm>
            <a:off x="13234988" y="11637603"/>
            <a:ext cx="653170" cy="378183"/>
          </a:xfrm>
          <a:prstGeom prst="rect">
            <a:avLst/>
          </a:prstGeom>
          <a:solidFill>
            <a:srgbClr val="485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ectangle 398"/>
          <p:cNvSpPr/>
          <p:nvPr/>
        </p:nvSpPr>
        <p:spPr>
          <a:xfrm>
            <a:off x="13240036" y="11578305"/>
            <a:ext cx="370889" cy="59298"/>
          </a:xfrm>
          <a:prstGeom prst="rect">
            <a:avLst/>
          </a:prstGeom>
          <a:solidFill>
            <a:srgbClr val="908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p:nvPr/>
        </p:nvCxnSpPr>
        <p:spPr>
          <a:xfrm>
            <a:off x="13234988" y="11559253"/>
            <a:ext cx="380899" cy="0"/>
          </a:xfrm>
          <a:prstGeom prst="line">
            <a:avLst/>
          </a:prstGeom>
          <a:ln>
            <a:solidFill>
              <a:srgbClr val="B3BBAC"/>
            </a:solidFill>
          </a:ln>
        </p:spPr>
        <p:style>
          <a:lnRef idx="1">
            <a:schemeClr val="accent1"/>
          </a:lnRef>
          <a:fillRef idx="0">
            <a:schemeClr val="accent1"/>
          </a:fillRef>
          <a:effectRef idx="0">
            <a:schemeClr val="accent1"/>
          </a:effectRef>
          <a:fontRef idx="minor">
            <a:schemeClr val="tx1"/>
          </a:fontRef>
        </p:style>
      </p:cxnSp>
      <p:sp>
        <p:nvSpPr>
          <p:cNvPr id="400" name="Rectangle 399"/>
          <p:cNvSpPr/>
          <p:nvPr/>
        </p:nvSpPr>
        <p:spPr>
          <a:xfrm>
            <a:off x="13239711" y="11342559"/>
            <a:ext cx="449591" cy="204788"/>
          </a:xfrm>
          <a:prstGeom prst="rect">
            <a:avLst/>
          </a:prstGeom>
          <a:solidFill>
            <a:srgbClr val="B3B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Rectangle 400"/>
          <p:cNvSpPr/>
          <p:nvPr/>
        </p:nvSpPr>
        <p:spPr>
          <a:xfrm>
            <a:off x="13240036" y="11232687"/>
            <a:ext cx="644780" cy="109872"/>
          </a:xfrm>
          <a:prstGeom prst="rect">
            <a:avLst/>
          </a:prstGeom>
          <a:solidFill>
            <a:srgbClr val="B3B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ectangle 401"/>
          <p:cNvSpPr/>
          <p:nvPr/>
        </p:nvSpPr>
        <p:spPr>
          <a:xfrm>
            <a:off x="13239751" y="10729913"/>
            <a:ext cx="561439" cy="502774"/>
          </a:xfrm>
          <a:prstGeom prst="rect">
            <a:avLst/>
          </a:prstGeom>
          <a:solidFill>
            <a:srgbClr val="535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ectangle 403"/>
          <p:cNvSpPr/>
          <p:nvPr/>
        </p:nvSpPr>
        <p:spPr>
          <a:xfrm>
            <a:off x="13559902" y="10582274"/>
            <a:ext cx="327715" cy="159544"/>
          </a:xfrm>
          <a:prstGeom prst="rect">
            <a:avLst/>
          </a:prstGeom>
          <a:solidFill>
            <a:srgbClr val="5D6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ectangle 404"/>
          <p:cNvSpPr/>
          <p:nvPr/>
        </p:nvSpPr>
        <p:spPr>
          <a:xfrm>
            <a:off x="13240036" y="10582274"/>
            <a:ext cx="327715" cy="159544"/>
          </a:xfrm>
          <a:prstGeom prst="rect">
            <a:avLst/>
          </a:prstGeom>
          <a:solidFill>
            <a:srgbClr val="D9C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ectangle 405"/>
          <p:cNvSpPr/>
          <p:nvPr/>
        </p:nvSpPr>
        <p:spPr>
          <a:xfrm>
            <a:off x="13234989" y="10239373"/>
            <a:ext cx="575728" cy="338138"/>
          </a:xfrm>
          <a:prstGeom prst="rect">
            <a:avLst/>
          </a:prstGeom>
          <a:solidFill>
            <a:srgbClr val="747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Rectangle 406"/>
          <p:cNvSpPr/>
          <p:nvPr/>
        </p:nvSpPr>
        <p:spPr>
          <a:xfrm>
            <a:off x="13239750" y="9930019"/>
            <a:ext cx="334755" cy="305934"/>
          </a:xfrm>
          <a:prstGeom prst="rect">
            <a:avLst/>
          </a:prstGeom>
          <a:solidFill>
            <a:srgbClr val="485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Arrow Connector 56"/>
          <p:cNvCxnSpPr/>
          <p:nvPr/>
        </p:nvCxnSpPr>
        <p:spPr>
          <a:xfrm flipV="1">
            <a:off x="16630798" y="36832979"/>
            <a:ext cx="0" cy="5491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8" name="Straight Arrow Connector 407"/>
          <p:cNvCxnSpPr/>
          <p:nvPr/>
        </p:nvCxnSpPr>
        <p:spPr>
          <a:xfrm flipV="1">
            <a:off x="16630798" y="36252939"/>
            <a:ext cx="0" cy="5491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9" name="Straight Arrow Connector 408"/>
          <p:cNvCxnSpPr/>
          <p:nvPr/>
        </p:nvCxnSpPr>
        <p:spPr>
          <a:xfrm flipV="1">
            <a:off x="16630798" y="35378098"/>
            <a:ext cx="0" cy="8421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0" name="Straight Arrow Connector 409"/>
          <p:cNvCxnSpPr/>
          <p:nvPr/>
        </p:nvCxnSpPr>
        <p:spPr>
          <a:xfrm flipV="1">
            <a:off x="16630798" y="35048284"/>
            <a:ext cx="0" cy="2745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1" name="Straight Arrow Connector 410"/>
          <p:cNvCxnSpPr/>
          <p:nvPr/>
        </p:nvCxnSpPr>
        <p:spPr>
          <a:xfrm flipV="1">
            <a:off x="16630798" y="33159649"/>
            <a:ext cx="0" cy="18643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2" name="Straight Arrow Connector 411"/>
          <p:cNvCxnSpPr/>
          <p:nvPr/>
        </p:nvCxnSpPr>
        <p:spPr>
          <a:xfrm flipV="1">
            <a:off x="16621421" y="32501553"/>
            <a:ext cx="9377" cy="6275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3" name="Straight Arrow Connector 412"/>
          <p:cNvCxnSpPr/>
          <p:nvPr/>
        </p:nvCxnSpPr>
        <p:spPr>
          <a:xfrm flipV="1">
            <a:off x="16630946" y="32005589"/>
            <a:ext cx="0" cy="4484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4" name="Straight Arrow Connector 413"/>
          <p:cNvCxnSpPr/>
          <p:nvPr/>
        </p:nvCxnSpPr>
        <p:spPr>
          <a:xfrm flipH="1" flipV="1">
            <a:off x="16621421" y="31303575"/>
            <a:ext cx="9377" cy="6694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5" name="Straight Arrow Connector 414"/>
          <p:cNvCxnSpPr/>
          <p:nvPr/>
        </p:nvCxnSpPr>
        <p:spPr>
          <a:xfrm flipV="1">
            <a:off x="16621421" y="30476030"/>
            <a:ext cx="0" cy="7730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6" name="Straight Arrow Connector 415"/>
          <p:cNvCxnSpPr/>
          <p:nvPr/>
        </p:nvCxnSpPr>
        <p:spPr>
          <a:xfrm flipH="1" flipV="1">
            <a:off x="16621125" y="29660850"/>
            <a:ext cx="297" cy="7766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8" name="Straight Arrow Connector 417"/>
          <p:cNvCxnSpPr/>
          <p:nvPr/>
        </p:nvCxnSpPr>
        <p:spPr>
          <a:xfrm flipV="1">
            <a:off x="16621125" y="29259562"/>
            <a:ext cx="0" cy="3656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0" name="Straight Arrow Connector 419"/>
          <p:cNvCxnSpPr/>
          <p:nvPr/>
        </p:nvCxnSpPr>
        <p:spPr>
          <a:xfrm flipV="1">
            <a:off x="16612044" y="27874123"/>
            <a:ext cx="0" cy="13462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3" name="Straight Arrow Connector 422"/>
          <p:cNvCxnSpPr/>
          <p:nvPr/>
        </p:nvCxnSpPr>
        <p:spPr>
          <a:xfrm flipH="1" flipV="1">
            <a:off x="16612044" y="27522946"/>
            <a:ext cx="296" cy="2996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5" name="Straight Arrow Connector 424"/>
          <p:cNvCxnSpPr/>
          <p:nvPr/>
        </p:nvCxnSpPr>
        <p:spPr>
          <a:xfrm flipH="1" flipV="1">
            <a:off x="16611600" y="26317575"/>
            <a:ext cx="740" cy="11518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7" name="Straight Arrow Connector 426"/>
          <p:cNvCxnSpPr/>
          <p:nvPr/>
        </p:nvCxnSpPr>
        <p:spPr>
          <a:xfrm flipH="1" flipV="1">
            <a:off x="16621125" y="24000772"/>
            <a:ext cx="741" cy="18338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0" name="Straight Arrow Connector 429"/>
          <p:cNvCxnSpPr/>
          <p:nvPr/>
        </p:nvCxnSpPr>
        <p:spPr>
          <a:xfrm flipH="1" flipV="1">
            <a:off x="16610858" y="23367708"/>
            <a:ext cx="742" cy="5425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2" name="Straight Arrow Connector 431"/>
          <p:cNvCxnSpPr/>
          <p:nvPr/>
        </p:nvCxnSpPr>
        <p:spPr>
          <a:xfrm flipH="1" flipV="1">
            <a:off x="16600591" y="22674514"/>
            <a:ext cx="742" cy="3513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4" name="Straight Arrow Connector 433"/>
          <p:cNvCxnSpPr/>
          <p:nvPr/>
        </p:nvCxnSpPr>
        <p:spPr>
          <a:xfrm flipH="1" flipV="1">
            <a:off x="16591066" y="21574670"/>
            <a:ext cx="742" cy="10535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7" name="Straight Arrow Connector 436"/>
          <p:cNvCxnSpPr/>
          <p:nvPr/>
        </p:nvCxnSpPr>
        <p:spPr>
          <a:xfrm flipH="1" flipV="1">
            <a:off x="16589582" y="20672954"/>
            <a:ext cx="742" cy="8646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8" name="Straight Arrow Connector 437"/>
          <p:cNvCxnSpPr/>
          <p:nvPr/>
        </p:nvCxnSpPr>
        <p:spPr>
          <a:xfrm flipH="1" flipV="1">
            <a:off x="16589582" y="19369296"/>
            <a:ext cx="2226" cy="12200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4" name="Straight Arrow Connector 443"/>
          <p:cNvCxnSpPr/>
          <p:nvPr/>
        </p:nvCxnSpPr>
        <p:spPr>
          <a:xfrm flipV="1">
            <a:off x="16589582" y="18594918"/>
            <a:ext cx="2226" cy="2488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6" name="Straight Arrow Connector 445"/>
          <p:cNvCxnSpPr/>
          <p:nvPr/>
        </p:nvCxnSpPr>
        <p:spPr>
          <a:xfrm flipV="1">
            <a:off x="16589582" y="17841590"/>
            <a:ext cx="0" cy="7053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9" name="Straight Arrow Connector 448"/>
          <p:cNvCxnSpPr/>
          <p:nvPr/>
        </p:nvCxnSpPr>
        <p:spPr>
          <a:xfrm flipV="1">
            <a:off x="16589582" y="17564576"/>
            <a:ext cx="2226" cy="2488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0" name="Straight Arrow Connector 449"/>
          <p:cNvCxnSpPr/>
          <p:nvPr/>
        </p:nvCxnSpPr>
        <p:spPr>
          <a:xfrm flipV="1">
            <a:off x="16589582" y="15220422"/>
            <a:ext cx="0" cy="22975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2" name="Straight Arrow Connector 451"/>
          <p:cNvCxnSpPr/>
          <p:nvPr/>
        </p:nvCxnSpPr>
        <p:spPr>
          <a:xfrm flipV="1">
            <a:off x="16589582" y="14889095"/>
            <a:ext cx="0" cy="2959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4" name="Straight Arrow Connector 453"/>
          <p:cNvCxnSpPr/>
          <p:nvPr/>
        </p:nvCxnSpPr>
        <p:spPr>
          <a:xfrm flipV="1">
            <a:off x="16589582" y="14557131"/>
            <a:ext cx="0" cy="2959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5" name="Straight Arrow Connector 454"/>
          <p:cNvCxnSpPr/>
          <p:nvPr/>
        </p:nvCxnSpPr>
        <p:spPr>
          <a:xfrm flipV="1">
            <a:off x="16589582" y="13673346"/>
            <a:ext cx="0" cy="8446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7" name="Straight Arrow Connector 456"/>
          <p:cNvCxnSpPr/>
          <p:nvPr/>
        </p:nvCxnSpPr>
        <p:spPr>
          <a:xfrm flipV="1">
            <a:off x="16586614" y="13026738"/>
            <a:ext cx="0" cy="2520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1" name="Straight Arrow Connector 460"/>
          <p:cNvCxnSpPr/>
          <p:nvPr/>
        </p:nvCxnSpPr>
        <p:spPr>
          <a:xfrm flipV="1">
            <a:off x="16586614" y="11444953"/>
            <a:ext cx="0" cy="14462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4" name="Straight Arrow Connector 463"/>
          <p:cNvCxnSpPr/>
          <p:nvPr/>
        </p:nvCxnSpPr>
        <p:spPr>
          <a:xfrm flipH="1" flipV="1">
            <a:off x="16580057" y="10848975"/>
            <a:ext cx="6557" cy="5361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6" name="Straight Arrow Connector 465"/>
          <p:cNvCxnSpPr/>
          <p:nvPr/>
        </p:nvCxnSpPr>
        <p:spPr>
          <a:xfrm flipV="1">
            <a:off x="16573500" y="9930019"/>
            <a:ext cx="0" cy="8455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1" name="Straight Arrow Connector 470"/>
          <p:cNvCxnSpPr/>
          <p:nvPr/>
        </p:nvCxnSpPr>
        <p:spPr>
          <a:xfrm flipV="1">
            <a:off x="16573500" y="9361160"/>
            <a:ext cx="0" cy="1569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3" name="Straight Arrow Connector 472"/>
          <p:cNvCxnSpPr/>
          <p:nvPr/>
        </p:nvCxnSpPr>
        <p:spPr>
          <a:xfrm flipV="1">
            <a:off x="16573500" y="7458075"/>
            <a:ext cx="0" cy="186861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5" name="Straight Arrow Connector 474"/>
          <p:cNvCxnSpPr/>
          <p:nvPr/>
        </p:nvCxnSpPr>
        <p:spPr>
          <a:xfrm flipV="1">
            <a:off x="16573500" y="5829868"/>
            <a:ext cx="0" cy="15914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6" name="TextBox 425"/>
          <p:cNvSpPr txBox="1"/>
          <p:nvPr/>
        </p:nvSpPr>
        <p:spPr>
          <a:xfrm>
            <a:off x="16011525" y="5424542"/>
            <a:ext cx="1022797" cy="369332"/>
          </a:xfrm>
          <a:prstGeom prst="rect">
            <a:avLst/>
          </a:prstGeom>
          <a:noFill/>
        </p:spPr>
        <p:txBody>
          <a:bodyPr wrap="square" rtlCol="0">
            <a:spAutoFit/>
          </a:bodyPr>
          <a:lstStyle/>
          <a:p>
            <a:pPr algn="ctr"/>
            <a:r>
              <a:rPr lang="en-US" sz="1800" dirty="0" smtClean="0"/>
              <a:t>Cycles</a:t>
            </a:r>
            <a:endParaRPr lang="en-US" sz="1800" dirty="0"/>
          </a:p>
        </p:txBody>
      </p:sp>
      <p:sp>
        <p:nvSpPr>
          <p:cNvPr id="479" name="TextBox 478"/>
          <p:cNvSpPr txBox="1"/>
          <p:nvPr/>
        </p:nvSpPr>
        <p:spPr>
          <a:xfrm>
            <a:off x="12386960" y="5423392"/>
            <a:ext cx="1096742" cy="369332"/>
          </a:xfrm>
          <a:prstGeom prst="rect">
            <a:avLst/>
          </a:prstGeom>
          <a:noFill/>
        </p:spPr>
        <p:txBody>
          <a:bodyPr wrap="square" rtlCol="0">
            <a:spAutoFit/>
          </a:bodyPr>
          <a:lstStyle/>
          <a:p>
            <a:pPr algn="ctr"/>
            <a:r>
              <a:rPr lang="en-US" sz="1800" dirty="0" smtClean="0"/>
              <a:t>Lithology</a:t>
            </a:r>
            <a:endParaRPr lang="en-US" sz="1800" dirty="0"/>
          </a:p>
        </p:txBody>
      </p:sp>
      <p:sp>
        <p:nvSpPr>
          <p:cNvPr id="480" name="TextBox 479"/>
          <p:cNvSpPr txBox="1"/>
          <p:nvPr/>
        </p:nvSpPr>
        <p:spPr>
          <a:xfrm>
            <a:off x="14724746" y="5428209"/>
            <a:ext cx="1286780" cy="584775"/>
          </a:xfrm>
          <a:prstGeom prst="rect">
            <a:avLst/>
          </a:prstGeom>
          <a:noFill/>
        </p:spPr>
        <p:txBody>
          <a:bodyPr wrap="square" rtlCol="0">
            <a:spAutoFit/>
          </a:bodyPr>
          <a:lstStyle/>
          <a:p>
            <a:pPr algn="ctr"/>
            <a:r>
              <a:rPr lang="en-US" sz="1600" dirty="0" smtClean="0"/>
              <a:t>Sedimentary Features</a:t>
            </a:r>
            <a:endParaRPr lang="en-US" sz="1600" dirty="0"/>
          </a:p>
        </p:txBody>
      </p:sp>
      <p:cxnSp>
        <p:nvCxnSpPr>
          <p:cNvPr id="429" name="Elbow Connector 428"/>
          <p:cNvCxnSpPr/>
          <p:nvPr/>
        </p:nvCxnSpPr>
        <p:spPr>
          <a:xfrm rot="5400000">
            <a:off x="12705185" y="25930856"/>
            <a:ext cx="430956" cy="257175"/>
          </a:xfrm>
          <a:prstGeom prst="bentConnector3">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3" name="Elbow Connector 482"/>
          <p:cNvCxnSpPr/>
          <p:nvPr/>
        </p:nvCxnSpPr>
        <p:spPr>
          <a:xfrm rot="5400000">
            <a:off x="12705184" y="23111457"/>
            <a:ext cx="430956" cy="257175"/>
          </a:xfrm>
          <a:prstGeom prst="bentConnector3">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4" name="Elbow Connector 483"/>
          <p:cNvCxnSpPr/>
          <p:nvPr/>
        </p:nvCxnSpPr>
        <p:spPr>
          <a:xfrm rot="5400000">
            <a:off x="12705185" y="19024268"/>
            <a:ext cx="430956" cy="257175"/>
          </a:xfrm>
          <a:prstGeom prst="bentConnector3">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5" name="Elbow Connector 484"/>
          <p:cNvCxnSpPr/>
          <p:nvPr/>
        </p:nvCxnSpPr>
        <p:spPr>
          <a:xfrm rot="5400000">
            <a:off x="12705183" y="13347369"/>
            <a:ext cx="430956" cy="257175"/>
          </a:xfrm>
          <a:prstGeom prst="bentConnector3">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6" name="Elbow Connector 485"/>
          <p:cNvCxnSpPr/>
          <p:nvPr/>
        </p:nvCxnSpPr>
        <p:spPr>
          <a:xfrm rot="5400000">
            <a:off x="12705181" y="9561310"/>
            <a:ext cx="430956" cy="257175"/>
          </a:xfrm>
          <a:prstGeom prst="bentConnector3">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7" name="Elbow Connector 486"/>
          <p:cNvCxnSpPr/>
          <p:nvPr/>
        </p:nvCxnSpPr>
        <p:spPr>
          <a:xfrm rot="5400000">
            <a:off x="12667631" y="37602991"/>
            <a:ext cx="291743" cy="128587"/>
          </a:xfrm>
          <a:prstGeom prst="bentConnector3">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93" name="Rectangle 492"/>
          <p:cNvSpPr/>
          <p:nvPr/>
        </p:nvSpPr>
        <p:spPr>
          <a:xfrm>
            <a:off x="13587582" y="23944469"/>
            <a:ext cx="297234" cy="45719"/>
          </a:xfrm>
          <a:prstGeom prst="rect">
            <a:avLst/>
          </a:prstGeom>
          <a:solidFill>
            <a:srgbClr val="908B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TextBox 432"/>
          <p:cNvSpPr txBox="1"/>
          <p:nvPr/>
        </p:nvSpPr>
        <p:spPr>
          <a:xfrm>
            <a:off x="12915131" y="37513395"/>
            <a:ext cx="3523978" cy="307777"/>
          </a:xfrm>
          <a:prstGeom prst="rect">
            <a:avLst/>
          </a:prstGeom>
          <a:noFill/>
        </p:spPr>
        <p:txBody>
          <a:bodyPr wrap="none" rtlCol="0">
            <a:spAutoFit/>
          </a:bodyPr>
          <a:lstStyle/>
          <a:p>
            <a:r>
              <a:rPr lang="en-US" sz="1400" dirty="0" smtClean="0"/>
              <a:t>= portion of stratigraphic section not included</a:t>
            </a:r>
            <a:endParaRPr lang="en-US" sz="1400" dirty="0"/>
          </a:p>
        </p:txBody>
      </p:sp>
      <p:sp>
        <p:nvSpPr>
          <p:cNvPr id="435" name="Rectangle 434"/>
          <p:cNvSpPr/>
          <p:nvPr/>
        </p:nvSpPr>
        <p:spPr>
          <a:xfrm>
            <a:off x="13610926" y="36180050"/>
            <a:ext cx="520954" cy="62226"/>
          </a:xfrm>
          <a:prstGeom prst="rect">
            <a:avLst/>
          </a:prstGeom>
          <a:solidFill>
            <a:srgbClr val="8A9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1" name="Straight Connector 490"/>
          <p:cNvCxnSpPr/>
          <p:nvPr/>
        </p:nvCxnSpPr>
        <p:spPr>
          <a:xfrm flipH="1" flipV="1">
            <a:off x="13577591" y="25758770"/>
            <a:ext cx="569590" cy="6873"/>
          </a:xfrm>
          <a:prstGeom prst="line">
            <a:avLst/>
          </a:prstGeom>
          <a:ln w="12700">
            <a:solidFill>
              <a:srgbClr val="323A3D"/>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p:cNvCxnSpPr/>
          <p:nvPr/>
        </p:nvCxnSpPr>
        <p:spPr>
          <a:xfrm>
            <a:off x="13582874" y="23944469"/>
            <a:ext cx="304743" cy="0"/>
          </a:xfrm>
          <a:prstGeom prst="line">
            <a:avLst/>
          </a:prstGeom>
          <a:ln w="28575">
            <a:solidFill>
              <a:srgbClr val="ADB18E"/>
            </a:solidFill>
          </a:ln>
        </p:spPr>
        <p:style>
          <a:lnRef idx="1">
            <a:schemeClr val="accent1"/>
          </a:lnRef>
          <a:fillRef idx="0">
            <a:schemeClr val="accent1"/>
          </a:fillRef>
          <a:effectRef idx="0">
            <a:schemeClr val="accent1"/>
          </a:effectRef>
          <a:fontRef idx="minor">
            <a:schemeClr val="tx1"/>
          </a:fontRef>
        </p:style>
      </p:cxnSp>
      <p:sp>
        <p:nvSpPr>
          <p:cNvPr id="498" name="Freeform 497"/>
          <p:cNvSpPr/>
          <p:nvPr/>
        </p:nvSpPr>
        <p:spPr>
          <a:xfrm>
            <a:off x="13571360" y="21882033"/>
            <a:ext cx="364966" cy="81491"/>
          </a:xfrm>
          <a:custGeom>
            <a:avLst/>
            <a:gdLst>
              <a:gd name="connsiteX0" fmla="*/ 330200 w 330200"/>
              <a:gd name="connsiteY0" fmla="*/ 0 h 69850"/>
              <a:gd name="connsiteX1" fmla="*/ 0 w 330200"/>
              <a:gd name="connsiteY1" fmla="*/ 6350 h 69850"/>
              <a:gd name="connsiteX2" fmla="*/ 6350 w 330200"/>
              <a:gd name="connsiteY2" fmla="*/ 57150 h 69850"/>
              <a:gd name="connsiteX3" fmla="*/ 228600 w 330200"/>
              <a:gd name="connsiteY3" fmla="*/ 69850 h 69850"/>
              <a:gd name="connsiteX4" fmla="*/ 330200 w 330200"/>
              <a:gd name="connsiteY4" fmla="*/ 0 h 69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 h="69850">
                <a:moveTo>
                  <a:pt x="330200" y="0"/>
                </a:moveTo>
                <a:lnTo>
                  <a:pt x="0" y="6350"/>
                </a:lnTo>
                <a:lnTo>
                  <a:pt x="6350" y="57150"/>
                </a:lnTo>
                <a:lnTo>
                  <a:pt x="228600" y="69850"/>
                </a:lnTo>
                <a:lnTo>
                  <a:pt x="330200" y="0"/>
                </a:lnTo>
                <a:close/>
              </a:path>
            </a:pathLst>
          </a:custGeom>
          <a:solidFill>
            <a:srgbClr val="4851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Rectangle 496"/>
          <p:cNvSpPr/>
          <p:nvPr/>
        </p:nvSpPr>
        <p:spPr>
          <a:xfrm>
            <a:off x="13580867" y="22077239"/>
            <a:ext cx="157948" cy="103188"/>
          </a:xfrm>
          <a:prstGeom prst="rect">
            <a:avLst/>
          </a:prstGeom>
          <a:solidFill>
            <a:srgbClr val="323A3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Rectangle 498"/>
          <p:cNvSpPr/>
          <p:nvPr/>
        </p:nvSpPr>
        <p:spPr>
          <a:xfrm>
            <a:off x="13574505" y="21636038"/>
            <a:ext cx="372038" cy="281517"/>
          </a:xfrm>
          <a:prstGeom prst="rect">
            <a:avLst/>
          </a:prstGeom>
          <a:solidFill>
            <a:srgbClr val="5D63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Rectangle 440"/>
          <p:cNvSpPr/>
          <p:nvPr/>
        </p:nvSpPr>
        <p:spPr>
          <a:xfrm>
            <a:off x="13587117" y="21271880"/>
            <a:ext cx="378101" cy="45719"/>
          </a:xfrm>
          <a:prstGeom prst="rect">
            <a:avLst/>
          </a:prstGeom>
          <a:solidFill>
            <a:srgbClr val="8A9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3" name="Straight Connector 442"/>
          <p:cNvCxnSpPr/>
          <p:nvPr/>
        </p:nvCxnSpPr>
        <p:spPr>
          <a:xfrm>
            <a:off x="13577591" y="21248065"/>
            <a:ext cx="423392" cy="0"/>
          </a:xfrm>
          <a:prstGeom prst="line">
            <a:avLst/>
          </a:prstGeom>
          <a:ln w="12700">
            <a:solidFill>
              <a:srgbClr val="485150"/>
            </a:solidFill>
          </a:ln>
        </p:spPr>
        <p:style>
          <a:lnRef idx="1">
            <a:schemeClr val="accent1"/>
          </a:lnRef>
          <a:fillRef idx="0">
            <a:schemeClr val="accent1"/>
          </a:fillRef>
          <a:effectRef idx="0">
            <a:schemeClr val="accent1"/>
          </a:effectRef>
          <a:fontRef idx="minor">
            <a:schemeClr val="tx1"/>
          </a:fontRef>
        </p:style>
      </p:cxnSp>
      <p:cxnSp>
        <p:nvCxnSpPr>
          <p:cNvPr id="503" name="Straight Connector 502"/>
          <p:cNvCxnSpPr/>
          <p:nvPr/>
        </p:nvCxnSpPr>
        <p:spPr>
          <a:xfrm>
            <a:off x="13577591" y="21226105"/>
            <a:ext cx="486901" cy="0"/>
          </a:xfrm>
          <a:prstGeom prst="line">
            <a:avLst/>
          </a:prstGeom>
          <a:ln w="28575">
            <a:solidFill>
              <a:srgbClr val="323A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577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2725</TotalTime>
  <Words>1567</Words>
  <Application>Microsoft Office PowerPoint</Application>
  <PresentationFormat>Custom</PresentationFormat>
  <Paragraphs>64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IUP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Jeremiah William Thomas</dc:creator>
  <cp:lastModifiedBy>Windows User</cp:lastModifiedBy>
  <cp:revision>318</cp:revision>
  <dcterms:created xsi:type="dcterms:W3CDTF">2015-04-02T17:37:27Z</dcterms:created>
  <dcterms:modified xsi:type="dcterms:W3CDTF">2017-03-13T20:23:41Z</dcterms:modified>
</cp:coreProperties>
</file>