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70" r:id="rId4"/>
    <p:sldId id="263" r:id="rId5"/>
    <p:sldId id="315" r:id="rId6"/>
    <p:sldId id="301" r:id="rId7"/>
    <p:sldId id="262" r:id="rId8"/>
    <p:sldId id="266" r:id="rId9"/>
    <p:sldId id="307" r:id="rId10"/>
    <p:sldId id="267" r:id="rId11"/>
    <p:sldId id="258" r:id="rId12"/>
    <p:sldId id="260" r:id="rId13"/>
    <p:sldId id="259" r:id="rId14"/>
    <p:sldId id="337" r:id="rId15"/>
    <p:sldId id="338" r:id="rId16"/>
    <p:sldId id="339" r:id="rId17"/>
    <p:sldId id="283" r:id="rId18"/>
    <p:sldId id="285" r:id="rId19"/>
    <p:sldId id="293" r:id="rId20"/>
    <p:sldId id="311" r:id="rId21"/>
    <p:sldId id="294" r:id="rId22"/>
    <p:sldId id="291" r:id="rId23"/>
    <p:sldId id="310" r:id="rId24"/>
    <p:sldId id="312" r:id="rId25"/>
    <p:sldId id="298" r:id="rId26"/>
    <p:sldId id="300" r:id="rId27"/>
    <p:sldId id="313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E24B"/>
    <a:srgbClr val="00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0229" autoAdjust="0"/>
  </p:normalViewPr>
  <p:slideViewPr>
    <p:cSldViewPr>
      <p:cViewPr varScale="1">
        <p:scale>
          <a:sx n="45" d="100"/>
          <a:sy n="45" d="100"/>
        </p:scale>
        <p:origin x="-35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0D98A-BA47-471B-B50B-8DC9FBD5FC32}" type="datetimeFigureOut">
              <a:rPr lang="en-CA" smtClean="0"/>
              <a:t>03/24/2017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F8D78-25A6-43D9-BDE3-E07C0625D3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838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9FA9D-E087-4E6F-AA47-0D4DFA0FD2B3}" type="datetimeFigureOut">
              <a:rPr lang="en-CA" smtClean="0"/>
              <a:t>03/24/2017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F5AEA-5AC1-41B7-B9CD-B9F3BA08E40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44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6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302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87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63D4F-D539-4D10-9CC2-5B149D55A046}" type="slidenum">
              <a:rPr lang="en-CA"/>
              <a:pPr/>
              <a:t>24</a:t>
            </a:fld>
            <a:endParaRPr lang="en-CA"/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1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11" indent="-228587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 defTabSz="93181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algn="ctr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algn="ctr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1" indent="-228587" algn="ctr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algn="ctr" defTabSz="93181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3F06B6-7D1F-4024-929D-2A027A588A61}" type="slidenum">
              <a:rPr lang="en-CA" smtClean="0"/>
              <a:pPr eaLnBrk="1" hangingPunct="1"/>
              <a:t>26</a:t>
            </a:fld>
            <a:endParaRPr lang="en-CA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B84DB-5925-4C0A-A168-473C16212F28}" type="slidenum">
              <a:rPr lang="en-CA"/>
              <a:pPr/>
              <a:t>27</a:t>
            </a:fld>
            <a:endParaRPr lang="en-CA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6" y="4415157"/>
            <a:ext cx="5609588" cy="4183696"/>
          </a:xfrm>
        </p:spPr>
        <p:txBody>
          <a:bodyPr/>
          <a:lstStyle/>
          <a:p>
            <a:endParaRPr lang="en-CA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83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936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8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947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947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857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2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6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3059832" cy="2304256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840" y="764704"/>
            <a:ext cx="5904656" cy="5976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724054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What: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-9177" y="3429000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How: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0" y="5742548"/>
            <a:ext cx="3059832" cy="998820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5373216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Correlated with: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2"/>
          </p:nvPr>
        </p:nvSpPr>
        <p:spPr>
          <a:xfrm>
            <a:off x="-9177" y="3798332"/>
            <a:ext cx="3059832" cy="1574884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827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51845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470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51845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4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53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8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4683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95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96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229600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241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9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7.wdp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3.png"/><Relationship Id="rId4" Type="http://schemas.openxmlformats.org/officeDocument/2006/relationships/image" Target="../media/image98.jpeg"/><Relationship Id="rId9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3.wdp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urtab\Documents\Conferences and Talks\2016\MOECC Nov 8\IMG_4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0000">
            <a:off x="-347457" y="-168412"/>
            <a:ext cx="9715476" cy="72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152" y="476672"/>
            <a:ext cx="6118448" cy="2376264"/>
          </a:xfrm>
        </p:spPr>
        <p:txBody>
          <a:bodyPr>
            <a:no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3-D Sediment Mapping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Niagara Peninsula</a:t>
            </a:r>
            <a:endParaRPr lang="en-C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6056" y="2950096"/>
            <a:ext cx="4960640" cy="550912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Abigail Burt</a:t>
            </a:r>
            <a:endParaRPr lang="en-C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6080089"/>
            <a:ext cx="1512168" cy="6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Surficial Geology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49" y="968152"/>
            <a:ext cx="7085901" cy="54979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Drift Thickness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65" y="985156"/>
            <a:ext cx="7088869" cy="54639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New Data - Geophysics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65" y="988343"/>
            <a:ext cx="7088869" cy="54575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New Data – Drilling, Monitoring Wells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76" y="988343"/>
            <a:ext cx="7025316" cy="57863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Late Glacial History and Sediments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3"/>
          <a:stretch/>
        </p:blipFill>
        <p:spPr>
          <a:xfrm>
            <a:off x="163010" y="3645024"/>
            <a:ext cx="8825055" cy="302433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396" y="764704"/>
            <a:ext cx="2895208" cy="2735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6" y="764704"/>
            <a:ext cx="2895208" cy="2735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56" y="764704"/>
            <a:ext cx="2895208" cy="273510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979712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Down Arrow 9"/>
          <p:cNvSpPr/>
          <p:nvPr/>
        </p:nvSpPr>
        <p:spPr>
          <a:xfrm>
            <a:off x="4932040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10"/>
          <p:cNvSpPr/>
          <p:nvPr/>
        </p:nvSpPr>
        <p:spPr>
          <a:xfrm>
            <a:off x="7884368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61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Late Glacial History and Sediments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/>
          <a:stretch/>
        </p:blipFill>
        <p:spPr>
          <a:xfrm>
            <a:off x="179512" y="3632983"/>
            <a:ext cx="8798951" cy="30066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396" y="764704"/>
            <a:ext cx="2895207" cy="273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6" y="764704"/>
            <a:ext cx="2895207" cy="2735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56" y="764704"/>
            <a:ext cx="2895207" cy="2735104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979712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10"/>
          <p:cNvSpPr/>
          <p:nvPr/>
        </p:nvSpPr>
        <p:spPr>
          <a:xfrm>
            <a:off x="4932040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11"/>
          <p:cNvSpPr/>
          <p:nvPr/>
        </p:nvSpPr>
        <p:spPr>
          <a:xfrm>
            <a:off x="7884368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24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Late Glacial History and Sediments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4" t="-1805"/>
          <a:stretch/>
        </p:blipFill>
        <p:spPr>
          <a:xfrm>
            <a:off x="84006" y="3573016"/>
            <a:ext cx="8946556" cy="30963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396" y="765905"/>
            <a:ext cx="2895207" cy="2735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6" y="765905"/>
            <a:ext cx="2895207" cy="273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56" y="765905"/>
            <a:ext cx="2895207" cy="2735103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1979712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10"/>
          <p:cNvSpPr/>
          <p:nvPr/>
        </p:nvSpPr>
        <p:spPr>
          <a:xfrm>
            <a:off x="4932040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11"/>
          <p:cNvSpPr/>
          <p:nvPr/>
        </p:nvSpPr>
        <p:spPr>
          <a:xfrm>
            <a:off x="7884368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9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Western Area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7054408" cy="5473772"/>
          </a:xfr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84" y="228600"/>
            <a:ext cx="2578586" cy="1842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893" y="47251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472514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47251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47251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7516" y="67189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0624" y="1268760"/>
            <a:ext cx="107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8894" y="104122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2485" y="6206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Port Dover Area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80728"/>
            <a:ext cx="7600826" cy="5319609"/>
          </a:xfr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85" y="228600"/>
            <a:ext cx="2578584" cy="1842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0527" y="130498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8021" y="679367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0862" y="1628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2523" y="130719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454122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454122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45696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2120" y="45718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216" y="45696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2320" y="45718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2910" y="155679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0838" y="11154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Dundas Valley Area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30" y="908720"/>
            <a:ext cx="7838546" cy="5823471"/>
          </a:xfr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86" y="116632"/>
            <a:ext cx="2578581" cy="1842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9986" y="638132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NW</a:t>
            </a: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1278" y="6381328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38132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2200" y="6381328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9986" y="601199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0758" y="60118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-366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2778" y="66855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5616" y="2606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1071" y="8474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601199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9792" y="60118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Project area</a:t>
            </a:r>
          </a:p>
          <a:p>
            <a:pPr lvl="1"/>
            <a:r>
              <a:rPr lang="en-CA" sz="2000" dirty="0" smtClean="0"/>
              <a:t>Why here?</a:t>
            </a:r>
          </a:p>
          <a:p>
            <a:r>
              <a:rPr lang="en-CA" sz="2400" dirty="0" smtClean="0"/>
              <a:t>Geologic context</a:t>
            </a:r>
          </a:p>
          <a:p>
            <a:r>
              <a:rPr lang="en-CA" sz="2400" dirty="0" smtClean="0"/>
              <a:t>Data collection</a:t>
            </a:r>
          </a:p>
          <a:p>
            <a:pPr lvl="1"/>
            <a:r>
              <a:rPr lang="en-CA" sz="2000" dirty="0" smtClean="0"/>
              <a:t>Geophysics</a:t>
            </a:r>
          </a:p>
          <a:p>
            <a:pPr lvl="1"/>
            <a:r>
              <a:rPr lang="en-CA" sz="2000" dirty="0" smtClean="0"/>
              <a:t>Drilling</a:t>
            </a:r>
          </a:p>
          <a:p>
            <a:pPr lvl="1"/>
            <a:r>
              <a:rPr lang="en-CA" sz="2000" dirty="0" smtClean="0"/>
              <a:t>Monitoring wells</a:t>
            </a:r>
          </a:p>
          <a:p>
            <a:r>
              <a:rPr lang="en-CA" sz="2400" dirty="0" smtClean="0"/>
              <a:t>Early results</a:t>
            </a:r>
          </a:p>
          <a:p>
            <a:pPr lvl="1"/>
            <a:r>
              <a:rPr lang="en-CA" sz="2000" dirty="0" smtClean="0"/>
              <a:t>Stratigraphic units</a:t>
            </a:r>
          </a:p>
          <a:p>
            <a:pPr lvl="1"/>
            <a:r>
              <a:rPr lang="en-CA" sz="2000" dirty="0" smtClean="0"/>
              <a:t>Cross-sections</a:t>
            </a:r>
          </a:p>
          <a:p>
            <a:r>
              <a:rPr lang="en-CA" sz="2400" dirty="0" smtClean="0"/>
              <a:t>What’s next?</a:t>
            </a:r>
          </a:p>
          <a:p>
            <a:endParaRPr lang="en-CA" sz="2400" dirty="0" smtClean="0"/>
          </a:p>
          <a:p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0"/>
            <a:ext cx="5390728" cy="68706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Dundas Valley Area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43" y="795566"/>
            <a:ext cx="6073257" cy="5681434"/>
          </a:xfr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86" y="228600"/>
            <a:ext cx="2578581" cy="1842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609329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9282" y="572396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3409" y="57239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870" y="53938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0527" y="2889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err="1" smtClean="0"/>
              <a:t>Fonthill</a:t>
            </a:r>
            <a:r>
              <a:rPr lang="en-CA" dirty="0" smtClean="0"/>
              <a:t> Area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60" y="692696"/>
            <a:ext cx="8009221" cy="5681434"/>
          </a:xfr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985" y="228600"/>
            <a:ext cx="2578583" cy="1842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9239" y="6928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0635" y="14127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7006" y="85877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64928" y="10434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458129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8384" y="45811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458129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6462" y="45811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3573016"/>
            <a:ext cx="2021650" cy="1239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582" y="4653200"/>
            <a:ext cx="2021650" cy="1656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411760" y="1052736"/>
            <a:ext cx="4248472" cy="3456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932" y="5145829"/>
            <a:ext cx="2021650" cy="1307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932" y="990601"/>
            <a:ext cx="2021650" cy="1656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4653200"/>
            <a:ext cx="2021650" cy="1656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908720"/>
            <a:ext cx="2021650" cy="1433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483" y="4914900"/>
            <a:ext cx="2052000" cy="1538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What’s Next?  A Little More Drilling!</a:t>
            </a:r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483" y="2420888"/>
            <a:ext cx="2029597" cy="1063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74" y="2708920"/>
            <a:ext cx="2029708" cy="2324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82" b="4486"/>
          <a:stretch/>
        </p:blipFill>
        <p:spPr bwMode="auto">
          <a:xfrm>
            <a:off x="251520" y="774391"/>
            <a:ext cx="4796864" cy="180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  <p:pic>
        <p:nvPicPr>
          <p:cNvPr id="70758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774392"/>
            <a:ext cx="1279288" cy="180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70759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50405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What’s Next? Interactive </a:t>
            </a:r>
            <a:r>
              <a:rPr lang="en-CA" dirty="0" err="1"/>
              <a:t>Drillhole</a:t>
            </a:r>
            <a:r>
              <a:rPr lang="en-CA" dirty="0"/>
              <a:t> </a:t>
            </a:r>
            <a:r>
              <a:rPr lang="en-CA" dirty="0" smtClean="0"/>
              <a:t>Data and Map</a:t>
            </a:r>
            <a:endParaRPr lang="en-CA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774393"/>
            <a:ext cx="2175297" cy="2507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684020"/>
            <a:ext cx="5184576" cy="394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758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3201" y="3404326"/>
            <a:ext cx="2952328" cy="3119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CA" dirty="0"/>
              <a:t>What’s </a:t>
            </a:r>
            <a:r>
              <a:rPr lang="en-CA" dirty="0" smtClean="0"/>
              <a:t>Next? Revised Bedrock Surface </a:t>
            </a:r>
            <a:br>
              <a:rPr lang="en-CA" dirty="0" smtClean="0"/>
            </a:br>
            <a:r>
              <a:rPr lang="en-CA" dirty="0" smtClean="0"/>
              <a:t>and Drift Thickness Map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53762"/>
            <a:ext cx="3960440" cy="4495517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75080" y="1719912"/>
            <a:ext cx="4495517" cy="3963219"/>
          </a:xfrm>
          <a:ln w="63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5" t="27538" r="17516" b="10303"/>
          <a:stretch>
            <a:fillRect/>
          </a:stretch>
        </p:blipFill>
        <p:spPr bwMode="auto">
          <a:xfrm>
            <a:off x="539551" y="1497078"/>
            <a:ext cx="8082483" cy="406981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What’s Next? Build a Model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3442022" y="1075597"/>
            <a:ext cx="6159498" cy="46196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464800"/>
            <a:ext cx="4207768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sz="6600" dirty="0" smtClean="0"/>
              <a:t>Questions?</a:t>
            </a:r>
            <a:endParaRPr lang="en-CA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  <a:solidFill>
            <a:schemeClr val="bg1">
              <a:lumMod val="65000"/>
            </a:schemeClr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Bedrock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046911" y="3431969"/>
            <a:ext cx="5803637" cy="1100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8115" y="3438914"/>
            <a:ext cx="5803637" cy="1059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41887" y="3384717"/>
            <a:ext cx="5803637" cy="1167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76401" y="3379637"/>
            <a:ext cx="5828049" cy="1204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80811" y="3396379"/>
            <a:ext cx="5828049" cy="11809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01968" y="3423861"/>
            <a:ext cx="5828047" cy="1116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484" y="69872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Queenston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1807820" y="7264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Eramosa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3338741" y="6974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Guelph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4830771" y="71218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Salina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6116692" y="69746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Bois Blanc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7577316" y="71092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Onondaga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87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Older Drift Aquitard – Lower Unit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Stony silt-sand till (Catfish Creek Till, older till)</a:t>
            </a:r>
          </a:p>
          <a:p>
            <a:r>
              <a:rPr lang="en-CA" dirty="0" smtClean="0"/>
              <a:t>Stone-poor muddy till (Port Stanley Till)</a:t>
            </a:r>
          </a:p>
          <a:p>
            <a:r>
              <a:rPr lang="en-CA" dirty="0" smtClean="0"/>
              <a:t>Clay, </a:t>
            </a:r>
            <a:r>
              <a:rPr lang="en-CA" dirty="0" err="1" smtClean="0"/>
              <a:t>silty</a:t>
            </a:r>
            <a:r>
              <a:rPr lang="en-CA" dirty="0" smtClean="0"/>
              <a:t> clay</a:t>
            </a:r>
          </a:p>
          <a:p>
            <a:endParaRPr lang="en-CA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764704"/>
            <a:ext cx="5903912" cy="1067204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r>
              <a:rPr lang="en-CA" dirty="0"/>
              <a:t>Catfish Creek Till and Upper Till aquitards</a:t>
            </a:r>
          </a:p>
          <a:p>
            <a:endParaRPr lang="en-CA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CA" dirty="0"/>
              <a:t>Regional ice flows </a:t>
            </a:r>
            <a:endParaRPr lang="en-CA" dirty="0" smtClean="0"/>
          </a:p>
          <a:p>
            <a:r>
              <a:rPr lang="en-CA" dirty="0" smtClean="0"/>
              <a:t>Erie-Ontario lobe ice </a:t>
            </a:r>
          </a:p>
          <a:p>
            <a:r>
              <a:rPr lang="en-CA" dirty="0" smtClean="0"/>
              <a:t>Proglacial </a:t>
            </a:r>
            <a:r>
              <a:rPr lang="en-CA" dirty="0"/>
              <a:t>lakes</a:t>
            </a:r>
          </a:p>
          <a:p>
            <a:endParaRPr lang="en-CA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916832"/>
            <a:ext cx="5903640" cy="1087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556" y="3068960"/>
            <a:ext cx="5903640" cy="11571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293096"/>
            <a:ext cx="5903640" cy="1160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5554269"/>
            <a:ext cx="5903640" cy="1187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CA" dirty="0"/>
              <a:t>Project Area </a:t>
            </a:r>
            <a:r>
              <a:rPr lang="en-CA" dirty="0" smtClean="0"/>
              <a:t>Location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65" y="1064596"/>
            <a:ext cx="7088869" cy="5460748"/>
          </a:xfrm>
        </p:spPr>
      </p:pic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158396"/>
            <a:ext cx="2080220" cy="1640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Older Outwash Aquifer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Sand</a:t>
            </a:r>
          </a:p>
          <a:p>
            <a:r>
              <a:rPr lang="en-CA" dirty="0" smtClean="0"/>
              <a:t>Silt, </a:t>
            </a:r>
          </a:p>
          <a:p>
            <a:r>
              <a:rPr lang="en-CA" dirty="0" smtClean="0"/>
              <a:t>Rhythmically bedded sand, silt and clay</a:t>
            </a:r>
          </a:p>
          <a:p>
            <a:r>
              <a:rPr lang="en-CA" dirty="0" smtClean="0"/>
              <a:t>Minor gravel</a:t>
            </a:r>
          </a:p>
          <a:p>
            <a:endParaRPr lang="en-CA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405" y="4856309"/>
            <a:ext cx="5828983" cy="1092971"/>
          </a:xfrm>
        </p:spPr>
      </p:pic>
      <p:sp>
        <p:nvSpPr>
          <p:cNvPr id="8" name="Content Placeholder 7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/>
              <a:t>Grand River and Caledon Outwash aquifers</a:t>
            </a:r>
          </a:p>
          <a:p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Deltaic deposits</a:t>
            </a:r>
          </a:p>
          <a:p>
            <a:r>
              <a:rPr lang="en-CA" dirty="0" smtClean="0"/>
              <a:t>Outwash</a:t>
            </a:r>
          </a:p>
          <a:p>
            <a:r>
              <a:rPr lang="en-CA" dirty="0" smtClean="0"/>
              <a:t>Subaquatic fans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406" y="1124744"/>
            <a:ext cx="5828983" cy="104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406" y="2289259"/>
            <a:ext cx="5828983" cy="1139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406" y="3573016"/>
            <a:ext cx="5850541" cy="1142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Older Drift Aquitard – Upper Unit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Stony silt-sand till </a:t>
            </a:r>
            <a:r>
              <a:rPr lang="en-CA" dirty="0" smtClean="0"/>
              <a:t>(Wentworth Till)</a:t>
            </a:r>
          </a:p>
          <a:p>
            <a:r>
              <a:rPr lang="en-CA" dirty="0" smtClean="0"/>
              <a:t>Gravel</a:t>
            </a:r>
            <a:endParaRPr lang="en-CA" dirty="0"/>
          </a:p>
          <a:p>
            <a:r>
              <a:rPr lang="en-CA" dirty="0" smtClean="0"/>
              <a:t>Interbedded diamicton and gravel</a:t>
            </a:r>
          </a:p>
          <a:p>
            <a:r>
              <a:rPr lang="en-CA" dirty="0"/>
              <a:t>Minor silt and clay</a:t>
            </a:r>
          </a:p>
          <a:p>
            <a:endParaRPr lang="en-CA" dirty="0" smtClean="0"/>
          </a:p>
          <a:p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smtClean="0"/>
              <a:t>Wentworth Till Aquitard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Late glacial Erie-Ontario lobe ice </a:t>
            </a:r>
          </a:p>
          <a:p>
            <a:r>
              <a:rPr lang="en-CA" dirty="0" smtClean="0"/>
              <a:t>Glaciofluvial deposits (eskers)</a:t>
            </a:r>
          </a:p>
          <a:p>
            <a:r>
              <a:rPr lang="en-CA" dirty="0"/>
              <a:t>Proglacial lakes</a:t>
            </a:r>
          </a:p>
          <a:p>
            <a:endParaRPr lang="en-CA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5013176"/>
            <a:ext cx="5903912" cy="1104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564904"/>
            <a:ext cx="5903640" cy="1011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719985"/>
            <a:ext cx="5903640" cy="11011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56" y="1282318"/>
            <a:ext cx="5903640" cy="113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CA" dirty="0" err="1" smtClean="0"/>
              <a:t>Whittlesey</a:t>
            </a:r>
            <a:r>
              <a:rPr lang="en-CA" dirty="0" smtClean="0"/>
              <a:t> Aquifer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Sand </a:t>
            </a:r>
          </a:p>
          <a:p>
            <a:r>
              <a:rPr lang="en-CA" dirty="0" smtClean="0"/>
              <a:t>Gravel, dirty gravel </a:t>
            </a:r>
          </a:p>
          <a:p>
            <a:r>
              <a:rPr lang="en-CA" dirty="0" smtClean="0"/>
              <a:t>Rhythmically bedded sand and silt</a:t>
            </a:r>
            <a:endParaRPr lang="en-CA" dirty="0"/>
          </a:p>
          <a:p>
            <a:r>
              <a:rPr lang="en-CA" dirty="0" smtClean="0"/>
              <a:t>Diamicton</a:t>
            </a:r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576" y="5507032"/>
            <a:ext cx="5903912" cy="1073777"/>
          </a:xfrm>
        </p:spPr>
      </p:pic>
      <p:sp>
        <p:nvSpPr>
          <p:cNvPr id="6" name="Content Placeholder 5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err="1" smtClean="0"/>
              <a:t>Whittlesey</a:t>
            </a:r>
            <a:r>
              <a:rPr lang="en-CA" dirty="0" smtClean="0"/>
              <a:t> Aquifer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CA" dirty="0"/>
              <a:t>Ice-contact stratified drift</a:t>
            </a:r>
          </a:p>
          <a:p>
            <a:r>
              <a:rPr lang="en-CA" dirty="0"/>
              <a:t>Glaciofluvial </a:t>
            </a:r>
            <a:r>
              <a:rPr lang="en-CA" dirty="0" smtClean="0"/>
              <a:t>deposits (eskers, outwash)</a:t>
            </a:r>
          </a:p>
          <a:p>
            <a:r>
              <a:rPr lang="en-CA" dirty="0" smtClean="0"/>
              <a:t>Subaqueous fans - deltaic deposits (Simcoe delta)</a:t>
            </a:r>
            <a:endParaRPr lang="en-CA" dirty="0"/>
          </a:p>
          <a:p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133503"/>
            <a:ext cx="5904656" cy="1077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4302777"/>
            <a:ext cx="5904656" cy="1132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996440"/>
            <a:ext cx="5904656" cy="1062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764704"/>
            <a:ext cx="5904656" cy="1141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BC0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Lower </a:t>
            </a:r>
            <a:r>
              <a:rPr lang="en-CA" dirty="0" err="1" smtClean="0"/>
              <a:t>Whittlesey</a:t>
            </a:r>
            <a:r>
              <a:rPr lang="en-CA" dirty="0" smtClean="0"/>
              <a:t> Aquitard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Rhythmically bedded silt and clay</a:t>
            </a:r>
          </a:p>
          <a:p>
            <a:pPr lvl="1">
              <a:spcAft>
                <a:spcPts val="0"/>
              </a:spcAft>
            </a:pPr>
            <a:r>
              <a:rPr lang="en-CA" dirty="0" smtClean="0"/>
              <a:t>Silt in the west</a:t>
            </a:r>
          </a:p>
          <a:p>
            <a:pPr lvl="1"/>
            <a:r>
              <a:rPr lang="en-CA" dirty="0" smtClean="0"/>
              <a:t>Clay in the east</a:t>
            </a:r>
          </a:p>
          <a:p>
            <a:r>
              <a:rPr lang="en-CA" dirty="0" smtClean="0"/>
              <a:t>Minor sand</a:t>
            </a:r>
          </a:p>
          <a:p>
            <a:r>
              <a:rPr lang="en-CA" dirty="0" smtClean="0"/>
              <a:t>Grit, ripped-up clay and diamicton</a:t>
            </a:r>
          </a:p>
          <a:p>
            <a:r>
              <a:rPr lang="en-CA" dirty="0"/>
              <a:t>Bright colours</a:t>
            </a:r>
          </a:p>
          <a:p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err="1" smtClean="0"/>
              <a:t>Whittlesey</a:t>
            </a:r>
            <a:r>
              <a:rPr lang="en-CA" dirty="0" smtClean="0"/>
              <a:t> aquitard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Proglacial lake deposits (Glacial Lake </a:t>
            </a:r>
            <a:r>
              <a:rPr lang="en-CA" dirty="0" err="1" smtClean="0"/>
              <a:t>Whittlesey</a:t>
            </a:r>
            <a:r>
              <a:rPr lang="en-CA" dirty="0" smtClean="0"/>
              <a:t>)</a:t>
            </a:r>
          </a:p>
          <a:p>
            <a:r>
              <a:rPr lang="en-CA" dirty="0" smtClean="0"/>
              <a:t>Debris flows</a:t>
            </a:r>
          </a:p>
          <a:p>
            <a:r>
              <a:rPr lang="en-CA" dirty="0" smtClean="0"/>
              <a:t>‘Crud’ washing in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059832" y="794806"/>
            <a:ext cx="5904656" cy="10709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403318"/>
            <a:ext cx="5903912" cy="105001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4251190"/>
            <a:ext cx="5904656" cy="1066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946934"/>
            <a:ext cx="5904656" cy="1063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099062"/>
            <a:ext cx="5904656" cy="1042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E24B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Lower Halton Aquifer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Sand</a:t>
            </a:r>
          </a:p>
          <a:p>
            <a:r>
              <a:rPr lang="en-CA" dirty="0" smtClean="0"/>
              <a:t>Silt</a:t>
            </a:r>
          </a:p>
          <a:p>
            <a:r>
              <a:rPr lang="en-CA" dirty="0" smtClean="0"/>
              <a:t>Minor gravel</a:t>
            </a:r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489" y="4365104"/>
            <a:ext cx="5903912" cy="1066043"/>
          </a:xfrm>
        </p:spPr>
      </p:pic>
      <p:sp>
        <p:nvSpPr>
          <p:cNvPr id="7" name="Content Placeholder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smtClean="0"/>
              <a:t>New unit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Subaquatic fans</a:t>
            </a:r>
          </a:p>
          <a:p>
            <a:r>
              <a:rPr lang="en-CA" dirty="0" smtClean="0"/>
              <a:t>Ice-contact stratified drift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212976"/>
            <a:ext cx="5915525" cy="1068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490" y="5517232"/>
            <a:ext cx="5915525" cy="11595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384" y="2051685"/>
            <a:ext cx="5915525" cy="1072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23" y="836712"/>
            <a:ext cx="5915525" cy="1132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Halton Aquitard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Stone-poor to stony muddy diamicton (Halton Till)</a:t>
            </a:r>
          </a:p>
          <a:p>
            <a:r>
              <a:rPr lang="en-CA" dirty="0" smtClean="0"/>
              <a:t>Muddy diamicton with clayey laminations</a:t>
            </a:r>
          </a:p>
          <a:p>
            <a:r>
              <a:rPr lang="en-CA" dirty="0" smtClean="0"/>
              <a:t>Interbedded muddy diamicton, silt, clay and occasionally sand</a:t>
            </a:r>
          </a:p>
          <a:p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992" y="908720"/>
            <a:ext cx="5903912" cy="1083102"/>
          </a:xfrm>
        </p:spPr>
      </p:pic>
      <p:sp>
        <p:nvSpPr>
          <p:cNvPr id="7" name="Content Placeholder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smtClean="0"/>
              <a:t>New unit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Late-glacial Ontario lobe ice</a:t>
            </a:r>
          </a:p>
          <a:p>
            <a:r>
              <a:rPr lang="en-CA" dirty="0" smtClean="0"/>
              <a:t>Proglacial lake deposits</a:t>
            </a:r>
          </a:p>
          <a:p>
            <a:r>
              <a:rPr lang="en-CA" dirty="0" smtClean="0"/>
              <a:t>Debris flows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73" y="2060848"/>
            <a:ext cx="5898064" cy="1110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73" y="4384193"/>
            <a:ext cx="5898064" cy="1084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73" y="5536321"/>
            <a:ext cx="5898064" cy="1116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73" y="3225368"/>
            <a:ext cx="5898064" cy="1081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Upper Halton Aquifer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Sand</a:t>
            </a:r>
          </a:p>
          <a:p>
            <a:r>
              <a:rPr lang="en-CA" dirty="0" smtClean="0"/>
              <a:t>Minor gravel</a:t>
            </a:r>
          </a:p>
          <a:p>
            <a:r>
              <a:rPr lang="en-CA" dirty="0" smtClean="0"/>
              <a:t>Minor silt </a:t>
            </a:r>
          </a:p>
          <a:p>
            <a:r>
              <a:rPr lang="en-CA" dirty="0" smtClean="0"/>
              <a:t>Rare clay laminations</a:t>
            </a:r>
          </a:p>
          <a:p>
            <a:endParaRPr lang="en-C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571" y="836712"/>
            <a:ext cx="5903912" cy="1113574"/>
          </a:xfrm>
        </p:spPr>
      </p:pic>
      <p:sp>
        <p:nvSpPr>
          <p:cNvPr id="7" name="Content Placeholder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smtClean="0"/>
              <a:t>New unit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Ice-contact stratified drift</a:t>
            </a:r>
          </a:p>
          <a:p>
            <a:r>
              <a:rPr lang="en-CA" dirty="0" smtClean="0"/>
              <a:t>Glaciofluvial deposits</a:t>
            </a:r>
          </a:p>
          <a:p>
            <a:r>
              <a:rPr lang="en-CA" dirty="0" smtClean="0"/>
              <a:t>Deltaic deposits 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93" y="5589240"/>
            <a:ext cx="5890597" cy="1045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1" y="3271693"/>
            <a:ext cx="5890597" cy="1093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0" y="4437112"/>
            <a:ext cx="5890597" cy="1066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2034657"/>
            <a:ext cx="5890597" cy="1154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Upper </a:t>
            </a:r>
            <a:r>
              <a:rPr lang="en-CA" dirty="0" err="1" smtClean="0"/>
              <a:t>Whittlesey</a:t>
            </a:r>
            <a:r>
              <a:rPr lang="en-CA" dirty="0" smtClean="0"/>
              <a:t> Aquitard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Rhythmically bedded silt and clay</a:t>
            </a:r>
          </a:p>
          <a:p>
            <a:r>
              <a:rPr lang="en-CA" dirty="0" smtClean="0"/>
              <a:t>Minor sand</a:t>
            </a:r>
          </a:p>
          <a:p>
            <a:r>
              <a:rPr lang="en-CA" dirty="0" smtClean="0"/>
              <a:t>Minor diamicton</a:t>
            </a:r>
            <a:endParaRPr lang="en-CA" dirty="0"/>
          </a:p>
          <a:p>
            <a:r>
              <a:rPr lang="en-CA" dirty="0" smtClean="0"/>
              <a:t>Duller colours</a:t>
            </a:r>
          </a:p>
          <a:p>
            <a:r>
              <a:rPr lang="en-CA" dirty="0" smtClean="0"/>
              <a:t>Upper sediments oxidized, gypsum crystals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4731294"/>
            <a:ext cx="5940152" cy="2010074"/>
          </a:xfrm>
        </p:spPr>
      </p:pic>
      <p:sp>
        <p:nvSpPr>
          <p:cNvPr id="6" name="Content Placeholder 5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err="1"/>
              <a:t>Whittlesey</a:t>
            </a:r>
            <a:r>
              <a:rPr lang="en-CA" dirty="0"/>
              <a:t> aquitard</a:t>
            </a:r>
          </a:p>
          <a:p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CA" dirty="0" smtClean="0"/>
              <a:t>Proglacial lake deposits (Lakes Warren, </a:t>
            </a:r>
            <a:r>
              <a:rPr lang="en-CA" dirty="0" err="1" smtClean="0"/>
              <a:t>Grassmere</a:t>
            </a:r>
            <a:r>
              <a:rPr lang="en-CA" dirty="0" smtClean="0"/>
              <a:t>, Lundy, Algonquin, Dana, </a:t>
            </a:r>
            <a:r>
              <a:rPr lang="en-CA" dirty="0" err="1" smtClean="0"/>
              <a:t>Dunnville</a:t>
            </a:r>
            <a:r>
              <a:rPr lang="en-CA" dirty="0" smtClean="0"/>
              <a:t>, Iroquois)  </a:t>
            </a:r>
          </a:p>
          <a:p>
            <a:r>
              <a:rPr lang="en-CA" dirty="0" smtClean="0"/>
              <a:t>Debris flows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131840" y="3717032"/>
            <a:ext cx="5940152" cy="90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1628800"/>
            <a:ext cx="5940152" cy="953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2677990"/>
            <a:ext cx="5940152" cy="967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598" y="692696"/>
            <a:ext cx="5940152" cy="871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Regressive Aquifer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Sand</a:t>
            </a:r>
          </a:p>
          <a:p>
            <a:r>
              <a:rPr lang="en-CA" dirty="0" smtClean="0"/>
              <a:t>Silt</a:t>
            </a:r>
          </a:p>
          <a:p>
            <a:r>
              <a:rPr lang="en-CA" dirty="0" smtClean="0"/>
              <a:t>Minor gravel</a:t>
            </a:r>
          </a:p>
          <a:p>
            <a:r>
              <a:rPr lang="en-CA" dirty="0" smtClean="0"/>
              <a:t>Peat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CA" dirty="0" err="1" smtClean="0"/>
              <a:t>Whittlesey</a:t>
            </a:r>
            <a:r>
              <a:rPr lang="en-CA" dirty="0" smtClean="0"/>
              <a:t> regressive aquifer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Post glacial and modern </a:t>
            </a:r>
            <a:r>
              <a:rPr lang="en-CA" dirty="0" err="1" smtClean="0"/>
              <a:t>nearshore</a:t>
            </a:r>
            <a:r>
              <a:rPr lang="en-CA" dirty="0" smtClean="0"/>
              <a:t> and beach deposits</a:t>
            </a:r>
          </a:p>
          <a:p>
            <a:r>
              <a:rPr lang="en-CA" dirty="0" smtClean="0"/>
              <a:t>Dunes</a:t>
            </a:r>
          </a:p>
          <a:p>
            <a:r>
              <a:rPr lang="en-CA" dirty="0" smtClean="0"/>
              <a:t>Rivers deposits (alluvium)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5102320"/>
            <a:ext cx="5871592" cy="935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6110432"/>
            <a:ext cx="5871592" cy="630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699" y="4221088"/>
            <a:ext cx="5896797" cy="107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34" y="692696"/>
            <a:ext cx="5896797" cy="1060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791297"/>
            <a:ext cx="5896797" cy="1133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996952"/>
            <a:ext cx="5896797" cy="1134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Conservation Authorities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65" y="1048105"/>
            <a:ext cx="7088869" cy="547723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niagarafrontier.com/images/POWER/milldistrict4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Why Here?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7718930" y="6573195"/>
            <a:ext cx="1443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i="1" dirty="0" smtClean="0"/>
              <a:t>niagarafrontier.com</a:t>
            </a:r>
            <a:endParaRPr lang="en-CA" sz="1200" i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Gap analysis and project proposals from NPCA and Niagara Region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CA" sz="2000" dirty="0" smtClean="0"/>
              <a:t>Inform: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 smtClean="0"/>
              <a:t>Policy development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/>
              <a:t>A</a:t>
            </a:r>
            <a:r>
              <a:rPr lang="en-CA" sz="1600" dirty="0" smtClean="0"/>
              <a:t>quifer </a:t>
            </a:r>
            <a:r>
              <a:rPr lang="en-CA" sz="1600" dirty="0"/>
              <a:t>sustainability and </a:t>
            </a:r>
            <a:r>
              <a:rPr lang="en-CA" sz="1600" dirty="0" smtClean="0"/>
              <a:t>use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 smtClean="0"/>
              <a:t>Provincial </a:t>
            </a:r>
            <a:r>
              <a:rPr lang="en-CA" sz="1600" dirty="0"/>
              <a:t>instruments (e.g. Permits to Take Water</a:t>
            </a:r>
            <a:r>
              <a:rPr lang="en-CA" sz="1600" dirty="0" smtClean="0"/>
              <a:t>)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 smtClean="0"/>
              <a:t>Management </a:t>
            </a:r>
            <a:r>
              <a:rPr lang="en-CA" sz="1600" dirty="0"/>
              <a:t>of contaminated </a:t>
            </a:r>
            <a:r>
              <a:rPr lang="en-CA" sz="1600" dirty="0" smtClean="0"/>
              <a:t>sites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 smtClean="0"/>
              <a:t>Optimization </a:t>
            </a:r>
            <a:r>
              <a:rPr lang="en-CA" sz="1600" dirty="0"/>
              <a:t>of dewatering </a:t>
            </a:r>
            <a:r>
              <a:rPr lang="en-CA" sz="1600" dirty="0" smtClean="0"/>
              <a:t>systems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 smtClean="0"/>
              <a:t>Management </a:t>
            </a:r>
            <a:r>
              <a:rPr lang="en-CA" sz="1600" dirty="0"/>
              <a:t>of conservation areas </a:t>
            </a:r>
            <a:endParaRPr lang="en-CA" sz="16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 smtClean="0"/>
              <a:t>Protection </a:t>
            </a:r>
            <a:r>
              <a:rPr lang="en-CA" sz="1600" dirty="0"/>
              <a:t>of coastal </a:t>
            </a:r>
            <a:r>
              <a:rPr lang="en-CA" sz="1600" dirty="0" smtClean="0"/>
              <a:t>wetlands</a:t>
            </a:r>
            <a:endParaRPr lang="en-CA" sz="1600" dirty="0"/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CA" sz="2000" dirty="0" smtClean="0"/>
              <a:t>Rural needs: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/>
              <a:t>Agriculture (wineries</a:t>
            </a:r>
            <a:r>
              <a:rPr lang="en-CA" sz="1600" dirty="0" smtClean="0"/>
              <a:t>) </a:t>
            </a:r>
            <a:endParaRPr lang="en-CA" sz="1600" dirty="0"/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CA" sz="1600" dirty="0"/>
              <a:t>Golf courses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/>
              <a:t>Domestic </a:t>
            </a:r>
            <a:r>
              <a:rPr lang="en-CA" sz="1600" dirty="0" smtClean="0"/>
              <a:t>supply </a:t>
            </a:r>
            <a:endParaRPr lang="en-CA" sz="1600" dirty="0"/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Lake </a:t>
            </a:r>
            <a:r>
              <a:rPr lang="en-CA" sz="2000" dirty="0"/>
              <a:t>Erie north shore area </a:t>
            </a:r>
            <a:r>
              <a:rPr lang="en-CA" sz="2000" dirty="0" smtClean="0"/>
              <a:t>is a priority </a:t>
            </a:r>
            <a:r>
              <a:rPr lang="en-CA" sz="2000" dirty="0"/>
              <a:t>area for enhanced groundwater monitoring as part of a Canada-Ontario-Agreement Climate Change Monitoring Networks Review </a:t>
            </a:r>
            <a:r>
              <a:rPr lang="en-CA" sz="2000" dirty="0" smtClean="0"/>
              <a:t>Project.</a:t>
            </a:r>
            <a:endParaRPr lang="en-CA" sz="20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dirty="0" smtClean="0"/>
              <a:t>Buried bedrock valleys - hindered </a:t>
            </a:r>
            <a:r>
              <a:rPr lang="en-CA" sz="2000" dirty="0"/>
              <a:t>hydrogeological studies.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9" y="3487184"/>
            <a:ext cx="3783221" cy="2837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61" y="332656"/>
            <a:ext cx="4540539" cy="5991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9" y="332656"/>
            <a:ext cx="3763477" cy="282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Bedrock Geology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65" y="968152"/>
            <a:ext cx="7005868" cy="549796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619672" y="2060848"/>
            <a:ext cx="1728192" cy="36004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83768" y="2564904"/>
            <a:ext cx="1016496" cy="121575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436096" y="3068960"/>
            <a:ext cx="648072" cy="151216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599704" y="3284984"/>
            <a:ext cx="1492576" cy="935659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948264" y="2564904"/>
            <a:ext cx="288032" cy="607876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4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Topography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65" y="968152"/>
            <a:ext cx="7088869" cy="54979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6604" y="-53368"/>
            <a:ext cx="6964867" cy="23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Photos\Niagara Peninsula Project\Student Photos - Abigail\P70746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372" y="-27384"/>
            <a:ext cx="2094140" cy="23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Photos\Niagara Peninsula Project\Student Photos - Abigail\P52125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" y="4123283"/>
            <a:ext cx="3778986" cy="28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4819785"/>
            <a:ext cx="5257248" cy="2065599"/>
          </a:xfrm>
          <a:prstGeom prst="rect">
            <a:avLst/>
          </a:prstGeom>
        </p:spPr>
      </p:pic>
      <p:pic>
        <p:nvPicPr>
          <p:cNvPr id="9" name="Picture 3" descr="E:\Photos\Niagara Peninsula Project\Student Photos - Abigail\P61129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430061"/>
            <a:ext cx="2964235" cy="22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04" y="2430061"/>
            <a:ext cx="4238768" cy="1550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55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4575</TotalTime>
  <Words>602</Words>
  <Application>Microsoft Office PowerPoint</Application>
  <PresentationFormat>On-screen Show (4:3)</PresentationFormat>
  <Paragraphs>202</Paragraphs>
  <Slides>38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3-D Sediment Mapping  on the  Niagara Peninsula</vt:lpstr>
      <vt:lpstr>Outline</vt:lpstr>
      <vt:lpstr>Project Area Location</vt:lpstr>
      <vt:lpstr>Conservation Authorities</vt:lpstr>
      <vt:lpstr>Why Here?</vt:lpstr>
      <vt:lpstr>PowerPoint Presentation</vt:lpstr>
      <vt:lpstr>Bedrock Geology</vt:lpstr>
      <vt:lpstr>Topography</vt:lpstr>
      <vt:lpstr>PowerPoint Presentation</vt:lpstr>
      <vt:lpstr>Surficial Geology</vt:lpstr>
      <vt:lpstr>Drift Thickness</vt:lpstr>
      <vt:lpstr>New Data - Geophysics</vt:lpstr>
      <vt:lpstr>New Data – Drilling, Monitoring Wells</vt:lpstr>
      <vt:lpstr>Late Glacial History and Sediments</vt:lpstr>
      <vt:lpstr>Late Glacial History and Sediments</vt:lpstr>
      <vt:lpstr>Late Glacial History and Sediments</vt:lpstr>
      <vt:lpstr>Western Area</vt:lpstr>
      <vt:lpstr>Port Dover Area</vt:lpstr>
      <vt:lpstr>Dundas Valley Area</vt:lpstr>
      <vt:lpstr>PowerPoint Presentation</vt:lpstr>
      <vt:lpstr>Dundas Valley Area</vt:lpstr>
      <vt:lpstr>Fonthill Area</vt:lpstr>
      <vt:lpstr>What’s Next?  A Little More Drilling!</vt:lpstr>
      <vt:lpstr>What’s Next? Interactive Drillhole Data and Map</vt:lpstr>
      <vt:lpstr>What’s Next? Revised Bedrock Surface  and Drift Thickness Map</vt:lpstr>
      <vt:lpstr>What’s Next? Build a Model</vt:lpstr>
      <vt:lpstr>Questions?</vt:lpstr>
      <vt:lpstr>Bedrock</vt:lpstr>
      <vt:lpstr>Older Drift Aquitard – Lower Unit</vt:lpstr>
      <vt:lpstr>Older Outwash Aquifer</vt:lpstr>
      <vt:lpstr>Older Drift Aquitard – Upper Unit</vt:lpstr>
      <vt:lpstr>Whittlesey Aquifer</vt:lpstr>
      <vt:lpstr>Lower Whittlesey Aquitard</vt:lpstr>
      <vt:lpstr>Lower Halton Aquifer</vt:lpstr>
      <vt:lpstr>Halton Aquitard</vt:lpstr>
      <vt:lpstr>Upper Halton Aquifer</vt:lpstr>
      <vt:lpstr>Upper Whittlesey Aquitard</vt:lpstr>
      <vt:lpstr>Regressive Aquifer</vt:lpstr>
    </vt:vector>
  </TitlesOfParts>
  <Company>MGS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3-D Sediment Mapping on the Niagara Peninsula</dc:title>
  <dc:creator>Burt, Abigail (MNDM)</dc:creator>
  <cp:lastModifiedBy>Burt, Abigail (MNDM)</cp:lastModifiedBy>
  <cp:revision>102</cp:revision>
  <cp:lastPrinted>2017-02-28T16:34:11Z</cp:lastPrinted>
  <dcterms:created xsi:type="dcterms:W3CDTF">2017-02-03T20:15:37Z</dcterms:created>
  <dcterms:modified xsi:type="dcterms:W3CDTF">2017-03-24T15:08:53Z</dcterms:modified>
</cp:coreProperties>
</file>