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353" r:id="rId4"/>
    <p:sldId id="352" r:id="rId5"/>
    <p:sldId id="389" r:id="rId6"/>
    <p:sldId id="379" r:id="rId7"/>
    <p:sldId id="380" r:id="rId8"/>
    <p:sldId id="381" r:id="rId9"/>
    <p:sldId id="384" r:id="rId10"/>
    <p:sldId id="355" r:id="rId11"/>
    <p:sldId id="340" r:id="rId12"/>
    <p:sldId id="341" r:id="rId13"/>
    <p:sldId id="342" r:id="rId14"/>
    <p:sldId id="351" r:id="rId15"/>
    <p:sldId id="343" r:id="rId16"/>
    <p:sldId id="349" r:id="rId17"/>
    <p:sldId id="350" r:id="rId18"/>
    <p:sldId id="388" r:id="rId19"/>
    <p:sldId id="344" r:id="rId20"/>
    <p:sldId id="345" r:id="rId21"/>
    <p:sldId id="346" r:id="rId22"/>
    <p:sldId id="259" r:id="rId23"/>
    <p:sldId id="390" r:id="rId24"/>
    <p:sldId id="391" r:id="rId25"/>
    <p:sldId id="392" r:id="rId26"/>
    <p:sldId id="375" r:id="rId27"/>
    <p:sldId id="376" r:id="rId28"/>
    <p:sldId id="374" r:id="rId29"/>
    <p:sldId id="357" r:id="rId30"/>
    <p:sldId id="359" r:id="rId31"/>
    <p:sldId id="360" r:id="rId32"/>
    <p:sldId id="358" r:id="rId33"/>
    <p:sldId id="383" r:id="rId34"/>
    <p:sldId id="378" r:id="rId35"/>
    <p:sldId id="387" r:id="rId36"/>
    <p:sldId id="366" r:id="rId37"/>
    <p:sldId id="363" r:id="rId38"/>
    <p:sldId id="313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E24B"/>
    <a:srgbClr val="00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5" autoAdjust="0"/>
    <p:restoredTop sz="42514" autoAdjust="0"/>
  </p:normalViewPr>
  <p:slideViewPr>
    <p:cSldViewPr>
      <p:cViewPr varScale="1">
        <p:scale>
          <a:sx n="47" d="100"/>
          <a:sy n="47" d="100"/>
        </p:scale>
        <p:origin x="-3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0D98A-BA47-471B-B50B-8DC9FBD5FC32}" type="datetimeFigureOut">
              <a:rPr lang="en-CA" smtClean="0"/>
              <a:t>03/24/2017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F8D78-25A6-43D9-BDE3-E07C0625D3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838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9FA9D-E087-4E6F-AA47-0D4DFA0FD2B3}" type="datetimeFigureOut">
              <a:rPr lang="en-CA" smtClean="0"/>
              <a:t>03/24/2017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F5AEA-5AC1-41B7-B9CD-B9F3BA08E40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44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389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508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02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333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086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8842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7124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6203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627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661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404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368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8858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134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965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3022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7870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5327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6539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52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342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806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873" indent="-285721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2883" indent="-228577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036" indent="-228577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189" indent="-228577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343" indent="-228577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496" indent="-228577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8649" indent="-228577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5802" indent="-228577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572C0E9-F57C-4A6C-A6B7-01CC8F8F616B}" type="slidenum">
              <a:rPr lang="en-CA" sz="1200">
                <a:latin typeface="Times New Roman" pitchFamily="18" charset="0"/>
              </a:rPr>
              <a:pPr/>
              <a:t>3</a:t>
            </a:fld>
            <a:endParaRPr lang="en-CA" sz="1200">
              <a:latin typeface="Times New Roman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4114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7763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1471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33180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666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4311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2181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B84DB-5925-4C0A-A168-473C16212F28}" type="slidenum">
              <a:rPr lang="en-CA"/>
              <a:pPr/>
              <a:t>38</a:t>
            </a:fld>
            <a:endParaRPr lang="en-CA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6" y="4415157"/>
            <a:ext cx="5609588" cy="4183696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080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67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67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69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6725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5596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F5AEA-5AC1-41B7-B9CD-B9F3BA08E40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679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936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84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3947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3947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857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2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6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3059832" cy="2304256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31840" y="764704"/>
            <a:ext cx="5904656" cy="5976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724054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What: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-9177" y="3429000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How: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1"/>
          </p:nvPr>
        </p:nvSpPr>
        <p:spPr>
          <a:xfrm>
            <a:off x="0" y="5742548"/>
            <a:ext cx="3059832" cy="998820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5373216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Correlated with: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2"/>
          </p:nvPr>
        </p:nvSpPr>
        <p:spPr>
          <a:xfrm>
            <a:off x="-9177" y="3798332"/>
            <a:ext cx="3059832" cy="1574884"/>
          </a:xfrm>
        </p:spPr>
        <p:txBody>
          <a:bodyPr>
            <a:normAutofit/>
          </a:bodyPr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827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51845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470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51845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4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53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8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4683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95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96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4704"/>
            <a:ext cx="8229600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241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0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5.jpeg"/><Relationship Id="rId18" Type="http://schemas.microsoft.com/office/2007/relationships/hdphoto" Target="../media/hdphoto14.wdp"/><Relationship Id="rId3" Type="http://schemas.openxmlformats.org/officeDocument/2006/relationships/image" Target="../media/image50.jpeg"/><Relationship Id="rId21" Type="http://schemas.openxmlformats.org/officeDocument/2006/relationships/image" Target="../media/image60.jpeg"/><Relationship Id="rId7" Type="http://schemas.openxmlformats.org/officeDocument/2006/relationships/image" Target="../media/image52.jpeg"/><Relationship Id="rId12" Type="http://schemas.microsoft.com/office/2007/relationships/hdphoto" Target="../media/hdphoto11.wdp"/><Relationship Id="rId17" Type="http://schemas.openxmlformats.org/officeDocument/2006/relationships/image" Target="../media/image57.jpe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6" Type="http://schemas.microsoft.com/office/2007/relationships/hdphoto" Target="../media/hdphoto13.wdp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openxmlformats.org/officeDocument/2006/relationships/image" Target="../media/image54.jpeg"/><Relationship Id="rId24" Type="http://schemas.openxmlformats.org/officeDocument/2006/relationships/image" Target="../media/image63.jpeg"/><Relationship Id="rId5" Type="http://schemas.openxmlformats.org/officeDocument/2006/relationships/image" Target="../media/image51.jpeg"/><Relationship Id="rId15" Type="http://schemas.openxmlformats.org/officeDocument/2006/relationships/image" Target="../media/image56.jpeg"/><Relationship Id="rId23" Type="http://schemas.openxmlformats.org/officeDocument/2006/relationships/image" Target="../media/image62.jpeg"/><Relationship Id="rId10" Type="http://schemas.microsoft.com/office/2007/relationships/hdphoto" Target="../media/hdphoto10.wdp"/><Relationship Id="rId19" Type="http://schemas.openxmlformats.org/officeDocument/2006/relationships/image" Target="../media/image58.jpeg"/><Relationship Id="rId4" Type="http://schemas.microsoft.com/office/2007/relationships/hdphoto" Target="../media/hdphoto7.wdp"/><Relationship Id="rId9" Type="http://schemas.openxmlformats.org/officeDocument/2006/relationships/image" Target="../media/image53.jpeg"/><Relationship Id="rId14" Type="http://schemas.microsoft.com/office/2007/relationships/hdphoto" Target="../media/hdphoto12.wdp"/><Relationship Id="rId22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4" t="42980" r="3123" b="12819"/>
          <a:stretch/>
        </p:blipFill>
        <p:spPr bwMode="auto">
          <a:xfrm>
            <a:off x="-25044" y="2492896"/>
            <a:ext cx="9167520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044" y="7676"/>
            <a:ext cx="9169044" cy="2485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1725960"/>
            <a:ext cx="6400800" cy="622920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Abigail Burt and R</a:t>
            </a:r>
            <a:r>
              <a:rPr lang="en-CA" dirty="0" smtClean="0">
                <a:solidFill>
                  <a:schemeClr val="bg1"/>
                </a:solidFill>
              </a:rPr>
              <a:t>iley Mulligan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6080089"/>
            <a:ext cx="1512168" cy="604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74799"/>
            <a:ext cx="7772400" cy="893961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Late glacial Ontario lobe ice on the Niagara Peninsula: how far did it go?</a:t>
            </a:r>
          </a:p>
        </p:txBody>
      </p:sp>
    </p:spTree>
    <p:extLst>
      <p:ext uri="{BB962C8B-B14F-4D97-AF65-F5344CB8AC3E}">
        <p14:creationId xmlns:p14="http://schemas.microsoft.com/office/powerpoint/2010/main" val="35171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Starting point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124744"/>
            <a:ext cx="7991856" cy="4748784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164288" y="5980638"/>
            <a:ext cx="156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Feenstra</a:t>
            </a:r>
            <a:r>
              <a:rPr lang="en-CA" dirty="0" smtClean="0"/>
              <a:t>, 1981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401" t="11121" r="23450" b="6801"/>
          <a:stretch/>
        </p:blipFill>
        <p:spPr>
          <a:xfrm>
            <a:off x="858638" y="693836"/>
            <a:ext cx="7426723" cy="5759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Regional landforms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80" r="95710"/>
          <a:stretch/>
        </p:blipFill>
        <p:spPr>
          <a:xfrm>
            <a:off x="6228184" y="5508331"/>
            <a:ext cx="304075" cy="660848"/>
          </a:xfrm>
        </p:spPr>
      </p:pic>
      <p:grpSp>
        <p:nvGrpSpPr>
          <p:cNvPr id="11" name="Group 10"/>
          <p:cNvGrpSpPr/>
          <p:nvPr/>
        </p:nvGrpSpPr>
        <p:grpSpPr>
          <a:xfrm>
            <a:off x="6097126" y="5229200"/>
            <a:ext cx="1368152" cy="1025053"/>
            <a:chOff x="4139951" y="5096217"/>
            <a:chExt cx="1368152" cy="1025053"/>
          </a:xfrm>
        </p:grpSpPr>
        <p:sp>
          <p:nvSpPr>
            <p:cNvPr id="12" name="TextBox 11"/>
            <p:cNvSpPr txBox="1"/>
            <p:nvPr/>
          </p:nvSpPr>
          <p:spPr>
            <a:xfrm>
              <a:off x="4571999" y="5290273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440</a:t>
              </a:r>
            </a:p>
            <a:p>
              <a:endParaRPr lang="en-CA" sz="1200" b="1" dirty="0" smtClean="0"/>
            </a:p>
            <a:p>
              <a:endParaRPr lang="en-CA" sz="1200" b="1" dirty="0"/>
            </a:p>
            <a:p>
              <a:r>
                <a:rPr lang="en-CA" sz="1200" b="1" dirty="0" smtClean="0"/>
                <a:t>75</a:t>
              </a:r>
              <a:endParaRPr lang="en-CA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39951" y="5096217"/>
              <a:ext cx="1368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Elevation (m </a:t>
              </a:r>
              <a:r>
                <a:rPr lang="en-CA" sz="1200" b="1" dirty="0" err="1" smtClean="0"/>
                <a:t>asl</a:t>
              </a:r>
              <a:r>
                <a:rPr lang="en-CA" sz="1200" b="1" dirty="0" smtClean="0"/>
                <a:t>)</a:t>
              </a:r>
              <a:endParaRPr lang="en-CA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8535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Bedrock escarpments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300" t="10401" r="22551" b="6801"/>
          <a:stretch/>
        </p:blipFill>
        <p:spPr>
          <a:xfrm>
            <a:off x="863588" y="651058"/>
            <a:ext cx="7416824" cy="5802278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80" r="95710"/>
          <a:stretch/>
        </p:blipFill>
        <p:spPr>
          <a:xfrm>
            <a:off x="6228184" y="5508331"/>
            <a:ext cx="304075" cy="66084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097126" y="5229200"/>
            <a:ext cx="1368152" cy="1025053"/>
            <a:chOff x="4139951" y="5096217"/>
            <a:chExt cx="1368152" cy="1025053"/>
          </a:xfrm>
        </p:grpSpPr>
        <p:sp>
          <p:nvSpPr>
            <p:cNvPr id="13" name="TextBox 12"/>
            <p:cNvSpPr txBox="1"/>
            <p:nvPr/>
          </p:nvSpPr>
          <p:spPr>
            <a:xfrm>
              <a:off x="4571999" y="5290273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440</a:t>
              </a:r>
            </a:p>
            <a:p>
              <a:endParaRPr lang="en-CA" sz="1200" b="1" dirty="0" smtClean="0"/>
            </a:p>
            <a:p>
              <a:endParaRPr lang="en-CA" sz="1200" b="1" dirty="0"/>
            </a:p>
            <a:p>
              <a:r>
                <a:rPr lang="en-CA" sz="1200" b="1" dirty="0" smtClean="0"/>
                <a:t>75</a:t>
              </a:r>
              <a:endParaRPr lang="en-CA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39951" y="5096217"/>
              <a:ext cx="1368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Elevation (m </a:t>
              </a:r>
              <a:r>
                <a:rPr lang="en-CA" sz="1200" b="1" dirty="0" err="1" smtClean="0"/>
                <a:t>asl</a:t>
              </a:r>
              <a:r>
                <a:rPr lang="en-CA" sz="1200" b="1" dirty="0" smtClean="0"/>
                <a:t>)</a:t>
              </a:r>
              <a:endParaRPr lang="en-CA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50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Moraines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851" t="10401" r="23450" b="6801"/>
          <a:stretch/>
        </p:blipFill>
        <p:spPr>
          <a:xfrm>
            <a:off x="915246" y="692696"/>
            <a:ext cx="7313507" cy="57606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5776" y="2420888"/>
            <a:ext cx="1728192" cy="1152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80" r="95710"/>
          <a:stretch/>
        </p:blipFill>
        <p:spPr>
          <a:xfrm>
            <a:off x="6228184" y="5508331"/>
            <a:ext cx="304075" cy="660848"/>
          </a:xfrm>
        </p:spPr>
      </p:pic>
      <p:grpSp>
        <p:nvGrpSpPr>
          <p:cNvPr id="12" name="Group 11"/>
          <p:cNvGrpSpPr/>
          <p:nvPr/>
        </p:nvGrpSpPr>
        <p:grpSpPr>
          <a:xfrm>
            <a:off x="6097126" y="5229200"/>
            <a:ext cx="1368152" cy="1025053"/>
            <a:chOff x="4139951" y="5096217"/>
            <a:chExt cx="1368152" cy="1025053"/>
          </a:xfrm>
        </p:grpSpPr>
        <p:sp>
          <p:nvSpPr>
            <p:cNvPr id="13" name="TextBox 12"/>
            <p:cNvSpPr txBox="1"/>
            <p:nvPr/>
          </p:nvSpPr>
          <p:spPr>
            <a:xfrm>
              <a:off x="4571999" y="5290273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440</a:t>
              </a:r>
            </a:p>
            <a:p>
              <a:endParaRPr lang="en-CA" sz="1200" b="1" dirty="0" smtClean="0"/>
            </a:p>
            <a:p>
              <a:endParaRPr lang="en-CA" sz="1200" b="1" dirty="0"/>
            </a:p>
            <a:p>
              <a:r>
                <a:rPr lang="en-CA" sz="1200" b="1" dirty="0" smtClean="0"/>
                <a:t>75</a:t>
              </a:r>
              <a:endParaRPr lang="en-CA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39951" y="5096217"/>
              <a:ext cx="1368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Elevation (m </a:t>
              </a:r>
              <a:r>
                <a:rPr lang="en-CA" sz="1200" b="1" dirty="0" err="1" smtClean="0"/>
                <a:t>asl</a:t>
              </a:r>
              <a:r>
                <a:rPr lang="en-CA" sz="1200" b="1" dirty="0" smtClean="0"/>
                <a:t>)</a:t>
              </a:r>
              <a:endParaRPr lang="en-CA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740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Moraines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200" t="11121" r="15350" b="9681"/>
          <a:stretch/>
        </p:blipFill>
        <p:spPr>
          <a:xfrm>
            <a:off x="899592" y="651329"/>
            <a:ext cx="7344816" cy="5729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8145" r="1" b="38757"/>
          <a:stretch/>
        </p:blipFill>
        <p:spPr bwMode="auto">
          <a:xfrm>
            <a:off x="374932" y="3255367"/>
            <a:ext cx="463065" cy="2547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r="628" b="86091"/>
          <a:stretch/>
        </p:blipFill>
        <p:spPr bwMode="auto">
          <a:xfrm>
            <a:off x="374932" y="764703"/>
            <a:ext cx="473256" cy="742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3805"/>
          <a:stretch/>
        </p:blipFill>
        <p:spPr bwMode="auto">
          <a:xfrm>
            <a:off x="8272214" y="2597102"/>
            <a:ext cx="476250" cy="1246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145" y="1536234"/>
            <a:ext cx="652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Stony </a:t>
            </a:r>
          </a:p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sandy </a:t>
            </a:r>
          </a:p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847655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Silt &amp;</a:t>
            </a:r>
          </a:p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7976" y="3843516"/>
            <a:ext cx="64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Muddy</a:t>
            </a:r>
          </a:p>
          <a:p>
            <a:pPr algn="ctr"/>
            <a:r>
              <a:rPr lang="en-CA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50405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Drumlins, Flutes, M</a:t>
            </a:r>
            <a:r>
              <a:rPr lang="en-CA" sz="2000" dirty="0" smtClean="0"/>
              <a:t>ega-</a:t>
            </a:r>
            <a:r>
              <a:rPr lang="en-CA" dirty="0" smtClean="0"/>
              <a:t>S</a:t>
            </a:r>
            <a:r>
              <a:rPr lang="en-CA" sz="2000" dirty="0" smtClean="0"/>
              <a:t>cale </a:t>
            </a:r>
            <a:r>
              <a:rPr lang="en-CA" dirty="0" smtClean="0"/>
              <a:t>G</a:t>
            </a:r>
            <a:r>
              <a:rPr lang="en-CA" sz="2200" dirty="0" smtClean="0"/>
              <a:t>lacial </a:t>
            </a:r>
            <a:r>
              <a:rPr lang="en-CA" dirty="0" err="1" smtClean="0"/>
              <a:t>L</a:t>
            </a:r>
            <a:r>
              <a:rPr lang="en-CA" sz="2200" dirty="0" err="1" smtClean="0"/>
              <a:t>ineations</a:t>
            </a:r>
            <a:r>
              <a:rPr lang="en-CA" dirty="0" smtClean="0"/>
              <a:t> </a:t>
            </a:r>
            <a:br>
              <a:rPr lang="en-CA" dirty="0" smtClean="0"/>
            </a:br>
            <a:r>
              <a:rPr lang="en-CA" sz="1200" dirty="0" smtClean="0"/>
              <a:t>(</a:t>
            </a:r>
            <a:r>
              <a:rPr lang="en-CA" sz="1200" dirty="0"/>
              <a:t>big-ass flutes, for the rest of us)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000" t="10401" r="19851" b="6801"/>
          <a:stretch/>
        </p:blipFill>
        <p:spPr>
          <a:xfrm>
            <a:off x="899592" y="715719"/>
            <a:ext cx="7334171" cy="57376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3728" y="1052736"/>
            <a:ext cx="1800200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80" r="95710"/>
          <a:stretch/>
        </p:blipFill>
        <p:spPr>
          <a:xfrm>
            <a:off x="6228184" y="5508331"/>
            <a:ext cx="304075" cy="660848"/>
          </a:xfrm>
        </p:spPr>
      </p:pic>
      <p:grpSp>
        <p:nvGrpSpPr>
          <p:cNvPr id="9" name="Group 8"/>
          <p:cNvGrpSpPr/>
          <p:nvPr/>
        </p:nvGrpSpPr>
        <p:grpSpPr>
          <a:xfrm>
            <a:off x="6097126" y="5229200"/>
            <a:ext cx="1368152" cy="1025053"/>
            <a:chOff x="4139951" y="5096217"/>
            <a:chExt cx="1368152" cy="1025053"/>
          </a:xfrm>
        </p:grpSpPr>
        <p:sp>
          <p:nvSpPr>
            <p:cNvPr id="10" name="TextBox 9"/>
            <p:cNvSpPr txBox="1"/>
            <p:nvPr/>
          </p:nvSpPr>
          <p:spPr>
            <a:xfrm>
              <a:off x="4571999" y="5290273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440</a:t>
              </a:r>
            </a:p>
            <a:p>
              <a:endParaRPr lang="en-CA" sz="1200" b="1" dirty="0" smtClean="0"/>
            </a:p>
            <a:p>
              <a:endParaRPr lang="en-CA" sz="1200" b="1" dirty="0"/>
            </a:p>
            <a:p>
              <a:r>
                <a:rPr lang="en-CA" sz="1200" b="1" dirty="0" smtClean="0"/>
                <a:t>75</a:t>
              </a:r>
              <a:endParaRPr lang="en-CA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39951" y="5096217"/>
              <a:ext cx="1368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Elevation (m </a:t>
              </a:r>
              <a:r>
                <a:rPr lang="en-CA" sz="1200" b="1" dirty="0" err="1" smtClean="0"/>
                <a:t>asl</a:t>
              </a:r>
              <a:r>
                <a:rPr lang="en-CA" sz="1200" b="1" dirty="0" smtClean="0"/>
                <a:t>)</a:t>
              </a:r>
              <a:endParaRPr lang="en-CA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2421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Drumlins, Flutes, MSGL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451" t="8962" r="17601" b="7520"/>
          <a:stretch/>
        </p:blipFill>
        <p:spPr>
          <a:xfrm>
            <a:off x="899592" y="738952"/>
            <a:ext cx="7344816" cy="5642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051" t="19040" r="20751" b="15441"/>
          <a:stretch/>
        </p:blipFill>
        <p:spPr>
          <a:xfrm>
            <a:off x="457200" y="1088740"/>
            <a:ext cx="8270630" cy="4824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601" t="16161" r="20751" b="17601"/>
          <a:stretch/>
        </p:blipFill>
        <p:spPr>
          <a:xfrm>
            <a:off x="457200" y="1088740"/>
            <a:ext cx="8270630" cy="4824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97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Drumlins, Flutes, MSGL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000" t="10401" r="19851" b="6801"/>
          <a:stretch/>
        </p:blipFill>
        <p:spPr>
          <a:xfrm>
            <a:off x="589856" y="845333"/>
            <a:ext cx="7334171" cy="57376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5896" y="3933056"/>
            <a:ext cx="90761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451" t="11121" r="7251" b="6081"/>
          <a:stretch/>
        </p:blipFill>
        <p:spPr>
          <a:xfrm>
            <a:off x="107504" y="834112"/>
            <a:ext cx="8872012" cy="52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Striations…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4878" t="26223" r="22353" b="13539"/>
          <a:stretch/>
        </p:blipFill>
        <p:spPr>
          <a:xfrm>
            <a:off x="1403648" y="836712"/>
            <a:ext cx="6048672" cy="4320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4837622"/>
            <a:ext cx="2501814" cy="1876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30" y="4837622"/>
            <a:ext cx="2501814" cy="1876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37622"/>
            <a:ext cx="2767803" cy="1876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ight Arrow 14"/>
          <p:cNvSpPr/>
          <p:nvPr/>
        </p:nvSpPr>
        <p:spPr>
          <a:xfrm rot="6832885">
            <a:off x="6203035" y="3203172"/>
            <a:ext cx="1656184" cy="448226"/>
          </a:xfrm>
          <a:prstGeom prst="rightArrow">
            <a:avLst>
              <a:gd name="adj1" fmla="val 32859"/>
              <a:gd name="adj2" fmla="val 89425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ight Arrow 17"/>
          <p:cNvSpPr/>
          <p:nvPr/>
        </p:nvSpPr>
        <p:spPr>
          <a:xfrm rot="10155781">
            <a:off x="1551908" y="4126162"/>
            <a:ext cx="1656184" cy="448226"/>
          </a:xfrm>
          <a:prstGeom prst="rightArrow">
            <a:avLst>
              <a:gd name="adj1" fmla="val 32859"/>
              <a:gd name="adj2" fmla="val 8942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ight Arrow 19"/>
          <p:cNvSpPr/>
          <p:nvPr/>
        </p:nvSpPr>
        <p:spPr>
          <a:xfrm rot="9672536">
            <a:off x="2234189" y="4035516"/>
            <a:ext cx="1656184" cy="448226"/>
          </a:xfrm>
          <a:prstGeom prst="rightArrow">
            <a:avLst>
              <a:gd name="adj1" fmla="val 32859"/>
              <a:gd name="adj2" fmla="val 8942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ight Arrow 20"/>
          <p:cNvSpPr/>
          <p:nvPr/>
        </p:nvSpPr>
        <p:spPr>
          <a:xfrm rot="9264787">
            <a:off x="3738255" y="3717008"/>
            <a:ext cx="1656184" cy="448226"/>
          </a:xfrm>
          <a:prstGeom prst="rightArrow">
            <a:avLst>
              <a:gd name="adj1" fmla="val 32859"/>
              <a:gd name="adj2" fmla="val 89425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ight Arrow 16"/>
          <p:cNvSpPr/>
          <p:nvPr/>
        </p:nvSpPr>
        <p:spPr>
          <a:xfrm rot="7661143">
            <a:off x="3307425" y="3708286"/>
            <a:ext cx="1656184" cy="448226"/>
          </a:xfrm>
          <a:prstGeom prst="rightArrow">
            <a:avLst>
              <a:gd name="adj1" fmla="val 32859"/>
              <a:gd name="adj2" fmla="val 89425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ight Arrow 15"/>
          <p:cNvSpPr/>
          <p:nvPr/>
        </p:nvSpPr>
        <p:spPr>
          <a:xfrm rot="7103478">
            <a:off x="3991020" y="3562610"/>
            <a:ext cx="1656184" cy="448226"/>
          </a:xfrm>
          <a:prstGeom prst="rightArrow">
            <a:avLst>
              <a:gd name="adj1" fmla="val 32859"/>
              <a:gd name="adj2" fmla="val 89425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62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1" grpId="0" animBg="1"/>
      <p:bldP spid="17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Eskers, ice-walled lakes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451" t="11121" r="19850" b="6081"/>
          <a:stretch/>
        </p:blipFill>
        <p:spPr>
          <a:xfrm>
            <a:off x="915246" y="620688"/>
            <a:ext cx="7313507" cy="576064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80" r="95710"/>
          <a:stretch/>
        </p:blipFill>
        <p:spPr>
          <a:xfrm>
            <a:off x="6228184" y="5436323"/>
            <a:ext cx="304075" cy="660848"/>
          </a:xfrm>
        </p:spPr>
      </p:pic>
      <p:grpSp>
        <p:nvGrpSpPr>
          <p:cNvPr id="7" name="Group 6"/>
          <p:cNvGrpSpPr/>
          <p:nvPr/>
        </p:nvGrpSpPr>
        <p:grpSpPr>
          <a:xfrm>
            <a:off x="6097126" y="5157192"/>
            <a:ext cx="1368152" cy="1025053"/>
            <a:chOff x="4139951" y="5096217"/>
            <a:chExt cx="1368152" cy="1025053"/>
          </a:xfrm>
        </p:grpSpPr>
        <p:sp>
          <p:nvSpPr>
            <p:cNvPr id="8" name="TextBox 7"/>
            <p:cNvSpPr txBox="1"/>
            <p:nvPr/>
          </p:nvSpPr>
          <p:spPr>
            <a:xfrm>
              <a:off x="4571999" y="5290273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440</a:t>
              </a:r>
            </a:p>
            <a:p>
              <a:endParaRPr lang="en-CA" sz="1200" b="1" dirty="0" smtClean="0"/>
            </a:p>
            <a:p>
              <a:endParaRPr lang="en-CA" sz="1200" b="1" dirty="0"/>
            </a:p>
            <a:p>
              <a:r>
                <a:rPr lang="en-CA" sz="1200" b="1" dirty="0" smtClean="0"/>
                <a:t>75</a:t>
              </a:r>
              <a:endParaRPr lang="en-CA" sz="1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39951" y="5096217"/>
              <a:ext cx="1368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Elevation (m </a:t>
              </a:r>
              <a:r>
                <a:rPr lang="en-CA" sz="1200" b="1" dirty="0" err="1" smtClean="0"/>
                <a:t>asl</a:t>
              </a:r>
              <a:r>
                <a:rPr lang="en-CA" sz="1200" b="1" dirty="0" smtClean="0"/>
                <a:t>)</a:t>
              </a:r>
              <a:endParaRPr lang="en-CA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376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Today’s talk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3204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CA" sz="2400" dirty="0" smtClean="0"/>
              <a:t>Project area</a:t>
            </a:r>
          </a:p>
          <a:p>
            <a:pPr>
              <a:lnSpc>
                <a:spcPct val="150000"/>
              </a:lnSpc>
            </a:pPr>
            <a:r>
              <a:rPr lang="en-CA" sz="2400" dirty="0" smtClean="0"/>
              <a:t>LiDAR light….</a:t>
            </a:r>
          </a:p>
          <a:p>
            <a:pPr lvl="1">
              <a:lnSpc>
                <a:spcPct val="150000"/>
              </a:lnSpc>
            </a:pPr>
            <a:r>
              <a:rPr lang="en-CA" sz="2000" dirty="0" smtClean="0"/>
              <a:t>New landform mapping</a:t>
            </a:r>
          </a:p>
          <a:p>
            <a:pPr>
              <a:lnSpc>
                <a:spcPct val="150000"/>
              </a:lnSpc>
            </a:pPr>
            <a:r>
              <a:rPr lang="en-CA" sz="2400" dirty="0" smtClean="0"/>
              <a:t>Subsurface data </a:t>
            </a:r>
            <a:r>
              <a:rPr lang="en-CA" sz="2400" dirty="0"/>
              <a:t>collection</a:t>
            </a:r>
          </a:p>
          <a:p>
            <a:pPr>
              <a:lnSpc>
                <a:spcPct val="150000"/>
              </a:lnSpc>
            </a:pPr>
            <a:r>
              <a:rPr lang="en-CA" sz="2400" dirty="0" smtClean="0"/>
              <a:t>Early results</a:t>
            </a:r>
          </a:p>
          <a:p>
            <a:pPr lvl="1">
              <a:lnSpc>
                <a:spcPct val="150000"/>
              </a:lnSpc>
            </a:pPr>
            <a:r>
              <a:rPr lang="en-CA" sz="2000" dirty="0" smtClean="0"/>
              <a:t>Stratigraphic units</a:t>
            </a:r>
          </a:p>
          <a:p>
            <a:pPr lvl="1">
              <a:lnSpc>
                <a:spcPct val="150000"/>
              </a:lnSpc>
            </a:pPr>
            <a:r>
              <a:rPr lang="en-CA" sz="2000" dirty="0" smtClean="0"/>
              <a:t>Cross-sections</a:t>
            </a:r>
          </a:p>
          <a:p>
            <a:pPr>
              <a:lnSpc>
                <a:spcPct val="150000"/>
              </a:lnSpc>
            </a:pPr>
            <a:r>
              <a:rPr lang="en-CA" sz="2400" dirty="0" smtClean="0"/>
              <a:t>Conclusions</a:t>
            </a:r>
          </a:p>
          <a:p>
            <a:endParaRPr lang="en-CA" sz="2400" dirty="0" smtClean="0"/>
          </a:p>
          <a:p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394" r="6397"/>
          <a:stretch/>
        </p:blipFill>
        <p:spPr>
          <a:xfrm>
            <a:off x="4847408" y="-1"/>
            <a:ext cx="4333104" cy="68720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86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Glacial lakes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650" t="8962" r="21201" b="8240"/>
          <a:stretch/>
        </p:blipFill>
        <p:spPr>
          <a:xfrm>
            <a:off x="900409" y="620688"/>
            <a:ext cx="7343181" cy="57446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0152" y="3284984"/>
            <a:ext cx="93610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980" r="95710"/>
          <a:stretch/>
        </p:blipFill>
        <p:spPr>
          <a:xfrm>
            <a:off x="6228184" y="5436323"/>
            <a:ext cx="304075" cy="660848"/>
          </a:xfrm>
        </p:spPr>
      </p:pic>
      <p:grpSp>
        <p:nvGrpSpPr>
          <p:cNvPr id="8" name="Group 7"/>
          <p:cNvGrpSpPr/>
          <p:nvPr/>
        </p:nvGrpSpPr>
        <p:grpSpPr>
          <a:xfrm>
            <a:off x="6097126" y="5157192"/>
            <a:ext cx="1368152" cy="1025053"/>
            <a:chOff x="4139951" y="5096217"/>
            <a:chExt cx="1368152" cy="1025053"/>
          </a:xfrm>
        </p:grpSpPr>
        <p:sp>
          <p:nvSpPr>
            <p:cNvPr id="9" name="TextBox 8"/>
            <p:cNvSpPr txBox="1"/>
            <p:nvPr/>
          </p:nvSpPr>
          <p:spPr>
            <a:xfrm>
              <a:off x="4571999" y="5290273"/>
              <a:ext cx="93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440</a:t>
              </a:r>
            </a:p>
            <a:p>
              <a:endParaRPr lang="en-CA" sz="1200" b="1" dirty="0" smtClean="0"/>
            </a:p>
            <a:p>
              <a:endParaRPr lang="en-CA" sz="1200" b="1" dirty="0"/>
            </a:p>
            <a:p>
              <a:r>
                <a:rPr lang="en-CA" sz="1200" b="1" dirty="0" smtClean="0"/>
                <a:t>75</a:t>
              </a:r>
              <a:endParaRPr lang="en-CA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39951" y="5096217"/>
              <a:ext cx="13681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b="1" dirty="0" smtClean="0"/>
                <a:t>Elevation (m </a:t>
              </a:r>
              <a:r>
                <a:rPr lang="en-CA" sz="1200" b="1" dirty="0" err="1" smtClean="0"/>
                <a:t>asl</a:t>
              </a:r>
              <a:r>
                <a:rPr lang="en-CA" sz="1200" b="1" dirty="0" smtClean="0"/>
                <a:t>)</a:t>
              </a:r>
              <a:endParaRPr lang="en-CA" sz="12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5657"/>
            <a:ext cx="3443072" cy="1539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04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 smtClean="0"/>
              <a:t>Fonthill</a:t>
            </a:r>
            <a:r>
              <a:rPr lang="en-CA" dirty="0" smtClean="0"/>
              <a:t> kame delta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50" t="8962" r="9050" b="8240"/>
          <a:stretch/>
        </p:blipFill>
        <p:spPr>
          <a:xfrm>
            <a:off x="107504" y="637829"/>
            <a:ext cx="8960188" cy="53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New data – geophysics, drilling, sections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53" y="764704"/>
            <a:ext cx="6766362" cy="5786360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Late </a:t>
            </a:r>
            <a:r>
              <a:rPr lang="en-CA" dirty="0" smtClean="0"/>
              <a:t>glacial history </a:t>
            </a:r>
            <a:r>
              <a:rPr lang="en-CA" dirty="0"/>
              <a:t>and </a:t>
            </a:r>
            <a:r>
              <a:rPr lang="en-CA" dirty="0" smtClean="0"/>
              <a:t>sediments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396" y="764704"/>
            <a:ext cx="2895208" cy="2735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96" y="764704"/>
            <a:ext cx="2895208" cy="2735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56" y="764704"/>
            <a:ext cx="2895208" cy="273510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979712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Down Arrow 9"/>
          <p:cNvSpPr/>
          <p:nvPr/>
        </p:nvSpPr>
        <p:spPr>
          <a:xfrm>
            <a:off x="4932040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10"/>
          <p:cNvSpPr/>
          <p:nvPr/>
        </p:nvSpPr>
        <p:spPr>
          <a:xfrm>
            <a:off x="7884368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1"/>
          <a:stretch/>
        </p:blipFill>
        <p:spPr>
          <a:xfrm>
            <a:off x="138620" y="3573016"/>
            <a:ext cx="8825868" cy="29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2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Late </a:t>
            </a:r>
            <a:r>
              <a:rPr lang="en-CA" dirty="0" smtClean="0"/>
              <a:t>glacial history </a:t>
            </a:r>
            <a:r>
              <a:rPr lang="en-CA" dirty="0"/>
              <a:t>and </a:t>
            </a:r>
            <a:r>
              <a:rPr lang="en-CA" dirty="0" smtClean="0"/>
              <a:t>sediments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253" y="764704"/>
            <a:ext cx="2895207" cy="2735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113" y="764704"/>
            <a:ext cx="2895207" cy="2735104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405897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11"/>
          <p:cNvSpPr/>
          <p:nvPr/>
        </p:nvSpPr>
        <p:spPr>
          <a:xfrm>
            <a:off x="6358225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6" b="36512"/>
          <a:stretch/>
        </p:blipFill>
        <p:spPr>
          <a:xfrm>
            <a:off x="138620" y="3647272"/>
            <a:ext cx="8825868" cy="30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Late </a:t>
            </a:r>
            <a:r>
              <a:rPr lang="en-CA" dirty="0" smtClean="0"/>
              <a:t>glacial history </a:t>
            </a:r>
            <a:r>
              <a:rPr lang="en-CA" dirty="0"/>
              <a:t>and </a:t>
            </a:r>
            <a:r>
              <a:rPr lang="en-CA" dirty="0" smtClean="0"/>
              <a:t>sediments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261" y="765905"/>
            <a:ext cx="2895207" cy="273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21" y="765905"/>
            <a:ext cx="2895207" cy="273510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477905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11"/>
          <p:cNvSpPr/>
          <p:nvPr/>
        </p:nvSpPr>
        <p:spPr>
          <a:xfrm>
            <a:off x="6430233" y="1052736"/>
            <a:ext cx="548698" cy="1234009"/>
          </a:xfrm>
          <a:prstGeom prst="downArrow">
            <a:avLst>
              <a:gd name="adj1" fmla="val 36136"/>
              <a:gd name="adj2" fmla="val 5224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-1" r="277" b="63887"/>
          <a:stretch/>
        </p:blipFill>
        <p:spPr>
          <a:xfrm>
            <a:off x="138620" y="3647272"/>
            <a:ext cx="8825868" cy="29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It sounds simple enough, but…</a:t>
            </a:r>
            <a:endParaRPr lang="en-CA" dirty="0"/>
          </a:p>
        </p:txBody>
      </p:sp>
      <p:pic>
        <p:nvPicPr>
          <p:cNvPr id="1027" name="Picture 3" descr="F:\Photos\Orangeville Project\2008 Field Season\General\IMG_6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13" y="2852936"/>
            <a:ext cx="5012999" cy="37600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ww.water-technology.net figure: waste water treatment pl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0" y="764704"/>
            <a:ext cx="5088888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4005064"/>
            <a:ext cx="273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What’s the connection????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You are what you eat!</a:t>
            </a:r>
            <a:endParaRPr lang="en-CA" dirty="0"/>
          </a:p>
        </p:txBody>
      </p:sp>
      <p:pic>
        <p:nvPicPr>
          <p:cNvPr id="2050" name="Picture 2" descr="F:\Photos\Niagara Peninsula Project\Photos for MRD\BH59\Cropped\Wet\NP-BH59-036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587" y="4016929"/>
            <a:ext cx="3836182" cy="668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hotos\Niagara Peninsula Project\Photos for MRD\BH59\Cropped\Wet\NP-BH59-01000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993"/>
          <a:stretch/>
        </p:blipFill>
        <p:spPr bwMode="auto">
          <a:xfrm>
            <a:off x="539552" y="929475"/>
            <a:ext cx="3887545" cy="6849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hotos\Niagara Peninsula Project\Photos for MRD\BH59\Cropped\Wet\NP-BH59-016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1713195"/>
            <a:ext cx="3887545" cy="655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Photos\Niagara Peninsula Project\Photos for MRD\BH59\Cropped\Wet\NP-BH59-01675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2469059"/>
            <a:ext cx="3887545" cy="6803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Photos\Niagara Peninsula Project\Photos for MRD\BH59\Cropped\Wet\NP-BH59-02075.JP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3251453"/>
            <a:ext cx="3887545" cy="6989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Photos\Niagara Peninsula Project\Photos for MRD\BH59\Cropped\Wet\NP-BH59-02175.JP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097" y="4784162"/>
            <a:ext cx="3829570" cy="6815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Photos\Niagara Peninsula Project\Photos for MRD\BH59\Cropped\Wet\NP-BH59-0240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4812563"/>
            <a:ext cx="3887545" cy="651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Photos\Niagara Peninsula Project\Photos for MRD\BH59\Cropped\Wet\NP-BH59-02550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20"/>
          <a:stretch/>
        </p:blipFill>
        <p:spPr bwMode="auto">
          <a:xfrm>
            <a:off x="539552" y="5561435"/>
            <a:ext cx="3887545" cy="6428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Photos\Niagara Peninsula Project\Photos for MRD\BH59\Cropped\Wet\NP-BH59-02675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1"/>
          <a:stretch/>
        </p:blipFill>
        <p:spPr bwMode="auto">
          <a:xfrm>
            <a:off x="4716587" y="928478"/>
            <a:ext cx="3836182" cy="7124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Photos\Niagara Peninsula Project\Photos for MRD\BH59\Cropped\Wet\NP-BH59-02775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016" y="5561722"/>
            <a:ext cx="3828499" cy="646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F:\Photos\Niagara Peninsula Project\Photos for MRD\BH59\Cropped\Wet\NP-BH59-03450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40213" y="4049827"/>
            <a:ext cx="3896464" cy="6642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Photos\Niagara Peninsula Project\Photos for MRD\BH59\Cropped\Wet\NP-BH59-03400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016" y="2505127"/>
            <a:ext cx="3828499" cy="6477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Photos\Niagara Peninsula Project\Photos for MRD\BH59\Cropped\Wet\NP-BH59-03225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016" y="1738678"/>
            <a:ext cx="3828499" cy="6703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Photos\Niagara Peninsula Project\Photos for MRD\BH59\Cropped\Wet\NP-BH59-03050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16016" y="3250569"/>
            <a:ext cx="3828499" cy="668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0800000">
            <a:off x="7416888" y="4206129"/>
            <a:ext cx="1208177" cy="241070"/>
          </a:xfrm>
          <a:prstGeom prst="rightArrow">
            <a:avLst>
              <a:gd name="adj1" fmla="val 50000"/>
              <a:gd name="adj2" fmla="val 90564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646" y="11000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307" y="26443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646" y="18476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4515" y="570041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60902" y="49402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69610" y="419730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52769" y="3416258"/>
            <a:ext cx="42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69610" y="26443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77935" y="18788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6260" y="11000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6646" y="34090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527" y="49534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8866" y="41567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7307" y="56891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4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0405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Older Drift Aquitard</a:t>
            </a:r>
            <a:endParaRPr lang="en-CA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94" y="908720"/>
            <a:ext cx="8877502" cy="1606497"/>
          </a:xfr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3" y="2704395"/>
            <a:ext cx="8877096" cy="1634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3" y="4492644"/>
            <a:ext cx="8877097" cy="1744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Western Area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" y="1638092"/>
            <a:ext cx="6539783" cy="4589475"/>
          </a:xfr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82" y="2412661"/>
            <a:ext cx="1615849" cy="3824651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74" y="112619"/>
            <a:ext cx="2708222" cy="17753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372200" y="11247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8304" y="3953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8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003"/>
            <a:ext cx="9144000" cy="5451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3-D sediment mapping in Ontario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4088" y="237036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OGS-GSC</a:t>
            </a:r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32040" y="2687434"/>
            <a:ext cx="504056" cy="453534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More moraines!!!!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7"/>
            <a:ext cx="6862862" cy="5040560"/>
          </a:xfr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492896"/>
            <a:ext cx="1615849" cy="382465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74" y="112619"/>
            <a:ext cx="2708222" cy="17753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60232" y="140665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12886" y="6206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Below the Onondaga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1" y="878428"/>
            <a:ext cx="6773580" cy="5502900"/>
          </a:xfr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15" y="2492896"/>
            <a:ext cx="1615849" cy="382465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74" y="112619"/>
            <a:ext cx="2708222" cy="17753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47100" y="112474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3301" y="126876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 smtClean="0"/>
              <a:t>Dundas valley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29605"/>
            <a:ext cx="6553989" cy="5719990"/>
          </a:xfr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41" y="2924944"/>
            <a:ext cx="1615849" cy="382465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74" y="112619"/>
            <a:ext cx="2708222" cy="17753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524878" y="3533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8830" y="7647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18864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5519" y="83671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How far did the ice get? 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4"/>
          <a:stretch/>
        </p:blipFill>
        <p:spPr>
          <a:xfrm>
            <a:off x="771983" y="980728"/>
            <a:ext cx="7600031" cy="5337401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1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water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573016"/>
            <a:ext cx="3969208" cy="26480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649494" cy="3499569"/>
          </a:xfr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76056" y="3687041"/>
            <a:ext cx="1762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Which would you rather slide on?</a:t>
            </a:r>
            <a:endParaRPr lang="en-CA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8"/>
          <a:stretch/>
        </p:blipFill>
        <p:spPr>
          <a:xfrm>
            <a:off x="899592" y="4179945"/>
            <a:ext cx="2232248" cy="2498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451" t="11121" r="7251" b="6081"/>
          <a:stretch/>
        </p:blipFill>
        <p:spPr>
          <a:xfrm>
            <a:off x="5004048" y="980728"/>
            <a:ext cx="3969207" cy="2352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Why did it stop?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87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 about those moraines?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"/>
          <a:stretch/>
        </p:blipFill>
        <p:spPr>
          <a:xfrm>
            <a:off x="601224" y="692696"/>
            <a:ext cx="7941550" cy="5518634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032304" cy="56356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Old mapping ≠ bad mapping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601" t="10401" r="7700" b="6801"/>
          <a:stretch/>
        </p:blipFill>
        <p:spPr>
          <a:xfrm>
            <a:off x="59135" y="656852"/>
            <a:ext cx="9084865" cy="56169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1720" y="558924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latin typeface="Arial Black" panose="020B0A04020102020204" pitchFamily="34" charset="0"/>
              </a:rPr>
              <a:t>Port Bruce </a:t>
            </a:r>
            <a:endParaRPr lang="en-CA" sz="1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856" y="558924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>
                <a:latin typeface="Arial Black" panose="020B0A04020102020204" pitchFamily="34" charset="0"/>
              </a:rPr>
              <a:t>Port Huron </a:t>
            </a:r>
            <a:endParaRPr lang="en-CA" sz="1400" b="1" dirty="0">
              <a:latin typeface="Arial Black" panose="020B0A040201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691680" y="5897017"/>
            <a:ext cx="1512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56176" y="5013176"/>
            <a:ext cx="2304256" cy="866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47864" y="5897017"/>
            <a:ext cx="280831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0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486" y="0"/>
            <a:ext cx="5390728" cy="68706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404664"/>
            <a:ext cx="3779912" cy="3528392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What’s Next?  </a:t>
            </a:r>
            <a:br>
              <a:rPr lang="en-CA" dirty="0" smtClean="0">
                <a:solidFill>
                  <a:schemeClr val="bg1"/>
                </a:solidFill>
              </a:rPr>
            </a:br>
            <a:r>
              <a:rPr lang="en-CA" dirty="0">
                <a:solidFill>
                  <a:schemeClr val="bg1"/>
                </a:solidFill>
              </a:rPr>
              <a:t/>
            </a:r>
            <a:br>
              <a:rPr lang="en-CA" dirty="0">
                <a:solidFill>
                  <a:schemeClr val="bg1"/>
                </a:solidFill>
              </a:rPr>
            </a:br>
            <a:r>
              <a:rPr lang="en-CA" dirty="0" smtClean="0">
                <a:solidFill>
                  <a:schemeClr val="bg1"/>
                </a:solidFill>
              </a:rPr>
              <a:t/>
            </a:r>
            <a:br>
              <a:rPr lang="en-CA" dirty="0" smtClean="0">
                <a:solidFill>
                  <a:schemeClr val="bg1"/>
                </a:solidFill>
              </a:rPr>
            </a:br>
            <a:r>
              <a:rPr lang="en-CA" dirty="0" smtClean="0">
                <a:solidFill>
                  <a:schemeClr val="bg1"/>
                </a:solidFill>
              </a:rPr>
              <a:t>A Little More Drilling!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3442022" y="1075597"/>
            <a:ext cx="6159498" cy="46196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464800"/>
            <a:ext cx="4207768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CA" sz="6600" dirty="0" smtClean="0"/>
              <a:t>Questions?</a:t>
            </a:r>
            <a:endParaRPr lang="en-CA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200" dirty="0" smtClean="0"/>
              <a:t>Project area</a:t>
            </a:r>
            <a:endParaRPr lang="en-CA" sz="3200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4" y="836712"/>
            <a:ext cx="7664450" cy="59055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200" dirty="0" smtClean="0"/>
              <a:t>A little about me….</a:t>
            </a:r>
            <a:endParaRPr lang="en-CA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6" y="764704"/>
            <a:ext cx="4148588" cy="31114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40"/>
          <a:stretch/>
        </p:blipFill>
        <p:spPr>
          <a:xfrm rot="10800000">
            <a:off x="279396" y="4005064"/>
            <a:ext cx="4148588" cy="2666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64704"/>
            <a:ext cx="4320480" cy="5906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55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Topography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5801" t="8961" r="22100" b="10400"/>
          <a:stretch/>
        </p:blipFill>
        <p:spPr>
          <a:xfrm>
            <a:off x="912914" y="657965"/>
            <a:ext cx="7318172" cy="5939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213285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Flat, boring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26047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Surficial geology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894970"/>
            <a:ext cx="7085901" cy="54979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1340768"/>
            <a:ext cx="20990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…and clayey... </a:t>
            </a:r>
            <a:r>
              <a:rPr lang="en-CA" sz="2000" b="1" dirty="0" smtClean="0">
                <a:sym typeface="Wingdings" panose="05000000000000000000" pitchFamily="2" charset="2"/>
              </a:rPr>
              <a:t>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6728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6604" y="-53368"/>
            <a:ext cx="6964867" cy="23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Photos\Niagara Peninsula Project\Student Photos - Abigail\P70746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372" y="-27384"/>
            <a:ext cx="2094140" cy="23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Photos\Niagara Peninsula Project\Student Photos - Abigail\P52125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" y="4123283"/>
            <a:ext cx="3778986" cy="28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4819785"/>
            <a:ext cx="5257248" cy="2065599"/>
          </a:xfrm>
          <a:prstGeom prst="rect">
            <a:avLst/>
          </a:prstGeom>
        </p:spPr>
      </p:pic>
      <p:pic>
        <p:nvPicPr>
          <p:cNvPr id="9" name="Picture 3" descr="E:\Photos\Niagara Peninsula Project\Student Photos - Abigail\P61129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430061"/>
            <a:ext cx="2964235" cy="22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04" y="2430061"/>
            <a:ext cx="4238768" cy="1550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5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/>
          <a:lstStyle/>
          <a:p>
            <a:r>
              <a:rPr lang="en-CA" dirty="0" smtClean="0"/>
              <a:t>Our quest….</a:t>
            </a:r>
            <a:endParaRPr lang="en-CA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99592" y="2924944"/>
            <a:ext cx="7416824" cy="2952328"/>
          </a:xfrm>
        </p:spPr>
        <p:txBody>
          <a:bodyPr>
            <a:noAutofit/>
          </a:bodyPr>
          <a:lstStyle/>
          <a:p>
            <a:r>
              <a:rPr lang="en-CA" sz="66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FAR DID HALTON ICE GO?</a:t>
            </a:r>
            <a:endParaRPr lang="en-CA" sz="66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381328"/>
            <a:ext cx="1008112" cy="4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8360</TotalTime>
  <Words>320</Words>
  <Application>Microsoft Office PowerPoint</Application>
  <PresentationFormat>On-screen Show (4:3)</PresentationFormat>
  <Paragraphs>153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Late glacial Ontario lobe ice on the Niagara Peninsula: how far did it go?</vt:lpstr>
      <vt:lpstr>Today’s talk</vt:lpstr>
      <vt:lpstr>3-D sediment mapping in Ontario</vt:lpstr>
      <vt:lpstr>Project area</vt:lpstr>
      <vt:lpstr>A little about me….</vt:lpstr>
      <vt:lpstr>Topography</vt:lpstr>
      <vt:lpstr>Surficial geology</vt:lpstr>
      <vt:lpstr>PowerPoint Presentation</vt:lpstr>
      <vt:lpstr>Our quest….</vt:lpstr>
      <vt:lpstr>Starting point</vt:lpstr>
      <vt:lpstr>Regional landforms</vt:lpstr>
      <vt:lpstr>Bedrock escarpments</vt:lpstr>
      <vt:lpstr>Moraines</vt:lpstr>
      <vt:lpstr>Moraines</vt:lpstr>
      <vt:lpstr>Drumlins, Flutes, Mega-Scale Glacial Lineations  (big-ass flutes, for the rest of us)</vt:lpstr>
      <vt:lpstr>Drumlins, Flutes, MSGL</vt:lpstr>
      <vt:lpstr>Drumlins, Flutes, MSGL</vt:lpstr>
      <vt:lpstr>Striations…</vt:lpstr>
      <vt:lpstr>Eskers, ice-walled lakes</vt:lpstr>
      <vt:lpstr>Glacial lakes</vt:lpstr>
      <vt:lpstr>Fonthill kame delta</vt:lpstr>
      <vt:lpstr>New data – geophysics, drilling, sections</vt:lpstr>
      <vt:lpstr>Late glacial history and sediments</vt:lpstr>
      <vt:lpstr>Late glacial history and sediments</vt:lpstr>
      <vt:lpstr>Late glacial history and sediments</vt:lpstr>
      <vt:lpstr>It sounds simple enough, but…</vt:lpstr>
      <vt:lpstr>You are what you eat!</vt:lpstr>
      <vt:lpstr>Older Drift Aquitard</vt:lpstr>
      <vt:lpstr>Western Area</vt:lpstr>
      <vt:lpstr>More moraines!!!!</vt:lpstr>
      <vt:lpstr>Below the Onondaga</vt:lpstr>
      <vt:lpstr>Dundas valley</vt:lpstr>
      <vt:lpstr>How far did the ice get? </vt:lpstr>
      <vt:lpstr>Why did it stop?</vt:lpstr>
      <vt:lpstr>What about those moraines?</vt:lpstr>
      <vt:lpstr>Old mapping ≠ bad mapping</vt:lpstr>
      <vt:lpstr>What’s Next?     A Little More Drilling!</vt:lpstr>
      <vt:lpstr>Questions?</vt:lpstr>
    </vt:vector>
  </TitlesOfParts>
  <Company>MGS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3-D Sediment Mapping on the Niagara Peninsula</dc:title>
  <dc:creator>Burt, Abigail (MNDM)</dc:creator>
  <cp:lastModifiedBy>Burt, Abigail (MNDM)</cp:lastModifiedBy>
  <cp:revision>183</cp:revision>
  <cp:lastPrinted>2017-03-17T18:14:20Z</cp:lastPrinted>
  <dcterms:created xsi:type="dcterms:W3CDTF">2017-02-03T20:15:37Z</dcterms:created>
  <dcterms:modified xsi:type="dcterms:W3CDTF">2017-03-24T13:12:11Z</dcterms:modified>
</cp:coreProperties>
</file>