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rels" ContentType="application/vnd.openxmlformats-package.relationships+xml"/>
  <Default Extension="vml" ContentType="application/vnd.openxmlformats-officedocument.vmlDrawing"/>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7396"/>
    <a:srgbClr val="AC4167"/>
    <a:srgbClr val="AA1E5A"/>
    <a:srgbClr val="A31D56"/>
    <a:srgbClr val="DA317B"/>
    <a:srgbClr val="FF3100"/>
    <a:srgbClr val="B63B5C"/>
    <a:srgbClr val="9F4A48"/>
    <a:srgbClr val="8D033B"/>
    <a:srgbClr val="A300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7868" autoAdjust="0"/>
    <p:restoredTop sz="95485" autoAdjust="0"/>
  </p:normalViewPr>
  <p:slideViewPr>
    <p:cSldViewPr snapToGrid="0">
      <p:cViewPr>
        <p:scale>
          <a:sx n="100" d="100"/>
          <a:sy n="100" d="100"/>
        </p:scale>
        <p:origin x="17544" y="3320"/>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smtClean="0"/>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1FDC56D-2C29-4A81-90FE-E07D8DBA3A37}" type="datetimeFigureOut">
              <a:rPr lang="en-US" smtClean="0"/>
              <a:t>2/24/17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91FDCD-BBC0-4F12-A402-F22594AD31D5}" type="slidenum">
              <a:rPr lang="en-US" smtClean="0"/>
              <a:t>‹#›</a:t>
            </a:fld>
            <a:endParaRPr lang="en-US"/>
          </a:p>
        </p:txBody>
      </p:sp>
    </p:spTree>
    <p:extLst>
      <p:ext uri="{BB962C8B-B14F-4D97-AF65-F5344CB8AC3E}">
        <p14:creationId xmlns:p14="http://schemas.microsoft.com/office/powerpoint/2010/main" val="1558020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FDC56D-2C29-4A81-90FE-E07D8DBA3A37}" type="datetimeFigureOut">
              <a:rPr lang="en-US" smtClean="0"/>
              <a:t>2/24/17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91FDCD-BBC0-4F12-A402-F22594AD31D5}" type="slidenum">
              <a:rPr lang="en-US" smtClean="0"/>
              <a:t>‹#›</a:t>
            </a:fld>
            <a:endParaRPr lang="en-US"/>
          </a:p>
        </p:txBody>
      </p:sp>
    </p:spTree>
    <p:extLst>
      <p:ext uri="{BB962C8B-B14F-4D97-AF65-F5344CB8AC3E}">
        <p14:creationId xmlns:p14="http://schemas.microsoft.com/office/powerpoint/2010/main" val="3908256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FDC56D-2C29-4A81-90FE-E07D8DBA3A37}" type="datetimeFigureOut">
              <a:rPr lang="en-US" smtClean="0"/>
              <a:t>2/24/17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91FDCD-BBC0-4F12-A402-F22594AD31D5}" type="slidenum">
              <a:rPr lang="en-US" smtClean="0"/>
              <a:t>‹#›</a:t>
            </a:fld>
            <a:endParaRPr lang="en-US"/>
          </a:p>
        </p:txBody>
      </p:sp>
    </p:spTree>
    <p:extLst>
      <p:ext uri="{BB962C8B-B14F-4D97-AF65-F5344CB8AC3E}">
        <p14:creationId xmlns:p14="http://schemas.microsoft.com/office/powerpoint/2010/main" val="1992007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FDC56D-2C29-4A81-90FE-E07D8DBA3A37}" type="datetimeFigureOut">
              <a:rPr lang="en-US" smtClean="0"/>
              <a:t>2/24/17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91FDCD-BBC0-4F12-A402-F22594AD31D5}" type="slidenum">
              <a:rPr lang="en-US" smtClean="0"/>
              <a:t>‹#›</a:t>
            </a:fld>
            <a:endParaRPr lang="en-US"/>
          </a:p>
        </p:txBody>
      </p:sp>
    </p:spTree>
    <p:extLst>
      <p:ext uri="{BB962C8B-B14F-4D97-AF65-F5344CB8AC3E}">
        <p14:creationId xmlns:p14="http://schemas.microsoft.com/office/powerpoint/2010/main" val="3481345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smtClean="0"/>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FDC56D-2C29-4A81-90FE-E07D8DBA3A37}" type="datetimeFigureOut">
              <a:rPr lang="en-US" smtClean="0"/>
              <a:t>2/24/17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91FDCD-BBC0-4F12-A402-F22594AD31D5}" type="slidenum">
              <a:rPr lang="en-US" smtClean="0"/>
              <a:t>‹#›</a:t>
            </a:fld>
            <a:endParaRPr lang="en-US"/>
          </a:p>
        </p:txBody>
      </p:sp>
    </p:spTree>
    <p:extLst>
      <p:ext uri="{BB962C8B-B14F-4D97-AF65-F5344CB8AC3E}">
        <p14:creationId xmlns:p14="http://schemas.microsoft.com/office/powerpoint/2010/main" val="629260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1FDC56D-2C29-4A81-90FE-E07D8DBA3A37}" type="datetimeFigureOut">
              <a:rPr lang="en-US" smtClean="0"/>
              <a:t>2/24/17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91FDCD-BBC0-4F12-A402-F22594AD31D5}" type="slidenum">
              <a:rPr lang="en-US" smtClean="0"/>
              <a:t>‹#›</a:t>
            </a:fld>
            <a:endParaRPr lang="en-US"/>
          </a:p>
        </p:txBody>
      </p:sp>
    </p:spTree>
    <p:extLst>
      <p:ext uri="{BB962C8B-B14F-4D97-AF65-F5344CB8AC3E}">
        <p14:creationId xmlns:p14="http://schemas.microsoft.com/office/powerpoint/2010/main" val="2394847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smtClean="0"/>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smtClean="0"/>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FDC56D-2C29-4A81-90FE-E07D8DBA3A37}" type="datetimeFigureOut">
              <a:rPr lang="en-US" smtClean="0"/>
              <a:t>2/24/17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91FDCD-BBC0-4F12-A402-F22594AD31D5}" type="slidenum">
              <a:rPr lang="en-US" smtClean="0"/>
              <a:t>‹#›</a:t>
            </a:fld>
            <a:endParaRPr lang="en-US"/>
          </a:p>
        </p:txBody>
      </p:sp>
    </p:spTree>
    <p:extLst>
      <p:ext uri="{BB962C8B-B14F-4D97-AF65-F5344CB8AC3E}">
        <p14:creationId xmlns:p14="http://schemas.microsoft.com/office/powerpoint/2010/main" val="3495298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1FDC56D-2C29-4A81-90FE-E07D8DBA3A37}" type="datetimeFigureOut">
              <a:rPr lang="en-US" smtClean="0"/>
              <a:t>2/24/17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91FDCD-BBC0-4F12-A402-F22594AD31D5}" type="slidenum">
              <a:rPr lang="en-US" smtClean="0"/>
              <a:t>‹#›</a:t>
            </a:fld>
            <a:endParaRPr lang="en-US"/>
          </a:p>
        </p:txBody>
      </p:sp>
    </p:spTree>
    <p:extLst>
      <p:ext uri="{BB962C8B-B14F-4D97-AF65-F5344CB8AC3E}">
        <p14:creationId xmlns:p14="http://schemas.microsoft.com/office/powerpoint/2010/main" val="3510137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FDC56D-2C29-4A81-90FE-E07D8DBA3A37}" type="datetimeFigureOut">
              <a:rPr lang="en-US" smtClean="0"/>
              <a:t>2/24/17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91FDCD-BBC0-4F12-A402-F22594AD31D5}" type="slidenum">
              <a:rPr lang="en-US" smtClean="0"/>
              <a:t>‹#›</a:t>
            </a:fld>
            <a:endParaRPr lang="en-US"/>
          </a:p>
        </p:txBody>
      </p:sp>
    </p:spTree>
    <p:extLst>
      <p:ext uri="{BB962C8B-B14F-4D97-AF65-F5344CB8AC3E}">
        <p14:creationId xmlns:p14="http://schemas.microsoft.com/office/powerpoint/2010/main" val="396242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smtClean="0"/>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FDC56D-2C29-4A81-90FE-E07D8DBA3A37}" type="datetimeFigureOut">
              <a:rPr lang="en-US" smtClean="0"/>
              <a:t>2/24/17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91FDCD-BBC0-4F12-A402-F22594AD31D5}" type="slidenum">
              <a:rPr lang="en-US" smtClean="0"/>
              <a:t>‹#›</a:t>
            </a:fld>
            <a:endParaRPr lang="en-US"/>
          </a:p>
        </p:txBody>
      </p:sp>
    </p:spTree>
    <p:extLst>
      <p:ext uri="{BB962C8B-B14F-4D97-AF65-F5344CB8AC3E}">
        <p14:creationId xmlns:p14="http://schemas.microsoft.com/office/powerpoint/2010/main" val="1685685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smtClean="0"/>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FDC56D-2C29-4A81-90FE-E07D8DBA3A37}" type="datetimeFigureOut">
              <a:rPr lang="en-US" smtClean="0"/>
              <a:t>2/24/17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91FDCD-BBC0-4F12-A402-F22594AD31D5}" type="slidenum">
              <a:rPr lang="en-US" smtClean="0"/>
              <a:t>‹#›</a:t>
            </a:fld>
            <a:endParaRPr lang="en-US"/>
          </a:p>
        </p:txBody>
      </p:sp>
    </p:spTree>
    <p:extLst>
      <p:ext uri="{BB962C8B-B14F-4D97-AF65-F5344CB8AC3E}">
        <p14:creationId xmlns:p14="http://schemas.microsoft.com/office/powerpoint/2010/main" val="26507589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B1FDC56D-2C29-4A81-90FE-E07D8DBA3A37}" type="datetimeFigureOut">
              <a:rPr lang="en-US" smtClean="0"/>
              <a:t>2/24/17</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DA91FDCD-BBC0-4F12-A402-F22594AD31D5}" type="slidenum">
              <a:rPr lang="en-US" smtClean="0"/>
              <a:t>‹#›</a:t>
            </a:fld>
            <a:endParaRPr lang="en-US"/>
          </a:p>
        </p:txBody>
      </p:sp>
    </p:spTree>
    <p:extLst>
      <p:ext uri="{BB962C8B-B14F-4D97-AF65-F5344CB8AC3E}">
        <p14:creationId xmlns:p14="http://schemas.microsoft.com/office/powerpoint/2010/main" val="42017918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6.jpeg"/><Relationship Id="rId20" Type="http://schemas.openxmlformats.org/officeDocument/2006/relationships/image" Target="../media/image17.png"/><Relationship Id="rId21" Type="http://schemas.openxmlformats.org/officeDocument/2006/relationships/image" Target="../media/image18.png"/><Relationship Id="rId22" Type="http://schemas.openxmlformats.org/officeDocument/2006/relationships/image" Target="../media/image19.tif"/><Relationship Id="rId23" Type="http://schemas.openxmlformats.org/officeDocument/2006/relationships/image" Target="../media/image20.jpeg"/><Relationship Id="rId24" Type="http://schemas.openxmlformats.org/officeDocument/2006/relationships/image" Target="../media/image21.tiff"/><Relationship Id="rId25" Type="http://schemas.openxmlformats.org/officeDocument/2006/relationships/image" Target="../media/image22.tif"/><Relationship Id="rId26" Type="http://schemas.openxmlformats.org/officeDocument/2006/relationships/image" Target="../media/image23.png"/><Relationship Id="rId27" Type="http://schemas.openxmlformats.org/officeDocument/2006/relationships/image" Target="../media/image24.png"/><Relationship Id="rId28" Type="http://schemas.openxmlformats.org/officeDocument/2006/relationships/image" Target="../media/image25.png"/><Relationship Id="rId29" Type="http://schemas.openxmlformats.org/officeDocument/2006/relationships/image" Target="../media/image26.png"/><Relationship Id="rId30" Type="http://schemas.openxmlformats.org/officeDocument/2006/relationships/image" Target="../media/image27.tiff"/><Relationship Id="rId10" Type="http://schemas.openxmlformats.org/officeDocument/2006/relationships/image" Target="../media/image7.jpeg"/><Relationship Id="rId11" Type="http://schemas.openxmlformats.org/officeDocument/2006/relationships/image" Target="../media/image8.png"/><Relationship Id="rId12" Type="http://schemas.openxmlformats.org/officeDocument/2006/relationships/image" Target="../media/image9.tif"/><Relationship Id="rId13" Type="http://schemas.openxmlformats.org/officeDocument/2006/relationships/image" Target="../media/image10.jpeg"/><Relationship Id="rId14" Type="http://schemas.openxmlformats.org/officeDocument/2006/relationships/image" Target="../media/image11.tif"/><Relationship Id="rId15" Type="http://schemas.openxmlformats.org/officeDocument/2006/relationships/image" Target="../media/image12.jpeg"/><Relationship Id="rId16" Type="http://schemas.openxmlformats.org/officeDocument/2006/relationships/image" Target="../media/image13.jpeg"/><Relationship Id="rId17" Type="http://schemas.openxmlformats.org/officeDocument/2006/relationships/image" Target="../media/image14.jpeg"/><Relationship Id="rId18" Type="http://schemas.openxmlformats.org/officeDocument/2006/relationships/image" Target="../media/image15.png"/><Relationship Id="rId19" Type="http://schemas.openxmlformats.org/officeDocument/2006/relationships/image" Target="../media/image16.tiff"/><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oleObject" Target="../embeddings/oleObject1.bin"/><Relationship Id="rId6" Type="http://schemas.openxmlformats.org/officeDocument/2006/relationships/image" Target="../media/image1.wmf"/><Relationship Id="rId7" Type="http://schemas.openxmlformats.org/officeDocument/2006/relationships/image" Target="../media/image4.tiff"/><Relationship Id="rId8"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3891200" cy="3592286"/>
          </a:xfrm>
          <a:prstGeom prst="rect">
            <a:avLst/>
          </a:prstGeom>
          <a:solidFill>
            <a:srgbClr val="AC41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E003B"/>
              </a:solidFill>
            </a:endParaRPr>
          </a:p>
        </p:txBody>
      </p:sp>
      <p:pic>
        <p:nvPicPr>
          <p:cNvPr id="1026" name="Picture 2" descr="Image result for eku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69" y="-250705"/>
            <a:ext cx="4093695" cy="40936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orest servic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34634" y="534079"/>
            <a:ext cx="2419350" cy="25241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99001" y="74918"/>
            <a:ext cx="36169600" cy="969496"/>
          </a:xfrm>
          <a:prstGeom prst="rect">
            <a:avLst/>
          </a:prstGeom>
          <a:noFill/>
        </p:spPr>
        <p:txBody>
          <a:bodyPr wrap="square" rtlCol="0">
            <a:spAutoFit/>
          </a:bodyPr>
          <a:lstStyle/>
          <a:p>
            <a:pPr algn="ctr"/>
            <a:r>
              <a:rPr lang="en-US" sz="5400" b="1" dirty="0">
                <a:latin typeface="Times New Roman"/>
                <a:cs typeface="Times New Roman"/>
              </a:rPr>
              <a:t>Determining the Hydrologic Processes </a:t>
            </a:r>
            <a:r>
              <a:rPr lang="en-US" sz="5700" b="1" dirty="0">
                <a:latin typeface="Times New Roman"/>
                <a:cs typeface="Times New Roman"/>
              </a:rPr>
              <a:t>and</a:t>
            </a:r>
            <a:r>
              <a:rPr lang="en-US" sz="5400" b="1" dirty="0">
                <a:latin typeface="Times New Roman"/>
                <a:cs typeface="Times New Roman"/>
              </a:rPr>
              <a:t> Physical Parameters of Ridge-top Wetlands to Make a Conceptual Model</a:t>
            </a:r>
          </a:p>
        </p:txBody>
      </p:sp>
      <p:sp>
        <p:nvSpPr>
          <p:cNvPr id="9" name="TextBox 8"/>
          <p:cNvSpPr txBox="1"/>
          <p:nvPr/>
        </p:nvSpPr>
        <p:spPr>
          <a:xfrm>
            <a:off x="7480019" y="1284160"/>
            <a:ext cx="29368377" cy="923330"/>
          </a:xfrm>
          <a:prstGeom prst="rect">
            <a:avLst/>
          </a:prstGeom>
          <a:noFill/>
        </p:spPr>
        <p:txBody>
          <a:bodyPr wrap="square" rtlCol="0">
            <a:spAutoFit/>
          </a:bodyPr>
          <a:lstStyle/>
          <a:p>
            <a:pPr algn="ctr"/>
            <a:r>
              <a:rPr lang="en-US" sz="5400" dirty="0" smtClean="0">
                <a:latin typeface="Times New Roman" panose="02020603050405020304" pitchFamily="18" charset="0"/>
                <a:cs typeface="Times New Roman" panose="02020603050405020304" pitchFamily="18" charset="0"/>
              </a:rPr>
              <a:t>Addison Bell</a:t>
            </a:r>
            <a:r>
              <a:rPr lang="en-US" sz="5400" baseline="30000" dirty="0" smtClean="0">
                <a:latin typeface="Times New Roman" panose="02020603050405020304" pitchFamily="18" charset="0"/>
                <a:cs typeface="Times New Roman" panose="02020603050405020304" pitchFamily="18" charset="0"/>
              </a:rPr>
              <a:t>1</a:t>
            </a:r>
            <a:r>
              <a:rPr lang="en-US" sz="5400" dirty="0" smtClean="0">
                <a:latin typeface="Times New Roman" panose="02020603050405020304" pitchFamily="18" charset="0"/>
                <a:cs typeface="Times New Roman" panose="02020603050405020304" pitchFamily="18" charset="0"/>
              </a:rPr>
              <a:t>, Jonathon Malzone</a:t>
            </a:r>
            <a:r>
              <a:rPr lang="en-US" sz="5400" baseline="30000" dirty="0" smtClean="0">
                <a:latin typeface="Times New Roman" panose="02020603050405020304" pitchFamily="18" charset="0"/>
                <a:cs typeface="Times New Roman" panose="02020603050405020304" pitchFamily="18" charset="0"/>
              </a:rPr>
              <a:t>1</a:t>
            </a:r>
            <a:endParaRPr lang="en-US" sz="5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261411" y="2207490"/>
            <a:ext cx="29368377" cy="923330"/>
          </a:xfrm>
          <a:prstGeom prst="rect">
            <a:avLst/>
          </a:prstGeom>
          <a:noFill/>
        </p:spPr>
        <p:txBody>
          <a:bodyPr wrap="square" rtlCol="0">
            <a:spAutoFit/>
          </a:bodyPr>
          <a:lstStyle/>
          <a:p>
            <a:pPr algn="ctr"/>
            <a:r>
              <a:rPr lang="en-US" sz="5400" baseline="30000" dirty="0" smtClean="0">
                <a:latin typeface="Times New Roman" panose="02020603050405020304" pitchFamily="18" charset="0"/>
                <a:cs typeface="Times New Roman" panose="02020603050405020304" pitchFamily="18" charset="0"/>
              </a:rPr>
              <a:t>1</a:t>
            </a:r>
            <a:r>
              <a:rPr lang="en-US" sz="5400" dirty="0" smtClean="0">
                <a:latin typeface="Times New Roman" panose="02020603050405020304" pitchFamily="18" charset="0"/>
                <a:cs typeface="Times New Roman" panose="02020603050405020304" pitchFamily="18" charset="0"/>
              </a:rPr>
              <a:t>Eastern Kentucky University</a:t>
            </a:r>
            <a:endParaRPr lang="en-US" sz="5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9074" y="4896119"/>
            <a:ext cx="13884441" cy="5016757"/>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The United States Forest Service (USFS) wants to achieve better conservation and restoration practices of natural and constructed ridge-top wetlands. </a:t>
            </a:r>
            <a:r>
              <a:rPr lang="en-US" sz="3200" dirty="0">
                <a:latin typeface="Times New Roman"/>
                <a:cs typeface="Times New Roman"/>
              </a:rPr>
              <a:t>Quantifying the physical parameters and the hydrologic processes of these wetlands will provide a greater understanding of these wetlands and their groundwater surface water interaction. </a:t>
            </a:r>
            <a:r>
              <a:rPr lang="en-US" sz="3200" dirty="0" smtClean="0">
                <a:latin typeface="Times New Roman"/>
                <a:cs typeface="Times New Roman"/>
              </a:rPr>
              <a:t>Our results will provide a well-quantified standard for future constructed ridge-top wetlands to replicate natural ridge-top wetlands. We monitored five ridge-top wetlands [2 constructed (977C and HEC)  and 3 natural (977N, HEN, and DC2)] through the summer of 2016 and collected monitoring data and soil core samples to analyze in the laboratory.</a:t>
            </a:r>
            <a:r>
              <a:rPr lang="en-US" sz="3200" dirty="0">
                <a:latin typeface="Times New Roman"/>
                <a:cs typeface="Times New Roman"/>
              </a:rPr>
              <a:t> </a:t>
            </a:r>
            <a:r>
              <a:rPr lang="en-US" sz="3200" dirty="0" smtClean="0">
                <a:latin typeface="Times New Roman"/>
                <a:cs typeface="Times New Roman"/>
              </a:rPr>
              <a:t>We will construct a conceptual model from our data.</a:t>
            </a:r>
            <a:endParaRPr lang="en-US" sz="3200" dirty="0">
              <a:latin typeface="Times New Roman"/>
              <a:cs typeface="Times New Roman"/>
            </a:endParaRPr>
          </a:p>
        </p:txBody>
      </p:sp>
      <p:sp>
        <p:nvSpPr>
          <p:cNvPr id="16" name="Rectangle 15"/>
          <p:cNvSpPr/>
          <p:nvPr/>
        </p:nvSpPr>
        <p:spPr>
          <a:xfrm>
            <a:off x="0" y="3613416"/>
            <a:ext cx="14401800" cy="106105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09074" y="15865679"/>
            <a:ext cx="13884441" cy="12403398"/>
          </a:xfrm>
          <a:prstGeom prst="rect">
            <a:avLst/>
          </a:prstGeom>
          <a:noFill/>
        </p:spPr>
        <p:txBody>
          <a:bodyPr wrap="square" rtlCol="0">
            <a:spAutoFit/>
          </a:bodyPr>
          <a:lstStyle/>
          <a:p>
            <a:pPr marL="457200" indent="-457200">
              <a:buFont typeface="Arial"/>
              <a:buChar char="•"/>
            </a:pPr>
            <a:r>
              <a:rPr lang="en-US" sz="3200" dirty="0" smtClean="0">
                <a:latin typeface="Times New Roman" panose="02020603050405020304" pitchFamily="18" charset="0"/>
                <a:cs typeface="Times New Roman" panose="02020603050405020304" pitchFamily="18" charset="0"/>
              </a:rPr>
              <a:t>Wells were installed at each wetland. </a:t>
            </a:r>
            <a:r>
              <a:rPr lang="en-US" sz="3200" dirty="0">
                <a:latin typeface="Times New Roman" panose="02020603050405020304" pitchFamily="18" charset="0"/>
                <a:cs typeface="Times New Roman" panose="02020603050405020304" pitchFamily="18" charset="0"/>
              </a:rPr>
              <a:t>O</a:t>
            </a:r>
            <a:r>
              <a:rPr lang="en-US" sz="3200" dirty="0" smtClean="0">
                <a:latin typeface="Times New Roman" panose="02020603050405020304" pitchFamily="18" charset="0"/>
                <a:cs typeface="Times New Roman" panose="02020603050405020304" pitchFamily="18" charset="0"/>
              </a:rPr>
              <a:t>ne well in the wetland pool and the other well located outside of the wetland pool. Water levels were taken with a water sounder at each wetland. </a:t>
            </a: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smtClean="0">
              <a:latin typeface="Times New Roman" panose="02020603050405020304" pitchFamily="18" charset="0"/>
              <a:cs typeface="Times New Roman" panose="02020603050405020304" pitchFamily="18" charset="0"/>
            </a:endParaRPr>
          </a:p>
          <a:p>
            <a:endParaRPr lang="en-US" sz="3200" dirty="0" smtClean="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smtClean="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smtClean="0">
              <a:latin typeface="Times New Roman" panose="02020603050405020304" pitchFamily="18" charset="0"/>
              <a:cs typeface="Times New Roman" panose="02020603050405020304" pitchFamily="18" charset="0"/>
            </a:endParaRPr>
          </a:p>
          <a:p>
            <a:pPr marL="457200" indent="-457200">
              <a:buFont typeface="Arial"/>
              <a:buChar char="•"/>
            </a:pPr>
            <a:endParaRPr lang="en-US" sz="3200" dirty="0" smtClean="0">
              <a:latin typeface="Times New Roman" panose="02020603050405020304" pitchFamily="18" charset="0"/>
              <a:cs typeface="Times New Roman" panose="02020603050405020304" pitchFamily="18" charset="0"/>
            </a:endParaRPr>
          </a:p>
          <a:p>
            <a:pPr marL="457200" indent="-457200">
              <a:buFont typeface="Arial"/>
              <a:buChar char="•"/>
            </a:pPr>
            <a:r>
              <a:rPr lang="en-US" sz="3200" dirty="0" smtClean="0">
                <a:latin typeface="Times New Roman" panose="02020603050405020304" pitchFamily="18" charset="0"/>
                <a:cs typeface="Times New Roman" panose="02020603050405020304" pitchFamily="18" charset="0"/>
              </a:rPr>
              <a:t>We conducted aquifer bail and recovery tests and </a:t>
            </a:r>
            <a:r>
              <a:rPr lang="en-US" sz="3200" dirty="0" err="1" smtClean="0">
                <a:latin typeface="Times New Roman" panose="02020603050405020304" pitchFamily="18" charset="0"/>
                <a:cs typeface="Times New Roman" panose="02020603050405020304" pitchFamily="18" charset="0"/>
              </a:rPr>
              <a:t>permeameter</a:t>
            </a:r>
            <a:r>
              <a:rPr lang="en-US" sz="3200" dirty="0" smtClean="0">
                <a:latin typeface="Times New Roman" panose="02020603050405020304" pitchFamily="18" charset="0"/>
                <a:cs typeface="Times New Roman" panose="02020603050405020304" pitchFamily="18" charset="0"/>
              </a:rPr>
              <a:t> tests to solve for hydraulic conductivity.</a:t>
            </a:r>
          </a:p>
          <a:p>
            <a:pPr marL="457200" indent="-457200">
              <a:buFont typeface="Arial"/>
              <a:buChar char="•"/>
            </a:pPr>
            <a:r>
              <a:rPr lang="en-US" sz="3200" dirty="0" smtClean="0">
                <a:latin typeface="Times New Roman" panose="02020603050405020304" pitchFamily="18" charset="0"/>
                <a:cs typeface="Times New Roman" panose="02020603050405020304" pitchFamily="18" charset="0"/>
              </a:rPr>
              <a:t>To solve porosity, we ran loss on ignition tests and compared the dried soil weight to the saturated soil weight.</a:t>
            </a:r>
          </a:p>
          <a:p>
            <a:pPr marL="457200" indent="-457200">
              <a:buFont typeface="Arial"/>
              <a:buChar char="•"/>
            </a:pPr>
            <a:r>
              <a:rPr lang="en-US" sz="3200" dirty="0">
                <a:latin typeface="Times New Roman" panose="02020603050405020304" pitchFamily="18" charset="0"/>
                <a:cs typeface="Times New Roman" panose="02020603050405020304" pitchFamily="18" charset="0"/>
              </a:rPr>
              <a:t>G</a:t>
            </a:r>
            <a:r>
              <a:rPr lang="en-US" sz="3200" dirty="0" smtClean="0">
                <a:latin typeface="Times New Roman" panose="02020603050405020304" pitchFamily="18" charset="0"/>
                <a:cs typeface="Times New Roman" panose="02020603050405020304" pitchFamily="18" charset="0"/>
              </a:rPr>
              <a:t>rain size analysis and particle settling velocity tests were conducted to determine grain size distribution and sand content. </a:t>
            </a:r>
          </a:p>
          <a:p>
            <a:pPr marL="457200" indent="-457200">
              <a:buFont typeface="Arial"/>
              <a:buChar char="•"/>
            </a:pPr>
            <a:r>
              <a:rPr lang="en-US" sz="3200" dirty="0" smtClean="0">
                <a:latin typeface="Times New Roman" panose="02020603050405020304" pitchFamily="18" charset="0"/>
                <a:cs typeface="Times New Roman" panose="02020603050405020304" pitchFamily="18" charset="0"/>
              </a:rPr>
              <a:t>A weather station with a tipping-bucket rain gage, with a ten minute sampling rate, was used to measure rainfall rate. </a:t>
            </a:r>
          </a:p>
          <a:p>
            <a:pPr marL="457200" indent="-457200">
              <a:buFont typeface="Arial"/>
              <a:buChar char="•"/>
            </a:pPr>
            <a:r>
              <a:rPr lang="en-US" sz="3200" dirty="0" smtClean="0">
                <a:latin typeface="Times New Roman" panose="02020603050405020304" pitchFamily="18" charset="0"/>
                <a:cs typeface="Times New Roman" panose="02020603050405020304" pitchFamily="18" charset="0"/>
              </a:rPr>
              <a:t>Infiltration rate was determined via a double ring </a:t>
            </a:r>
            <a:r>
              <a:rPr lang="en-US" sz="3200" dirty="0" err="1" smtClean="0">
                <a:latin typeface="Times New Roman" panose="02020603050405020304" pitchFamily="18" charset="0"/>
                <a:cs typeface="Times New Roman" panose="02020603050405020304" pitchFamily="18" charset="0"/>
              </a:rPr>
              <a:t>infiltrometer</a:t>
            </a:r>
            <a:r>
              <a:rPr lang="en-US" sz="3200" dirty="0" smtClean="0">
                <a:latin typeface="Times New Roman" panose="02020603050405020304" pitchFamily="18" charset="0"/>
                <a:cs typeface="Times New Roman" panose="02020603050405020304" pitchFamily="18" charset="0"/>
              </a:rPr>
              <a:t> test.</a:t>
            </a:r>
          </a:p>
          <a:p>
            <a:pPr marL="457200" indent="-457200">
              <a:buFont typeface="Arial"/>
              <a:buChar char="•"/>
            </a:pPr>
            <a:r>
              <a:rPr lang="en-US" sz="3200" dirty="0" smtClean="0">
                <a:latin typeface="Times New Roman" panose="02020603050405020304" pitchFamily="18" charset="0"/>
                <a:cs typeface="Times New Roman" panose="02020603050405020304" pitchFamily="18" charset="0"/>
              </a:rPr>
              <a:t>We compare the rainfall rate to infiltration rate to estimate runoff.</a:t>
            </a:r>
          </a:p>
          <a:p>
            <a:pPr marL="457200" indent="-457200">
              <a:buFont typeface="Arial"/>
              <a:buChar char="•"/>
            </a:pPr>
            <a:r>
              <a:rPr lang="en-US" sz="3200" dirty="0" smtClean="0">
                <a:latin typeface="Times New Roman" panose="02020603050405020304" pitchFamily="18" charset="0"/>
                <a:cs typeface="Times New Roman" panose="02020603050405020304" pitchFamily="18" charset="0"/>
              </a:rPr>
              <a:t>A pressure transducer was installed at a well in DC2. It collected 15 minute interval water level measurements. We used The White (1932) method to </a:t>
            </a:r>
            <a:r>
              <a:rPr lang="en-US" sz="3200" dirty="0">
                <a:latin typeface="Times New Roman" panose="02020603050405020304" pitchFamily="18" charset="0"/>
                <a:cs typeface="Times New Roman" panose="02020603050405020304" pitchFamily="18" charset="0"/>
              </a:rPr>
              <a:t>calculate </a:t>
            </a:r>
            <a:r>
              <a:rPr lang="en-US" sz="3200" dirty="0" smtClean="0">
                <a:latin typeface="Times New Roman" panose="02020603050405020304" pitchFamily="18" charset="0"/>
                <a:cs typeface="Times New Roman" panose="02020603050405020304" pitchFamily="18" charset="0"/>
              </a:rPr>
              <a:t>evapotranspiration.</a:t>
            </a:r>
          </a:p>
        </p:txBody>
      </p:sp>
      <p:sp>
        <p:nvSpPr>
          <p:cNvPr id="35" name="TextBox 34"/>
          <p:cNvSpPr txBox="1"/>
          <p:nvPr/>
        </p:nvSpPr>
        <p:spPr>
          <a:xfrm>
            <a:off x="29767507" y="26219385"/>
            <a:ext cx="11314348" cy="4524315"/>
          </a:xfrm>
          <a:prstGeom prst="rect">
            <a:avLst/>
          </a:prstGeom>
          <a:noFill/>
        </p:spPr>
        <p:txBody>
          <a:bodyPr wrap="square" rtlCol="0">
            <a:spAutoFit/>
          </a:bodyPr>
          <a:lstStyle/>
          <a:p>
            <a:pPr marL="457200" indent="-457200">
              <a:buFont typeface="Arial"/>
              <a:buChar char="•"/>
            </a:pPr>
            <a:r>
              <a:rPr lang="en-US" sz="3200" dirty="0" smtClean="0">
                <a:latin typeface="Times New Roman" panose="02020603050405020304" pitchFamily="18" charset="0"/>
                <a:cs typeface="Times New Roman" panose="02020603050405020304" pitchFamily="18" charset="0"/>
              </a:rPr>
              <a:t>Christina </a:t>
            </a:r>
            <a:r>
              <a:rPr lang="en-US" sz="3200" dirty="0" err="1" smtClean="0">
                <a:latin typeface="Times New Roman" panose="02020603050405020304" pitchFamily="18" charset="0"/>
                <a:cs typeface="Times New Roman" panose="02020603050405020304" pitchFamily="18" charset="0"/>
              </a:rPr>
              <a:t>Wampler</a:t>
            </a:r>
            <a:r>
              <a:rPr lang="en-US" sz="3200" dirty="0" smtClean="0">
                <a:latin typeface="Times New Roman" panose="02020603050405020304" pitchFamily="18" charset="0"/>
                <a:cs typeface="Times New Roman" panose="02020603050405020304" pitchFamily="18" charset="0"/>
              </a:rPr>
              <a:t> (United States Forest Service)</a:t>
            </a:r>
          </a:p>
          <a:p>
            <a:pPr marL="457200" indent="-457200">
              <a:buFont typeface="Arial"/>
              <a:buChar char="•"/>
            </a:pPr>
            <a:r>
              <a:rPr lang="en-US" sz="3200" dirty="0" smtClean="0">
                <a:latin typeface="Times New Roman" panose="02020603050405020304" pitchFamily="18" charset="0"/>
                <a:cs typeface="Times New Roman" panose="02020603050405020304" pitchFamily="18" charset="0"/>
              </a:rPr>
              <a:t>Funding from the United States Forest Service</a:t>
            </a:r>
          </a:p>
          <a:p>
            <a:pPr marL="457200" indent="-457200">
              <a:buFont typeface="Arial"/>
              <a:buChar char="•"/>
            </a:pPr>
            <a:r>
              <a:rPr lang="en-US" sz="3200" dirty="0" smtClean="0">
                <a:latin typeface="Times New Roman" panose="02020603050405020304" pitchFamily="18" charset="0"/>
                <a:cs typeface="Times New Roman" panose="02020603050405020304" pitchFamily="18" charset="0"/>
              </a:rPr>
              <a:t>Stephen Richter (Eastern Kentucky University Biology)</a:t>
            </a:r>
          </a:p>
          <a:p>
            <a:pPr marL="457200" indent="-457200">
              <a:buFont typeface="Arial"/>
              <a:buChar char="•"/>
            </a:pPr>
            <a:r>
              <a:rPr lang="en-US" sz="3200" dirty="0">
                <a:latin typeface="Times New Roman" panose="02020603050405020304" pitchFamily="18" charset="0"/>
                <a:cs typeface="Times New Roman" panose="02020603050405020304" pitchFamily="18" charset="0"/>
              </a:rPr>
              <a:t>Rachel </a:t>
            </a:r>
            <a:r>
              <a:rPr lang="en-US" sz="3200" dirty="0" err="1">
                <a:latin typeface="Times New Roman" panose="02020603050405020304" pitchFamily="18" charset="0"/>
                <a:cs typeface="Times New Roman" panose="02020603050405020304" pitchFamily="18" charset="0"/>
              </a:rPr>
              <a:t>Fedders</a:t>
            </a:r>
            <a:r>
              <a:rPr lang="en-US" sz="3200" dirty="0">
                <a:latin typeface="Times New Roman" panose="02020603050405020304" pitchFamily="18" charset="0"/>
                <a:cs typeface="Times New Roman" panose="02020603050405020304" pitchFamily="18" charset="0"/>
              </a:rPr>
              <a:t> (Eastern Kentucky University Biology)</a:t>
            </a:r>
          </a:p>
          <a:p>
            <a:pPr marL="457200" indent="-457200">
              <a:buFont typeface="Arial"/>
              <a:buChar char="•"/>
            </a:pPr>
            <a:r>
              <a:rPr lang="en-US" sz="3200" dirty="0" smtClean="0">
                <a:latin typeface="Times New Roman" panose="02020603050405020304" pitchFamily="18" charset="0"/>
                <a:cs typeface="Times New Roman" panose="02020603050405020304" pitchFamily="18" charset="0"/>
              </a:rPr>
              <a:t>Ethan Sweet (Colleague)</a:t>
            </a:r>
          </a:p>
          <a:p>
            <a:pPr marL="457200" indent="-457200">
              <a:buFont typeface="Arial"/>
              <a:buChar char="•"/>
            </a:pPr>
            <a:r>
              <a:rPr lang="en-US" sz="3200" dirty="0" smtClean="0">
                <a:latin typeface="Times New Roman" panose="02020603050405020304" pitchFamily="18" charset="0"/>
                <a:cs typeface="Times New Roman" panose="02020603050405020304" pitchFamily="18" charset="0"/>
              </a:rPr>
              <a:t>Laura Kelly (Colleague)</a:t>
            </a:r>
          </a:p>
          <a:p>
            <a:pPr marL="457200" indent="-457200">
              <a:buFont typeface="Arial"/>
              <a:buChar char="•"/>
            </a:pPr>
            <a:r>
              <a:rPr lang="en-US" sz="3200" dirty="0" smtClean="0">
                <a:latin typeface="Times New Roman" panose="02020603050405020304" pitchFamily="18" charset="0"/>
                <a:cs typeface="Times New Roman" panose="02020603050405020304" pitchFamily="18" charset="0"/>
              </a:rPr>
              <a:t>Lee </a:t>
            </a:r>
            <a:r>
              <a:rPr lang="en-US" sz="3200" dirty="0" err="1" smtClean="0">
                <a:latin typeface="Times New Roman" panose="02020603050405020304" pitchFamily="18" charset="0"/>
                <a:cs typeface="Times New Roman" panose="02020603050405020304" pitchFamily="18" charset="0"/>
              </a:rPr>
              <a:t>Minzenberger</a:t>
            </a:r>
            <a:r>
              <a:rPr lang="en-US" sz="3200" dirty="0" smtClean="0">
                <a:latin typeface="Times New Roman" panose="02020603050405020304" pitchFamily="18" charset="0"/>
                <a:cs typeface="Times New Roman" panose="02020603050405020304" pitchFamily="18" charset="0"/>
              </a:rPr>
              <a:t> (Colleague)</a:t>
            </a:r>
            <a:endParaRPr lang="en-US" sz="3200" dirty="0">
              <a:latin typeface="Times New Roman" panose="02020603050405020304" pitchFamily="18" charset="0"/>
              <a:cs typeface="Times New Roman" panose="02020603050405020304" pitchFamily="18" charset="0"/>
            </a:endParaRPr>
          </a:p>
          <a:p>
            <a:pPr marL="457200" indent="-457200">
              <a:buFont typeface="Arial"/>
              <a:buChar char="•"/>
            </a:pPr>
            <a:r>
              <a:rPr lang="en-US" sz="3200" dirty="0" smtClean="0">
                <a:latin typeface="Times New Roman" panose="02020603050405020304" pitchFamily="18" charset="0"/>
                <a:cs typeface="Times New Roman" panose="02020603050405020304" pitchFamily="18" charset="0"/>
              </a:rPr>
              <a:t>Maggie </a:t>
            </a:r>
            <a:r>
              <a:rPr lang="en-US" sz="3200" dirty="0" err="1" smtClean="0">
                <a:latin typeface="Times New Roman" panose="02020603050405020304" pitchFamily="18" charset="0"/>
                <a:cs typeface="Times New Roman" panose="02020603050405020304" pitchFamily="18" charset="0"/>
              </a:rPr>
              <a:t>Malzone</a:t>
            </a:r>
            <a:r>
              <a:rPr lang="en-US" sz="3200" dirty="0" smtClean="0">
                <a:latin typeface="Times New Roman" panose="02020603050405020304" pitchFamily="18" charset="0"/>
                <a:cs typeface="Times New Roman" panose="02020603050405020304" pitchFamily="18" charset="0"/>
              </a:rPr>
              <a:t> (Photographer)</a:t>
            </a:r>
          </a:p>
          <a:p>
            <a:pPr marL="457200" indent="-457200">
              <a:buFont typeface="Arial"/>
              <a:buChar char="•"/>
            </a:pPr>
            <a:r>
              <a:rPr lang="en-US" sz="3200" dirty="0" smtClean="0">
                <a:latin typeface="Times New Roman" panose="02020603050405020304" pitchFamily="18" charset="0"/>
                <a:cs typeface="Times New Roman" panose="02020603050405020304" pitchFamily="18" charset="0"/>
              </a:rPr>
              <a:t>Junior Faculty Research Grant</a:t>
            </a:r>
          </a:p>
        </p:txBody>
      </p:sp>
      <p:sp>
        <p:nvSpPr>
          <p:cNvPr id="19" name="Rectangle 18"/>
          <p:cNvSpPr/>
          <p:nvPr/>
        </p:nvSpPr>
        <p:spPr>
          <a:xfrm>
            <a:off x="29751865" y="3592283"/>
            <a:ext cx="14139335" cy="206393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177800" y="13258542"/>
            <a:ext cx="4318000" cy="646331"/>
          </a:xfrm>
          <a:prstGeom prst="rect">
            <a:avLst/>
          </a:prstGeom>
          <a:noFill/>
        </p:spPr>
        <p:txBody>
          <a:bodyPr wrap="square" rtlCol="0">
            <a:spAutoFit/>
          </a:bodyPr>
          <a:lstStyle/>
          <a:p>
            <a:r>
              <a:rPr lang="en-US" sz="1800" b="1" dirty="0" smtClean="0">
                <a:latin typeface="Times New Roman"/>
                <a:cs typeface="Times New Roman"/>
              </a:rPr>
              <a:t>Figure 1: </a:t>
            </a:r>
            <a:r>
              <a:rPr lang="en-US" sz="1800" dirty="0" smtClean="0">
                <a:latin typeface="Times New Roman"/>
                <a:cs typeface="Times New Roman"/>
              </a:rPr>
              <a:t>Constructed perennial </a:t>
            </a:r>
            <a:r>
              <a:rPr lang="en-US" sz="1800" dirty="0">
                <a:latin typeface="Times New Roman"/>
                <a:cs typeface="Times New Roman"/>
              </a:rPr>
              <a:t>r</a:t>
            </a:r>
            <a:r>
              <a:rPr lang="en-US" sz="1800" dirty="0" smtClean="0">
                <a:latin typeface="Times New Roman"/>
                <a:cs typeface="Times New Roman"/>
              </a:rPr>
              <a:t>idge-top wetland 977C.</a:t>
            </a:r>
            <a:endParaRPr lang="en-US" sz="1800" dirty="0">
              <a:latin typeface="Times New Roman"/>
              <a:cs typeface="Times New Roman"/>
            </a:endParaRPr>
          </a:p>
        </p:txBody>
      </p:sp>
      <p:sp>
        <p:nvSpPr>
          <p:cNvPr id="58" name="TextBox 57"/>
          <p:cNvSpPr txBox="1"/>
          <p:nvPr/>
        </p:nvSpPr>
        <p:spPr>
          <a:xfrm>
            <a:off x="4546600" y="12864842"/>
            <a:ext cx="5308600" cy="1200329"/>
          </a:xfrm>
          <a:prstGeom prst="rect">
            <a:avLst/>
          </a:prstGeom>
          <a:noFill/>
        </p:spPr>
        <p:txBody>
          <a:bodyPr wrap="square" rtlCol="0">
            <a:spAutoFit/>
          </a:bodyPr>
          <a:lstStyle/>
          <a:p>
            <a:r>
              <a:rPr lang="en-US" sz="1800" b="1" dirty="0" smtClean="0">
                <a:latin typeface="Times New Roman"/>
                <a:cs typeface="Times New Roman"/>
              </a:rPr>
              <a:t>Figure 2: </a:t>
            </a:r>
            <a:r>
              <a:rPr lang="en-US" sz="1800" dirty="0" smtClean="0">
                <a:latin typeface="Times New Roman"/>
                <a:cs typeface="Times New Roman"/>
              </a:rPr>
              <a:t>The ridge-top wetland locations marked as stars in Morehead, KY. 977N, DC2, and HEN are natural wetlands. 977C and HEC are constructed wetlands.</a:t>
            </a:r>
            <a:endParaRPr lang="en-US" sz="1800" dirty="0">
              <a:latin typeface="Times New Roman"/>
              <a:cs typeface="Times New Roman"/>
            </a:endParaRPr>
          </a:p>
        </p:txBody>
      </p:sp>
      <p:sp>
        <p:nvSpPr>
          <p:cNvPr id="59" name="TextBox 58"/>
          <p:cNvSpPr txBox="1"/>
          <p:nvPr/>
        </p:nvSpPr>
        <p:spPr>
          <a:xfrm>
            <a:off x="10083800" y="13283942"/>
            <a:ext cx="4165600" cy="646331"/>
          </a:xfrm>
          <a:prstGeom prst="rect">
            <a:avLst/>
          </a:prstGeom>
          <a:noFill/>
        </p:spPr>
        <p:txBody>
          <a:bodyPr wrap="square" rtlCol="0">
            <a:spAutoFit/>
          </a:bodyPr>
          <a:lstStyle/>
          <a:p>
            <a:r>
              <a:rPr lang="en-US" sz="1800" b="1" dirty="0" smtClean="0">
                <a:latin typeface="Times New Roman"/>
                <a:cs typeface="Times New Roman"/>
              </a:rPr>
              <a:t>Figure 3: </a:t>
            </a:r>
            <a:r>
              <a:rPr lang="en-US" sz="1800" dirty="0" smtClean="0">
                <a:latin typeface="Times New Roman"/>
                <a:cs typeface="Times New Roman"/>
              </a:rPr>
              <a:t>Natural ephemeral ridge-top wetland 977N.</a:t>
            </a:r>
            <a:endParaRPr lang="en-US" sz="1800" dirty="0">
              <a:latin typeface="Times New Roman"/>
              <a:cs typeface="Times New Roman"/>
            </a:endParaRPr>
          </a:p>
        </p:txBody>
      </p:sp>
      <p:sp>
        <p:nvSpPr>
          <p:cNvPr id="60" name="TextBox 59"/>
          <p:cNvSpPr txBox="1"/>
          <p:nvPr/>
        </p:nvSpPr>
        <p:spPr>
          <a:xfrm>
            <a:off x="406400" y="20621414"/>
            <a:ext cx="4749800" cy="923330"/>
          </a:xfrm>
          <a:prstGeom prst="rect">
            <a:avLst/>
          </a:prstGeom>
          <a:noFill/>
        </p:spPr>
        <p:txBody>
          <a:bodyPr wrap="square" rtlCol="0">
            <a:spAutoFit/>
          </a:bodyPr>
          <a:lstStyle/>
          <a:p>
            <a:r>
              <a:rPr lang="en-US" sz="1800" b="1" dirty="0" smtClean="0">
                <a:latin typeface="Times New Roman"/>
                <a:cs typeface="Times New Roman"/>
              </a:rPr>
              <a:t>Figure 4: </a:t>
            </a:r>
            <a:r>
              <a:rPr lang="en-US" sz="1800" dirty="0" smtClean="0">
                <a:latin typeface="Times New Roman"/>
                <a:cs typeface="Times New Roman"/>
              </a:rPr>
              <a:t>Wells in natural </a:t>
            </a:r>
            <a:r>
              <a:rPr lang="en-US" sz="1800" dirty="0">
                <a:latin typeface="Times New Roman"/>
                <a:cs typeface="Times New Roman"/>
              </a:rPr>
              <a:t>w</a:t>
            </a:r>
            <a:r>
              <a:rPr lang="en-US" sz="1800" dirty="0" smtClean="0">
                <a:latin typeface="Times New Roman"/>
                <a:cs typeface="Times New Roman"/>
              </a:rPr>
              <a:t>etland DC2. Red is high elevation and green is low elevation. The black dots represent the location of the wells.</a:t>
            </a:r>
            <a:endParaRPr lang="en-US" sz="1800" dirty="0">
              <a:latin typeface="Times New Roman"/>
              <a:cs typeface="Times New Roman"/>
            </a:endParaRPr>
          </a:p>
        </p:txBody>
      </p:sp>
      <p:sp>
        <p:nvSpPr>
          <p:cNvPr id="61" name="TextBox 60"/>
          <p:cNvSpPr txBox="1"/>
          <p:nvPr/>
        </p:nvSpPr>
        <p:spPr>
          <a:xfrm flipH="1">
            <a:off x="5383200" y="20540134"/>
            <a:ext cx="3701534" cy="646331"/>
          </a:xfrm>
          <a:prstGeom prst="rect">
            <a:avLst/>
          </a:prstGeom>
          <a:noFill/>
        </p:spPr>
        <p:txBody>
          <a:bodyPr wrap="square" rtlCol="0">
            <a:spAutoFit/>
          </a:bodyPr>
          <a:lstStyle/>
          <a:p>
            <a:r>
              <a:rPr lang="en-US" sz="1800" b="1" dirty="0" smtClean="0">
                <a:latin typeface="Times New Roman"/>
                <a:cs typeface="Times New Roman"/>
              </a:rPr>
              <a:t>Figure 5: </a:t>
            </a:r>
            <a:r>
              <a:rPr lang="en-US" sz="1800" dirty="0" smtClean="0">
                <a:latin typeface="Times New Roman"/>
                <a:cs typeface="Times New Roman"/>
              </a:rPr>
              <a:t>Measuring water levels at 977N.</a:t>
            </a:r>
            <a:endParaRPr lang="en-US" sz="1800" dirty="0">
              <a:latin typeface="Times New Roman"/>
              <a:cs typeface="Times New Roman"/>
            </a:endParaRPr>
          </a:p>
        </p:txBody>
      </p:sp>
      <p:sp>
        <p:nvSpPr>
          <p:cNvPr id="62" name="TextBox 61"/>
          <p:cNvSpPr txBox="1"/>
          <p:nvPr/>
        </p:nvSpPr>
        <p:spPr>
          <a:xfrm>
            <a:off x="9304867" y="20633266"/>
            <a:ext cx="4995333" cy="923330"/>
          </a:xfrm>
          <a:prstGeom prst="rect">
            <a:avLst/>
          </a:prstGeom>
          <a:noFill/>
        </p:spPr>
        <p:txBody>
          <a:bodyPr wrap="square" rtlCol="0">
            <a:spAutoFit/>
          </a:bodyPr>
          <a:lstStyle/>
          <a:p>
            <a:r>
              <a:rPr lang="en-US" sz="1800" b="1" dirty="0" smtClean="0">
                <a:latin typeface="Times New Roman"/>
                <a:cs typeface="Times New Roman"/>
              </a:rPr>
              <a:t>Figure 6: </a:t>
            </a:r>
            <a:r>
              <a:rPr lang="en-US" sz="1800" dirty="0" smtClean="0">
                <a:latin typeface="Times New Roman"/>
                <a:cs typeface="Times New Roman"/>
              </a:rPr>
              <a:t>Wells in constructed </a:t>
            </a:r>
            <a:r>
              <a:rPr lang="en-US" sz="1800" dirty="0">
                <a:latin typeface="Times New Roman"/>
                <a:cs typeface="Times New Roman"/>
              </a:rPr>
              <a:t>w</a:t>
            </a:r>
            <a:r>
              <a:rPr lang="en-US" sz="1800" dirty="0" smtClean="0">
                <a:latin typeface="Times New Roman"/>
                <a:cs typeface="Times New Roman"/>
              </a:rPr>
              <a:t>etland 977C. Red is high elevation and green is low elevation. The black dots represent the location of the wells.</a:t>
            </a:r>
            <a:endParaRPr lang="en-US" sz="1800" dirty="0">
              <a:latin typeface="Times New Roman"/>
              <a:cs typeface="Times New Roman"/>
            </a:endParaRPr>
          </a:p>
        </p:txBody>
      </p:sp>
      <p:sp>
        <p:nvSpPr>
          <p:cNvPr id="1027" name="TextBox 1026"/>
          <p:cNvSpPr txBox="1"/>
          <p:nvPr/>
        </p:nvSpPr>
        <p:spPr>
          <a:xfrm>
            <a:off x="3202673" y="29731330"/>
            <a:ext cx="1369328" cy="2031325"/>
          </a:xfrm>
          <a:prstGeom prst="rect">
            <a:avLst/>
          </a:prstGeom>
          <a:noFill/>
        </p:spPr>
        <p:txBody>
          <a:bodyPr wrap="square" rtlCol="0">
            <a:spAutoFit/>
          </a:bodyPr>
          <a:lstStyle/>
          <a:p>
            <a:r>
              <a:rPr lang="en-US" sz="1800" b="1" dirty="0" smtClean="0">
                <a:latin typeface="Times New Roman"/>
                <a:cs typeface="Times New Roman"/>
              </a:rPr>
              <a:t>Figure 7: </a:t>
            </a:r>
            <a:r>
              <a:rPr lang="en-US" sz="1800" dirty="0" smtClean="0">
                <a:latin typeface="Times New Roman"/>
                <a:cs typeface="Times New Roman"/>
              </a:rPr>
              <a:t>Weather station, with tipping bucket rain gage, near 977N.</a:t>
            </a:r>
            <a:endParaRPr lang="en-US" sz="1800" b="1" dirty="0">
              <a:latin typeface="Times New Roman"/>
              <a:cs typeface="Times New Roman"/>
            </a:endParaRPr>
          </a:p>
        </p:txBody>
      </p:sp>
      <p:sp>
        <p:nvSpPr>
          <p:cNvPr id="1029" name="TextBox 1028"/>
          <p:cNvSpPr txBox="1"/>
          <p:nvPr/>
        </p:nvSpPr>
        <p:spPr>
          <a:xfrm>
            <a:off x="4851400" y="31826200"/>
            <a:ext cx="4089400" cy="646331"/>
          </a:xfrm>
          <a:prstGeom prst="rect">
            <a:avLst/>
          </a:prstGeom>
          <a:noFill/>
        </p:spPr>
        <p:txBody>
          <a:bodyPr wrap="square" rtlCol="0">
            <a:spAutoFit/>
          </a:bodyPr>
          <a:lstStyle/>
          <a:p>
            <a:r>
              <a:rPr lang="en-US" sz="1800" b="1" dirty="0" smtClean="0">
                <a:latin typeface="Times New Roman"/>
                <a:cs typeface="Times New Roman"/>
              </a:rPr>
              <a:t>Figure 8: </a:t>
            </a:r>
            <a:r>
              <a:rPr lang="en-US" sz="1800" dirty="0" smtClean="0">
                <a:latin typeface="Times New Roman"/>
                <a:cs typeface="Times New Roman"/>
              </a:rPr>
              <a:t>Well installation and soil description.</a:t>
            </a:r>
            <a:endParaRPr lang="en-US" sz="1800" b="1" dirty="0">
              <a:latin typeface="Times New Roman"/>
              <a:cs typeface="Times New Roman"/>
            </a:endParaRPr>
          </a:p>
        </p:txBody>
      </p:sp>
      <p:sp>
        <p:nvSpPr>
          <p:cNvPr id="1030" name="TextBox 1029"/>
          <p:cNvSpPr txBox="1"/>
          <p:nvPr/>
        </p:nvSpPr>
        <p:spPr>
          <a:xfrm>
            <a:off x="9855200" y="31902400"/>
            <a:ext cx="4292600" cy="646331"/>
          </a:xfrm>
          <a:prstGeom prst="rect">
            <a:avLst/>
          </a:prstGeom>
          <a:noFill/>
        </p:spPr>
        <p:txBody>
          <a:bodyPr wrap="square" rtlCol="0">
            <a:spAutoFit/>
          </a:bodyPr>
          <a:lstStyle/>
          <a:p>
            <a:r>
              <a:rPr lang="en-US" sz="1800" b="1" dirty="0" smtClean="0">
                <a:latin typeface="Times New Roman"/>
                <a:cs typeface="Times New Roman"/>
              </a:rPr>
              <a:t>Figure 9:</a:t>
            </a:r>
            <a:r>
              <a:rPr lang="en-US" sz="1800" dirty="0" smtClean="0">
                <a:latin typeface="Times New Roman"/>
                <a:cs typeface="Times New Roman"/>
              </a:rPr>
              <a:t>Wells at 977N, one well inside the pool and the other outside of the pool. </a:t>
            </a:r>
            <a:endParaRPr lang="en-US" sz="1800" b="1" dirty="0">
              <a:latin typeface="Times New Roman"/>
              <a:cs typeface="Times New Roman"/>
            </a:endParaRPr>
          </a:p>
        </p:txBody>
      </p:sp>
      <p:sp>
        <p:nvSpPr>
          <p:cNvPr id="1032" name="TextBox 1031"/>
          <p:cNvSpPr txBox="1"/>
          <p:nvPr/>
        </p:nvSpPr>
        <p:spPr>
          <a:xfrm flipH="1">
            <a:off x="14884400" y="11150600"/>
            <a:ext cx="7391400" cy="2585323"/>
          </a:xfrm>
          <a:prstGeom prst="rect">
            <a:avLst/>
          </a:prstGeom>
          <a:noFill/>
        </p:spPr>
        <p:txBody>
          <a:bodyPr wrap="square" rtlCol="0">
            <a:spAutoFit/>
          </a:bodyPr>
          <a:lstStyle/>
          <a:p>
            <a:r>
              <a:rPr lang="en-US" sz="1800" b="1" dirty="0" smtClean="0">
                <a:latin typeface="Times New Roman"/>
                <a:cs typeface="Times New Roman"/>
              </a:rPr>
              <a:t>Figure 10: </a:t>
            </a:r>
            <a:r>
              <a:rPr lang="en-US" sz="1800" dirty="0" smtClean="0">
                <a:latin typeface="Times New Roman"/>
                <a:cs typeface="Times New Roman"/>
              </a:rPr>
              <a:t>We have water level measurements in meters above sea level on the y-axis and the date that the level was measured on the x-axis. Red is open water (pool) and blue is groundwater (outside of pool). The red line is always above the blue line. This relation shows us that the wetland pools are draining into the aquifers. The top two graphs are of natural wetlands and the bottom two are of constructed wetlands. The higher grey dashed line represents the bottom of the wetland pool and the lower grey dashed line represents the bottom of the screen interval in the well. The pool is dry when the blue line is under the grey line. </a:t>
            </a:r>
            <a:endParaRPr lang="en-US" sz="1800" b="1" dirty="0">
              <a:latin typeface="Times New Roman"/>
              <a:cs typeface="Times New Roman"/>
            </a:endParaRPr>
          </a:p>
        </p:txBody>
      </p:sp>
      <p:sp>
        <p:nvSpPr>
          <p:cNvPr id="1034" name="TextBox 1033"/>
          <p:cNvSpPr txBox="1"/>
          <p:nvPr/>
        </p:nvSpPr>
        <p:spPr>
          <a:xfrm>
            <a:off x="22749926" y="11133663"/>
            <a:ext cx="6739469" cy="2031325"/>
          </a:xfrm>
          <a:prstGeom prst="rect">
            <a:avLst/>
          </a:prstGeom>
          <a:noFill/>
        </p:spPr>
        <p:txBody>
          <a:bodyPr wrap="square" rtlCol="0">
            <a:spAutoFit/>
          </a:bodyPr>
          <a:lstStyle/>
          <a:p>
            <a:r>
              <a:rPr lang="en-US" sz="1800" b="1" dirty="0" smtClean="0">
                <a:latin typeface="Times New Roman"/>
                <a:cs typeface="Times New Roman"/>
              </a:rPr>
              <a:t>Figure 11: </a:t>
            </a:r>
            <a:r>
              <a:rPr lang="en-US" sz="1800" dirty="0" smtClean="0">
                <a:latin typeface="Times New Roman"/>
                <a:cs typeface="Times New Roman"/>
              </a:rPr>
              <a:t>Water level in meters above sea level on the y-axis and the time in days on the x-axis. Red is the water level of the surface water (pool) and blue is the groundwater (outside of pool). </a:t>
            </a:r>
            <a:r>
              <a:rPr lang="en-US" sz="1800" dirty="0">
                <a:latin typeface="Times New Roman"/>
                <a:cs typeface="Times New Roman"/>
              </a:rPr>
              <a:t>These are water level measurements from the pressure transducer at DC2. </a:t>
            </a:r>
            <a:r>
              <a:rPr lang="en-US" sz="1800" dirty="0" smtClean="0">
                <a:latin typeface="Times New Roman"/>
                <a:cs typeface="Times New Roman"/>
              </a:rPr>
              <a:t>The red line is always above the blue line. Showing us that the pool is feeding the aquifer. The drops represent drying periods and the spikes represents a rainstorm event. </a:t>
            </a:r>
            <a:endParaRPr lang="en-US" sz="1800" b="1" dirty="0">
              <a:latin typeface="Times New Roman"/>
              <a:cs typeface="Times New Roman"/>
            </a:endParaRPr>
          </a:p>
        </p:txBody>
      </p:sp>
      <p:sp>
        <p:nvSpPr>
          <p:cNvPr id="1038" name="TextBox 1037"/>
          <p:cNvSpPr txBox="1"/>
          <p:nvPr/>
        </p:nvSpPr>
        <p:spPr>
          <a:xfrm>
            <a:off x="14734310" y="16685510"/>
            <a:ext cx="3449462" cy="3416320"/>
          </a:xfrm>
          <a:prstGeom prst="rect">
            <a:avLst/>
          </a:prstGeom>
          <a:noFill/>
        </p:spPr>
        <p:txBody>
          <a:bodyPr wrap="square" rtlCol="0">
            <a:spAutoFit/>
          </a:bodyPr>
          <a:lstStyle/>
          <a:p>
            <a:r>
              <a:rPr lang="en-US" sz="1800" b="1" dirty="0" smtClean="0">
                <a:latin typeface="Times New Roman"/>
                <a:cs typeface="Times New Roman"/>
              </a:rPr>
              <a:t>Figure 12:</a:t>
            </a:r>
            <a:r>
              <a:rPr lang="en-US" sz="1800" dirty="0" smtClean="0">
                <a:latin typeface="Times New Roman"/>
                <a:cs typeface="Times New Roman"/>
              </a:rPr>
              <a:t> Soil descriptions, natural on the right and constructed on the left.</a:t>
            </a:r>
            <a:r>
              <a:rPr lang="en-US" sz="1800" dirty="0">
                <a:latin typeface="Times New Roman"/>
                <a:cs typeface="Times New Roman"/>
              </a:rPr>
              <a:t> </a:t>
            </a:r>
            <a:r>
              <a:rPr lang="en-US" sz="1800" dirty="0" smtClean="0">
                <a:latin typeface="Times New Roman"/>
                <a:cs typeface="Times New Roman"/>
              </a:rPr>
              <a:t>Natural has organic top soil (highest porosity) underlain by a mixture of organic and silt clay loam. </a:t>
            </a:r>
            <a:r>
              <a:rPr lang="en-US" sz="1800" dirty="0">
                <a:latin typeface="Times New Roman"/>
                <a:cs typeface="Times New Roman"/>
              </a:rPr>
              <a:t>W</a:t>
            </a:r>
            <a:r>
              <a:rPr lang="en-US" sz="1800" dirty="0" smtClean="0">
                <a:latin typeface="Times New Roman"/>
                <a:cs typeface="Times New Roman"/>
              </a:rPr>
              <a:t>ater table is in the yellow silt clay loam . The bottom grey silt clay loam is unsaturated. Constructed wetland’s layering is mottled with a mixture of silt clay loams. The grey silt clay loam is unsaturated. </a:t>
            </a:r>
            <a:endParaRPr lang="en-US" sz="1800" b="1" dirty="0">
              <a:latin typeface="Times New Roman"/>
              <a:cs typeface="Times New Roman"/>
            </a:endParaRPr>
          </a:p>
        </p:txBody>
      </p:sp>
      <p:sp>
        <p:nvSpPr>
          <p:cNvPr id="2" name="TextBox 1"/>
          <p:cNvSpPr txBox="1"/>
          <p:nvPr/>
        </p:nvSpPr>
        <p:spPr>
          <a:xfrm>
            <a:off x="18257993" y="17649931"/>
            <a:ext cx="4043585" cy="2031325"/>
          </a:xfrm>
          <a:prstGeom prst="rect">
            <a:avLst/>
          </a:prstGeom>
          <a:noFill/>
        </p:spPr>
        <p:txBody>
          <a:bodyPr wrap="square" rtlCol="0">
            <a:spAutoFit/>
          </a:bodyPr>
          <a:lstStyle/>
          <a:p>
            <a:r>
              <a:rPr lang="en-US" sz="1800" b="1" dirty="0" smtClean="0">
                <a:latin typeface="Times New Roman"/>
                <a:cs typeface="Times New Roman"/>
              </a:rPr>
              <a:t>Figure 13: </a:t>
            </a:r>
            <a:r>
              <a:rPr lang="en-US" sz="1800" dirty="0" smtClean="0">
                <a:latin typeface="Times New Roman"/>
                <a:cs typeface="Times New Roman"/>
              </a:rPr>
              <a:t>Ternary diagram of soil texture with contours of specific yield modified from Johnson (1963). </a:t>
            </a:r>
            <a:r>
              <a:rPr lang="en-US" sz="1800" dirty="0">
                <a:latin typeface="Times New Roman"/>
                <a:cs typeface="Times New Roman"/>
              </a:rPr>
              <a:t>S</a:t>
            </a:r>
            <a:r>
              <a:rPr lang="en-US" sz="1800" dirty="0" smtClean="0">
                <a:latin typeface="Times New Roman"/>
                <a:cs typeface="Times New Roman"/>
              </a:rPr>
              <a:t>oil core samples represented by the yellow dots. The pink area is a possible range of soil textures. We estimate a range from 0.03 to 0.05 for specific yield. </a:t>
            </a:r>
            <a:endParaRPr lang="en-US" sz="1800" b="1" dirty="0">
              <a:latin typeface="Times New Roman"/>
              <a:cs typeface="Times New Roman"/>
            </a:endParaRPr>
          </a:p>
        </p:txBody>
      </p:sp>
      <p:sp>
        <p:nvSpPr>
          <p:cNvPr id="12" name="TextBox 11"/>
          <p:cNvSpPr txBox="1"/>
          <p:nvPr/>
        </p:nvSpPr>
        <p:spPr>
          <a:xfrm>
            <a:off x="14822954" y="30303993"/>
            <a:ext cx="6843636" cy="2308324"/>
          </a:xfrm>
          <a:prstGeom prst="rect">
            <a:avLst/>
          </a:prstGeom>
          <a:noFill/>
        </p:spPr>
        <p:txBody>
          <a:bodyPr wrap="square" rtlCol="0">
            <a:spAutoFit/>
          </a:bodyPr>
          <a:lstStyle/>
          <a:p>
            <a:r>
              <a:rPr lang="en-US" sz="1800" b="1" dirty="0" smtClean="0">
                <a:latin typeface="Times New Roman"/>
                <a:cs typeface="Times New Roman"/>
              </a:rPr>
              <a:t>Figure 18: </a:t>
            </a:r>
            <a:r>
              <a:rPr lang="en-US" sz="1800" dirty="0" smtClean="0">
                <a:latin typeface="Times New Roman"/>
                <a:cs typeface="Times New Roman"/>
              </a:rPr>
              <a:t>Evapotranspiration signal of DC2. A drop is the drying of the wetland through the day and a rise is the inflow rate of water through the night. We used the White (1932) method to estimate evapotranspiration.</a:t>
            </a:r>
          </a:p>
          <a:p>
            <a:endParaRPr lang="en-US" sz="1800" dirty="0">
              <a:latin typeface="Times New Roman"/>
              <a:cs typeface="Times New Roman"/>
            </a:endParaRPr>
          </a:p>
          <a:p>
            <a:r>
              <a:rPr lang="en-US" sz="1800" b="1" dirty="0" smtClean="0">
                <a:latin typeface="Times New Roman"/>
                <a:cs typeface="Times New Roman"/>
              </a:rPr>
              <a:t> </a:t>
            </a:r>
          </a:p>
          <a:p>
            <a:r>
              <a:rPr lang="en-US" sz="1800" b="1" dirty="0" err="1" smtClean="0">
                <a:latin typeface="Times New Roman"/>
                <a:cs typeface="Times New Roman"/>
              </a:rPr>
              <a:t>Δs</a:t>
            </a:r>
            <a:r>
              <a:rPr lang="en-US" sz="1800" b="1" dirty="0" smtClean="0">
                <a:latin typeface="Times New Roman"/>
                <a:cs typeface="Times New Roman"/>
              </a:rPr>
              <a:t> </a:t>
            </a:r>
            <a:r>
              <a:rPr lang="en-US" sz="1800" dirty="0" smtClean="0">
                <a:latin typeface="Times New Roman"/>
                <a:cs typeface="Times New Roman"/>
              </a:rPr>
              <a:t>is the change in water level over one day. </a:t>
            </a:r>
            <a:r>
              <a:rPr lang="en-US" sz="1800" b="1" dirty="0" smtClean="0">
                <a:latin typeface="Times New Roman"/>
                <a:cs typeface="Times New Roman"/>
              </a:rPr>
              <a:t>R</a:t>
            </a:r>
            <a:r>
              <a:rPr lang="en-US" sz="1800" dirty="0" smtClean="0">
                <a:latin typeface="Times New Roman"/>
                <a:cs typeface="Times New Roman"/>
              </a:rPr>
              <a:t> is the inflow rate in meters per day. Time is</a:t>
            </a:r>
            <a:r>
              <a:rPr lang="en-US" sz="1800" b="1" dirty="0" smtClean="0">
                <a:latin typeface="Times New Roman"/>
                <a:cs typeface="Times New Roman"/>
              </a:rPr>
              <a:t> t </a:t>
            </a:r>
            <a:r>
              <a:rPr lang="en-US" sz="1800" dirty="0" smtClean="0">
                <a:latin typeface="Times New Roman"/>
                <a:cs typeface="Times New Roman"/>
              </a:rPr>
              <a:t>and one day. Specific yield is </a:t>
            </a:r>
            <a:r>
              <a:rPr lang="en-US" sz="1800" b="1" dirty="0" err="1" smtClean="0">
                <a:latin typeface="Times New Roman"/>
                <a:cs typeface="Times New Roman"/>
              </a:rPr>
              <a:t>S</a:t>
            </a:r>
            <a:r>
              <a:rPr lang="en-US" sz="1800" b="1" dirty="0" err="1" smtClean="0">
                <a:latin typeface="Times New Roman"/>
                <a:ea typeface="Wingdings"/>
                <a:cs typeface="Times New Roman"/>
                <a:sym typeface="Wingdings"/>
              </a:rPr>
              <a:t>y</a:t>
            </a:r>
            <a:r>
              <a:rPr lang="en-US" sz="1800" b="1" dirty="0" smtClean="0">
                <a:latin typeface="Times New Roman"/>
                <a:ea typeface="Wingdings"/>
                <a:cs typeface="Times New Roman"/>
                <a:sym typeface="Wingdings"/>
              </a:rPr>
              <a:t> </a:t>
            </a:r>
            <a:r>
              <a:rPr lang="en-US" sz="1800" dirty="0" smtClean="0">
                <a:latin typeface="Times New Roman"/>
                <a:ea typeface="Wingdings"/>
                <a:cs typeface="Times New Roman"/>
                <a:sym typeface="Wingdings"/>
              </a:rPr>
              <a:t>(from </a:t>
            </a:r>
            <a:r>
              <a:rPr lang="en-US" sz="1800" b="1" dirty="0" smtClean="0">
                <a:latin typeface="Times New Roman"/>
                <a:ea typeface="Wingdings"/>
                <a:cs typeface="Times New Roman"/>
                <a:sym typeface="Wingdings"/>
              </a:rPr>
              <a:t>Figure 13</a:t>
            </a:r>
            <a:r>
              <a:rPr lang="en-US" sz="1800" dirty="0" smtClean="0">
                <a:latin typeface="Times New Roman"/>
                <a:ea typeface="Wingdings"/>
                <a:cs typeface="Times New Roman"/>
                <a:sym typeface="Wingdings"/>
              </a:rPr>
              <a:t>).</a:t>
            </a:r>
            <a:r>
              <a:rPr lang="en-US" sz="1800" b="1" dirty="0" smtClean="0">
                <a:latin typeface="Times New Roman"/>
                <a:ea typeface="Wingdings"/>
                <a:cs typeface="Times New Roman"/>
                <a:sym typeface="Wingdings"/>
              </a:rPr>
              <a:t> </a:t>
            </a:r>
            <a:r>
              <a:rPr lang="en-US" sz="1800" dirty="0" smtClean="0">
                <a:latin typeface="Times New Roman"/>
                <a:ea typeface="Wingdings"/>
                <a:cs typeface="Times New Roman"/>
                <a:sym typeface="Wingdings"/>
              </a:rPr>
              <a:t>Evapotranspiration is</a:t>
            </a:r>
            <a:r>
              <a:rPr lang="en-US" sz="1800" b="1" dirty="0" smtClean="0">
                <a:latin typeface="Times New Roman"/>
                <a:ea typeface="Wingdings"/>
                <a:cs typeface="Times New Roman"/>
                <a:sym typeface="Wingdings"/>
              </a:rPr>
              <a:t> </a:t>
            </a:r>
            <a:r>
              <a:rPr lang="en-US" sz="1800" b="1" dirty="0" err="1" smtClean="0">
                <a:latin typeface="Times New Roman"/>
                <a:ea typeface="Wingdings"/>
                <a:cs typeface="Times New Roman"/>
                <a:sym typeface="Wingdings"/>
              </a:rPr>
              <a:t>ETg</a:t>
            </a:r>
            <a:r>
              <a:rPr lang="en-US" sz="1800" dirty="0" smtClean="0">
                <a:latin typeface="Times New Roman"/>
                <a:ea typeface="Wingdings"/>
                <a:cs typeface="Times New Roman"/>
                <a:sym typeface="Wingdings"/>
              </a:rPr>
              <a:t>. </a:t>
            </a:r>
            <a:endParaRPr lang="en-US" sz="1800" b="1" dirty="0">
              <a:latin typeface="Times New Roman"/>
              <a:cs typeface="Times New Roman"/>
            </a:endParaRPr>
          </a:p>
        </p:txBody>
      </p:sp>
      <p:sp>
        <p:nvSpPr>
          <p:cNvPr id="15" name="TextBox 14"/>
          <p:cNvSpPr txBox="1"/>
          <p:nvPr/>
        </p:nvSpPr>
        <p:spPr>
          <a:xfrm>
            <a:off x="22551725" y="17864668"/>
            <a:ext cx="6844541" cy="2031325"/>
          </a:xfrm>
          <a:prstGeom prst="rect">
            <a:avLst/>
          </a:prstGeom>
          <a:noFill/>
        </p:spPr>
        <p:txBody>
          <a:bodyPr wrap="square" rtlCol="0">
            <a:spAutoFit/>
          </a:bodyPr>
          <a:lstStyle/>
          <a:p>
            <a:r>
              <a:rPr lang="en-US" sz="1800" b="1" dirty="0" smtClean="0">
                <a:latin typeface="Times New Roman"/>
                <a:cs typeface="Times New Roman"/>
              </a:rPr>
              <a:t>Figure 14: </a:t>
            </a:r>
            <a:r>
              <a:rPr lang="en-US" sz="1800" dirty="0" smtClean="0">
                <a:latin typeface="Times New Roman"/>
                <a:cs typeface="Times New Roman"/>
              </a:rPr>
              <a:t>Slug tests conducted at 977N (blue) and DC2 (orange). Recovery from initial (fraction) is on the y-axis. Time in seconds is on the x-axis.  </a:t>
            </a:r>
            <a:r>
              <a:rPr lang="en-US" sz="1800" dirty="0" err="1" smtClean="0">
                <a:latin typeface="Times New Roman"/>
                <a:cs typeface="Times New Roman"/>
              </a:rPr>
              <a:t>Bouwer</a:t>
            </a:r>
            <a:r>
              <a:rPr lang="en-US" sz="1800" dirty="0" smtClean="0">
                <a:latin typeface="Times New Roman"/>
                <a:cs typeface="Times New Roman"/>
              </a:rPr>
              <a:t> and Rice slug test method was used to calculate hydraulic conductivity. Slug tests provide a more accurate hydraulic conductivity for the aquifer. The hydraulic conductivity for DC2 is 0.18 meters per day. 977N has a hydraulic conductivity of 0.23 meters per day. </a:t>
            </a:r>
            <a:endParaRPr lang="en-US" sz="1800" b="1" dirty="0">
              <a:latin typeface="Times New Roman"/>
              <a:cs typeface="Times New Roman"/>
            </a:endParaRPr>
          </a:p>
        </p:txBody>
      </p:sp>
      <p:sp>
        <p:nvSpPr>
          <p:cNvPr id="20" name="TextBox 19"/>
          <p:cNvSpPr txBox="1"/>
          <p:nvPr/>
        </p:nvSpPr>
        <p:spPr>
          <a:xfrm>
            <a:off x="14830519" y="23730564"/>
            <a:ext cx="5142767" cy="2031325"/>
          </a:xfrm>
          <a:prstGeom prst="rect">
            <a:avLst/>
          </a:prstGeom>
          <a:noFill/>
        </p:spPr>
        <p:txBody>
          <a:bodyPr wrap="square" rtlCol="0">
            <a:spAutoFit/>
          </a:bodyPr>
          <a:lstStyle/>
          <a:p>
            <a:r>
              <a:rPr lang="en-US" sz="1800" b="1" dirty="0" smtClean="0">
                <a:latin typeface="Times New Roman"/>
                <a:cs typeface="Times New Roman"/>
              </a:rPr>
              <a:t>Figure 16: </a:t>
            </a:r>
            <a:r>
              <a:rPr lang="en-US" sz="1800" dirty="0" smtClean="0">
                <a:latin typeface="Times New Roman"/>
                <a:cs typeface="Times New Roman"/>
              </a:rPr>
              <a:t>Estimation of runoff. Rate in centimeters per seconds is on the y-axis and time in seconds is on the x-axis. 977C (blue), DC2 (orange), HEN (grey), and 7/28/16 storm event (yellow). As the slope of the wetlands flattens we have reached the infiltration rate of saturated soil. The yellow line has to be above the other lines for overland flow to take place. </a:t>
            </a:r>
            <a:endParaRPr lang="en-US" sz="1800" b="1" dirty="0">
              <a:latin typeface="Times New Roman"/>
              <a:cs typeface="Times New Roman"/>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889917788"/>
              </p:ext>
            </p:extLst>
          </p:nvPr>
        </p:nvGraphicFramePr>
        <p:xfrm>
          <a:off x="16030111" y="31512765"/>
          <a:ext cx="3702050" cy="457200"/>
        </p:xfrm>
        <a:graphic>
          <a:graphicData uri="http://schemas.openxmlformats.org/presentationml/2006/ole">
            <mc:AlternateContent xmlns:mc="http://schemas.openxmlformats.org/markup-compatibility/2006">
              <mc:Choice xmlns:v="urn:schemas-microsoft-com:vml" Requires="v">
                <p:oleObj spid="_x0000_s1148" name="Equation" r:id="rId5" imgW="1269720" imgH="203040" progId="Equation.3">
                  <p:embed/>
                </p:oleObj>
              </mc:Choice>
              <mc:Fallback>
                <p:oleObj name="Equation" r:id="rId5" imgW="1269720" imgH="203040" progId="Equation.3">
                  <p:embed/>
                  <p:pic>
                    <p:nvPicPr>
                      <p:cNvPr id="0" name=""/>
                      <p:cNvPicPr/>
                      <p:nvPr/>
                    </p:nvPicPr>
                    <p:blipFill>
                      <a:blip r:embed="rId6"/>
                      <a:stretch>
                        <a:fillRect/>
                      </a:stretch>
                    </p:blipFill>
                    <p:spPr>
                      <a:xfrm>
                        <a:off x="16030111" y="31512765"/>
                        <a:ext cx="3702050" cy="457200"/>
                      </a:xfrm>
                      <a:prstGeom prst="rect">
                        <a:avLst/>
                      </a:prstGeom>
                    </p:spPr>
                  </p:pic>
                </p:oleObj>
              </mc:Fallback>
            </mc:AlternateContent>
          </a:graphicData>
        </a:graphic>
      </p:graphicFrame>
      <p:sp>
        <p:nvSpPr>
          <p:cNvPr id="29" name="TextBox 28"/>
          <p:cNvSpPr txBox="1"/>
          <p:nvPr/>
        </p:nvSpPr>
        <p:spPr>
          <a:xfrm>
            <a:off x="21897495" y="31039176"/>
            <a:ext cx="7235024" cy="1477328"/>
          </a:xfrm>
          <a:prstGeom prst="rect">
            <a:avLst/>
          </a:prstGeom>
          <a:noFill/>
        </p:spPr>
        <p:txBody>
          <a:bodyPr wrap="square" rtlCol="0">
            <a:spAutoFit/>
          </a:bodyPr>
          <a:lstStyle/>
          <a:p>
            <a:r>
              <a:rPr lang="en-US" sz="1800" b="1" dirty="0" smtClean="0">
                <a:latin typeface="Times New Roman"/>
                <a:cs typeface="Times New Roman"/>
              </a:rPr>
              <a:t>Figure 19: </a:t>
            </a:r>
            <a:r>
              <a:rPr lang="en-US" sz="1800" dirty="0" smtClean="0">
                <a:latin typeface="Times New Roman"/>
                <a:cs typeface="Times New Roman"/>
              </a:rPr>
              <a:t>Evapotranspiration of groundwater. Evapotranspiration rate in meters per day on the y-axis. Range of specific yield values on the x-axis. We estimate a range from 0.03 to 0.05 for specific yield. A specific yield of 0.04 gives us a evapotranspiration rate of 0.003 m/day. Evapotranspiration is the driving force of these natural ridge-top wetlands.</a:t>
            </a:r>
            <a:endParaRPr lang="en-US" sz="1800" b="1" dirty="0">
              <a:latin typeface="Times New Roman"/>
              <a:cs typeface="Times New Roman"/>
            </a:endParaRPr>
          </a:p>
        </p:txBody>
      </p:sp>
      <p:sp>
        <p:nvSpPr>
          <p:cNvPr id="43" name="TextBox 42"/>
          <p:cNvSpPr txBox="1"/>
          <p:nvPr/>
        </p:nvSpPr>
        <p:spPr>
          <a:xfrm>
            <a:off x="40046877" y="5607940"/>
            <a:ext cx="3844323" cy="2585323"/>
          </a:xfrm>
          <a:prstGeom prst="rect">
            <a:avLst/>
          </a:prstGeom>
          <a:noFill/>
        </p:spPr>
        <p:txBody>
          <a:bodyPr wrap="square" rtlCol="0">
            <a:spAutoFit/>
          </a:bodyPr>
          <a:lstStyle/>
          <a:p>
            <a:r>
              <a:rPr lang="en-US" sz="1800" b="1" dirty="0" smtClean="0">
                <a:latin typeface="Times New Roman"/>
                <a:cs typeface="Times New Roman"/>
              </a:rPr>
              <a:t>Figure 19: </a:t>
            </a:r>
            <a:r>
              <a:rPr lang="en-US" sz="1800" dirty="0" smtClean="0">
                <a:latin typeface="Times New Roman"/>
                <a:cs typeface="Times New Roman"/>
              </a:rPr>
              <a:t>First stage of the conceptual model. The pool is at its highest depth. Water is flowing from the pool (blue) and into the aquifer (purple). Evapotranspiration is pulling water from the aquifer. Evapotranspiration doesn’t occur during the winter season, so the water level of the pool increases over the winter. </a:t>
            </a:r>
            <a:endParaRPr lang="en-US" sz="1800" b="1" dirty="0">
              <a:latin typeface="Times New Roman"/>
              <a:cs typeface="Times New Roman"/>
            </a:endParaRPr>
          </a:p>
        </p:txBody>
      </p:sp>
      <p:sp>
        <p:nvSpPr>
          <p:cNvPr id="44" name="TextBox 43"/>
          <p:cNvSpPr txBox="1"/>
          <p:nvPr/>
        </p:nvSpPr>
        <p:spPr>
          <a:xfrm>
            <a:off x="40046878" y="9496506"/>
            <a:ext cx="3656796" cy="2031325"/>
          </a:xfrm>
          <a:prstGeom prst="rect">
            <a:avLst/>
          </a:prstGeom>
          <a:noFill/>
        </p:spPr>
        <p:txBody>
          <a:bodyPr wrap="square" rtlCol="0">
            <a:spAutoFit/>
          </a:bodyPr>
          <a:lstStyle/>
          <a:p>
            <a:r>
              <a:rPr lang="en-US" sz="1800" b="1" dirty="0" smtClean="0">
                <a:latin typeface="Times New Roman"/>
                <a:cs typeface="Times New Roman"/>
              </a:rPr>
              <a:t>Figure 20: </a:t>
            </a:r>
            <a:r>
              <a:rPr lang="en-US" sz="1800" dirty="0" smtClean="0">
                <a:latin typeface="Times New Roman"/>
                <a:cs typeface="Times New Roman"/>
              </a:rPr>
              <a:t>Second stage of the conceptual model. The wetland is is the beginning stage of a drought. The aquifer has decreased in size, as well as the pool. Without precipitation, the vegetation depletes water from the aquifer.</a:t>
            </a:r>
            <a:endParaRPr lang="en-US" sz="1800" b="1" dirty="0">
              <a:latin typeface="Times New Roman"/>
              <a:cs typeface="Times New Roman"/>
            </a:endParaRPr>
          </a:p>
        </p:txBody>
      </p:sp>
      <p:sp>
        <p:nvSpPr>
          <p:cNvPr id="45" name="TextBox 44"/>
          <p:cNvSpPr txBox="1"/>
          <p:nvPr/>
        </p:nvSpPr>
        <p:spPr>
          <a:xfrm>
            <a:off x="40046877" y="13006610"/>
            <a:ext cx="3500523" cy="1477328"/>
          </a:xfrm>
          <a:prstGeom prst="rect">
            <a:avLst/>
          </a:prstGeom>
          <a:noFill/>
        </p:spPr>
        <p:txBody>
          <a:bodyPr wrap="square" rtlCol="0">
            <a:spAutoFit/>
          </a:bodyPr>
          <a:lstStyle/>
          <a:p>
            <a:r>
              <a:rPr lang="en-US" sz="1800" b="1" dirty="0" smtClean="0">
                <a:latin typeface="Times New Roman"/>
                <a:cs typeface="Times New Roman"/>
              </a:rPr>
              <a:t>Figure 21:</a:t>
            </a:r>
            <a:r>
              <a:rPr lang="en-US" sz="1800" dirty="0" smtClean="0">
                <a:latin typeface="Times New Roman"/>
                <a:cs typeface="Times New Roman"/>
              </a:rPr>
              <a:t> Third stage of the conceptual model. The wetland is in the mid-stage of a drought. Evapotranspiration continues to deplete the aquifer.</a:t>
            </a:r>
            <a:endParaRPr lang="en-US" sz="1800" b="1" dirty="0">
              <a:latin typeface="Times New Roman"/>
              <a:cs typeface="Times New Roman"/>
            </a:endParaRPr>
          </a:p>
        </p:txBody>
      </p:sp>
      <p:sp>
        <p:nvSpPr>
          <p:cNvPr id="46" name="TextBox 45"/>
          <p:cNvSpPr txBox="1"/>
          <p:nvPr/>
        </p:nvSpPr>
        <p:spPr>
          <a:xfrm>
            <a:off x="40056186" y="15924144"/>
            <a:ext cx="3588540" cy="2308324"/>
          </a:xfrm>
          <a:prstGeom prst="rect">
            <a:avLst/>
          </a:prstGeom>
          <a:noFill/>
        </p:spPr>
        <p:txBody>
          <a:bodyPr wrap="square" rtlCol="0">
            <a:spAutoFit/>
          </a:bodyPr>
          <a:lstStyle/>
          <a:p>
            <a:r>
              <a:rPr lang="en-US" sz="1800" b="1" dirty="0" smtClean="0">
                <a:latin typeface="Times New Roman"/>
                <a:cs typeface="Times New Roman"/>
              </a:rPr>
              <a:t>Figure 22: </a:t>
            </a:r>
            <a:r>
              <a:rPr lang="en-US" sz="1800" dirty="0" smtClean="0">
                <a:latin typeface="Times New Roman"/>
                <a:cs typeface="Times New Roman"/>
              </a:rPr>
              <a:t>Fourth and final stage of the conceptual model. The wetland is at the end of the drought. The aquifer is at its lowest stage, due to evapotranspiration. When a rainstorm event occurs the wetland goes back to the first stage of the conceptual model.</a:t>
            </a:r>
            <a:endParaRPr lang="en-US" sz="1800" b="1" dirty="0">
              <a:latin typeface="Times New Roman"/>
              <a:cs typeface="Times New Roman"/>
            </a:endParaRPr>
          </a:p>
        </p:txBody>
      </p:sp>
      <p:sp>
        <p:nvSpPr>
          <p:cNvPr id="1035" name="Rectangle 1034"/>
          <p:cNvSpPr/>
          <p:nvPr/>
        </p:nvSpPr>
        <p:spPr>
          <a:xfrm>
            <a:off x="0" y="14478000"/>
            <a:ext cx="14401800" cy="1371600"/>
          </a:xfrm>
          <a:prstGeom prst="rect">
            <a:avLst/>
          </a:prstGeom>
          <a:solidFill>
            <a:srgbClr val="B7739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 y="14478001"/>
            <a:ext cx="14401801" cy="18440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742493" y="14682824"/>
            <a:ext cx="3145413" cy="1107996"/>
          </a:xfrm>
          <a:prstGeom prst="rect">
            <a:avLst/>
          </a:prstGeom>
          <a:noFill/>
        </p:spPr>
        <p:txBody>
          <a:bodyPr wrap="none" rtlCol="0">
            <a:spAutoFit/>
          </a:bodyPr>
          <a:lstStyle/>
          <a:p>
            <a:r>
              <a:rPr lang="en-US" sz="6600" dirty="0" smtClean="0">
                <a:latin typeface="Times New Roman" panose="02020603050405020304" pitchFamily="18" charset="0"/>
                <a:cs typeface="Times New Roman" panose="02020603050405020304" pitchFamily="18" charset="0"/>
              </a:rPr>
              <a:t>Methods</a:t>
            </a:r>
            <a:endParaRPr lang="en-US" sz="6600" dirty="0">
              <a:latin typeface="Times New Roman" panose="02020603050405020304" pitchFamily="18" charset="0"/>
              <a:cs typeface="Times New Roman" panose="02020603050405020304" pitchFamily="18" charset="0"/>
            </a:endParaRPr>
          </a:p>
        </p:txBody>
      </p:sp>
      <p:sp>
        <p:nvSpPr>
          <p:cNvPr id="1039" name="Rectangle 1038"/>
          <p:cNvSpPr/>
          <p:nvPr/>
        </p:nvSpPr>
        <p:spPr>
          <a:xfrm>
            <a:off x="14393333" y="3589866"/>
            <a:ext cx="15366413" cy="1384121"/>
          </a:xfrm>
          <a:prstGeom prst="rect">
            <a:avLst/>
          </a:prstGeom>
          <a:solidFill>
            <a:srgbClr val="B7739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20563724" y="3663534"/>
            <a:ext cx="2675732" cy="1107996"/>
          </a:xfrm>
          <a:prstGeom prst="rect">
            <a:avLst/>
          </a:prstGeom>
          <a:noFill/>
        </p:spPr>
        <p:txBody>
          <a:bodyPr wrap="none" rtlCol="0">
            <a:spAutoFit/>
          </a:bodyPr>
          <a:lstStyle/>
          <a:p>
            <a:r>
              <a:rPr lang="en-US" sz="6600" dirty="0" smtClean="0">
                <a:latin typeface="Times New Roman" panose="02020603050405020304" pitchFamily="18" charset="0"/>
                <a:cs typeface="Times New Roman" panose="02020603050405020304" pitchFamily="18" charset="0"/>
              </a:rPr>
              <a:t>Results</a:t>
            </a:r>
            <a:endParaRPr lang="en-US" sz="6600" dirty="0">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70420" y="25394279"/>
            <a:ext cx="5669280" cy="5669280"/>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531121" y="20025567"/>
            <a:ext cx="5486400" cy="5486400"/>
          </a:xfrm>
          <a:prstGeom prst="rect">
            <a:avLst/>
          </a:prstGeom>
        </p:spPr>
      </p:pic>
      <p:pic>
        <p:nvPicPr>
          <p:cNvPr id="34" name="Picture 33" descr="977 Constructed.jpe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400" y="9966702"/>
            <a:ext cx="4023360" cy="3017520"/>
          </a:xfrm>
          <a:prstGeom prst="rect">
            <a:avLst/>
          </a:prstGeom>
        </p:spPr>
      </p:pic>
      <p:pic>
        <p:nvPicPr>
          <p:cNvPr id="36" name="Picture 35" descr="IMG_160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63480" y="9941302"/>
            <a:ext cx="4023360" cy="3017520"/>
          </a:xfrm>
          <a:prstGeom prst="rect">
            <a:avLst/>
          </a:prstGeom>
        </p:spPr>
      </p:pic>
      <p:pic>
        <p:nvPicPr>
          <p:cNvPr id="39" name="Picture 38" descr="Screen Shot 2017-02-15 at 6.48.50 PM.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10101" y="9918442"/>
            <a:ext cx="5016957" cy="2834640"/>
          </a:xfrm>
          <a:prstGeom prst="rect">
            <a:avLst/>
          </a:prstGeom>
        </p:spPr>
      </p:pic>
      <p:pic>
        <p:nvPicPr>
          <p:cNvPr id="41" name="Picture 40" descr="DC2.tif"/>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43000" y="17478375"/>
            <a:ext cx="2541245" cy="3017520"/>
          </a:xfrm>
          <a:prstGeom prst="rect">
            <a:avLst/>
          </a:prstGeom>
        </p:spPr>
      </p:pic>
      <p:pic>
        <p:nvPicPr>
          <p:cNvPr id="50" name="Picture 49" descr="Addison Waterlevel.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07000" y="17485360"/>
            <a:ext cx="4023360" cy="3017520"/>
          </a:xfrm>
          <a:prstGeom prst="rect">
            <a:avLst/>
          </a:prstGeom>
        </p:spPr>
      </p:pic>
      <p:pic>
        <p:nvPicPr>
          <p:cNvPr id="51" name="Picture 50" descr="977C.tif"/>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01250" y="17472025"/>
            <a:ext cx="3198170" cy="3017520"/>
          </a:xfrm>
          <a:prstGeom prst="rect">
            <a:avLst/>
          </a:prstGeom>
        </p:spPr>
      </p:pic>
      <p:pic>
        <p:nvPicPr>
          <p:cNvPr id="52" name="Picture 51" descr="Weather Station.jp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6400" y="28686760"/>
            <a:ext cx="2743200" cy="3657600"/>
          </a:xfrm>
          <a:prstGeom prst="rect">
            <a:avLst/>
          </a:prstGeom>
        </p:spPr>
      </p:pic>
      <p:pic>
        <p:nvPicPr>
          <p:cNvPr id="1044" name="Picture 1043" descr="Well Installation in 977 Constructed.jpe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927600" y="28671520"/>
            <a:ext cx="4023360" cy="3017520"/>
          </a:xfrm>
          <a:prstGeom prst="rect">
            <a:avLst/>
          </a:prstGeom>
        </p:spPr>
      </p:pic>
      <p:pic>
        <p:nvPicPr>
          <p:cNvPr id="1045" name="Picture 1044" descr="Wells in 977 Natural.jpe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961880" y="28671520"/>
            <a:ext cx="4023360" cy="3017520"/>
          </a:xfrm>
          <a:prstGeom prst="rect">
            <a:avLst/>
          </a:prstGeom>
        </p:spPr>
      </p:pic>
      <p:pic>
        <p:nvPicPr>
          <p:cNvPr id="1047" name="Picture 1046" descr="g11030.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655801" y="5196840"/>
            <a:ext cx="7999189" cy="5852160"/>
          </a:xfrm>
          <a:prstGeom prst="rect">
            <a:avLst/>
          </a:prstGeom>
        </p:spPr>
      </p:pic>
      <p:pic>
        <p:nvPicPr>
          <p:cNvPr id="1048" name="Picture 1047" descr="DC2wt.tiff"/>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987000" y="5029200"/>
            <a:ext cx="5852160" cy="5852160"/>
          </a:xfrm>
          <a:prstGeom prst="rect">
            <a:avLst/>
          </a:prstGeom>
        </p:spPr>
      </p:pic>
      <p:pic>
        <p:nvPicPr>
          <p:cNvPr id="1049" name="Picture 1048" descr="Screen Shot 2017-02-15 at 7.37.14 PM.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837547" y="13761144"/>
            <a:ext cx="2713703" cy="2926080"/>
          </a:xfrm>
          <a:prstGeom prst="rect">
            <a:avLst/>
          </a:prstGeom>
        </p:spPr>
      </p:pic>
      <p:pic>
        <p:nvPicPr>
          <p:cNvPr id="1050" name="Picture 1049" descr="Screen Shot 2017-02-15 at 7.40.55 PM.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8044614" y="13840224"/>
            <a:ext cx="4416129" cy="3749040"/>
          </a:xfrm>
          <a:prstGeom prst="rect">
            <a:avLst/>
          </a:prstGeom>
        </p:spPr>
      </p:pic>
      <p:pic>
        <p:nvPicPr>
          <p:cNvPr id="1051" name="Picture 1050" descr="Slug.tif"/>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2632965" y="13190361"/>
            <a:ext cx="6572250" cy="4752975"/>
          </a:xfrm>
          <a:prstGeom prst="rect">
            <a:avLst/>
          </a:prstGeom>
        </p:spPr>
      </p:pic>
      <p:sp>
        <p:nvSpPr>
          <p:cNvPr id="1054" name="TextBox 1053"/>
          <p:cNvSpPr txBox="1"/>
          <p:nvPr/>
        </p:nvSpPr>
        <p:spPr>
          <a:xfrm>
            <a:off x="26169237" y="20993117"/>
            <a:ext cx="2732377" cy="3416320"/>
          </a:xfrm>
          <a:prstGeom prst="rect">
            <a:avLst/>
          </a:prstGeom>
          <a:noFill/>
        </p:spPr>
        <p:txBody>
          <a:bodyPr wrap="square" rtlCol="0">
            <a:spAutoFit/>
          </a:bodyPr>
          <a:lstStyle/>
          <a:p>
            <a:r>
              <a:rPr lang="en-US" sz="1800" b="1" dirty="0" smtClean="0">
                <a:latin typeface="Times New Roman"/>
                <a:cs typeface="Times New Roman"/>
              </a:rPr>
              <a:t>Figure 17: </a:t>
            </a:r>
            <a:r>
              <a:rPr lang="en-US" sz="1800" dirty="0" smtClean="0">
                <a:latin typeface="Times New Roman"/>
                <a:cs typeface="Times New Roman"/>
              </a:rPr>
              <a:t>Hydraulic conductivity whisker and box plot. Hydraulic conductivity in meters per day on the y-axis. </a:t>
            </a:r>
            <a:r>
              <a:rPr lang="en-US" sz="1800" dirty="0" err="1" smtClean="0">
                <a:latin typeface="Times New Roman"/>
                <a:cs typeface="Times New Roman"/>
              </a:rPr>
              <a:t>Permeameter</a:t>
            </a:r>
            <a:r>
              <a:rPr lang="en-US" sz="1800" dirty="0" smtClean="0">
                <a:latin typeface="Times New Roman"/>
                <a:cs typeface="Times New Roman"/>
              </a:rPr>
              <a:t> tests provide more variability as we find the hydraulic conductivity of the soil core only. We have a range of different orders of magnitude. Median range is ~5e-02</a:t>
            </a:r>
            <a:endParaRPr lang="en-US" sz="1800" dirty="0">
              <a:latin typeface="Times New Roman"/>
              <a:cs typeface="Times New Roman"/>
            </a:endParaRPr>
          </a:p>
        </p:txBody>
      </p:sp>
      <p:sp>
        <p:nvSpPr>
          <p:cNvPr id="1058" name="TextBox 1057"/>
          <p:cNvSpPr txBox="1"/>
          <p:nvPr/>
        </p:nvSpPr>
        <p:spPr>
          <a:xfrm>
            <a:off x="30089233" y="18751792"/>
            <a:ext cx="13123103" cy="6155531"/>
          </a:xfrm>
          <a:prstGeom prst="rect">
            <a:avLst/>
          </a:prstGeom>
          <a:noFill/>
        </p:spPr>
        <p:txBody>
          <a:bodyPr wrap="square" rtlCol="0">
            <a:spAutoFit/>
          </a:bodyPr>
          <a:lstStyle/>
          <a:p>
            <a:pPr marL="457200" indent="-457200">
              <a:buFont typeface="Arial"/>
              <a:buChar char="•"/>
            </a:pPr>
            <a:r>
              <a:rPr lang="en-US" sz="3000" dirty="0" smtClean="0">
                <a:latin typeface="Times New Roman"/>
                <a:cs typeface="Times New Roman"/>
              </a:rPr>
              <a:t>Ephemeral wetlands provide water to native amphibians and to native vegetation.</a:t>
            </a:r>
          </a:p>
          <a:p>
            <a:pPr marL="457200" indent="-457200">
              <a:buFont typeface="Arial"/>
              <a:buChar char="•"/>
            </a:pPr>
            <a:r>
              <a:rPr lang="en-US" sz="3000" dirty="0" smtClean="0">
                <a:latin typeface="Times New Roman"/>
                <a:cs typeface="Times New Roman"/>
              </a:rPr>
              <a:t>Ephemeral wetlands provide water to native vegetation during the summer, larger thunderstorms continuously recharge the aquifer for further evapotranspiration.</a:t>
            </a:r>
          </a:p>
          <a:p>
            <a:pPr marL="457200" indent="-457200">
              <a:buFont typeface="Arial"/>
              <a:buChar char="•"/>
            </a:pPr>
            <a:r>
              <a:rPr lang="en-US" sz="3000" dirty="0" smtClean="0">
                <a:latin typeface="Times New Roman"/>
                <a:cs typeface="Times New Roman"/>
              </a:rPr>
              <a:t>Even with the most intense rain storm of the summer, surface flow only took place for a few minutes, due to the highly porous top soil.</a:t>
            </a:r>
          </a:p>
          <a:p>
            <a:pPr marL="457200" indent="-457200">
              <a:buFont typeface="Arial"/>
              <a:buChar char="•"/>
            </a:pPr>
            <a:r>
              <a:rPr lang="en-US" sz="3000" dirty="0" smtClean="0">
                <a:latin typeface="Times New Roman"/>
                <a:cs typeface="Times New Roman"/>
              </a:rPr>
              <a:t>Evapotranspiration is the driving force to the drying of the natural ridge-top wetlands.</a:t>
            </a:r>
          </a:p>
          <a:p>
            <a:pPr marL="457200" indent="-457200">
              <a:buFont typeface="Arial"/>
              <a:buChar char="•"/>
            </a:pPr>
            <a:r>
              <a:rPr lang="en-US" sz="3000" dirty="0" smtClean="0">
                <a:latin typeface="Times New Roman"/>
                <a:cs typeface="Times New Roman"/>
              </a:rPr>
              <a:t>Hydraulic conductivity varies, with the constructed wetlands under the median and natural wetlands above the median.</a:t>
            </a:r>
          </a:p>
          <a:p>
            <a:pPr marL="457200" indent="-457200">
              <a:buFont typeface="Arial"/>
              <a:buChar char="•"/>
            </a:pPr>
            <a:r>
              <a:rPr lang="en-US" sz="3000" dirty="0" smtClean="0">
                <a:latin typeface="Times New Roman"/>
                <a:cs typeface="Times New Roman"/>
              </a:rPr>
              <a:t>Further research of these natural wetlands is needed to provide a better understanding of the wetland aquifers.</a:t>
            </a:r>
          </a:p>
          <a:p>
            <a:pPr marL="457200" indent="-457200">
              <a:buFont typeface="Arial"/>
              <a:buChar char="•"/>
            </a:pPr>
            <a:endParaRPr lang="en-US" sz="3200" dirty="0" smtClean="0">
              <a:latin typeface="Times New Roman"/>
              <a:cs typeface="Times New Roman"/>
            </a:endParaRPr>
          </a:p>
          <a:p>
            <a:pPr marL="457200" indent="-457200">
              <a:buFont typeface="Arial"/>
              <a:buChar char="•"/>
            </a:pPr>
            <a:endParaRPr lang="en-US" sz="3200" dirty="0">
              <a:latin typeface="Times New Roman"/>
              <a:cs typeface="Times New Roman"/>
            </a:endParaRPr>
          </a:p>
        </p:txBody>
      </p:sp>
      <p:pic>
        <p:nvPicPr>
          <p:cNvPr id="1059" name="Picture 1058" descr="Dialogue with Dr. Malzone.jpeg"/>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7800225" y="28890710"/>
            <a:ext cx="4876800" cy="3657600"/>
          </a:xfrm>
          <a:prstGeom prst="rect">
            <a:avLst/>
          </a:prstGeom>
        </p:spPr>
      </p:pic>
      <p:pic>
        <p:nvPicPr>
          <p:cNvPr id="3" name="Picture 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5911892" y="25969601"/>
            <a:ext cx="4114800" cy="4114800"/>
          </a:xfrm>
          <a:prstGeom prst="rect">
            <a:avLst/>
          </a:prstGeom>
        </p:spPr>
      </p:pic>
      <p:cxnSp>
        <p:nvCxnSpPr>
          <p:cNvPr id="32" name="Straight Connector 31"/>
          <p:cNvCxnSpPr/>
          <p:nvPr/>
        </p:nvCxnSpPr>
        <p:spPr>
          <a:xfrm flipV="1">
            <a:off x="17432867" y="27203401"/>
            <a:ext cx="254000" cy="999066"/>
          </a:xfrm>
          <a:prstGeom prst="line">
            <a:avLst/>
          </a:prstGeom>
          <a:ln w="2857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56" name="Right Bracket 55"/>
          <p:cNvSpPr/>
          <p:nvPr/>
        </p:nvSpPr>
        <p:spPr>
          <a:xfrm>
            <a:off x="17940867" y="27508200"/>
            <a:ext cx="56218" cy="211666"/>
          </a:xfrm>
          <a:prstGeom prst="rightBracket">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TextBox 62"/>
          <p:cNvSpPr txBox="1"/>
          <p:nvPr/>
        </p:nvSpPr>
        <p:spPr>
          <a:xfrm>
            <a:off x="17432866" y="26974800"/>
            <a:ext cx="295799" cy="276999"/>
          </a:xfrm>
          <a:prstGeom prst="rect">
            <a:avLst/>
          </a:prstGeom>
          <a:noFill/>
        </p:spPr>
        <p:txBody>
          <a:bodyPr wrap="none" rtlCol="0">
            <a:spAutoFit/>
          </a:bodyPr>
          <a:lstStyle/>
          <a:p>
            <a:r>
              <a:rPr lang="en-US" sz="1200" b="1" dirty="0" smtClean="0">
                <a:latin typeface="Times New Roman"/>
                <a:cs typeface="Times New Roman"/>
              </a:rPr>
              <a:t>R</a:t>
            </a:r>
            <a:endParaRPr lang="en-US" sz="1200" b="1" dirty="0">
              <a:latin typeface="Times New Roman"/>
              <a:cs typeface="Times New Roman"/>
            </a:endParaRPr>
          </a:p>
        </p:txBody>
      </p:sp>
      <p:sp>
        <p:nvSpPr>
          <p:cNvPr id="1024" name="TextBox 1023"/>
          <p:cNvSpPr txBox="1"/>
          <p:nvPr/>
        </p:nvSpPr>
        <p:spPr>
          <a:xfrm>
            <a:off x="17940867" y="27448933"/>
            <a:ext cx="341034" cy="276999"/>
          </a:xfrm>
          <a:prstGeom prst="rect">
            <a:avLst/>
          </a:prstGeom>
          <a:noFill/>
        </p:spPr>
        <p:txBody>
          <a:bodyPr wrap="none" rtlCol="0">
            <a:spAutoFit/>
          </a:bodyPr>
          <a:lstStyle/>
          <a:p>
            <a:r>
              <a:rPr lang="en-US" sz="1200" b="1" dirty="0" err="1" smtClean="0">
                <a:latin typeface="Times New Roman"/>
                <a:cs typeface="Times New Roman"/>
              </a:rPr>
              <a:t>Δs</a:t>
            </a:r>
            <a:endParaRPr lang="en-US" sz="1200" b="1" dirty="0">
              <a:latin typeface="Times New Roman"/>
              <a:cs typeface="Times New Roman"/>
            </a:endParaRPr>
          </a:p>
        </p:txBody>
      </p:sp>
      <p:pic>
        <p:nvPicPr>
          <p:cNvPr id="1025" name="Picture 1024" descr="run sim.tif"/>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4789150" y="20178713"/>
            <a:ext cx="4818650" cy="3474720"/>
          </a:xfrm>
          <a:prstGeom prst="rect">
            <a:avLst/>
          </a:prstGeom>
        </p:spPr>
      </p:pic>
      <p:sp>
        <p:nvSpPr>
          <p:cNvPr id="5" name="Rectangle 4"/>
          <p:cNvSpPr/>
          <p:nvPr/>
        </p:nvSpPr>
        <p:spPr>
          <a:xfrm>
            <a:off x="29751865" y="24451733"/>
            <a:ext cx="14139335" cy="84666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p:cNvSpPr/>
          <p:nvPr/>
        </p:nvSpPr>
        <p:spPr>
          <a:xfrm>
            <a:off x="29751867" y="24451733"/>
            <a:ext cx="14139333" cy="1354665"/>
          </a:xfrm>
          <a:prstGeom prst="rect">
            <a:avLst/>
          </a:prstGeom>
          <a:solidFill>
            <a:srgbClr val="B7739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33123773" y="24598069"/>
            <a:ext cx="6904454" cy="1107996"/>
          </a:xfrm>
          <a:prstGeom prst="rect">
            <a:avLst/>
          </a:prstGeom>
          <a:noFill/>
        </p:spPr>
        <p:txBody>
          <a:bodyPr wrap="none" rtlCol="0">
            <a:spAutoFit/>
          </a:bodyPr>
          <a:lstStyle/>
          <a:p>
            <a:r>
              <a:rPr lang="en-US" sz="6600" dirty="0" smtClean="0">
                <a:latin typeface="Times New Roman" panose="02020603050405020304" pitchFamily="18" charset="0"/>
                <a:cs typeface="Times New Roman" panose="02020603050405020304" pitchFamily="18" charset="0"/>
              </a:rPr>
              <a:t>Acknowledgements</a:t>
            </a:r>
            <a:endParaRPr lang="en-US" sz="6600" dirty="0">
              <a:latin typeface="Times New Roman" panose="02020603050405020304" pitchFamily="18" charset="0"/>
              <a:cs typeface="Times New Roman" panose="02020603050405020304" pitchFamily="18" charset="0"/>
            </a:endParaRPr>
          </a:p>
        </p:txBody>
      </p:sp>
      <p:sp>
        <p:nvSpPr>
          <p:cNvPr id="54" name="Rectangle 53"/>
          <p:cNvSpPr/>
          <p:nvPr/>
        </p:nvSpPr>
        <p:spPr>
          <a:xfrm>
            <a:off x="-1" y="3592282"/>
            <a:ext cx="14401801" cy="1376653"/>
          </a:xfrm>
          <a:prstGeom prst="rect">
            <a:avLst/>
          </a:prstGeom>
          <a:solidFill>
            <a:srgbClr val="B7739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986212" y="3706127"/>
            <a:ext cx="4370107" cy="1107996"/>
          </a:xfrm>
          <a:prstGeom prst="rect">
            <a:avLst/>
          </a:prstGeom>
          <a:noFill/>
        </p:spPr>
        <p:txBody>
          <a:bodyPr wrap="none" rtlCol="0">
            <a:spAutoFit/>
          </a:bodyPr>
          <a:lstStyle/>
          <a:p>
            <a:r>
              <a:rPr lang="en-US" sz="6600" dirty="0" smtClean="0">
                <a:latin typeface="Times New Roman" panose="02020603050405020304" pitchFamily="18" charset="0"/>
                <a:cs typeface="Times New Roman" panose="02020603050405020304" pitchFamily="18" charset="0"/>
              </a:rPr>
              <a:t>Introduction</a:t>
            </a:r>
            <a:endParaRPr lang="en-US" sz="6600" dirty="0">
              <a:latin typeface="Times New Roman" panose="02020603050405020304" pitchFamily="18" charset="0"/>
              <a:cs typeface="Times New Roman" panose="02020603050405020304" pitchFamily="18" charset="0"/>
            </a:endParaRPr>
          </a:p>
        </p:txBody>
      </p:sp>
      <p:sp>
        <p:nvSpPr>
          <p:cNvPr id="1040" name="Rectangle 1039"/>
          <p:cNvSpPr/>
          <p:nvPr/>
        </p:nvSpPr>
        <p:spPr>
          <a:xfrm>
            <a:off x="29751865" y="3594097"/>
            <a:ext cx="14139335" cy="1374839"/>
          </a:xfrm>
          <a:prstGeom prst="rect">
            <a:avLst/>
          </a:prstGeom>
          <a:solidFill>
            <a:srgbClr val="B7739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31985526" y="3663534"/>
            <a:ext cx="9725739" cy="1107996"/>
          </a:xfrm>
          <a:prstGeom prst="rect">
            <a:avLst/>
          </a:prstGeom>
          <a:noFill/>
        </p:spPr>
        <p:txBody>
          <a:bodyPr wrap="none" rtlCol="0">
            <a:spAutoFit/>
          </a:bodyPr>
          <a:lstStyle/>
          <a:p>
            <a:r>
              <a:rPr lang="en-US" sz="6600" dirty="0" smtClean="0">
                <a:latin typeface="Times New Roman" panose="02020603050405020304" pitchFamily="18" charset="0"/>
                <a:cs typeface="Times New Roman" panose="02020603050405020304" pitchFamily="18" charset="0"/>
              </a:rPr>
              <a:t>Discussion and Conclusions</a:t>
            </a:r>
            <a:endParaRPr lang="en-US" sz="6600" dirty="0">
              <a:latin typeface="Times New Roman" panose="02020603050405020304" pitchFamily="18" charset="0"/>
              <a:cs typeface="Times New Roman" panose="02020603050405020304" pitchFamily="18" charset="0"/>
            </a:endParaRPr>
          </a:p>
        </p:txBody>
      </p:sp>
      <p:grpSp>
        <p:nvGrpSpPr>
          <p:cNvPr id="31" name="Group 30"/>
          <p:cNvGrpSpPr/>
          <p:nvPr/>
        </p:nvGrpSpPr>
        <p:grpSpPr>
          <a:xfrm>
            <a:off x="29885935" y="5594625"/>
            <a:ext cx="10080836" cy="12182693"/>
            <a:chOff x="-12569323" y="4217532"/>
            <a:chExt cx="10080836" cy="12182693"/>
          </a:xfrm>
        </p:grpSpPr>
        <p:pic>
          <p:nvPicPr>
            <p:cNvPr id="7" name="Picture 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546887" y="4217532"/>
              <a:ext cx="10058400" cy="2242988"/>
            </a:xfrm>
            <a:prstGeom prst="rect">
              <a:avLst/>
            </a:prstGeom>
          </p:spPr>
        </p:pic>
        <p:pic>
          <p:nvPicPr>
            <p:cNvPr id="13" name="Picture 1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2569323" y="7530767"/>
              <a:ext cx="10058400" cy="2242988"/>
            </a:xfrm>
            <a:prstGeom prst="rect">
              <a:avLst/>
            </a:prstGeom>
          </p:spPr>
        </p:pic>
        <p:pic>
          <p:nvPicPr>
            <p:cNvPr id="14" name="Picture 1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2546887" y="10844002"/>
              <a:ext cx="10058400" cy="2242988"/>
            </a:xfrm>
            <a:prstGeom prst="rect">
              <a:avLst/>
            </a:prstGeom>
          </p:spPr>
        </p:pic>
        <p:pic>
          <p:nvPicPr>
            <p:cNvPr id="17" name="Picture 16"/>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2546887" y="14157237"/>
              <a:ext cx="10058400" cy="2242988"/>
            </a:xfrm>
            <a:prstGeom prst="rect">
              <a:avLst/>
            </a:prstGeom>
          </p:spPr>
        </p:pic>
      </p:grpSp>
      <p:sp>
        <p:nvSpPr>
          <p:cNvPr id="40" name="Rectangle 39"/>
          <p:cNvSpPr/>
          <p:nvPr/>
        </p:nvSpPr>
        <p:spPr>
          <a:xfrm>
            <a:off x="29794200" y="12077700"/>
            <a:ext cx="10261600" cy="26670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descr="wetland7 copy.tiff"/>
          <p:cNvPicPr>
            <a:picLocks noChangeAspect="1"/>
          </p:cNvPicPr>
          <p:nvPr/>
        </p:nvPicPr>
        <p:blipFill rotWithShape="1">
          <a:blip r:embed="rId30">
            <a:extLst>
              <a:ext uri="{28A0092B-C50C-407E-A947-70E740481C1C}">
                <a14:useLocalDpi xmlns:a14="http://schemas.microsoft.com/office/drawing/2010/main" val="0"/>
              </a:ext>
            </a:extLst>
          </a:blip>
          <a:srcRect t="19909" b="-455"/>
          <a:stretch/>
        </p:blipFill>
        <p:spPr>
          <a:xfrm>
            <a:off x="29908500" y="12230101"/>
            <a:ext cx="10058400" cy="2246493"/>
          </a:xfrm>
          <a:prstGeom prst="rect">
            <a:avLst/>
          </a:prstGeom>
        </p:spPr>
      </p:pic>
    </p:spTree>
    <p:extLst>
      <p:ext uri="{BB962C8B-B14F-4D97-AF65-F5344CB8AC3E}">
        <p14:creationId xmlns:p14="http://schemas.microsoft.com/office/powerpoint/2010/main" val="386712380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8332</TotalTime>
  <Words>1609</Words>
  <Application>Microsoft Macintosh PowerPoint</Application>
  <PresentationFormat>Custom</PresentationFormat>
  <Paragraphs>68</Paragraphs>
  <Slides>1</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3" baseType="lpstr">
      <vt:lpstr>Office Theme</vt:lpstr>
      <vt:lpstr>Equation</vt:lpstr>
      <vt:lpstr>PowerPoint Presentation</vt:lpstr>
    </vt:vector>
  </TitlesOfParts>
  <Company>Eastern Kentucky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Malzone, Jonathan</dc:creator>
  <cp:lastModifiedBy>Addison Bell</cp:lastModifiedBy>
  <cp:revision>111</cp:revision>
  <dcterms:created xsi:type="dcterms:W3CDTF">2017-01-05T18:53:03Z</dcterms:created>
  <dcterms:modified xsi:type="dcterms:W3CDTF">2017-02-24T16:07:37Z</dcterms:modified>
</cp:coreProperties>
</file>