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22"/>
  </p:notesMasterIdLst>
  <p:sldIdLst>
    <p:sldId id="256" r:id="rId2"/>
    <p:sldId id="257" r:id="rId3"/>
    <p:sldId id="258" r:id="rId4"/>
    <p:sldId id="259" r:id="rId5"/>
    <p:sldId id="260" r:id="rId6"/>
    <p:sldId id="274" r:id="rId7"/>
    <p:sldId id="275" r:id="rId8"/>
    <p:sldId id="262" r:id="rId9"/>
    <p:sldId id="263" r:id="rId10"/>
    <p:sldId id="264" r:id="rId11"/>
    <p:sldId id="265" r:id="rId12"/>
    <p:sldId id="266" r:id="rId13"/>
    <p:sldId id="276" r:id="rId14"/>
    <p:sldId id="268" r:id="rId15"/>
    <p:sldId id="269" r:id="rId16"/>
    <p:sldId id="273" r:id="rId17"/>
    <p:sldId id="272" r:id="rId18"/>
    <p:sldId id="270" r:id="rId19"/>
    <p:sldId id="271"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68" autoAdjust="0"/>
    <p:restoredTop sz="74451"/>
  </p:normalViewPr>
  <p:slideViewPr>
    <p:cSldViewPr snapToGrid="0">
      <p:cViewPr varScale="1">
        <p:scale>
          <a:sx n="92" d="100"/>
          <a:sy n="92" d="100"/>
        </p:scale>
        <p:origin x="67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Mass Versus</a:t>
            </a:r>
            <a:r>
              <a:rPr lang="en-US" baseline="0"/>
              <a:t> Obscuration </a:t>
            </a:r>
            <a:endParaRPr lang="en-US"/>
          </a:p>
        </c:rich>
      </c:tx>
      <c:layout/>
      <c:overlay val="0"/>
    </c:title>
    <c:autoTitleDeleted val="0"/>
    <c:plotArea>
      <c:layout>
        <c:manualLayout>
          <c:layoutTarget val="inner"/>
          <c:xMode val="edge"/>
          <c:yMode val="edge"/>
          <c:x val="0.154988978620561"/>
          <c:y val="0.142923755641295"/>
          <c:w val="0.616208025547991"/>
          <c:h val="0.713529216926802"/>
        </c:manualLayout>
      </c:layout>
      <c:scatterChart>
        <c:scatterStyle val="lineMarker"/>
        <c:varyColors val="0"/>
        <c:ser>
          <c:idx val="0"/>
          <c:order val="0"/>
          <c:tx>
            <c:v>Coarse Grind</c:v>
          </c:tx>
          <c:spPr>
            <a:ln w="47625">
              <a:noFill/>
            </a:ln>
          </c:spPr>
          <c:xVal>
            <c:numRef>
              <c:f>'[Particle Size Analysis Test .xlsx]Coarse Ground Sediment'!$C$5:$C$14</c:f>
              <c:numCache>
                <c:formatCode>General</c:formatCode>
                <c:ptCount val="10"/>
                <c:pt idx="0">
                  <c:v>0.1353</c:v>
                </c:pt>
                <c:pt idx="1">
                  <c:v>0.1473</c:v>
                </c:pt>
                <c:pt idx="2">
                  <c:v>0.22479</c:v>
                </c:pt>
                <c:pt idx="3">
                  <c:v>0.2722</c:v>
                </c:pt>
                <c:pt idx="4">
                  <c:v>0.2961</c:v>
                </c:pt>
                <c:pt idx="5">
                  <c:v>0.3897</c:v>
                </c:pt>
                <c:pt idx="6">
                  <c:v>0.4271</c:v>
                </c:pt>
                <c:pt idx="7">
                  <c:v>0.5369</c:v>
                </c:pt>
                <c:pt idx="8">
                  <c:v>0.6246</c:v>
                </c:pt>
                <c:pt idx="9">
                  <c:v>0.6668</c:v>
                </c:pt>
              </c:numCache>
            </c:numRef>
          </c:xVal>
          <c:yVal>
            <c:numRef>
              <c:f>'[Particle Size Analysis Test .xlsx]Coarse Ground Sediment'!$D$5:$D$14</c:f>
              <c:numCache>
                <c:formatCode>General</c:formatCode>
                <c:ptCount val="10"/>
                <c:pt idx="0">
                  <c:v>19.53</c:v>
                </c:pt>
                <c:pt idx="1">
                  <c:v>22.96</c:v>
                </c:pt>
                <c:pt idx="2">
                  <c:v>37.38</c:v>
                </c:pt>
                <c:pt idx="3">
                  <c:v>33.9</c:v>
                </c:pt>
                <c:pt idx="4">
                  <c:v>39.87</c:v>
                </c:pt>
                <c:pt idx="5">
                  <c:v>58.25</c:v>
                </c:pt>
                <c:pt idx="6">
                  <c:v>50.9</c:v>
                </c:pt>
                <c:pt idx="7">
                  <c:v>58.56</c:v>
                </c:pt>
                <c:pt idx="8">
                  <c:v>44.22</c:v>
                </c:pt>
                <c:pt idx="9">
                  <c:v>68.31</c:v>
                </c:pt>
              </c:numCache>
            </c:numRef>
          </c:yVal>
          <c:smooth val="0"/>
        </c:ser>
        <c:ser>
          <c:idx val="1"/>
          <c:order val="1"/>
          <c:tx>
            <c:v>Fine Grind</c:v>
          </c:tx>
          <c:spPr>
            <a:ln w="47625">
              <a:noFill/>
            </a:ln>
          </c:spPr>
          <c:xVal>
            <c:numRef>
              <c:f>'[Particle Size Analysis Test .xlsx]Coarse Ground Sediment'!$J$18:$J$27</c:f>
              <c:numCache>
                <c:formatCode>General</c:formatCode>
                <c:ptCount val="10"/>
                <c:pt idx="0">
                  <c:v>0.12</c:v>
                </c:pt>
                <c:pt idx="1">
                  <c:v>0.1278</c:v>
                </c:pt>
                <c:pt idx="2">
                  <c:v>0.22139</c:v>
                </c:pt>
                <c:pt idx="3">
                  <c:v>0.2201</c:v>
                </c:pt>
                <c:pt idx="4">
                  <c:v>0.3239</c:v>
                </c:pt>
                <c:pt idx="5">
                  <c:v>0.3971</c:v>
                </c:pt>
                <c:pt idx="6">
                  <c:v>0.3988</c:v>
                </c:pt>
                <c:pt idx="7">
                  <c:v>0.5065</c:v>
                </c:pt>
                <c:pt idx="8">
                  <c:v>0.5961</c:v>
                </c:pt>
                <c:pt idx="9">
                  <c:v>0.7341</c:v>
                </c:pt>
              </c:numCache>
            </c:numRef>
          </c:xVal>
          <c:yVal>
            <c:numRef>
              <c:f>'[Particle Size Analysis Test .xlsx]Coarse Ground Sediment'!$K$18:$K$27</c:f>
              <c:numCache>
                <c:formatCode>General</c:formatCode>
                <c:ptCount val="10"/>
                <c:pt idx="0">
                  <c:v>18.9</c:v>
                </c:pt>
                <c:pt idx="1">
                  <c:v>19.0</c:v>
                </c:pt>
                <c:pt idx="2">
                  <c:v>27.0</c:v>
                </c:pt>
                <c:pt idx="3">
                  <c:v>21.78</c:v>
                </c:pt>
                <c:pt idx="4">
                  <c:v>41.98</c:v>
                </c:pt>
                <c:pt idx="5">
                  <c:v>48.26</c:v>
                </c:pt>
                <c:pt idx="6">
                  <c:v>48.26</c:v>
                </c:pt>
                <c:pt idx="7">
                  <c:v>56.94</c:v>
                </c:pt>
                <c:pt idx="8">
                  <c:v>63.21</c:v>
                </c:pt>
                <c:pt idx="9">
                  <c:v>64.54</c:v>
                </c:pt>
              </c:numCache>
            </c:numRef>
          </c:yVal>
          <c:smooth val="0"/>
        </c:ser>
        <c:dLbls>
          <c:showLegendKey val="0"/>
          <c:showVal val="0"/>
          <c:showCatName val="0"/>
          <c:showSerName val="0"/>
          <c:showPercent val="0"/>
          <c:showBubbleSize val="0"/>
        </c:dLbls>
        <c:axId val="-2087115904"/>
        <c:axId val="-2087192448"/>
      </c:scatterChart>
      <c:valAx>
        <c:axId val="-2087115904"/>
        <c:scaling>
          <c:orientation val="minMax"/>
        </c:scaling>
        <c:delete val="0"/>
        <c:axPos val="b"/>
        <c:title>
          <c:tx>
            <c:rich>
              <a:bodyPr/>
              <a:lstStyle/>
              <a:p>
                <a:pPr>
                  <a:defRPr/>
                </a:pPr>
                <a:r>
                  <a:rPr lang="en-US" dirty="0" smtClean="0"/>
                  <a:t>Mass (grams)</a:t>
                </a:r>
                <a:endParaRPr lang="en-US" dirty="0"/>
              </a:p>
            </c:rich>
          </c:tx>
          <c:layout/>
          <c:overlay val="0"/>
        </c:title>
        <c:numFmt formatCode="General" sourceLinked="1"/>
        <c:majorTickMark val="none"/>
        <c:minorTickMark val="none"/>
        <c:tickLblPos val="nextTo"/>
        <c:crossAx val="-2087192448"/>
        <c:crosses val="autoZero"/>
        <c:crossBetween val="midCat"/>
      </c:valAx>
      <c:valAx>
        <c:axId val="-2087192448"/>
        <c:scaling>
          <c:orientation val="minMax"/>
        </c:scaling>
        <c:delete val="0"/>
        <c:axPos val="l"/>
        <c:majorGridlines/>
        <c:title>
          <c:tx>
            <c:rich>
              <a:bodyPr/>
              <a:lstStyle/>
              <a:p>
                <a:pPr>
                  <a:defRPr/>
                </a:pPr>
                <a:r>
                  <a:rPr lang="en-US" dirty="0" smtClean="0"/>
                  <a:t>Obscuration (%)</a:t>
                </a:r>
                <a:endParaRPr lang="en-US" dirty="0"/>
              </a:p>
            </c:rich>
          </c:tx>
          <c:layout/>
          <c:overlay val="0"/>
        </c:title>
        <c:numFmt formatCode="General" sourceLinked="1"/>
        <c:majorTickMark val="none"/>
        <c:minorTickMark val="none"/>
        <c:tickLblPos val="nextTo"/>
        <c:crossAx val="-2087115904"/>
        <c:crosses val="autoZero"/>
        <c:crossBetween val="midCat"/>
      </c:valAx>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0FA68-1518-4E30-ACCE-6FC28AF855E7}" type="datetimeFigureOut">
              <a:rPr lang="en-US" smtClean="0"/>
              <a:t>3/23/17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86B25A-E0A7-4553-9E79-4F4D9858230A}" type="slidenum">
              <a:rPr lang="en-US" smtClean="0"/>
              <a:t>‹#›</a:t>
            </a:fld>
            <a:endParaRPr lang="en-US"/>
          </a:p>
        </p:txBody>
      </p:sp>
    </p:spTree>
    <p:extLst>
      <p:ext uri="{BB962C8B-B14F-4D97-AF65-F5344CB8AC3E}">
        <p14:creationId xmlns:p14="http://schemas.microsoft.com/office/powerpoint/2010/main" val="2349435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Minor change in CO2 was associated with substantial global warming 4.5 </a:t>
            </a:r>
            <a:r>
              <a:rPr lang="en-US" dirty="0" err="1" smtClean="0"/>
              <a:t>mya</a:t>
            </a:r>
            <a:r>
              <a:rPr lang="en-US" dirty="0" smtClean="0"/>
              <a:t> (3-4 degrees </a:t>
            </a:r>
            <a:r>
              <a:rPr lang="en-US" dirty="0" err="1" smtClean="0"/>
              <a:t>celsius</a:t>
            </a:r>
            <a:r>
              <a:rPr lang="en-US" dirty="0" smtClean="0"/>
              <a:t> higher than</a:t>
            </a:r>
            <a:r>
              <a:rPr lang="en-US" baseline="0" dirty="0" smtClean="0"/>
              <a:t> pre-industrial)</a:t>
            </a:r>
            <a:endParaRPr lang="en-US" dirty="0"/>
          </a:p>
        </p:txBody>
      </p:sp>
      <p:sp>
        <p:nvSpPr>
          <p:cNvPr id="4" name="Slide Number Placeholder 3"/>
          <p:cNvSpPr>
            <a:spLocks noGrp="1"/>
          </p:cNvSpPr>
          <p:nvPr>
            <p:ph type="sldNum" sz="quarter" idx="10"/>
          </p:nvPr>
        </p:nvSpPr>
        <p:spPr/>
        <p:txBody>
          <a:bodyPr/>
          <a:lstStyle/>
          <a:p>
            <a:fld id="{4386B25A-E0A7-4553-9E79-4F4D9858230A}" type="slidenum">
              <a:rPr lang="en-US" smtClean="0"/>
              <a:t>5</a:t>
            </a:fld>
            <a:endParaRPr lang="en-US"/>
          </a:p>
        </p:txBody>
      </p:sp>
    </p:spTree>
    <p:extLst>
      <p:ext uri="{BB962C8B-B14F-4D97-AF65-F5344CB8AC3E}">
        <p14:creationId xmlns:p14="http://schemas.microsoft.com/office/powerpoint/2010/main" val="614160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Weight % IRD,</a:t>
            </a:r>
            <a:r>
              <a:rPr lang="en-US" baseline="0" dirty="0" smtClean="0"/>
              <a:t> </a:t>
            </a:r>
            <a:r>
              <a:rPr lang="en-US" baseline="0" dirty="0" err="1" smtClean="0"/>
              <a:t>biosilica</a:t>
            </a:r>
            <a:r>
              <a:rPr lang="en-US" baseline="0" dirty="0" smtClean="0"/>
              <a:t> and carbon can all used as indicators of ice sheet advance and retreat. These red dotted lines indicate the places in the core where we have a good age model for the sediment. First we have the LRO4 stack which is used to show temperature within the </a:t>
            </a:r>
            <a:r>
              <a:rPr lang="en-US" baseline="0" dirty="0" err="1" smtClean="0"/>
              <a:t>pliocene</a:t>
            </a:r>
            <a:r>
              <a:rPr lang="en-US" baseline="0" dirty="0" smtClean="0"/>
              <a:t>. Low delta 18O values indicate warmer periods, while high delta 18O value indicate colder periods. Ice rafted detritus, or IRD, is deposited by floating icebergs. We would expect high amounts of IRD to be present when there was a lot of warming because lots of icebergs would be breaking off the ice sheet, melting, and depositing IRD on the seafloor. We also expect high </a:t>
            </a:r>
            <a:r>
              <a:rPr lang="en-US" baseline="0" dirty="0" err="1" smtClean="0"/>
              <a:t>biosilica</a:t>
            </a:r>
            <a:r>
              <a:rPr lang="en-US" baseline="0" dirty="0" smtClean="0"/>
              <a:t> when there was a lot of warming because there would be less ice sheet coverage. </a:t>
            </a:r>
            <a:r>
              <a:rPr lang="en-US" baseline="0" dirty="0" err="1" smtClean="0"/>
              <a:t>Biosilica</a:t>
            </a:r>
            <a:r>
              <a:rPr lang="en-US" baseline="0" dirty="0" smtClean="0"/>
              <a:t> is produced by photosynthetic organisms like diatoms that rely on sunlight. When there is less ice, there is more sun reaching the water and there will be more productivity, so more </a:t>
            </a:r>
            <a:r>
              <a:rPr lang="en-US" baseline="0" dirty="0" err="1" smtClean="0"/>
              <a:t>biosilica</a:t>
            </a:r>
            <a:r>
              <a:rPr lang="en-US" baseline="0" dirty="0" smtClean="0"/>
              <a:t>. We saw peaks in IRD and </a:t>
            </a:r>
            <a:r>
              <a:rPr lang="en-US" baseline="0" dirty="0" err="1" smtClean="0"/>
              <a:t>biosilica</a:t>
            </a:r>
            <a:r>
              <a:rPr lang="en-US" baseline="0" dirty="0" smtClean="0"/>
              <a:t> around the same time as each other which is what we expected to see. These peaks likely indicate large amounts of ice sheet melt. On the other hand, low </a:t>
            </a:r>
            <a:r>
              <a:rPr lang="en-US" baseline="0" dirty="0" err="1" smtClean="0"/>
              <a:t>biosilica</a:t>
            </a:r>
            <a:r>
              <a:rPr lang="en-US" baseline="0" dirty="0" smtClean="0"/>
              <a:t> could also be an indicator of warmer times because it could mean that there was a lot of ice sheet melt, which would produce a lot of icebergs, which would also block the sunlight. So it is very difficult to rely solely on </a:t>
            </a:r>
            <a:r>
              <a:rPr lang="en-US" baseline="0" dirty="0" err="1" smtClean="0"/>
              <a:t>biosilica</a:t>
            </a:r>
            <a:r>
              <a:rPr lang="en-US" baseline="0" dirty="0" smtClean="0"/>
              <a:t> to indicate ice sheet advance and retreat.</a:t>
            </a:r>
          </a:p>
          <a:p>
            <a:endParaRPr lang="en-US" baseline="0" dirty="0" smtClean="0"/>
          </a:p>
          <a:p>
            <a:r>
              <a:rPr lang="en-US" baseline="0" dirty="0" smtClean="0"/>
              <a:t> Weight percent carbon is similarly a proxy for productivity. With more carbon we would expect more productivity due to less sea ice, and therefor warmer temperatures. Lastly, the carbon/nitrogen tells us if the core is terrestrial or marine based. A low C/N ratio (around 4 to 10) would indicate marine, a higher C/N ratio would indicate terrigenous. There is only spike in our data that doesn't indicate a marine source, which is likely an error.</a:t>
            </a:r>
            <a:endParaRPr lang="en-US" dirty="0"/>
          </a:p>
        </p:txBody>
      </p:sp>
      <p:sp>
        <p:nvSpPr>
          <p:cNvPr id="4" name="Slide Number Placeholder 3"/>
          <p:cNvSpPr>
            <a:spLocks noGrp="1"/>
          </p:cNvSpPr>
          <p:nvPr>
            <p:ph type="sldNum" sz="quarter" idx="10"/>
          </p:nvPr>
        </p:nvSpPr>
        <p:spPr/>
        <p:txBody>
          <a:bodyPr/>
          <a:lstStyle/>
          <a:p>
            <a:fld id="{4386B25A-E0A7-4553-9E79-4F4D9858230A}" type="slidenum">
              <a:rPr lang="en-US" smtClean="0"/>
              <a:t>15</a:t>
            </a:fld>
            <a:endParaRPr lang="en-US"/>
          </a:p>
        </p:txBody>
      </p:sp>
    </p:spTree>
    <p:extLst>
      <p:ext uri="{BB962C8B-B14F-4D97-AF65-F5344CB8AC3E}">
        <p14:creationId xmlns:p14="http://schemas.microsoft.com/office/powerpoint/2010/main" val="62638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grain size analysis plot to determine precision</a:t>
            </a:r>
          </a:p>
          <a:p>
            <a:r>
              <a:rPr lang="en-US" dirty="0" smtClean="0"/>
              <a:t>Comparing </a:t>
            </a:r>
            <a:r>
              <a:rPr lang="en-US" dirty="0" err="1" smtClean="0"/>
              <a:t>sedigraph</a:t>
            </a:r>
            <a:r>
              <a:rPr lang="en-US" dirty="0" smtClean="0"/>
              <a:t> with </a:t>
            </a:r>
            <a:r>
              <a:rPr lang="en-US" dirty="0" err="1" smtClean="0"/>
              <a:t>malvern</a:t>
            </a:r>
            <a:r>
              <a:rPr lang="en-US" dirty="0" smtClean="0"/>
              <a:t> (assume </a:t>
            </a:r>
            <a:r>
              <a:rPr lang="en-US" dirty="0" err="1" smtClean="0"/>
              <a:t>sedigraph</a:t>
            </a:r>
            <a:r>
              <a:rPr lang="en-US" baseline="0" dirty="0" smtClean="0"/>
              <a:t> is more accurate)</a:t>
            </a:r>
            <a:endParaRPr lang="en-US" dirty="0" smtClean="0"/>
          </a:p>
          <a:p>
            <a:r>
              <a:rPr lang="en-US" dirty="0" err="1" smtClean="0"/>
              <a:t>Biosilica</a:t>
            </a:r>
            <a:r>
              <a:rPr lang="en-US" dirty="0" smtClean="0"/>
              <a:t> </a:t>
            </a:r>
            <a:r>
              <a:rPr lang="mr-IN" dirty="0" smtClean="0"/>
              <a:t>–</a:t>
            </a:r>
            <a:r>
              <a:rPr lang="en-US" dirty="0" smtClean="0"/>
              <a:t> productivity</a:t>
            </a:r>
          </a:p>
          <a:p>
            <a:r>
              <a:rPr lang="en-US" dirty="0" smtClean="0"/>
              <a:t>Diatom</a:t>
            </a:r>
            <a:r>
              <a:rPr lang="en-US" baseline="0" dirty="0" smtClean="0"/>
              <a:t> species </a:t>
            </a:r>
            <a:r>
              <a:rPr lang="mr-IN" baseline="0" dirty="0" smtClean="0"/>
              <a:t>–</a:t>
            </a:r>
            <a:r>
              <a:rPr lang="en-US" baseline="0" dirty="0" smtClean="0"/>
              <a:t> warm loving or cold loving? Ice living</a:t>
            </a:r>
          </a:p>
          <a:p>
            <a:r>
              <a:rPr lang="en-US" baseline="0" dirty="0" smtClean="0"/>
              <a:t>IRD </a:t>
            </a:r>
            <a:r>
              <a:rPr lang="mr-IN" baseline="0" dirty="0" smtClean="0"/>
              <a:t>–</a:t>
            </a:r>
            <a:r>
              <a:rPr lang="en-US" baseline="0" dirty="0" smtClean="0"/>
              <a:t> provenance</a:t>
            </a:r>
          </a:p>
          <a:p>
            <a:r>
              <a:rPr lang="en-US" baseline="0" dirty="0" smtClean="0"/>
              <a:t>Assume 12 ma ice first formed in </a:t>
            </a:r>
            <a:r>
              <a:rPr lang="en-US" baseline="0" dirty="0" err="1" smtClean="0"/>
              <a:t>antarctica</a:t>
            </a:r>
            <a:r>
              <a:rPr lang="en-US" baseline="0" dirty="0" smtClean="0"/>
              <a:t> </a:t>
            </a:r>
            <a:r>
              <a:rPr lang="mr-IN" baseline="0" dirty="0" smtClean="0"/>
              <a:t>–</a:t>
            </a:r>
            <a:r>
              <a:rPr lang="en-US" baseline="0" dirty="0" smtClean="0"/>
              <a:t> oldest sedimentation processes </a:t>
            </a:r>
            <a:r>
              <a:rPr lang="mr-IN" baseline="0" dirty="0" smtClean="0"/>
              <a:t>…</a:t>
            </a:r>
            <a:r>
              <a:rPr lang="en-US" baseline="0" dirty="0" smtClean="0"/>
              <a:t> so since this happened that long ago, we are observing less major changes in sedimentation .. IRD tells how much ice is melting .. No IRD = open water or solid ice with no melting .. No </a:t>
            </a:r>
            <a:r>
              <a:rPr lang="en-US" baseline="0" dirty="0" err="1" smtClean="0"/>
              <a:t>IRDwith</a:t>
            </a:r>
            <a:r>
              <a:rPr lang="en-US" baseline="0" dirty="0" smtClean="0"/>
              <a:t> lots of diatom = open water and productivity</a:t>
            </a:r>
            <a:endParaRPr lang="en-US" dirty="0"/>
          </a:p>
        </p:txBody>
      </p:sp>
      <p:sp>
        <p:nvSpPr>
          <p:cNvPr id="4" name="Slide Number Placeholder 3"/>
          <p:cNvSpPr>
            <a:spLocks noGrp="1"/>
          </p:cNvSpPr>
          <p:nvPr>
            <p:ph type="sldNum" sz="quarter" idx="10"/>
          </p:nvPr>
        </p:nvSpPr>
        <p:spPr/>
        <p:txBody>
          <a:bodyPr/>
          <a:lstStyle/>
          <a:p>
            <a:fld id="{CF51AC89-DD80-F945-B804-99D1E87EC78A}" type="slidenum">
              <a:rPr lang="en-US" smtClean="0"/>
              <a:t>16</a:t>
            </a:fld>
            <a:endParaRPr lang="en-US"/>
          </a:p>
        </p:txBody>
      </p:sp>
    </p:spTree>
    <p:extLst>
      <p:ext uri="{BB962C8B-B14F-4D97-AF65-F5344CB8AC3E}">
        <p14:creationId xmlns:p14="http://schemas.microsoft.com/office/powerpoint/2010/main" val="1729730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current research consists</a:t>
            </a:r>
            <a:r>
              <a:rPr lang="en-US" baseline="0" dirty="0" smtClean="0"/>
              <a:t> of finding out where the IRD in the sediment core came from, which means knowing where the icebergs traveled from. This is done by using the 150-500 fraction of the core and picking out hornblendes and biotite for </a:t>
            </a:r>
            <a:r>
              <a:rPr lang="en-US" baseline="0" dirty="0" err="1" smtClean="0"/>
              <a:t>Ar-Ar</a:t>
            </a:r>
            <a:r>
              <a:rPr lang="en-US" baseline="0" dirty="0" smtClean="0"/>
              <a:t> analysis. These grains have specific </a:t>
            </a:r>
            <a:r>
              <a:rPr lang="en-US" baseline="0" dirty="0" err="1" smtClean="0"/>
              <a:t>Ar-Ar</a:t>
            </a:r>
            <a:r>
              <a:rPr lang="en-US" baseline="0" dirty="0" smtClean="0"/>
              <a:t> ages which correspond to the ages of rock on Antarctica. This image from Williams </a:t>
            </a:r>
            <a:r>
              <a:rPr lang="en-US" i="1" baseline="0" dirty="0" smtClean="0"/>
              <a:t>et al. </a:t>
            </a:r>
            <a:r>
              <a:rPr lang="en-US" i="0" baseline="0" dirty="0" smtClean="0"/>
              <a:t>is an example of how provenance works. You can see that the ages on land are found and then </a:t>
            </a:r>
            <a:r>
              <a:rPr lang="en-US" i="0" baseline="0" dirty="0" err="1" smtClean="0"/>
              <a:t>comapred</a:t>
            </a:r>
            <a:r>
              <a:rPr lang="en-US" i="0" baseline="0" dirty="0" smtClean="0"/>
              <a:t> to cores at different sites. At each site you can see how much of that core comes from which part of Antarctica. Using </a:t>
            </a:r>
            <a:r>
              <a:rPr lang="en-US" i="0" baseline="0" dirty="0" err="1" smtClean="0"/>
              <a:t>Ar-Ar</a:t>
            </a:r>
            <a:r>
              <a:rPr lang="en-US" i="0" baseline="0" dirty="0" smtClean="0"/>
              <a:t> analysis you can see how far icebergs have traveled, which gives you an idea of how much the ice sheet melted. </a:t>
            </a:r>
            <a:endParaRPr lang="en-US" dirty="0"/>
          </a:p>
        </p:txBody>
      </p:sp>
      <p:sp>
        <p:nvSpPr>
          <p:cNvPr id="4" name="Slide Number Placeholder 3"/>
          <p:cNvSpPr>
            <a:spLocks noGrp="1"/>
          </p:cNvSpPr>
          <p:nvPr>
            <p:ph type="sldNum" sz="quarter" idx="10"/>
          </p:nvPr>
        </p:nvSpPr>
        <p:spPr/>
        <p:txBody>
          <a:bodyPr/>
          <a:lstStyle/>
          <a:p>
            <a:fld id="{4386B25A-E0A7-4553-9E79-4F4D9858230A}" type="slidenum">
              <a:rPr lang="en-US" smtClean="0"/>
              <a:t>19</a:t>
            </a:fld>
            <a:endParaRPr lang="en-US"/>
          </a:p>
        </p:txBody>
      </p:sp>
    </p:spTree>
    <p:extLst>
      <p:ext uri="{BB962C8B-B14F-4D97-AF65-F5344CB8AC3E}">
        <p14:creationId xmlns:p14="http://schemas.microsoft.com/office/powerpoint/2010/main" val="1605433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Diatoms are</a:t>
            </a:r>
            <a:r>
              <a:rPr lang="en-US" baseline="0" dirty="0" smtClean="0"/>
              <a:t> a very useful for paleoclimate research as it is an effective proxy for climate change. This is due to their sensitivity to a variety of ecological conditions. </a:t>
            </a:r>
          </a:p>
          <a:p>
            <a:pPr marL="171450" indent="-171450">
              <a:buFont typeface="Arial" panose="020B0604020202020204" pitchFamily="34" charset="0"/>
              <a:buChar char="•"/>
            </a:pPr>
            <a:r>
              <a:rPr lang="en-US" baseline="0" dirty="0" smtClean="0"/>
              <a:t>Changes in climate can be tracked by observing the changes in species abundance within a sediment. The ecological requirements are well known for a number of ‘indicator’ species. </a:t>
            </a:r>
          </a:p>
          <a:p>
            <a:pPr marL="171450" indent="-171450">
              <a:buFont typeface="Arial" panose="020B0604020202020204" pitchFamily="34" charset="0"/>
              <a:buChar char="•"/>
            </a:pPr>
            <a:r>
              <a:rPr lang="en-US" baseline="0" dirty="0" smtClean="0"/>
              <a:t>The factors that contribute to changes in species include; precipitation, solar output, wind strength, and therefore upwelling and erosion. </a:t>
            </a:r>
          </a:p>
          <a:p>
            <a:pPr marL="171450" indent="-171450">
              <a:buFont typeface="Arial" panose="020B0604020202020204" pitchFamily="34" charset="0"/>
              <a:buChar char="•"/>
            </a:pPr>
            <a:r>
              <a:rPr lang="en-US" baseline="0" dirty="0" smtClean="0"/>
              <a:t>Diatoms are quiet detailed in structure and can be identified to genus and, in most cases, species level, which allows for the reconstruction of past climate by analyzing the changes in the preserved diatom valves through time. </a:t>
            </a:r>
            <a:endParaRPr lang="en-US" dirty="0" smtClean="0"/>
          </a:p>
          <a:p>
            <a:endParaRPr lang="en-US" dirty="0" smtClean="0"/>
          </a:p>
          <a:p>
            <a:endParaRPr lang="en-US" dirty="0" smtClean="0"/>
          </a:p>
          <a:p>
            <a:r>
              <a:rPr lang="en-US" dirty="0" smtClean="0"/>
              <a:t>There are two</a:t>
            </a:r>
            <a:r>
              <a:rPr lang="en-US" baseline="0" dirty="0" smtClean="0"/>
              <a:t> main groups of diatoms that are distinguished by their structures:</a:t>
            </a:r>
            <a:endParaRPr lang="en-US"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Picture top right: (</a:t>
            </a:r>
            <a:r>
              <a:rPr lang="en-US" baseline="0" dirty="0" err="1" smtClean="0"/>
              <a:t>Thalassiosira</a:t>
            </a:r>
            <a:r>
              <a:rPr lang="en-US" baseline="0" dirty="0" smtClean="0"/>
              <a:t> </a:t>
            </a:r>
            <a:r>
              <a:rPr lang="en-US" baseline="0" dirty="0" err="1" smtClean="0"/>
              <a:t>Lentiginosa</a:t>
            </a:r>
            <a:r>
              <a:rPr lang="en-US" baseline="0" dirty="0" smtClean="0"/>
              <a:t>) arrows are pointing out the defining characteristics of the taxa. This is a common example of a centric diatom (think round </a:t>
            </a:r>
            <a:r>
              <a:rPr lang="en-US" baseline="0" dirty="0" err="1" smtClean="0"/>
              <a:t>cilindrical</a:t>
            </a:r>
            <a:r>
              <a:rPr lang="en-US" baseline="0" dirty="0" smtClean="0"/>
              <a:t> structures) that are in our samples.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(https://taxonomic.aad.gov.au/keys/diatoms/key/Antarctic%20Marine%20Diatoms/Media/Html/images/Thalassiosira_lentiginosa/Thalassiosira_lentiginosa.jpg)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Picture top center: (</a:t>
            </a:r>
            <a:r>
              <a:rPr lang="en-US" baseline="0" dirty="0" err="1" smtClean="0"/>
              <a:t>Fragilariopsis</a:t>
            </a:r>
            <a:r>
              <a:rPr lang="en-US" baseline="0" dirty="0" smtClean="0"/>
              <a:t> </a:t>
            </a:r>
            <a:r>
              <a:rPr lang="en-US" baseline="0" dirty="0" err="1" smtClean="0"/>
              <a:t>Curta</a:t>
            </a:r>
            <a:r>
              <a:rPr lang="en-US" baseline="0" dirty="0" smtClean="0"/>
              <a:t>) A common example of a pennate diatom (think more of an oval shape/ almost looks like a grain of rice) that we find in our samples.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(https://taxonomic.aad.gov.au/keys/diatoms/key/Antarctic%20Marine%20Diatoms/Media/Html/images/Fragilariopsis_curta/Fragilariopsis_curta.jpg)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Picture bottom left: (</a:t>
            </a:r>
            <a:r>
              <a:rPr lang="en-US" baseline="0" dirty="0" err="1" smtClean="0"/>
              <a:t>Actinocyclus</a:t>
            </a:r>
            <a:r>
              <a:rPr lang="en-US" baseline="0" dirty="0" smtClean="0"/>
              <a:t> </a:t>
            </a:r>
            <a:r>
              <a:rPr lang="en-US" baseline="0" dirty="0" err="1" smtClean="0"/>
              <a:t>Actinochilus</a:t>
            </a:r>
            <a:r>
              <a:rPr lang="en-US" baseline="0" dirty="0" smtClean="0"/>
              <a:t>) Another centric species of diatoms that we find in </a:t>
            </a:r>
            <a:r>
              <a:rPr lang="en-US" baseline="0" smtClean="0"/>
              <a:t>our samples</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386B25A-E0A7-4553-9E79-4F4D9858230A}" type="slidenum">
              <a:rPr lang="en-US" smtClean="0"/>
              <a:t>20</a:t>
            </a:fld>
            <a:endParaRPr lang="en-US"/>
          </a:p>
        </p:txBody>
      </p:sp>
    </p:spTree>
    <p:extLst>
      <p:ext uri="{BB962C8B-B14F-4D97-AF65-F5344CB8AC3E}">
        <p14:creationId xmlns:p14="http://schemas.microsoft.com/office/powerpoint/2010/main" val="1643361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Earth’s 5</a:t>
            </a:r>
            <a:r>
              <a:rPr lang="en-US" baseline="30000" dirty="0" smtClean="0"/>
              <a:t>th</a:t>
            </a:r>
            <a:r>
              <a:rPr lang="en-US" dirty="0" smtClean="0"/>
              <a:t> largest continent</a:t>
            </a:r>
          </a:p>
          <a:p>
            <a:r>
              <a:rPr lang="en-US" dirty="0" smtClean="0"/>
              <a:t>Considered</a:t>
            </a:r>
            <a:r>
              <a:rPr lang="en-US" baseline="0" dirty="0" smtClean="0"/>
              <a:t> a desert</a:t>
            </a:r>
          </a:p>
          <a:p>
            <a:r>
              <a:rPr lang="en-US" baseline="0" dirty="0" smtClean="0"/>
              <a:t>When there is precipitation, the snow does not melt and builds up to form ice sheets</a:t>
            </a:r>
          </a:p>
          <a:p>
            <a:r>
              <a:rPr lang="en-US" baseline="0" dirty="0" smtClean="0"/>
              <a:t>Penguins have a small bill and feet to help conserve heat</a:t>
            </a:r>
          </a:p>
          <a:p>
            <a:r>
              <a:rPr lang="en-US" dirty="0" smtClean="0"/>
              <a:t>JR leg</a:t>
            </a:r>
            <a:r>
              <a:rPr lang="en-US" baseline="0" dirty="0" smtClean="0"/>
              <a:t> 367 in south china sea rifted margin</a:t>
            </a:r>
            <a:endParaRPr lang="en-US" dirty="0"/>
          </a:p>
        </p:txBody>
      </p:sp>
      <p:sp>
        <p:nvSpPr>
          <p:cNvPr id="4" name="Slide Number Placeholder 3"/>
          <p:cNvSpPr>
            <a:spLocks noGrp="1"/>
          </p:cNvSpPr>
          <p:nvPr>
            <p:ph type="sldNum" sz="quarter" idx="10"/>
          </p:nvPr>
        </p:nvSpPr>
        <p:spPr/>
        <p:txBody>
          <a:bodyPr/>
          <a:lstStyle/>
          <a:p>
            <a:fld id="{CF51AC89-DD80-F945-B804-99D1E87EC78A}" type="slidenum">
              <a:rPr lang="en-US" smtClean="0"/>
              <a:t>7</a:t>
            </a:fld>
            <a:endParaRPr lang="en-US"/>
          </a:p>
        </p:txBody>
      </p:sp>
    </p:spTree>
    <p:extLst>
      <p:ext uri="{BB962C8B-B14F-4D97-AF65-F5344CB8AC3E}">
        <p14:creationId xmlns:p14="http://schemas.microsoft.com/office/powerpoint/2010/main" val="2207459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Vehicle for most flow between oceans</a:t>
            </a:r>
          </a:p>
          <a:p>
            <a:r>
              <a:rPr lang="en-US" dirty="0" smtClean="0"/>
              <a:t>SV = </a:t>
            </a:r>
            <a:r>
              <a:rPr lang="en-US" dirty="0" err="1" smtClean="0"/>
              <a:t>Sverderp</a:t>
            </a:r>
            <a:r>
              <a:rPr lang="en-US" dirty="0" smtClean="0"/>
              <a:t> = 1 million cubic meters</a:t>
            </a:r>
            <a:r>
              <a:rPr lang="en-US" baseline="0" dirty="0" smtClean="0"/>
              <a:t> per second</a:t>
            </a:r>
            <a:r>
              <a:rPr lang="mr-IN" baseline="0" dirty="0" smtClean="0"/>
              <a:t>…</a:t>
            </a:r>
            <a:r>
              <a:rPr lang="en-US" baseline="0" dirty="0" smtClean="0"/>
              <a:t> Amount transported by ACC = 125 SV.. Amount transported by all rivers = 1.2 SV</a:t>
            </a:r>
          </a:p>
          <a:p>
            <a:r>
              <a:rPr lang="en-US" baseline="0" dirty="0" smtClean="0"/>
              <a:t>Surface and deep currents moving in same direction .. Study surface currents with coarse fraction, study deep currents with grain size</a:t>
            </a:r>
          </a:p>
          <a:p>
            <a:endParaRPr lang="en-US" baseline="0"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F51AC89-DD80-F945-B804-99D1E87EC78A}" type="slidenum">
              <a:rPr lang="en-US" smtClean="0"/>
              <a:t>8</a:t>
            </a:fld>
            <a:endParaRPr lang="en-US"/>
          </a:p>
        </p:txBody>
      </p:sp>
    </p:spTree>
    <p:extLst>
      <p:ext uri="{BB962C8B-B14F-4D97-AF65-F5344CB8AC3E}">
        <p14:creationId xmlns:p14="http://schemas.microsoft.com/office/powerpoint/2010/main" val="1729983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Brine rejection is when salt is pushed from ice to the surrounding water</a:t>
            </a:r>
          </a:p>
        </p:txBody>
      </p:sp>
      <p:sp>
        <p:nvSpPr>
          <p:cNvPr id="4" name="Slide Number Placeholder 3"/>
          <p:cNvSpPr>
            <a:spLocks noGrp="1"/>
          </p:cNvSpPr>
          <p:nvPr>
            <p:ph type="sldNum" sz="quarter" idx="10"/>
          </p:nvPr>
        </p:nvSpPr>
        <p:spPr/>
        <p:txBody>
          <a:bodyPr/>
          <a:lstStyle/>
          <a:p>
            <a:fld id="{CF51AC89-DD80-F945-B804-99D1E87EC78A}" type="slidenum">
              <a:rPr lang="en-US" smtClean="0"/>
              <a:t>9</a:t>
            </a:fld>
            <a:endParaRPr lang="en-US"/>
          </a:p>
        </p:txBody>
      </p:sp>
    </p:spTree>
    <p:extLst>
      <p:ext uri="{BB962C8B-B14F-4D97-AF65-F5344CB8AC3E}">
        <p14:creationId xmlns:p14="http://schemas.microsoft.com/office/powerpoint/2010/main" val="2906901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Forms because coastal </a:t>
            </a:r>
            <a:r>
              <a:rPr lang="en-US" dirty="0" err="1" smtClean="0"/>
              <a:t>polonyas</a:t>
            </a:r>
            <a:r>
              <a:rPr lang="en-US" dirty="0" smtClean="0"/>
              <a:t> are exposed to wind causing increased</a:t>
            </a:r>
            <a:r>
              <a:rPr lang="en-US" baseline="0" dirty="0" smtClean="0"/>
              <a:t> cooling of water and increasing density</a:t>
            </a:r>
          </a:p>
          <a:p>
            <a:r>
              <a:rPr lang="en-US" baseline="0" dirty="0" smtClean="0"/>
              <a:t>Also salt rejected during ice formation concentrates in this area, further increasing density</a:t>
            </a:r>
          </a:p>
          <a:p>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0 degrees Celsius and salt</a:t>
            </a:r>
            <a:r>
              <a:rPr lang="en-US" baseline="0" dirty="0" smtClean="0"/>
              <a:t> content of shelf water </a:t>
            </a:r>
            <a:r>
              <a:rPr lang="en-US" dirty="0" smtClean="0"/>
              <a:t>34.61 parts per thousand</a:t>
            </a:r>
          </a:p>
          <a:p>
            <a:r>
              <a:rPr lang="en-US" dirty="0" smtClean="0"/>
              <a:t>http://</a:t>
            </a:r>
            <a:r>
              <a:rPr lang="en-US" dirty="0" err="1" smtClean="0"/>
              <a:t>curry.eas.gatech.edu</a:t>
            </a:r>
            <a:r>
              <a:rPr lang="en-US" dirty="0" smtClean="0"/>
              <a:t>/Courses/5225/</a:t>
            </a:r>
            <a:r>
              <a:rPr lang="en-US" dirty="0" err="1" smtClean="0"/>
              <a:t>ency</a:t>
            </a:r>
            <a:r>
              <a:rPr lang="en-US" dirty="0" smtClean="0"/>
              <a:t>/Chapter11/</a:t>
            </a:r>
            <a:r>
              <a:rPr lang="en-US" dirty="0" err="1" smtClean="0"/>
              <a:t>Ency_Oceans</a:t>
            </a:r>
            <a:r>
              <a:rPr lang="en-US" dirty="0" smtClean="0"/>
              <a:t>/</a:t>
            </a:r>
            <a:r>
              <a:rPr lang="en-US" dirty="0" err="1" smtClean="0"/>
              <a:t>Bottom_Water_Formation.pdf</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F51AC89-DD80-F945-B804-99D1E87EC78A}" type="slidenum">
              <a:rPr lang="en-US" smtClean="0"/>
              <a:t>10</a:t>
            </a:fld>
            <a:endParaRPr lang="en-US"/>
          </a:p>
        </p:txBody>
      </p:sp>
    </p:spTree>
    <p:extLst>
      <p:ext uri="{BB962C8B-B14F-4D97-AF65-F5344CB8AC3E}">
        <p14:creationId xmlns:p14="http://schemas.microsoft.com/office/powerpoint/2010/main" val="2375182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WSBW leaves Weddell Sea, it flows</a:t>
            </a:r>
            <a:r>
              <a:rPr lang="en-US" baseline="0" dirty="0" smtClean="0"/>
              <a:t> north of the ACC and becomes the Antarctic bottom water</a:t>
            </a:r>
          </a:p>
        </p:txBody>
      </p:sp>
      <p:sp>
        <p:nvSpPr>
          <p:cNvPr id="4" name="Slide Number Placeholder 3"/>
          <p:cNvSpPr>
            <a:spLocks noGrp="1"/>
          </p:cNvSpPr>
          <p:nvPr>
            <p:ph type="sldNum" sz="quarter" idx="10"/>
          </p:nvPr>
        </p:nvSpPr>
        <p:spPr/>
        <p:txBody>
          <a:bodyPr/>
          <a:lstStyle/>
          <a:p>
            <a:fld id="{CF51AC89-DD80-F945-B804-99D1E87EC78A}" type="slidenum">
              <a:rPr lang="en-US" smtClean="0"/>
              <a:t>11</a:t>
            </a:fld>
            <a:endParaRPr lang="en-US"/>
          </a:p>
        </p:txBody>
      </p:sp>
    </p:spTree>
    <p:extLst>
      <p:ext uri="{BB962C8B-B14F-4D97-AF65-F5344CB8AC3E}">
        <p14:creationId xmlns:p14="http://schemas.microsoft.com/office/powerpoint/2010/main" val="2692084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buSzPct val="25000"/>
              <a:buNone/>
            </a:pPr>
            <a:r>
              <a:rPr lang="en" dirty="0" smtClean="0">
                <a:solidFill>
                  <a:schemeClr val="dk1"/>
                </a:solidFill>
                <a:latin typeface="+mn-lt"/>
                <a:ea typeface="Calibri"/>
                <a:cs typeface="Calibri"/>
                <a:sym typeface="Calibri"/>
              </a:rPr>
              <a:t>: Talley 13.</a:t>
            </a:r>
          </a:p>
          <a:p>
            <a:pPr marL="0" lvl="0" indent="0">
              <a:spcBef>
                <a:spcPts val="0"/>
              </a:spcBef>
              <a:buSzPct val="25000"/>
              <a:buNone/>
            </a:pPr>
            <a:r>
              <a:rPr lang="en" dirty="0" smtClean="0">
                <a:solidFill>
                  <a:schemeClr val="dk1"/>
                </a:solidFill>
                <a:latin typeface="+mn-lt"/>
                <a:ea typeface="Calibri"/>
                <a:cs typeface="Calibri"/>
                <a:sym typeface="Calibri"/>
              </a:rPr>
              <a:t>Talley, L.D. 2013. Closure of the global overturning circulation through the Indian, Pacific, and Southern Oceans: Schematics and transports. Oceanography 26(1):80–97, http://dx.doi.org/10.5670/oceanog.2013.07</a:t>
            </a:r>
            <a:endParaRPr lang="en"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CF51AC89-DD80-F945-B804-99D1E87EC78A}" type="slidenum">
              <a:rPr lang="en-US" smtClean="0"/>
              <a:t>12</a:t>
            </a:fld>
            <a:endParaRPr lang="en-US"/>
          </a:p>
        </p:txBody>
      </p:sp>
    </p:spTree>
    <p:extLst>
      <p:ext uri="{BB962C8B-B14F-4D97-AF65-F5344CB8AC3E}">
        <p14:creationId xmlns:p14="http://schemas.microsoft.com/office/powerpoint/2010/main" val="3934757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objectives</a:t>
            </a:r>
            <a:r>
              <a:rPr lang="en-US" baseline="0" dirty="0" smtClean="0"/>
              <a:t> but most related to my study is: Wanted to figure out when marine glacial conditions developed to form AABW</a:t>
            </a:r>
          </a:p>
          <a:p>
            <a:endParaRPr lang="en-US" baseline="0" dirty="0" smtClean="0"/>
          </a:p>
          <a:p>
            <a:r>
              <a:rPr lang="en-US" baseline="0" dirty="0" smtClean="0"/>
              <a:t>Formed due to the </a:t>
            </a:r>
            <a:r>
              <a:rPr lang="en-US" baseline="0" dirty="0" err="1" smtClean="0"/>
              <a:t>subduction</a:t>
            </a:r>
            <a:r>
              <a:rPr lang="en-US" baseline="0" dirty="0" smtClean="0"/>
              <a:t> of </a:t>
            </a:r>
            <a:r>
              <a:rPr lang="en-US" baseline="0" dirty="0" err="1" smtClean="0"/>
              <a:t>weddell</a:t>
            </a:r>
            <a:r>
              <a:rPr lang="en-US" baseline="0" dirty="0" smtClean="0"/>
              <a:t> ocean crust below the southern portion of the south Orkney </a:t>
            </a:r>
            <a:r>
              <a:rPr lang="en-US" baseline="0" dirty="0" err="1" smtClean="0"/>
              <a:t>microcontinent</a:t>
            </a:r>
            <a:endParaRPr lang="en-US" baseline="0" dirty="0" smtClean="0"/>
          </a:p>
          <a:p>
            <a:r>
              <a:rPr lang="en-US" baseline="0" dirty="0" smtClean="0"/>
              <a:t>Back arc basin 	</a:t>
            </a:r>
            <a:endParaRPr lang="en-US" dirty="0"/>
          </a:p>
        </p:txBody>
      </p:sp>
      <p:sp>
        <p:nvSpPr>
          <p:cNvPr id="4" name="Slide Number Placeholder 3"/>
          <p:cNvSpPr>
            <a:spLocks noGrp="1"/>
          </p:cNvSpPr>
          <p:nvPr>
            <p:ph type="sldNum" sz="quarter" idx="10"/>
          </p:nvPr>
        </p:nvSpPr>
        <p:spPr/>
        <p:txBody>
          <a:bodyPr/>
          <a:lstStyle/>
          <a:p>
            <a:fld id="{CF51AC89-DD80-F945-B804-99D1E87EC78A}" type="slidenum">
              <a:rPr lang="en-US" smtClean="0"/>
              <a:t>13</a:t>
            </a:fld>
            <a:endParaRPr lang="en-US"/>
          </a:p>
        </p:txBody>
      </p:sp>
    </p:spTree>
    <p:extLst>
      <p:ext uri="{BB962C8B-B14F-4D97-AF65-F5344CB8AC3E}">
        <p14:creationId xmlns:p14="http://schemas.microsoft.com/office/powerpoint/2010/main" val="1917172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51AC89-DD80-F945-B804-99D1E87EC78A}" type="slidenum">
              <a:rPr lang="en-US" smtClean="0"/>
              <a:t>14</a:t>
            </a:fld>
            <a:endParaRPr lang="en-US"/>
          </a:p>
        </p:txBody>
      </p:sp>
    </p:spTree>
    <p:extLst>
      <p:ext uri="{BB962C8B-B14F-4D97-AF65-F5344CB8AC3E}">
        <p14:creationId xmlns:p14="http://schemas.microsoft.com/office/powerpoint/2010/main" val="3163208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7312466A-AD1A-4697-A475-D677727DF853}" type="datetimeFigureOut">
              <a:rPr lang="en-US" smtClean="0"/>
              <a:t>3/23/17</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5DF43483-3A1B-4AC8-8B52-E591E74E5D3F}" type="slidenum">
              <a:rPr lang="en-US" smtClean="0"/>
              <a:t>‹#›</a:t>
            </a:fld>
            <a:endParaRPr lang="en-US"/>
          </a:p>
        </p:txBody>
      </p:sp>
    </p:spTree>
    <p:extLst>
      <p:ext uri="{BB962C8B-B14F-4D97-AF65-F5344CB8AC3E}">
        <p14:creationId xmlns:p14="http://schemas.microsoft.com/office/powerpoint/2010/main" val="1909827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12466A-AD1A-4697-A475-D677727DF853}"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43483-3A1B-4AC8-8B52-E591E74E5D3F}" type="slidenum">
              <a:rPr lang="en-US" smtClean="0"/>
              <a:t>‹#›</a:t>
            </a:fld>
            <a:endParaRPr lang="en-US"/>
          </a:p>
        </p:txBody>
      </p:sp>
    </p:spTree>
    <p:extLst>
      <p:ext uri="{BB962C8B-B14F-4D97-AF65-F5344CB8AC3E}">
        <p14:creationId xmlns:p14="http://schemas.microsoft.com/office/powerpoint/2010/main" val="1639436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12466A-AD1A-4697-A475-D677727DF853}"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43483-3A1B-4AC8-8B52-E591E74E5D3F}" type="slidenum">
              <a:rPr lang="en-US" smtClean="0"/>
              <a:t>‹#›</a:t>
            </a:fld>
            <a:endParaRPr lang="en-US"/>
          </a:p>
        </p:txBody>
      </p:sp>
    </p:spTree>
    <p:extLst>
      <p:ext uri="{BB962C8B-B14F-4D97-AF65-F5344CB8AC3E}">
        <p14:creationId xmlns:p14="http://schemas.microsoft.com/office/powerpoint/2010/main" val="4185193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12466A-AD1A-4697-A475-D677727DF853}"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43483-3A1B-4AC8-8B52-E591E74E5D3F}" type="slidenum">
              <a:rPr lang="en-US" smtClean="0"/>
              <a:t>‹#›</a:t>
            </a:fld>
            <a:endParaRPr lang="en-US"/>
          </a:p>
        </p:txBody>
      </p:sp>
    </p:spTree>
    <p:extLst>
      <p:ext uri="{BB962C8B-B14F-4D97-AF65-F5344CB8AC3E}">
        <p14:creationId xmlns:p14="http://schemas.microsoft.com/office/powerpoint/2010/main" val="440764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12466A-AD1A-4697-A475-D677727DF853}"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43483-3A1B-4AC8-8B52-E591E74E5D3F}" type="slidenum">
              <a:rPr lang="en-US" smtClean="0"/>
              <a:t>‹#›</a:t>
            </a:fld>
            <a:endParaRPr lang="en-US"/>
          </a:p>
        </p:txBody>
      </p:sp>
    </p:spTree>
    <p:extLst>
      <p:ext uri="{BB962C8B-B14F-4D97-AF65-F5344CB8AC3E}">
        <p14:creationId xmlns:p14="http://schemas.microsoft.com/office/powerpoint/2010/main" val="4168306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312466A-AD1A-4697-A475-D677727DF853}"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43483-3A1B-4AC8-8B52-E591E74E5D3F}" type="slidenum">
              <a:rPr lang="en-US" smtClean="0"/>
              <a:t>‹#›</a:t>
            </a:fld>
            <a:endParaRPr lang="en-US"/>
          </a:p>
        </p:txBody>
      </p:sp>
    </p:spTree>
    <p:extLst>
      <p:ext uri="{BB962C8B-B14F-4D97-AF65-F5344CB8AC3E}">
        <p14:creationId xmlns:p14="http://schemas.microsoft.com/office/powerpoint/2010/main" val="1057547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312466A-AD1A-4697-A475-D677727DF853}" type="datetimeFigureOut">
              <a:rPr lang="en-US" smtClean="0"/>
              <a:t>3/23/17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43483-3A1B-4AC8-8B52-E591E74E5D3F}" type="slidenum">
              <a:rPr lang="en-US" smtClean="0"/>
              <a:t>‹#›</a:t>
            </a:fld>
            <a:endParaRPr lang="en-US"/>
          </a:p>
        </p:txBody>
      </p:sp>
    </p:spTree>
    <p:extLst>
      <p:ext uri="{BB962C8B-B14F-4D97-AF65-F5344CB8AC3E}">
        <p14:creationId xmlns:p14="http://schemas.microsoft.com/office/powerpoint/2010/main" val="3263135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12466A-AD1A-4697-A475-D677727DF853}" type="datetimeFigureOut">
              <a:rPr lang="en-US" smtClean="0"/>
              <a:t>3/23/17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43483-3A1B-4AC8-8B52-E591E74E5D3F}" type="slidenum">
              <a:rPr lang="en-US" smtClean="0"/>
              <a:t>‹#›</a:t>
            </a:fld>
            <a:endParaRPr lang="en-US"/>
          </a:p>
        </p:txBody>
      </p:sp>
    </p:spTree>
    <p:extLst>
      <p:ext uri="{BB962C8B-B14F-4D97-AF65-F5344CB8AC3E}">
        <p14:creationId xmlns:p14="http://schemas.microsoft.com/office/powerpoint/2010/main" val="2989785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2466A-AD1A-4697-A475-D677727DF853}" type="datetimeFigureOut">
              <a:rPr lang="en-US" smtClean="0"/>
              <a:t>3/23/17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43483-3A1B-4AC8-8B52-E591E74E5D3F}" type="slidenum">
              <a:rPr lang="en-US" smtClean="0"/>
              <a:t>‹#›</a:t>
            </a:fld>
            <a:endParaRPr lang="en-US"/>
          </a:p>
        </p:txBody>
      </p:sp>
    </p:spTree>
    <p:extLst>
      <p:ext uri="{BB962C8B-B14F-4D97-AF65-F5344CB8AC3E}">
        <p14:creationId xmlns:p14="http://schemas.microsoft.com/office/powerpoint/2010/main" val="1218730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7312466A-AD1A-4697-A475-D677727DF853}"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5DF43483-3A1B-4AC8-8B52-E591E74E5D3F}" type="slidenum">
              <a:rPr lang="en-US" smtClean="0"/>
              <a:t>‹#›</a:t>
            </a:fld>
            <a:endParaRPr lang="en-US"/>
          </a:p>
        </p:txBody>
      </p:sp>
    </p:spTree>
    <p:extLst>
      <p:ext uri="{BB962C8B-B14F-4D97-AF65-F5344CB8AC3E}">
        <p14:creationId xmlns:p14="http://schemas.microsoft.com/office/powerpoint/2010/main" val="331394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7312466A-AD1A-4697-A475-D677727DF853}" type="datetimeFigureOut">
              <a:rPr lang="en-US" smtClean="0"/>
              <a:t>3/23/17</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5DF43483-3A1B-4AC8-8B52-E591E74E5D3F}" type="slidenum">
              <a:rPr lang="en-US" smtClean="0"/>
              <a:t>‹#›</a:t>
            </a:fld>
            <a:endParaRPr lang="en-US"/>
          </a:p>
        </p:txBody>
      </p:sp>
    </p:spTree>
    <p:extLst>
      <p:ext uri="{BB962C8B-B14F-4D97-AF65-F5344CB8AC3E}">
        <p14:creationId xmlns:p14="http://schemas.microsoft.com/office/powerpoint/2010/main" val="265565757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7312466A-AD1A-4697-A475-D677727DF853}" type="datetimeFigureOut">
              <a:rPr lang="en-US" smtClean="0"/>
              <a:t>3/23/17</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5DF43483-3A1B-4AC8-8B52-E591E74E5D3F}" type="slidenum">
              <a:rPr lang="en-US" smtClean="0"/>
              <a:t>‹#›</a:t>
            </a:fld>
            <a:endParaRPr lang="en-US"/>
          </a:p>
        </p:txBody>
      </p:sp>
    </p:spTree>
    <p:extLst>
      <p:ext uri="{BB962C8B-B14F-4D97-AF65-F5344CB8AC3E}">
        <p14:creationId xmlns:p14="http://schemas.microsoft.com/office/powerpoint/2010/main" val="320544516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7512" y="537881"/>
            <a:ext cx="10782300" cy="2415491"/>
          </a:xfrm>
        </p:spPr>
        <p:txBody>
          <a:bodyPr/>
          <a:lstStyle/>
          <a:p>
            <a:pPr algn="ctr"/>
            <a:r>
              <a:rPr lang="en-US" sz="4800" b="1" dirty="0" smtClean="0"/>
              <a:t>The Pliocene Record of the Antarctic Sedimentation in the Jane Basin, Northwest Weddell Sea, ODP Site 697</a:t>
            </a:r>
            <a:endParaRPr lang="en-US" sz="4800" b="1" dirty="0"/>
          </a:p>
        </p:txBody>
      </p:sp>
      <p:sp>
        <p:nvSpPr>
          <p:cNvPr id="3" name="Subtitle 2"/>
          <p:cNvSpPr>
            <a:spLocks noGrp="1"/>
          </p:cNvSpPr>
          <p:nvPr>
            <p:ph type="subTitle" idx="1"/>
          </p:nvPr>
        </p:nvSpPr>
        <p:spPr>
          <a:xfrm>
            <a:off x="1444561" y="3059895"/>
            <a:ext cx="9228201" cy="1645920"/>
          </a:xfrm>
        </p:spPr>
        <p:txBody>
          <a:bodyPr>
            <a:normAutofit/>
          </a:bodyPr>
          <a:lstStyle/>
          <a:p>
            <a:pPr algn="ctr"/>
            <a:r>
              <a:rPr lang="en-US" sz="2400" dirty="0" smtClean="0"/>
              <a:t>Luna, Melissa; Carter, Eliza; Centeno, Eduardo; Kaufman, Zachary; Cullen, Kate; </a:t>
            </a:r>
            <a:r>
              <a:rPr lang="en-US" sz="2400" dirty="0" err="1" smtClean="0"/>
              <a:t>Spriggs</a:t>
            </a:r>
            <a:r>
              <a:rPr lang="en-US" sz="2400" dirty="0" smtClean="0"/>
              <a:t>, Noah; Newman, </a:t>
            </a:r>
            <a:r>
              <a:rPr lang="en-US" sz="2400" dirty="0" err="1" smtClean="0"/>
              <a:t>Illana</a:t>
            </a:r>
            <a:r>
              <a:rPr lang="en-US" sz="2400" dirty="0" smtClean="0"/>
              <a:t>; </a:t>
            </a:r>
            <a:r>
              <a:rPr lang="en-US" sz="2400" b="1" i="1" dirty="0" smtClean="0"/>
              <a:t>O’Connell, Suzanne</a:t>
            </a:r>
            <a:endParaRPr lang="en-US" sz="2400" b="1" i="1" dirty="0"/>
          </a:p>
        </p:txBody>
      </p:sp>
      <p:pic>
        <p:nvPicPr>
          <p:cNvPr id="4" name="Shape 144"/>
          <p:cNvPicPr preferRelativeResize="0"/>
          <p:nvPr/>
        </p:nvPicPr>
        <p:blipFill>
          <a:blip r:embed="rId2">
            <a:alphaModFix/>
          </a:blip>
          <a:stretch>
            <a:fillRect/>
          </a:stretch>
        </p:blipFill>
        <p:spPr>
          <a:xfrm>
            <a:off x="8848164" y="4249271"/>
            <a:ext cx="3038379" cy="2263934"/>
          </a:xfrm>
          <a:prstGeom prst="rect">
            <a:avLst/>
          </a:prstGeom>
          <a:noFill/>
          <a:ln>
            <a:noFill/>
          </a:ln>
        </p:spPr>
      </p:pic>
    </p:spTree>
    <p:extLst>
      <p:ext uri="{BB962C8B-B14F-4D97-AF65-F5344CB8AC3E}">
        <p14:creationId xmlns:p14="http://schemas.microsoft.com/office/powerpoint/2010/main" val="18989218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856" y="780584"/>
            <a:ext cx="8042276" cy="771432"/>
          </a:xfrm>
        </p:spPr>
        <p:txBody>
          <a:bodyPr>
            <a:normAutofit fontScale="90000"/>
          </a:bodyPr>
          <a:lstStyle/>
          <a:p>
            <a:r>
              <a:rPr lang="en-US" b="1" dirty="0" smtClean="0"/>
              <a:t>Antarctic Water Masses</a:t>
            </a:r>
            <a:endParaRPr lang="en-US" b="1" dirty="0"/>
          </a:p>
        </p:txBody>
      </p:sp>
      <p:sp>
        <p:nvSpPr>
          <p:cNvPr id="3" name="Content Placeholder 2"/>
          <p:cNvSpPr>
            <a:spLocks noGrp="1"/>
          </p:cNvSpPr>
          <p:nvPr>
            <p:ph idx="1"/>
          </p:nvPr>
        </p:nvSpPr>
        <p:spPr>
          <a:xfrm>
            <a:off x="468410" y="1166300"/>
            <a:ext cx="8042276" cy="4783666"/>
          </a:xfrm>
        </p:spPr>
        <p:txBody>
          <a:bodyPr>
            <a:normAutofit/>
          </a:bodyPr>
          <a:lstStyle/>
          <a:p>
            <a:endParaRPr lang="en-US" dirty="0" smtClean="0"/>
          </a:p>
          <a:p>
            <a:endParaRPr lang="en-US" dirty="0"/>
          </a:p>
          <a:p>
            <a:pPr marL="0" indent="0">
              <a:buNone/>
            </a:pPr>
            <a:r>
              <a:rPr lang="en-US" dirty="0" smtClean="0"/>
              <a:t>Antarctic Circumpolar Current</a:t>
            </a:r>
          </a:p>
          <a:p>
            <a:r>
              <a:rPr lang="en-US" dirty="0" smtClean="0"/>
              <a:t>Weddell Sea Deep Water</a:t>
            </a:r>
          </a:p>
          <a:p>
            <a:endParaRPr lang="en-US" dirty="0" smtClean="0"/>
          </a:p>
          <a:p>
            <a:r>
              <a:rPr lang="en-US" b="1" u="sng" dirty="0" smtClean="0"/>
              <a:t>Weddell Sea Bottom Water</a:t>
            </a:r>
          </a:p>
          <a:p>
            <a:pPr lvl="1"/>
            <a:r>
              <a:rPr lang="en-US" b="1" dirty="0" smtClean="0"/>
              <a:t>Most dense bottom layers of Southern Ocean due to low temperature and high salinity</a:t>
            </a:r>
          </a:p>
          <a:p>
            <a:pPr lvl="1"/>
            <a:endParaRPr lang="en-US" dirty="0" smtClean="0"/>
          </a:p>
          <a:p>
            <a:r>
              <a:rPr lang="en-US" dirty="0" smtClean="0"/>
              <a:t>Antarctic Bottom Water</a:t>
            </a:r>
          </a:p>
          <a:p>
            <a:pPr marL="349250" lvl="1" indent="0">
              <a:buNone/>
            </a:pPr>
            <a:endParaRPr lang="en-US" dirty="0"/>
          </a:p>
        </p:txBody>
      </p:sp>
    </p:spTree>
    <p:extLst>
      <p:ext uri="{BB962C8B-B14F-4D97-AF65-F5344CB8AC3E}">
        <p14:creationId xmlns:p14="http://schemas.microsoft.com/office/powerpoint/2010/main" val="15903529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Antarctic Water Masses</a:t>
            </a:r>
            <a:endParaRPr lang="en-US" b="1" dirty="0"/>
          </a:p>
        </p:txBody>
      </p:sp>
      <p:sp>
        <p:nvSpPr>
          <p:cNvPr id="3" name="Content Placeholder 2"/>
          <p:cNvSpPr>
            <a:spLocks noGrp="1"/>
          </p:cNvSpPr>
          <p:nvPr>
            <p:ph idx="1"/>
          </p:nvPr>
        </p:nvSpPr>
        <p:spPr>
          <a:xfrm>
            <a:off x="657224" y="1917442"/>
            <a:ext cx="8042276" cy="4783666"/>
          </a:xfrm>
        </p:spPr>
        <p:txBody>
          <a:bodyPr>
            <a:normAutofit/>
          </a:bodyPr>
          <a:lstStyle/>
          <a:p>
            <a:r>
              <a:rPr lang="en-US" dirty="0" smtClean="0"/>
              <a:t>Antarctic Circumpolar Current</a:t>
            </a:r>
          </a:p>
          <a:p>
            <a:r>
              <a:rPr lang="en-US" dirty="0" smtClean="0"/>
              <a:t>Weddell Sea Deep Water</a:t>
            </a:r>
          </a:p>
          <a:p>
            <a:r>
              <a:rPr lang="en-US" dirty="0" smtClean="0"/>
              <a:t>Weddell Sea Bottom Water</a:t>
            </a:r>
          </a:p>
          <a:p>
            <a:endParaRPr lang="en-US" dirty="0" smtClean="0"/>
          </a:p>
          <a:p>
            <a:r>
              <a:rPr lang="en-US" b="1" u="sng" dirty="0" smtClean="0"/>
              <a:t>Antarctic Bottom Water</a:t>
            </a:r>
          </a:p>
          <a:p>
            <a:pPr lvl="1"/>
            <a:r>
              <a:rPr lang="en-US" b="1" dirty="0" smtClean="0"/>
              <a:t>Weddell Sea Bottom Water that exits the Weddell Sea</a:t>
            </a:r>
          </a:p>
        </p:txBody>
      </p:sp>
    </p:spTree>
    <p:extLst>
      <p:ext uri="{BB962C8B-B14F-4D97-AF65-F5344CB8AC3E}">
        <p14:creationId xmlns:p14="http://schemas.microsoft.com/office/powerpoint/2010/main" val="1078490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942" y="415910"/>
            <a:ext cx="10772775" cy="1187347"/>
          </a:xfrm>
        </p:spPr>
        <p:txBody>
          <a:bodyPr/>
          <a:lstStyle/>
          <a:p>
            <a:r>
              <a:rPr lang="en-US" b="1" dirty="0" smtClean="0"/>
              <a:t>Antarctic Water Masses</a:t>
            </a:r>
            <a:endParaRPr lang="en-US" b="1" dirty="0"/>
          </a:p>
        </p:txBody>
      </p:sp>
      <p:pic>
        <p:nvPicPr>
          <p:cNvPr id="4" name="Shape 195"/>
          <p:cNvPicPr preferRelativeResize="0">
            <a:picLocks noGrp="1"/>
          </p:cNvPicPr>
          <p:nvPr>
            <p:ph idx="1"/>
          </p:nvPr>
        </p:nvPicPr>
        <p:blipFill rotWithShape="1">
          <a:blip r:embed="rId3">
            <a:alphaModFix/>
          </a:blip>
          <a:srcRect l="-9599" r="-9599"/>
          <a:stretch/>
        </p:blipFill>
        <p:spPr>
          <a:xfrm>
            <a:off x="1282375" y="1603257"/>
            <a:ext cx="8645396" cy="4777793"/>
          </a:xfrm>
          <a:prstGeom prst="rect">
            <a:avLst/>
          </a:prstGeom>
          <a:noFill/>
          <a:ln>
            <a:noFill/>
          </a:ln>
        </p:spPr>
      </p:pic>
      <p:sp>
        <p:nvSpPr>
          <p:cNvPr id="5" name="Rectangle 4"/>
          <p:cNvSpPr/>
          <p:nvPr/>
        </p:nvSpPr>
        <p:spPr>
          <a:xfrm>
            <a:off x="9409664" y="1603257"/>
            <a:ext cx="2286000" cy="1015663"/>
          </a:xfrm>
          <a:prstGeom prst="rect">
            <a:avLst/>
          </a:prstGeom>
        </p:spPr>
        <p:txBody>
          <a:bodyPr wrap="square">
            <a:spAutoFit/>
          </a:bodyPr>
          <a:lstStyle/>
          <a:p>
            <a:pPr lvl="0">
              <a:buSzPct val="25000"/>
            </a:pPr>
            <a:r>
              <a:rPr lang="en-US" sz="1200" b="1" dirty="0">
                <a:solidFill>
                  <a:srgbClr val="7030A0"/>
                </a:solidFill>
                <a:latin typeface="Calibri"/>
                <a:ea typeface="Calibri"/>
                <a:cs typeface="Calibri"/>
                <a:sym typeface="Calibri"/>
              </a:rPr>
              <a:t>Upper Ocean</a:t>
            </a:r>
            <a:endParaRPr lang="en" sz="1200" b="1" dirty="0">
              <a:solidFill>
                <a:srgbClr val="7030A0"/>
              </a:solidFill>
              <a:latin typeface="Calibri"/>
              <a:ea typeface="Calibri"/>
              <a:cs typeface="Calibri"/>
              <a:sym typeface="Calibri"/>
            </a:endParaRPr>
          </a:p>
          <a:p>
            <a:pPr lvl="0">
              <a:buSzPct val="25000"/>
            </a:pPr>
            <a:r>
              <a:rPr lang="en-US" sz="1200" b="1" dirty="0">
                <a:solidFill>
                  <a:srgbClr val="00B050"/>
                </a:solidFill>
                <a:latin typeface="Calibri"/>
                <a:ea typeface="Calibri"/>
                <a:cs typeface="Calibri"/>
                <a:sym typeface="Calibri"/>
              </a:rPr>
              <a:t>North Atlantic Deep Water</a:t>
            </a:r>
            <a:endParaRPr lang="en" sz="1200" b="1" dirty="0">
              <a:solidFill>
                <a:srgbClr val="00B050"/>
              </a:solidFill>
              <a:latin typeface="Calibri"/>
              <a:ea typeface="Calibri"/>
              <a:cs typeface="Calibri"/>
              <a:sym typeface="Calibri"/>
            </a:endParaRPr>
          </a:p>
          <a:p>
            <a:pPr lvl="0">
              <a:buSzPct val="25000"/>
            </a:pPr>
            <a:r>
              <a:rPr lang="en-US" sz="1200" b="1" dirty="0">
                <a:solidFill>
                  <a:srgbClr val="FFC000"/>
                </a:solidFill>
                <a:latin typeface="Calibri"/>
                <a:ea typeface="Calibri"/>
                <a:cs typeface="Calibri"/>
                <a:sym typeface="Calibri"/>
              </a:rPr>
              <a:t>Pacific and Indian Deep Water</a:t>
            </a:r>
            <a:endParaRPr lang="en" sz="1200" b="1" dirty="0">
              <a:solidFill>
                <a:srgbClr val="FFC000"/>
              </a:solidFill>
              <a:latin typeface="Calibri"/>
              <a:ea typeface="Calibri"/>
              <a:cs typeface="Calibri"/>
              <a:sym typeface="Calibri"/>
            </a:endParaRPr>
          </a:p>
          <a:p>
            <a:pPr lvl="0">
              <a:buSzPct val="25000"/>
            </a:pPr>
            <a:r>
              <a:rPr lang="en-US" sz="1200" b="1" dirty="0">
                <a:solidFill>
                  <a:srgbClr val="FF0000"/>
                </a:solidFill>
                <a:latin typeface="Calibri"/>
                <a:ea typeface="Calibri"/>
                <a:cs typeface="Calibri"/>
                <a:sym typeface="Calibri"/>
              </a:rPr>
              <a:t>Intermediate Water</a:t>
            </a:r>
            <a:endParaRPr lang="en" sz="1200" b="1" dirty="0">
              <a:solidFill>
                <a:srgbClr val="FF0000"/>
              </a:solidFill>
              <a:latin typeface="Calibri"/>
              <a:ea typeface="Calibri"/>
              <a:cs typeface="Calibri"/>
              <a:sym typeface="Calibri"/>
            </a:endParaRPr>
          </a:p>
          <a:p>
            <a:pPr lvl="0">
              <a:buSzPct val="25000"/>
            </a:pPr>
            <a:r>
              <a:rPr lang="en-US" sz="1200" b="1" dirty="0">
                <a:solidFill>
                  <a:srgbClr val="0070C0"/>
                </a:solidFill>
                <a:latin typeface="Calibri"/>
                <a:ea typeface="Calibri"/>
                <a:cs typeface="Calibri"/>
                <a:sym typeface="Calibri"/>
              </a:rPr>
              <a:t>Antarctic Bottom Water</a:t>
            </a:r>
            <a:endParaRPr lang="en" sz="1200" b="1" dirty="0">
              <a:solidFill>
                <a:srgbClr val="0070C0"/>
              </a:solidFill>
              <a:latin typeface="Calibri"/>
              <a:ea typeface="Calibri"/>
              <a:cs typeface="Calibri"/>
              <a:sym typeface="Calibri"/>
            </a:endParaRPr>
          </a:p>
        </p:txBody>
      </p:sp>
      <p:sp>
        <p:nvSpPr>
          <p:cNvPr id="6" name="TextBox 5"/>
          <p:cNvSpPr txBox="1"/>
          <p:nvPr/>
        </p:nvSpPr>
        <p:spPr>
          <a:xfrm>
            <a:off x="1960934" y="6381050"/>
            <a:ext cx="3644139" cy="276999"/>
          </a:xfrm>
          <a:prstGeom prst="rect">
            <a:avLst/>
          </a:prstGeom>
          <a:noFill/>
        </p:spPr>
        <p:txBody>
          <a:bodyPr wrap="none" rtlCol="0">
            <a:spAutoFit/>
          </a:bodyPr>
          <a:lstStyle/>
          <a:p>
            <a:r>
              <a:rPr lang="en-US" sz="1200" smtClean="0"/>
              <a:t>Global overturning circulation of the ocean (Talley</a:t>
            </a:r>
            <a:r>
              <a:rPr lang="en-US" sz="1200" dirty="0"/>
              <a:t>, 2013)</a:t>
            </a:r>
          </a:p>
        </p:txBody>
      </p:sp>
    </p:spTree>
    <p:extLst>
      <p:ext uri="{BB962C8B-B14F-4D97-AF65-F5344CB8AC3E}">
        <p14:creationId xmlns:p14="http://schemas.microsoft.com/office/powerpoint/2010/main" val="39346999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Site 697</a:t>
            </a:r>
            <a:endParaRPr lang="en-US" b="1" dirty="0"/>
          </a:p>
        </p:txBody>
      </p:sp>
      <p:sp>
        <p:nvSpPr>
          <p:cNvPr id="3" name="Content Placeholder 2"/>
          <p:cNvSpPr>
            <a:spLocks noGrp="1"/>
          </p:cNvSpPr>
          <p:nvPr>
            <p:ph idx="1"/>
          </p:nvPr>
        </p:nvSpPr>
        <p:spPr/>
        <p:txBody>
          <a:bodyPr/>
          <a:lstStyle/>
          <a:p>
            <a:r>
              <a:rPr lang="en-US" dirty="0" smtClean="0"/>
              <a:t>Studied during Leg 113 of the </a:t>
            </a:r>
            <a:r>
              <a:rPr lang="en-US" b="1" dirty="0" smtClean="0"/>
              <a:t>JOIDES Resolution</a:t>
            </a:r>
          </a:p>
          <a:p>
            <a:r>
              <a:rPr lang="en-US" dirty="0" smtClean="0"/>
              <a:t>Located within the </a:t>
            </a:r>
            <a:r>
              <a:rPr lang="en-US" u="sng" dirty="0" smtClean="0"/>
              <a:t>Jane Basin</a:t>
            </a:r>
          </a:p>
          <a:p>
            <a:pPr lvl="1"/>
            <a:endParaRPr lang="en-US" dirty="0"/>
          </a:p>
        </p:txBody>
      </p:sp>
      <p:sp>
        <p:nvSpPr>
          <p:cNvPr id="6" name="Rectangle 5"/>
          <p:cNvSpPr/>
          <p:nvPr/>
        </p:nvSpPr>
        <p:spPr>
          <a:xfrm>
            <a:off x="3482975" y="6172200"/>
            <a:ext cx="4572000" cy="400110"/>
          </a:xfrm>
          <a:prstGeom prst="rect">
            <a:avLst/>
          </a:prstGeom>
        </p:spPr>
        <p:txBody>
          <a:bodyPr>
            <a:spAutoFit/>
          </a:bodyPr>
          <a:lstStyle/>
          <a:p>
            <a:pPr lvl="0">
              <a:buSzPct val="25000"/>
            </a:pPr>
            <a:r>
              <a:rPr lang="en" sz="1000" dirty="0">
                <a:solidFill>
                  <a:schemeClr val="dk1"/>
                </a:solidFill>
                <a:latin typeface="Calibri"/>
                <a:ea typeface="Calibri"/>
                <a:cs typeface="Calibri"/>
                <a:sym typeface="Calibri"/>
              </a:rPr>
              <a:t>http://www.sciencepoles.org/interview/putting-antarcticas-ice-mass-loss-into-perspective</a:t>
            </a:r>
          </a:p>
        </p:txBody>
      </p:sp>
      <p:grpSp>
        <p:nvGrpSpPr>
          <p:cNvPr id="12" name="Group 11"/>
          <p:cNvGrpSpPr/>
          <p:nvPr/>
        </p:nvGrpSpPr>
        <p:grpSpPr>
          <a:xfrm>
            <a:off x="4092577" y="2781300"/>
            <a:ext cx="3962399" cy="3289300"/>
            <a:chOff x="-365126" y="3009900"/>
            <a:chExt cx="3806825" cy="2933701"/>
          </a:xfrm>
        </p:grpSpPr>
        <p:pic>
          <p:nvPicPr>
            <p:cNvPr id="7" name="Shape 175"/>
            <p:cNvPicPr preferRelativeResize="0"/>
            <p:nvPr/>
          </p:nvPicPr>
          <p:blipFill rotWithShape="1">
            <a:blip r:embed="rId3">
              <a:alphaModFix/>
            </a:blip>
            <a:srcRect/>
            <a:stretch/>
          </p:blipFill>
          <p:spPr>
            <a:xfrm>
              <a:off x="-365126" y="3009900"/>
              <a:ext cx="3806825" cy="2933701"/>
            </a:xfrm>
            <a:prstGeom prst="rect">
              <a:avLst/>
            </a:prstGeom>
            <a:noFill/>
            <a:ln>
              <a:noFill/>
            </a:ln>
          </p:spPr>
        </p:pic>
        <p:sp>
          <p:nvSpPr>
            <p:cNvPr id="10" name="Oval 9"/>
            <p:cNvSpPr/>
            <p:nvPr/>
          </p:nvSpPr>
          <p:spPr>
            <a:xfrm>
              <a:off x="254000" y="3581400"/>
              <a:ext cx="88900" cy="635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06802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149" y="137599"/>
            <a:ext cx="10772775" cy="1215340"/>
          </a:xfrm>
        </p:spPr>
        <p:txBody>
          <a:bodyPr/>
          <a:lstStyle/>
          <a:p>
            <a:r>
              <a:rPr lang="en-US" b="1" dirty="0" smtClean="0"/>
              <a:t>Site 697</a:t>
            </a:r>
            <a:endParaRPr lang="en-US" b="1" dirty="0"/>
          </a:p>
        </p:txBody>
      </p:sp>
      <p:grpSp>
        <p:nvGrpSpPr>
          <p:cNvPr id="6" name="Group 5"/>
          <p:cNvGrpSpPr/>
          <p:nvPr/>
        </p:nvGrpSpPr>
        <p:grpSpPr>
          <a:xfrm>
            <a:off x="1632857" y="1352939"/>
            <a:ext cx="8675361" cy="4730619"/>
            <a:chOff x="2082800" y="1902568"/>
            <a:chExt cx="7150100" cy="4226690"/>
          </a:xfrm>
        </p:grpSpPr>
        <p:pic>
          <p:nvPicPr>
            <p:cNvPr id="7" name="Picture 6"/>
            <p:cNvPicPr>
              <a:picLocks noChangeAspect="1"/>
            </p:cNvPicPr>
            <p:nvPr/>
          </p:nvPicPr>
          <p:blipFill>
            <a:blip r:embed="rId3"/>
            <a:stretch>
              <a:fillRect/>
            </a:stretch>
          </p:blipFill>
          <p:spPr>
            <a:xfrm>
              <a:off x="2082800" y="1902568"/>
              <a:ext cx="7150100" cy="4226690"/>
            </a:xfrm>
            <a:prstGeom prst="rect">
              <a:avLst/>
            </a:prstGeom>
          </p:spPr>
        </p:pic>
        <p:sp>
          <p:nvSpPr>
            <p:cNvPr id="8" name="Oval 7"/>
            <p:cNvSpPr/>
            <p:nvPr/>
          </p:nvSpPr>
          <p:spPr>
            <a:xfrm>
              <a:off x="6413500" y="4851400"/>
              <a:ext cx="279400" cy="3048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1482533" y="6083558"/>
            <a:ext cx="1582421" cy="307777"/>
          </a:xfrm>
          <a:prstGeom prst="rect">
            <a:avLst/>
          </a:prstGeom>
          <a:noFill/>
        </p:spPr>
        <p:txBody>
          <a:bodyPr wrap="none" rtlCol="0">
            <a:spAutoFit/>
          </a:bodyPr>
          <a:lstStyle/>
          <a:p>
            <a:r>
              <a:rPr lang="en-US" sz="1400" dirty="0"/>
              <a:t>(Maldonado, 2003)</a:t>
            </a:r>
          </a:p>
        </p:txBody>
      </p:sp>
    </p:spTree>
    <p:extLst>
      <p:ext uri="{BB962C8B-B14F-4D97-AF65-F5344CB8AC3E}">
        <p14:creationId xmlns:p14="http://schemas.microsoft.com/office/powerpoint/2010/main" val="39721026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918" y="75876"/>
            <a:ext cx="10515600" cy="1062459"/>
          </a:xfrm>
        </p:spPr>
        <p:txBody>
          <a:bodyPr/>
          <a:lstStyle/>
          <a:p>
            <a:r>
              <a:rPr lang="en-US" b="1" dirty="0" smtClean="0"/>
              <a:t>Summer 2016 Research</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241" y="917762"/>
            <a:ext cx="5807336" cy="5570740"/>
          </a:xfrm>
          <a:prstGeom prst="rect">
            <a:avLst/>
          </a:prstGeom>
        </p:spPr>
      </p:pic>
      <p:sp>
        <p:nvSpPr>
          <p:cNvPr id="5" name="TextBox 4"/>
          <p:cNvSpPr txBox="1"/>
          <p:nvPr/>
        </p:nvSpPr>
        <p:spPr>
          <a:xfrm>
            <a:off x="8389620" y="1649954"/>
            <a:ext cx="2524461" cy="2031325"/>
          </a:xfrm>
          <a:prstGeom prst="rect">
            <a:avLst/>
          </a:prstGeom>
          <a:noFill/>
        </p:spPr>
        <p:txBody>
          <a:bodyPr wrap="square" rtlCol="0">
            <a:spAutoFit/>
          </a:bodyPr>
          <a:lstStyle/>
          <a:p>
            <a:r>
              <a:rPr lang="en-US" dirty="0" smtClean="0"/>
              <a:t>Analysis of weight percent of Ice-Rafted Detritus (IRD), </a:t>
            </a:r>
            <a:r>
              <a:rPr lang="en-US" dirty="0" err="1" smtClean="0"/>
              <a:t>biosilica</a:t>
            </a:r>
            <a:r>
              <a:rPr lang="en-US" dirty="0" smtClean="0"/>
              <a:t>, carbon, and carbon-nitrogen ratio and its correlation to the LRO4 Stack </a:t>
            </a:r>
            <a:endParaRPr lang="en-US" dirty="0"/>
          </a:p>
        </p:txBody>
      </p:sp>
    </p:spTree>
    <p:extLst>
      <p:ext uri="{BB962C8B-B14F-4D97-AF65-F5344CB8AC3E}">
        <p14:creationId xmlns:p14="http://schemas.microsoft.com/office/powerpoint/2010/main" val="3730632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21817"/>
            <a:ext cx="8042276" cy="1336956"/>
          </a:xfrm>
        </p:spPr>
        <p:txBody>
          <a:bodyPr/>
          <a:lstStyle/>
          <a:p>
            <a:r>
              <a:rPr lang="en-US" b="1" dirty="0" smtClean="0"/>
              <a:t>Current Research</a:t>
            </a:r>
            <a:endParaRPr lang="en-US" dirty="0"/>
          </a:p>
        </p:txBody>
      </p:sp>
      <p:sp>
        <p:nvSpPr>
          <p:cNvPr id="3" name="Content Placeholder 2"/>
          <p:cNvSpPr>
            <a:spLocks noGrp="1"/>
          </p:cNvSpPr>
          <p:nvPr>
            <p:ph idx="1"/>
          </p:nvPr>
        </p:nvSpPr>
        <p:spPr/>
        <p:txBody>
          <a:bodyPr/>
          <a:lstStyle/>
          <a:p>
            <a:pPr marL="349250" lvl="1" indent="0">
              <a:buNone/>
            </a:pPr>
            <a:endParaRPr lang="en-US" dirty="0"/>
          </a:p>
          <a:p>
            <a:pPr marL="349250" lvl="1" indent="0">
              <a:buNone/>
            </a:pPr>
            <a:endParaRPr lang="en-US" dirty="0"/>
          </a:p>
        </p:txBody>
      </p:sp>
      <p:sp>
        <p:nvSpPr>
          <p:cNvPr id="4" name="Rectangle 3"/>
          <p:cNvSpPr/>
          <p:nvPr/>
        </p:nvSpPr>
        <p:spPr>
          <a:xfrm>
            <a:off x="5578475" y="1612902"/>
            <a:ext cx="1193800" cy="7365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Original Sample</a:t>
            </a:r>
          </a:p>
        </p:txBody>
      </p:sp>
      <p:sp>
        <p:nvSpPr>
          <p:cNvPr id="10" name="Rectangle 9"/>
          <p:cNvSpPr/>
          <p:nvPr/>
        </p:nvSpPr>
        <p:spPr>
          <a:xfrm>
            <a:off x="5578475" y="2552702"/>
            <a:ext cx="1193800" cy="3809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Sieve</a:t>
            </a:r>
          </a:p>
        </p:txBody>
      </p:sp>
      <p:sp>
        <p:nvSpPr>
          <p:cNvPr id="12" name="Rectangle 11"/>
          <p:cNvSpPr/>
          <p:nvPr/>
        </p:nvSpPr>
        <p:spPr>
          <a:xfrm>
            <a:off x="7064375" y="2362200"/>
            <a:ext cx="1054100" cy="571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t>&gt;63 microns</a:t>
            </a:r>
          </a:p>
          <a:p>
            <a:pPr algn="ctr"/>
            <a:r>
              <a:rPr lang="en-US" sz="1000" b="1" dirty="0"/>
              <a:t>Coarse fraction</a:t>
            </a:r>
          </a:p>
        </p:txBody>
      </p:sp>
      <p:sp>
        <p:nvSpPr>
          <p:cNvPr id="13" name="Rectangle 12"/>
          <p:cNvSpPr/>
          <p:nvPr/>
        </p:nvSpPr>
        <p:spPr>
          <a:xfrm>
            <a:off x="4219575" y="2362200"/>
            <a:ext cx="1054100" cy="584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t>&lt;63 microns</a:t>
            </a:r>
          </a:p>
          <a:p>
            <a:pPr algn="ctr"/>
            <a:r>
              <a:rPr lang="en-US" sz="1000" b="1" dirty="0"/>
              <a:t>Fine fraction</a:t>
            </a:r>
          </a:p>
        </p:txBody>
      </p:sp>
      <p:sp>
        <p:nvSpPr>
          <p:cNvPr id="14" name="Rectangle 13"/>
          <p:cNvSpPr/>
          <p:nvPr/>
        </p:nvSpPr>
        <p:spPr>
          <a:xfrm>
            <a:off x="8232776" y="4311650"/>
            <a:ext cx="1714500" cy="8064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Pick </a:t>
            </a:r>
            <a:r>
              <a:rPr lang="en-US" sz="1200" b="1" dirty="0" err="1"/>
              <a:t>biotite</a:t>
            </a:r>
            <a:r>
              <a:rPr lang="en-US" sz="1200" b="1" dirty="0"/>
              <a:t> and hornblende to date (</a:t>
            </a:r>
            <a:r>
              <a:rPr lang="en-US" sz="1200" b="1" dirty="0" err="1"/>
              <a:t>Ar-Ar</a:t>
            </a:r>
            <a:r>
              <a:rPr lang="en-US" sz="1200" b="1" dirty="0"/>
              <a:t>) for provenance study</a:t>
            </a:r>
          </a:p>
        </p:txBody>
      </p:sp>
      <p:sp>
        <p:nvSpPr>
          <p:cNvPr id="15" name="Rectangle 14"/>
          <p:cNvSpPr/>
          <p:nvPr/>
        </p:nvSpPr>
        <p:spPr>
          <a:xfrm>
            <a:off x="8442326" y="3086100"/>
            <a:ext cx="1295400" cy="584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Study surface currents</a:t>
            </a:r>
          </a:p>
        </p:txBody>
      </p:sp>
      <p:cxnSp>
        <p:nvCxnSpPr>
          <p:cNvPr id="16" name="Straight Arrow Connector 15"/>
          <p:cNvCxnSpPr>
            <a:stCxn id="4" idx="2"/>
            <a:endCxn id="10" idx="0"/>
          </p:cNvCxnSpPr>
          <p:nvPr/>
        </p:nvCxnSpPr>
        <p:spPr>
          <a:xfrm>
            <a:off x="6175375" y="2349501"/>
            <a:ext cx="0" cy="2032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0" idx="3"/>
          </p:cNvCxnSpPr>
          <p:nvPr/>
        </p:nvCxnSpPr>
        <p:spPr>
          <a:xfrm flipV="1">
            <a:off x="6772275" y="2743201"/>
            <a:ext cx="29210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2" idx="3"/>
            <a:endCxn id="15" idx="0"/>
          </p:cNvCxnSpPr>
          <p:nvPr/>
        </p:nvCxnSpPr>
        <p:spPr>
          <a:xfrm>
            <a:off x="8118476" y="2647950"/>
            <a:ext cx="971551" cy="4381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5" idx="2"/>
            <a:endCxn id="14" idx="0"/>
          </p:cNvCxnSpPr>
          <p:nvPr/>
        </p:nvCxnSpPr>
        <p:spPr>
          <a:xfrm>
            <a:off x="9090026" y="3670300"/>
            <a:ext cx="0" cy="6413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0" idx="1"/>
          </p:cNvCxnSpPr>
          <p:nvPr/>
        </p:nvCxnSpPr>
        <p:spPr>
          <a:xfrm flipH="1">
            <a:off x="5273675" y="2743201"/>
            <a:ext cx="304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2936875" y="4057650"/>
            <a:ext cx="1054100" cy="584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Remove </a:t>
            </a:r>
            <a:r>
              <a:rPr lang="en-US" sz="1200" b="1" dirty="0" err="1"/>
              <a:t>biosillica</a:t>
            </a:r>
            <a:endParaRPr lang="en-US" sz="1200" b="1" dirty="0"/>
          </a:p>
        </p:txBody>
      </p:sp>
      <p:sp>
        <p:nvSpPr>
          <p:cNvPr id="37" name="Rectangle 36"/>
          <p:cNvSpPr/>
          <p:nvPr/>
        </p:nvSpPr>
        <p:spPr>
          <a:xfrm>
            <a:off x="2073275" y="5003800"/>
            <a:ext cx="1054100" cy="584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t>Grain size analysis</a:t>
            </a:r>
          </a:p>
        </p:txBody>
      </p:sp>
      <p:sp>
        <p:nvSpPr>
          <p:cNvPr id="41" name="Rectangle 40"/>
          <p:cNvSpPr/>
          <p:nvPr/>
        </p:nvSpPr>
        <p:spPr>
          <a:xfrm>
            <a:off x="3692525" y="5003800"/>
            <a:ext cx="1428750" cy="584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t>Spectrophotometry*</a:t>
            </a:r>
          </a:p>
        </p:txBody>
      </p:sp>
      <p:cxnSp>
        <p:nvCxnSpPr>
          <p:cNvPr id="55" name="Straight Arrow Connector 54"/>
          <p:cNvCxnSpPr>
            <a:stCxn id="30" idx="1"/>
            <a:endCxn id="37" idx="0"/>
          </p:cNvCxnSpPr>
          <p:nvPr/>
        </p:nvCxnSpPr>
        <p:spPr>
          <a:xfrm flipH="1">
            <a:off x="2600325" y="4349750"/>
            <a:ext cx="336550" cy="6540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30" idx="3"/>
            <a:endCxn id="41" idx="0"/>
          </p:cNvCxnSpPr>
          <p:nvPr/>
        </p:nvCxnSpPr>
        <p:spPr>
          <a:xfrm>
            <a:off x="3990976" y="4349750"/>
            <a:ext cx="415925" cy="6540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2803526" y="3187700"/>
            <a:ext cx="1295400" cy="584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Study bottom currents</a:t>
            </a:r>
          </a:p>
        </p:txBody>
      </p:sp>
      <p:cxnSp>
        <p:nvCxnSpPr>
          <p:cNvPr id="61" name="Straight Arrow Connector 60"/>
          <p:cNvCxnSpPr>
            <a:stCxn id="13" idx="1"/>
            <a:endCxn id="59" idx="0"/>
          </p:cNvCxnSpPr>
          <p:nvPr/>
        </p:nvCxnSpPr>
        <p:spPr>
          <a:xfrm flipH="1">
            <a:off x="3451227" y="2654300"/>
            <a:ext cx="768349"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59" idx="2"/>
            <a:endCxn id="30" idx="0"/>
          </p:cNvCxnSpPr>
          <p:nvPr/>
        </p:nvCxnSpPr>
        <p:spPr>
          <a:xfrm>
            <a:off x="3451227" y="3771900"/>
            <a:ext cx="12699" cy="285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16239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561" y="0"/>
            <a:ext cx="10772775" cy="1658198"/>
          </a:xfrm>
        </p:spPr>
        <p:txBody>
          <a:bodyPr/>
          <a:lstStyle/>
          <a:p>
            <a:r>
              <a:rPr lang="en-US" b="1" dirty="0" smtClean="0"/>
              <a:t>Current Research</a:t>
            </a:r>
            <a:endParaRPr lang="en-US" b="1" dirty="0"/>
          </a:p>
        </p:txBody>
      </p:sp>
      <p:sp>
        <p:nvSpPr>
          <p:cNvPr id="3" name="Content Placeholder 2"/>
          <p:cNvSpPr>
            <a:spLocks noGrp="1"/>
          </p:cNvSpPr>
          <p:nvPr>
            <p:ph idx="1"/>
          </p:nvPr>
        </p:nvSpPr>
        <p:spPr>
          <a:xfrm>
            <a:off x="553611" y="1250400"/>
            <a:ext cx="10753725" cy="3766185"/>
          </a:xfrm>
        </p:spPr>
        <p:txBody>
          <a:bodyPr/>
          <a:lstStyle/>
          <a:p>
            <a:r>
              <a:rPr lang="en-US" b="1" dirty="0" smtClean="0"/>
              <a:t>Grain Size Analysis</a:t>
            </a:r>
          </a:p>
          <a:p>
            <a:pPr lvl="1"/>
            <a:r>
              <a:rPr lang="en-US" b="1" dirty="0"/>
              <a:t>Laser diffraction</a:t>
            </a:r>
          </a:p>
          <a:p>
            <a:pPr lvl="2"/>
            <a:r>
              <a:rPr lang="en-US" dirty="0"/>
              <a:t>Malvern </a:t>
            </a:r>
            <a:r>
              <a:rPr lang="en-US" dirty="0" err="1"/>
              <a:t>Mastersizer</a:t>
            </a:r>
            <a:r>
              <a:rPr lang="en-US" dirty="0"/>
              <a:t> 3000</a:t>
            </a:r>
          </a:p>
          <a:p>
            <a:endParaRPr lang="en-US" dirty="0"/>
          </a:p>
        </p:txBody>
      </p:sp>
      <p:pic>
        <p:nvPicPr>
          <p:cNvPr id="4" name="Picture 3"/>
          <p:cNvPicPr>
            <a:picLocks noChangeAspect="1"/>
          </p:cNvPicPr>
          <p:nvPr/>
        </p:nvPicPr>
        <p:blipFill>
          <a:blip r:embed="rId2"/>
          <a:stretch>
            <a:fillRect/>
          </a:stretch>
        </p:blipFill>
        <p:spPr>
          <a:xfrm>
            <a:off x="553611" y="3133492"/>
            <a:ext cx="4676913" cy="2817760"/>
          </a:xfrm>
          <a:prstGeom prst="rect">
            <a:avLst/>
          </a:prstGeom>
        </p:spPr>
      </p:pic>
      <p:pic>
        <p:nvPicPr>
          <p:cNvPr id="5" name="Picture 4"/>
          <p:cNvPicPr>
            <a:picLocks noChangeAspect="1"/>
          </p:cNvPicPr>
          <p:nvPr/>
        </p:nvPicPr>
        <p:blipFill>
          <a:blip r:embed="rId3"/>
          <a:stretch>
            <a:fillRect/>
          </a:stretch>
        </p:blipFill>
        <p:spPr>
          <a:xfrm>
            <a:off x="5120832" y="986478"/>
            <a:ext cx="4000500" cy="1993900"/>
          </a:xfrm>
          <a:prstGeom prst="rect">
            <a:avLst/>
          </a:prstGeom>
        </p:spPr>
      </p:pic>
      <p:pic>
        <p:nvPicPr>
          <p:cNvPr id="6" name="Picture 5"/>
          <p:cNvPicPr>
            <a:picLocks noChangeAspect="1"/>
          </p:cNvPicPr>
          <p:nvPr/>
        </p:nvPicPr>
        <p:blipFill>
          <a:blip r:embed="rId4"/>
          <a:stretch>
            <a:fillRect/>
          </a:stretch>
        </p:blipFill>
        <p:spPr>
          <a:xfrm>
            <a:off x="9121332" y="1050250"/>
            <a:ext cx="2819761" cy="1798721"/>
          </a:xfrm>
          <a:prstGeom prst="rect">
            <a:avLst/>
          </a:prstGeom>
        </p:spPr>
      </p:pic>
      <p:sp>
        <p:nvSpPr>
          <p:cNvPr id="7" name="TextBox 6"/>
          <p:cNvSpPr txBox="1"/>
          <p:nvPr/>
        </p:nvSpPr>
        <p:spPr>
          <a:xfrm>
            <a:off x="363969" y="6113096"/>
            <a:ext cx="5056195" cy="307777"/>
          </a:xfrm>
          <a:prstGeom prst="rect">
            <a:avLst/>
          </a:prstGeom>
          <a:noFill/>
        </p:spPr>
        <p:txBody>
          <a:bodyPr wrap="square" rtlCol="0">
            <a:spAutoFit/>
          </a:bodyPr>
          <a:lstStyle/>
          <a:p>
            <a:r>
              <a:rPr lang="en-US" sz="1400" dirty="0" smtClean="0"/>
              <a:t>Malvern </a:t>
            </a:r>
            <a:r>
              <a:rPr lang="en-US" sz="1400" dirty="0" err="1" smtClean="0"/>
              <a:t>Mastersizer</a:t>
            </a:r>
            <a:r>
              <a:rPr lang="en-US" sz="1400" dirty="0" smtClean="0"/>
              <a:t> 3000 at Central Connecticut State University</a:t>
            </a:r>
            <a:endParaRPr lang="en-US" sz="1400" dirty="0"/>
          </a:p>
        </p:txBody>
      </p:sp>
      <p:sp>
        <p:nvSpPr>
          <p:cNvPr id="8" name="TextBox 7"/>
          <p:cNvSpPr txBox="1"/>
          <p:nvPr/>
        </p:nvSpPr>
        <p:spPr>
          <a:xfrm>
            <a:off x="6923609" y="3940554"/>
            <a:ext cx="4252565"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Proxy for current speed</a:t>
            </a:r>
          </a:p>
          <a:p>
            <a:pPr marL="285750" indent="-285750">
              <a:buFont typeface="Arial" panose="020B0604020202020204" pitchFamily="34" charset="0"/>
              <a:buChar char="•"/>
            </a:pPr>
            <a:r>
              <a:rPr lang="en-US" dirty="0" smtClean="0"/>
              <a:t>Analysis of sortable silt size range</a:t>
            </a:r>
          </a:p>
          <a:p>
            <a:endParaRPr lang="en-US" dirty="0"/>
          </a:p>
        </p:txBody>
      </p:sp>
    </p:spTree>
    <p:extLst>
      <p:ext uri="{BB962C8B-B14F-4D97-AF65-F5344CB8AC3E}">
        <p14:creationId xmlns:p14="http://schemas.microsoft.com/office/powerpoint/2010/main" val="767477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922" y="189571"/>
            <a:ext cx="10772775" cy="1020306"/>
          </a:xfrm>
        </p:spPr>
        <p:txBody>
          <a:bodyPr/>
          <a:lstStyle/>
          <a:p>
            <a:r>
              <a:rPr lang="en-US" b="1" dirty="0" smtClean="0"/>
              <a:t>Current Research</a:t>
            </a:r>
            <a:endParaRPr lang="en-US" b="1" dirty="0"/>
          </a:p>
        </p:txBody>
      </p:sp>
      <p:pic>
        <p:nvPicPr>
          <p:cNvPr id="4" name="Content Placeholder 3"/>
          <p:cNvPicPr>
            <a:picLocks noGrp="1" noChangeAspect="1"/>
          </p:cNvPicPr>
          <p:nvPr>
            <p:ph idx="1"/>
          </p:nvPr>
        </p:nvPicPr>
        <p:blipFill>
          <a:blip r:embed="rId2"/>
          <a:stretch>
            <a:fillRect/>
          </a:stretch>
        </p:blipFill>
        <p:spPr>
          <a:xfrm>
            <a:off x="4505203" y="1122179"/>
            <a:ext cx="6808522" cy="2385106"/>
          </a:xfrm>
          <a:prstGeom prst="rect">
            <a:avLst/>
          </a:prstGeom>
        </p:spPr>
      </p:pic>
      <p:sp>
        <p:nvSpPr>
          <p:cNvPr id="5" name="TextBox 4"/>
          <p:cNvSpPr txBox="1"/>
          <p:nvPr/>
        </p:nvSpPr>
        <p:spPr>
          <a:xfrm>
            <a:off x="8672883" y="565584"/>
            <a:ext cx="3199477" cy="1384995"/>
          </a:xfrm>
          <a:prstGeom prst="rect">
            <a:avLst/>
          </a:prstGeom>
          <a:noFill/>
        </p:spPr>
        <p:txBody>
          <a:bodyPr wrap="square" rtlCol="0">
            <a:spAutoFit/>
          </a:bodyPr>
          <a:lstStyle/>
          <a:p>
            <a:r>
              <a:rPr lang="en-US" sz="1400" dirty="0" smtClean="0"/>
              <a:t>Example data of grain size distribution from sample 697B, 8H-3, 18. The top figure is the overall distribution of the grain size and the bottom figure represents the distribution of the sortable-silt size range </a:t>
            </a:r>
            <a:endParaRPr lang="en-US" sz="1400" dirty="0"/>
          </a:p>
        </p:txBody>
      </p:sp>
      <p:sp>
        <p:nvSpPr>
          <p:cNvPr id="6" name="TextBox 5"/>
          <p:cNvSpPr txBox="1"/>
          <p:nvPr/>
        </p:nvSpPr>
        <p:spPr>
          <a:xfrm>
            <a:off x="9794434" y="3989288"/>
            <a:ext cx="2077926" cy="1754326"/>
          </a:xfrm>
          <a:prstGeom prst="rect">
            <a:avLst/>
          </a:prstGeom>
          <a:noFill/>
          <a:ln w="34925">
            <a:solidFill>
              <a:schemeClr val="tx1"/>
            </a:solidFill>
          </a:ln>
        </p:spPr>
        <p:txBody>
          <a:bodyPr wrap="square" rtlCol="0">
            <a:spAutoFit/>
          </a:bodyPr>
          <a:lstStyle/>
          <a:p>
            <a:r>
              <a:rPr lang="en-US" b="1" dirty="0" smtClean="0"/>
              <a:t>Future Work</a:t>
            </a:r>
            <a:r>
              <a:rPr lang="en-US" dirty="0" smtClean="0"/>
              <a:t>: Particle size analysis </a:t>
            </a:r>
            <a:r>
              <a:rPr lang="en-US" smtClean="0"/>
              <a:t>using </a:t>
            </a:r>
            <a:r>
              <a:rPr lang="en-US" smtClean="0"/>
              <a:t>a </a:t>
            </a:r>
            <a:r>
              <a:rPr lang="en-US" dirty="0" err="1" smtClean="0"/>
              <a:t>Sedigraph</a:t>
            </a:r>
            <a:r>
              <a:rPr lang="en-US" dirty="0" smtClean="0"/>
              <a:t> and mineralogical analysis using spectrophotometry</a:t>
            </a:r>
            <a:endParaRPr lang="en-US" dirty="0"/>
          </a:p>
        </p:txBody>
      </p:sp>
      <p:pic>
        <p:nvPicPr>
          <p:cNvPr id="7" name="Picture 6"/>
          <p:cNvPicPr>
            <a:picLocks noChangeAspect="1"/>
          </p:cNvPicPr>
          <p:nvPr/>
        </p:nvPicPr>
        <p:blipFill>
          <a:blip r:embed="rId3"/>
          <a:stretch>
            <a:fillRect/>
          </a:stretch>
        </p:blipFill>
        <p:spPr>
          <a:xfrm>
            <a:off x="4559115" y="3603693"/>
            <a:ext cx="4947232" cy="2339907"/>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828422393"/>
              </p:ext>
            </p:extLst>
          </p:nvPr>
        </p:nvGraphicFramePr>
        <p:xfrm>
          <a:off x="475618" y="1211527"/>
          <a:ext cx="3706200" cy="3370942"/>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634922" y="4789507"/>
            <a:ext cx="2687444" cy="954107"/>
          </a:xfrm>
          <a:prstGeom prst="rect">
            <a:avLst/>
          </a:prstGeom>
          <a:noFill/>
        </p:spPr>
        <p:txBody>
          <a:bodyPr wrap="square" rtlCol="0">
            <a:spAutoFit/>
          </a:bodyPr>
          <a:lstStyle/>
          <a:p>
            <a:r>
              <a:rPr lang="en-US" sz="1400" dirty="0" smtClean="0"/>
              <a:t>Relationship of sample mass and  laser obscuration based on amount of grinding during sample preparation</a:t>
            </a:r>
            <a:endParaRPr lang="en-US" sz="1400" dirty="0"/>
          </a:p>
        </p:txBody>
      </p:sp>
    </p:spTree>
    <p:extLst>
      <p:ext uri="{BB962C8B-B14F-4D97-AF65-F5344CB8AC3E}">
        <p14:creationId xmlns:p14="http://schemas.microsoft.com/office/powerpoint/2010/main" val="2108541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656" y="245139"/>
            <a:ext cx="10772775" cy="1658198"/>
          </a:xfrm>
        </p:spPr>
        <p:txBody>
          <a:bodyPr/>
          <a:lstStyle/>
          <a:p>
            <a:r>
              <a:rPr lang="en-US" b="1" dirty="0" smtClean="0"/>
              <a:t>Current Research</a:t>
            </a:r>
            <a:endParaRPr lang="en-US" b="1" dirty="0"/>
          </a:p>
        </p:txBody>
      </p:sp>
      <p:sp>
        <p:nvSpPr>
          <p:cNvPr id="3" name="Content Placeholder 2"/>
          <p:cNvSpPr>
            <a:spLocks noGrp="1"/>
          </p:cNvSpPr>
          <p:nvPr>
            <p:ph idx="1"/>
          </p:nvPr>
        </p:nvSpPr>
        <p:spPr>
          <a:xfrm>
            <a:off x="676656" y="2011680"/>
            <a:ext cx="6907485" cy="1269401"/>
          </a:xfrm>
        </p:spPr>
        <p:txBody>
          <a:bodyPr/>
          <a:lstStyle/>
          <a:p>
            <a:r>
              <a:rPr lang="en-US" dirty="0" smtClean="0"/>
              <a:t>Provenance of icebergs using IRD</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455" y="2782674"/>
            <a:ext cx="3193946" cy="2395460"/>
          </a:xfrm>
          <a:prstGeom prst="rect">
            <a:avLst/>
          </a:prstGeom>
        </p:spPr>
      </p:pic>
      <p:sp>
        <p:nvSpPr>
          <p:cNvPr id="6" name="TextBox 5"/>
          <p:cNvSpPr txBox="1"/>
          <p:nvPr/>
        </p:nvSpPr>
        <p:spPr>
          <a:xfrm>
            <a:off x="676656" y="5278611"/>
            <a:ext cx="4235823" cy="769441"/>
          </a:xfrm>
          <a:prstGeom prst="rect">
            <a:avLst/>
          </a:prstGeom>
          <a:noFill/>
        </p:spPr>
        <p:txBody>
          <a:bodyPr wrap="square" rtlCol="0">
            <a:spAutoFit/>
          </a:bodyPr>
          <a:lstStyle/>
          <a:p>
            <a:r>
              <a:rPr lang="en-US" sz="1100" dirty="0" err="1" smtClean="0"/>
              <a:t>Hornblend</a:t>
            </a:r>
            <a:r>
              <a:rPr lang="en-US" sz="1100" dirty="0" smtClean="0"/>
              <a:t> grains prepared for crystal-picking ranging from 63 to 150 microns in size </a:t>
            </a:r>
          </a:p>
          <a:p>
            <a:endParaRPr lang="en-US" sz="1100" dirty="0"/>
          </a:p>
          <a:p>
            <a:r>
              <a:rPr lang="en-US" sz="1100" dirty="0" smtClean="0"/>
              <a:t>Image source: http</a:t>
            </a:r>
            <a:r>
              <a:rPr lang="en-US" sz="1100" dirty="0"/>
              <a:t>://</a:t>
            </a:r>
            <a:r>
              <a:rPr lang="en-US" sz="1100" dirty="0" err="1"/>
              <a:t>www.ldeo.columbia.edu</a:t>
            </a:r>
            <a:r>
              <a:rPr lang="en-US" sz="1100" dirty="0"/>
              <a:t>/~</a:t>
            </a:r>
            <a:r>
              <a:rPr lang="en-US" sz="1100" dirty="0" err="1"/>
              <a:t>epierce</a:t>
            </a:r>
            <a:r>
              <a:rPr lang="en-US" sz="1100" dirty="0"/>
              <a:t>/</a:t>
            </a:r>
            <a:r>
              <a:rPr lang="en-US" sz="1100" dirty="0" err="1"/>
              <a:t>Research.html</a:t>
            </a:r>
            <a:endParaRPr lang="en-US" sz="11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1313" y="499533"/>
            <a:ext cx="4417357" cy="5335322"/>
          </a:xfrm>
          <a:prstGeom prst="rect">
            <a:avLst/>
          </a:prstGeom>
        </p:spPr>
      </p:pic>
      <p:sp>
        <p:nvSpPr>
          <p:cNvPr id="8" name="TextBox 7"/>
          <p:cNvSpPr txBox="1"/>
          <p:nvPr/>
        </p:nvSpPr>
        <p:spPr>
          <a:xfrm>
            <a:off x="6835587" y="5960299"/>
            <a:ext cx="2967319" cy="430887"/>
          </a:xfrm>
          <a:prstGeom prst="rect">
            <a:avLst/>
          </a:prstGeom>
          <a:noFill/>
        </p:spPr>
        <p:txBody>
          <a:bodyPr wrap="square" rtlCol="0">
            <a:spAutoFit/>
          </a:bodyPr>
          <a:lstStyle/>
          <a:p>
            <a:r>
              <a:rPr lang="en-US" sz="1100" dirty="0" err="1" smtClean="0"/>
              <a:t>Provennance</a:t>
            </a:r>
            <a:r>
              <a:rPr lang="en-US" sz="1100" dirty="0" smtClean="0"/>
              <a:t> analysis of sediment collected along East Antarctica (Williams, 2010)</a:t>
            </a:r>
            <a:endParaRPr lang="en-US" sz="1100" dirty="0"/>
          </a:p>
        </p:txBody>
      </p:sp>
    </p:spTree>
    <p:extLst>
      <p:ext uri="{BB962C8B-B14F-4D97-AF65-F5344CB8AC3E}">
        <p14:creationId xmlns:p14="http://schemas.microsoft.com/office/powerpoint/2010/main" val="2831344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606" y="228946"/>
            <a:ext cx="10772775" cy="1658198"/>
          </a:xfrm>
        </p:spPr>
        <p:txBody>
          <a:bodyPr/>
          <a:lstStyle/>
          <a:p>
            <a:r>
              <a:rPr lang="en-US" b="1" dirty="0" smtClean="0"/>
              <a:t>Summary</a:t>
            </a:r>
            <a:endParaRPr lang="en-US" b="1" dirty="0"/>
          </a:p>
        </p:txBody>
      </p:sp>
      <p:sp>
        <p:nvSpPr>
          <p:cNvPr id="4" name="Content Placeholder 2"/>
          <p:cNvSpPr>
            <a:spLocks noGrp="1"/>
          </p:cNvSpPr>
          <p:nvPr>
            <p:ph idx="1"/>
          </p:nvPr>
        </p:nvSpPr>
        <p:spPr/>
        <p:txBody>
          <a:bodyPr>
            <a:normAutofit/>
          </a:bodyPr>
          <a:lstStyle/>
          <a:p>
            <a:pPr>
              <a:buFont typeface="Arial" panose="020B0604020202020204" pitchFamily="34" charset="0"/>
              <a:buChar char="•"/>
            </a:pPr>
            <a:r>
              <a:rPr lang="en-US" dirty="0" smtClean="0"/>
              <a:t>Why Study the Pliocene?</a:t>
            </a:r>
          </a:p>
          <a:p>
            <a:pPr>
              <a:buFont typeface="Arial" panose="020B0604020202020204" pitchFamily="34" charset="0"/>
              <a:buChar char="•"/>
            </a:pPr>
            <a:r>
              <a:rPr lang="en-US" dirty="0" smtClean="0"/>
              <a:t>Antarctica</a:t>
            </a:r>
          </a:p>
          <a:p>
            <a:pPr lvl="1">
              <a:buFont typeface="Arial" panose="020B0604020202020204" pitchFamily="34" charset="0"/>
              <a:buChar char="•"/>
            </a:pPr>
            <a:r>
              <a:rPr lang="en-US" dirty="0" smtClean="0"/>
              <a:t>Antarctic Water Masses</a:t>
            </a:r>
          </a:p>
          <a:p>
            <a:pPr lvl="1">
              <a:buFont typeface="Arial" panose="020B0604020202020204" pitchFamily="34" charset="0"/>
              <a:buChar char="•"/>
            </a:pPr>
            <a:r>
              <a:rPr lang="en-US" dirty="0" smtClean="0"/>
              <a:t>Jane Basin</a:t>
            </a:r>
          </a:p>
          <a:p>
            <a:pPr>
              <a:buFont typeface="Arial" panose="020B0604020202020204" pitchFamily="34" charset="0"/>
              <a:buChar char="•"/>
            </a:pPr>
            <a:r>
              <a:rPr lang="en-US" dirty="0" smtClean="0"/>
              <a:t>Summer 2016 Research</a:t>
            </a:r>
          </a:p>
          <a:p>
            <a:pPr lvl="1">
              <a:buFont typeface="Arial" panose="020B0604020202020204" pitchFamily="34" charset="0"/>
              <a:buChar char="•"/>
            </a:pPr>
            <a:r>
              <a:rPr lang="en-US" dirty="0" smtClean="0"/>
              <a:t>C/N, </a:t>
            </a:r>
            <a:r>
              <a:rPr lang="en-US" dirty="0" err="1" smtClean="0"/>
              <a:t>Biosilica</a:t>
            </a:r>
            <a:r>
              <a:rPr lang="en-US" dirty="0" smtClean="0"/>
              <a:t>, IRD</a:t>
            </a:r>
          </a:p>
          <a:p>
            <a:pPr>
              <a:buFont typeface="Arial" panose="020B0604020202020204" pitchFamily="34" charset="0"/>
              <a:buChar char="•"/>
            </a:pPr>
            <a:r>
              <a:rPr lang="en-US" dirty="0" smtClean="0"/>
              <a:t>Current and Future Work</a:t>
            </a:r>
          </a:p>
        </p:txBody>
      </p:sp>
    </p:spTree>
    <p:extLst>
      <p:ext uri="{BB962C8B-B14F-4D97-AF65-F5344CB8AC3E}">
        <p14:creationId xmlns:p14="http://schemas.microsoft.com/office/powerpoint/2010/main" val="4067309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481331"/>
            <a:ext cx="10772775" cy="1658198"/>
          </a:xfrm>
        </p:spPr>
        <p:txBody>
          <a:bodyPr/>
          <a:lstStyle/>
          <a:p>
            <a:r>
              <a:rPr lang="en-US" b="1" dirty="0" smtClean="0"/>
              <a:t>Current Research</a:t>
            </a:r>
            <a:endParaRPr lang="en-US" b="1" dirty="0"/>
          </a:p>
        </p:txBody>
      </p:sp>
      <p:sp>
        <p:nvSpPr>
          <p:cNvPr id="3" name="Content Placeholder 2"/>
          <p:cNvSpPr>
            <a:spLocks noGrp="1"/>
          </p:cNvSpPr>
          <p:nvPr>
            <p:ph idx="1"/>
          </p:nvPr>
        </p:nvSpPr>
        <p:spPr>
          <a:xfrm>
            <a:off x="676274" y="1917477"/>
            <a:ext cx="10753725" cy="480508"/>
          </a:xfrm>
        </p:spPr>
        <p:txBody>
          <a:bodyPr/>
          <a:lstStyle/>
          <a:p>
            <a:r>
              <a:rPr lang="en-US" dirty="0" smtClean="0"/>
              <a:t>Diatom identification</a:t>
            </a:r>
            <a:endParaRPr lang="en-US" dirty="0"/>
          </a:p>
        </p:txBody>
      </p:sp>
      <p:pic>
        <p:nvPicPr>
          <p:cNvPr id="1026" name="Picture 2" descr="https://taxonomic.aad.gov.au/keys/diatoms/key/Antarctic%20Marine%20Diatoms/Media/Html/images/Thalassiosira_lentiginosa/Thalassiosira_lentiginosa.jpg"/>
          <p:cNvPicPr>
            <a:picLocks noChangeAspect="1" noChangeArrowheads="1"/>
          </p:cNvPicPr>
          <p:nvPr/>
        </p:nvPicPr>
        <p:blipFill rotWithShape="1">
          <a:blip r:embed="rId3">
            <a:extLst>
              <a:ext uri="{28A0092B-C50C-407E-A947-70E740481C1C}">
                <a14:useLocalDpi xmlns:a14="http://schemas.microsoft.com/office/drawing/2010/main" val="0"/>
              </a:ext>
            </a:extLst>
          </a:blip>
          <a:srcRect b="18871"/>
          <a:stretch/>
        </p:blipFill>
        <p:spPr bwMode="auto">
          <a:xfrm>
            <a:off x="8535076" y="1899275"/>
            <a:ext cx="3190766" cy="4122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axonomic.aad.gov.au/keys/diatoms/key/Antarctic%20Marine%20Diatoms/Media/Html/images/Fragilariopsis_curta/Fragilariopsis_curta.jpg"/>
          <p:cNvPicPr>
            <a:picLocks noChangeAspect="1" noChangeArrowheads="1"/>
          </p:cNvPicPr>
          <p:nvPr/>
        </p:nvPicPr>
        <p:blipFill rotWithShape="1">
          <a:blip r:embed="rId4">
            <a:extLst>
              <a:ext uri="{28A0092B-C50C-407E-A947-70E740481C1C}">
                <a14:useLocalDpi xmlns:a14="http://schemas.microsoft.com/office/drawing/2010/main" val="0"/>
              </a:ext>
            </a:extLst>
          </a:blip>
          <a:srcRect b="10023"/>
          <a:stretch/>
        </p:blipFill>
        <p:spPr bwMode="auto">
          <a:xfrm>
            <a:off x="4669998" y="1917477"/>
            <a:ext cx="3192717" cy="41038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axonomic.aad.gov.au/keys/diatoms/key/Antarctic%20Marine%20Diatoms/Media/Html/images/Actinocyclus_actinochilus/Actinocyclus_actinochilus.jpg"/>
          <p:cNvPicPr>
            <a:picLocks noChangeAspect="1" noChangeArrowheads="1"/>
          </p:cNvPicPr>
          <p:nvPr/>
        </p:nvPicPr>
        <p:blipFill rotWithShape="1">
          <a:blip r:embed="rId5">
            <a:extLst>
              <a:ext uri="{28A0092B-C50C-407E-A947-70E740481C1C}">
                <a14:useLocalDpi xmlns:a14="http://schemas.microsoft.com/office/drawing/2010/main" val="0"/>
              </a:ext>
            </a:extLst>
          </a:blip>
          <a:srcRect b="10212"/>
          <a:stretch/>
        </p:blipFill>
        <p:spPr bwMode="auto">
          <a:xfrm>
            <a:off x="869301" y="2446129"/>
            <a:ext cx="3209011" cy="4122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217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3636" y="121297"/>
            <a:ext cx="10515600" cy="906917"/>
          </a:xfrm>
        </p:spPr>
        <p:txBody>
          <a:bodyPr/>
          <a:lstStyle/>
          <a:p>
            <a:r>
              <a:rPr lang="en-US" b="1" dirty="0" smtClean="0"/>
              <a:t>Why Study the Pliocene?</a:t>
            </a:r>
            <a:endParaRPr lang="en-US" b="1" dirty="0"/>
          </a:p>
        </p:txBody>
      </p:sp>
      <p:pic>
        <p:nvPicPr>
          <p:cNvPr id="5" name="Content Placeholder 3" descr="Zachos et al. 2001.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2023" t="-2539" r="-4912" b="23438"/>
          <a:stretch/>
        </p:blipFill>
        <p:spPr>
          <a:xfrm rot="16200000">
            <a:off x="573130" y="725836"/>
            <a:ext cx="5809793" cy="5988780"/>
          </a:xfrm>
          <a:prstGeom prst="rect">
            <a:avLst/>
          </a:prstGeom>
          <a:noFill/>
          <a:ln>
            <a:noFill/>
          </a:ln>
        </p:spPr>
      </p:pic>
      <p:sp>
        <p:nvSpPr>
          <p:cNvPr id="10" name="Right Arrow 9"/>
          <p:cNvSpPr/>
          <p:nvPr/>
        </p:nvSpPr>
        <p:spPr>
          <a:xfrm>
            <a:off x="6668082" y="2640562"/>
            <a:ext cx="880383" cy="5921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flipV="1">
            <a:off x="1226179" y="1790580"/>
            <a:ext cx="1539551" cy="9330"/>
          </a:xfrm>
          <a:prstGeom prst="line">
            <a:avLst/>
          </a:prstGeom>
          <a:ln w="50800"/>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7643652" y="574755"/>
            <a:ext cx="4288536" cy="4459538"/>
            <a:chOff x="7643652" y="574755"/>
            <a:chExt cx="4288536" cy="4459538"/>
          </a:xfrm>
        </p:grpSpPr>
        <p:pic>
          <p:nvPicPr>
            <p:cNvPr id="9" name="Picture 8"/>
            <p:cNvPicPr>
              <a:picLocks noChangeAspect="1"/>
            </p:cNvPicPr>
            <p:nvPr/>
          </p:nvPicPr>
          <p:blipFill rotWithShape="1">
            <a:blip r:embed="rId3"/>
            <a:srcRect l="12" t="5863" r="73065" b="56637"/>
            <a:stretch/>
          </p:blipFill>
          <p:spPr>
            <a:xfrm>
              <a:off x="7643652" y="574755"/>
              <a:ext cx="4288536" cy="4459538"/>
            </a:xfrm>
            <a:prstGeom prst="rect">
              <a:avLst/>
            </a:prstGeom>
            <a:ln w="28575" cmpd="sng">
              <a:solidFill>
                <a:schemeClr val="tx1"/>
              </a:solidFill>
            </a:ln>
          </p:spPr>
        </p:pic>
        <p:cxnSp>
          <p:nvCxnSpPr>
            <p:cNvPr id="14" name="Straight Connector 13"/>
            <p:cNvCxnSpPr/>
            <p:nvPr/>
          </p:nvCxnSpPr>
          <p:spPr>
            <a:xfrm flipH="1">
              <a:off x="9222060" y="2397512"/>
              <a:ext cx="836340" cy="1"/>
            </a:xfrm>
            <a:prstGeom prst="line">
              <a:avLst/>
            </a:prstGeom>
            <a:ln w="50800"/>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7681770" y="5424794"/>
            <a:ext cx="4212299" cy="1200329"/>
          </a:xfrm>
          <a:prstGeom prst="rect">
            <a:avLst/>
          </a:prstGeom>
          <a:noFill/>
        </p:spPr>
        <p:txBody>
          <a:bodyPr wrap="square" rtlCol="0">
            <a:spAutoFit/>
          </a:bodyPr>
          <a:lstStyle/>
          <a:p>
            <a:r>
              <a:rPr lang="en-US" dirty="0" smtClean="0"/>
              <a:t>Climatic, tectonic, and biotic events correlated with the benthic delta O-18 record </a:t>
            </a:r>
            <a:r>
              <a:rPr lang="en-US" dirty="0"/>
              <a:t>(</a:t>
            </a:r>
            <a:r>
              <a:rPr lang="en-US" dirty="0" err="1"/>
              <a:t>Zachos</a:t>
            </a:r>
            <a:r>
              <a:rPr lang="en-US" dirty="0"/>
              <a:t> et. al., 2001)</a:t>
            </a:r>
          </a:p>
          <a:p>
            <a:endParaRPr lang="en-US" dirty="0"/>
          </a:p>
        </p:txBody>
      </p:sp>
    </p:spTree>
    <p:extLst>
      <p:ext uri="{BB962C8B-B14F-4D97-AF65-F5344CB8AC3E}">
        <p14:creationId xmlns:p14="http://schemas.microsoft.com/office/powerpoint/2010/main" val="1892604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46631" y="2267354"/>
            <a:ext cx="9698737" cy="3582940"/>
            <a:chOff x="0" y="2845967"/>
            <a:chExt cx="8778429" cy="3110334"/>
          </a:xfrm>
        </p:grpSpPr>
        <p:pic>
          <p:nvPicPr>
            <p:cNvPr id="5" name="Picture 2" descr="LR04 st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52" y="2858667"/>
              <a:ext cx="8576577" cy="309763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 name="Straight Connector 5"/>
            <p:cNvCxnSpPr/>
            <p:nvPr/>
          </p:nvCxnSpPr>
          <p:spPr>
            <a:xfrm>
              <a:off x="4648200" y="2845967"/>
              <a:ext cx="25400" cy="265313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0" y="2882257"/>
              <a:ext cx="966548" cy="240462"/>
            </a:xfrm>
            <a:prstGeom prst="rect">
              <a:avLst/>
            </a:prstGeom>
            <a:noFill/>
          </p:spPr>
          <p:txBody>
            <a:bodyPr wrap="square" rtlCol="0">
              <a:spAutoFit/>
            </a:bodyPr>
            <a:lstStyle/>
            <a:p>
              <a:r>
                <a:rPr lang="en-US" sz="1200" b="1" dirty="0" smtClean="0">
                  <a:solidFill>
                    <a:srgbClr val="FF0000"/>
                  </a:solidFill>
                </a:rPr>
                <a:t>Warmer</a:t>
              </a:r>
              <a:endParaRPr lang="en-US" sz="1200" b="1" dirty="0">
                <a:solidFill>
                  <a:srgbClr val="FF0000"/>
                </a:solidFill>
              </a:endParaRPr>
            </a:p>
          </p:txBody>
        </p:sp>
        <p:sp>
          <p:nvSpPr>
            <p:cNvPr id="8" name="TextBox 7"/>
            <p:cNvSpPr txBox="1"/>
            <p:nvPr/>
          </p:nvSpPr>
          <p:spPr>
            <a:xfrm>
              <a:off x="28575" y="5258328"/>
              <a:ext cx="885825" cy="240462"/>
            </a:xfrm>
            <a:prstGeom prst="rect">
              <a:avLst/>
            </a:prstGeom>
            <a:noFill/>
          </p:spPr>
          <p:txBody>
            <a:bodyPr wrap="square" rtlCol="0">
              <a:spAutoFit/>
            </a:bodyPr>
            <a:lstStyle/>
            <a:p>
              <a:r>
                <a:rPr lang="en-US" sz="1200" b="1" dirty="0" smtClean="0">
                  <a:solidFill>
                    <a:srgbClr val="00B0F0"/>
                  </a:solidFill>
                </a:rPr>
                <a:t>Colder</a:t>
              </a:r>
              <a:endParaRPr lang="en-US" sz="1200" b="1" dirty="0">
                <a:solidFill>
                  <a:srgbClr val="00B0F0"/>
                </a:solidFill>
              </a:endParaRPr>
            </a:p>
          </p:txBody>
        </p:sp>
      </p:grpSp>
      <p:sp>
        <p:nvSpPr>
          <p:cNvPr id="9" name="Title 1"/>
          <p:cNvSpPr>
            <a:spLocks noGrp="1"/>
          </p:cNvSpPr>
          <p:nvPr>
            <p:ph type="title"/>
          </p:nvPr>
        </p:nvSpPr>
        <p:spPr/>
        <p:txBody>
          <a:bodyPr/>
          <a:lstStyle/>
          <a:p>
            <a:r>
              <a:rPr lang="en-US" b="1" dirty="0" smtClean="0"/>
              <a:t>Why Study the Pliocene?</a:t>
            </a:r>
            <a:endParaRPr lang="en-US" b="1" dirty="0"/>
          </a:p>
        </p:txBody>
      </p:sp>
      <p:sp>
        <p:nvSpPr>
          <p:cNvPr id="10" name="TextBox 9"/>
          <p:cNvSpPr txBox="1"/>
          <p:nvPr/>
        </p:nvSpPr>
        <p:spPr>
          <a:xfrm>
            <a:off x="4699624" y="1847493"/>
            <a:ext cx="3365024" cy="461665"/>
          </a:xfrm>
          <a:prstGeom prst="rect">
            <a:avLst/>
          </a:prstGeom>
          <a:noFill/>
        </p:spPr>
        <p:txBody>
          <a:bodyPr wrap="none" rtlCol="0">
            <a:spAutoFit/>
          </a:bodyPr>
          <a:lstStyle/>
          <a:p>
            <a:r>
              <a:rPr lang="en-US" sz="2400" b="1" dirty="0" err="1" smtClean="0"/>
              <a:t>Lisiecki-Raymo</a:t>
            </a:r>
            <a:r>
              <a:rPr lang="en-US" sz="2400" b="1" dirty="0" smtClean="0"/>
              <a:t> Stack</a:t>
            </a:r>
            <a:endParaRPr lang="en-US" sz="2400" b="1" dirty="0"/>
          </a:p>
        </p:txBody>
      </p:sp>
      <p:sp>
        <p:nvSpPr>
          <p:cNvPr id="2" name="TextBox 1"/>
          <p:cNvSpPr txBox="1"/>
          <p:nvPr/>
        </p:nvSpPr>
        <p:spPr>
          <a:xfrm>
            <a:off x="1941967" y="6001721"/>
            <a:ext cx="8203287" cy="369332"/>
          </a:xfrm>
          <a:prstGeom prst="rect">
            <a:avLst/>
          </a:prstGeom>
          <a:noFill/>
        </p:spPr>
        <p:txBody>
          <a:bodyPr wrap="square" rtlCol="0">
            <a:spAutoFit/>
          </a:bodyPr>
          <a:lstStyle/>
          <a:p>
            <a:r>
              <a:rPr lang="en-US" dirty="0" smtClean="0"/>
              <a:t>Benthic delta O-18 concentrations since the Pliocene as a proxy for paleo temperature </a:t>
            </a:r>
            <a:endParaRPr lang="en-US" dirty="0"/>
          </a:p>
        </p:txBody>
      </p:sp>
    </p:spTree>
    <p:extLst>
      <p:ext uri="{BB962C8B-B14F-4D97-AF65-F5344CB8AC3E}">
        <p14:creationId xmlns:p14="http://schemas.microsoft.com/office/powerpoint/2010/main" val="8163557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10571" y="194218"/>
            <a:ext cx="10772775" cy="1658198"/>
          </a:xfrm>
        </p:spPr>
        <p:txBody>
          <a:bodyPr/>
          <a:lstStyle/>
          <a:p>
            <a:r>
              <a:rPr lang="en-US" b="1" dirty="0" smtClean="0"/>
              <a:t>Why Study the Pliocene?</a:t>
            </a:r>
            <a:endParaRPr lang="en-US" b="1" dirty="0"/>
          </a:p>
        </p:txBody>
      </p:sp>
      <p:pic>
        <p:nvPicPr>
          <p:cNvPr id="4" name="Content Placeholder 3"/>
          <p:cNvPicPr>
            <a:picLocks noGrp="1" noChangeAspect="1"/>
          </p:cNvPicPr>
          <p:nvPr>
            <p:ph idx="1"/>
          </p:nvPr>
        </p:nvPicPr>
        <p:blipFill>
          <a:blip r:embed="rId3"/>
          <a:stretch>
            <a:fillRect/>
          </a:stretch>
        </p:blipFill>
        <p:spPr>
          <a:xfrm>
            <a:off x="1135991" y="1600444"/>
            <a:ext cx="5049812" cy="4475634"/>
          </a:xfrm>
          <a:prstGeom prst="rect">
            <a:avLst/>
          </a:prstGeom>
        </p:spPr>
      </p:pic>
      <p:pic>
        <p:nvPicPr>
          <p:cNvPr id="2" name="Picture 1"/>
          <p:cNvPicPr>
            <a:picLocks noChangeAspect="1"/>
          </p:cNvPicPr>
          <p:nvPr/>
        </p:nvPicPr>
        <p:blipFill>
          <a:blip r:embed="rId4"/>
          <a:stretch>
            <a:fillRect/>
          </a:stretch>
        </p:blipFill>
        <p:spPr>
          <a:xfrm>
            <a:off x="6797896" y="1744584"/>
            <a:ext cx="3973357" cy="3973357"/>
          </a:xfrm>
          <a:prstGeom prst="rect">
            <a:avLst/>
          </a:prstGeom>
        </p:spPr>
      </p:pic>
      <p:sp>
        <p:nvSpPr>
          <p:cNvPr id="7" name="Rectangle 6"/>
          <p:cNvSpPr/>
          <p:nvPr/>
        </p:nvSpPr>
        <p:spPr>
          <a:xfrm>
            <a:off x="6348435" y="5899107"/>
            <a:ext cx="4498777" cy="246221"/>
          </a:xfrm>
          <a:prstGeom prst="rect">
            <a:avLst/>
          </a:prstGeom>
        </p:spPr>
        <p:txBody>
          <a:bodyPr wrap="square">
            <a:spAutoFit/>
          </a:bodyPr>
          <a:lstStyle/>
          <a:p>
            <a:pPr lvl="2"/>
            <a:r>
              <a:rPr lang="en-US" sz="1000" dirty="0" smtClean="0"/>
              <a:t>Scanning Electron Microscope image of a </a:t>
            </a:r>
            <a:r>
              <a:rPr lang="en-US" sz="1000" dirty="0" err="1" smtClean="0"/>
              <a:t>cocolith</a:t>
            </a:r>
            <a:r>
              <a:rPr lang="en-US" sz="1000" dirty="0"/>
              <a:t> </a:t>
            </a:r>
            <a:r>
              <a:rPr lang="en-US" sz="1000" dirty="0" smtClean="0"/>
              <a:t>(AGU, 2016)</a:t>
            </a:r>
          </a:p>
        </p:txBody>
      </p:sp>
      <p:sp>
        <p:nvSpPr>
          <p:cNvPr id="3" name="TextBox 2"/>
          <p:cNvSpPr txBox="1"/>
          <p:nvPr/>
        </p:nvSpPr>
        <p:spPr>
          <a:xfrm>
            <a:off x="1971307" y="6097720"/>
            <a:ext cx="3693997" cy="692497"/>
          </a:xfrm>
          <a:prstGeom prst="rect">
            <a:avLst/>
          </a:prstGeom>
          <a:noFill/>
        </p:spPr>
        <p:txBody>
          <a:bodyPr wrap="square" rtlCol="0">
            <a:spAutoFit/>
          </a:bodyPr>
          <a:lstStyle/>
          <a:p>
            <a:pPr marL="0" lvl="2"/>
            <a:r>
              <a:rPr lang="en-US" sz="1050" dirty="0" smtClean="0"/>
              <a:t>Carbon dioxide concentrations  since the Pliocene obtained by the stable isotopic composition of </a:t>
            </a:r>
            <a:r>
              <a:rPr lang="en-US" sz="1050" dirty="0" err="1" smtClean="0"/>
              <a:t>aklenones</a:t>
            </a:r>
            <a:r>
              <a:rPr lang="en-US" sz="1050" dirty="0" smtClean="0"/>
              <a:t> (</a:t>
            </a:r>
            <a:r>
              <a:rPr lang="en-US" sz="1050" dirty="0" err="1" smtClean="0"/>
              <a:t>Pagani</a:t>
            </a:r>
            <a:r>
              <a:rPr lang="en-US" sz="1050" dirty="0"/>
              <a:t>, 2010</a:t>
            </a:r>
            <a:r>
              <a:rPr lang="en-US" sz="1000" dirty="0"/>
              <a:t>)</a:t>
            </a:r>
          </a:p>
          <a:p>
            <a:r>
              <a:rPr lang="en-US" dirty="0" smtClean="0"/>
              <a:t> </a:t>
            </a:r>
            <a:endParaRPr lang="en-US" dirty="0"/>
          </a:p>
        </p:txBody>
      </p:sp>
    </p:spTree>
    <p:extLst>
      <p:ext uri="{BB962C8B-B14F-4D97-AF65-F5344CB8AC3E}">
        <p14:creationId xmlns:p14="http://schemas.microsoft.com/office/powerpoint/2010/main" val="20035905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Climate Change</a:t>
            </a:r>
            <a:endParaRPr lang="en-US" b="1" dirty="0"/>
          </a:p>
        </p:txBody>
      </p:sp>
      <p:sp>
        <p:nvSpPr>
          <p:cNvPr id="3" name="Content Placeholder 2"/>
          <p:cNvSpPr>
            <a:spLocks noGrp="1"/>
          </p:cNvSpPr>
          <p:nvPr>
            <p:ph idx="1"/>
          </p:nvPr>
        </p:nvSpPr>
        <p:spPr>
          <a:xfrm>
            <a:off x="785811" y="1924864"/>
            <a:ext cx="10515600" cy="4351338"/>
          </a:xfrm>
        </p:spPr>
        <p:txBody>
          <a:bodyPr/>
          <a:lstStyle/>
          <a:p>
            <a:r>
              <a:rPr lang="en-US" dirty="0" smtClean="0"/>
              <a:t>Ice sheet dynamics</a:t>
            </a:r>
          </a:p>
          <a:p>
            <a:r>
              <a:rPr lang="en-US" dirty="0" smtClean="0"/>
              <a:t>Water circulation</a:t>
            </a:r>
          </a:p>
          <a:p>
            <a:r>
              <a:rPr lang="en-US" dirty="0" smtClean="0"/>
              <a:t>Analog for future climate model</a:t>
            </a:r>
            <a:endParaRPr lang="en-US" dirty="0"/>
          </a:p>
        </p:txBody>
      </p:sp>
    </p:spTree>
    <p:extLst>
      <p:ext uri="{BB962C8B-B14F-4D97-AF65-F5344CB8AC3E}">
        <p14:creationId xmlns:p14="http://schemas.microsoft.com/office/powerpoint/2010/main" val="3397915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860" y="178420"/>
            <a:ext cx="8042276" cy="836340"/>
          </a:xfrm>
        </p:spPr>
        <p:txBody>
          <a:bodyPr/>
          <a:lstStyle/>
          <a:p>
            <a:r>
              <a:rPr lang="en-US" b="1" dirty="0" smtClean="0"/>
              <a:t>Antarctica!</a:t>
            </a:r>
            <a:endParaRPr lang="en-US" b="1" dirty="0"/>
          </a:p>
        </p:txBody>
      </p:sp>
      <p:grpSp>
        <p:nvGrpSpPr>
          <p:cNvPr id="9" name="Group 8"/>
          <p:cNvGrpSpPr/>
          <p:nvPr/>
        </p:nvGrpSpPr>
        <p:grpSpPr>
          <a:xfrm>
            <a:off x="1530036" y="1014760"/>
            <a:ext cx="8996714" cy="5622711"/>
            <a:chOff x="1530036" y="1014760"/>
            <a:chExt cx="8996714" cy="5622711"/>
          </a:xfrm>
        </p:grpSpPr>
        <p:grpSp>
          <p:nvGrpSpPr>
            <p:cNvPr id="6" name="Group 5"/>
            <p:cNvGrpSpPr/>
            <p:nvPr/>
          </p:nvGrpSpPr>
          <p:grpSpPr>
            <a:xfrm>
              <a:off x="1582621" y="1014760"/>
              <a:ext cx="8944129" cy="5622711"/>
              <a:chOff x="2073276" y="1444532"/>
              <a:chExt cx="8042276" cy="5192940"/>
            </a:xfrm>
          </p:grpSpPr>
          <p:pic>
            <p:nvPicPr>
              <p:cNvPr id="5" name="Picture 4"/>
              <p:cNvPicPr>
                <a:picLocks noChangeAspect="1"/>
              </p:cNvPicPr>
              <p:nvPr/>
            </p:nvPicPr>
            <p:blipFill>
              <a:blip r:embed="rId3"/>
              <a:stretch>
                <a:fillRect/>
              </a:stretch>
            </p:blipFill>
            <p:spPr>
              <a:xfrm>
                <a:off x="6267538" y="1444532"/>
                <a:ext cx="3848013" cy="2440454"/>
              </a:xfrm>
              <a:prstGeom prst="rect">
                <a:avLst/>
              </a:prstGeom>
            </p:spPr>
          </p:pic>
          <p:pic>
            <p:nvPicPr>
              <p:cNvPr id="7" name="Picture 6"/>
              <p:cNvPicPr>
                <a:picLocks noChangeAspect="1"/>
              </p:cNvPicPr>
              <p:nvPr/>
            </p:nvPicPr>
            <p:blipFill>
              <a:blip r:embed="rId4"/>
              <a:stretch>
                <a:fillRect/>
              </a:stretch>
            </p:blipFill>
            <p:spPr>
              <a:xfrm>
                <a:off x="2073276" y="3884987"/>
                <a:ext cx="4194263" cy="2752485"/>
              </a:xfrm>
              <a:prstGeom prst="rect">
                <a:avLst/>
              </a:prstGeom>
            </p:spPr>
          </p:pic>
          <p:pic>
            <p:nvPicPr>
              <p:cNvPr id="3" name="Picture 2"/>
              <p:cNvPicPr>
                <a:picLocks noChangeAspect="1"/>
              </p:cNvPicPr>
              <p:nvPr/>
            </p:nvPicPr>
            <p:blipFill>
              <a:blip r:embed="rId5"/>
              <a:stretch>
                <a:fillRect/>
              </a:stretch>
            </p:blipFill>
            <p:spPr>
              <a:xfrm>
                <a:off x="6267538" y="3884986"/>
                <a:ext cx="3848014" cy="2752485"/>
              </a:xfrm>
              <a:prstGeom prst="rect">
                <a:avLst/>
              </a:prstGeom>
            </p:spPr>
          </p:pic>
        </p:grpSp>
        <p:pic>
          <p:nvPicPr>
            <p:cNvPr id="8" name="Shape 156"/>
            <p:cNvPicPr preferRelativeResize="0"/>
            <p:nvPr/>
          </p:nvPicPr>
          <p:blipFill>
            <a:blip r:embed="rId6">
              <a:alphaModFix/>
            </a:blip>
            <a:stretch>
              <a:fillRect/>
            </a:stretch>
          </p:blipFill>
          <p:spPr>
            <a:xfrm>
              <a:off x="1530036" y="1014760"/>
              <a:ext cx="4769772" cy="2642428"/>
            </a:xfrm>
            <a:prstGeom prst="rect">
              <a:avLst/>
            </a:prstGeom>
            <a:noFill/>
            <a:ln>
              <a:noFill/>
            </a:ln>
          </p:spPr>
        </p:pic>
      </p:grpSp>
    </p:spTree>
    <p:extLst>
      <p:ext uri="{BB962C8B-B14F-4D97-AF65-F5344CB8AC3E}">
        <p14:creationId xmlns:p14="http://schemas.microsoft.com/office/powerpoint/2010/main" val="11213963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Antarctic Water Masses</a:t>
            </a:r>
            <a:endParaRPr lang="en-US" b="1" dirty="0"/>
          </a:p>
        </p:txBody>
      </p:sp>
      <p:sp>
        <p:nvSpPr>
          <p:cNvPr id="3" name="Content Placeholder 2"/>
          <p:cNvSpPr>
            <a:spLocks noGrp="1"/>
          </p:cNvSpPr>
          <p:nvPr>
            <p:ph idx="1"/>
          </p:nvPr>
        </p:nvSpPr>
        <p:spPr>
          <a:xfrm>
            <a:off x="738998" y="1702838"/>
            <a:ext cx="7578725" cy="4783666"/>
          </a:xfrm>
        </p:spPr>
        <p:txBody>
          <a:bodyPr>
            <a:normAutofit/>
          </a:bodyPr>
          <a:lstStyle/>
          <a:p>
            <a:endParaRPr lang="en-US" b="1" dirty="0" smtClean="0"/>
          </a:p>
          <a:p>
            <a:r>
              <a:rPr lang="en-US" b="1" u="sng" dirty="0" smtClean="0"/>
              <a:t>Antarctic Circumpolar Current</a:t>
            </a:r>
          </a:p>
          <a:p>
            <a:pPr lvl="1"/>
            <a:r>
              <a:rPr lang="en-US" b="1" dirty="0" smtClean="0"/>
              <a:t>Largest wind-driven current on Earth</a:t>
            </a:r>
          </a:p>
          <a:p>
            <a:pPr lvl="1"/>
            <a:r>
              <a:rPr lang="en-US" b="1" dirty="0" smtClean="0"/>
              <a:t>Connects 3 major ocean basins</a:t>
            </a:r>
          </a:p>
          <a:p>
            <a:pPr lvl="1"/>
            <a:r>
              <a:rPr lang="en-US" b="1" dirty="0" smtClean="0"/>
              <a:t>Extends to about 4000 meters depth</a:t>
            </a:r>
          </a:p>
          <a:p>
            <a:pPr lvl="1"/>
            <a:endParaRPr lang="en-US" dirty="0" smtClean="0"/>
          </a:p>
          <a:p>
            <a:r>
              <a:rPr lang="en-US" dirty="0" smtClean="0"/>
              <a:t>Weddell </a:t>
            </a:r>
            <a:r>
              <a:rPr lang="en-US" dirty="0"/>
              <a:t>Sea Deep Water</a:t>
            </a:r>
          </a:p>
          <a:p>
            <a:r>
              <a:rPr lang="en-US" dirty="0" smtClean="0"/>
              <a:t>Weddell Sea Bottom Water</a:t>
            </a:r>
          </a:p>
          <a:p>
            <a:r>
              <a:rPr lang="en-US" dirty="0" smtClean="0"/>
              <a:t>Antarctic </a:t>
            </a:r>
            <a:r>
              <a:rPr lang="en-US" dirty="0"/>
              <a:t>Bottom Water</a:t>
            </a:r>
          </a:p>
        </p:txBody>
      </p:sp>
    </p:spTree>
    <p:extLst>
      <p:ext uri="{BB962C8B-B14F-4D97-AF65-F5344CB8AC3E}">
        <p14:creationId xmlns:p14="http://schemas.microsoft.com/office/powerpoint/2010/main" val="25292836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Antarctic Water Masses</a:t>
            </a:r>
            <a:endParaRPr lang="en-US" b="1" dirty="0"/>
          </a:p>
        </p:txBody>
      </p:sp>
      <p:sp>
        <p:nvSpPr>
          <p:cNvPr id="3" name="Content Placeholder 2"/>
          <p:cNvSpPr>
            <a:spLocks noGrp="1"/>
          </p:cNvSpPr>
          <p:nvPr>
            <p:ph idx="1"/>
          </p:nvPr>
        </p:nvSpPr>
        <p:spPr>
          <a:xfrm>
            <a:off x="657224" y="2001417"/>
            <a:ext cx="8042276" cy="4783666"/>
          </a:xfrm>
        </p:spPr>
        <p:txBody>
          <a:bodyPr>
            <a:normAutofit/>
          </a:bodyPr>
          <a:lstStyle/>
          <a:p>
            <a:r>
              <a:rPr lang="en-US" dirty="0" smtClean="0"/>
              <a:t>Antarctic Circumpolar Current</a:t>
            </a:r>
          </a:p>
          <a:p>
            <a:endParaRPr lang="en-US" dirty="0" smtClean="0"/>
          </a:p>
          <a:p>
            <a:r>
              <a:rPr lang="en-US" b="1" u="sng" dirty="0" smtClean="0"/>
              <a:t>Weddell Sea Deep Water</a:t>
            </a:r>
          </a:p>
          <a:p>
            <a:pPr lvl="1"/>
            <a:r>
              <a:rPr lang="en-US" b="1" dirty="0" smtClean="0"/>
              <a:t>Mixture of Circumpolar Deep Water and dense shelf waters formed by brine rejection</a:t>
            </a:r>
          </a:p>
          <a:p>
            <a:pPr lvl="1"/>
            <a:endParaRPr lang="en-US" b="1" dirty="0" smtClean="0"/>
          </a:p>
          <a:p>
            <a:r>
              <a:rPr lang="en-US" dirty="0" smtClean="0"/>
              <a:t>Weddell Sea Bottom Water</a:t>
            </a:r>
          </a:p>
          <a:p>
            <a:r>
              <a:rPr lang="en-US" dirty="0" smtClean="0"/>
              <a:t>Antarctic Bottom Water</a:t>
            </a:r>
          </a:p>
          <a:p>
            <a:pPr lvl="1"/>
            <a:endParaRPr lang="en-US" dirty="0"/>
          </a:p>
        </p:txBody>
      </p:sp>
    </p:spTree>
    <p:extLst>
      <p:ext uri="{BB962C8B-B14F-4D97-AF65-F5344CB8AC3E}">
        <p14:creationId xmlns:p14="http://schemas.microsoft.com/office/powerpoint/2010/main" val="3141527660"/>
      </p:ext>
    </p:extLst>
  </p:cSld>
  <p:clrMapOvr>
    <a:masterClrMapping/>
  </p:clrMapOvr>
  <p:timing>
    <p:tnLst>
      <p:par>
        <p:cTn id="1" dur="indefinite" restart="never" nodeType="tmRoot"/>
      </p:par>
    </p:tn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266</TotalTime>
  <Words>1705</Words>
  <Application>Microsoft Macintosh PowerPoint</Application>
  <PresentationFormat>Widescreen</PresentationFormat>
  <Paragraphs>171</Paragraphs>
  <Slides>20</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Calibri</vt:lpstr>
      <vt:lpstr>Calibri Light</vt:lpstr>
      <vt:lpstr>Mangal</vt:lpstr>
      <vt:lpstr>Arial</vt:lpstr>
      <vt:lpstr>Metropolitan</vt:lpstr>
      <vt:lpstr>The Pliocene Record of the Antarctic Sedimentation in the Jane Basin, Northwest Weddell Sea, ODP Site 697</vt:lpstr>
      <vt:lpstr>Summary</vt:lpstr>
      <vt:lpstr>Why Study the Pliocene?</vt:lpstr>
      <vt:lpstr>Why Study the Pliocene?</vt:lpstr>
      <vt:lpstr>Why Study the Pliocene?</vt:lpstr>
      <vt:lpstr>Climate Change</vt:lpstr>
      <vt:lpstr>Antarctica!</vt:lpstr>
      <vt:lpstr>Antarctic Water Masses</vt:lpstr>
      <vt:lpstr>Antarctic Water Masses</vt:lpstr>
      <vt:lpstr>Antarctic Water Masses</vt:lpstr>
      <vt:lpstr>Antarctic Water Masses</vt:lpstr>
      <vt:lpstr>Antarctic Water Masses</vt:lpstr>
      <vt:lpstr>Site 697</vt:lpstr>
      <vt:lpstr>Site 697</vt:lpstr>
      <vt:lpstr>Summer 2016 Research</vt:lpstr>
      <vt:lpstr>Current Research</vt:lpstr>
      <vt:lpstr>Current Research</vt:lpstr>
      <vt:lpstr>Current Research</vt:lpstr>
      <vt:lpstr>Current Research</vt:lpstr>
      <vt:lpstr>Current Research</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Luna, Melissa</dc:creator>
  <cp:lastModifiedBy>Microsoft Office User</cp:lastModifiedBy>
  <cp:revision>37</cp:revision>
  <dcterms:created xsi:type="dcterms:W3CDTF">2017-02-28T01:22:02Z</dcterms:created>
  <dcterms:modified xsi:type="dcterms:W3CDTF">2017-03-23T16:08:28Z</dcterms:modified>
</cp:coreProperties>
</file>