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p:scale>
          <a:sx n="202" d="100"/>
          <a:sy n="202" d="100"/>
        </p:scale>
        <p:origin x="-46608" y="-8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2693671"/>
            <a:ext cx="3291840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5486400" y="8644891"/>
            <a:ext cx="329184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A791CE-561E-4AE3-8066-4BA6B247409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33979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791CE-561E-4AE3-8066-4BA6B247409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42822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876300"/>
            <a:ext cx="946404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0" y="876300"/>
            <a:ext cx="27843480" cy="139484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791CE-561E-4AE3-8066-4BA6B247409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45016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791CE-561E-4AE3-8066-4BA6B247409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422618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4103372"/>
            <a:ext cx="3785616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2994660" y="11014712"/>
            <a:ext cx="37856160" cy="3600449"/>
          </a:xfrm>
        </p:spPr>
        <p:txBody>
          <a:bodyPr/>
          <a:lstStyle>
            <a:lvl1pPr marL="0" indent="0">
              <a:buNone/>
              <a:defRPr sz="5760">
                <a:solidFill>
                  <a:schemeClr val="tx1">
                    <a:tint val="75000"/>
                  </a:schemeClr>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791CE-561E-4AE3-8066-4BA6B247409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122701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4381500"/>
            <a:ext cx="18653760" cy="10443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4381500"/>
            <a:ext cx="18653760" cy="10443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A791CE-561E-4AE3-8066-4BA6B247409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30273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876301"/>
            <a:ext cx="3785616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39" y="4034791"/>
            <a:ext cx="18568033"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3023239" y="6012180"/>
            <a:ext cx="18568033" cy="88430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0" y="4034791"/>
            <a:ext cx="18659477"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22219920" y="6012180"/>
            <a:ext cx="18659477" cy="88430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A791CE-561E-4AE3-8066-4BA6B2474097}"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142231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A791CE-561E-4AE3-8066-4BA6B2474097}"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35963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791CE-561E-4AE3-8066-4BA6B2474097}"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19322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097280"/>
            <a:ext cx="14156053"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18659477" y="2369821"/>
            <a:ext cx="2221992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9" y="4937760"/>
            <a:ext cx="14156053"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3FA791CE-561E-4AE3-8066-4BA6B247409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128265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097280"/>
            <a:ext cx="14156053"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2369821"/>
            <a:ext cx="2221992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3023239" y="4937760"/>
            <a:ext cx="14156053"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3FA791CE-561E-4AE3-8066-4BA6B247409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0827-9900-4BF7-B154-B766A4F079BC}" type="slidenum">
              <a:rPr lang="en-US" smtClean="0"/>
              <a:t>‹#›</a:t>
            </a:fld>
            <a:endParaRPr lang="en-US"/>
          </a:p>
        </p:txBody>
      </p:sp>
    </p:spTree>
    <p:extLst>
      <p:ext uri="{BB962C8B-B14F-4D97-AF65-F5344CB8AC3E}">
        <p14:creationId xmlns:p14="http://schemas.microsoft.com/office/powerpoint/2010/main" val="16001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876301"/>
            <a:ext cx="3785616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4381500"/>
            <a:ext cx="37856160" cy="10443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15255241"/>
            <a:ext cx="987552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3FA791CE-561E-4AE3-8066-4BA6B2474097}" type="datetimeFigureOut">
              <a:rPr lang="en-US" smtClean="0"/>
              <a:t>3/16/2017</a:t>
            </a:fld>
            <a:endParaRPr lang="en-US"/>
          </a:p>
        </p:txBody>
      </p:sp>
      <p:sp>
        <p:nvSpPr>
          <p:cNvPr id="5" name="Footer Placeholder 4"/>
          <p:cNvSpPr>
            <a:spLocks noGrp="1"/>
          </p:cNvSpPr>
          <p:nvPr>
            <p:ph type="ftr" sz="quarter" idx="3"/>
          </p:nvPr>
        </p:nvSpPr>
        <p:spPr>
          <a:xfrm>
            <a:off x="14538960" y="15255241"/>
            <a:ext cx="1481328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15255241"/>
            <a:ext cx="987552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05E70827-9900-4BF7-B154-B766A4F079BC}" type="slidenum">
              <a:rPr lang="en-US" smtClean="0"/>
              <a:t>‹#›</a:t>
            </a:fld>
            <a:endParaRPr lang="en-US"/>
          </a:p>
        </p:txBody>
      </p:sp>
    </p:spTree>
    <p:extLst>
      <p:ext uri="{BB962C8B-B14F-4D97-AF65-F5344CB8AC3E}">
        <p14:creationId xmlns:p14="http://schemas.microsoft.com/office/powerpoint/2010/main" val="2821678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hyperlink" Target="http://ofmpub.epa.gov/eims/eimscomm.getfile?p_download_id=501593"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hyperlink" Target="http://tagis.dep.wv.gov/data/lidar" TargetMode="External"/><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11307510" y="168790"/>
            <a:ext cx="21008354" cy="1754326"/>
          </a:xfrm>
          <a:prstGeom prst="rect">
            <a:avLst/>
          </a:prstGeom>
          <a:solidFill>
            <a:schemeClr val="bg1"/>
          </a:solidFill>
        </p:spPr>
        <p:txBody>
          <a:bodyPr wrap="square" rtlCol="0">
            <a:spAutoFit/>
          </a:bodyPr>
          <a:lstStyle/>
          <a:p>
            <a:pPr algn="ctr"/>
            <a:r>
              <a:rPr lang="en-US" sz="4800" dirty="0">
                <a:solidFill>
                  <a:srgbClr val="2F528F"/>
                </a:solidFill>
              </a:rPr>
              <a:t>H</a:t>
            </a:r>
            <a:r>
              <a:rPr lang="en-US" sz="4800" dirty="0">
                <a:solidFill>
                  <a:srgbClr val="2F528F"/>
                </a:solidFill>
                <a:cs typeface="Times New Roman" panose="02020603050405020304" pitchFamily="18" charset="0"/>
              </a:rPr>
              <a:t>ow will large anthropogenic valley-fills in Central Appalachian headwaters erode?</a:t>
            </a:r>
          </a:p>
          <a:p>
            <a:pPr algn="ctr"/>
            <a:endParaRPr lang="en-US" sz="3000" dirty="0"/>
          </a:p>
          <a:p>
            <a:pPr algn="ctr"/>
            <a:endParaRPr lang="en-US" sz="3000" dirty="0"/>
          </a:p>
        </p:txBody>
      </p:sp>
      <p:sp>
        <p:nvSpPr>
          <p:cNvPr id="21" name="TextBox 20"/>
          <p:cNvSpPr txBox="1">
            <a:spLocks/>
          </p:cNvSpPr>
          <p:nvPr/>
        </p:nvSpPr>
        <p:spPr>
          <a:xfrm>
            <a:off x="1136648" y="1484254"/>
            <a:ext cx="10382739" cy="13467789"/>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Over 6000 anthropogenic valley-fills have been created by mountaintop removal/valley-fill mining within the headwaters of Central Appalachia (MTR/VF) (Fig. 1) (EPA, 2011).</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An individual valley-fill can have a volume of up to </a:t>
            </a:r>
          </a:p>
          <a:p>
            <a:r>
              <a:rPr lang="en-US" sz="1900" dirty="0">
                <a:latin typeface="Times New Roman" panose="02020603050405020304" pitchFamily="18" charset="0"/>
                <a:cs typeface="Times New Roman" panose="02020603050405020304" pitchFamily="18" charset="0"/>
              </a:rPr>
              <a:t>     200 million m</a:t>
            </a:r>
            <a:r>
              <a:rPr lang="en-US" sz="1900" baseline="30000" dirty="0">
                <a:latin typeface="Times New Roman" panose="02020603050405020304" pitchFamily="18" charset="0"/>
                <a:cs typeface="Times New Roman" panose="02020603050405020304" pitchFamily="18" charset="0"/>
              </a:rPr>
              <a:t>3 </a:t>
            </a:r>
            <a:r>
              <a:rPr lang="en-US" sz="1900" dirty="0">
                <a:latin typeface="Times New Roman" panose="02020603050405020304" pitchFamily="18" charset="0"/>
                <a:cs typeface="Times New Roman" panose="02020603050405020304" pitchFamily="18" charset="0"/>
              </a:rPr>
              <a:t>(Ross et al., 2016) and a thickness of </a:t>
            </a:r>
          </a:p>
          <a:p>
            <a:r>
              <a:rPr lang="en-US" sz="1900" dirty="0">
                <a:latin typeface="Times New Roman" panose="02020603050405020304" pitchFamily="18" charset="0"/>
                <a:cs typeface="Times New Roman" panose="02020603050405020304" pitchFamily="18" charset="0"/>
              </a:rPr>
              <a:t>     up to 120 m (Michael and </a:t>
            </a:r>
            <a:r>
              <a:rPr lang="en-US" sz="1900" dirty="0" err="1">
                <a:latin typeface="Times New Roman" panose="02020603050405020304" pitchFamily="18" charset="0"/>
                <a:cs typeface="Times New Roman" panose="02020603050405020304" pitchFamily="18" charset="0"/>
              </a:rPr>
              <a:t>Superfesky</a:t>
            </a:r>
            <a:r>
              <a:rPr lang="en-US" sz="1900" dirty="0">
                <a:latin typeface="Times New Roman" panose="02020603050405020304" pitchFamily="18" charset="0"/>
                <a:cs typeface="Times New Roman" panose="02020603050405020304" pitchFamily="18" charset="0"/>
              </a:rPr>
              <a:t>, 2007).</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majority of valley-fills are constructed by dry</a:t>
            </a:r>
          </a:p>
          <a:p>
            <a:r>
              <a:rPr lang="en-US" sz="1900" dirty="0">
                <a:latin typeface="Times New Roman" panose="02020603050405020304" pitchFamily="18" charset="0"/>
                <a:cs typeface="Times New Roman" panose="02020603050405020304" pitchFamily="18" charset="0"/>
              </a:rPr>
              <a:t>     downslope grain flow from mine spoil dumped from </a:t>
            </a:r>
          </a:p>
          <a:p>
            <a:r>
              <a:rPr lang="en-US" sz="1900" dirty="0">
                <a:latin typeface="Times New Roman" panose="02020603050405020304" pitchFamily="18" charset="0"/>
                <a:cs typeface="Times New Roman" panose="02020603050405020304" pitchFamily="18" charset="0"/>
              </a:rPr>
              <a:t>     the head of a valley. </a:t>
            </a:r>
          </a:p>
          <a:p>
            <a:r>
              <a:rPr lang="en-US" sz="19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Valley-fills are created as a variance to the Surface </a:t>
            </a:r>
          </a:p>
          <a:p>
            <a:r>
              <a:rPr lang="en-US" sz="1900" dirty="0">
                <a:latin typeface="Times New Roman" panose="02020603050405020304" pitchFamily="18" charset="0"/>
                <a:cs typeface="Times New Roman" panose="02020603050405020304" pitchFamily="18" charset="0"/>
              </a:rPr>
              <a:t>     Mining Control and Reclamation Act’s requirement of </a:t>
            </a:r>
          </a:p>
          <a:p>
            <a:r>
              <a:rPr lang="en-US" sz="1900" dirty="0">
                <a:latin typeface="Times New Roman" panose="02020603050405020304" pitchFamily="18" charset="0"/>
                <a:cs typeface="Times New Roman" panose="02020603050405020304" pitchFamily="18" charset="0"/>
              </a:rPr>
              <a:t>     approximate original contour. There is no requirement </a:t>
            </a:r>
          </a:p>
          <a:p>
            <a:r>
              <a:rPr lang="en-US" sz="1900" dirty="0">
                <a:latin typeface="Times New Roman" panose="02020603050405020304" pitchFamily="18" charset="0"/>
                <a:cs typeface="Times New Roman" panose="02020603050405020304" pitchFamily="18" charset="0"/>
              </a:rPr>
              <a:t>     for long-term maintenance in current regulations. </a:t>
            </a:r>
          </a:p>
          <a:p>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No guidance exists from government or industry on </a:t>
            </a:r>
          </a:p>
          <a:p>
            <a:r>
              <a:rPr lang="en-US" sz="1900" dirty="0">
                <a:latin typeface="Times New Roman" panose="02020603050405020304" pitchFamily="18" charset="0"/>
                <a:cs typeface="Times New Roman" panose="02020603050405020304" pitchFamily="18" charset="0"/>
              </a:rPr>
              <a:t>     long-term rate of erosion or dominant erosional </a:t>
            </a:r>
          </a:p>
          <a:p>
            <a:r>
              <a:rPr lang="en-US" sz="1900" dirty="0">
                <a:latin typeface="Times New Roman" panose="02020603050405020304" pitchFamily="18" charset="0"/>
                <a:cs typeface="Times New Roman" panose="02020603050405020304" pitchFamily="18" charset="0"/>
              </a:rPr>
              <a:t>     processes.</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MTR/VF landscapes are a dramatic rearrangement of </a:t>
            </a:r>
          </a:p>
          <a:p>
            <a:r>
              <a:rPr lang="en-US" sz="1900" dirty="0">
                <a:latin typeface="Times New Roman" panose="02020603050405020304" pitchFamily="18" charset="0"/>
                <a:cs typeface="Times New Roman" panose="02020603050405020304" pitchFamily="18" charset="0"/>
              </a:rPr>
              <a:t>     topography that has never been studied in the </a:t>
            </a:r>
          </a:p>
          <a:p>
            <a:r>
              <a:rPr lang="en-US" sz="1900" dirty="0">
                <a:latin typeface="Times New Roman" panose="02020603050405020304" pitchFamily="18" charset="0"/>
                <a:cs typeface="Times New Roman" panose="02020603050405020304" pitchFamily="18" charset="0"/>
              </a:rPr>
              <a:t>     field by a geomorphologist (Fig. 2).</a:t>
            </a:r>
          </a:p>
          <a:p>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An anthropogenic valley-fill landform is </a:t>
            </a:r>
          </a:p>
          <a:p>
            <a:r>
              <a:rPr lang="en-US" sz="1900" dirty="0">
                <a:latin typeface="Times New Roman" panose="02020603050405020304" pitchFamily="18" charset="0"/>
                <a:cs typeface="Times New Roman" panose="02020603050405020304" pitchFamily="18" charset="0"/>
              </a:rPr>
              <a:t>     composed of a face, side slopes, and a constructed</a:t>
            </a:r>
          </a:p>
          <a:p>
            <a:r>
              <a:rPr lang="en-US" sz="1900" dirty="0">
                <a:latin typeface="Times New Roman" panose="02020603050405020304" pitchFamily="18" charset="0"/>
                <a:cs typeface="Times New Roman" panose="02020603050405020304" pitchFamily="18" charset="0"/>
              </a:rPr>
              <a:t>     drainage system (Fig. 3).</a:t>
            </a:r>
          </a:p>
          <a:p>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Gully erosion has been observed in 1 m resolution</a:t>
            </a:r>
          </a:p>
          <a:p>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lidar</a:t>
            </a:r>
            <a:r>
              <a:rPr lang="en-US" sz="1900" dirty="0">
                <a:latin typeface="Times New Roman" panose="02020603050405020304" pitchFamily="18" charset="0"/>
                <a:cs typeface="Times New Roman" panose="02020603050405020304" pitchFamily="18" charset="0"/>
              </a:rPr>
              <a:t> imagery (Fig. 3 and 4).</a:t>
            </a:r>
          </a:p>
          <a:p>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Valley-fills generally reside on private property</a:t>
            </a:r>
          </a:p>
          <a:p>
            <a:r>
              <a:rPr lang="en-US" sz="1900" dirty="0">
                <a:latin typeface="Times New Roman" panose="02020603050405020304" pitchFamily="18" charset="0"/>
                <a:cs typeface="Times New Roman" panose="02020603050405020304" pitchFamily="18" charset="0"/>
              </a:rPr>
              <a:t>      owned by coal companies or land holding</a:t>
            </a:r>
          </a:p>
          <a:p>
            <a:r>
              <a:rPr lang="en-US" sz="1900" dirty="0">
                <a:latin typeface="Times New Roman" panose="02020603050405020304" pitchFamily="18" charset="0"/>
                <a:cs typeface="Times New Roman" panose="02020603050405020304" pitchFamily="18" charset="0"/>
              </a:rPr>
              <a:t>      companies.  </a:t>
            </a: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r>
              <a:rPr lang="en-US" sz="195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aseline="30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aseline="30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078" r="1015" b="-1"/>
          <a:stretch/>
        </p:blipFill>
        <p:spPr>
          <a:xfrm>
            <a:off x="1651161" y="11624813"/>
            <a:ext cx="4841768" cy="3764550"/>
          </a:xfrm>
          <a:prstGeom prst="rect">
            <a:avLst/>
          </a:prstGeom>
        </p:spPr>
      </p:pic>
      <p:sp>
        <p:nvSpPr>
          <p:cNvPr id="17" name="Rectangle 16"/>
          <p:cNvSpPr/>
          <p:nvPr/>
        </p:nvSpPr>
        <p:spPr>
          <a:xfrm>
            <a:off x="995788" y="1092230"/>
            <a:ext cx="11228296" cy="15079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5805" t="7023" r="5147" b="8205"/>
          <a:stretch/>
        </p:blipFill>
        <p:spPr>
          <a:xfrm>
            <a:off x="6853241" y="2155822"/>
            <a:ext cx="5121954" cy="3767829"/>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2425" t="3706" r="6072" b="5600"/>
          <a:stretch/>
        </p:blipFill>
        <p:spPr>
          <a:xfrm>
            <a:off x="6849884" y="6636721"/>
            <a:ext cx="5226015" cy="4002543"/>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6952" r="6143"/>
          <a:stretch/>
        </p:blipFill>
        <p:spPr>
          <a:xfrm>
            <a:off x="7018542" y="11450233"/>
            <a:ext cx="4546360" cy="4042451"/>
          </a:xfrm>
          <a:prstGeom prst="rect">
            <a:avLst/>
          </a:prstGeom>
        </p:spPr>
      </p:pic>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t="4627" r="9443" b="2542"/>
          <a:stretch/>
        </p:blipFill>
        <p:spPr>
          <a:xfrm>
            <a:off x="35224433" y="9151243"/>
            <a:ext cx="6949210" cy="550468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20013" t="4627" r="11535" b="2542"/>
          <a:stretch/>
        </p:blipFill>
        <p:spPr>
          <a:xfrm>
            <a:off x="31943830" y="9123178"/>
            <a:ext cx="5252102" cy="5503801"/>
          </a:xfrm>
          <a:prstGeom prst="rect">
            <a:avLst/>
          </a:prstGeom>
        </p:spPr>
      </p:pic>
      <p:pic>
        <p:nvPicPr>
          <p:cNvPr id="52" name="Picture 51"/>
          <p:cNvPicPr>
            <a:picLocks noChangeAspect="1"/>
          </p:cNvPicPr>
          <p:nvPr/>
        </p:nvPicPr>
        <p:blipFill rotWithShape="1">
          <a:blip r:embed="rId8">
            <a:extLst>
              <a:ext uri="{28A0092B-C50C-407E-A947-70E740481C1C}">
                <a14:useLocalDpi xmlns:a14="http://schemas.microsoft.com/office/drawing/2010/main" val="0"/>
              </a:ext>
            </a:extLst>
          </a:blip>
          <a:srcRect l="2808" t="8083" b="10962"/>
          <a:stretch/>
        </p:blipFill>
        <p:spPr>
          <a:xfrm>
            <a:off x="37195932" y="1763008"/>
            <a:ext cx="5180504" cy="2574634"/>
          </a:xfrm>
          <a:prstGeom prst="rect">
            <a:avLst/>
          </a:prstGeom>
        </p:spPr>
      </p:pic>
      <p:pic>
        <p:nvPicPr>
          <p:cNvPr id="54" name="Picture 53"/>
          <p:cNvPicPr>
            <a:picLocks noChangeAspect="1"/>
          </p:cNvPicPr>
          <p:nvPr/>
        </p:nvPicPr>
        <p:blipFill rotWithShape="1">
          <a:blip r:embed="rId9">
            <a:extLst>
              <a:ext uri="{28A0092B-C50C-407E-A947-70E740481C1C}">
                <a14:useLocalDpi xmlns:a14="http://schemas.microsoft.com/office/drawing/2010/main" val="0"/>
              </a:ext>
            </a:extLst>
          </a:blip>
          <a:srcRect l="2403" t="8065" b="9381"/>
          <a:stretch/>
        </p:blipFill>
        <p:spPr>
          <a:xfrm>
            <a:off x="37195932" y="5232965"/>
            <a:ext cx="5180504" cy="2615184"/>
          </a:xfrm>
          <a:prstGeom prst="rect">
            <a:avLst/>
          </a:prstGeom>
        </p:spPr>
      </p:pic>
      <p:cxnSp>
        <p:nvCxnSpPr>
          <p:cNvPr id="59" name="Straight Connector 58"/>
          <p:cNvCxnSpPr>
            <a:cxnSpLocks/>
          </p:cNvCxnSpPr>
          <p:nvPr/>
        </p:nvCxnSpPr>
        <p:spPr>
          <a:xfrm flipH="1">
            <a:off x="37578663" y="7735330"/>
            <a:ext cx="2" cy="42366"/>
          </a:xfrm>
          <a:prstGeom prst="line">
            <a:avLst/>
          </a:prstGeom>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37498388" y="7756918"/>
            <a:ext cx="120038" cy="17880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0</a:t>
            </a:r>
          </a:p>
        </p:txBody>
      </p:sp>
      <p:cxnSp>
        <p:nvCxnSpPr>
          <p:cNvPr id="65" name="Straight Connector 64"/>
          <p:cNvCxnSpPr>
            <a:cxnSpLocks/>
          </p:cNvCxnSpPr>
          <p:nvPr/>
        </p:nvCxnSpPr>
        <p:spPr>
          <a:xfrm>
            <a:off x="42036357" y="7735330"/>
            <a:ext cx="0" cy="42366"/>
          </a:xfrm>
          <a:prstGeom prst="line">
            <a:avLst/>
          </a:prstGeom>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41862114" y="7756513"/>
            <a:ext cx="348485"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1000</a:t>
            </a:r>
          </a:p>
        </p:txBody>
      </p:sp>
      <p:sp>
        <p:nvSpPr>
          <p:cNvPr id="68" name="TextBox 67"/>
          <p:cNvSpPr txBox="1"/>
          <p:nvPr/>
        </p:nvSpPr>
        <p:spPr>
          <a:xfrm>
            <a:off x="39589054" y="7916772"/>
            <a:ext cx="441613"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years</a:t>
            </a:r>
          </a:p>
        </p:txBody>
      </p:sp>
      <p:cxnSp>
        <p:nvCxnSpPr>
          <p:cNvPr id="76" name="Straight Connector 75"/>
          <p:cNvCxnSpPr>
            <a:cxnSpLocks/>
          </p:cNvCxnSpPr>
          <p:nvPr/>
        </p:nvCxnSpPr>
        <p:spPr>
          <a:xfrm flipH="1">
            <a:off x="39807510"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a:cxnSpLocks/>
          </p:cNvCxnSpPr>
          <p:nvPr/>
        </p:nvCxnSpPr>
        <p:spPr>
          <a:xfrm flipH="1">
            <a:off x="38026722"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a:cxnSpLocks/>
          </p:cNvCxnSpPr>
          <p:nvPr/>
        </p:nvCxnSpPr>
        <p:spPr>
          <a:xfrm flipH="1">
            <a:off x="38474410"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a:cxnSpLocks/>
          </p:cNvCxnSpPr>
          <p:nvPr/>
        </p:nvCxnSpPr>
        <p:spPr>
          <a:xfrm flipH="1">
            <a:off x="38922834"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a:cxnSpLocks/>
          </p:cNvCxnSpPr>
          <p:nvPr/>
        </p:nvCxnSpPr>
        <p:spPr>
          <a:xfrm flipH="1">
            <a:off x="39370562"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a:cxnSpLocks/>
          </p:cNvCxnSpPr>
          <p:nvPr/>
        </p:nvCxnSpPr>
        <p:spPr>
          <a:xfrm flipH="1">
            <a:off x="40255200" y="7736827"/>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a:cxnSpLocks/>
          </p:cNvCxnSpPr>
          <p:nvPr/>
        </p:nvCxnSpPr>
        <p:spPr>
          <a:xfrm flipH="1">
            <a:off x="40702886"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a:cxnSpLocks/>
          </p:cNvCxnSpPr>
          <p:nvPr/>
        </p:nvCxnSpPr>
        <p:spPr>
          <a:xfrm flipH="1">
            <a:off x="41150570" y="7735330"/>
            <a:ext cx="2" cy="42366"/>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a:cxnSpLocks/>
          </p:cNvCxnSpPr>
          <p:nvPr/>
        </p:nvCxnSpPr>
        <p:spPr>
          <a:xfrm flipH="1">
            <a:off x="41598254" y="7735330"/>
            <a:ext cx="2" cy="42366"/>
          </a:xfrm>
          <a:prstGeom prst="line">
            <a:avLst/>
          </a:prstGeom>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37871377" y="7756513"/>
            <a:ext cx="310752"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100</a:t>
            </a:r>
          </a:p>
        </p:txBody>
      </p:sp>
      <p:sp>
        <p:nvSpPr>
          <p:cNvPr id="88" name="TextBox 87"/>
          <p:cNvSpPr txBox="1"/>
          <p:nvPr/>
        </p:nvSpPr>
        <p:spPr>
          <a:xfrm>
            <a:off x="38324645"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200</a:t>
            </a:r>
          </a:p>
        </p:txBody>
      </p:sp>
      <p:sp>
        <p:nvSpPr>
          <p:cNvPr id="89" name="TextBox 88"/>
          <p:cNvSpPr txBox="1"/>
          <p:nvPr/>
        </p:nvSpPr>
        <p:spPr>
          <a:xfrm>
            <a:off x="38772327"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300</a:t>
            </a:r>
          </a:p>
        </p:txBody>
      </p:sp>
      <p:sp>
        <p:nvSpPr>
          <p:cNvPr id="90" name="TextBox 89"/>
          <p:cNvSpPr txBox="1"/>
          <p:nvPr/>
        </p:nvSpPr>
        <p:spPr>
          <a:xfrm>
            <a:off x="39220011"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400</a:t>
            </a:r>
          </a:p>
        </p:txBody>
      </p:sp>
      <p:sp>
        <p:nvSpPr>
          <p:cNvPr id="91" name="TextBox 90"/>
          <p:cNvSpPr txBox="1"/>
          <p:nvPr/>
        </p:nvSpPr>
        <p:spPr>
          <a:xfrm>
            <a:off x="39658160"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500</a:t>
            </a:r>
          </a:p>
        </p:txBody>
      </p:sp>
      <p:sp>
        <p:nvSpPr>
          <p:cNvPr id="92" name="TextBox 91"/>
          <p:cNvSpPr txBox="1"/>
          <p:nvPr/>
        </p:nvSpPr>
        <p:spPr>
          <a:xfrm>
            <a:off x="40110354" y="7746056"/>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600</a:t>
            </a:r>
          </a:p>
        </p:txBody>
      </p:sp>
      <p:sp>
        <p:nvSpPr>
          <p:cNvPr id="93" name="TextBox 92"/>
          <p:cNvSpPr txBox="1"/>
          <p:nvPr/>
        </p:nvSpPr>
        <p:spPr>
          <a:xfrm>
            <a:off x="40555209" y="7746056"/>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700</a:t>
            </a:r>
          </a:p>
        </p:txBody>
      </p:sp>
      <p:sp>
        <p:nvSpPr>
          <p:cNvPr id="94" name="TextBox 93"/>
          <p:cNvSpPr txBox="1"/>
          <p:nvPr/>
        </p:nvSpPr>
        <p:spPr>
          <a:xfrm>
            <a:off x="41002891"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800</a:t>
            </a:r>
          </a:p>
        </p:txBody>
      </p:sp>
      <p:sp>
        <p:nvSpPr>
          <p:cNvPr id="95" name="TextBox 94"/>
          <p:cNvSpPr txBox="1"/>
          <p:nvPr/>
        </p:nvSpPr>
        <p:spPr>
          <a:xfrm>
            <a:off x="41454817" y="7752218"/>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900</a:t>
            </a:r>
          </a:p>
        </p:txBody>
      </p:sp>
      <p:cxnSp>
        <p:nvCxnSpPr>
          <p:cNvPr id="110" name="Straight Connector 109"/>
          <p:cNvCxnSpPr/>
          <p:nvPr/>
        </p:nvCxnSpPr>
        <p:spPr>
          <a:xfrm>
            <a:off x="37558407" y="4251119"/>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2036356" y="4252168"/>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8007795" y="4258256"/>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8455851" y="4254543"/>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8905239" y="4251119"/>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353295" y="4251119"/>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807510" y="4252658"/>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0247993" y="4251119"/>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0690292" y="4251119"/>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1139297" y="4255918"/>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1591778" y="4257978"/>
            <a:ext cx="0" cy="43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7481826" y="4273868"/>
            <a:ext cx="120038" cy="17880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0</a:t>
            </a:r>
          </a:p>
        </p:txBody>
      </p:sp>
      <p:sp>
        <p:nvSpPr>
          <p:cNvPr id="122" name="TextBox 121"/>
          <p:cNvSpPr txBox="1"/>
          <p:nvPr/>
        </p:nvSpPr>
        <p:spPr>
          <a:xfrm>
            <a:off x="37852419" y="4282179"/>
            <a:ext cx="310752"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100</a:t>
            </a:r>
          </a:p>
        </p:txBody>
      </p:sp>
      <p:sp>
        <p:nvSpPr>
          <p:cNvPr id="123" name="TextBox 122"/>
          <p:cNvSpPr txBox="1"/>
          <p:nvPr/>
        </p:nvSpPr>
        <p:spPr>
          <a:xfrm>
            <a:off x="38295478" y="4280679"/>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200</a:t>
            </a:r>
          </a:p>
        </p:txBody>
      </p:sp>
      <p:sp>
        <p:nvSpPr>
          <p:cNvPr id="124" name="TextBox 123"/>
          <p:cNvSpPr txBox="1"/>
          <p:nvPr/>
        </p:nvSpPr>
        <p:spPr>
          <a:xfrm>
            <a:off x="38749193" y="4274783"/>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300</a:t>
            </a:r>
          </a:p>
        </p:txBody>
      </p:sp>
      <p:sp>
        <p:nvSpPr>
          <p:cNvPr id="125" name="TextBox 124"/>
          <p:cNvSpPr txBox="1"/>
          <p:nvPr/>
        </p:nvSpPr>
        <p:spPr>
          <a:xfrm>
            <a:off x="39208330" y="4277811"/>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400</a:t>
            </a:r>
          </a:p>
        </p:txBody>
      </p:sp>
      <p:sp>
        <p:nvSpPr>
          <p:cNvPr id="126" name="TextBox 125"/>
          <p:cNvSpPr txBox="1"/>
          <p:nvPr/>
        </p:nvSpPr>
        <p:spPr>
          <a:xfrm>
            <a:off x="39654733" y="4282179"/>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500</a:t>
            </a:r>
          </a:p>
        </p:txBody>
      </p:sp>
      <p:sp>
        <p:nvSpPr>
          <p:cNvPr id="127" name="TextBox 126"/>
          <p:cNvSpPr txBox="1"/>
          <p:nvPr/>
        </p:nvSpPr>
        <p:spPr>
          <a:xfrm>
            <a:off x="40095952" y="4282179"/>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600</a:t>
            </a:r>
          </a:p>
        </p:txBody>
      </p:sp>
      <p:sp>
        <p:nvSpPr>
          <p:cNvPr id="128" name="TextBox 127"/>
          <p:cNvSpPr txBox="1"/>
          <p:nvPr/>
        </p:nvSpPr>
        <p:spPr>
          <a:xfrm>
            <a:off x="40526729" y="4278463"/>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700</a:t>
            </a:r>
          </a:p>
        </p:txBody>
      </p:sp>
      <p:sp>
        <p:nvSpPr>
          <p:cNvPr id="129" name="TextBox 128"/>
          <p:cNvSpPr txBox="1"/>
          <p:nvPr/>
        </p:nvSpPr>
        <p:spPr>
          <a:xfrm>
            <a:off x="40984026" y="4282179"/>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800</a:t>
            </a:r>
          </a:p>
        </p:txBody>
      </p:sp>
      <p:sp>
        <p:nvSpPr>
          <p:cNvPr id="130" name="TextBox 129"/>
          <p:cNvSpPr txBox="1"/>
          <p:nvPr/>
        </p:nvSpPr>
        <p:spPr>
          <a:xfrm>
            <a:off x="41449210" y="4285783"/>
            <a:ext cx="320176"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900</a:t>
            </a:r>
          </a:p>
        </p:txBody>
      </p:sp>
      <p:sp>
        <p:nvSpPr>
          <p:cNvPr id="131" name="TextBox 130"/>
          <p:cNvSpPr txBox="1"/>
          <p:nvPr/>
        </p:nvSpPr>
        <p:spPr>
          <a:xfrm>
            <a:off x="41872100" y="4284373"/>
            <a:ext cx="348485"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1000</a:t>
            </a:r>
          </a:p>
        </p:txBody>
      </p:sp>
      <p:sp>
        <p:nvSpPr>
          <p:cNvPr id="132" name="TextBox 131"/>
          <p:cNvSpPr txBox="1"/>
          <p:nvPr/>
        </p:nvSpPr>
        <p:spPr>
          <a:xfrm>
            <a:off x="39580372" y="4427746"/>
            <a:ext cx="441613"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years</a:t>
            </a:r>
          </a:p>
        </p:txBody>
      </p:sp>
      <p:sp>
        <p:nvSpPr>
          <p:cNvPr id="134" name="TextBox 133"/>
          <p:cNvSpPr txBox="1"/>
          <p:nvPr/>
        </p:nvSpPr>
        <p:spPr>
          <a:xfrm rot="16200000">
            <a:off x="36332257" y="2947948"/>
            <a:ext cx="1527295"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hourly average discharge (m</a:t>
            </a:r>
            <a:r>
              <a:rPr lang="en-US" sz="700" baseline="30000" dirty="0">
                <a:latin typeface="Arial" panose="020B0604020202020204" pitchFamily="34" charset="0"/>
                <a:cs typeface="Arial" panose="020B0604020202020204" pitchFamily="34" charset="0"/>
              </a:rPr>
              <a:t>3 </a:t>
            </a:r>
            <a:r>
              <a:rPr lang="en-US" sz="700" dirty="0">
                <a:latin typeface="Arial" panose="020B0604020202020204" pitchFamily="34" charset="0"/>
                <a:cs typeface="Arial" panose="020B0604020202020204" pitchFamily="34" charset="0"/>
              </a:rPr>
              <a:t>s</a:t>
            </a:r>
            <a:r>
              <a:rPr lang="en-US" sz="700" baseline="30000" dirty="0">
                <a:latin typeface="Arial" panose="020B0604020202020204" pitchFamily="34" charset="0"/>
                <a:cs typeface="Arial" panose="020B0604020202020204" pitchFamily="34" charset="0"/>
              </a:rPr>
              <a:t>-1</a:t>
            </a:r>
            <a:r>
              <a:rPr lang="en-US" sz="700" dirty="0">
                <a:latin typeface="Arial" panose="020B0604020202020204" pitchFamily="34" charset="0"/>
                <a:cs typeface="Arial" panose="020B0604020202020204" pitchFamily="34" charset="0"/>
              </a:rPr>
              <a:t>)</a:t>
            </a:r>
          </a:p>
        </p:txBody>
      </p:sp>
      <p:sp>
        <p:nvSpPr>
          <p:cNvPr id="135" name="TextBox 134"/>
          <p:cNvSpPr txBox="1"/>
          <p:nvPr/>
        </p:nvSpPr>
        <p:spPr>
          <a:xfrm rot="16200000">
            <a:off x="36411335" y="6440529"/>
            <a:ext cx="1369140"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hourly sediment yield (m</a:t>
            </a:r>
            <a:r>
              <a:rPr lang="en-US" sz="700" baseline="30000" dirty="0">
                <a:latin typeface="Arial" panose="020B0604020202020204" pitchFamily="34" charset="0"/>
                <a:cs typeface="Arial" panose="020B0604020202020204" pitchFamily="34" charset="0"/>
              </a:rPr>
              <a:t>3  </a:t>
            </a:r>
            <a:r>
              <a:rPr lang="en-US" sz="700" dirty="0">
                <a:latin typeface="Arial" panose="020B0604020202020204" pitchFamily="34" charset="0"/>
                <a:cs typeface="Arial" panose="020B0604020202020204" pitchFamily="34" charset="0"/>
              </a:rPr>
              <a:t>h</a:t>
            </a:r>
            <a:r>
              <a:rPr lang="en-US" sz="700" baseline="30000" dirty="0">
                <a:latin typeface="Arial" panose="020B0604020202020204" pitchFamily="34" charset="0"/>
                <a:cs typeface="Arial" panose="020B0604020202020204" pitchFamily="34" charset="0"/>
              </a:rPr>
              <a:t>-1</a:t>
            </a:r>
            <a:r>
              <a:rPr lang="en-US" sz="700" dirty="0">
                <a:latin typeface="Arial" panose="020B0604020202020204" pitchFamily="34" charset="0"/>
                <a:cs typeface="Arial" panose="020B0604020202020204" pitchFamily="34" charset="0"/>
              </a:rPr>
              <a:t>)</a:t>
            </a:r>
          </a:p>
        </p:txBody>
      </p:sp>
      <p:sp>
        <p:nvSpPr>
          <p:cNvPr id="143" name="Freeform: Shape 142"/>
          <p:cNvSpPr/>
          <p:nvPr/>
        </p:nvSpPr>
        <p:spPr>
          <a:xfrm>
            <a:off x="12971826" y="2576679"/>
            <a:ext cx="17773650" cy="13595138"/>
          </a:xfrm>
          <a:custGeom>
            <a:avLst/>
            <a:gdLst>
              <a:gd name="connsiteX0" fmla="*/ 0 w 17773650"/>
              <a:gd name="connsiteY0" fmla="*/ 19050 h 13716000"/>
              <a:gd name="connsiteX1" fmla="*/ 17716500 w 17773650"/>
              <a:gd name="connsiteY1" fmla="*/ 0 h 13716000"/>
              <a:gd name="connsiteX2" fmla="*/ 17773650 w 17773650"/>
              <a:gd name="connsiteY2" fmla="*/ 9144000 h 13716000"/>
              <a:gd name="connsiteX3" fmla="*/ 12096750 w 17773650"/>
              <a:gd name="connsiteY3" fmla="*/ 9124950 h 13716000"/>
              <a:gd name="connsiteX4" fmla="*/ 12134850 w 17773650"/>
              <a:gd name="connsiteY4" fmla="*/ 13716000 h 13716000"/>
              <a:gd name="connsiteX5" fmla="*/ 114300 w 17773650"/>
              <a:gd name="connsiteY5" fmla="*/ 13677900 h 13716000"/>
              <a:gd name="connsiteX6" fmla="*/ 0 w 17773650"/>
              <a:gd name="connsiteY6" fmla="*/ 19050 h 13716000"/>
              <a:gd name="connsiteX0" fmla="*/ 0 w 17773650"/>
              <a:gd name="connsiteY0" fmla="*/ 19050 h 13716000"/>
              <a:gd name="connsiteX1" fmla="*/ 17716500 w 17773650"/>
              <a:gd name="connsiteY1" fmla="*/ 0 h 13716000"/>
              <a:gd name="connsiteX2" fmla="*/ 17773650 w 17773650"/>
              <a:gd name="connsiteY2" fmla="*/ 9144000 h 13716000"/>
              <a:gd name="connsiteX3" fmla="*/ 12096750 w 17773650"/>
              <a:gd name="connsiteY3" fmla="*/ 9124950 h 13716000"/>
              <a:gd name="connsiteX4" fmla="*/ 12134850 w 17773650"/>
              <a:gd name="connsiteY4" fmla="*/ 13716000 h 13716000"/>
              <a:gd name="connsiteX5" fmla="*/ 19050 w 17773650"/>
              <a:gd name="connsiteY5" fmla="*/ 13677900 h 13716000"/>
              <a:gd name="connsiteX6" fmla="*/ 0 w 17773650"/>
              <a:gd name="connsiteY6" fmla="*/ 19050 h 13716000"/>
              <a:gd name="connsiteX0" fmla="*/ 0 w 17773650"/>
              <a:gd name="connsiteY0" fmla="*/ 19050 h 13716000"/>
              <a:gd name="connsiteX1" fmla="*/ 17773650 w 17773650"/>
              <a:gd name="connsiteY1" fmla="*/ 0 h 13716000"/>
              <a:gd name="connsiteX2" fmla="*/ 17773650 w 17773650"/>
              <a:gd name="connsiteY2" fmla="*/ 9144000 h 13716000"/>
              <a:gd name="connsiteX3" fmla="*/ 12096750 w 17773650"/>
              <a:gd name="connsiteY3" fmla="*/ 9124950 h 13716000"/>
              <a:gd name="connsiteX4" fmla="*/ 12134850 w 17773650"/>
              <a:gd name="connsiteY4" fmla="*/ 13716000 h 13716000"/>
              <a:gd name="connsiteX5" fmla="*/ 19050 w 17773650"/>
              <a:gd name="connsiteY5" fmla="*/ 13677900 h 13716000"/>
              <a:gd name="connsiteX6" fmla="*/ 0 w 17773650"/>
              <a:gd name="connsiteY6" fmla="*/ 1905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3650" h="13716000">
                <a:moveTo>
                  <a:pt x="0" y="19050"/>
                </a:moveTo>
                <a:lnTo>
                  <a:pt x="17773650" y="0"/>
                </a:lnTo>
                <a:lnTo>
                  <a:pt x="17773650" y="9144000"/>
                </a:lnTo>
                <a:lnTo>
                  <a:pt x="12096750" y="9124950"/>
                </a:lnTo>
                <a:lnTo>
                  <a:pt x="12134850" y="13716000"/>
                </a:lnTo>
                <a:lnTo>
                  <a:pt x="19050" y="13677900"/>
                </a:lnTo>
                <a:lnTo>
                  <a:pt x="0" y="190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2" name="TextBox 21"/>
          <p:cNvSpPr txBox="1"/>
          <p:nvPr/>
        </p:nvSpPr>
        <p:spPr>
          <a:xfrm>
            <a:off x="2577659" y="776973"/>
            <a:ext cx="2204815" cy="584775"/>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Background</a:t>
            </a:r>
          </a:p>
        </p:txBody>
      </p:sp>
      <p:sp>
        <p:nvSpPr>
          <p:cNvPr id="144" name="TextBox 143"/>
          <p:cNvSpPr txBox="1"/>
          <p:nvPr/>
        </p:nvSpPr>
        <p:spPr>
          <a:xfrm>
            <a:off x="19285899" y="2618695"/>
            <a:ext cx="4608682" cy="792720"/>
          </a:xfrm>
          <a:prstGeom prst="rect">
            <a:avLst/>
          </a:prstGeom>
          <a:noFill/>
        </p:spPr>
        <p:txBody>
          <a:bodyPr wrap="square" rtlCol="0">
            <a:spAutoFit/>
          </a:bodyPr>
          <a:lstStyle/>
          <a:p>
            <a:endParaRPr lang="en-US" dirty="0"/>
          </a:p>
        </p:txBody>
      </p:sp>
      <p:sp>
        <p:nvSpPr>
          <p:cNvPr id="145" name="TextBox 144"/>
          <p:cNvSpPr txBox="1"/>
          <p:nvPr/>
        </p:nvSpPr>
        <p:spPr>
          <a:xfrm>
            <a:off x="14728849" y="2297379"/>
            <a:ext cx="1628774" cy="584775"/>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Methods</a:t>
            </a:r>
          </a:p>
        </p:txBody>
      </p:sp>
      <p:pic>
        <p:nvPicPr>
          <p:cNvPr id="147" name="Picture 1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25521" y="1573802"/>
            <a:ext cx="3275541" cy="815246"/>
          </a:xfrm>
          <a:prstGeom prst="rect">
            <a:avLst/>
          </a:prstGeom>
        </p:spPr>
      </p:pic>
      <p:sp>
        <p:nvSpPr>
          <p:cNvPr id="151" name="TextBox 150"/>
          <p:cNvSpPr txBox="1"/>
          <p:nvPr/>
        </p:nvSpPr>
        <p:spPr>
          <a:xfrm>
            <a:off x="13123521" y="2987354"/>
            <a:ext cx="17449800" cy="14496276"/>
          </a:xfrm>
          <a:prstGeom prst="rect">
            <a:avLst/>
          </a:prstGeom>
          <a:noFill/>
        </p:spPr>
        <p:txBody>
          <a:bodyPr wrap="square" rtlCol="0">
            <a:spAutoFit/>
          </a:bodyPr>
          <a:lstStyle/>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Access has been obtained to the newly acquired West Virginia Department of Natural Resources </a:t>
            </a:r>
          </a:p>
          <a:p>
            <a:r>
              <a:rPr lang="en-US" sz="1950" dirty="0">
                <a:latin typeface="Times New Roman" panose="02020603050405020304" pitchFamily="18" charset="0"/>
                <a:cs typeface="Times New Roman" panose="02020603050405020304" pitchFamily="18" charset="0"/>
              </a:rPr>
              <a:t>      elk restoration sites in Mingo and Logan Counties, West Virginia. The sites contain 43 valley-fills.</a:t>
            </a:r>
          </a:p>
          <a:p>
            <a:r>
              <a:rPr lang="en-US" sz="1950" dirty="0">
                <a:latin typeface="Times New Roman" panose="02020603050405020304" pitchFamily="18" charset="0"/>
                <a:cs typeface="Times New Roman" panose="02020603050405020304" pitchFamily="18" charset="0"/>
              </a:rPr>
              <a:t>      The sites are divided into four study areas: Ark, Delbarton, Scarlet North, and Whitman West, </a:t>
            </a:r>
          </a:p>
          <a:p>
            <a:r>
              <a:rPr lang="en-US" sz="1950" dirty="0">
                <a:latin typeface="Times New Roman" panose="02020603050405020304" pitchFamily="18" charset="0"/>
                <a:cs typeface="Times New Roman" panose="02020603050405020304" pitchFamily="18" charset="0"/>
              </a:rPr>
              <a:t>      which is shown in Fig. 5.</a:t>
            </a: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The study areas have very similar Middle Pennsylvanian geology with the Kanawha Formation</a:t>
            </a:r>
          </a:p>
          <a:p>
            <a:r>
              <a:rPr lang="en-US" sz="1950" dirty="0">
                <a:latin typeface="Times New Roman" panose="02020603050405020304" pitchFamily="18" charset="0"/>
                <a:cs typeface="Times New Roman" panose="02020603050405020304" pitchFamily="18" charset="0"/>
              </a:rPr>
              <a:t>      composing valley and slopes and the Allegheny Formation composing the ridges, if present</a:t>
            </a:r>
          </a:p>
          <a:p>
            <a:r>
              <a:rPr lang="en-US" sz="1950" dirty="0">
                <a:latin typeface="Times New Roman" panose="02020603050405020304" pitchFamily="18" charset="0"/>
                <a:cs typeface="Times New Roman" panose="02020603050405020304" pitchFamily="18" charset="0"/>
              </a:rPr>
              <a:t>      (</a:t>
            </a:r>
            <a:r>
              <a:rPr lang="en-US" sz="1950" dirty="0" err="1">
                <a:latin typeface="Times New Roman" panose="02020603050405020304" pitchFamily="18" charset="0"/>
                <a:cs typeface="Times New Roman" panose="02020603050405020304" pitchFamily="18" charset="0"/>
              </a:rPr>
              <a:t>Outerbridge</a:t>
            </a:r>
            <a:r>
              <a:rPr lang="en-US" sz="1950" dirty="0">
                <a:latin typeface="Times New Roman" panose="02020603050405020304" pitchFamily="18" charset="0"/>
                <a:cs typeface="Times New Roman" panose="02020603050405020304" pitchFamily="18" charset="0"/>
              </a:rPr>
              <a:t>, 1987).</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Erosional landforms will be mapped on 15 valley-fills in the summer of 2017.  Eight valley-fills</a:t>
            </a:r>
          </a:p>
          <a:p>
            <a:r>
              <a:rPr lang="en-US" sz="1950" dirty="0">
                <a:latin typeface="Times New Roman" panose="02020603050405020304" pitchFamily="18" charset="0"/>
                <a:cs typeface="Times New Roman" panose="02020603050405020304" pitchFamily="18" charset="0"/>
              </a:rPr>
              <a:t>      of the same construction date (2003) and a range of drainage areas (0.045 – 0.456 km</a:t>
            </a:r>
            <a:r>
              <a:rPr lang="en-US" sz="1950" baseline="30000" dirty="0">
                <a:latin typeface="Times New Roman" panose="02020603050405020304" pitchFamily="18" charset="0"/>
                <a:cs typeface="Times New Roman" panose="02020603050405020304" pitchFamily="18" charset="0"/>
              </a:rPr>
              <a:t>2</a:t>
            </a:r>
            <a:r>
              <a:rPr lang="en-US" sz="1950" dirty="0">
                <a:latin typeface="Times New Roman" panose="02020603050405020304" pitchFamily="18" charset="0"/>
                <a:cs typeface="Times New Roman" panose="02020603050405020304" pitchFamily="18" charset="0"/>
              </a:rPr>
              <a:t>) have been</a:t>
            </a:r>
          </a:p>
          <a:p>
            <a:r>
              <a:rPr lang="en-US" sz="1950" dirty="0">
                <a:latin typeface="Times New Roman" panose="02020603050405020304" pitchFamily="18" charset="0"/>
                <a:cs typeface="Times New Roman" panose="02020603050405020304" pitchFamily="18" charset="0"/>
              </a:rPr>
              <a:t>      selected to test whether drainage area affects erosional processes on valley-fills. Seven fills </a:t>
            </a:r>
          </a:p>
          <a:p>
            <a:r>
              <a:rPr lang="en-US" sz="1950" dirty="0">
                <a:latin typeface="Times New Roman" panose="02020603050405020304" pitchFamily="18" charset="0"/>
                <a:cs typeface="Times New Roman" panose="02020603050405020304" pitchFamily="18" charset="0"/>
              </a:rPr>
              <a:t>      with a range of construction dates (1990-2009) and similar drainage areas (0.34 ± 0.03 km</a:t>
            </a:r>
            <a:r>
              <a:rPr lang="en-US" sz="1950" baseline="30000" dirty="0">
                <a:latin typeface="Times New Roman" panose="02020603050405020304" pitchFamily="18" charset="0"/>
                <a:cs typeface="Times New Roman" panose="02020603050405020304" pitchFamily="18" charset="0"/>
              </a:rPr>
              <a:t>2</a:t>
            </a:r>
            <a:r>
              <a:rPr lang="en-US" sz="1950" dirty="0">
                <a:latin typeface="Times New Roman" panose="02020603050405020304" pitchFamily="18" charset="0"/>
                <a:cs typeface="Times New Roman" panose="02020603050405020304" pitchFamily="18" charset="0"/>
              </a:rPr>
              <a:t>) will </a:t>
            </a:r>
          </a:p>
          <a:p>
            <a:r>
              <a:rPr lang="en-US" sz="1950" dirty="0">
                <a:latin typeface="Times New Roman" panose="02020603050405020304" pitchFamily="18" charset="0"/>
                <a:cs typeface="Times New Roman" panose="02020603050405020304" pitchFamily="18" charset="0"/>
              </a:rPr>
              <a:t>      test whether exposure to more erosive events is </a:t>
            </a:r>
            <a:r>
              <a:rPr lang="en-US" sz="1950">
                <a:latin typeface="Times New Roman" panose="02020603050405020304" pitchFamily="18" charset="0"/>
                <a:cs typeface="Times New Roman" panose="02020603050405020304" pitchFamily="18" charset="0"/>
              </a:rPr>
              <a:t>guiding the </a:t>
            </a:r>
            <a:r>
              <a:rPr lang="en-US" sz="1950" dirty="0">
                <a:latin typeface="Times New Roman" panose="02020603050405020304" pitchFamily="18" charset="0"/>
                <a:cs typeface="Times New Roman" panose="02020603050405020304" pitchFamily="18" charset="0"/>
              </a:rPr>
              <a:t>development of erosional </a:t>
            </a:r>
          </a:p>
          <a:p>
            <a:r>
              <a:rPr lang="en-US" sz="1950" dirty="0">
                <a:latin typeface="Times New Roman" panose="02020603050405020304" pitchFamily="18" charset="0"/>
                <a:cs typeface="Times New Roman" panose="02020603050405020304" pitchFamily="18" charset="0"/>
              </a:rPr>
              <a:t>      landforms.</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Slope </a:t>
            </a:r>
            <a:r>
              <a:rPr lang="en-US" sz="1950" dirty="0" err="1">
                <a:latin typeface="Times New Roman" panose="02020603050405020304" pitchFamily="18" charset="0"/>
                <a:cs typeface="Times New Roman" panose="02020603050405020304" pitchFamily="18" charset="0"/>
              </a:rPr>
              <a:t>rasters</a:t>
            </a:r>
            <a:r>
              <a:rPr lang="en-US" sz="1950" dirty="0">
                <a:latin typeface="Times New Roman" panose="02020603050405020304" pitchFamily="18" charset="0"/>
                <a:cs typeface="Times New Roman" panose="02020603050405020304" pitchFamily="18" charset="0"/>
              </a:rPr>
              <a:t> of valley-fill catchments derived from 1 m </a:t>
            </a:r>
            <a:r>
              <a:rPr lang="en-US" sz="1950" dirty="0" err="1">
                <a:latin typeface="Times New Roman" panose="02020603050405020304" pitchFamily="18" charset="0"/>
                <a:cs typeface="Times New Roman" panose="02020603050405020304" pitchFamily="18" charset="0"/>
              </a:rPr>
              <a:t>lidar</a:t>
            </a:r>
            <a:r>
              <a:rPr lang="en-US" sz="1950" dirty="0">
                <a:latin typeface="Times New Roman" panose="02020603050405020304" pitchFamily="18" charset="0"/>
                <a:cs typeface="Times New Roman" panose="02020603050405020304" pitchFamily="18" charset="0"/>
              </a:rPr>
              <a:t> will be used as base maps. Mapping</a:t>
            </a:r>
          </a:p>
          <a:p>
            <a:r>
              <a:rPr lang="en-US" sz="1950" dirty="0">
                <a:latin typeface="Times New Roman" panose="02020603050405020304" pitchFamily="18" charset="0"/>
                <a:cs typeface="Times New Roman" panose="02020603050405020304" pitchFamily="18" charset="0"/>
              </a:rPr>
              <a:t>      will be focused on valley-fill faces and side slopes. Gully erosion (Fig. 6), seepage erosion, and </a:t>
            </a:r>
          </a:p>
          <a:p>
            <a:r>
              <a:rPr lang="en-US" sz="1950" dirty="0">
                <a:latin typeface="Times New Roman" panose="02020603050405020304" pitchFamily="18" charset="0"/>
                <a:cs typeface="Times New Roman" panose="02020603050405020304" pitchFamily="18" charset="0"/>
              </a:rPr>
              <a:t>      rill erosion are expected to be the processes at work. All landforms will be measured, and the </a:t>
            </a:r>
          </a:p>
          <a:p>
            <a:r>
              <a:rPr lang="en-US" sz="1950" dirty="0">
                <a:latin typeface="Times New Roman" panose="02020603050405020304" pitchFamily="18" charset="0"/>
                <a:cs typeface="Times New Roman" panose="02020603050405020304" pitchFamily="18" charset="0"/>
              </a:rPr>
              <a:t>      location obtained with GPS. </a:t>
            </a: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Cross-sections of any gullies or enlarged drainage ditches will be measured to estimate volume</a:t>
            </a:r>
          </a:p>
          <a:p>
            <a:r>
              <a:rPr lang="en-US" sz="1950" dirty="0">
                <a:latin typeface="Times New Roman" panose="02020603050405020304" pitchFamily="18" charset="0"/>
                <a:cs typeface="Times New Roman" panose="02020603050405020304" pitchFamily="18" charset="0"/>
              </a:rPr>
              <a:t>      of eroded material. Causal mechanisms will be sought in field (e.g., gully from haulage road</a:t>
            </a:r>
          </a:p>
          <a:p>
            <a:r>
              <a:rPr lang="en-US" sz="1950" dirty="0">
                <a:latin typeface="Times New Roman" panose="02020603050405020304" pitchFamily="18" charset="0"/>
                <a:cs typeface="Times New Roman" panose="02020603050405020304" pitchFamily="18" charset="0"/>
              </a:rPr>
              <a:t>      runoff in Fig. 4). Modified Wolman pebble counts will be conducted in gullies, enlarged </a:t>
            </a:r>
          </a:p>
          <a:p>
            <a:r>
              <a:rPr lang="en-US" sz="1950" dirty="0">
                <a:latin typeface="Times New Roman" panose="02020603050405020304" pitchFamily="18" charset="0"/>
                <a:cs typeface="Times New Roman" panose="02020603050405020304" pitchFamily="18" charset="0"/>
              </a:rPr>
              <a:t>      and uneroded drainage ditches, </a:t>
            </a:r>
            <a:r>
              <a:rPr lang="en-US" sz="1950" dirty="0" err="1">
                <a:latin typeface="Times New Roman" panose="02020603050405020304" pitchFamily="18" charset="0"/>
                <a:cs typeface="Times New Roman" panose="02020603050405020304" pitchFamily="18" charset="0"/>
              </a:rPr>
              <a:t>rilled</a:t>
            </a:r>
            <a:r>
              <a:rPr lang="en-US" sz="1950" dirty="0">
                <a:latin typeface="Times New Roman" panose="02020603050405020304" pitchFamily="18" charset="0"/>
                <a:cs typeface="Times New Roman" panose="02020603050405020304" pitchFamily="18" charset="0"/>
              </a:rPr>
              <a:t> areas, and seepage faces </a:t>
            </a:r>
          </a:p>
          <a:p>
            <a:r>
              <a:rPr lang="en-US" sz="1950" dirty="0">
                <a:latin typeface="Times New Roman" panose="02020603050405020304" pitchFamily="18" charset="0"/>
                <a:cs typeface="Times New Roman" panose="02020603050405020304" pitchFamily="18" charset="0"/>
              </a:rPr>
              <a:t>      (</a:t>
            </a:r>
            <a:r>
              <a:rPr lang="en-US" sz="1950" dirty="0" err="1">
                <a:latin typeface="Times New Roman" panose="02020603050405020304" pitchFamily="18" charset="0"/>
                <a:cs typeface="Times New Roman" panose="02020603050405020304" pitchFamily="18" charset="0"/>
              </a:rPr>
              <a:t>Kondolf</a:t>
            </a:r>
            <a:r>
              <a:rPr lang="en-US" sz="1950" dirty="0">
                <a:latin typeface="Times New Roman" panose="02020603050405020304" pitchFamily="18" charset="0"/>
                <a:cs typeface="Times New Roman" panose="02020603050405020304" pitchFamily="18" charset="0"/>
              </a:rPr>
              <a:t>, 1997). Incipient stream channel morphology will be classified </a:t>
            </a:r>
          </a:p>
          <a:p>
            <a:r>
              <a:rPr lang="en-US" sz="1950" dirty="0">
                <a:latin typeface="Times New Roman" panose="02020603050405020304" pitchFamily="18" charset="0"/>
                <a:cs typeface="Times New Roman" panose="02020603050405020304" pitchFamily="18" charset="0"/>
              </a:rPr>
              <a:t>       using the scheme of Montgomery and Buffington (1997).</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Pebble count data and any observed erosional landforms will be used to</a:t>
            </a:r>
          </a:p>
          <a:p>
            <a:r>
              <a:rPr lang="en-US" sz="1950" dirty="0">
                <a:latin typeface="Times New Roman" panose="02020603050405020304" pitchFamily="18" charset="0"/>
                <a:cs typeface="Times New Roman" panose="02020603050405020304" pitchFamily="18" charset="0"/>
              </a:rPr>
              <a:t>      parameterize the CAESAR-</a:t>
            </a:r>
            <a:r>
              <a:rPr lang="en-US" sz="1950" dirty="0" err="1">
                <a:latin typeface="Times New Roman" panose="02020603050405020304" pitchFamily="18" charset="0"/>
                <a:cs typeface="Times New Roman" panose="02020603050405020304" pitchFamily="18" charset="0"/>
              </a:rPr>
              <a:t>Lisflood</a:t>
            </a:r>
            <a:r>
              <a:rPr lang="en-US" sz="1950" dirty="0">
                <a:latin typeface="Times New Roman" panose="02020603050405020304" pitchFamily="18" charset="0"/>
                <a:cs typeface="Times New Roman" panose="02020603050405020304" pitchFamily="18" charset="0"/>
              </a:rPr>
              <a:t> landscape evolution model</a:t>
            </a:r>
          </a:p>
          <a:p>
            <a:r>
              <a:rPr lang="en-US" sz="1950" dirty="0">
                <a:latin typeface="Times New Roman" panose="02020603050405020304" pitchFamily="18" charset="0"/>
                <a:cs typeface="Times New Roman" panose="02020603050405020304" pitchFamily="18" charset="0"/>
              </a:rPr>
              <a:t>      (</a:t>
            </a:r>
            <a:r>
              <a:rPr lang="en-US" sz="1950" dirty="0" err="1">
                <a:latin typeface="Times New Roman" panose="02020603050405020304" pitchFamily="18" charset="0"/>
                <a:cs typeface="Times New Roman" panose="02020603050405020304" pitchFamily="18" charset="0"/>
              </a:rPr>
              <a:t>Coulthard</a:t>
            </a:r>
            <a:r>
              <a:rPr lang="en-US" sz="1950" dirty="0">
                <a:latin typeface="Times New Roman" panose="02020603050405020304" pitchFamily="18" charset="0"/>
                <a:cs typeface="Times New Roman" panose="02020603050405020304" pitchFamily="18" charset="0"/>
              </a:rPr>
              <a:t> et al., 2013).</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CAESAR-</a:t>
            </a:r>
            <a:r>
              <a:rPr lang="en-US" sz="1950" dirty="0" err="1">
                <a:latin typeface="Times New Roman" panose="02020603050405020304" pitchFamily="18" charset="0"/>
                <a:cs typeface="Times New Roman" panose="02020603050405020304" pitchFamily="18" charset="0"/>
              </a:rPr>
              <a:t>Lisflood</a:t>
            </a:r>
            <a:r>
              <a:rPr lang="en-US" sz="1950" dirty="0">
                <a:latin typeface="Times New Roman" panose="02020603050405020304" pitchFamily="18" charset="0"/>
                <a:cs typeface="Times New Roman" panose="02020603050405020304" pitchFamily="18" charset="0"/>
              </a:rPr>
              <a:t> will be used to explore the possible long-term </a:t>
            </a:r>
          </a:p>
          <a:p>
            <a:r>
              <a:rPr lang="en-US" sz="1950" dirty="0">
                <a:latin typeface="Times New Roman" panose="02020603050405020304" pitchFamily="18" charset="0"/>
                <a:cs typeface="Times New Roman" panose="02020603050405020304" pitchFamily="18" charset="0"/>
              </a:rPr>
              <a:t>     trajectories of several valley-fills by modeling runoff  and sediment yield </a:t>
            </a:r>
          </a:p>
          <a:p>
            <a:r>
              <a:rPr lang="en-US" sz="1950" dirty="0">
                <a:latin typeface="Times New Roman" panose="02020603050405020304" pitchFamily="18" charset="0"/>
                <a:cs typeface="Times New Roman" panose="02020603050405020304" pitchFamily="18" charset="0"/>
              </a:rPr>
              <a:t>     for 1000 years. </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CAESAR-</a:t>
            </a:r>
            <a:r>
              <a:rPr lang="en-US" sz="1950" dirty="0" err="1">
                <a:latin typeface="Times New Roman" panose="02020603050405020304" pitchFamily="18" charset="0"/>
                <a:cs typeface="Times New Roman" panose="02020603050405020304" pitchFamily="18" charset="0"/>
              </a:rPr>
              <a:t>Lisflood</a:t>
            </a:r>
            <a:r>
              <a:rPr lang="en-US" sz="1950" dirty="0">
                <a:latin typeface="Times New Roman" panose="02020603050405020304" pitchFamily="18" charset="0"/>
                <a:cs typeface="Times New Roman" panose="02020603050405020304" pitchFamily="18" charset="0"/>
              </a:rPr>
              <a:t> uses a hydrodynamic flow model, which can portray </a:t>
            </a:r>
          </a:p>
          <a:p>
            <a:r>
              <a:rPr lang="en-US" sz="1950" dirty="0">
                <a:latin typeface="Times New Roman" panose="02020603050405020304" pitchFamily="18" charset="0"/>
                <a:cs typeface="Times New Roman" panose="02020603050405020304" pitchFamily="18" charset="0"/>
              </a:rPr>
              <a:t>     event-based erosion in a more physically accurate manner when compared </a:t>
            </a:r>
          </a:p>
          <a:p>
            <a:r>
              <a:rPr lang="en-US" sz="1950" dirty="0">
                <a:latin typeface="Times New Roman" panose="02020603050405020304" pitchFamily="18" charset="0"/>
                <a:cs typeface="Times New Roman" panose="02020603050405020304" pitchFamily="18" charset="0"/>
              </a:rPr>
              <a:t>     to landscape evolution models using a steady-state flow model </a:t>
            </a:r>
          </a:p>
          <a:p>
            <a:r>
              <a:rPr lang="en-US" sz="1950" dirty="0">
                <a:latin typeface="Times New Roman" panose="02020603050405020304" pitchFamily="18" charset="0"/>
                <a:cs typeface="Times New Roman" panose="02020603050405020304" pitchFamily="18" charset="0"/>
              </a:rPr>
              <a:t>     (</a:t>
            </a:r>
            <a:r>
              <a:rPr lang="en-US" sz="1950" dirty="0" err="1">
                <a:latin typeface="Times New Roman" panose="02020603050405020304" pitchFamily="18" charset="0"/>
                <a:cs typeface="Times New Roman" panose="02020603050405020304" pitchFamily="18" charset="0"/>
              </a:rPr>
              <a:t>Coulthard</a:t>
            </a:r>
            <a:r>
              <a:rPr lang="en-US" sz="1950" dirty="0">
                <a:latin typeface="Times New Roman" panose="02020603050405020304" pitchFamily="18" charset="0"/>
                <a:cs typeface="Times New Roman" panose="02020603050405020304" pitchFamily="18" charset="0"/>
              </a:rPr>
              <a:t> et al., 2013).</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latin typeface="Times New Roman" panose="02020603050405020304" pitchFamily="18" charset="0"/>
                <a:cs typeface="Times New Roman" panose="02020603050405020304" pitchFamily="18" charset="0"/>
              </a:rPr>
              <a:t>CAESAR-</a:t>
            </a:r>
            <a:r>
              <a:rPr lang="en-US" sz="1950" dirty="0" err="1">
                <a:latin typeface="Times New Roman" panose="02020603050405020304" pitchFamily="18" charset="0"/>
                <a:cs typeface="Times New Roman" panose="02020603050405020304" pitchFamily="18" charset="0"/>
              </a:rPr>
              <a:t>Lisflood</a:t>
            </a:r>
            <a:r>
              <a:rPr lang="en-US" sz="1950" dirty="0">
                <a:latin typeface="Times New Roman" panose="02020603050405020304" pitchFamily="18" charset="0"/>
                <a:cs typeface="Times New Roman" panose="02020603050405020304" pitchFamily="18" charset="0"/>
              </a:rPr>
              <a:t> has previously been used to model erosion on uranium</a:t>
            </a:r>
          </a:p>
          <a:p>
            <a:r>
              <a:rPr lang="en-US" sz="1950" dirty="0">
                <a:latin typeface="Times New Roman" panose="02020603050405020304" pitchFamily="18" charset="0"/>
                <a:cs typeface="Times New Roman" panose="02020603050405020304" pitchFamily="18" charset="0"/>
              </a:rPr>
              <a:t>      mining landforms in Australia (Hancock et al., 2015).</a:t>
            </a: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endParaRPr lang="en-US" sz="195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p:txBody>
      </p:sp>
      <p:pic>
        <p:nvPicPr>
          <p:cNvPr id="153" name="Picture 152"/>
          <p:cNvPicPr>
            <a:picLocks noChangeAspect="1"/>
          </p:cNvPicPr>
          <p:nvPr/>
        </p:nvPicPr>
        <p:blipFill rotWithShape="1">
          <a:blip r:embed="rId11" cstate="print">
            <a:extLst>
              <a:ext uri="{28A0092B-C50C-407E-A947-70E740481C1C}">
                <a14:useLocalDpi xmlns:a14="http://schemas.microsoft.com/office/drawing/2010/main" val="0"/>
              </a:ext>
            </a:extLst>
          </a:blip>
          <a:srcRect l="6639" t="1489" r="6243"/>
          <a:stretch/>
        </p:blipFill>
        <p:spPr>
          <a:xfrm>
            <a:off x="23411825" y="2988769"/>
            <a:ext cx="6994750" cy="6111827"/>
          </a:xfrm>
          <a:prstGeom prst="rect">
            <a:avLst/>
          </a:prstGeom>
        </p:spPr>
      </p:pic>
      <p:pic>
        <p:nvPicPr>
          <p:cNvPr id="155" name="Picture 154"/>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r="216"/>
          <a:stretch/>
        </p:blipFill>
        <p:spPr>
          <a:xfrm>
            <a:off x="21028719" y="10517008"/>
            <a:ext cx="3818149" cy="4777499"/>
          </a:xfrm>
          <a:prstGeom prst="rect">
            <a:avLst/>
          </a:prstGeom>
        </p:spPr>
      </p:pic>
      <p:sp>
        <p:nvSpPr>
          <p:cNvPr id="156" name="TextBox 155"/>
          <p:cNvSpPr txBox="1"/>
          <p:nvPr/>
        </p:nvSpPr>
        <p:spPr>
          <a:xfrm>
            <a:off x="31740764" y="1648691"/>
            <a:ext cx="5234400" cy="7294305"/>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 preliminary 1000 year simulation was run using NOAA hourly precipitation data for Charleston, West Virginia, and an a coarse (D</a:t>
            </a:r>
            <a:r>
              <a:rPr lang="en-US" sz="1900" baseline="-25000" dirty="0">
                <a:latin typeface="Times New Roman" panose="02020603050405020304" pitchFamily="18" charset="0"/>
                <a:cs typeface="Times New Roman" panose="02020603050405020304" pitchFamily="18" charset="0"/>
              </a:rPr>
              <a:t>50 </a:t>
            </a:r>
            <a:r>
              <a:rPr lang="en-US" sz="1900" dirty="0">
                <a:latin typeface="Times New Roman" panose="02020603050405020304" pitchFamily="18" charset="0"/>
                <a:cs typeface="Times New Roman" panose="02020603050405020304" pitchFamily="18" charset="0"/>
              </a:rPr>
              <a:t>= 32 mm), a priori grain size distribution.</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hourly rainfall record of 65 years was looped to make a 1000 year record (Fig. 7).</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Sediment yield and discharge is measured from the catchment outlet. Sediment yield during large runoff events showed a decline over time under the same hydrologic regime. This decline coincided with a increase in median grain size along major flow paths (Fig. 8).</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model showed the development of a large gully on the north side of the valley-face near the transition to the side slope. The toe of the valley-fill experienced the heaviest erosion with over 10 m of incision (Fig. 9). </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Beyond the valley-fill toe there was over 12 m of deposition and development of braided stream channel morphology (Fig 9).</a:t>
            </a:r>
          </a:p>
        </p:txBody>
      </p:sp>
      <p:sp>
        <p:nvSpPr>
          <p:cNvPr id="157" name="TextBox 156"/>
          <p:cNvSpPr txBox="1"/>
          <p:nvPr/>
        </p:nvSpPr>
        <p:spPr>
          <a:xfrm>
            <a:off x="23567854" y="9114931"/>
            <a:ext cx="6602526" cy="1015663"/>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5</a:t>
            </a:r>
            <a:r>
              <a:rPr lang="en-US" sz="1200" dirty="0">
                <a:latin typeface="Times New Roman" panose="02020603050405020304" pitchFamily="18" charset="0"/>
                <a:cs typeface="Times New Roman" panose="02020603050405020304" pitchFamily="18" charset="0"/>
              </a:rPr>
              <a:t>. 1 m </a:t>
            </a:r>
            <a:r>
              <a:rPr lang="en-US" sz="1200" dirty="0" err="1">
                <a:latin typeface="Times New Roman" panose="02020603050405020304" pitchFamily="18" charset="0"/>
                <a:cs typeface="Times New Roman" panose="02020603050405020304" pitchFamily="18" charset="0"/>
              </a:rPr>
              <a:t>lidar</a:t>
            </a:r>
            <a:r>
              <a:rPr lang="en-US" sz="1200" dirty="0">
                <a:latin typeface="Times New Roman" panose="02020603050405020304" pitchFamily="18" charset="0"/>
                <a:cs typeface="Times New Roman" panose="02020603050405020304" pitchFamily="18" charset="0"/>
              </a:rPr>
              <a:t>-derived </a:t>
            </a:r>
            <a:r>
              <a:rPr lang="en-US" sz="1200" dirty="0" err="1">
                <a:latin typeface="Times New Roman" panose="02020603050405020304" pitchFamily="18" charset="0"/>
                <a:cs typeface="Times New Roman" panose="02020603050405020304" pitchFamily="18" charset="0"/>
              </a:rPr>
              <a:t>hillshade</a:t>
            </a:r>
            <a:r>
              <a:rPr lang="en-US" sz="1200" dirty="0">
                <a:latin typeface="Times New Roman" panose="02020603050405020304" pitchFamily="18" charset="0"/>
                <a:cs typeface="Times New Roman" panose="02020603050405020304" pitchFamily="18" charset="0"/>
              </a:rPr>
              <a:t> of Whitman West study area located 4 km from Logan, West Virginia [NAVD 88, NAD83 UTM Zone 17 N]. Whitman West contains 6 of the valley-fills that have been selected for geomorphological mapping of erosional landforms. Whitman West and the other study areas were acquired by the West Virginia Department of Natural Resources for the restoration of an elk population in West Virginia. Valley-fill polygons were sourced from TAGIS (TAGIS, 2013).</a:t>
            </a:r>
          </a:p>
        </p:txBody>
      </p:sp>
      <p:sp>
        <p:nvSpPr>
          <p:cNvPr id="158" name="TextBox 157"/>
          <p:cNvSpPr txBox="1"/>
          <p:nvPr/>
        </p:nvSpPr>
        <p:spPr>
          <a:xfrm>
            <a:off x="24943371" y="10517008"/>
            <a:ext cx="5562040" cy="1015663"/>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6</a:t>
            </a:r>
            <a:r>
              <a:rPr lang="en-US" sz="1200" dirty="0">
                <a:latin typeface="Times New Roman" panose="02020603050405020304" pitchFamily="18" charset="0"/>
                <a:cs typeface="Times New Roman" panose="02020603050405020304" pitchFamily="18" charset="0"/>
              </a:rPr>
              <a:t>. Downslope view of a steep gully eroded into a valley-fill side slope located at Jenny Wiley State Park near Prestonsburg, Kentucky. Some sections were eroded down to bedrock. The gully was formed beside a groin drainage ditch, which is placed near the interface of the valley-fill face and side slope. Gully width is ~2 m. Photo by author.</a:t>
            </a:r>
          </a:p>
        </p:txBody>
      </p:sp>
      <p:sp>
        <p:nvSpPr>
          <p:cNvPr id="159" name="TextBox 158"/>
          <p:cNvSpPr txBox="1"/>
          <p:nvPr/>
        </p:nvSpPr>
        <p:spPr>
          <a:xfrm>
            <a:off x="6940501" y="5905265"/>
            <a:ext cx="5140723"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1</a:t>
            </a:r>
            <a:r>
              <a:rPr lang="en-US" sz="1200" dirty="0">
                <a:latin typeface="Times New Roman" panose="02020603050405020304" pitchFamily="18" charset="0"/>
                <a:cs typeface="Times New Roman" panose="02020603050405020304" pitchFamily="18" charset="0"/>
              </a:rPr>
              <a:t>. </a:t>
            </a:r>
            <a:r>
              <a:rPr lang="en-US" sz="1200" dirty="0">
                <a:solidFill>
                  <a:srgbClr val="2F528F"/>
                </a:solidFill>
                <a:latin typeface="Times New Roman" panose="02020603050405020304" pitchFamily="18" charset="0"/>
                <a:cs typeface="Times New Roman" panose="02020603050405020304" pitchFamily="18" charset="0"/>
              </a:rPr>
              <a:t>Extent of mountaintop removal/valley-fill mining in Central Appalachia (modified from Miller and Zegre, 2014). This style of surface mining is almost solely practiced in Central Appalachia.</a:t>
            </a:r>
          </a:p>
        </p:txBody>
      </p:sp>
      <p:sp>
        <p:nvSpPr>
          <p:cNvPr id="160" name="TextBox 159"/>
          <p:cNvSpPr txBox="1"/>
          <p:nvPr/>
        </p:nvSpPr>
        <p:spPr>
          <a:xfrm>
            <a:off x="11564901" y="11119945"/>
            <a:ext cx="184731" cy="369332"/>
          </a:xfrm>
          <a:prstGeom prst="rect">
            <a:avLst/>
          </a:prstGeom>
          <a:noFill/>
        </p:spPr>
        <p:txBody>
          <a:bodyPr wrap="none" rtlCol="0">
            <a:spAutoFit/>
          </a:bodyPr>
          <a:lstStyle/>
          <a:p>
            <a:endParaRPr lang="en-US" dirty="0"/>
          </a:p>
        </p:txBody>
      </p:sp>
      <p:sp>
        <p:nvSpPr>
          <p:cNvPr id="161" name="TextBox 160"/>
          <p:cNvSpPr txBox="1"/>
          <p:nvPr/>
        </p:nvSpPr>
        <p:spPr>
          <a:xfrm>
            <a:off x="6935176" y="10583583"/>
            <a:ext cx="5071933" cy="83099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2</a:t>
            </a:r>
            <a:r>
              <a:rPr lang="en-US" sz="1200" dirty="0">
                <a:latin typeface="Times New Roman" panose="02020603050405020304" pitchFamily="18" charset="0"/>
                <a:cs typeface="Times New Roman" panose="02020603050405020304" pitchFamily="18" charset="0"/>
              </a:rPr>
              <a:t>. </a:t>
            </a:r>
            <a:r>
              <a:rPr lang="en-US" sz="1200" dirty="0">
                <a:solidFill>
                  <a:srgbClr val="2F528F"/>
                </a:solidFill>
                <a:latin typeface="Times New Roman" panose="02020603050405020304" pitchFamily="18" charset="0"/>
                <a:cs typeface="Times New Roman" panose="02020603050405020304" pitchFamily="18" charset="0"/>
              </a:rPr>
              <a:t>1 m transparent </a:t>
            </a:r>
            <a:r>
              <a:rPr lang="en-US" sz="1200" dirty="0" err="1">
                <a:solidFill>
                  <a:srgbClr val="2F528F"/>
                </a:solidFill>
                <a:latin typeface="Times New Roman" panose="02020603050405020304" pitchFamily="18" charset="0"/>
                <a:cs typeface="Times New Roman" panose="02020603050405020304" pitchFamily="18" charset="0"/>
              </a:rPr>
              <a:t>hillshade</a:t>
            </a:r>
            <a:r>
              <a:rPr lang="en-US" sz="1200" dirty="0">
                <a:solidFill>
                  <a:srgbClr val="2F528F"/>
                </a:solidFill>
                <a:latin typeface="Times New Roman" panose="02020603050405020304" pitchFamily="18" charset="0"/>
                <a:cs typeface="Times New Roman" panose="02020603050405020304" pitchFamily="18" charset="0"/>
              </a:rPr>
              <a:t> with underlying </a:t>
            </a:r>
            <a:r>
              <a:rPr lang="en-US" sz="1200" dirty="0" err="1">
                <a:solidFill>
                  <a:srgbClr val="2F528F"/>
                </a:solidFill>
                <a:latin typeface="Times New Roman" panose="02020603050405020304" pitchFamily="18" charset="0"/>
                <a:cs typeface="Times New Roman" panose="02020603050405020304" pitchFamily="18" charset="0"/>
              </a:rPr>
              <a:t>lidar</a:t>
            </a:r>
            <a:r>
              <a:rPr lang="en-US" sz="1200" dirty="0">
                <a:solidFill>
                  <a:srgbClr val="2F528F"/>
                </a:solidFill>
                <a:latin typeface="Times New Roman" panose="02020603050405020304" pitchFamily="18" charset="0"/>
                <a:cs typeface="Times New Roman" panose="02020603050405020304" pitchFamily="18" charset="0"/>
              </a:rPr>
              <a:t>-derived digital elevation model of MTR/VF landscape near Hampden, West Virginia [NAVD 88, NAD83, UTM Zone 17N]. Lidar sourced from West Virginia Department of Environmental Protection’s Technical Unit (TAGIS, 2013).</a:t>
            </a:r>
          </a:p>
        </p:txBody>
      </p:sp>
      <p:sp>
        <p:nvSpPr>
          <p:cNvPr id="162" name="Rectangle 161"/>
          <p:cNvSpPr/>
          <p:nvPr/>
        </p:nvSpPr>
        <p:spPr>
          <a:xfrm>
            <a:off x="25393650" y="11926788"/>
            <a:ext cx="5373324" cy="4245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1727033" y="15361442"/>
            <a:ext cx="4701125"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3</a:t>
            </a:r>
            <a:r>
              <a:rPr lang="en-US" sz="1200" dirty="0">
                <a:latin typeface="Times New Roman" panose="02020603050405020304" pitchFamily="18" charset="0"/>
                <a:cs typeface="Times New Roman" panose="02020603050405020304" pitchFamily="18" charset="0"/>
              </a:rPr>
              <a:t>. 1 m </a:t>
            </a:r>
            <a:r>
              <a:rPr lang="en-US" sz="1200" dirty="0" err="1">
                <a:latin typeface="Times New Roman" panose="02020603050405020304" pitchFamily="18" charset="0"/>
                <a:cs typeface="Times New Roman" panose="02020603050405020304" pitchFamily="18" charset="0"/>
              </a:rPr>
              <a:t>lidar</a:t>
            </a:r>
            <a:r>
              <a:rPr lang="en-US" sz="1200" dirty="0">
                <a:latin typeface="Times New Roman" panose="02020603050405020304" pitchFamily="18" charset="0"/>
                <a:cs typeface="Times New Roman" panose="02020603050405020304" pitchFamily="18" charset="0"/>
              </a:rPr>
              <a:t>-derived </a:t>
            </a:r>
            <a:r>
              <a:rPr lang="en-US" sz="1200" dirty="0" err="1">
                <a:latin typeface="Times New Roman" panose="02020603050405020304" pitchFamily="18" charset="0"/>
                <a:cs typeface="Times New Roman" panose="02020603050405020304" pitchFamily="18" charset="0"/>
              </a:rPr>
              <a:t>hillshade</a:t>
            </a:r>
            <a:r>
              <a:rPr lang="en-US" sz="1200" dirty="0">
                <a:latin typeface="Times New Roman" panose="02020603050405020304" pitchFamily="18" charset="0"/>
                <a:cs typeface="Times New Roman" panose="02020603050405020304" pitchFamily="18" charset="0"/>
              </a:rPr>
              <a:t> of a valley-fill with labeled landform elements (black) and gullies (white). Relief from the haulage road (top right) to the valley-fill toe (bottom center) is ~235 m. </a:t>
            </a:r>
          </a:p>
        </p:txBody>
      </p:sp>
      <p:sp>
        <p:nvSpPr>
          <p:cNvPr id="164" name="TextBox 163"/>
          <p:cNvSpPr txBox="1"/>
          <p:nvPr/>
        </p:nvSpPr>
        <p:spPr>
          <a:xfrm>
            <a:off x="7081970" y="15294508"/>
            <a:ext cx="4655605" cy="83099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4</a:t>
            </a:r>
            <a:r>
              <a:rPr lang="en-US" sz="1200" dirty="0">
                <a:latin typeface="Times New Roman" panose="02020603050405020304" pitchFamily="18" charset="0"/>
                <a:cs typeface="Times New Roman" panose="02020603050405020304" pitchFamily="18" charset="0"/>
              </a:rPr>
              <a:t>. 1 m </a:t>
            </a:r>
            <a:r>
              <a:rPr lang="en-US" sz="1200" dirty="0" err="1">
                <a:latin typeface="Times New Roman" panose="02020603050405020304" pitchFamily="18" charset="0"/>
                <a:cs typeface="Times New Roman" panose="02020603050405020304" pitchFamily="18" charset="0"/>
              </a:rPr>
              <a:t>lidar</a:t>
            </a:r>
            <a:r>
              <a:rPr lang="en-US" sz="1200" dirty="0">
                <a:latin typeface="Times New Roman" panose="02020603050405020304" pitchFamily="18" charset="0"/>
                <a:cs typeface="Times New Roman" panose="02020603050405020304" pitchFamily="18" charset="0"/>
              </a:rPr>
              <a:t>-derived </a:t>
            </a:r>
            <a:r>
              <a:rPr lang="en-US" sz="1200" dirty="0" err="1">
                <a:latin typeface="Times New Roman" panose="02020603050405020304" pitchFamily="18" charset="0"/>
                <a:cs typeface="Times New Roman" panose="02020603050405020304" pitchFamily="18" charset="0"/>
              </a:rPr>
              <a:t>hillshade</a:t>
            </a:r>
            <a:r>
              <a:rPr lang="en-US" sz="1200" dirty="0">
                <a:latin typeface="Times New Roman" panose="02020603050405020304" pitchFamily="18" charset="0"/>
                <a:cs typeface="Times New Roman" panose="02020603050405020304" pitchFamily="18" charset="0"/>
              </a:rPr>
              <a:t> of a valley fill located in the Whitman West study area (Fig. 5) with labeled enlarged constructed drain and a gully (black). The haulage road looks to be providing runoff to the valley-fill face.</a:t>
            </a:r>
          </a:p>
        </p:txBody>
      </p:sp>
      <p:sp>
        <p:nvSpPr>
          <p:cNvPr id="85" name="TextBox 84"/>
          <p:cNvSpPr txBox="1"/>
          <p:nvPr/>
        </p:nvSpPr>
        <p:spPr>
          <a:xfrm>
            <a:off x="25992341" y="11742122"/>
            <a:ext cx="3464099"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References and Acknowledgements</a:t>
            </a:r>
          </a:p>
        </p:txBody>
      </p:sp>
      <p:sp>
        <p:nvSpPr>
          <p:cNvPr id="96" name="TextBox 95"/>
          <p:cNvSpPr txBox="1"/>
          <p:nvPr/>
        </p:nvSpPr>
        <p:spPr>
          <a:xfrm>
            <a:off x="32421910" y="14683996"/>
            <a:ext cx="9525541" cy="120032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9</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1 m </a:t>
            </a:r>
            <a:r>
              <a:rPr lang="en-US" sz="1200" dirty="0" err="1">
                <a:latin typeface="Times New Roman" panose="02020603050405020304" pitchFamily="18" charset="0"/>
                <a:cs typeface="Times New Roman" panose="02020603050405020304" pitchFamily="18" charset="0"/>
              </a:rPr>
              <a:t>hillshade</a:t>
            </a:r>
            <a:r>
              <a:rPr lang="en-US" sz="1200" dirty="0">
                <a:latin typeface="Times New Roman" panose="02020603050405020304" pitchFamily="18" charset="0"/>
                <a:cs typeface="Times New Roman" panose="02020603050405020304" pitchFamily="18" charset="0"/>
              </a:rPr>
              <a:t> of input digital elevation model (DEM) of valley-fill catchment used for CAESAR-</a:t>
            </a:r>
            <a:r>
              <a:rPr lang="en-US" sz="1200" dirty="0" err="1">
                <a:latin typeface="Times New Roman" panose="02020603050405020304" pitchFamily="18" charset="0"/>
                <a:cs typeface="Times New Roman" panose="02020603050405020304" pitchFamily="18" charset="0"/>
              </a:rPr>
              <a:t>Lisflood</a:t>
            </a:r>
            <a:r>
              <a:rPr lang="en-US" sz="1200" dirty="0">
                <a:latin typeface="Times New Roman" panose="02020603050405020304" pitchFamily="18" charset="0"/>
                <a:cs typeface="Times New Roman" panose="02020603050405020304" pitchFamily="18" charset="0"/>
              </a:rPr>
              <a:t> landscape evolution modeling. The catchment area is 0.67 km</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The abrupt end to the catchment on the western edge is a product of clipping off some of the DEM, allowing water to flow out of the catchment (cannot flow through </a:t>
            </a:r>
            <a:r>
              <a:rPr lang="en-US" sz="1200" dirty="0" err="1">
                <a:latin typeface="Times New Roman" panose="02020603050405020304" pitchFamily="18" charset="0"/>
                <a:cs typeface="Times New Roman" panose="02020603050405020304" pitchFamily="18" charset="0"/>
              </a:rPr>
              <a:t>NoData</a:t>
            </a:r>
            <a:r>
              <a:rPr lang="en-US" sz="1200" dirty="0">
                <a:latin typeface="Times New Roman" panose="02020603050405020304" pitchFamily="18" charset="0"/>
                <a:cs typeface="Times New Roman" panose="02020603050405020304" pitchFamily="18" charset="0"/>
              </a:rPr>
              <a:t> pixels). </a:t>
            </a:r>
            <a:r>
              <a:rPr lang="en-US" sz="1200" b="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 Elevation difference of initial DEM after 1000 years of runoff and sediment transport. Bedrock that cannot be eroded under this model parameterization was modeled to be at a depth of 2 m on valley-fill side slopes. A braided channel morphology could be observed beyond the valley-fill after ~200 years of model run time. A complete parameterization of the model is available as a handout.</a:t>
            </a:r>
          </a:p>
        </p:txBody>
      </p:sp>
      <p:sp>
        <p:nvSpPr>
          <p:cNvPr id="97" name="TextBox 96"/>
          <p:cNvSpPr txBox="1"/>
          <p:nvPr/>
        </p:nvSpPr>
        <p:spPr>
          <a:xfrm>
            <a:off x="37254168" y="8072814"/>
            <a:ext cx="5128159" cy="83099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8</a:t>
            </a:r>
            <a:r>
              <a:rPr lang="en-US" sz="1200" dirty="0">
                <a:latin typeface="Times New Roman" panose="02020603050405020304" pitchFamily="18" charset="0"/>
                <a:cs typeface="Times New Roman" panose="02020603050405020304" pitchFamily="18" charset="0"/>
              </a:rPr>
              <a:t>. </a:t>
            </a:r>
            <a:r>
              <a:rPr lang="en-US" sz="1200" dirty="0">
                <a:solidFill>
                  <a:srgbClr val="2F528F"/>
                </a:solidFill>
                <a:latin typeface="Times New Roman" panose="02020603050405020304" pitchFamily="18" charset="0"/>
                <a:cs typeface="Times New Roman" panose="02020603050405020304" pitchFamily="18" charset="0"/>
              </a:rPr>
              <a:t>CAESAR-</a:t>
            </a:r>
            <a:r>
              <a:rPr lang="en-US" sz="1200" dirty="0" err="1">
                <a:solidFill>
                  <a:srgbClr val="2F528F"/>
                </a:solidFill>
                <a:latin typeface="Times New Roman" panose="02020603050405020304" pitchFamily="18" charset="0"/>
                <a:cs typeface="Times New Roman" panose="02020603050405020304" pitchFamily="18" charset="0"/>
              </a:rPr>
              <a:t>Lisflood</a:t>
            </a:r>
            <a:r>
              <a:rPr lang="en-US" sz="1200" dirty="0">
                <a:solidFill>
                  <a:srgbClr val="2F528F"/>
                </a:solidFill>
                <a:latin typeface="Times New Roman" panose="02020603050405020304" pitchFamily="18" charset="0"/>
                <a:cs typeface="Times New Roman" panose="02020603050405020304" pitchFamily="18" charset="0"/>
              </a:rPr>
              <a:t> predicted hourly sediment yield at the outlet of the catchment shown in Fig. 9A for 1000 years. Large flow events exerted less of an influence as time progressed, while centennial sediment yield showed a different pattern (inset). A total of 27122 m</a:t>
            </a:r>
            <a:r>
              <a:rPr lang="en-US" sz="1200" baseline="30000" dirty="0">
                <a:solidFill>
                  <a:srgbClr val="2F528F"/>
                </a:solidFill>
                <a:latin typeface="Times New Roman" panose="02020603050405020304" pitchFamily="18" charset="0"/>
                <a:cs typeface="Times New Roman" panose="02020603050405020304" pitchFamily="18" charset="0"/>
              </a:rPr>
              <a:t>3</a:t>
            </a:r>
            <a:r>
              <a:rPr lang="en-US" sz="1200" dirty="0">
                <a:solidFill>
                  <a:srgbClr val="2F528F"/>
                </a:solidFill>
                <a:latin typeface="Times New Roman" panose="02020603050405020304" pitchFamily="18" charset="0"/>
                <a:cs typeface="Times New Roman" panose="02020603050405020304" pitchFamily="18" charset="0"/>
              </a:rPr>
              <a:t> exited the catchment.</a:t>
            </a:r>
          </a:p>
        </p:txBody>
      </p:sp>
      <p:sp>
        <p:nvSpPr>
          <p:cNvPr id="98" name="TextBox 97"/>
          <p:cNvSpPr txBox="1"/>
          <p:nvPr/>
        </p:nvSpPr>
        <p:spPr>
          <a:xfrm>
            <a:off x="37254168" y="4549196"/>
            <a:ext cx="5122268"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7</a:t>
            </a:r>
            <a:r>
              <a:rPr lang="en-US" sz="1200" dirty="0">
                <a:latin typeface="Times New Roman" panose="02020603050405020304" pitchFamily="18" charset="0"/>
                <a:cs typeface="Times New Roman" panose="02020603050405020304" pitchFamily="18" charset="0"/>
              </a:rPr>
              <a:t>. </a:t>
            </a:r>
            <a:r>
              <a:rPr lang="en-US" sz="1200" dirty="0">
                <a:solidFill>
                  <a:srgbClr val="2F528F"/>
                </a:solidFill>
                <a:latin typeface="Times New Roman" panose="02020603050405020304" pitchFamily="18" charset="0"/>
                <a:cs typeface="Times New Roman" panose="02020603050405020304" pitchFamily="18" charset="0"/>
              </a:rPr>
              <a:t>CAESAR-</a:t>
            </a:r>
            <a:r>
              <a:rPr lang="en-US" sz="1200" dirty="0" err="1">
                <a:solidFill>
                  <a:srgbClr val="2F528F"/>
                </a:solidFill>
                <a:latin typeface="Times New Roman" panose="02020603050405020304" pitchFamily="18" charset="0"/>
                <a:cs typeface="Times New Roman" panose="02020603050405020304" pitchFamily="18" charset="0"/>
              </a:rPr>
              <a:t>Lisflood</a:t>
            </a:r>
            <a:r>
              <a:rPr lang="en-US" sz="1200" dirty="0">
                <a:solidFill>
                  <a:srgbClr val="2F528F"/>
                </a:solidFill>
                <a:latin typeface="Times New Roman" panose="02020603050405020304" pitchFamily="18" charset="0"/>
                <a:cs typeface="Times New Roman" panose="02020603050405020304" pitchFamily="18" charset="0"/>
              </a:rPr>
              <a:t> predicted hourly average discharge using NOAA hourly rainfall data for Charleston, West Virginia. The 65 year record was looped to make a 1000 year record using a R script.</a:t>
            </a:r>
          </a:p>
        </p:txBody>
      </p:sp>
      <p:sp>
        <p:nvSpPr>
          <p:cNvPr id="2" name="TextBox 1"/>
          <p:cNvSpPr txBox="1"/>
          <p:nvPr/>
        </p:nvSpPr>
        <p:spPr>
          <a:xfrm>
            <a:off x="1847850" y="11772900"/>
            <a:ext cx="142875" cy="153888"/>
          </a:xfrm>
          <a:prstGeom prst="rect">
            <a:avLst/>
          </a:prstGeom>
          <a:solidFill>
            <a:schemeClr val="bg1">
              <a:lumMod val="95000"/>
            </a:schemeClr>
          </a:solidFill>
        </p:spPr>
        <p:txBody>
          <a:bodyPr wrap="square" rtlCol="0">
            <a:spAutoFit/>
          </a:bodyPr>
          <a:lstStyle/>
          <a:p>
            <a:endParaRPr lang="en-US" sz="400" dirty="0"/>
          </a:p>
        </p:txBody>
      </p:sp>
      <p:sp>
        <p:nvSpPr>
          <p:cNvPr id="3" name="TextBox 2"/>
          <p:cNvSpPr txBox="1"/>
          <p:nvPr/>
        </p:nvSpPr>
        <p:spPr>
          <a:xfrm>
            <a:off x="5639792" y="11772900"/>
            <a:ext cx="122533" cy="153888"/>
          </a:xfrm>
          <a:prstGeom prst="rect">
            <a:avLst/>
          </a:prstGeom>
          <a:solidFill>
            <a:schemeClr val="bg1"/>
          </a:solidFill>
        </p:spPr>
        <p:txBody>
          <a:bodyPr wrap="square" rtlCol="0">
            <a:spAutoFit/>
          </a:bodyPr>
          <a:lstStyle/>
          <a:p>
            <a:endParaRPr lang="en-US" sz="400" dirty="0"/>
          </a:p>
        </p:txBody>
      </p:sp>
      <p:sp>
        <p:nvSpPr>
          <p:cNvPr id="4" name="TextBox 3"/>
          <p:cNvSpPr txBox="1"/>
          <p:nvPr/>
        </p:nvSpPr>
        <p:spPr>
          <a:xfrm>
            <a:off x="19157817" y="907151"/>
            <a:ext cx="5148656" cy="584775"/>
          </a:xfrm>
          <a:prstGeom prst="rect">
            <a:avLst/>
          </a:prstGeom>
          <a:noFill/>
        </p:spPr>
        <p:txBody>
          <a:bodyPr wrap="square" rtlCol="0">
            <a:spAutoFit/>
          </a:bodyPr>
          <a:lstStyle/>
          <a:p>
            <a:r>
              <a:rPr lang="en-US" sz="3200" dirty="0"/>
              <a:t>Miles Reed and Dr. Steve Kite</a:t>
            </a:r>
          </a:p>
        </p:txBody>
      </p:sp>
      <p:sp>
        <p:nvSpPr>
          <p:cNvPr id="7" name="TextBox 6"/>
          <p:cNvSpPr txBox="1"/>
          <p:nvPr/>
        </p:nvSpPr>
        <p:spPr>
          <a:xfrm rot="16200000">
            <a:off x="39995582" y="5584104"/>
            <a:ext cx="726693"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sed. yield (m</a:t>
            </a:r>
            <a:r>
              <a:rPr lang="en-US" sz="550" baseline="30000" dirty="0">
                <a:latin typeface="Arial" panose="020B0604020202020204" pitchFamily="34" charset="0"/>
                <a:cs typeface="Arial" panose="020B0604020202020204" pitchFamily="34" charset="0"/>
              </a:rPr>
              <a:t>3</a:t>
            </a:r>
            <a:r>
              <a:rPr lang="en-US" sz="550" dirty="0">
                <a:latin typeface="Arial" panose="020B0604020202020204" pitchFamily="34" charset="0"/>
                <a:cs typeface="Arial" panose="020B0604020202020204" pitchFamily="34" charset="0"/>
              </a:rPr>
              <a:t>)</a:t>
            </a:r>
          </a:p>
        </p:txBody>
      </p:sp>
      <p:sp>
        <p:nvSpPr>
          <p:cNvPr id="100" name="TextBox 99"/>
          <p:cNvSpPr txBox="1"/>
          <p:nvPr/>
        </p:nvSpPr>
        <p:spPr>
          <a:xfrm>
            <a:off x="41139297" y="6037443"/>
            <a:ext cx="397830" cy="176972"/>
          </a:xfrm>
          <a:prstGeom prst="rect">
            <a:avLst/>
          </a:prstGeom>
          <a:noFill/>
        </p:spPr>
        <p:txBody>
          <a:bodyPr wrap="square" rtlCol="0">
            <a:spAutoFit/>
          </a:bodyPr>
          <a:lstStyle/>
          <a:p>
            <a:r>
              <a:rPr lang="en-US" sz="550" dirty="0">
                <a:latin typeface="Arial" panose="020B0604020202020204" pitchFamily="34" charset="0"/>
                <a:cs typeface="Arial" panose="020B0604020202020204" pitchFamily="34" charset="0"/>
              </a:rPr>
              <a:t>years</a:t>
            </a:r>
          </a:p>
        </p:txBody>
      </p:sp>
      <p:pic>
        <p:nvPicPr>
          <p:cNvPr id="5" name="Picture 4"/>
          <p:cNvPicPr>
            <a:picLocks noChangeAspect="1"/>
          </p:cNvPicPr>
          <p:nvPr/>
        </p:nvPicPr>
        <p:blipFill rotWithShape="1">
          <a:blip r:embed="rId14"/>
          <a:srcRect l="678" t="16696" r="2097" b="1766"/>
          <a:stretch/>
        </p:blipFill>
        <p:spPr>
          <a:xfrm>
            <a:off x="40430530" y="5428748"/>
            <a:ext cx="1689433" cy="654513"/>
          </a:xfrm>
          <a:prstGeom prst="rect">
            <a:avLst/>
          </a:prstGeom>
        </p:spPr>
      </p:pic>
      <p:sp>
        <p:nvSpPr>
          <p:cNvPr id="8" name="TextBox 7"/>
          <p:cNvSpPr txBox="1"/>
          <p:nvPr/>
        </p:nvSpPr>
        <p:spPr>
          <a:xfrm>
            <a:off x="25655211" y="12098304"/>
            <a:ext cx="4850200" cy="3108543"/>
          </a:xfrm>
          <a:prstGeom prst="rect">
            <a:avLst/>
          </a:prstGeom>
          <a:noFill/>
        </p:spPr>
        <p:txBody>
          <a:bodyPr wrap="square" rtlCol="0">
            <a:spAutoFit/>
          </a:bodyPr>
          <a:lstStyle/>
          <a:p>
            <a:r>
              <a:rPr lang="en-US" sz="700" dirty="0" err="1">
                <a:latin typeface="Times New Roman" panose="02020603050405020304" pitchFamily="18" charset="0"/>
                <a:cs typeface="Times New Roman" panose="02020603050405020304" pitchFamily="18" charset="0"/>
              </a:rPr>
              <a:t>Coulthard</a:t>
            </a:r>
            <a:r>
              <a:rPr lang="en-US" sz="700" dirty="0">
                <a:latin typeface="Times New Roman" panose="02020603050405020304" pitchFamily="18" charset="0"/>
                <a:cs typeface="Times New Roman" panose="02020603050405020304" pitchFamily="18" charset="0"/>
              </a:rPr>
              <a:t>, T.J., Neal, J.C., Bates, P.D., Ramirez, J., Almeida, G.A., and Hancock, G.R., 2013, Integrating the LISFLOOD‐FP 2D 	hydrodynamic model with the CAESAR model: implications for modelling 	landscape evolution: Earth Surface 	Processes and Landforms, v. 38, p. 1897-1906.</a:t>
            </a:r>
          </a:p>
          <a:p>
            <a:endParaRPr lang="en-US" sz="700" dirty="0">
              <a:latin typeface="Times New Roman" panose="02020603050405020304" pitchFamily="18" charset="0"/>
              <a:cs typeface="Times New Roman" panose="02020603050405020304" pitchFamily="18" charset="0"/>
            </a:endParaRPr>
          </a:p>
          <a:p>
            <a:r>
              <a:rPr lang="en-US" sz="700" dirty="0" err="1">
                <a:latin typeface="Times New Roman" panose="02020603050405020304" pitchFamily="18" charset="0"/>
                <a:cs typeface="Times New Roman" panose="02020603050405020304" pitchFamily="18" charset="0"/>
              </a:rPr>
              <a:t>Kondolf</a:t>
            </a:r>
            <a:r>
              <a:rPr lang="en-US" sz="700" dirty="0">
                <a:latin typeface="Times New Roman" panose="02020603050405020304" pitchFamily="18" charset="0"/>
                <a:cs typeface="Times New Roman" panose="02020603050405020304" pitchFamily="18" charset="0"/>
              </a:rPr>
              <a:t>, G.M., 1997, Application of the pebble count notes on purpose, method, and variants: JAWRA Journal of the American 	Water Resources Association, v. 33, p. 79-87.</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Michael, P.R., and </a:t>
            </a:r>
            <a:r>
              <a:rPr lang="en-US" sz="700" dirty="0" err="1">
                <a:latin typeface="Times New Roman" panose="02020603050405020304" pitchFamily="18" charset="0"/>
                <a:cs typeface="Times New Roman" panose="02020603050405020304" pitchFamily="18" charset="0"/>
              </a:rPr>
              <a:t>Superfesky</a:t>
            </a:r>
            <a:r>
              <a:rPr lang="en-US" sz="700" dirty="0">
                <a:latin typeface="Times New Roman" panose="02020603050405020304" pitchFamily="18" charset="0"/>
                <a:cs typeface="Times New Roman" panose="02020603050405020304" pitchFamily="18" charset="0"/>
              </a:rPr>
              <a:t>, M.J., 2007, Assuring Stability of Minimized Valley Fills: A Review of Potential Causes of 	Instability and Available Countermeasures, </a:t>
            </a:r>
            <a:r>
              <a:rPr lang="en-US" sz="700" i="1" dirty="0">
                <a:latin typeface="Times New Roman" panose="02020603050405020304" pitchFamily="18" charset="0"/>
                <a:cs typeface="Times New Roman" panose="02020603050405020304" pitchFamily="18" charset="0"/>
              </a:rPr>
              <a:t>in</a:t>
            </a:r>
            <a:r>
              <a:rPr lang="en-US" sz="700" dirty="0">
                <a:latin typeface="Times New Roman" panose="02020603050405020304" pitchFamily="18" charset="0"/>
                <a:cs typeface="Times New Roman" panose="02020603050405020304" pitchFamily="18" charset="0"/>
              </a:rPr>
              <a:t> Proceedings of 2007 National Meeting of the American Society of 	Mining and Reclamation, Gillette, Wyoming: p. 457-491.</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Miller, A.J., and Zégre, N.P., 2014, Mountaintop removal mining and catchment hydrology: Water, v. 6, p. 472-499.</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Montgomery, D.R., and Buffington, J.M., 1997, Channel-reach morphology in mountain drainage basins: Geological Society of 	America Bulletin, v. 109, p. 596-611.</a:t>
            </a:r>
          </a:p>
          <a:p>
            <a:endParaRPr lang="en-US" sz="700" dirty="0">
              <a:latin typeface="Times New Roman" panose="02020603050405020304" pitchFamily="18" charset="0"/>
              <a:cs typeface="Times New Roman" panose="02020603050405020304" pitchFamily="18" charset="0"/>
            </a:endParaRPr>
          </a:p>
          <a:p>
            <a:r>
              <a:rPr lang="en-US" sz="700" dirty="0" err="1">
                <a:latin typeface="Times New Roman" panose="02020603050405020304" pitchFamily="18" charset="0"/>
                <a:cs typeface="Times New Roman" panose="02020603050405020304" pitchFamily="18" charset="0"/>
              </a:rPr>
              <a:t>Outerbridge</a:t>
            </a:r>
            <a:r>
              <a:rPr lang="en-US" sz="700" dirty="0">
                <a:latin typeface="Times New Roman" panose="02020603050405020304" pitchFamily="18" charset="0"/>
                <a:cs typeface="Times New Roman" panose="02020603050405020304" pitchFamily="18" charset="0"/>
              </a:rPr>
              <a:t>, W.F., 1987, The Logan plateau, a young physiographic region in West Virginia, Kentucky, Virginia, and Tennessee: 	U.S. Geological Survey Bulletin 1620, 26 p.</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Ross, M.R., </a:t>
            </a:r>
            <a:r>
              <a:rPr lang="en-US" sz="700" dirty="0" err="1">
                <a:latin typeface="Times New Roman" panose="02020603050405020304" pitchFamily="18" charset="0"/>
                <a:cs typeface="Times New Roman" panose="02020603050405020304" pitchFamily="18" charset="0"/>
              </a:rPr>
              <a:t>McGlynn</a:t>
            </a:r>
            <a:r>
              <a:rPr lang="en-US" sz="700" dirty="0">
                <a:latin typeface="Times New Roman" panose="02020603050405020304" pitchFamily="18" charset="0"/>
                <a:cs typeface="Times New Roman" panose="02020603050405020304" pitchFamily="18" charset="0"/>
              </a:rPr>
              <a:t>, B.L., and Bernhardt, E.S., 2016, Deep impact: Effects of mountaintop mining on surface topography, 	bedrock structure, and downstream waters: Environmental science &amp; technology, v. 50, p. 2064-2074.</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Technical Assistance and GIS Unit (West Virginia Department of Environmental Protection), 2013, West Virginia Lidar 	Repository: </a:t>
            </a:r>
            <a:r>
              <a:rPr lang="en-US" sz="700" dirty="0">
                <a:latin typeface="Times New Roman" panose="02020603050405020304" pitchFamily="18" charset="0"/>
                <a:cs typeface="Times New Roman" panose="02020603050405020304" pitchFamily="18" charset="0"/>
                <a:hlinkClick r:id="rId15"/>
              </a:rPr>
              <a:t>http://tagis.dep.wv.gov/data/lidar</a:t>
            </a:r>
            <a:r>
              <a:rPr lang="en-US" sz="700" dirty="0">
                <a:latin typeface="Times New Roman" panose="02020603050405020304" pitchFamily="18" charset="0"/>
                <a:cs typeface="Times New Roman" panose="02020603050405020304" pitchFamily="18" charset="0"/>
              </a:rPr>
              <a:t> (accessed October 2016).</a:t>
            </a:r>
          </a:p>
          <a:p>
            <a:endParaRPr lang="en-US" sz="700" dirty="0">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U.S. Environmental Protection Agency, 2011, The Effects of Mountaintop Mines and Valley Fills on Aquatic Ecosystems of the 	Central Appalachian Coalfields: </a:t>
            </a:r>
            <a:r>
              <a:rPr lang="en-US" sz="700" u="sng" dirty="0">
                <a:latin typeface="Times New Roman" panose="02020603050405020304" pitchFamily="18" charset="0"/>
                <a:cs typeface="Times New Roman" panose="02020603050405020304" pitchFamily="18" charset="0"/>
                <a:hlinkClick r:id="rId16"/>
              </a:rPr>
              <a:t>http://ofmpub.epa.gov/eims/eimscomm.getfile?p_download_id=501593</a:t>
            </a:r>
            <a:r>
              <a:rPr lang="en-US" sz="700" dirty="0">
                <a:latin typeface="Times New Roman" panose="02020603050405020304" pitchFamily="18" charset="0"/>
                <a:cs typeface="Times New Roman" panose="02020603050405020304" pitchFamily="18" charset="0"/>
              </a:rPr>
              <a:t> (accessed 	May 2016).</a:t>
            </a:r>
          </a:p>
        </p:txBody>
      </p:sp>
      <p:sp>
        <p:nvSpPr>
          <p:cNvPr id="10" name="TextBox 9"/>
          <p:cNvSpPr txBox="1"/>
          <p:nvPr/>
        </p:nvSpPr>
        <p:spPr>
          <a:xfrm>
            <a:off x="25655211" y="15339967"/>
            <a:ext cx="4857665" cy="646331"/>
          </a:xfrm>
          <a:prstGeom prst="rect">
            <a:avLst/>
          </a:prstGeom>
          <a:noFill/>
        </p:spPr>
        <p:txBody>
          <a:bodyPr wrap="square" rtlCol="0">
            <a:spAutoFit/>
          </a:bodyPr>
          <a:lstStyle/>
          <a:p>
            <a:r>
              <a:rPr lang="en-US" sz="900" b="1" dirty="0" err="1"/>
              <a:t>Aknowledgements</a:t>
            </a:r>
            <a:r>
              <a:rPr lang="en-US" sz="900" dirty="0"/>
              <a:t>: Miles Reed would like to thank Dr. Steve Kite, Dr. Aaron Maxwell and Dr. Nick Zégre (West Virginia University), Dr. Chris Ryan (West Virginia Department of Natural Resources), Mr. Nick </a:t>
            </a:r>
            <a:r>
              <a:rPr lang="en-US" sz="900" dirty="0" err="1"/>
              <a:t>Schaer</a:t>
            </a:r>
            <a:r>
              <a:rPr lang="en-US" sz="900" dirty="0"/>
              <a:t> (West Virginia Department of Environmental Protection), Dr. Tom </a:t>
            </a:r>
            <a:r>
              <a:rPr lang="en-US" sz="900" dirty="0" err="1"/>
              <a:t>Coulthard</a:t>
            </a:r>
            <a:r>
              <a:rPr lang="en-US" sz="900" dirty="0"/>
              <a:t> (University of Hull), and The Greater Kanawha Valley Foundation.</a:t>
            </a:r>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658207" y="1694311"/>
            <a:ext cx="304764" cy="247878"/>
          </a:xfrm>
          <a:prstGeom prst="rect">
            <a:avLst/>
          </a:prstGeom>
        </p:spPr>
      </p:pic>
      <p:sp>
        <p:nvSpPr>
          <p:cNvPr id="11" name="TextBox 10"/>
          <p:cNvSpPr txBox="1"/>
          <p:nvPr/>
        </p:nvSpPr>
        <p:spPr>
          <a:xfrm>
            <a:off x="16922272" y="1682410"/>
            <a:ext cx="1611162" cy="276999"/>
          </a:xfrm>
          <a:prstGeom prst="rect">
            <a:avLst/>
          </a:prstGeom>
          <a:noFill/>
        </p:spPr>
        <p:txBody>
          <a:bodyPr wrap="square" rtlCol="0">
            <a:spAutoFit/>
          </a:bodyPr>
          <a:lstStyle/>
          <a:p>
            <a:r>
              <a:rPr lang="en-US" sz="1200" dirty="0"/>
              <a:t>@</a:t>
            </a:r>
            <a:r>
              <a:rPr lang="en-US" sz="1200" dirty="0" err="1"/>
              <a:t>wvgeomorph</a:t>
            </a:r>
            <a:endParaRPr lang="en-US" sz="1200" dirty="0"/>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0800000" flipV="1">
            <a:off x="16658207" y="1233028"/>
            <a:ext cx="340501" cy="340501"/>
          </a:xfrm>
          <a:prstGeom prst="rect">
            <a:avLst/>
          </a:prstGeom>
        </p:spPr>
      </p:pic>
      <p:sp>
        <p:nvSpPr>
          <p:cNvPr id="99" name="TextBox 98"/>
          <p:cNvSpPr txBox="1"/>
          <p:nvPr/>
        </p:nvSpPr>
        <p:spPr>
          <a:xfrm>
            <a:off x="16946491" y="1260160"/>
            <a:ext cx="1611162" cy="276999"/>
          </a:xfrm>
          <a:prstGeom prst="rect">
            <a:avLst/>
          </a:prstGeom>
          <a:noFill/>
        </p:spPr>
        <p:txBody>
          <a:bodyPr wrap="square" rtlCol="0">
            <a:spAutoFit/>
          </a:bodyPr>
          <a:lstStyle/>
          <a:p>
            <a:r>
              <a:rPr lang="en-US" sz="1200" dirty="0"/>
              <a:t>mreed5@mix.wvu.edu</a:t>
            </a:r>
          </a:p>
        </p:txBody>
      </p:sp>
      <p:pic>
        <p:nvPicPr>
          <p:cNvPr id="101" name="Picture 10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0800000" flipV="1">
            <a:off x="25902927" y="1238234"/>
            <a:ext cx="340501" cy="340501"/>
          </a:xfrm>
          <a:prstGeom prst="rect">
            <a:avLst/>
          </a:prstGeom>
        </p:spPr>
      </p:pic>
      <p:sp>
        <p:nvSpPr>
          <p:cNvPr id="102" name="TextBox 101"/>
          <p:cNvSpPr txBox="1"/>
          <p:nvPr/>
        </p:nvSpPr>
        <p:spPr>
          <a:xfrm>
            <a:off x="24777165" y="1273142"/>
            <a:ext cx="1611162" cy="276999"/>
          </a:xfrm>
          <a:prstGeom prst="rect">
            <a:avLst/>
          </a:prstGeom>
          <a:noFill/>
        </p:spPr>
        <p:txBody>
          <a:bodyPr wrap="square" rtlCol="0">
            <a:spAutoFit/>
          </a:bodyPr>
          <a:lstStyle/>
          <a:p>
            <a:r>
              <a:rPr lang="en-US" sz="1200" dirty="0"/>
              <a:t>jskite@wvu.edu</a:t>
            </a:r>
          </a:p>
        </p:txBody>
      </p:sp>
      <p:sp>
        <p:nvSpPr>
          <p:cNvPr id="30" name="TextBox 29"/>
          <p:cNvSpPr txBox="1"/>
          <p:nvPr/>
        </p:nvSpPr>
        <p:spPr>
          <a:xfrm>
            <a:off x="35471194" y="9563412"/>
            <a:ext cx="158951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Before</a:t>
            </a:r>
          </a:p>
        </p:txBody>
      </p:sp>
      <p:sp>
        <p:nvSpPr>
          <p:cNvPr id="109" name="TextBox 108"/>
          <p:cNvSpPr txBox="1"/>
          <p:nvPr/>
        </p:nvSpPr>
        <p:spPr>
          <a:xfrm>
            <a:off x="40243124" y="9563412"/>
            <a:ext cx="196384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1000 years</a:t>
            </a:r>
          </a:p>
        </p:txBody>
      </p:sp>
      <p:sp>
        <p:nvSpPr>
          <p:cNvPr id="31" name="TextBox 30"/>
          <p:cNvSpPr txBox="1"/>
          <p:nvPr/>
        </p:nvSpPr>
        <p:spPr>
          <a:xfrm>
            <a:off x="32448296" y="9563412"/>
            <a:ext cx="4247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a:t>
            </a:r>
          </a:p>
        </p:txBody>
      </p:sp>
      <p:sp>
        <p:nvSpPr>
          <p:cNvPr id="133" name="TextBox 132"/>
          <p:cNvSpPr txBox="1"/>
          <p:nvPr/>
        </p:nvSpPr>
        <p:spPr>
          <a:xfrm>
            <a:off x="37197895" y="9594190"/>
            <a:ext cx="4247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t>
            </a:r>
          </a:p>
        </p:txBody>
      </p:sp>
      <p:sp>
        <p:nvSpPr>
          <p:cNvPr id="41" name="Rectangle 40"/>
          <p:cNvSpPr/>
          <p:nvPr/>
        </p:nvSpPr>
        <p:spPr>
          <a:xfrm>
            <a:off x="31399289" y="1092230"/>
            <a:ext cx="11593286" cy="15079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044554" y="14579107"/>
            <a:ext cx="85969" cy="104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3180759" y="776973"/>
            <a:ext cx="6009468" cy="584775"/>
          </a:xfrm>
          <a:prstGeom prst="rect">
            <a:avLst/>
          </a:prstGeom>
          <a:solidFill>
            <a:schemeClr val="bg1"/>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Modeling with CAESAR-</a:t>
            </a:r>
            <a:r>
              <a:rPr lang="en-US" sz="3200" dirty="0" err="1">
                <a:latin typeface="Times New Roman" panose="02020603050405020304" pitchFamily="18" charset="0"/>
                <a:cs typeface="Times New Roman" panose="02020603050405020304" pitchFamily="18" charset="0"/>
              </a:rPr>
              <a:t>Lisflood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693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6415</TotalTime>
  <Words>1628</Words>
  <Application>Microsoft Office PowerPoint</Application>
  <PresentationFormat>Custom</PresentationFormat>
  <Paragraphs>165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Reed</dc:creator>
  <cp:lastModifiedBy>Miles Reed</cp:lastModifiedBy>
  <cp:revision>166</cp:revision>
  <dcterms:created xsi:type="dcterms:W3CDTF">2017-03-10T15:50:26Z</dcterms:created>
  <dcterms:modified xsi:type="dcterms:W3CDTF">2017-03-17T01:23:05Z</dcterms:modified>
</cp:coreProperties>
</file>