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62" r:id="rId3"/>
    <p:sldId id="261" r:id="rId4"/>
    <p:sldId id="277" r:id="rId5"/>
    <p:sldId id="263" r:id="rId6"/>
    <p:sldId id="269" r:id="rId7"/>
    <p:sldId id="274" r:id="rId8"/>
    <p:sldId id="278" r:id="rId9"/>
    <p:sldId id="273" r:id="rId10"/>
    <p:sldId id="272" r:id="rId11"/>
    <p:sldId id="271" r:id="rId12"/>
    <p:sldId id="270" r:id="rId13"/>
    <p:sldId id="268" r:id="rId14"/>
    <p:sldId id="267" r:id="rId15"/>
    <p:sldId id="266" r:id="rId16"/>
    <p:sldId id="275" r:id="rId17"/>
    <p:sldId id="264" r:id="rId18"/>
    <p:sldId id="26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9" autoAdjust="0"/>
    <p:restoredTop sz="94660"/>
  </p:normalViewPr>
  <p:slideViewPr>
    <p:cSldViewPr snapToGrid="0">
      <p:cViewPr>
        <p:scale>
          <a:sx n="80" d="100"/>
          <a:sy n="80" d="100"/>
        </p:scale>
        <p:origin x="328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2B18-5961-4CE3-A323-BCA0EF45507E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0B6FBB8-A4C4-440E-A5EC-86FD7FA40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47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2B18-5961-4CE3-A323-BCA0EF45507E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0B6FBB8-A4C4-440E-A5EC-86FD7FA40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98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2B18-5961-4CE3-A323-BCA0EF45507E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0B6FBB8-A4C4-440E-A5EC-86FD7FA407A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2444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2B18-5961-4CE3-A323-BCA0EF45507E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B6FBB8-A4C4-440E-A5EC-86FD7FA40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175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2B18-5961-4CE3-A323-BCA0EF45507E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B6FBB8-A4C4-440E-A5EC-86FD7FA407A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0818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2B18-5961-4CE3-A323-BCA0EF45507E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B6FBB8-A4C4-440E-A5EC-86FD7FA40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27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2B18-5961-4CE3-A323-BCA0EF45507E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6FBB8-A4C4-440E-A5EC-86FD7FA40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35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2B18-5961-4CE3-A323-BCA0EF45507E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6FBB8-A4C4-440E-A5EC-86FD7FA40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31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2B18-5961-4CE3-A323-BCA0EF45507E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6FBB8-A4C4-440E-A5EC-86FD7FA40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17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2B18-5961-4CE3-A323-BCA0EF45507E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0B6FBB8-A4C4-440E-A5EC-86FD7FA40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34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2B18-5961-4CE3-A323-BCA0EF45507E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0B6FBB8-A4C4-440E-A5EC-86FD7FA40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05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2B18-5961-4CE3-A323-BCA0EF45507E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0B6FBB8-A4C4-440E-A5EC-86FD7FA40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2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2B18-5961-4CE3-A323-BCA0EF45507E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6FBB8-A4C4-440E-A5EC-86FD7FA40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20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2B18-5961-4CE3-A323-BCA0EF45507E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6FBB8-A4C4-440E-A5EC-86FD7FA40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80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2B18-5961-4CE3-A323-BCA0EF45507E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6FBB8-A4C4-440E-A5EC-86FD7FA40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3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A2B18-5961-4CE3-A323-BCA0EF45507E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B6FBB8-A4C4-440E-A5EC-86FD7FA40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11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A2B18-5961-4CE3-A323-BCA0EF45507E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0B6FBB8-A4C4-440E-A5EC-86FD7FA40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8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Dirt Pile Dreams 3.0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/>
              <a:t>Prologue </a:t>
            </a:r>
            <a:r>
              <a:rPr lang="en-US" sz="3200" dirty="0" smtClean="0"/>
              <a:t>or </a:t>
            </a:r>
            <a:r>
              <a:rPr lang="en-US" sz="3200" dirty="0" smtClean="0"/>
              <a:t>Final Act 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6512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166" y="519378"/>
            <a:ext cx="8534400" cy="1507067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/>
              <a:t>SMM volunteer enrichment</a:t>
            </a:r>
            <a:r>
              <a:rPr lang="en-US" dirty="0"/>
              <a:t>..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734" y="1324100"/>
            <a:ext cx="5226470" cy="4237330"/>
          </a:xfrm>
        </p:spPr>
        <p:txBody>
          <a:bodyPr>
            <a:normAutofit/>
          </a:bodyPr>
          <a:lstStyle/>
          <a:p>
            <a:r>
              <a:rPr lang="en-US" dirty="0" smtClean="0"/>
              <a:t>37 Field Crew volunteers.</a:t>
            </a:r>
          </a:p>
          <a:p>
            <a:r>
              <a:rPr lang="en-US" dirty="0" smtClean="0"/>
              <a:t>47 days of field time</a:t>
            </a:r>
          </a:p>
          <a:p>
            <a:r>
              <a:rPr lang="en-US" dirty="0" smtClean="0"/>
              <a:t>Estimated….   1000+ volunteer hours</a:t>
            </a:r>
          </a:p>
          <a:p>
            <a:endParaRPr lang="en-US" dirty="0"/>
          </a:p>
          <a:p>
            <a:r>
              <a:rPr lang="en-US" dirty="0" smtClean="0"/>
              <a:t>SMM Research Hall Open Houses</a:t>
            </a:r>
          </a:p>
          <a:p>
            <a:r>
              <a:rPr lang="en-US" dirty="0" smtClean="0"/>
              <a:t>Year round presentations</a:t>
            </a:r>
          </a:p>
          <a:p>
            <a:r>
              <a:rPr lang="en-US" dirty="0" smtClean="0"/>
              <a:t>State Fair 2016</a:t>
            </a:r>
          </a:p>
          <a:p>
            <a:r>
              <a:rPr lang="en-US" dirty="0" smtClean="0"/>
              <a:t>Hill Annex Mine </a:t>
            </a:r>
            <a:r>
              <a:rPr lang="en-US" dirty="0" smtClean="0"/>
              <a:t>State Park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smtClean="0"/>
              <a:t>Onsite </a:t>
            </a:r>
            <a:r>
              <a:rPr lang="en-US" dirty="0" smtClean="0"/>
              <a:t>Volunteer pilot study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769" y="1935698"/>
            <a:ext cx="6392380" cy="479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0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Fossil Evidence </a:t>
            </a:r>
            <a:r>
              <a:rPr lang="en-US" dirty="0" smtClean="0"/>
              <a:t>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552" y="970483"/>
            <a:ext cx="8915400" cy="536448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Field sessions in 2016 collected more than an estimated</a:t>
            </a:r>
            <a:r>
              <a:rPr lang="en-US" b="1" dirty="0" smtClean="0"/>
              <a:t>1000</a:t>
            </a:r>
            <a:r>
              <a:rPr lang="en-US" dirty="0" smtClean="0"/>
              <a:t> additional fossil specimens. </a:t>
            </a:r>
            <a:r>
              <a:rPr lang="en-US" dirty="0" smtClean="0"/>
              <a:t>  (roughly 5000 piece collection to date)</a:t>
            </a:r>
            <a:endParaRPr lang="en-US" dirty="0" smtClean="0"/>
          </a:p>
          <a:p>
            <a:r>
              <a:rPr lang="en-US" dirty="0" smtClean="0"/>
              <a:t>New </a:t>
            </a:r>
            <a:r>
              <a:rPr lang="en-US" dirty="0"/>
              <a:t>vertebra evidence of </a:t>
            </a:r>
            <a:r>
              <a:rPr lang="en-US" i="1" dirty="0" err="1"/>
              <a:t>Icthyodectes</a:t>
            </a:r>
            <a:r>
              <a:rPr lang="en-US" i="1" dirty="0"/>
              <a:t> sp.</a:t>
            </a:r>
            <a:r>
              <a:rPr lang="en-US" dirty="0"/>
              <a:t> Fish</a:t>
            </a:r>
            <a:r>
              <a:rPr lang="en-US" dirty="0" smtClean="0"/>
              <a:t>.</a:t>
            </a:r>
          </a:p>
          <a:p>
            <a:r>
              <a:rPr lang="en-US" dirty="0"/>
              <a:t>New marine worm trace fossil evidence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More crustacean evidence.</a:t>
            </a:r>
          </a:p>
          <a:p>
            <a:r>
              <a:rPr lang="en-US" dirty="0" smtClean="0"/>
              <a:t>Additional “mystery” gastropod specimen.</a:t>
            </a:r>
            <a:endParaRPr lang="en-US" dirty="0"/>
          </a:p>
          <a:p>
            <a:r>
              <a:rPr lang="en-US" dirty="0" smtClean="0"/>
              <a:t>Donations of private collections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Eight (8) specimens have been accessioned </a:t>
            </a:r>
          </a:p>
          <a:p>
            <a:pPr marL="0" indent="0">
              <a:buNone/>
            </a:pPr>
            <a:r>
              <a:rPr lang="en-US" dirty="0" smtClean="0"/>
              <a:t>to SMM Paleontology Collection.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716" y="3353555"/>
            <a:ext cx="5764885" cy="318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6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Donation:</a:t>
            </a:r>
            <a:br>
              <a:rPr lang="en-US" dirty="0" smtClean="0"/>
            </a:br>
            <a:r>
              <a:rPr lang="en-US" dirty="0" smtClean="0"/>
              <a:t>Art Norton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602" y="2573122"/>
            <a:ext cx="4019462" cy="361526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First </a:t>
            </a:r>
            <a:r>
              <a:rPr lang="en-US" dirty="0"/>
              <a:t>confirmed fossil of </a:t>
            </a:r>
            <a:r>
              <a:rPr lang="en-US" dirty="0" smtClean="0"/>
              <a:t>a </a:t>
            </a:r>
            <a:r>
              <a:rPr lang="en-US" dirty="0"/>
              <a:t>plesiosaur for the Coleraine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Collected in 1987 on a private fossil tour at Hill Annex Mine State Park.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362" y="624110"/>
            <a:ext cx="4309568" cy="574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3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2894" y="522493"/>
            <a:ext cx="5219154" cy="1507067"/>
          </a:xfrm>
        </p:spPr>
        <p:txBody>
          <a:bodyPr/>
          <a:lstStyle/>
          <a:p>
            <a:r>
              <a:rPr lang="en-US" dirty="0" smtClean="0"/>
              <a:t>Donation:</a:t>
            </a:r>
            <a:br>
              <a:rPr lang="en-US" dirty="0" smtClean="0"/>
            </a:br>
            <a:r>
              <a:rPr lang="en-US" dirty="0" smtClean="0"/>
              <a:t>William </a:t>
            </a:r>
            <a:r>
              <a:rPr lang="en-US" dirty="0" err="1" smtClean="0"/>
              <a:t>Yachwak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1764" y="1812341"/>
            <a:ext cx="4480319" cy="3615267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dirty="0"/>
              <a:t>approximately </a:t>
            </a:r>
            <a:r>
              <a:rPr lang="en-US" b="1" dirty="0"/>
              <a:t>2500</a:t>
            </a:r>
            <a:r>
              <a:rPr lang="en-US" dirty="0"/>
              <a:t> piece collection of fossils and minerals concentrated mostly from the Mesabi Iron Range, including NEW leaves, ferns, pinecone, crustaceans, </a:t>
            </a:r>
            <a:r>
              <a:rPr lang="en-US" dirty="0" smtClean="0"/>
              <a:t>with many boxes still unpacked.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29974" y="352091"/>
            <a:ext cx="4083706" cy="3050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83436" y="3925454"/>
            <a:ext cx="4507766" cy="33669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29974" y="3573792"/>
            <a:ext cx="4279243" cy="3196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355" y="3522561"/>
            <a:ext cx="3508664" cy="233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45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87" y="573700"/>
            <a:ext cx="8534400" cy="1507067"/>
          </a:xfrm>
        </p:spPr>
        <p:txBody>
          <a:bodyPr/>
          <a:lstStyle/>
          <a:p>
            <a:r>
              <a:rPr lang="en-US" b="1" dirty="0" smtClean="0"/>
              <a:t>Cultivate a Project Partner 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3514" y="1548993"/>
            <a:ext cx="6411532" cy="503653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Minnesota Department of Natural Resources: Parks and Trails Division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Park attendance up &gt;10% this season</a:t>
            </a:r>
          </a:p>
          <a:p>
            <a:pPr lvl="1"/>
            <a:r>
              <a:rPr lang="en-US" sz="1600" dirty="0" smtClean="0"/>
              <a:t>Onsite </a:t>
            </a:r>
            <a:r>
              <a:rPr lang="en-US" sz="1600" dirty="0" smtClean="0"/>
              <a:t>Interpreter Program</a:t>
            </a:r>
          </a:p>
          <a:p>
            <a:r>
              <a:rPr lang="en-US" dirty="0"/>
              <a:t>Minnesota Department of Natural Resources</a:t>
            </a:r>
            <a:r>
              <a:rPr lang="en-US" dirty="0" smtClean="0"/>
              <a:t>: Lands and Minerals Division.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1700" dirty="0"/>
              <a:t>State Fair </a:t>
            </a:r>
            <a:r>
              <a:rPr lang="en-US" sz="1700" dirty="0" smtClean="0"/>
              <a:t>exhibit 2015 &amp; 2016…  2017 invite !</a:t>
            </a:r>
            <a:endParaRPr lang="en-US" dirty="0" smtClean="0"/>
          </a:p>
          <a:p>
            <a:r>
              <a:rPr lang="en-US" dirty="0" smtClean="0"/>
              <a:t>Mining Companies  ??</a:t>
            </a:r>
          </a:p>
          <a:p>
            <a:r>
              <a:rPr lang="en-US" dirty="0" smtClean="0"/>
              <a:t>Minnesota Discovery Center – The Museum of the Iron Range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b="1" dirty="0" smtClean="0"/>
              <a:t>-  NEW Institutional Host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Build Paleontology Natural History Collection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Develop Public Programs and Field Trips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Cultivate Volunteer Base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808" y="1994458"/>
            <a:ext cx="952500" cy="95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775" y="4528109"/>
            <a:ext cx="2779722" cy="173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6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458" y="1264555"/>
            <a:ext cx="8922636" cy="594842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Minnesota State </a:t>
            </a:r>
            <a:r>
              <a:rPr lang="en-US" b="1" dirty="0" smtClean="0"/>
              <a:t>Fair 2016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3080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2017</a:t>
            </a:r>
            <a:r>
              <a:rPr lang="en-US" dirty="0" smtClean="0"/>
              <a:t>  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798" y="1316736"/>
            <a:ext cx="8534400" cy="51499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Schedule of events already on calendar.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Central Minnesota Free Thinkers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Geological Society of </a:t>
            </a:r>
            <a:r>
              <a:rPr lang="en-US" dirty="0" smtClean="0">
                <a:solidFill>
                  <a:schemeClr val="tx1"/>
                </a:solidFill>
              </a:rPr>
              <a:t>Minnesota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Grand Rapids Area Library lecture series 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2017 </a:t>
            </a:r>
            <a:r>
              <a:rPr lang="en-US" dirty="0" smtClean="0">
                <a:solidFill>
                  <a:schemeClr val="tx1"/>
                </a:solidFill>
              </a:rPr>
              <a:t>Minnesota State </a:t>
            </a:r>
            <a:r>
              <a:rPr lang="en-US" dirty="0" smtClean="0">
                <a:solidFill>
                  <a:schemeClr val="tx1"/>
                </a:solidFill>
              </a:rPr>
              <a:t>Fair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SMM Research Open Houses and Fossil Day Celebration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Iron Range Scienc</a:t>
            </a:r>
            <a:r>
              <a:rPr lang="en-US" dirty="0" smtClean="0">
                <a:solidFill>
                  <a:schemeClr val="tx1"/>
                </a:solidFill>
              </a:rPr>
              <a:t>e and Engineering Festival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small grant to subsidize school visits.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Hill </a:t>
            </a:r>
            <a:r>
              <a:rPr lang="en-US" dirty="0" smtClean="0">
                <a:solidFill>
                  <a:schemeClr val="tx1"/>
                </a:solidFill>
              </a:rPr>
              <a:t>Annex Mine State Park -  Fossil Tour Interpreter Program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Add new volunteers!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Nurture mining company relations.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Continue private collection discoveries.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Core Library and historic research exploration.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87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Acknowledgements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8160" y="1697127"/>
            <a:ext cx="8915400" cy="42579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 special thank you to our supporting partners: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Minnesota Discovery Center </a:t>
            </a:r>
          </a:p>
          <a:p>
            <a:pPr marL="0" indent="0">
              <a:buNone/>
            </a:pPr>
            <a:r>
              <a:rPr lang="en-US" dirty="0"/>
              <a:t>	– Museum of the Iron </a:t>
            </a:r>
            <a:r>
              <a:rPr lang="en-US" dirty="0" smtClean="0"/>
              <a:t>Range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Science Museum of </a:t>
            </a:r>
            <a:r>
              <a:rPr lang="en-US" dirty="0" smtClean="0"/>
              <a:t>Minnesota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Minnesota Department of Natural Resources</a:t>
            </a:r>
          </a:p>
          <a:p>
            <a:pPr marL="0" indent="0">
              <a:buNone/>
            </a:pPr>
            <a:r>
              <a:rPr lang="en-US" dirty="0"/>
              <a:t>	Parks and Trails Division</a:t>
            </a:r>
          </a:p>
          <a:p>
            <a:pPr marL="0" indent="0">
              <a:buNone/>
            </a:pPr>
            <a:r>
              <a:rPr lang="en-US" dirty="0"/>
              <a:t>	Lands and Minerals Division</a:t>
            </a:r>
          </a:p>
          <a:p>
            <a:pPr marL="0" indent="0">
              <a:buNone/>
            </a:pPr>
            <a:r>
              <a:rPr lang="en-US" dirty="0"/>
              <a:t>	Forestry Division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875" y="2111382"/>
            <a:ext cx="1973099" cy="12331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931" y="4784141"/>
            <a:ext cx="1494669" cy="14946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263" y="3370857"/>
            <a:ext cx="3200931" cy="133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8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1388" y="1463040"/>
            <a:ext cx="8915400" cy="4813401"/>
          </a:xfrm>
        </p:spPr>
        <p:txBody>
          <a:bodyPr/>
          <a:lstStyle/>
          <a:p>
            <a:r>
              <a:rPr lang="en-US" b="1" dirty="0" err="1" smtClean="0"/>
              <a:t>myFOSSIL</a:t>
            </a:r>
            <a:r>
              <a:rPr lang="en-US" dirty="0" smtClean="0"/>
              <a:t> Project</a:t>
            </a:r>
          </a:p>
          <a:p>
            <a:pPr marL="457200" lvl="1" indent="0">
              <a:buNone/>
            </a:pPr>
            <a:r>
              <a:rPr lang="en-US" dirty="0" smtClean="0"/>
              <a:t>Supporting our participation in GSA Regional 2017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All our private supporting donors</a:t>
            </a:r>
          </a:p>
          <a:p>
            <a:r>
              <a:rPr lang="en-US" dirty="0" smtClean="0"/>
              <a:t>Marjorie </a:t>
            </a:r>
            <a:r>
              <a:rPr lang="en-US" dirty="0" err="1" smtClean="0"/>
              <a:t>Bolz</a:t>
            </a:r>
            <a:r>
              <a:rPr lang="en-US" dirty="0" smtClean="0"/>
              <a:t>-Allen Volunteer grant program</a:t>
            </a:r>
          </a:p>
          <a:p>
            <a:r>
              <a:rPr lang="en-US" dirty="0" smtClean="0"/>
              <a:t>H.B. Fuller Foundation and RSM - US  Foundation</a:t>
            </a:r>
          </a:p>
          <a:p>
            <a:endParaRPr lang="en-US" dirty="0"/>
          </a:p>
          <a:p>
            <a:r>
              <a:rPr lang="en-US" dirty="0" smtClean="0"/>
              <a:t>Jordan </a:t>
            </a:r>
            <a:r>
              <a:rPr lang="en-US" dirty="0" err="1"/>
              <a:t>Shaefer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Manager - Hill Annex Mines State Park </a:t>
            </a:r>
          </a:p>
          <a:p>
            <a:r>
              <a:rPr lang="en-US" dirty="0" smtClean="0"/>
              <a:t>Mark Ryan</a:t>
            </a:r>
          </a:p>
          <a:p>
            <a:pPr marL="457200" lvl="1" indent="0">
              <a:buNone/>
            </a:pPr>
            <a:r>
              <a:rPr lang="en-US" dirty="0" smtClean="0"/>
              <a:t>Photo credits		Amitycreek.com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828" y="1060704"/>
            <a:ext cx="1456169" cy="128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6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241" y="475375"/>
            <a:ext cx="8534400" cy="717003"/>
          </a:xfrm>
        </p:spPr>
        <p:txBody>
          <a:bodyPr/>
          <a:lstStyle/>
          <a:p>
            <a:r>
              <a:rPr lang="en-US" b="1" dirty="0" smtClean="0"/>
              <a:t>Thank</a:t>
            </a:r>
            <a:r>
              <a:rPr lang="en-US" dirty="0" smtClean="0"/>
              <a:t> </a:t>
            </a:r>
            <a:r>
              <a:rPr lang="en-US" b="1" dirty="0" smtClean="0"/>
              <a:t>you!!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4679" y="1292903"/>
            <a:ext cx="8534400" cy="49396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Stay in touch with project developments and updates through our webpage….</a:t>
            </a:r>
          </a:p>
          <a:p>
            <a:pPr marL="0" indent="0" algn="ctr">
              <a:buNone/>
            </a:pPr>
            <a:endParaRPr lang="en-US" sz="30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smm.org/hill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Project briefings, updates, </a:t>
            </a:r>
            <a:r>
              <a:rPr lang="en-US" b="1" dirty="0" smtClean="0"/>
              <a:t>Contact Us </a:t>
            </a:r>
            <a:r>
              <a:rPr lang="en-US" dirty="0" smtClean="0"/>
              <a:t>options and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more </a:t>
            </a:r>
            <a:r>
              <a:rPr lang="en-US" dirty="0" smtClean="0"/>
              <a:t>are available at website…</a:t>
            </a:r>
          </a:p>
          <a:p>
            <a:pPr marL="0" indent="0">
              <a:buNone/>
            </a:pPr>
            <a:r>
              <a:rPr lang="en-US" dirty="0" smtClean="0"/>
              <a:t>…along with a link to our online donation vehicle.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GiveMN.org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Contact </a:t>
            </a:r>
            <a:r>
              <a:rPr lang="en-US" dirty="0" smtClean="0"/>
              <a:t>for project information: 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jwestgaard@smm.org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818" y="1601973"/>
            <a:ext cx="5385182" cy="402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0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5577681"/>
            <a:ext cx="8915400" cy="566738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Hill Annex Paleontology Project</a:t>
            </a:r>
            <a:endParaRPr lang="en-US" sz="2800" b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8" b="2117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5101411"/>
            <a:ext cx="8915400" cy="49371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Brought to you by….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8420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8780" y="1711757"/>
            <a:ext cx="8915400" cy="419946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Hill Annex Paleontology Project</a:t>
            </a:r>
            <a:r>
              <a:rPr lang="en-US" sz="2400" dirty="0" smtClean="0"/>
              <a:t> </a:t>
            </a:r>
            <a:endParaRPr lang="en-US" sz="2400" dirty="0"/>
          </a:p>
          <a:p>
            <a:r>
              <a:rPr lang="en-US" dirty="0" smtClean="0"/>
              <a:t>Examining the Cretaceous soils of Minnesota</a:t>
            </a:r>
          </a:p>
          <a:p>
            <a:r>
              <a:rPr lang="en-US" dirty="0" smtClean="0"/>
              <a:t>Since 2014</a:t>
            </a:r>
          </a:p>
          <a:p>
            <a:r>
              <a:rPr lang="en-US" dirty="0" smtClean="0"/>
              <a:t>All VOLUNTEER research group</a:t>
            </a:r>
          </a:p>
          <a:p>
            <a:r>
              <a:rPr lang="en-US" dirty="0" smtClean="0"/>
              <a:t>Based out of Science Museum of Minnesota</a:t>
            </a:r>
          </a:p>
          <a:p>
            <a:r>
              <a:rPr lang="en-US" dirty="0" smtClean="0"/>
              <a:t>Funding support through volunteer grants, private donation, and corporate matching programs.</a:t>
            </a:r>
          </a:p>
          <a:p>
            <a:r>
              <a:rPr lang="en-US" dirty="0" smtClean="0"/>
              <a:t>Field programs centered on Hill Annex Mine State Park in Calumet, MN.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Minnesota Department of Natural Resources – Parks and Trails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08" y="706931"/>
            <a:ext cx="4355440" cy="290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73093"/>
          </a:xfrm>
        </p:spPr>
        <p:txBody>
          <a:bodyPr/>
          <a:lstStyle/>
          <a:p>
            <a:r>
              <a:rPr lang="en-US" b="1" dirty="0" smtClean="0"/>
              <a:t>Prehistory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13703" y="23460"/>
            <a:ext cx="5678297" cy="683454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1594713" y="1653235"/>
            <a:ext cx="4918989" cy="4886554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Coleraine Formation</a:t>
            </a:r>
            <a:r>
              <a:rPr lang="en-US" b="1" dirty="0" smtClean="0"/>
              <a:t>:</a:t>
            </a:r>
            <a:endParaRPr lang="en-US" dirty="0" smtClean="0"/>
          </a:p>
          <a:p>
            <a:r>
              <a:rPr lang="en-US" dirty="0" smtClean="0"/>
              <a:t>Roughly 110 – 80 </a:t>
            </a:r>
            <a:r>
              <a:rPr lang="en-US" dirty="0" err="1" smtClean="0"/>
              <a:t>mya</a:t>
            </a:r>
            <a:r>
              <a:rPr lang="en-US" dirty="0" smtClean="0"/>
              <a:t>.</a:t>
            </a:r>
          </a:p>
          <a:p>
            <a:r>
              <a:rPr lang="en-US" dirty="0" smtClean="0"/>
              <a:t>Late Cretaceous period</a:t>
            </a:r>
          </a:p>
          <a:p>
            <a:r>
              <a:rPr lang="en-US" dirty="0" smtClean="0"/>
              <a:t>Near eastern shore of </a:t>
            </a:r>
            <a:r>
              <a:rPr lang="en-US" dirty="0" err="1" smtClean="0"/>
              <a:t>Epicontinental</a:t>
            </a:r>
            <a:r>
              <a:rPr lang="en-US" dirty="0" smtClean="0"/>
              <a:t> Seaway.</a:t>
            </a:r>
          </a:p>
          <a:p>
            <a:r>
              <a:rPr lang="en-US" dirty="0" smtClean="0"/>
              <a:t>Soils are conglomerates, sandstones, and shales.</a:t>
            </a:r>
          </a:p>
          <a:p>
            <a:r>
              <a:rPr lang="en-US" dirty="0" smtClean="0"/>
              <a:t>Only known deposits of this geology in the U.S.</a:t>
            </a:r>
          </a:p>
          <a:p>
            <a:r>
              <a:rPr lang="en-US" dirty="0" smtClean="0"/>
              <a:t>Rarely exposed without open pit mining.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07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1"/>
            <a:ext cx="8911687" cy="634104"/>
          </a:xfrm>
        </p:spPr>
        <p:txBody>
          <a:bodyPr>
            <a:noAutofit/>
          </a:bodyPr>
          <a:lstStyle/>
          <a:p>
            <a:r>
              <a:rPr lang="en-US" b="1" dirty="0" smtClean="0"/>
              <a:t>Prompts…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0550" y="1419149"/>
            <a:ext cx="9844062" cy="5047488"/>
          </a:xfrm>
        </p:spPr>
        <p:txBody>
          <a:bodyPr>
            <a:normAutofit/>
          </a:bodyPr>
          <a:lstStyle/>
          <a:p>
            <a:r>
              <a:rPr lang="en-US" dirty="0" smtClean="0"/>
              <a:t>Loss of fossils</a:t>
            </a:r>
          </a:p>
          <a:p>
            <a:pPr lvl="1"/>
            <a:r>
              <a:rPr lang="en-US" dirty="0" smtClean="0"/>
              <a:t>Weathering.</a:t>
            </a:r>
          </a:p>
          <a:p>
            <a:pPr lvl="1"/>
            <a:r>
              <a:rPr lang="en-US" dirty="0" smtClean="0"/>
              <a:t>Improved industry utilizing low grade iron stockpiles.</a:t>
            </a:r>
          </a:p>
          <a:p>
            <a:pPr lvl="1"/>
            <a:r>
              <a:rPr lang="en-US" dirty="0" smtClean="0"/>
              <a:t>Scattering of information due to public finds.</a:t>
            </a:r>
          </a:p>
          <a:p>
            <a:r>
              <a:rPr lang="en-US" dirty="0" smtClean="0"/>
              <a:t>Rising water levels in the mine lake</a:t>
            </a:r>
          </a:p>
          <a:p>
            <a:r>
              <a:rPr lang="en-US" dirty="0" smtClean="0"/>
              <a:t>Possible new fossil finds</a:t>
            </a:r>
          </a:p>
          <a:p>
            <a:r>
              <a:rPr lang="en-US" dirty="0" smtClean="0"/>
              <a:t>Stratigraphic records lost or outdated</a:t>
            </a:r>
          </a:p>
          <a:p>
            <a:r>
              <a:rPr lang="en-US" b="1" dirty="0" smtClean="0"/>
              <a:t>NEW </a:t>
            </a:r>
            <a:r>
              <a:rPr lang="en-US" dirty="0" smtClean="0"/>
              <a:t>sites with current mining</a:t>
            </a:r>
          </a:p>
          <a:p>
            <a:endParaRPr lang="en-US" b="1" dirty="0"/>
          </a:p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Historic Research: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“….deserves further attention….”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Who know about this prehistory?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6" r="10108"/>
          <a:stretch/>
        </p:blipFill>
        <p:spPr>
          <a:xfrm>
            <a:off x="6525157" y="2918765"/>
            <a:ext cx="5113325" cy="408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1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1328" y="470490"/>
            <a:ext cx="8911687" cy="868191"/>
          </a:xfrm>
        </p:spPr>
        <p:txBody>
          <a:bodyPr/>
          <a:lstStyle/>
          <a:p>
            <a:r>
              <a:rPr lang="en-US" b="1" dirty="0" smtClean="0"/>
              <a:t>Goals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7768" y="1455725"/>
            <a:ext cx="8915400" cy="4718844"/>
          </a:xfrm>
        </p:spPr>
        <p:txBody>
          <a:bodyPr/>
          <a:lstStyle/>
          <a:p>
            <a:r>
              <a:rPr lang="en-US" b="1" dirty="0" smtClean="0"/>
              <a:t>Fossil</a:t>
            </a:r>
            <a:r>
              <a:rPr lang="en-US" dirty="0" smtClean="0"/>
              <a:t> </a:t>
            </a:r>
            <a:r>
              <a:rPr lang="en-US" b="1" dirty="0" smtClean="0"/>
              <a:t>Evidence</a:t>
            </a:r>
          </a:p>
          <a:p>
            <a:pPr marL="457200" lvl="1" indent="0">
              <a:buNone/>
            </a:pPr>
            <a:r>
              <a:rPr lang="en-US" dirty="0" smtClean="0"/>
              <a:t>Collect, preserve and document both new and private specimens.</a:t>
            </a:r>
          </a:p>
          <a:p>
            <a:r>
              <a:rPr lang="en-US" b="1" dirty="0" smtClean="0"/>
              <a:t>Project</a:t>
            </a:r>
            <a:r>
              <a:rPr lang="en-US" dirty="0" smtClean="0"/>
              <a:t> </a:t>
            </a:r>
            <a:r>
              <a:rPr lang="en-US" b="1" dirty="0" smtClean="0"/>
              <a:t>partners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1600" dirty="0" smtClean="0"/>
              <a:t>Cultivate relationships to build stronger interactions.</a:t>
            </a:r>
            <a:endParaRPr lang="en-US" sz="1600" dirty="0" smtClean="0"/>
          </a:p>
          <a:p>
            <a:r>
              <a:rPr lang="en-US" b="1" dirty="0" smtClean="0"/>
              <a:t>Volunteer</a:t>
            </a:r>
            <a:r>
              <a:rPr lang="en-US" dirty="0" smtClean="0"/>
              <a:t> </a:t>
            </a:r>
            <a:r>
              <a:rPr lang="en-US" b="1" dirty="0" smtClean="0"/>
              <a:t>enrichment</a:t>
            </a:r>
          </a:p>
          <a:p>
            <a:pPr marL="457200" lvl="1" indent="0">
              <a:buNone/>
            </a:pPr>
            <a:r>
              <a:rPr lang="en-US" dirty="0" smtClean="0"/>
              <a:t>Provide enlightening and fulfilling opportunities.</a:t>
            </a:r>
          </a:p>
          <a:p>
            <a:r>
              <a:rPr lang="en-US" b="1" dirty="0" smtClean="0"/>
              <a:t>Community</a:t>
            </a:r>
            <a:r>
              <a:rPr lang="en-US" dirty="0" smtClean="0"/>
              <a:t> </a:t>
            </a:r>
            <a:r>
              <a:rPr lang="en-US" b="1" dirty="0" smtClean="0"/>
              <a:t>Engagement</a:t>
            </a:r>
          </a:p>
          <a:p>
            <a:pPr marL="457200" lvl="1" indent="0">
              <a:buNone/>
            </a:pPr>
            <a:r>
              <a:rPr lang="en-US" dirty="0" smtClean="0"/>
              <a:t>Seek means to increase involvement and awareness.</a:t>
            </a:r>
          </a:p>
          <a:p>
            <a:r>
              <a:rPr lang="en-US" b="1" dirty="0" smtClean="0"/>
              <a:t>Public</a:t>
            </a:r>
            <a:r>
              <a:rPr lang="en-US" dirty="0" smtClean="0"/>
              <a:t> </a:t>
            </a:r>
            <a:r>
              <a:rPr lang="en-US" b="1" dirty="0" smtClean="0"/>
              <a:t>Outreach</a:t>
            </a:r>
          </a:p>
          <a:p>
            <a:pPr marL="457200" lvl="1" indent="0">
              <a:buNone/>
            </a:pPr>
            <a:r>
              <a:rPr lang="en-US" dirty="0" smtClean="0"/>
              <a:t>Make ourselves available for interaction.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673" y="3087094"/>
            <a:ext cx="5027875" cy="377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7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036440"/>
          </a:xfrm>
        </p:spPr>
        <p:txBody>
          <a:bodyPr/>
          <a:lstStyle/>
          <a:p>
            <a:r>
              <a:rPr lang="en-US" b="1" dirty="0" smtClean="0"/>
              <a:t>Since our date in Champaign…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9344" y="1660549"/>
            <a:ext cx="7651699" cy="495493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Holding pattern</a:t>
            </a:r>
          </a:p>
          <a:p>
            <a:r>
              <a:rPr lang="en-US" dirty="0" smtClean="0"/>
              <a:t>Science Museum of Minnesota</a:t>
            </a:r>
          </a:p>
          <a:p>
            <a:pPr lvl="1"/>
            <a:r>
              <a:rPr lang="en-US" dirty="0" smtClean="0"/>
              <a:t>President departure</a:t>
            </a:r>
          </a:p>
          <a:p>
            <a:pPr lvl="1"/>
            <a:r>
              <a:rPr lang="en-US" dirty="0" smtClean="0"/>
              <a:t>Building repairs</a:t>
            </a:r>
          </a:p>
          <a:p>
            <a:pPr lvl="1"/>
            <a:r>
              <a:rPr lang="en-US" dirty="0" smtClean="0"/>
              <a:t>Bonding measure pending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Budget constraint</a:t>
            </a:r>
          </a:p>
          <a:p>
            <a:r>
              <a:rPr lang="en-US" dirty="0" smtClean="0"/>
              <a:t>Funding suspension</a:t>
            </a:r>
          </a:p>
          <a:p>
            <a:r>
              <a:rPr lang="en-US" dirty="0" smtClean="0"/>
              <a:t>Outreach limitations</a:t>
            </a:r>
          </a:p>
          <a:p>
            <a:r>
              <a:rPr lang="en-US" dirty="0" smtClean="0"/>
              <a:t>Plan forward ??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2016 presentation viewable on Research Gate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552" y="1906822"/>
            <a:ext cx="4995407" cy="374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0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42297"/>
          </a:xfrm>
        </p:spPr>
        <p:txBody>
          <a:bodyPr/>
          <a:lstStyle/>
          <a:p>
            <a:r>
              <a:rPr lang="en-US" b="1" dirty="0" smtClean="0"/>
              <a:t>2016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66" y="1566407"/>
            <a:ext cx="8915400" cy="420624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Field Season proceeds !!</a:t>
            </a:r>
          </a:p>
          <a:p>
            <a:pPr marL="0" indent="0">
              <a:buNone/>
            </a:pPr>
            <a:endParaRPr lang="en-US" sz="2000" b="1" dirty="0" smtClean="0"/>
          </a:p>
          <a:p>
            <a:r>
              <a:rPr lang="en-US" dirty="0" smtClean="0"/>
              <a:t>Budget sustained…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eturning Donors</a:t>
            </a:r>
          </a:p>
          <a:p>
            <a:pPr lvl="1"/>
            <a:r>
              <a:rPr lang="en-US" dirty="0" smtClean="0"/>
              <a:t>Contributions from public presentations. </a:t>
            </a:r>
          </a:p>
          <a:p>
            <a:r>
              <a:rPr lang="en-US" dirty="0" smtClean="0"/>
              <a:t>Narrow Project focus to funding</a:t>
            </a:r>
          </a:p>
          <a:p>
            <a:r>
              <a:rPr lang="en-US" dirty="0" smtClean="0"/>
              <a:t>Expanded site localities outside along Iron Range</a:t>
            </a:r>
          </a:p>
          <a:p>
            <a:r>
              <a:rPr lang="en-US" dirty="0" smtClean="0"/>
              <a:t>Onsite </a:t>
            </a:r>
            <a:r>
              <a:rPr lang="en-US" dirty="0"/>
              <a:t>V</a:t>
            </a:r>
            <a:r>
              <a:rPr lang="en-US" dirty="0" smtClean="0"/>
              <a:t>olunteer Interpreter Program pilot study at park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767" y="-319543"/>
            <a:ext cx="5546697" cy="416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3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Community</a:t>
            </a:r>
            <a:r>
              <a:rPr lang="en-US" dirty="0"/>
              <a:t> </a:t>
            </a:r>
            <a:r>
              <a:rPr lang="en-US" b="1" dirty="0"/>
              <a:t>engagement</a:t>
            </a:r>
            <a:r>
              <a:rPr lang="en-US" dirty="0"/>
              <a:t>.. ?</a:t>
            </a:r>
            <a:br>
              <a:rPr lang="en-US" dirty="0"/>
            </a:br>
            <a:r>
              <a:rPr lang="en-US" b="1" dirty="0"/>
              <a:t>Public</a:t>
            </a:r>
            <a:r>
              <a:rPr lang="en-US" dirty="0"/>
              <a:t> </a:t>
            </a:r>
            <a:r>
              <a:rPr lang="en-US" b="1" dirty="0"/>
              <a:t>outreach</a:t>
            </a:r>
            <a:r>
              <a:rPr lang="en-US" dirty="0"/>
              <a:t>.. 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1726387"/>
            <a:ext cx="4313864" cy="458663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Mesabi Range Geological Society</a:t>
            </a:r>
          </a:p>
          <a:p>
            <a:r>
              <a:rPr lang="en-US" dirty="0" smtClean="0"/>
              <a:t>Minnesota Museum of </a:t>
            </a:r>
            <a:r>
              <a:rPr lang="en-US" dirty="0" smtClean="0"/>
              <a:t>Mining</a:t>
            </a:r>
          </a:p>
          <a:p>
            <a:r>
              <a:rPr lang="en-US" dirty="0" err="1" smtClean="0"/>
              <a:t>Cuyuna</a:t>
            </a:r>
            <a:r>
              <a:rPr lang="en-US" dirty="0" smtClean="0"/>
              <a:t> Rock &amp; Mineral Club</a:t>
            </a:r>
            <a:endParaRPr lang="en-US" dirty="0" smtClean="0"/>
          </a:p>
          <a:p>
            <a:r>
              <a:rPr lang="en-US" dirty="0" smtClean="0"/>
              <a:t>Geological Society of </a:t>
            </a:r>
            <a:r>
              <a:rPr lang="en-US" dirty="0" smtClean="0"/>
              <a:t>Minnesota field trip</a:t>
            </a:r>
            <a:endParaRPr lang="en-US" dirty="0" smtClean="0"/>
          </a:p>
          <a:p>
            <a:r>
              <a:rPr lang="en-US" dirty="0" smtClean="0"/>
              <a:t>Geological Society of America – North Central Regional Conference </a:t>
            </a:r>
            <a:r>
              <a:rPr lang="en-US" dirty="0" smtClean="0"/>
              <a:t>2016 in </a:t>
            </a:r>
            <a:r>
              <a:rPr lang="en-US" dirty="0" smtClean="0"/>
              <a:t>Champaign-Urbana, </a:t>
            </a:r>
            <a:r>
              <a:rPr lang="en-US" dirty="0" smtClean="0"/>
              <a:t>Illinois</a:t>
            </a:r>
          </a:p>
          <a:p>
            <a:r>
              <a:rPr lang="en-US" dirty="0">
                <a:solidFill>
                  <a:schemeClr val="tx1"/>
                </a:solidFill>
              </a:rPr>
              <a:t>Geological Society of America – </a:t>
            </a:r>
            <a:r>
              <a:rPr lang="en-US" dirty="0" smtClean="0">
                <a:solidFill>
                  <a:schemeClr val="tx1"/>
                </a:solidFill>
              </a:rPr>
              <a:t>NC / NE </a:t>
            </a:r>
            <a:r>
              <a:rPr lang="en-US" dirty="0">
                <a:solidFill>
                  <a:schemeClr val="tx1"/>
                </a:solidFill>
              </a:rPr>
              <a:t>Regional </a:t>
            </a:r>
            <a:r>
              <a:rPr lang="en-US" dirty="0" smtClean="0">
                <a:solidFill>
                  <a:schemeClr val="tx1"/>
                </a:solidFill>
              </a:rPr>
              <a:t>Conference 2017 in Pittsburgh</a:t>
            </a:r>
            <a:r>
              <a:rPr lang="en-US" dirty="0">
                <a:solidFill>
                  <a:schemeClr val="tx1"/>
                </a:solidFill>
              </a:rPr>
              <a:t>, PA.</a:t>
            </a:r>
          </a:p>
          <a:p>
            <a:r>
              <a:rPr lang="en-US" dirty="0" smtClean="0"/>
              <a:t>Minnesota </a:t>
            </a:r>
            <a:r>
              <a:rPr lang="en-US" dirty="0" smtClean="0"/>
              <a:t>Discovery Center – Family Discovery Days</a:t>
            </a:r>
          </a:p>
          <a:p>
            <a:r>
              <a:rPr lang="en-US" dirty="0" smtClean="0"/>
              <a:t>Science Museum of Minnesota Research Lab open houses</a:t>
            </a:r>
          </a:p>
          <a:p>
            <a:r>
              <a:rPr lang="en-US" dirty="0" smtClean="0"/>
              <a:t>Science Museum of Minnesota - Fossil </a:t>
            </a:r>
            <a:r>
              <a:rPr lang="en-US" dirty="0" smtClean="0"/>
              <a:t>Day celebrations</a:t>
            </a:r>
          </a:p>
          <a:p>
            <a:r>
              <a:rPr lang="en-US" dirty="0" smtClean="0"/>
              <a:t>2016 Minnesota State Fair</a:t>
            </a:r>
          </a:p>
          <a:p>
            <a:r>
              <a:rPr lang="en-US" dirty="0" smtClean="0"/>
              <a:t>You Tube video !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1726387"/>
            <a:ext cx="4313864" cy="458663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2016 Minnesota State Fair</a:t>
            </a:r>
          </a:p>
          <a:p>
            <a:r>
              <a:rPr lang="en-US" dirty="0"/>
              <a:t>You Tube video </a:t>
            </a:r>
            <a:r>
              <a:rPr lang="en-US" dirty="0" smtClean="0"/>
              <a:t>!</a:t>
            </a:r>
            <a:endParaRPr lang="en-US" dirty="0" smtClean="0"/>
          </a:p>
          <a:p>
            <a:r>
              <a:rPr lang="en-US" dirty="0" smtClean="0"/>
              <a:t>Hill </a:t>
            </a:r>
            <a:r>
              <a:rPr lang="en-US" dirty="0" smtClean="0"/>
              <a:t>Annex Mine State Park Fossil Tour Interpreter Pilot Study.</a:t>
            </a:r>
          </a:p>
          <a:p>
            <a:r>
              <a:rPr lang="en-US" dirty="0" smtClean="0"/>
              <a:t>Grand Rapids Herald Review</a:t>
            </a:r>
          </a:p>
          <a:p>
            <a:r>
              <a:rPr lang="en-US" dirty="0" smtClean="0"/>
              <a:t>Scenic Range News Forum</a:t>
            </a:r>
          </a:p>
          <a:p>
            <a:r>
              <a:rPr lang="en-US" dirty="0" smtClean="0"/>
              <a:t>Hibbing Daily </a:t>
            </a:r>
            <a:r>
              <a:rPr lang="en-US" dirty="0" smtClean="0"/>
              <a:t>Tribune</a:t>
            </a:r>
          </a:p>
          <a:p>
            <a:r>
              <a:rPr lang="en-US" dirty="0" smtClean="0"/>
              <a:t>KBJR-TV  Duluth, MN.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Collaborations:</a:t>
            </a:r>
          </a:p>
          <a:p>
            <a:r>
              <a:rPr lang="en-US" dirty="0" smtClean="0"/>
              <a:t>University of North Dakota</a:t>
            </a:r>
          </a:p>
          <a:p>
            <a:r>
              <a:rPr lang="en-US" dirty="0" smtClean="0"/>
              <a:t>Macalester College </a:t>
            </a:r>
            <a:endParaRPr lang="en-US" dirty="0" smtClean="0"/>
          </a:p>
          <a:p>
            <a:r>
              <a:rPr lang="en-US" dirty="0" smtClean="0"/>
              <a:t>Minnesota Geographical Survey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67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3515</TotalTime>
  <Words>766</Words>
  <Application>Microsoft Office PowerPoint</Application>
  <PresentationFormat>Widescreen</PresentationFormat>
  <Paragraphs>185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Wisp</vt:lpstr>
      <vt:lpstr>Dirt Pile Dreams 3.0</vt:lpstr>
      <vt:lpstr>Hill Annex Paleontology Project</vt:lpstr>
      <vt:lpstr>Background</vt:lpstr>
      <vt:lpstr>Prehistory</vt:lpstr>
      <vt:lpstr>Prompts…</vt:lpstr>
      <vt:lpstr>Goals</vt:lpstr>
      <vt:lpstr>Since our date in Champaign…</vt:lpstr>
      <vt:lpstr>2016</vt:lpstr>
      <vt:lpstr>Community engagement.. ? Public outreach.. ? </vt:lpstr>
      <vt:lpstr> SMM volunteer enrichment.. ?</vt:lpstr>
      <vt:lpstr>Fossil Evidence ??</vt:lpstr>
      <vt:lpstr>Donation: Art Norton</vt:lpstr>
      <vt:lpstr>Donation: William Yachwak</vt:lpstr>
      <vt:lpstr>Cultivate a Project Partner ?</vt:lpstr>
      <vt:lpstr>Minnesota State Fair 2016</vt:lpstr>
      <vt:lpstr>2017  ??</vt:lpstr>
      <vt:lpstr>Acknowledgements</vt:lpstr>
      <vt:lpstr>Acknowledgements</vt:lpstr>
      <vt:lpstr>Thank you!!</vt:lpstr>
    </vt:vector>
  </TitlesOfParts>
  <Company>Science Museum of Minnesota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Dirt Pile Dreams 3.0</dc:title>
  <dc:creator>John Westgaard</dc:creator>
  <cp:lastModifiedBy>John Westgaard</cp:lastModifiedBy>
  <cp:revision>33</cp:revision>
  <dcterms:created xsi:type="dcterms:W3CDTF">2017-03-16T03:38:34Z</dcterms:created>
  <dcterms:modified xsi:type="dcterms:W3CDTF">2017-03-19T12:01:37Z</dcterms:modified>
</cp:coreProperties>
</file>