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1" r:id="rId2"/>
    <p:sldId id="277" r:id="rId3"/>
    <p:sldId id="274" r:id="rId4"/>
    <p:sldId id="275" r:id="rId5"/>
    <p:sldId id="279" r:id="rId6"/>
    <p:sldId id="278" r:id="rId7"/>
    <p:sldId id="287" r:id="rId8"/>
    <p:sldId id="280" r:id="rId9"/>
    <p:sldId id="285" r:id="rId10"/>
    <p:sldId id="283" r:id="rId11"/>
    <p:sldId id="282" r:id="rId12"/>
    <p:sldId id="284" r:id="rId13"/>
    <p:sldId id="281" r:id="rId14"/>
    <p:sldId id="286" r:id="rId15"/>
    <p:sldId id="288" r:id="rId16"/>
    <p:sldId id="289" r:id="rId17"/>
    <p:sldId id="29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70F"/>
    <a:srgbClr val="8BB684"/>
    <a:srgbClr val="F2F2F2"/>
    <a:srgbClr val="C198E0"/>
    <a:srgbClr val="95C674"/>
    <a:srgbClr val="000000"/>
    <a:srgbClr val="9ECD81"/>
    <a:srgbClr val="B72C10"/>
    <a:srgbClr val="C97143"/>
    <a:srgbClr val="339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2" autoAdjust="0"/>
    <p:restoredTop sz="91024" autoAdjust="0"/>
  </p:normalViewPr>
  <p:slideViewPr>
    <p:cSldViewPr snapToGrid="0">
      <p:cViewPr varScale="1">
        <p:scale>
          <a:sx n="84" d="100"/>
          <a:sy n="84" d="100"/>
        </p:scale>
        <p:origin x="1098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-309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gie\Desktop\GSA2017\NETL02_data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P:\2017%20Fracture%20Squeezing%20for%20GSA\NETL02_data%20(2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gie\Desktop\GSA2017\NETL02_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gie\Desktop\GSA2017\NETL02_data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P:\2017%20Fracture%20Squeezing%20for%20GSA\NETL02_data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gie\Desktop\GSA2017\NETL02_da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gie\Desktop\GSA2017\NETL02_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gie\Desktop\GSA2017\NETL02_dat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gie\Desktop\GSA2017\NETL02_dat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ggie\Desktop\GSA2017\NETL02_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MODEL TRANSMISSIVITY [m</a:t>
            </a:r>
            <a:r>
              <a:rPr lang="en-US" sz="1400" b="0" i="0" u="none" strike="noStrike" baseline="30000">
                <a:effectLst/>
              </a:rPr>
              <a:t>4</a:t>
            </a:r>
            <a:r>
              <a:rPr lang="en-US" sz="1400" b="0" i="0" u="none" strike="noStrike" baseline="0">
                <a:effectLst/>
              </a:rPr>
              <a:t>]</a:t>
            </a:r>
            <a:r>
              <a:rPr lang="en-US" sz="1400" b="0" i="0" u="none" strike="noStrike" baseline="0"/>
              <a:t> </a:t>
            </a:r>
            <a:endParaRPr lang="en-US"/>
          </a:p>
        </c:rich>
      </c:tx>
      <c:layout>
        <c:manualLayout>
          <c:xMode val="edge"/>
          <c:yMode val="edge"/>
          <c:x val="0.34720822397200357"/>
          <c:y val="5.092592592592592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177559055118112"/>
          <c:y val="4.394685039370079E-2"/>
          <c:w val="0.7848910761154857"/>
          <c:h val="0.7569754301545640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'NETL02 model 1ml per min'!$C$2:$C$20</c:f>
              <c:numCache>
                <c:formatCode>General</c:formatCode>
                <c:ptCount val="19"/>
                <c:pt idx="0">
                  <c:v>10</c:v>
                </c:pt>
                <c:pt idx="1">
                  <c:v>200</c:v>
                </c:pt>
                <c:pt idx="2">
                  <c:v>600</c:v>
                </c:pt>
                <c:pt idx="3">
                  <c:v>200</c:v>
                </c:pt>
                <c:pt idx="4">
                  <c:v>10</c:v>
                </c:pt>
                <c:pt idx="5">
                  <c:v>200</c:v>
                </c:pt>
                <c:pt idx="6">
                  <c:v>600</c:v>
                </c:pt>
                <c:pt idx="7">
                  <c:v>200</c:v>
                </c:pt>
                <c:pt idx="8">
                  <c:v>10</c:v>
                </c:pt>
                <c:pt idx="9">
                  <c:v>100</c:v>
                </c:pt>
                <c:pt idx="10">
                  <c:v>200</c:v>
                </c:pt>
                <c:pt idx="11">
                  <c:v>400</c:v>
                </c:pt>
                <c:pt idx="12">
                  <c:v>600</c:v>
                </c:pt>
                <c:pt idx="13">
                  <c:v>400</c:v>
                </c:pt>
                <c:pt idx="14">
                  <c:v>200</c:v>
                </c:pt>
                <c:pt idx="15">
                  <c:v>10</c:v>
                </c:pt>
                <c:pt idx="16">
                  <c:v>200</c:v>
                </c:pt>
                <c:pt idx="17">
                  <c:v>600</c:v>
                </c:pt>
                <c:pt idx="18">
                  <c:v>200</c:v>
                </c:pt>
              </c:numCache>
            </c:numRef>
          </c:cat>
          <c:val>
            <c:numRef>
              <c:f>'NETL02 model 1ml per min'!$E$2:$E$20</c:f>
              <c:numCache>
                <c:formatCode>0.00E+00</c:formatCode>
                <c:ptCount val="19"/>
                <c:pt idx="0">
                  <c:v>4.02E-13</c:v>
                </c:pt>
                <c:pt idx="1">
                  <c:v>1.23256203913E-13</c:v>
                </c:pt>
                <c:pt idx="2">
                  <c:v>5.6997489749600006E-14</c:v>
                </c:pt>
                <c:pt idx="3">
                  <c:v>7.9067334714399994E-14</c:v>
                </c:pt>
                <c:pt idx="4">
                  <c:v>2.5886023886900002E-13</c:v>
                </c:pt>
                <c:pt idx="5">
                  <c:v>6.7417311729099999E-14</c:v>
                </c:pt>
                <c:pt idx="6">
                  <c:v>6.0143643459999994E-14</c:v>
                </c:pt>
                <c:pt idx="7">
                  <c:v>6.10576351487E-14</c:v>
                </c:pt>
                <c:pt idx="8">
                  <c:v>1.9353384116600001E-13</c:v>
                </c:pt>
                <c:pt idx="9">
                  <c:v>7.5835032656499998E-14</c:v>
                </c:pt>
                <c:pt idx="10">
                  <c:v>6.9005566298999996E-14</c:v>
                </c:pt>
                <c:pt idx="11">
                  <c:v>4.4607716677400002E-14</c:v>
                </c:pt>
                <c:pt idx="12">
                  <c:v>3.5981334520399998E-14</c:v>
                </c:pt>
                <c:pt idx="13">
                  <c:v>4.2478357039499999E-14</c:v>
                </c:pt>
                <c:pt idx="14">
                  <c:v>4.7815995840999998E-14</c:v>
                </c:pt>
                <c:pt idx="15">
                  <c:v>1.9993242319900001E-13</c:v>
                </c:pt>
                <c:pt idx="16">
                  <c:v>6.5841826559000002E-14</c:v>
                </c:pt>
                <c:pt idx="17">
                  <c:v>3.08750111753E-14</c:v>
                </c:pt>
                <c:pt idx="18">
                  <c:v>5.0593938613100001E-14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997616"/>
        <c:axId val="220001080"/>
      </c:lineChart>
      <c:catAx>
        <c:axId val="219997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1">
                  <a:alpha val="16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Test Confining Pressure</a:t>
                </a:r>
                <a:r>
                  <a:rPr lang="en-US" sz="1100" b="1" baseline="0"/>
                  <a:t> (Psi)</a:t>
                </a:r>
                <a:endParaRPr lang="en-US" sz="1100" b="1"/>
              </a:p>
            </c:rich>
          </c:tx>
          <c:layout>
            <c:manualLayout>
              <c:xMode val="edge"/>
              <c:yMode val="edge"/>
              <c:x val="0.34592935258092739"/>
              <c:y val="0.9129512977544473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001080"/>
        <c:crosses val="autoZero"/>
        <c:auto val="0"/>
        <c:lblAlgn val="ctr"/>
        <c:lblOffset val="100"/>
        <c:noMultiLvlLbl val="0"/>
      </c:catAx>
      <c:valAx>
        <c:axId val="220001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i="0" baseline="0">
                    <a:effectLst/>
                  </a:rPr>
                  <a:t>Transmissivity [m</a:t>
                </a:r>
                <a:r>
                  <a:rPr lang="en-US" sz="1100" b="1" i="0" baseline="30000">
                    <a:effectLst/>
                  </a:rPr>
                  <a:t>4</a:t>
                </a:r>
                <a:r>
                  <a:rPr lang="en-US" sz="1100" b="1" i="0" baseline="0">
                    <a:effectLst/>
                  </a:rPr>
                  <a:t>]</a:t>
                </a:r>
                <a:endParaRPr lang="en-US" sz="600" b="1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997616"/>
        <c:crosses val="autoZero"/>
        <c:crossBetween val="midCat"/>
        <c:majorUnit val="1.0000000000000007E-1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EXPERIMENTAL DIFFERENTIAL PRESSURE [Pa]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at 4 ml/min flow rate</a:t>
            </a:r>
            <a:r>
              <a:rPr lang="en-US" sz="1400" b="0" i="0" u="none" strike="noStrike" baseline="0"/>
              <a:t> </a:t>
            </a:r>
            <a:endParaRPr lang="en-US"/>
          </a:p>
        </c:rich>
      </c:tx>
      <c:layout>
        <c:manualLayout>
          <c:xMode val="edge"/>
          <c:yMode val="edge"/>
          <c:x val="0.22303046546045424"/>
          <c:y val="4.629629629629629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846594792625472"/>
          <c:y val="4.3946793212647724E-2"/>
          <c:w val="0.7848910761154857"/>
          <c:h val="0.7569754301545640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'NRAP Experimental DP'!$G$2:$G$15</c:f>
                <c:numCache>
                  <c:formatCode>General</c:formatCode>
                  <c:ptCount val="14"/>
                </c:numCache>
              </c:numRef>
            </c:plus>
            <c:minus>
              <c:numRef>
                <c:f>'NRAP Experimental DP'!$G$2:$G$15</c:f>
                <c:numCache>
                  <c:formatCode>General</c:formatCode>
                  <c:ptCount val="14"/>
                </c:numCache>
              </c:numRef>
            </c:minus>
            <c:spPr>
              <a:ln>
                <a:solidFill>
                  <a:schemeClr val="accent5">
                    <a:lumMod val="75000"/>
                  </a:schemeClr>
                </a:solidFill>
              </a:ln>
            </c:spPr>
          </c:errBars>
          <c:cat>
            <c:numRef>
              <c:f>'NRAP Experimental DP'!$C$2:$C$14</c:f>
              <c:numCache>
                <c:formatCode>General</c:formatCode>
                <c:ptCount val="13"/>
                <c:pt idx="0">
                  <c:v>10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500</c:v>
                </c:pt>
                <c:pt idx="5">
                  <c:v>250</c:v>
                </c:pt>
                <c:pt idx="6">
                  <c:v>10</c:v>
                </c:pt>
                <c:pt idx="7">
                  <c:v>500</c:v>
                </c:pt>
                <c:pt idx="8">
                  <c:v>1000</c:v>
                </c:pt>
                <c:pt idx="9">
                  <c:v>500</c:v>
                </c:pt>
                <c:pt idx="10">
                  <c:v>10</c:v>
                </c:pt>
                <c:pt idx="11">
                  <c:v>500</c:v>
                </c:pt>
                <c:pt idx="12">
                  <c:v>1000</c:v>
                </c:pt>
              </c:numCache>
            </c:numRef>
          </c:cat>
          <c:val>
            <c:numRef>
              <c:f>'NRAP Experimental DP'!$F$2:$F$14</c:f>
              <c:numCache>
                <c:formatCode>General</c:formatCode>
                <c:ptCount val="13"/>
                <c:pt idx="0">
                  <c:v>1.1599999999999999</c:v>
                </c:pt>
                <c:pt idx="1">
                  <c:v>1.33</c:v>
                </c:pt>
                <c:pt idx="2">
                  <c:v>2.04</c:v>
                </c:pt>
                <c:pt idx="3">
                  <c:v>4.05</c:v>
                </c:pt>
                <c:pt idx="4">
                  <c:v>3.5</c:v>
                </c:pt>
                <c:pt idx="5">
                  <c:v>2.29</c:v>
                </c:pt>
                <c:pt idx="6">
                  <c:v>1.04</c:v>
                </c:pt>
                <c:pt idx="7">
                  <c:v>2.84</c:v>
                </c:pt>
                <c:pt idx="8">
                  <c:v>4.96</c:v>
                </c:pt>
                <c:pt idx="9">
                  <c:v>3.75</c:v>
                </c:pt>
                <c:pt idx="10">
                  <c:v>1.32</c:v>
                </c:pt>
                <c:pt idx="11">
                  <c:v>4.07</c:v>
                </c:pt>
                <c:pt idx="12">
                  <c:v>6.71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420280"/>
        <c:axId val="220420672"/>
      </c:lineChart>
      <c:catAx>
        <c:axId val="220420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1">
                  <a:alpha val="16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Test Confining Pressure</a:t>
                </a:r>
                <a:r>
                  <a:rPr lang="en-US" sz="1100" b="1" baseline="0"/>
                  <a:t> (Psi)</a:t>
                </a:r>
                <a:endParaRPr lang="en-US" sz="1100" b="1"/>
              </a:p>
            </c:rich>
          </c:tx>
          <c:layout>
            <c:manualLayout>
              <c:xMode val="edge"/>
              <c:yMode val="edge"/>
              <c:x val="0.34592935258092739"/>
              <c:y val="0.9129512977544473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420672"/>
        <c:crosses val="autoZero"/>
        <c:auto val="0"/>
        <c:lblAlgn val="ctr"/>
        <c:lblOffset val="100"/>
        <c:noMultiLvlLbl val="0"/>
      </c:catAx>
      <c:valAx>
        <c:axId val="22042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Differential</a:t>
                </a:r>
                <a:r>
                  <a:rPr lang="en-US" sz="1100" b="1" baseline="0"/>
                  <a:t> Pressure (Pa)</a:t>
                </a:r>
                <a:endParaRPr lang="en-US" sz="1100" b="1"/>
              </a:p>
            </c:rich>
          </c:tx>
          <c:layout>
            <c:manualLayout>
              <c:xMode val="edge"/>
              <c:yMode val="edge"/>
              <c:x val="1.5597451041866831E-2"/>
              <c:y val="0.2530825313502478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4202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MEAN APERTURE [mm]</a:t>
            </a:r>
          </a:p>
        </c:rich>
      </c:tx>
      <c:layout>
        <c:manualLayout>
          <c:xMode val="edge"/>
          <c:yMode val="edge"/>
          <c:x val="0.3827567804024497"/>
          <c:y val="6.018518518518518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445603674540683"/>
          <c:y val="5.1342592592592592E-2"/>
          <c:w val="0.82498840769903758"/>
          <c:h val="0.7430865412656750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'NETL02 model 1ml per min'!$C$2:$C$20</c:f>
              <c:numCache>
                <c:formatCode>General</c:formatCode>
                <c:ptCount val="19"/>
                <c:pt idx="0">
                  <c:v>10</c:v>
                </c:pt>
                <c:pt idx="1">
                  <c:v>200</c:v>
                </c:pt>
                <c:pt idx="2">
                  <c:v>600</c:v>
                </c:pt>
                <c:pt idx="3">
                  <c:v>200</c:v>
                </c:pt>
                <c:pt idx="4">
                  <c:v>10</c:v>
                </c:pt>
                <c:pt idx="5">
                  <c:v>200</c:v>
                </c:pt>
                <c:pt idx="6">
                  <c:v>600</c:v>
                </c:pt>
                <c:pt idx="7">
                  <c:v>200</c:v>
                </c:pt>
                <c:pt idx="8">
                  <c:v>10</c:v>
                </c:pt>
                <c:pt idx="9">
                  <c:v>100</c:v>
                </c:pt>
                <c:pt idx="10">
                  <c:v>200</c:v>
                </c:pt>
                <c:pt idx="11">
                  <c:v>400</c:v>
                </c:pt>
                <c:pt idx="12">
                  <c:v>600</c:v>
                </c:pt>
                <c:pt idx="13">
                  <c:v>400</c:v>
                </c:pt>
                <c:pt idx="14">
                  <c:v>200</c:v>
                </c:pt>
                <c:pt idx="15">
                  <c:v>10</c:v>
                </c:pt>
                <c:pt idx="16">
                  <c:v>200</c:v>
                </c:pt>
                <c:pt idx="17">
                  <c:v>600</c:v>
                </c:pt>
                <c:pt idx="18">
                  <c:v>200</c:v>
                </c:pt>
              </c:numCache>
            </c:numRef>
          </c:cat>
          <c:val>
            <c:numRef>
              <c:f>'NETL02 model 1ml per min'!$G$2:$G$20</c:f>
              <c:numCache>
                <c:formatCode>0.000000</c:formatCode>
                <c:ptCount val="19"/>
                <c:pt idx="0">
                  <c:v>0.73422858836799998</c:v>
                </c:pt>
                <c:pt idx="1">
                  <c:v>0.54458293579100003</c:v>
                </c:pt>
                <c:pt idx="2">
                  <c:v>0.449798236395</c:v>
                </c:pt>
                <c:pt idx="3">
                  <c:v>0.49169512497200002</c:v>
                </c:pt>
                <c:pt idx="4">
                  <c:v>0.65270449870400005</c:v>
                </c:pt>
                <c:pt idx="5">
                  <c:v>0.474104034387</c:v>
                </c:pt>
                <c:pt idx="6">
                  <c:v>0.45720966856200002</c:v>
                </c:pt>
                <c:pt idx="7">
                  <c:v>0.45722295380599998</c:v>
                </c:pt>
                <c:pt idx="8">
                  <c:v>0.599299734453</c:v>
                </c:pt>
                <c:pt idx="9">
                  <c:v>0.48747946847399998</c:v>
                </c:pt>
                <c:pt idx="10">
                  <c:v>0.476030177</c:v>
                </c:pt>
                <c:pt idx="11">
                  <c:v>0.431437510666</c:v>
                </c:pt>
                <c:pt idx="12">
                  <c:v>0.414170880342</c:v>
                </c:pt>
                <c:pt idx="13">
                  <c:v>0.424636859531</c:v>
                </c:pt>
                <c:pt idx="14">
                  <c:v>0.43784609973799998</c:v>
                </c:pt>
                <c:pt idx="15">
                  <c:v>0.602916625682</c:v>
                </c:pt>
                <c:pt idx="16">
                  <c:v>0.46373749258899999</c:v>
                </c:pt>
                <c:pt idx="17">
                  <c:v>0.39745212672500002</c:v>
                </c:pt>
                <c:pt idx="18">
                  <c:v>0.443625215086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6950440"/>
        <c:axId val="167509504"/>
      </c:lineChart>
      <c:catAx>
        <c:axId val="216950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2">
                  <a:lumMod val="40000"/>
                  <a:lumOff val="60000"/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i="0" baseline="0">
                    <a:effectLst/>
                  </a:rPr>
                  <a:t>Test Confining Pressure (Psi)</a:t>
                </a:r>
                <a:endParaRPr lang="en-US" sz="1100" b="1">
                  <a:effectLst/>
                </a:endParaRPr>
              </a:p>
            </c:rich>
          </c:tx>
          <c:layout>
            <c:manualLayout>
              <c:xMode val="edge"/>
              <c:yMode val="edge"/>
              <c:x val="0.37195713035870515"/>
              <c:y val="0.911087780694079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09504"/>
        <c:crosses val="autoZero"/>
        <c:auto val="1"/>
        <c:lblAlgn val="ctr"/>
        <c:lblOffset val="100"/>
        <c:noMultiLvlLbl val="0"/>
      </c:catAx>
      <c:valAx>
        <c:axId val="167509504"/>
        <c:scaling>
          <c:orientation val="minMax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Mean Fracture Aperture (mm)</a:t>
                </a:r>
              </a:p>
            </c:rich>
          </c:tx>
          <c:layout>
            <c:manualLayout>
              <c:xMode val="edge"/>
              <c:yMode val="edge"/>
              <c:x val="2.4667163819007305E-2"/>
              <c:y val="0.2439738261883931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695044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MODEL</a:t>
            </a:r>
            <a:r>
              <a:rPr lang="en-US" baseline="0"/>
              <a:t> </a:t>
            </a:r>
            <a:r>
              <a:rPr lang="en-US"/>
              <a:t>PRESSURE DIFFERENTIAL [Pa]</a:t>
            </a:r>
          </a:p>
        </c:rich>
      </c:tx>
      <c:layout>
        <c:manualLayout>
          <c:xMode val="edge"/>
          <c:yMode val="edge"/>
          <c:x val="0.30738888888888888"/>
          <c:y val="6.00808890370390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445603674540683"/>
          <c:y val="5.3113907688679816E-2"/>
          <c:w val="0.82498840769903758"/>
          <c:h val="0.7481533587436798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'NETL02 model 1ml per min'!$C$2:$C$20</c:f>
              <c:numCache>
                <c:formatCode>General</c:formatCode>
                <c:ptCount val="19"/>
                <c:pt idx="0">
                  <c:v>10</c:v>
                </c:pt>
                <c:pt idx="1">
                  <c:v>200</c:v>
                </c:pt>
                <c:pt idx="2">
                  <c:v>600</c:v>
                </c:pt>
                <c:pt idx="3">
                  <c:v>200</c:v>
                </c:pt>
                <c:pt idx="4">
                  <c:v>10</c:v>
                </c:pt>
                <c:pt idx="5">
                  <c:v>200</c:v>
                </c:pt>
                <c:pt idx="6">
                  <c:v>600</c:v>
                </c:pt>
                <c:pt idx="7">
                  <c:v>200</c:v>
                </c:pt>
                <c:pt idx="8">
                  <c:v>10</c:v>
                </c:pt>
                <c:pt idx="9">
                  <c:v>100</c:v>
                </c:pt>
                <c:pt idx="10">
                  <c:v>200</c:v>
                </c:pt>
                <c:pt idx="11">
                  <c:v>400</c:v>
                </c:pt>
                <c:pt idx="12">
                  <c:v>600</c:v>
                </c:pt>
                <c:pt idx="13">
                  <c:v>400</c:v>
                </c:pt>
                <c:pt idx="14">
                  <c:v>200</c:v>
                </c:pt>
                <c:pt idx="15">
                  <c:v>10</c:v>
                </c:pt>
                <c:pt idx="16">
                  <c:v>200</c:v>
                </c:pt>
                <c:pt idx="17">
                  <c:v>600</c:v>
                </c:pt>
                <c:pt idx="18">
                  <c:v>200</c:v>
                </c:pt>
              </c:numCache>
            </c:numRef>
          </c:cat>
          <c:val>
            <c:numRef>
              <c:f>'NETL02 model 1ml per min'!$F$2:$F$20</c:f>
              <c:numCache>
                <c:formatCode>0.00000</c:formatCode>
                <c:ptCount val="19"/>
                <c:pt idx="0">
                  <c:v>1.549055989</c:v>
                </c:pt>
                <c:pt idx="1">
                  <c:v>5.0578819821799996</c:v>
                </c:pt>
                <c:pt idx="2">
                  <c:v>10.937592781199999</c:v>
                </c:pt>
                <c:pt idx="3">
                  <c:v>7.8846129682199999</c:v>
                </c:pt>
                <c:pt idx="4">
                  <c:v>2.40830857526</c:v>
                </c:pt>
                <c:pt idx="5">
                  <c:v>9.2471105193900005</c:v>
                </c:pt>
                <c:pt idx="6">
                  <c:v>10.365440079800001</c:v>
                </c:pt>
                <c:pt idx="7">
                  <c:v>10.2102764194</c:v>
                </c:pt>
                <c:pt idx="8">
                  <c:v>3.2212213081500001</c:v>
                </c:pt>
                <c:pt idx="9">
                  <c:v>8.2206773143300005</c:v>
                </c:pt>
                <c:pt idx="10">
                  <c:v>9.0342760153100006</c:v>
                </c:pt>
                <c:pt idx="11">
                  <c:v>13.9755042084</c:v>
                </c:pt>
                <c:pt idx="12">
                  <c:v>17.326075868</c:v>
                </c:pt>
                <c:pt idx="13">
                  <c:v>14.676069782000001</c:v>
                </c:pt>
                <c:pt idx="14">
                  <c:v>13.037798779299999</c:v>
                </c:pt>
                <c:pt idx="15">
                  <c:v>3.1181302313099999</c:v>
                </c:pt>
                <c:pt idx="16">
                  <c:v>9.4683784608600003</c:v>
                </c:pt>
                <c:pt idx="17">
                  <c:v>20.191582378500001</c:v>
                </c:pt>
                <c:pt idx="18">
                  <c:v>12.321937158700001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793864"/>
        <c:axId val="219798344"/>
      </c:lineChart>
      <c:catAx>
        <c:axId val="2197938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6">
                  <a:lumMod val="40000"/>
                  <a:lumOff val="60000"/>
                  <a:alpha val="46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Test Confining Pressure (Psi)</a:t>
                </a:r>
              </a:p>
            </c:rich>
          </c:tx>
          <c:layout>
            <c:manualLayout>
              <c:xMode val="edge"/>
              <c:yMode val="edge"/>
              <c:x val="0.34695713035870518"/>
              <c:y val="0.9101195722502712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798344"/>
        <c:crosses val="autoZero"/>
        <c:auto val="1"/>
        <c:lblAlgn val="ctr"/>
        <c:lblOffset val="100"/>
        <c:noMultiLvlLbl val="0"/>
      </c:catAx>
      <c:valAx>
        <c:axId val="219798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Pressure Differntial (Pa)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9793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907DC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noFill/>
              </a:ln>
              <a:effectLst/>
            </c:spPr>
          </c:marker>
          <c:cat>
            <c:numRef>
              <c:f>Sheet2!$B$17:$B$29</c:f>
              <c:numCache>
                <c:formatCode>General</c:formatCode>
                <c:ptCount val="13"/>
                <c:pt idx="0">
                  <c:v>10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500</c:v>
                </c:pt>
                <c:pt idx="5">
                  <c:v>250</c:v>
                </c:pt>
                <c:pt idx="6">
                  <c:v>10</c:v>
                </c:pt>
                <c:pt idx="7">
                  <c:v>500</c:v>
                </c:pt>
                <c:pt idx="8">
                  <c:v>1000</c:v>
                </c:pt>
                <c:pt idx="9">
                  <c:v>500</c:v>
                </c:pt>
                <c:pt idx="10">
                  <c:v>10</c:v>
                </c:pt>
                <c:pt idx="11">
                  <c:v>500</c:v>
                </c:pt>
                <c:pt idx="12">
                  <c:v>1000</c:v>
                </c:pt>
              </c:numCache>
            </c:numRef>
          </c:cat>
          <c:val>
            <c:numRef>
              <c:f>Sheet2!$B$17:$B$29</c:f>
              <c:numCache>
                <c:formatCode>General</c:formatCode>
                <c:ptCount val="13"/>
                <c:pt idx="0">
                  <c:v>10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500</c:v>
                </c:pt>
                <c:pt idx="5">
                  <c:v>250</c:v>
                </c:pt>
                <c:pt idx="6">
                  <c:v>10</c:v>
                </c:pt>
                <c:pt idx="7">
                  <c:v>500</c:v>
                </c:pt>
                <c:pt idx="8">
                  <c:v>1000</c:v>
                </c:pt>
                <c:pt idx="9">
                  <c:v>500</c:v>
                </c:pt>
                <c:pt idx="10">
                  <c:v>10</c:v>
                </c:pt>
                <c:pt idx="11">
                  <c:v>500</c:v>
                </c:pt>
                <c:pt idx="12">
                  <c:v>1000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842008"/>
        <c:axId val="165846320"/>
      </c:lineChart>
      <c:catAx>
        <c:axId val="165842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846320"/>
        <c:crosses val="autoZero"/>
        <c:auto val="1"/>
        <c:lblAlgn val="ctr"/>
        <c:lblOffset val="100"/>
        <c:noMultiLvlLbl val="0"/>
      </c:catAx>
      <c:valAx>
        <c:axId val="165846320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accent6">
                        <a:lumMod val="50000"/>
                      </a:schemeClr>
                    </a:solidFill>
                  </a:rPr>
                  <a:t>Conf P (psi)</a:t>
                </a:r>
              </a:p>
            </c:rich>
          </c:tx>
          <c:layout>
            <c:manualLayout>
              <c:xMode val="edge"/>
              <c:yMode val="edge"/>
              <c:x val="4.1317266624728309E-2"/>
              <c:y val="0.272056343855311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842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MEAN APERTURE [mm]</a:t>
            </a:r>
          </a:p>
        </c:rich>
      </c:tx>
      <c:layout>
        <c:manualLayout>
          <c:xMode val="edge"/>
          <c:yMode val="edge"/>
          <c:x val="0.3827567804024497"/>
          <c:y val="6.018518518518518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445603674540683"/>
          <c:y val="5.1342592592592592E-2"/>
          <c:w val="0.82498840769903758"/>
          <c:h val="0.7430865412656750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'NRAPIS8 model'!$C$2:$C$14</c:f>
              <c:numCache>
                <c:formatCode>General</c:formatCode>
                <c:ptCount val="13"/>
                <c:pt idx="0">
                  <c:v>10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500</c:v>
                </c:pt>
                <c:pt idx="5">
                  <c:v>250</c:v>
                </c:pt>
                <c:pt idx="6">
                  <c:v>10</c:v>
                </c:pt>
                <c:pt idx="7">
                  <c:v>500</c:v>
                </c:pt>
                <c:pt idx="8">
                  <c:v>1000</c:v>
                </c:pt>
                <c:pt idx="9">
                  <c:v>500</c:v>
                </c:pt>
                <c:pt idx="10">
                  <c:v>10</c:v>
                </c:pt>
                <c:pt idx="11">
                  <c:v>500</c:v>
                </c:pt>
                <c:pt idx="12">
                  <c:v>1000</c:v>
                </c:pt>
              </c:numCache>
            </c:numRef>
          </c:cat>
          <c:val>
            <c:numRef>
              <c:f>'NRAPIS8 model'!$H$2:$H$14</c:f>
              <c:numCache>
                <c:formatCode>0.000000</c:formatCode>
                <c:ptCount val="13"/>
                <c:pt idx="0">
                  <c:v>8.0043419046799999E-2</c:v>
                </c:pt>
                <c:pt idx="1">
                  <c:v>7.4278063345499995E-2</c:v>
                </c:pt>
                <c:pt idx="2">
                  <c:v>6.0076085983299998E-2</c:v>
                </c:pt>
                <c:pt idx="3">
                  <c:v>3.9283693302299999E-2</c:v>
                </c:pt>
                <c:pt idx="4">
                  <c:v>4.4326195780499997E-2</c:v>
                </c:pt>
                <c:pt idx="5">
                  <c:v>7.1082831359399995E-2</c:v>
                </c:pt>
                <c:pt idx="6">
                  <c:v>7.4840460336900005E-2</c:v>
                </c:pt>
                <c:pt idx="7">
                  <c:v>4.4555872061599999E-2</c:v>
                </c:pt>
                <c:pt idx="8">
                  <c:v>3.6073466902200001E-2</c:v>
                </c:pt>
                <c:pt idx="9">
                  <c:v>4.3595793908400002E-2</c:v>
                </c:pt>
                <c:pt idx="10">
                  <c:v>6.5082381807500006E-2</c:v>
                </c:pt>
                <c:pt idx="11">
                  <c:v>4.16599951E-2</c:v>
                </c:pt>
                <c:pt idx="12">
                  <c:v>2.79755840088E-2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847496"/>
        <c:axId val="165847888"/>
      </c:lineChart>
      <c:catAx>
        <c:axId val="165847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2">
                  <a:lumMod val="40000"/>
                  <a:lumOff val="60000"/>
                  <a:alpha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i="0" baseline="0">
                    <a:effectLst/>
                  </a:rPr>
                  <a:t>Test Confining Pressure (Psi)</a:t>
                </a:r>
                <a:endParaRPr lang="en-US" sz="1100" b="1">
                  <a:effectLst/>
                </a:endParaRPr>
              </a:p>
            </c:rich>
          </c:tx>
          <c:layout>
            <c:manualLayout>
              <c:xMode val="edge"/>
              <c:yMode val="edge"/>
              <c:x val="0.37195713035870515"/>
              <c:y val="0.911087780694079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847888"/>
        <c:crosses val="autoZero"/>
        <c:auto val="1"/>
        <c:lblAlgn val="ctr"/>
        <c:lblOffset val="100"/>
        <c:noMultiLvlLbl val="0"/>
      </c:catAx>
      <c:valAx>
        <c:axId val="165847888"/>
        <c:scaling>
          <c:orientation val="minMax"/>
          <c:min val="2.0000000000000004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Mean Fracture Aperture (mm)</a:t>
                </a:r>
              </a:p>
            </c:rich>
          </c:tx>
          <c:layout>
            <c:manualLayout>
              <c:xMode val="edge"/>
              <c:yMode val="edge"/>
              <c:x val="2.4667163819007305E-2"/>
              <c:y val="0.2439738261883931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847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MODEL PRESSURE DIFFERENTIAL [Pa]</a:t>
            </a:r>
          </a:p>
        </c:rich>
      </c:tx>
      <c:layout>
        <c:manualLayout>
          <c:xMode val="edge"/>
          <c:yMode val="edge"/>
          <c:x val="0.30738888888888888"/>
          <c:y val="6.00808890370390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108422671575687"/>
          <c:y val="5.3113907688679816E-2"/>
          <c:w val="0.80836030501568545"/>
          <c:h val="0.7481533587436798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50000"/>
                </a:schemeClr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'NRAPIS8 model'!$C$2:$C$14</c:f>
              <c:numCache>
                <c:formatCode>General</c:formatCode>
                <c:ptCount val="13"/>
                <c:pt idx="0">
                  <c:v>10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500</c:v>
                </c:pt>
                <c:pt idx="5">
                  <c:v>250</c:v>
                </c:pt>
                <c:pt idx="6">
                  <c:v>10</c:v>
                </c:pt>
                <c:pt idx="7">
                  <c:v>500</c:v>
                </c:pt>
                <c:pt idx="8">
                  <c:v>1000</c:v>
                </c:pt>
                <c:pt idx="9">
                  <c:v>500</c:v>
                </c:pt>
                <c:pt idx="10">
                  <c:v>10</c:v>
                </c:pt>
                <c:pt idx="11">
                  <c:v>500</c:v>
                </c:pt>
                <c:pt idx="12">
                  <c:v>1000</c:v>
                </c:pt>
              </c:numCache>
            </c:numRef>
          </c:cat>
          <c:val>
            <c:numRef>
              <c:f>'NRAPIS8 model'!$G$2:$G$14</c:f>
              <c:numCache>
                <c:formatCode>0.00000</c:formatCode>
                <c:ptCount val="13"/>
                <c:pt idx="0">
                  <c:v>704.55241601700004</c:v>
                </c:pt>
                <c:pt idx="1">
                  <c:v>21235.992792599998</c:v>
                </c:pt>
                <c:pt idx="2">
                  <c:v>107482.955822</c:v>
                </c:pt>
                <c:pt idx="3">
                  <c:v>6863704874.4799995</c:v>
                </c:pt>
                <c:pt idx="4">
                  <c:v>5294076628.6599998</c:v>
                </c:pt>
                <c:pt idx="5">
                  <c:v>5138.2709106599996</c:v>
                </c:pt>
                <c:pt idx="6">
                  <c:v>3895.0171554100002</c:v>
                </c:pt>
                <c:pt idx="7">
                  <c:v>1760235701.99</c:v>
                </c:pt>
                <c:pt idx="8">
                  <c:v>59599.405493699996</c:v>
                </c:pt>
                <c:pt idx="9">
                  <c:v>4672464831.8000002</c:v>
                </c:pt>
                <c:pt idx="10">
                  <c:v>4615.3276474300001</c:v>
                </c:pt>
                <c:pt idx="11">
                  <c:v>91669.129245699994</c:v>
                </c:pt>
                <c:pt idx="12">
                  <c:v>7962001861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415576"/>
        <c:axId val="220415968"/>
      </c:lineChart>
      <c:catAx>
        <c:axId val="220415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6">
                  <a:lumMod val="40000"/>
                  <a:lumOff val="60000"/>
                  <a:alpha val="46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Test Confining Pressure (Psi)</a:t>
                </a:r>
              </a:p>
            </c:rich>
          </c:tx>
          <c:layout>
            <c:manualLayout>
              <c:xMode val="edge"/>
              <c:yMode val="edge"/>
              <c:x val="0.34695713035870518"/>
              <c:y val="0.9101195722502712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415968"/>
        <c:crosses val="autoZero"/>
        <c:auto val="1"/>
        <c:lblAlgn val="ctr"/>
        <c:lblOffset val="100"/>
        <c:noMultiLvlLbl val="0"/>
      </c:catAx>
      <c:valAx>
        <c:axId val="220415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Pressure Differntial (Pa)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415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MODEL TRANSMISSIVITY [m</a:t>
            </a:r>
            <a:r>
              <a:rPr lang="en-US" sz="1400" b="0" i="0" u="none" strike="noStrike" baseline="30000">
                <a:effectLst/>
              </a:rPr>
              <a:t>4</a:t>
            </a:r>
            <a:r>
              <a:rPr lang="en-US" sz="1400" b="0" i="0" u="none" strike="noStrike" baseline="0">
                <a:effectLst/>
              </a:rPr>
              <a:t>]</a:t>
            </a:r>
            <a:r>
              <a:rPr lang="en-US" sz="1400" b="0" i="0" u="none" strike="noStrike" baseline="0"/>
              <a:t> </a:t>
            </a:r>
            <a:endParaRPr lang="en-US"/>
          </a:p>
        </c:rich>
      </c:tx>
      <c:layout>
        <c:manualLayout>
          <c:xMode val="edge"/>
          <c:yMode val="edge"/>
          <c:x val="0.34720822397200357"/>
          <c:y val="5.092592592592592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177559055118112"/>
          <c:y val="4.394685039370079E-2"/>
          <c:w val="0.7848910761154857"/>
          <c:h val="0.7569754301545640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'NRAPIS8 model'!$C$2:$C$14</c:f>
              <c:numCache>
                <c:formatCode>General</c:formatCode>
                <c:ptCount val="13"/>
                <c:pt idx="0">
                  <c:v>10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500</c:v>
                </c:pt>
                <c:pt idx="5">
                  <c:v>250</c:v>
                </c:pt>
                <c:pt idx="6">
                  <c:v>10</c:v>
                </c:pt>
                <c:pt idx="7">
                  <c:v>500</c:v>
                </c:pt>
                <c:pt idx="8">
                  <c:v>1000</c:v>
                </c:pt>
                <c:pt idx="9">
                  <c:v>500</c:v>
                </c:pt>
                <c:pt idx="10">
                  <c:v>10</c:v>
                </c:pt>
                <c:pt idx="11">
                  <c:v>500</c:v>
                </c:pt>
                <c:pt idx="12">
                  <c:v>1000</c:v>
                </c:pt>
              </c:numCache>
            </c:numRef>
          </c:cat>
          <c:val>
            <c:numRef>
              <c:f>'NRAPIS8 model'!$F$2:$F$14</c:f>
              <c:numCache>
                <c:formatCode>0.00E+00</c:formatCode>
                <c:ptCount val="13"/>
                <c:pt idx="0">
                  <c:v>7.2165689875799998E-16</c:v>
                </c:pt>
                <c:pt idx="1">
                  <c:v>2.3942516568800001E-17</c:v>
                </c:pt>
                <c:pt idx="2">
                  <c:v>4.7304120688000002E-18</c:v>
                </c:pt>
                <c:pt idx="3">
                  <c:v>1.54624277412E-24</c:v>
                </c:pt>
                <c:pt idx="4">
                  <c:v>1.1734081792499999E-24</c:v>
                </c:pt>
                <c:pt idx="5">
                  <c:v>9.8952519404399996E-17</c:v>
                </c:pt>
                <c:pt idx="6">
                  <c:v>1.3053728752199999E-16</c:v>
                </c:pt>
                <c:pt idx="7">
                  <c:v>2.3241933306400001E-22</c:v>
                </c:pt>
                <c:pt idx="8">
                  <c:v>8.5309685179699998E-18</c:v>
                </c:pt>
                <c:pt idx="9">
                  <c:v>2.4524517130299999E-23</c:v>
                </c:pt>
                <c:pt idx="10">
                  <c:v>1.10164433449E-16</c:v>
                </c:pt>
                <c:pt idx="11">
                  <c:v>5.5464427190000001E-18</c:v>
                </c:pt>
                <c:pt idx="12">
                  <c:v>6.6881294140199997E-25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416752"/>
        <c:axId val="220417144"/>
      </c:lineChart>
      <c:catAx>
        <c:axId val="220416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1">
                  <a:alpha val="16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Test Confining Pressure</a:t>
                </a:r>
                <a:r>
                  <a:rPr lang="en-US" sz="1100" b="1" baseline="0"/>
                  <a:t> (Psi)</a:t>
                </a:r>
                <a:endParaRPr lang="en-US" sz="1100" b="1"/>
              </a:p>
            </c:rich>
          </c:tx>
          <c:layout>
            <c:manualLayout>
              <c:xMode val="edge"/>
              <c:yMode val="edge"/>
              <c:x val="0.34592935258092739"/>
              <c:y val="0.9129512977544473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417144"/>
        <c:crosses val="autoZero"/>
        <c:auto val="0"/>
        <c:lblAlgn val="ctr"/>
        <c:lblOffset val="100"/>
        <c:noMultiLvlLbl val="0"/>
      </c:catAx>
      <c:valAx>
        <c:axId val="220417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i="0" baseline="0">
                    <a:effectLst/>
                  </a:rPr>
                  <a:t>Transmissivity [m</a:t>
                </a:r>
                <a:r>
                  <a:rPr lang="en-US" sz="1100" b="1" i="0" baseline="30000">
                    <a:effectLst/>
                  </a:rPr>
                  <a:t>4</a:t>
                </a:r>
                <a:r>
                  <a:rPr lang="en-US" sz="1100" b="1" i="0" baseline="0">
                    <a:effectLst/>
                  </a:rPr>
                  <a:t>]</a:t>
                </a:r>
                <a:endParaRPr lang="en-US" sz="600" b="1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416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EXPERIMENTAL AVERAGE TRANSMISSIVITY [m</a:t>
            </a:r>
            <a:r>
              <a:rPr lang="en-US" sz="1400" b="0" i="0" u="none" strike="noStrike" baseline="30000">
                <a:effectLst/>
              </a:rPr>
              <a:t>4</a:t>
            </a:r>
            <a:r>
              <a:rPr lang="en-US" sz="1400" b="0" i="0" u="none" strike="noStrike" baseline="0">
                <a:effectLst/>
              </a:rPr>
              <a:t>]</a:t>
            </a:r>
            <a:r>
              <a:rPr lang="en-US" sz="1400" b="0" i="0" u="none" strike="noStrike" baseline="0"/>
              <a:t> </a:t>
            </a:r>
            <a:endParaRPr lang="en-US"/>
          </a:p>
        </c:rich>
      </c:tx>
      <c:layout>
        <c:manualLayout>
          <c:xMode val="edge"/>
          <c:yMode val="edge"/>
          <c:x val="0.22303046546045424"/>
          <c:y val="2.314814814814814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177559055118112"/>
          <c:y val="4.394685039370079E-2"/>
          <c:w val="0.7848910761154857"/>
          <c:h val="0.7569754301545640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'NRAP Experimental Graph'!$G$2:$G$15</c:f>
                <c:numCache>
                  <c:formatCode>General</c:formatCode>
                  <c:ptCount val="14"/>
                  <c:pt idx="0">
                    <c:v>9.9906344432968295E-17</c:v>
                  </c:pt>
                  <c:pt idx="1">
                    <c:v>9.0137047825802695E-17</c:v>
                  </c:pt>
                  <c:pt idx="2">
                    <c:v>2.3511316266579501E-17</c:v>
                  </c:pt>
                  <c:pt idx="3">
                    <c:v>1.4195561254392599E-17</c:v>
                  </c:pt>
                  <c:pt idx="4">
                    <c:v>3.0601506085780798E-17</c:v>
                  </c:pt>
                  <c:pt idx="5">
                    <c:v>3.90030736929884E-17</c:v>
                  </c:pt>
                  <c:pt idx="6">
                    <c:v>7.8744557327500505E-17</c:v>
                  </c:pt>
                  <c:pt idx="7">
                    <c:v>5.8100377075364598E-18</c:v>
                  </c:pt>
                  <c:pt idx="8">
                    <c:v>1.8573073362246598E-18</c:v>
                  </c:pt>
                  <c:pt idx="9">
                    <c:v>5.8791548052445497E-18</c:v>
                  </c:pt>
                  <c:pt idx="10">
                    <c:v>3.6270429502394699E-17</c:v>
                  </c:pt>
                  <c:pt idx="11">
                    <c:v>6.66941849349123E-18</c:v>
                  </c:pt>
                  <c:pt idx="12">
                    <c:v>2.9123683660755999E-18</c:v>
                  </c:pt>
                </c:numCache>
              </c:numRef>
            </c:plus>
            <c:minus>
              <c:numRef>
                <c:f>'NRAP Experimental Graph'!$G$2:$G$15</c:f>
                <c:numCache>
                  <c:formatCode>General</c:formatCode>
                  <c:ptCount val="14"/>
                  <c:pt idx="0">
                    <c:v>9.9906344432968295E-17</c:v>
                  </c:pt>
                  <c:pt idx="1">
                    <c:v>9.0137047825802695E-17</c:v>
                  </c:pt>
                  <c:pt idx="2">
                    <c:v>2.3511316266579501E-17</c:v>
                  </c:pt>
                  <c:pt idx="3">
                    <c:v>1.4195561254392599E-17</c:v>
                  </c:pt>
                  <c:pt idx="4">
                    <c:v>3.0601506085780798E-17</c:v>
                  </c:pt>
                  <c:pt idx="5">
                    <c:v>3.90030736929884E-17</c:v>
                  </c:pt>
                  <c:pt idx="6">
                    <c:v>7.8744557327500505E-17</c:v>
                  </c:pt>
                  <c:pt idx="7">
                    <c:v>5.8100377075364598E-18</c:v>
                  </c:pt>
                  <c:pt idx="8">
                    <c:v>1.8573073362246598E-18</c:v>
                  </c:pt>
                  <c:pt idx="9">
                    <c:v>5.8791548052445497E-18</c:v>
                  </c:pt>
                  <c:pt idx="10">
                    <c:v>3.6270429502394699E-17</c:v>
                  </c:pt>
                  <c:pt idx="11">
                    <c:v>6.66941849349123E-18</c:v>
                  </c:pt>
                  <c:pt idx="12">
                    <c:v>2.9123683660755999E-18</c:v>
                  </c:pt>
                </c:numCache>
              </c:numRef>
            </c:minus>
            <c:spPr>
              <a:ln>
                <a:solidFill>
                  <a:schemeClr val="accent5">
                    <a:lumMod val="75000"/>
                  </a:schemeClr>
                </a:solidFill>
              </a:ln>
            </c:spPr>
          </c:errBars>
          <c:cat>
            <c:numRef>
              <c:f>'NRAP Experimental Graph'!$C$2:$C$14</c:f>
              <c:numCache>
                <c:formatCode>General</c:formatCode>
                <c:ptCount val="13"/>
                <c:pt idx="0">
                  <c:v>10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500</c:v>
                </c:pt>
                <c:pt idx="5">
                  <c:v>250</c:v>
                </c:pt>
                <c:pt idx="6">
                  <c:v>10</c:v>
                </c:pt>
                <c:pt idx="7">
                  <c:v>500</c:v>
                </c:pt>
                <c:pt idx="8">
                  <c:v>1000</c:v>
                </c:pt>
                <c:pt idx="9">
                  <c:v>500</c:v>
                </c:pt>
                <c:pt idx="10">
                  <c:v>10</c:v>
                </c:pt>
                <c:pt idx="11">
                  <c:v>500</c:v>
                </c:pt>
                <c:pt idx="12">
                  <c:v>1000</c:v>
                </c:pt>
              </c:numCache>
            </c:numRef>
          </c:cat>
          <c:val>
            <c:numRef>
              <c:f>'NRAP Experimental Graph'!$F$2:$F$14</c:f>
              <c:numCache>
                <c:formatCode>0.00E+00</c:formatCode>
                <c:ptCount val="13"/>
                <c:pt idx="0">
                  <c:v>3.2067582322583302E-16</c:v>
                </c:pt>
                <c:pt idx="1">
                  <c:v>2.6169990821087102E-16</c:v>
                </c:pt>
                <c:pt idx="2">
                  <c:v>1.7548432101788101E-16</c:v>
                </c:pt>
                <c:pt idx="3">
                  <c:v>8.4174479566690897E-17</c:v>
                </c:pt>
                <c:pt idx="4">
                  <c:v>9.4138721782973196E-17</c:v>
                </c:pt>
                <c:pt idx="5">
                  <c:v>1.5172118016145299E-16</c:v>
                </c:pt>
                <c:pt idx="6">
                  <c:v>3.2133114741476198E-16</c:v>
                </c:pt>
                <c:pt idx="7">
                  <c:v>1.2632962031151599E-16</c:v>
                </c:pt>
                <c:pt idx="8">
                  <c:v>7.2344404942519001E-17</c:v>
                </c:pt>
                <c:pt idx="9">
                  <c:v>9.4558740555988803E-17</c:v>
                </c:pt>
                <c:pt idx="10">
                  <c:v>2.6511953201298902E-16</c:v>
                </c:pt>
                <c:pt idx="11">
                  <c:v>8.6078290052002904E-17</c:v>
                </c:pt>
                <c:pt idx="12">
                  <c:v>5.2499402564136499E-17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417928"/>
        <c:axId val="220418320"/>
      </c:lineChart>
      <c:catAx>
        <c:axId val="2204179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1">
                  <a:alpha val="16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Test Confining Pressure</a:t>
                </a:r>
                <a:r>
                  <a:rPr lang="en-US" sz="1100" b="1" baseline="0"/>
                  <a:t> (Psi)</a:t>
                </a:r>
                <a:endParaRPr lang="en-US" sz="1100" b="1"/>
              </a:p>
            </c:rich>
          </c:tx>
          <c:layout>
            <c:manualLayout>
              <c:xMode val="edge"/>
              <c:yMode val="edge"/>
              <c:x val="0.34592935258092739"/>
              <c:y val="0.9129512977544473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418320"/>
        <c:crosses val="autoZero"/>
        <c:auto val="0"/>
        <c:lblAlgn val="ctr"/>
        <c:lblOffset val="100"/>
        <c:noMultiLvlLbl val="0"/>
      </c:catAx>
      <c:valAx>
        <c:axId val="220418320"/>
        <c:scaling>
          <c:orientation val="minMax"/>
          <c:max val="4.5000000000000041E-1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Transmissivity</a:t>
                </a:r>
                <a:r>
                  <a:rPr lang="en-US" sz="1100" b="1" baseline="0"/>
                  <a:t> [m</a:t>
                </a:r>
                <a:r>
                  <a:rPr lang="en-US" sz="1100" b="1" baseline="30000"/>
                  <a:t>4</a:t>
                </a:r>
                <a:r>
                  <a:rPr lang="en-US" sz="1100" b="1" baseline="0"/>
                  <a:t>]</a:t>
                </a:r>
                <a:endParaRPr lang="en-US" sz="1100" b="1"/>
              </a:p>
            </c:rich>
          </c:tx>
          <c:layout>
            <c:manualLayout>
              <c:xMode val="edge"/>
              <c:yMode val="edge"/>
              <c:x val="1.5597451041866831E-2"/>
              <c:y val="0.2530825313502478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4179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MODEL TRANSMISSIVITY [m</a:t>
            </a:r>
            <a:r>
              <a:rPr lang="en-US" sz="1400" b="0" i="0" u="none" strike="noStrike" baseline="30000">
                <a:effectLst/>
              </a:rPr>
              <a:t>4</a:t>
            </a:r>
            <a:r>
              <a:rPr lang="en-US" sz="1400" b="0" i="0" u="none" strike="noStrike" baseline="0">
                <a:effectLst/>
              </a:rPr>
              <a:t>]</a:t>
            </a:r>
            <a:r>
              <a:rPr lang="en-US" sz="1400" b="0" i="0" u="none" strike="noStrike" baseline="0"/>
              <a:t> </a:t>
            </a:r>
            <a:endParaRPr lang="en-US"/>
          </a:p>
        </c:rich>
      </c:tx>
      <c:layout>
        <c:manualLayout>
          <c:xMode val="edge"/>
          <c:yMode val="edge"/>
          <c:x val="0.34720822397200357"/>
          <c:y val="5.092592592592592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177559055118112"/>
          <c:y val="4.394685039370079E-2"/>
          <c:w val="0.7848910761154857"/>
          <c:h val="0.7569754301545640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50000"/>
                </a:schemeClr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'NRAPIS8 model'!$C$2:$C$14</c:f>
              <c:numCache>
                <c:formatCode>General</c:formatCode>
                <c:ptCount val="13"/>
                <c:pt idx="0">
                  <c:v>10</c:v>
                </c:pt>
                <c:pt idx="1">
                  <c:v>250</c:v>
                </c:pt>
                <c:pt idx="2">
                  <c:v>500</c:v>
                </c:pt>
                <c:pt idx="3">
                  <c:v>1000</c:v>
                </c:pt>
                <c:pt idx="4">
                  <c:v>500</c:v>
                </c:pt>
                <c:pt idx="5">
                  <c:v>250</c:v>
                </c:pt>
                <c:pt idx="6">
                  <c:v>10</c:v>
                </c:pt>
                <c:pt idx="7">
                  <c:v>500</c:v>
                </c:pt>
                <c:pt idx="8">
                  <c:v>1000</c:v>
                </c:pt>
                <c:pt idx="9">
                  <c:v>500</c:v>
                </c:pt>
                <c:pt idx="10">
                  <c:v>10</c:v>
                </c:pt>
                <c:pt idx="11">
                  <c:v>500</c:v>
                </c:pt>
                <c:pt idx="12">
                  <c:v>1000</c:v>
                </c:pt>
              </c:numCache>
            </c:numRef>
          </c:cat>
          <c:val>
            <c:numRef>
              <c:f>'NRAPIS8 model'!$F$2:$F$14</c:f>
              <c:numCache>
                <c:formatCode>0.00E+00</c:formatCode>
                <c:ptCount val="13"/>
                <c:pt idx="0">
                  <c:v>7.2165689875799998E-16</c:v>
                </c:pt>
                <c:pt idx="1">
                  <c:v>2.3942516568800001E-17</c:v>
                </c:pt>
                <c:pt idx="2">
                  <c:v>4.7304120688000002E-18</c:v>
                </c:pt>
                <c:pt idx="3">
                  <c:v>1.54624277412E-24</c:v>
                </c:pt>
                <c:pt idx="4">
                  <c:v>1.1734081792499999E-24</c:v>
                </c:pt>
                <c:pt idx="5">
                  <c:v>9.8952519404399996E-17</c:v>
                </c:pt>
                <c:pt idx="6">
                  <c:v>1.3053728752199999E-16</c:v>
                </c:pt>
                <c:pt idx="7">
                  <c:v>2.3241933306400001E-22</c:v>
                </c:pt>
                <c:pt idx="8">
                  <c:v>8.5309685179699998E-18</c:v>
                </c:pt>
                <c:pt idx="9">
                  <c:v>2.4524517130299999E-23</c:v>
                </c:pt>
                <c:pt idx="10">
                  <c:v>1.10164433449E-16</c:v>
                </c:pt>
                <c:pt idx="11">
                  <c:v>5.5464427190000001E-18</c:v>
                </c:pt>
                <c:pt idx="12">
                  <c:v>6.6881294140199997E-25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0419104"/>
        <c:axId val="220419496"/>
      </c:lineChart>
      <c:catAx>
        <c:axId val="220419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1">
                  <a:alpha val="16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/>
                  <a:t>Test Confining Pressure</a:t>
                </a:r>
                <a:r>
                  <a:rPr lang="en-US" sz="1100" b="1" baseline="0"/>
                  <a:t> (Psi)</a:t>
                </a:r>
                <a:endParaRPr lang="en-US" sz="1100" b="1"/>
              </a:p>
            </c:rich>
          </c:tx>
          <c:layout>
            <c:manualLayout>
              <c:xMode val="edge"/>
              <c:yMode val="edge"/>
              <c:x val="0.34592935258092739"/>
              <c:y val="0.9129512977544473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36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419496"/>
        <c:crosses val="autoZero"/>
        <c:auto val="0"/>
        <c:lblAlgn val="ctr"/>
        <c:lblOffset val="100"/>
        <c:noMultiLvlLbl val="0"/>
      </c:catAx>
      <c:valAx>
        <c:axId val="220419496"/>
        <c:scaling>
          <c:orientation val="minMax"/>
          <c:max val="4.5000000000000041E-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i="0" baseline="0">
                    <a:effectLst/>
                  </a:rPr>
                  <a:t>Transmissivity [m</a:t>
                </a:r>
                <a:r>
                  <a:rPr lang="en-US" sz="1100" b="1" i="0" baseline="30000">
                    <a:effectLst/>
                  </a:rPr>
                  <a:t>4</a:t>
                </a:r>
                <a:r>
                  <a:rPr lang="en-US" sz="1100" b="1" i="0" baseline="0">
                    <a:effectLst/>
                  </a:rPr>
                  <a:t>]</a:t>
                </a:r>
                <a:endParaRPr lang="en-US" sz="600" b="1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4191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CA9B8-74BC-42CC-8AD2-E73F5E847AA6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3F5EF-7B2D-436D-B831-F48ECB832F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55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2543F7-571F-428B-AA14-42C18B48E245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6C1B4-0A68-47B5-9C9A-E4D0D4EA4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43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6C1B4-0A68-47B5-9C9A-E4D0D4EA49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49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6C1B4-0A68-47B5-9C9A-E4D0D4EA49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4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6C1B4-0A68-47B5-9C9A-E4D0D4EA49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75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5" y="-2615748"/>
            <a:ext cx="9214498" cy="9473748"/>
          </a:xfrm>
          <a:prstGeom prst="rect">
            <a:avLst/>
          </a:prstGeom>
        </p:spPr>
      </p:pic>
      <p:sp>
        <p:nvSpPr>
          <p:cNvPr id="15" name="Round Single Corner Rectangle 14"/>
          <p:cNvSpPr/>
          <p:nvPr userDrawn="1"/>
        </p:nvSpPr>
        <p:spPr>
          <a:xfrm>
            <a:off x="95440" y="595084"/>
            <a:ext cx="6455228" cy="3759200"/>
          </a:xfrm>
          <a:prstGeom prst="round1Rect">
            <a:avLst/>
          </a:prstGeom>
          <a:solidFill>
            <a:srgbClr val="9ECD81">
              <a:alpha val="5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485295" y="946592"/>
            <a:ext cx="5675514" cy="1697057"/>
          </a:xfrm>
        </p:spPr>
        <p:txBody>
          <a:bodyPr anchor="b"/>
          <a:lstStyle>
            <a:lvl1pPr algn="ctr">
              <a:defRPr sz="45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Master Cover Longer Title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5295" y="2745244"/>
            <a:ext cx="5675514" cy="954616"/>
          </a:xfrm>
        </p:spPr>
        <p:txBody>
          <a:bodyPr>
            <a:noAutofit/>
          </a:bodyPr>
          <a:lstStyle>
            <a:lvl1pPr marL="0" indent="0" algn="ctr">
              <a:buNone/>
              <a:defRPr sz="2400" b="0" baseline="0">
                <a:solidFill>
                  <a:srgbClr val="000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Cover Super-Long Subtitle with Names, Places, and Technologies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8" y="6329779"/>
            <a:ext cx="1389773" cy="338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ound Single Corner Rectangle 7"/>
          <p:cNvSpPr/>
          <p:nvPr userDrawn="1"/>
        </p:nvSpPr>
        <p:spPr>
          <a:xfrm flipH="1">
            <a:off x="6504058" y="5056097"/>
            <a:ext cx="2542280" cy="1192307"/>
          </a:xfrm>
          <a:prstGeom prst="round1Rect">
            <a:avLst/>
          </a:prstGeom>
          <a:solidFill>
            <a:srgbClr val="9ECD81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391" y="5255534"/>
            <a:ext cx="2155611" cy="85763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9099174" y="5056093"/>
            <a:ext cx="45719" cy="1192308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 userDrawn="1"/>
        </p:nvSpPr>
        <p:spPr>
          <a:xfrm flipH="1">
            <a:off x="1" y="595084"/>
            <a:ext cx="48830" cy="3759200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81240" y="2729610"/>
            <a:ext cx="5083628" cy="15639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719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73" y="1544980"/>
            <a:ext cx="8685691" cy="4010336"/>
          </a:xfrm>
        </p:spPr>
        <p:txBody>
          <a:bodyPr/>
          <a:lstStyle>
            <a:lvl1pPr>
              <a:defRPr b="1">
                <a:latin typeface="Helvetica" pitchFamily="34" charset="0"/>
                <a:cs typeface="Helvetica" pitchFamily="34" charset="0"/>
              </a:defRPr>
            </a:lvl1pPr>
            <a:lvl2pPr>
              <a:lnSpc>
                <a:spcPct val="100000"/>
              </a:lnSpc>
              <a:defRPr>
                <a:latin typeface="Helvetica" pitchFamily="34" charset="0"/>
                <a:cs typeface="Helvetica" pitchFamily="34" charset="0"/>
              </a:defRPr>
            </a:lvl2pPr>
            <a:lvl3pPr>
              <a:lnSpc>
                <a:spcPct val="100000"/>
              </a:lnSpc>
              <a:defRPr>
                <a:latin typeface="Helvetica" pitchFamily="34" charset="0"/>
                <a:cs typeface="Helvetica" pitchFamily="34" charset="0"/>
              </a:defRPr>
            </a:lvl3pPr>
            <a:lvl4pPr>
              <a:lnSpc>
                <a:spcPct val="100000"/>
              </a:lnSpc>
              <a:defRPr>
                <a:latin typeface="Helvetica" pitchFamily="34" charset="0"/>
                <a:cs typeface="Helvetica" pitchFamily="34" charset="0"/>
              </a:defRPr>
            </a:lvl4pPr>
            <a:lvl5pPr>
              <a:lnSpc>
                <a:spcPct val="100000"/>
              </a:lnSpc>
              <a:defRPr>
                <a:latin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02973" y="260268"/>
            <a:ext cx="8685691" cy="4667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2973" y="799021"/>
            <a:ext cx="8685691" cy="352571"/>
          </a:xfrm>
        </p:spPr>
        <p:txBody>
          <a:bodyPr>
            <a:noAutofit/>
          </a:bodyPr>
          <a:lstStyle>
            <a:lvl1pPr marL="0" indent="0" algn="l">
              <a:buNone/>
              <a:defRPr sz="135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87" y="260268"/>
            <a:ext cx="1222528" cy="486484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9144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4549144" y="2272018"/>
            <a:ext cx="45719" cy="9144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 userDrawn="1"/>
        </p:nvSpPr>
        <p:spPr>
          <a:xfrm>
            <a:off x="8586437" y="6350000"/>
            <a:ext cx="371569" cy="300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02970" y="6359239"/>
            <a:ext cx="1277499" cy="319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58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1176950"/>
            <a:ext cx="9144000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73" y="1544980"/>
            <a:ext cx="8685691" cy="4010336"/>
          </a:xfrm>
        </p:spPr>
        <p:txBody>
          <a:bodyPr/>
          <a:lstStyle>
            <a:lvl1pPr>
              <a:defRPr b="1">
                <a:latin typeface="Helvetica" pitchFamily="34" charset="0"/>
                <a:cs typeface="Helvetica" pitchFamily="34" charset="0"/>
              </a:defRPr>
            </a:lvl1pPr>
            <a:lvl2pPr>
              <a:defRPr>
                <a:latin typeface="Helvetica" pitchFamily="34" charset="0"/>
                <a:cs typeface="Helvetica" pitchFamily="34" charset="0"/>
              </a:defRPr>
            </a:lvl2pPr>
            <a:lvl3pPr>
              <a:defRPr>
                <a:latin typeface="Helvetica" pitchFamily="34" charset="0"/>
                <a:cs typeface="Helvetica" pitchFamily="34" charset="0"/>
              </a:defRPr>
            </a:lvl3pPr>
            <a:lvl4pPr>
              <a:defRPr>
                <a:latin typeface="Helvetica" pitchFamily="34" charset="0"/>
                <a:cs typeface="Helvetica" pitchFamily="34" charset="0"/>
              </a:defRPr>
            </a:lvl4pPr>
            <a:lvl5pPr>
              <a:defRPr>
                <a:latin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51" y="260267"/>
            <a:ext cx="1608590" cy="640111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9144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4549144" y="2272018"/>
            <a:ext cx="45719" cy="9144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 userDrawn="1"/>
        </p:nvSpPr>
        <p:spPr>
          <a:xfrm>
            <a:off x="8586437" y="6350000"/>
            <a:ext cx="371569" cy="300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02969" y="6377173"/>
            <a:ext cx="1294532" cy="3235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02973" y="146038"/>
            <a:ext cx="6607705" cy="985515"/>
          </a:xfrm>
        </p:spPr>
        <p:txBody>
          <a:bodyPr anchor="b">
            <a:normAutofit/>
          </a:bodyPr>
          <a:lstStyle>
            <a:lvl1pPr algn="l">
              <a:defRPr sz="27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1978112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 rot="5400000" flipH="1">
            <a:off x="4549144" y="1732378"/>
            <a:ext cx="45719" cy="9144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8586437" y="6407238"/>
            <a:ext cx="371569" cy="30008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rgbClr val="373838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8" b="-7124"/>
          <a:stretch/>
        </p:blipFill>
        <p:spPr>
          <a:xfrm>
            <a:off x="202969" y="6435578"/>
            <a:ext cx="1288376" cy="323222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02974" y="251390"/>
            <a:ext cx="6650215" cy="600980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2973" y="878777"/>
            <a:ext cx="3988029" cy="373510"/>
          </a:xfrm>
        </p:spPr>
        <p:txBody>
          <a:bodyPr>
            <a:noAutofit/>
          </a:bodyPr>
          <a:lstStyle>
            <a:lvl1pPr marL="0" indent="0" algn="l">
              <a:buNone/>
              <a:defRPr sz="135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55"/>
          <a:stretch/>
        </p:blipFill>
        <p:spPr>
          <a:xfrm>
            <a:off x="7031036" y="251395"/>
            <a:ext cx="1883826" cy="735117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02973" y="1544980"/>
            <a:ext cx="8685691" cy="4010336"/>
          </a:xfrm>
        </p:spPr>
        <p:txBody>
          <a:bodyPr/>
          <a:lstStyle>
            <a:lvl1pPr>
              <a:defRPr b="1">
                <a:latin typeface="Helvetica" pitchFamily="34" charset="0"/>
                <a:cs typeface="Helvetica" pitchFamily="34" charset="0"/>
              </a:defRPr>
            </a:lvl1pPr>
            <a:lvl2pPr>
              <a:defRPr>
                <a:latin typeface="Helvetica" pitchFamily="34" charset="0"/>
                <a:cs typeface="Helvetica" pitchFamily="34" charset="0"/>
              </a:defRPr>
            </a:lvl2pPr>
            <a:lvl3pPr>
              <a:defRPr>
                <a:latin typeface="Helvetica" pitchFamily="34" charset="0"/>
                <a:cs typeface="Helvetica" pitchFamily="34" charset="0"/>
              </a:defRPr>
            </a:lvl3pPr>
            <a:lvl4pPr>
              <a:defRPr>
                <a:latin typeface="Helvetica" pitchFamily="34" charset="0"/>
                <a:cs typeface="Helvetica" pitchFamily="34" charset="0"/>
              </a:defRPr>
            </a:lvl4pPr>
            <a:lvl5pPr>
              <a:defRPr>
                <a:latin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7980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ingl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0013"/>
            <a:ext cx="4038600" cy="4799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4038600" cy="4799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0"/>
          </p:nvPr>
        </p:nvSpPr>
        <p:spPr>
          <a:xfrm>
            <a:off x="455613" y="6480175"/>
            <a:ext cx="4113212" cy="3016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ECA – Lowell Warden and Jason Mace– January 17</a:t>
            </a:r>
            <a:r>
              <a:rPr lang="en-US" baseline="30000" dirty="0" smtClean="0">
                <a:solidFill>
                  <a:prstClr val="black"/>
                </a:solidFill>
              </a:rPr>
              <a:t>th</a:t>
            </a:r>
            <a:r>
              <a:rPr lang="en-US" dirty="0" smtClean="0">
                <a:solidFill>
                  <a:prstClr val="black"/>
                </a:solidFill>
              </a:rPr>
              <a:t>, 2013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6637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3" y="753618"/>
            <a:ext cx="7393781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73" y="1544980"/>
            <a:ext cx="8685691" cy="4010336"/>
          </a:xfrm>
        </p:spPr>
        <p:txBody>
          <a:bodyPr/>
          <a:lstStyle>
            <a:lvl1pPr>
              <a:defRPr b="1">
                <a:latin typeface="Helvetica" pitchFamily="34" charset="0"/>
                <a:cs typeface="Helvetica" pitchFamily="34" charset="0"/>
              </a:defRPr>
            </a:lvl1pPr>
            <a:lvl2pPr>
              <a:lnSpc>
                <a:spcPct val="100000"/>
              </a:lnSpc>
              <a:defRPr>
                <a:latin typeface="Helvetica" pitchFamily="34" charset="0"/>
                <a:cs typeface="Helvetica" pitchFamily="34" charset="0"/>
              </a:defRPr>
            </a:lvl2pPr>
            <a:lvl3pPr>
              <a:lnSpc>
                <a:spcPct val="100000"/>
              </a:lnSpc>
              <a:defRPr>
                <a:latin typeface="Helvetica" pitchFamily="34" charset="0"/>
                <a:cs typeface="Helvetica" pitchFamily="34" charset="0"/>
              </a:defRPr>
            </a:lvl3pPr>
            <a:lvl4pPr>
              <a:lnSpc>
                <a:spcPct val="100000"/>
              </a:lnSpc>
              <a:defRPr>
                <a:latin typeface="Helvetica" pitchFamily="34" charset="0"/>
                <a:cs typeface="Helvetica" pitchFamily="34" charset="0"/>
              </a:defRPr>
            </a:lvl4pPr>
            <a:lvl5pPr>
              <a:lnSpc>
                <a:spcPct val="100000"/>
              </a:lnSpc>
              <a:defRPr>
                <a:latin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02973" y="260268"/>
            <a:ext cx="8685691" cy="4667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2973" y="799021"/>
            <a:ext cx="8685691" cy="352571"/>
          </a:xfrm>
        </p:spPr>
        <p:txBody>
          <a:bodyPr>
            <a:noAutofit/>
          </a:bodyPr>
          <a:lstStyle>
            <a:lvl1pPr marL="0" indent="0" algn="l">
              <a:buNone/>
              <a:defRPr sz="135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87" y="260268"/>
            <a:ext cx="1222528" cy="486484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9144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4549144" y="2272018"/>
            <a:ext cx="45719" cy="9144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 userDrawn="1"/>
        </p:nvSpPr>
        <p:spPr>
          <a:xfrm>
            <a:off x="8586437" y="6350000"/>
            <a:ext cx="371569" cy="300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02970" y="6359239"/>
            <a:ext cx="1277499" cy="319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36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451" y="-10936845"/>
            <a:ext cx="9862457" cy="10139938"/>
          </a:xfrm>
          <a:prstGeom prst="rect">
            <a:avLst/>
          </a:prstGeom>
          <a:effectLst>
            <a:reflection stA="42000" dir="5400000" sy="-100000" algn="bl" rotWithShape="0"/>
            <a:softEdge rad="0"/>
          </a:effectLst>
        </p:spPr>
      </p:pic>
      <p:cxnSp>
        <p:nvCxnSpPr>
          <p:cNvPr id="43" name="Straight Connector 42"/>
          <p:cNvCxnSpPr/>
          <p:nvPr userDrawn="1"/>
        </p:nvCxnSpPr>
        <p:spPr>
          <a:xfrm>
            <a:off x="3" y="753618"/>
            <a:ext cx="7393781" cy="0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73" y="1544980"/>
            <a:ext cx="8685691" cy="4010336"/>
          </a:xfrm>
        </p:spPr>
        <p:txBody>
          <a:bodyPr/>
          <a:lstStyle>
            <a:lvl1pPr>
              <a:defRPr b="1"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02973" y="260268"/>
            <a:ext cx="8685691" cy="4667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2973" y="799021"/>
            <a:ext cx="8685691" cy="352571"/>
          </a:xfrm>
        </p:spPr>
        <p:txBody>
          <a:bodyPr>
            <a:noAutofit/>
          </a:bodyPr>
          <a:lstStyle>
            <a:lvl1pPr marL="0" indent="0" algn="l">
              <a:buNone/>
              <a:defRPr sz="1350" b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9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87" y="260268"/>
            <a:ext cx="1222528" cy="486484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9144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4549144" y="2272018"/>
            <a:ext cx="45719" cy="9144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 userDrawn="1"/>
        </p:nvSpPr>
        <p:spPr>
          <a:xfrm>
            <a:off x="8586437" y="6350000"/>
            <a:ext cx="371569" cy="300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02970" y="6359239"/>
            <a:ext cx="1277499" cy="319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8301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451" y="-10936845"/>
            <a:ext cx="9862457" cy="10139938"/>
          </a:xfrm>
          <a:prstGeom prst="rect">
            <a:avLst/>
          </a:prstGeom>
          <a:effectLst>
            <a:reflection stA="42000" dir="5400000" sy="-100000" algn="bl" rotWithShape="0"/>
            <a:softEdge rad="0"/>
          </a:effectLst>
        </p:spPr>
      </p:pic>
      <p:cxnSp>
        <p:nvCxnSpPr>
          <p:cNvPr id="43" name="Straight Connector 42"/>
          <p:cNvCxnSpPr/>
          <p:nvPr userDrawn="1"/>
        </p:nvCxnSpPr>
        <p:spPr>
          <a:xfrm>
            <a:off x="3" y="753618"/>
            <a:ext cx="7393781" cy="0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73" y="1544980"/>
            <a:ext cx="8685691" cy="4010336"/>
          </a:xfrm>
        </p:spPr>
        <p:txBody>
          <a:bodyPr/>
          <a:lstStyle>
            <a:lvl1pPr>
              <a:defRPr b="1"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02973" y="260268"/>
            <a:ext cx="8685691" cy="4667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2973" y="799021"/>
            <a:ext cx="8685691" cy="352571"/>
          </a:xfrm>
        </p:spPr>
        <p:txBody>
          <a:bodyPr>
            <a:noAutofit/>
          </a:bodyPr>
          <a:lstStyle>
            <a:lvl1pPr marL="0" indent="0" algn="l">
              <a:buNone/>
              <a:defRPr sz="1350" b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9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87" y="260268"/>
            <a:ext cx="1222528" cy="486484"/>
          </a:xfrm>
          <a:prstGeom prst="rect">
            <a:avLst/>
          </a:prstGeom>
        </p:spPr>
      </p:pic>
      <p:sp>
        <p:nvSpPr>
          <p:cNvPr id="52" name="Rectangle 51"/>
          <p:cNvSpPr/>
          <p:nvPr userDrawn="1"/>
        </p:nvSpPr>
        <p:spPr>
          <a:xfrm rot="5400000" flipH="1">
            <a:off x="4549144" y="2272018"/>
            <a:ext cx="45719" cy="9144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 userDrawn="1"/>
        </p:nvSpPr>
        <p:spPr>
          <a:xfrm>
            <a:off x="8586437" y="6350000"/>
            <a:ext cx="371569" cy="300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66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3651" y="0"/>
            <a:ext cx="9182520" cy="688352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 userDrawn="1"/>
        </p:nvCxnSpPr>
        <p:spPr>
          <a:xfrm>
            <a:off x="3" y="753618"/>
            <a:ext cx="7393781" cy="0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73" y="1544980"/>
            <a:ext cx="8685691" cy="4010336"/>
          </a:xfrm>
        </p:spPr>
        <p:txBody>
          <a:bodyPr/>
          <a:lstStyle>
            <a:lvl1pPr>
              <a:defRPr b="1"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02973" y="260268"/>
            <a:ext cx="8685691" cy="4667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2973" y="799021"/>
            <a:ext cx="8685691" cy="352571"/>
          </a:xfrm>
        </p:spPr>
        <p:txBody>
          <a:bodyPr>
            <a:noAutofit/>
          </a:bodyPr>
          <a:lstStyle>
            <a:lvl1pPr marL="0" indent="0" algn="l">
              <a:buNone/>
              <a:defRPr sz="1350" b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87" y="260268"/>
            <a:ext cx="1222528" cy="486484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9144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4549144" y="2272018"/>
            <a:ext cx="45719" cy="9144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 userDrawn="1"/>
        </p:nvSpPr>
        <p:spPr>
          <a:xfrm>
            <a:off x="8586437" y="6350000"/>
            <a:ext cx="371569" cy="300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02970" y="6359239"/>
            <a:ext cx="1277499" cy="319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5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3651" y="0"/>
            <a:ext cx="9182520" cy="688352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73" y="1544980"/>
            <a:ext cx="8685691" cy="4010336"/>
          </a:xfrm>
        </p:spPr>
        <p:txBody>
          <a:bodyPr/>
          <a:lstStyle>
            <a:lvl1pPr>
              <a:defRPr b="1"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02973" y="260268"/>
            <a:ext cx="8685691" cy="4667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2973" y="799021"/>
            <a:ext cx="8685691" cy="352571"/>
          </a:xfrm>
        </p:spPr>
        <p:txBody>
          <a:bodyPr>
            <a:noAutofit/>
          </a:bodyPr>
          <a:lstStyle>
            <a:lvl1pPr marL="0" indent="0" algn="l">
              <a:buNone/>
              <a:defRPr sz="1350" b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87" y="260268"/>
            <a:ext cx="1222528" cy="486484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9144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4549144" y="2272018"/>
            <a:ext cx="45719" cy="9144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 userDrawn="1"/>
        </p:nvSpPr>
        <p:spPr>
          <a:xfrm>
            <a:off x="8586437" y="6350000"/>
            <a:ext cx="371569" cy="300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02970" y="6359239"/>
            <a:ext cx="1277499" cy="319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6746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451" y="-10936845"/>
            <a:ext cx="9862457" cy="10139938"/>
          </a:xfrm>
          <a:prstGeom prst="rect">
            <a:avLst/>
          </a:prstGeom>
          <a:effectLst>
            <a:reflection stA="42000" dir="5400000" sy="-100000" algn="bl" rotWithShape="0"/>
            <a:softEdge rad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973" y="1544980"/>
            <a:ext cx="8685691" cy="4010336"/>
          </a:xfrm>
        </p:spPr>
        <p:txBody>
          <a:bodyPr/>
          <a:lstStyle>
            <a:lvl1pPr>
              <a:defRPr b="1"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02973" y="260268"/>
            <a:ext cx="8685691" cy="4667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2973" y="799021"/>
            <a:ext cx="8685691" cy="352571"/>
          </a:xfrm>
        </p:spPr>
        <p:txBody>
          <a:bodyPr>
            <a:noAutofit/>
          </a:bodyPr>
          <a:lstStyle>
            <a:lvl1pPr marL="0" indent="0" algn="l">
              <a:buNone/>
              <a:defRPr sz="1350" b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Page Subtitle</a:t>
            </a:r>
          </a:p>
        </p:txBody>
      </p:sp>
      <p:sp>
        <p:nvSpPr>
          <p:cNvPr id="53" name="Rectangle 52"/>
          <p:cNvSpPr/>
          <p:nvPr userDrawn="1"/>
        </p:nvSpPr>
        <p:spPr>
          <a:xfrm>
            <a:off x="8586437" y="6350000"/>
            <a:ext cx="371569" cy="300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3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r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 flipV="1">
            <a:off x="3" y="746752"/>
            <a:ext cx="4908881" cy="6866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02973" y="260268"/>
            <a:ext cx="8685691" cy="4667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2973" y="799021"/>
            <a:ext cx="8685691" cy="352571"/>
          </a:xfrm>
        </p:spPr>
        <p:txBody>
          <a:bodyPr>
            <a:noAutofit/>
          </a:bodyPr>
          <a:lstStyle>
            <a:lvl1pPr marL="0" indent="0" algn="l">
              <a:buNone/>
              <a:defRPr sz="135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Page Subtitle</a:t>
            </a:r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4549144" y="2272018"/>
            <a:ext cx="45719" cy="9144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 userDrawn="1"/>
        </p:nvSpPr>
        <p:spPr>
          <a:xfrm>
            <a:off x="8586437" y="6350000"/>
            <a:ext cx="371569" cy="300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02970" y="6359239"/>
            <a:ext cx="1277499" cy="319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7802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for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3651" y="0"/>
            <a:ext cx="9182520" cy="6883522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 userDrawn="1"/>
        </p:nvCxnSpPr>
        <p:spPr>
          <a:xfrm flipV="1">
            <a:off x="3" y="746752"/>
            <a:ext cx="4908881" cy="6866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02973" y="260268"/>
            <a:ext cx="8685691" cy="4667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2973" y="799021"/>
            <a:ext cx="8685691" cy="352571"/>
          </a:xfrm>
        </p:spPr>
        <p:txBody>
          <a:bodyPr>
            <a:noAutofit/>
          </a:bodyPr>
          <a:lstStyle>
            <a:lvl1pPr marL="0" indent="0" algn="l">
              <a:buNone/>
              <a:defRPr sz="135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Page Subtitle</a:t>
            </a:r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4549144" y="2272018"/>
            <a:ext cx="45719" cy="9144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 userDrawn="1"/>
        </p:nvSpPr>
        <p:spPr>
          <a:xfrm>
            <a:off x="8586437" y="6350000"/>
            <a:ext cx="371569" cy="300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02970" y="6359239"/>
            <a:ext cx="1277499" cy="319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3313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82809-195B-4C71-AF45-AF8015062DE4}" type="datetimeFigureOut">
              <a:rPr lang="en-US" smtClean="0"/>
              <a:pPr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BBCF7-C2B2-490C-A676-476317972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8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1" r:id="rId2"/>
    <p:sldLayoutId id="2147483678" r:id="rId3"/>
    <p:sldLayoutId id="2147483693" r:id="rId4"/>
    <p:sldLayoutId id="2147483680" r:id="rId5"/>
    <p:sldLayoutId id="2147483694" r:id="rId6"/>
    <p:sldLayoutId id="2147483679" r:id="rId7"/>
    <p:sldLayoutId id="2147483676" r:id="rId8"/>
    <p:sldLayoutId id="2147483681" r:id="rId9"/>
    <p:sldLayoutId id="2147483675" r:id="rId10"/>
    <p:sldLayoutId id="2147483670" r:id="rId11"/>
    <p:sldLayoutId id="2147483671" r:id="rId12"/>
    <p:sldLayoutId id="2147483695" r:id="rId13"/>
    <p:sldLayoutId id="2147483696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rgbClr val="373838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Tx/>
        <a:buNone/>
        <a:defRPr sz="2100" b="0" kern="1200">
          <a:solidFill>
            <a:srgbClr val="373838"/>
          </a:solidFill>
          <a:latin typeface="Helvetica" pitchFamily="34" charset="0"/>
          <a:ea typeface="+mn-ea"/>
          <a:cs typeface="Helvetica" pitchFamily="34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575"/>
        </a:spcBef>
        <a:spcAft>
          <a:spcPts val="500"/>
        </a:spcAft>
        <a:buFont typeface="Lucida Grande"/>
        <a:buChar char="-"/>
        <a:defRPr sz="1800" kern="1200">
          <a:solidFill>
            <a:srgbClr val="373838"/>
          </a:solidFill>
          <a:latin typeface="Helvetica" pitchFamily="34" charset="0"/>
          <a:ea typeface="+mn-ea"/>
          <a:cs typeface="Helvetica" pitchFamily="34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500" kern="1200">
          <a:solidFill>
            <a:srgbClr val="373838"/>
          </a:solidFill>
          <a:latin typeface="Helvetica" pitchFamily="34" charset="0"/>
          <a:ea typeface="+mn-ea"/>
          <a:cs typeface="Helvetica" pitchFamily="34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350" kern="1200">
          <a:solidFill>
            <a:srgbClr val="373838"/>
          </a:solidFill>
          <a:latin typeface="Helvetica" pitchFamily="34" charset="0"/>
          <a:ea typeface="+mn-ea"/>
          <a:cs typeface="Helvetica" pitchFamily="34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350" kern="1200">
          <a:solidFill>
            <a:srgbClr val="373838"/>
          </a:solidFill>
          <a:latin typeface="Helvetica" pitchFamily="34" charset="0"/>
          <a:ea typeface="+mn-ea"/>
          <a:cs typeface="Helvetica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13" Type="http://schemas.openxmlformats.org/officeDocument/2006/relationships/image" Target="../media/image51.tiff"/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12" Type="http://schemas.openxmlformats.org/officeDocument/2006/relationships/image" Target="../media/image50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tiff"/><Relationship Id="rId11" Type="http://schemas.openxmlformats.org/officeDocument/2006/relationships/image" Target="../media/image49.tiff"/><Relationship Id="rId5" Type="http://schemas.openxmlformats.org/officeDocument/2006/relationships/image" Target="../media/image43.tiff"/><Relationship Id="rId15" Type="http://schemas.openxmlformats.org/officeDocument/2006/relationships/chart" Target="../charts/chart4.xml"/><Relationship Id="rId10" Type="http://schemas.openxmlformats.org/officeDocument/2006/relationships/image" Target="../media/image48.tiff"/><Relationship Id="rId4" Type="http://schemas.openxmlformats.org/officeDocument/2006/relationships/image" Target="../media/image42.tiff"/><Relationship Id="rId9" Type="http://schemas.openxmlformats.org/officeDocument/2006/relationships/image" Target="../media/image47.tiff"/><Relationship Id="rId14" Type="http://schemas.openxmlformats.org/officeDocument/2006/relationships/image" Target="../media/image5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320.png"/><Relationship Id="rId3" Type="http://schemas.openxmlformats.org/officeDocument/2006/relationships/image" Target="../media/image220.png"/><Relationship Id="rId7" Type="http://schemas.openxmlformats.org/officeDocument/2006/relationships/image" Target="../media/image260.png"/><Relationship Id="rId12" Type="http://schemas.openxmlformats.org/officeDocument/2006/relationships/image" Target="../media/image31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0.png"/><Relationship Id="rId11" Type="http://schemas.openxmlformats.org/officeDocument/2006/relationships/image" Target="../media/image300.png"/><Relationship Id="rId5" Type="http://schemas.openxmlformats.org/officeDocument/2006/relationships/image" Target="../media/image240.png"/><Relationship Id="rId10" Type="http://schemas.openxmlformats.org/officeDocument/2006/relationships/image" Target="../media/image290.png"/><Relationship Id="rId4" Type="http://schemas.openxmlformats.org/officeDocument/2006/relationships/image" Target="../media/image230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0.png"/><Relationship Id="rId7" Type="http://schemas.openxmlformats.org/officeDocument/2006/relationships/image" Target="../media/image6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100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tiff"/><Relationship Id="rId3" Type="http://schemas.openxmlformats.org/officeDocument/2006/relationships/image" Target="../media/image14.jpeg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Transmissivity of Fractured Shale </a:t>
            </a:r>
            <a:br>
              <a:rPr lang="en-US" sz="2800" dirty="0" smtClean="0"/>
            </a:br>
            <a:r>
              <a:rPr lang="en-US" sz="2800" dirty="0" smtClean="0"/>
              <a:t>in Response </a:t>
            </a:r>
            <a:br>
              <a:rPr lang="en-US" sz="2800" dirty="0" smtClean="0"/>
            </a:br>
            <a:r>
              <a:rPr lang="en-US" sz="2800" dirty="0" smtClean="0"/>
              <a:t>to Cyclic Stresses</a:t>
            </a:r>
            <a:endParaRPr lang="en-US" sz="280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Magdalena Gill, Johnathan Moore, Sarah Brown, Dustin Crandall, Matthew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Stadelman</a:t>
            </a: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n-US" sz="2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49956" y="3603580"/>
            <a:ext cx="5949244" cy="72006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19270F"/>
                </a:solidFill>
                <a:latin typeface="Century Gothic" panose="020B0502020202020204" pitchFamily="34" charset="0"/>
              </a:rPr>
              <a:t>March 20, 2017</a:t>
            </a:r>
          </a:p>
          <a:p>
            <a:pPr algn="ctr"/>
            <a:r>
              <a:rPr lang="en-US" sz="1600" b="1" dirty="0" smtClean="0">
                <a:solidFill>
                  <a:srgbClr val="19270F"/>
                </a:solidFill>
                <a:latin typeface="Century Gothic" panose="020B0502020202020204" pitchFamily="34" charset="0"/>
              </a:rPr>
              <a:t>GSA Northeastern Northcentral Joint Section Meeting</a:t>
            </a:r>
          </a:p>
          <a:p>
            <a:pPr algn="ctr"/>
            <a:endParaRPr lang="en-US" sz="1600" b="1" dirty="0">
              <a:solidFill>
                <a:srgbClr val="19270F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2973" y="1223608"/>
            <a:ext cx="8685691" cy="43317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Outcrop sample, minimal weathering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Lower Marcellus Shale (Union Springs Member equivalent)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Bedford, 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X-Ray </a:t>
            </a:r>
            <a:r>
              <a:rPr lang="en-US" dirty="0"/>
              <a:t>diffraction indicates very little swelling </a:t>
            </a:r>
            <a:r>
              <a:rPr lang="en-US" dirty="0" smtClean="0"/>
              <a:t>clays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1.5 inch diameter, 1.5 inch length sample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26.8 </a:t>
            </a:r>
            <a:r>
              <a:rPr lang="en-US" dirty="0" smtClean="0"/>
              <a:t>um scan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Natural planar fracture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Cored parallel to bedding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2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Marcellus Shale sample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57"/>
          <a:stretch>
            <a:fillRect/>
          </a:stretch>
        </p:blipFill>
        <p:spPr bwMode="auto">
          <a:xfrm>
            <a:off x="5260622" y="3240206"/>
            <a:ext cx="3628042" cy="2889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327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678" y="5341410"/>
            <a:ext cx="839972" cy="1527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5413905"/>
            <a:ext cx="908437" cy="145472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2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Marcellus Shale Sample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07" y="2847975"/>
            <a:ext cx="3900487" cy="40100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8" y="2847975"/>
            <a:ext cx="3900290" cy="4010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46" y="0"/>
            <a:ext cx="4663238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9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16586" y="4562306"/>
            <a:ext cx="5205454" cy="1622156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-16586" y="2816671"/>
            <a:ext cx="9160586" cy="1699892"/>
          </a:xfrm>
          <a:prstGeom prst="rect">
            <a:avLst/>
          </a:prstGeom>
          <a:solidFill>
            <a:schemeClr val="accent2">
              <a:lumMod val="60000"/>
              <a:lumOff val="4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-16586" y="1056619"/>
            <a:ext cx="9160586" cy="1727392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2</a:t>
            </a:r>
            <a:endParaRPr lang="en-US" dirty="0"/>
          </a:p>
        </p:txBody>
      </p:sp>
      <p:sp>
        <p:nvSpPr>
          <p:cNvPr id="23" name="Subtitle 2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Marcellus Shale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3" y="1281028"/>
            <a:ext cx="1141230" cy="11733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325" y="1283748"/>
            <a:ext cx="1141230" cy="11733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499" y="1283748"/>
            <a:ext cx="1152676" cy="11851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767" y="1283748"/>
            <a:ext cx="1141230" cy="11733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343" y="1281028"/>
            <a:ext cx="1141229" cy="11733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530" y="1283748"/>
            <a:ext cx="1141229" cy="11733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305" y="1295516"/>
            <a:ext cx="1141229" cy="117333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759" y="2957818"/>
            <a:ext cx="1159510" cy="11921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024" y="2955848"/>
            <a:ext cx="1159510" cy="11921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810" y="2955847"/>
            <a:ext cx="1159510" cy="119213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625" y="2955848"/>
            <a:ext cx="1159510" cy="119213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780" y="4629679"/>
            <a:ext cx="1218540" cy="125282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521" y="4634869"/>
            <a:ext cx="1218540" cy="125282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10962" y="2437358"/>
            <a:ext cx="839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psi 	       250 psi           500 psi        1000 psi         500 psi            250 psi	   10 psi 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702467" y="4147231"/>
            <a:ext cx="839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psi           1000 psi        500 psi                                 10 psi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702467" y="5879783"/>
            <a:ext cx="839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psi           1000 psi   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245025" y="4549223"/>
            <a:ext cx="3381153" cy="2078665"/>
            <a:chOff x="5055592" y="4573797"/>
            <a:chExt cx="3381153" cy="2078665"/>
          </a:xfrm>
        </p:grpSpPr>
        <p:sp>
          <p:nvSpPr>
            <p:cNvPr id="4" name="Rectangle 3"/>
            <p:cNvSpPr/>
            <p:nvPr/>
          </p:nvSpPr>
          <p:spPr>
            <a:xfrm>
              <a:off x="5741761" y="4626959"/>
              <a:ext cx="1201299" cy="1622156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3" name="Chart 3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2254440"/>
                </p:ext>
              </p:extLst>
            </p:nvPr>
          </p:nvGraphicFramePr>
          <p:xfrm>
            <a:off x="5055592" y="4573797"/>
            <a:ext cx="3381153" cy="20786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6943061" y="4626959"/>
              <a:ext cx="797441" cy="1622156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740502" y="4626959"/>
              <a:ext cx="552893" cy="1622156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190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Marcellus Shale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4551604"/>
              </p:ext>
            </p:extLst>
          </p:nvPr>
        </p:nvGraphicFramePr>
        <p:xfrm>
          <a:off x="39010" y="3637701"/>
          <a:ext cx="4479827" cy="2615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6917314"/>
              </p:ext>
            </p:extLst>
          </p:nvPr>
        </p:nvGraphicFramePr>
        <p:xfrm>
          <a:off x="4550735" y="1052623"/>
          <a:ext cx="4593265" cy="2530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3896960"/>
              </p:ext>
            </p:extLst>
          </p:nvPr>
        </p:nvGraphicFramePr>
        <p:xfrm>
          <a:off x="31208" y="1046270"/>
          <a:ext cx="4476997" cy="255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3892974"/>
              </p:ext>
            </p:extLst>
          </p:nvPr>
        </p:nvGraphicFramePr>
        <p:xfrm>
          <a:off x="4555706" y="1048542"/>
          <a:ext cx="4588293" cy="2566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0689779"/>
              </p:ext>
            </p:extLst>
          </p:nvPr>
        </p:nvGraphicFramePr>
        <p:xfrm>
          <a:off x="30471" y="1044292"/>
          <a:ext cx="4476997" cy="255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21279"/>
              </p:ext>
            </p:extLst>
          </p:nvPr>
        </p:nvGraphicFramePr>
        <p:xfrm>
          <a:off x="4557954" y="3636335"/>
          <a:ext cx="4586045" cy="2615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784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Graphic spid="10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2972" y="1179219"/>
            <a:ext cx="8685691" cy="4996497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Rapid initial changes with application of confining stress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More gradual response to increasing confining stress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Fracture undergoes </a:t>
            </a:r>
            <a:r>
              <a:rPr lang="en-US" sz="1600" dirty="0" smtClean="0"/>
              <a:t>hysteresis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Mean aperture </a:t>
            </a:r>
            <a:r>
              <a:rPr lang="en-US" sz="1600" dirty="0" smtClean="0"/>
              <a:t>alone cannot be used as a predictor of transmissivity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Zero aperture zones (where fracture walls meet) critical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Model overestimates flow for most open fractures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But </a:t>
            </a:r>
            <a:r>
              <a:rPr lang="en-US" sz="1600" i="1" dirty="0" smtClean="0"/>
              <a:t>underestimates</a:t>
            </a:r>
            <a:r>
              <a:rPr lang="en-US" sz="1600" dirty="0" smtClean="0"/>
              <a:t> for extremely tight 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Issue: </a:t>
            </a:r>
            <a:endParaRPr lang="en-US" sz="1600" dirty="0"/>
          </a:p>
          <a:p>
            <a:pPr marL="857250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Fracture aperture below scan resolution</a:t>
            </a:r>
          </a:p>
          <a:p>
            <a:pPr marL="857250" lvl="1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Creation of artificial “zero aperture zones”</a:t>
            </a:r>
          </a:p>
          <a:p>
            <a:pPr marL="857250" lvl="1" indent="-342900">
              <a:buFont typeface="Arial" panose="020B0604020202020204" pitchFamily="34" charset="0"/>
              <a:buChar char="•"/>
            </a:pPr>
            <a:endParaRPr lang="en-US" sz="900" dirty="0" smtClean="0"/>
          </a:p>
          <a:p>
            <a:r>
              <a:rPr lang="en-US" sz="1600" dirty="0" smtClean="0"/>
              <a:t>Future work: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Measure or estimate tight fracture zones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Incorporate measured/estimated zones into model </a:t>
            </a:r>
            <a:r>
              <a:rPr lang="en-US" sz="1600" dirty="0" smtClean="0">
                <a:sym typeface="Wingdings" panose="05000000000000000000" pitchFamily="2" charset="2"/>
              </a:rPr>
              <a:t></a:t>
            </a:r>
            <a:r>
              <a:rPr lang="en-US" sz="1600" dirty="0" smtClean="0"/>
              <a:t> better representation of reality</a:t>
            </a:r>
          </a:p>
          <a:p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72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7018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636"/>
            <a:ext cx="9170182" cy="5277024"/>
          </a:xfr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242245" y="26899"/>
            <a:ext cx="8685691" cy="4667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73838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Test 1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371367" y="3743881"/>
            <a:ext cx="583160" cy="375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3883347" y="3514818"/>
            <a:ext cx="583160" cy="375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10351" y="2976047"/>
            <a:ext cx="16764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6751" y="3204647"/>
            <a:ext cx="15240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6151" y="3362881"/>
            <a:ext cx="30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7751" y="3362881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i</a:t>
            </a:r>
            <a:r>
              <a:rPr lang="en-US" dirty="0" smtClean="0">
                <a:solidFill>
                  <a:prstClr val="black"/>
                </a:solidFill>
              </a:rPr>
              <a:t> + 1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211267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Grid Block Transition: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348496" y="5038019"/>
            <a:ext cx="350519" cy="1143000"/>
          </a:xfrm>
          <a:prstGeom prst="leftBrace">
            <a:avLst>
              <a:gd name="adj1" fmla="val 8333"/>
              <a:gd name="adj2" fmla="val 9165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6282" y="5876699"/>
                <a:ext cx="312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2" y="5876699"/>
                <a:ext cx="312214" cy="369332"/>
              </a:xfrm>
              <a:prstGeom prst="rect">
                <a:avLst/>
              </a:prstGeom>
              <a:blipFill rotWithShape="0">
                <a:blip r:embed="rId2"/>
                <a:stretch>
                  <a:fillRect r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/>
          <p:cNvSpPr/>
          <p:nvPr/>
        </p:nvSpPr>
        <p:spPr>
          <a:xfrm rot="10800000">
            <a:off x="3928382" y="5262537"/>
            <a:ext cx="350519" cy="685800"/>
          </a:xfrm>
          <a:prstGeom prst="leftBrace">
            <a:avLst>
              <a:gd name="adj1" fmla="val 8333"/>
              <a:gd name="adj2" fmla="val 3082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30418" y="5587998"/>
                <a:ext cx="312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418" y="5587998"/>
                <a:ext cx="312214" cy="369332"/>
              </a:xfrm>
              <a:prstGeom prst="rect">
                <a:avLst/>
              </a:prstGeom>
              <a:blipFill rotWithShape="0">
                <a:blip r:embed="rId3"/>
                <a:stretch>
                  <a:fillRect r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rapezoid 13"/>
          <p:cNvSpPr/>
          <p:nvPr/>
        </p:nvSpPr>
        <p:spPr>
          <a:xfrm rot="5400000">
            <a:off x="976561" y="4767237"/>
            <a:ext cx="1143978" cy="1676401"/>
          </a:xfrm>
          <a:prstGeom prst="trapezoid">
            <a:avLst>
              <a:gd name="adj" fmla="val 135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rapezoid 14"/>
          <p:cNvSpPr/>
          <p:nvPr/>
        </p:nvSpPr>
        <p:spPr>
          <a:xfrm rot="5400000">
            <a:off x="2758972" y="4832279"/>
            <a:ext cx="813816" cy="1554480"/>
          </a:xfrm>
          <a:prstGeom prst="trapezoid">
            <a:avLst>
              <a:gd name="adj" fmla="val 81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378564" y="4804847"/>
            <a:ext cx="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388640" y="6055051"/>
            <a:ext cx="0" cy="3177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428756" y="6252647"/>
                <a:ext cx="312214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756" y="6252647"/>
                <a:ext cx="312214" cy="381515"/>
              </a:xfrm>
              <a:prstGeom prst="rect">
                <a:avLst/>
              </a:prstGeom>
              <a:blipFill rotWithShape="0">
                <a:blip r:embed="rId4"/>
                <a:stretch>
                  <a:fillRect r="-5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1396151" y="5419019"/>
            <a:ext cx="30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i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67751" y="5419019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i</a:t>
            </a:r>
            <a:r>
              <a:rPr lang="en-US" dirty="0" smtClean="0">
                <a:solidFill>
                  <a:prstClr val="black"/>
                </a:solidFill>
              </a:rPr>
              <a:t> + 1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Left Brace 20"/>
          <p:cNvSpPr/>
          <p:nvPr/>
        </p:nvSpPr>
        <p:spPr>
          <a:xfrm rot="16200000">
            <a:off x="1394010" y="3422776"/>
            <a:ext cx="289559" cy="1679549"/>
          </a:xfrm>
          <a:prstGeom prst="leftBrace">
            <a:avLst>
              <a:gd name="adj1" fmla="val 8333"/>
              <a:gd name="adj2" fmla="val 3487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69614" y="4266673"/>
                <a:ext cx="4530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614" y="4266673"/>
                <a:ext cx="453073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eft Brace 22"/>
          <p:cNvSpPr/>
          <p:nvPr/>
        </p:nvSpPr>
        <p:spPr>
          <a:xfrm>
            <a:off x="344789" y="2981881"/>
            <a:ext cx="350519" cy="1143000"/>
          </a:xfrm>
          <a:prstGeom prst="leftBrace">
            <a:avLst>
              <a:gd name="adj1" fmla="val 8333"/>
              <a:gd name="adj2" fmla="val 9165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6282" y="3810000"/>
                <a:ext cx="312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2" y="3810000"/>
                <a:ext cx="312214" cy="369332"/>
              </a:xfrm>
              <a:prstGeom prst="rect">
                <a:avLst/>
              </a:prstGeom>
              <a:blipFill rotWithShape="0">
                <a:blip r:embed="rId6"/>
                <a:stretch>
                  <a:fillRect r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Left Brace 24"/>
          <p:cNvSpPr/>
          <p:nvPr/>
        </p:nvSpPr>
        <p:spPr>
          <a:xfrm rot="10800000">
            <a:off x="3910751" y="3204647"/>
            <a:ext cx="350519" cy="685800"/>
          </a:xfrm>
          <a:prstGeom prst="leftBrace">
            <a:avLst>
              <a:gd name="adj1" fmla="val 8333"/>
              <a:gd name="adj2" fmla="val 3082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00495" y="3574526"/>
                <a:ext cx="312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495" y="3574526"/>
                <a:ext cx="312214" cy="369332"/>
              </a:xfrm>
              <a:prstGeom prst="rect">
                <a:avLst/>
              </a:prstGeom>
              <a:blipFill rotWithShape="0">
                <a:blip r:embed="rId7"/>
                <a:stretch>
                  <a:fillRect r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Left Brace 26"/>
          <p:cNvSpPr/>
          <p:nvPr/>
        </p:nvSpPr>
        <p:spPr>
          <a:xfrm rot="16200000">
            <a:off x="3003972" y="3282219"/>
            <a:ext cx="289559" cy="1524000"/>
          </a:xfrm>
          <a:prstGeom prst="leftBrace">
            <a:avLst>
              <a:gd name="adj1" fmla="val 8333"/>
              <a:gd name="adj2" fmla="val 38265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857351" y="4048342"/>
                <a:ext cx="411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351" y="4048342"/>
                <a:ext cx="411112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822588" y="3181273"/>
                <a:ext cx="1605952" cy="617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588" y="3181273"/>
                <a:ext cx="1605952" cy="61709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497627" y="3099352"/>
                <a:ext cx="2357760" cy="695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1,2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1,2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7627" y="3099352"/>
                <a:ext cx="2357760" cy="6958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4637922" y="4403083"/>
            <a:ext cx="184666" cy="92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637922" y="4044220"/>
                <a:ext cx="4229235" cy="757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1,2</m:t>
                          </m:r>
                        </m:sub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bSup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2 ∙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∙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3(</m:t>
                              </m:r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tan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1,2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1,2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)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tan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3</m:t>
                                      </m:r>
                                    </m:sup>
                                  </m:sSup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1,2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922" y="4044220"/>
                <a:ext cx="4229235" cy="75745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4980739" y="2600418"/>
            <a:ext cx="387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Stokes Tapered Plate Correction: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15000" y="5180700"/>
            <a:ext cx="196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Local Cubic Law:</a:t>
            </a:r>
            <a:endParaRPr lang="en-US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357495" y="5583798"/>
                <a:ext cx="2365648" cy="1001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𝑄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1,2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∙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𝐷</m:t>
                          </m:r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12∙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𝜇</m:t>
                          </m:r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prstClr val="black"/>
                              </a:solidFill>
                            </a:rPr>
                            <m:t> </m:t>
                          </m:r>
                        </m:den>
                      </m:f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1,2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1,2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</a:endParaRPr>
              </a:p>
              <a:p>
                <a:endParaRPr lang="en-US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495" y="5583798"/>
                <a:ext cx="2365648" cy="1001108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/>
          <p:cNvCxnSpPr/>
          <p:nvPr/>
        </p:nvCxnSpPr>
        <p:spPr>
          <a:xfrm flipV="1">
            <a:off x="710351" y="2594121"/>
            <a:ext cx="583160" cy="375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2388640" y="2600418"/>
            <a:ext cx="583160" cy="375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378564" y="2829264"/>
            <a:ext cx="583160" cy="375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882413" y="2829264"/>
            <a:ext cx="583160" cy="375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750693" y="2802709"/>
                <a:ext cx="3122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𝐷</m:t>
                      </m:r>
                    </m:oMath>
                  </m:oMathPara>
                </a14:m>
                <a:endParaRPr lang="en-US" dirty="0" smtClean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0693" y="2802709"/>
                <a:ext cx="312214" cy="369332"/>
              </a:xfrm>
              <a:prstGeom prst="rect">
                <a:avLst/>
              </a:prstGeom>
              <a:blipFill rotWithShape="0">
                <a:blip r:embed="rId13"/>
                <a:stretch>
                  <a:fillRect r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/>
          <p:cNvCxnSpPr/>
          <p:nvPr/>
        </p:nvCxnSpPr>
        <p:spPr>
          <a:xfrm>
            <a:off x="1293511" y="2594121"/>
            <a:ext cx="16782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971800" y="2825028"/>
            <a:ext cx="14937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971800" y="2600418"/>
            <a:ext cx="0" cy="228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465573" y="2829264"/>
            <a:ext cx="934" cy="685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652404" y="3048918"/>
            <a:ext cx="177131" cy="1323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984723" y="2802709"/>
            <a:ext cx="156368" cy="1181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0" y="6581001"/>
            <a:ext cx="9088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</a:rPr>
              <a:t>Brush, Thomson</a:t>
            </a:r>
            <a:r>
              <a:rPr lang="en-US" sz="1200" dirty="0">
                <a:solidFill>
                  <a:prstClr val="black"/>
                </a:solidFill>
              </a:rPr>
              <a:t>. April </a:t>
            </a:r>
            <a:r>
              <a:rPr lang="en-US" sz="1200" dirty="0" smtClean="0">
                <a:solidFill>
                  <a:prstClr val="black"/>
                </a:solidFill>
              </a:rPr>
              <a:t>3, </a:t>
            </a:r>
            <a:r>
              <a:rPr lang="en-US" sz="1200" dirty="0">
                <a:solidFill>
                  <a:prstClr val="black"/>
                </a:solidFill>
              </a:rPr>
              <a:t>2003. </a:t>
            </a:r>
            <a:r>
              <a:rPr lang="en-US" sz="1200" dirty="0" smtClean="0">
                <a:solidFill>
                  <a:prstClr val="black"/>
                </a:solidFill>
              </a:rPr>
              <a:t>“Fluid </a:t>
            </a:r>
            <a:r>
              <a:rPr lang="en-US" sz="1200" dirty="0">
                <a:solidFill>
                  <a:prstClr val="black"/>
                </a:solidFill>
              </a:rPr>
              <a:t>Flow in synthetic rough-walled fractures: Navier-Stokes, Stokes and local cubic law simulations</a:t>
            </a:r>
            <a:r>
              <a:rPr lang="en-US" sz="1200" dirty="0" smtClean="0">
                <a:solidFill>
                  <a:prstClr val="black"/>
                </a:solidFill>
              </a:rPr>
              <a:t>.” 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710351" y="4645642"/>
            <a:ext cx="583160" cy="375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388640" y="4766275"/>
            <a:ext cx="565887" cy="4097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943120" y="4886908"/>
            <a:ext cx="583160" cy="375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293511" y="4645642"/>
            <a:ext cx="3249121" cy="241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943120" y="5572709"/>
            <a:ext cx="583160" cy="375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4535328" y="4898244"/>
            <a:ext cx="934" cy="685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570312" y="1000351"/>
            <a:ext cx="7506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2-D Finite Difference Model </a:t>
            </a:r>
            <a:r>
              <a:rPr lang="en-US" dirty="0" smtClean="0">
                <a:solidFill>
                  <a:prstClr val="black"/>
                </a:solidFill>
              </a:rPr>
              <a:t>of Local Cubic Law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Calculates the pressure distribution and flow through fracture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Stokes </a:t>
            </a:r>
            <a:r>
              <a:rPr lang="en-US" dirty="0">
                <a:solidFill>
                  <a:prstClr val="black"/>
                </a:solidFill>
              </a:rPr>
              <a:t>Tapered Plate </a:t>
            </a:r>
            <a:r>
              <a:rPr lang="en-US" dirty="0" smtClean="0">
                <a:solidFill>
                  <a:prstClr val="black"/>
                </a:solidFill>
              </a:rPr>
              <a:t>Solution</a:t>
            </a:r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609600" y="316769"/>
            <a:ext cx="8229600" cy="584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ln>
                  <a:noFill/>
                </a:ln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Modeling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04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Modeling Math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4636" y="1363017"/>
                <a:ext cx="2190793" cy="833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sub/>
                            <m:sup>
                              <m:r>
                                <a:rPr lang="en-US" sz="14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sz="1400" b="0" i="1" smtClean="0">
                              <a:latin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Δ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1400" i="1">
                              <a:latin typeface="Cambria Math"/>
                            </a:rPr>
                            <m:t>12∙</m:t>
                          </m:r>
                          <m:r>
                            <a:rPr lang="en-US" sz="1400" i="1">
                              <a:latin typeface="Cambria Math"/>
                            </a:rPr>
                            <m:t>𝜇</m:t>
                          </m:r>
                          <m:r>
                            <a:rPr lang="en-US" sz="1400" i="1"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den>
                      </m:f>
                      <m:r>
                        <a:rPr lang="en-US" sz="1400" b="0" i="1" smtClean="0">
                          <a:latin typeface="Cambria Math"/>
                        </a:rPr>
                        <m:t>∙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Δ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1400" b="0" dirty="0" smtClean="0"/>
              </a:p>
              <a:p>
                <a:endParaRPr lang="en-US" sz="1400" b="0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36" y="1363017"/>
                <a:ext cx="2190793" cy="83317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47136" y="906542"/>
            <a:ext cx="4815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 Cubic Law for a grid block in x or z direction: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551614" y="1338678"/>
                <a:ext cx="2185727" cy="833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sub/>
                            <m:sup>
                              <m:r>
                                <a:rPr lang="en-US" sz="14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sz="1400" b="0" i="1" smtClean="0">
                              <a:latin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Δ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1400" i="1">
                              <a:latin typeface="Cambria Math"/>
                            </a:rPr>
                            <m:t>12∙</m:t>
                          </m:r>
                          <m:r>
                            <a:rPr lang="en-US" sz="1400" i="1">
                              <a:latin typeface="Cambria Math"/>
                            </a:rPr>
                            <m:t>𝜇</m:t>
                          </m:r>
                          <m:r>
                            <a:rPr lang="en-US" sz="1400" i="1"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den>
                      </m:f>
                      <m:r>
                        <a:rPr lang="en-US" sz="1400" b="0" i="1" smtClean="0">
                          <a:latin typeface="Cambria Math"/>
                        </a:rPr>
                        <m:t>∙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Δ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1400" b="0" dirty="0" smtClean="0"/>
              </a:p>
              <a:p>
                <a:endParaRPr lang="en-US" sz="1400" b="0" dirty="0" smtClean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1614" y="1338678"/>
                <a:ext cx="2185727" cy="8331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14637" y="3798938"/>
                <a:ext cx="8627926" cy="384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600" i="1" smtClean="0">
                            <a:latin typeface="Cambria Math"/>
                          </a:rPr>
                          <m:t>R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𝑗</m:t>
                        </m:r>
                      </m:sub>
                      <m:sup>
                        <m:r>
                          <a:rPr lang="en-US" sz="1600" b="0" i="1" smtClean="0">
                            <a:latin typeface="Cambria Math"/>
                          </a:rPr>
                          <m:t>𝑛</m:t>
                        </m:r>
                      </m:sup>
                    </m:sSubSup>
                    <m:r>
                      <a:rPr lang="en-US" sz="16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/>
                          </a:rPr>
                          <m:t>+1,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+1,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 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−1,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𝑧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𝑗</m:t>
                        </m:r>
                        <m:r>
                          <a:rPr lang="en-US" sz="1600" b="0" i="1" smtClean="0">
                            <a:latin typeface="Cambria Math"/>
                          </a:rPr>
                          <m:t>+1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+1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sz="1600" b="0" i="1" smtClean="0">
                                <a:latin typeface="Cambria Math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𝑧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𝑗</m:t>
                        </m:r>
                        <m:r>
                          <a:rPr lang="en-US" sz="1600" b="0" i="1" smtClean="0">
                            <a:latin typeface="Cambria Math"/>
                          </a:rPr>
                          <m:t> 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𝑗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−1</m:t>
                        </m:r>
                      </m:sub>
                    </m:sSub>
                    <m:r>
                      <a:rPr lang="en-US" sz="16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37" y="3798938"/>
                <a:ext cx="8627926" cy="384914"/>
              </a:xfrm>
              <a:prstGeom prst="rect">
                <a:avLst/>
              </a:prstGeom>
              <a:blipFill rotWithShape="0">
                <a:blip r:embed="rId4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37341" y="1275874"/>
                <a:ext cx="1873077" cy="825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≝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sub/>
                            <m:sup>
                              <m:r>
                                <a:rPr lang="en-US" sz="14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sz="1400" b="0" i="1" smtClean="0">
                              <a:latin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Δ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1400" i="1">
                              <a:latin typeface="Cambria Math"/>
                            </a:rPr>
                            <m:t>12∙</m:t>
                          </m:r>
                          <m:r>
                            <a:rPr lang="en-US" sz="1400" i="1">
                              <a:latin typeface="Cambria Math"/>
                            </a:rPr>
                            <m:t>𝜇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Δ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1400" i="1"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sz="1400" b="0" dirty="0" smtClean="0"/>
              </a:p>
              <a:p>
                <a:endParaRPr lang="en-US" sz="1400" b="0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341" y="1275874"/>
                <a:ext cx="1873077" cy="82529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534147" y="1277814"/>
                <a:ext cx="1797800" cy="833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𝑗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</a:rPr>
                        <m:t>≝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  <m:sub/>
                            <m:sup>
                              <m:r>
                                <a:rPr lang="en-US" sz="14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sz="1400" b="0" i="1" smtClean="0">
                              <a:latin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Δ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1400" i="1">
                              <a:latin typeface="Cambria Math"/>
                            </a:rPr>
                            <m:t>12∙</m:t>
                          </m:r>
                          <m:r>
                            <a:rPr lang="en-US" sz="1400" i="1">
                              <a:latin typeface="Cambria Math"/>
                            </a:rPr>
                            <m:t>𝜇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latin typeface="Cambria Math"/>
                            </a:rPr>
                            <m:t>Δ</m:t>
                          </m:r>
                          <m:r>
                            <a:rPr lang="en-US" sz="1400" b="0" i="1" smtClean="0">
                              <a:latin typeface="Cambria Math"/>
                            </a:rPr>
                            <m:t>𝑧</m:t>
                          </m:r>
                          <m:r>
                            <a:rPr lang="en-US" sz="1400" i="1"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1400" dirty="0"/>
                            <m:t> </m:t>
                          </m:r>
                        </m:den>
                      </m:f>
                    </m:oMath>
                  </m:oMathPara>
                </a14:m>
                <a:endParaRPr lang="en-US" sz="1400" b="0" dirty="0" smtClean="0"/>
              </a:p>
              <a:p>
                <a:endParaRPr lang="en-US" sz="1400" b="0" dirty="0" smtClean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4147" y="1277814"/>
                <a:ext cx="1797800" cy="83311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414636" y="3429606"/>
            <a:ext cx="515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BTCS expansion of Continuity Equation: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14636" y="4859753"/>
                <a:ext cx="2090701" cy="6534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𝑛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𝑑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𝑑𝑃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∙</m:t>
                      </m:r>
                      <m:r>
                        <a:rPr lang="en-US" b="0" i="1" smtClean="0">
                          <a:latin typeface="Cambria Math"/>
                        </a:rPr>
                        <m:t>𝛿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i</m:t>
                          </m:r>
                          <m:r>
                            <a:rPr lang="en-US" b="0" i="0" smtClean="0">
                              <a:latin typeface="Cambria Math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j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36" y="4859753"/>
                <a:ext cx="2090701" cy="65344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14638" y="2710681"/>
                <a:ext cx="4216091" cy="415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0=</m:t>
                    </m:r>
                    <m:r>
                      <a:rPr lang="en-US" b="0" i="1" smtClean="0">
                        <a:latin typeface="Cambria Math"/>
                      </a:rPr>
                      <m:t>𝜌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𝑖𝑛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𝑜𝑢𝑡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𝜌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𝑧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𝑜𝑢𝑡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38" y="2710681"/>
                <a:ext cx="4216091" cy="415755"/>
              </a:xfrm>
              <a:prstGeom prst="rect">
                <a:avLst/>
              </a:prstGeom>
              <a:blipFill rotWithShape="0">
                <a:blip r:embed="rId8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414637" y="2285831"/>
            <a:ext cx="8068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Steady state constant density form of Continuity Equation: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4636" y="4490421"/>
            <a:ext cx="588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Solution method to calculate pressure change across grid: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696" y="5882534"/>
            <a:ext cx="90880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Crandall, D., Moore, J., Gill, M., </a:t>
            </a:r>
            <a:r>
              <a:rPr lang="en-US" sz="1200" dirty="0" err="1"/>
              <a:t>Stadelman</a:t>
            </a:r>
            <a:r>
              <a:rPr lang="en-US" sz="1200" dirty="0"/>
              <a:t>, M</a:t>
            </a:r>
            <a:r>
              <a:rPr lang="en-US" sz="1200" dirty="0" smtClean="0"/>
              <a:t>. “Hydrodynamic </a:t>
            </a:r>
            <a:r>
              <a:rPr lang="en-US" sz="1200" dirty="0"/>
              <a:t>response of </a:t>
            </a:r>
            <a:r>
              <a:rPr lang="en-US" sz="1200" dirty="0" smtClean="0"/>
              <a:t>sheared fractures.” </a:t>
            </a:r>
            <a:r>
              <a:rPr lang="en-US" sz="1200" i="1" dirty="0"/>
              <a:t>Submitted to the International Journal of Rock Mechanics </a:t>
            </a:r>
            <a:r>
              <a:rPr lang="en-US" sz="1200" i="1" dirty="0" smtClean="0"/>
              <a:t>and Mining Sciences</a:t>
            </a:r>
            <a:r>
              <a:rPr lang="en-US" sz="1200" dirty="0" smtClean="0"/>
              <a:t>. 2017.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err="1"/>
              <a:t>Stadelman</a:t>
            </a:r>
            <a:r>
              <a:rPr lang="en-US" sz="1200" dirty="0"/>
              <a:t>, M., Bromhal, G. S., Moore, J., Gill, M., &amp; Crandall, D.  "Direct Measurement of Changes to a Sheared Shale Fracture." </a:t>
            </a:r>
            <a:r>
              <a:rPr lang="en-US" sz="1200" i="1" dirty="0"/>
              <a:t>AGU Fall Meeting </a:t>
            </a:r>
            <a:r>
              <a:rPr lang="en-US" sz="1200" i="1" dirty="0" smtClean="0"/>
              <a:t>Abstracts.</a:t>
            </a:r>
            <a:r>
              <a:rPr lang="en-US" sz="1200" dirty="0" smtClean="0"/>
              <a:t> </a:t>
            </a:r>
            <a:r>
              <a:rPr lang="en-US" sz="1200" dirty="0"/>
              <a:t>2015.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4129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54847" y="13342"/>
            <a:ext cx="1989152" cy="26758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13651" y="0"/>
            <a:ext cx="9182520" cy="6883522"/>
          </a:xfrm>
          <a:prstGeom prst="rect">
            <a:avLst/>
          </a:prstGeom>
          <a:gradFill flip="none" rotWithShape="1">
            <a:gsLst>
              <a:gs pos="41000">
                <a:schemeClr val="bg1">
                  <a:lumMod val="95000"/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74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16200000">
            <a:off x="1650000" y="-1100648"/>
            <a:ext cx="5844004" cy="9144001"/>
          </a:xfrm>
          <a:prstGeom prst="triangle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40000">
                <a:schemeClr val="bg1">
                  <a:lumMod val="6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279771" y="1704178"/>
            <a:ext cx="2768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Resolution 10</a:t>
            </a:r>
            <a:r>
              <a:rPr lang="en-US" baseline="30000" dirty="0" smtClean="0">
                <a:solidFill>
                  <a:schemeClr val="accent1">
                    <a:lumMod val="50000"/>
                  </a:schemeClr>
                </a:solidFill>
              </a:rPr>
              <a:t>-4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to 10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</a:rPr>
              <a:t>-2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430x430x500 µm pixel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Core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scale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Pressure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temperature, and flow controls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76006" y="2755851"/>
            <a:ext cx="2872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Resolution 10</a:t>
            </a:r>
            <a:r>
              <a:rPr lang="en-US" baseline="30000" dirty="0" smtClean="0">
                <a:solidFill>
                  <a:schemeClr val="accent1">
                    <a:lumMod val="50000"/>
                  </a:schemeClr>
                </a:solidFill>
              </a:rPr>
              <a:t>-6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to 10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</a:rPr>
              <a:t>-3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3 -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70 µm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pixel size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Pore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&amp; core scale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Pressure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&amp; flow controls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9238" y="3471352"/>
            <a:ext cx="317388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Resolution:</a:t>
            </a:r>
          </a:p>
          <a:p>
            <a:pPr lvl="0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   10</a:t>
            </a:r>
            <a:r>
              <a:rPr lang="en-US" baseline="30000" dirty="0" smtClean="0">
                <a:solidFill>
                  <a:schemeClr val="accent1">
                    <a:lumMod val="50000"/>
                  </a:schemeClr>
                </a:solidFill>
              </a:rPr>
              <a:t>-7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to 10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</a:rPr>
              <a:t>-5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Sub-micron pixel size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Pore scale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Pressure and flow controls</a:t>
            </a:r>
          </a:p>
          <a:p>
            <a:pPr lvl="0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20522834">
            <a:off x="67223" y="2632773"/>
            <a:ext cx="2159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Small scale </a:t>
            </a:r>
          </a:p>
        </p:txBody>
      </p:sp>
      <p:sp>
        <p:nvSpPr>
          <p:cNvPr id="28" name="TextBox 27"/>
          <p:cNvSpPr txBox="1"/>
          <p:nvPr/>
        </p:nvSpPr>
        <p:spPr>
          <a:xfrm rot="20524182">
            <a:off x="6946559" y="318270"/>
            <a:ext cx="2159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Large scale </a:t>
            </a:r>
          </a:p>
        </p:txBody>
      </p:sp>
      <p:sp>
        <p:nvSpPr>
          <p:cNvPr id="29" name="TextBox 28"/>
          <p:cNvSpPr txBox="1"/>
          <p:nvPr/>
        </p:nvSpPr>
        <p:spPr>
          <a:xfrm rot="20539733">
            <a:off x="520153" y="2625836"/>
            <a:ext cx="3781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</a:rPr>
              <a:t>Micro CT </a:t>
            </a:r>
            <a:r>
              <a:rPr lang="en-US" sz="2400" b="1" dirty="0" smtClean="0">
                <a:solidFill>
                  <a:srgbClr val="002060"/>
                </a:solidFill>
              </a:rPr>
              <a:t>Scanner</a:t>
            </a:r>
          </a:p>
        </p:txBody>
      </p:sp>
      <p:sp>
        <p:nvSpPr>
          <p:cNvPr id="30" name="Rectangle 29"/>
          <p:cNvSpPr/>
          <p:nvPr/>
        </p:nvSpPr>
        <p:spPr>
          <a:xfrm rot="20611477">
            <a:off x="3029669" y="1919092"/>
            <a:ext cx="3423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</a:rPr>
              <a:t>Industrial CT </a:t>
            </a:r>
            <a:r>
              <a:rPr lang="en-US" sz="2400" b="1" dirty="0" smtClean="0">
                <a:solidFill>
                  <a:srgbClr val="002060"/>
                </a:solidFill>
              </a:rPr>
              <a:t>Scanner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 rot="20543853">
            <a:off x="6131854" y="990480"/>
            <a:ext cx="3038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</a:rPr>
              <a:t>Medical CT </a:t>
            </a:r>
            <a:r>
              <a:rPr lang="en-US" sz="2400" b="1" dirty="0" smtClean="0">
                <a:solidFill>
                  <a:srgbClr val="002060"/>
                </a:solidFill>
              </a:rPr>
              <a:t>Scanner</a:t>
            </a:r>
          </a:p>
        </p:txBody>
      </p:sp>
      <p:sp>
        <p:nvSpPr>
          <p:cNvPr id="32" name="Right Arrow 31"/>
          <p:cNvSpPr/>
          <p:nvPr/>
        </p:nvSpPr>
        <p:spPr>
          <a:xfrm rot="20530781">
            <a:off x="-147938" y="1926143"/>
            <a:ext cx="7515657" cy="300681"/>
          </a:xfrm>
          <a:prstGeom prst="rightArrow">
            <a:avLst/>
          </a:prstGeom>
          <a:gradFill flip="none" rotWithShape="1">
            <a:gsLst>
              <a:gs pos="1800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 Placeholder 7"/>
          <p:cNvSpPr txBox="1">
            <a:spLocks/>
          </p:cNvSpPr>
          <p:nvPr/>
        </p:nvSpPr>
        <p:spPr>
          <a:xfrm>
            <a:off x="67793" y="0"/>
            <a:ext cx="8187308" cy="3877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2100" b="0" kern="1200">
                <a:solidFill>
                  <a:srgbClr val="373838"/>
                </a:solidFill>
                <a:latin typeface="Helvetica" pitchFamily="34" charset="0"/>
                <a:ea typeface="+mn-ea"/>
                <a:cs typeface="Helvetica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575"/>
              </a:spcBef>
              <a:spcAft>
                <a:spcPts val="500"/>
              </a:spcAft>
              <a:buFont typeface="Lucida Grande"/>
              <a:buChar char="-"/>
              <a:defRPr sz="1800" kern="1200">
                <a:solidFill>
                  <a:srgbClr val="373838"/>
                </a:solidFill>
                <a:latin typeface="Helvetica" pitchFamily="34" charset="0"/>
                <a:ea typeface="+mn-ea"/>
                <a:cs typeface="Helvetica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 kern="1200">
                <a:solidFill>
                  <a:srgbClr val="373838"/>
                </a:solidFill>
                <a:latin typeface="Helvetica" pitchFamily="34" charset="0"/>
                <a:ea typeface="+mn-ea"/>
                <a:cs typeface="Helvetica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 kern="1200">
                <a:solidFill>
                  <a:srgbClr val="373838"/>
                </a:solidFill>
                <a:latin typeface="Helvetica" pitchFamily="34" charset="0"/>
                <a:ea typeface="+mn-ea"/>
                <a:cs typeface="Helvetica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 kern="1200">
                <a:solidFill>
                  <a:srgbClr val="373838"/>
                </a:solidFill>
                <a:latin typeface="Helvetica" pitchFamily="34" charset="0"/>
                <a:ea typeface="+mn-ea"/>
                <a:cs typeface="Helvetica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 b="1" cap="small" dirty="0" smtClean="0">
                <a:solidFill>
                  <a:schemeClr val="tx2"/>
                </a:solidFill>
                <a:effectLst/>
                <a:ea typeface="Gulim" panose="020B0600000101010101" pitchFamily="34" charset="-127"/>
              </a:rPr>
              <a:t>Computed </a:t>
            </a:r>
            <a:r>
              <a:rPr lang="en-US" sz="4000" b="1" cap="small" dirty="0">
                <a:solidFill>
                  <a:schemeClr val="tx2"/>
                </a:solidFill>
                <a:effectLst/>
                <a:ea typeface="Gulim" panose="020B0600000101010101" pitchFamily="34" charset="-127"/>
              </a:rPr>
              <a:t>Tomography</a:t>
            </a:r>
            <a:r>
              <a:rPr lang="en-US" sz="4000" cap="small" dirty="0">
                <a:solidFill>
                  <a:schemeClr val="tx2"/>
                </a:solidFill>
                <a:effectLst/>
                <a:ea typeface="Gulim" panose="020B0600000101010101" pitchFamily="34" charset="-127"/>
              </a:rPr>
              <a:t> </a:t>
            </a:r>
            <a:endParaRPr lang="en-US" sz="4000" cap="small" dirty="0" smtClean="0">
              <a:solidFill>
                <a:schemeClr val="tx2"/>
              </a:solidFill>
              <a:effectLst/>
              <a:ea typeface="Gulim" panose="020B0600000101010101" pitchFamily="34" charset="-127"/>
            </a:endParaRPr>
          </a:p>
          <a:p>
            <a:pPr>
              <a:lnSpc>
                <a:spcPct val="100000"/>
              </a:lnSpc>
            </a:pPr>
            <a:r>
              <a:rPr lang="en-US" sz="1800" i="1" cap="small" dirty="0" smtClean="0">
                <a:solidFill>
                  <a:schemeClr val="tx2"/>
                </a:solidFill>
                <a:effectLst/>
                <a:ea typeface="Gulim" panose="020B0600000101010101" pitchFamily="34" charset="-127"/>
              </a:rPr>
              <a:t>and</a:t>
            </a:r>
            <a:r>
              <a:rPr lang="en-US" sz="1800" cap="small" dirty="0" smtClean="0">
                <a:solidFill>
                  <a:schemeClr val="tx2"/>
                </a:solidFill>
                <a:effectLst/>
                <a:ea typeface="Gulim" panose="020B0600000101010101" pitchFamily="34" charset="-127"/>
              </a:rPr>
              <a:t> </a:t>
            </a:r>
            <a:r>
              <a:rPr lang="en-US" sz="1800" cap="small" dirty="0" err="1" smtClean="0">
                <a:solidFill>
                  <a:schemeClr val="tx2"/>
                </a:solidFill>
                <a:effectLst/>
                <a:ea typeface="Gulim" panose="020B0600000101010101" pitchFamily="34" charset="-127"/>
              </a:rPr>
              <a:t>Geomaterial</a:t>
            </a:r>
            <a:r>
              <a:rPr lang="en-US" sz="1800" cap="small" dirty="0" smtClean="0">
                <a:solidFill>
                  <a:schemeClr val="tx2"/>
                </a:solidFill>
                <a:effectLst/>
                <a:ea typeface="Gulim" panose="020B0600000101010101" pitchFamily="34" charset="-127"/>
              </a:rPr>
              <a:t> Characterization</a:t>
            </a:r>
            <a:endParaRPr lang="en-US" sz="1800" cap="small" dirty="0">
              <a:solidFill>
                <a:schemeClr val="tx2"/>
              </a:solidFill>
              <a:effectLst>
                <a:reflection blurRad="190500" stA="46000" endPos="43000" dist="12700" dir="5400000" sy="-100000" algn="bl" rotWithShape="0"/>
              </a:effectLst>
              <a:ea typeface="Gulim" panose="020B0600000101010101" pitchFamily="34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cap="small" dirty="0" smtClean="0">
                <a:solidFill>
                  <a:schemeClr val="tx2"/>
                </a:solidFill>
                <a:ea typeface="Gulim" panose="020B0600000101010101" pitchFamily="34" charset="-127"/>
              </a:rPr>
              <a:t>Porous </a:t>
            </a:r>
            <a:r>
              <a:rPr lang="en-US" sz="1400" cap="small" dirty="0">
                <a:solidFill>
                  <a:schemeClr val="tx2"/>
                </a:solidFill>
                <a:ea typeface="Gulim" panose="020B0600000101010101" pitchFamily="34" charset="-127"/>
              </a:rPr>
              <a:t>and Fractured Media </a:t>
            </a:r>
            <a:endParaRPr lang="en-US" sz="1400" cap="small" dirty="0" smtClean="0">
              <a:solidFill>
                <a:schemeClr val="accent4"/>
              </a:solidFill>
              <a:ea typeface="Gulim" panose="020B0600000101010101" pitchFamily="34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cap="small" dirty="0" smtClean="0">
                <a:solidFill>
                  <a:schemeClr val="tx2"/>
                </a:solidFill>
                <a:ea typeface="Gulim" panose="020B0600000101010101" pitchFamily="34" charset="-127"/>
              </a:rPr>
              <a:t>Single </a:t>
            </a:r>
            <a:r>
              <a:rPr lang="en-US" sz="1400" cap="small" dirty="0">
                <a:solidFill>
                  <a:schemeClr val="tx2"/>
                </a:solidFill>
                <a:ea typeface="Gulim" panose="020B0600000101010101" pitchFamily="34" charset="-127"/>
              </a:rPr>
              <a:t>and Multiphase Flow </a:t>
            </a:r>
            <a:endParaRPr lang="en-US" sz="1400" cap="small" dirty="0" smtClean="0">
              <a:solidFill>
                <a:schemeClr val="accent4"/>
              </a:solidFill>
              <a:ea typeface="Gulim" panose="020B0600000101010101" pitchFamily="34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cap="small" dirty="0" smtClean="0">
                <a:solidFill>
                  <a:schemeClr val="tx2"/>
                </a:solidFill>
                <a:ea typeface="Gulim" panose="020B0600000101010101" pitchFamily="34" charset="-127"/>
              </a:rPr>
              <a:t>Digital </a:t>
            </a:r>
            <a:r>
              <a:rPr lang="en-US" sz="1400" cap="small" dirty="0">
                <a:solidFill>
                  <a:schemeClr val="tx2"/>
                </a:solidFill>
                <a:ea typeface="Gulim" panose="020B0600000101010101" pitchFamily="34" charset="-127"/>
              </a:rPr>
              <a:t>Core Characterization </a:t>
            </a:r>
            <a:endParaRPr lang="en-US" sz="1400" cap="small" dirty="0" smtClean="0">
              <a:solidFill>
                <a:schemeClr val="accent4"/>
              </a:solidFill>
              <a:ea typeface="Gulim" panose="020B0600000101010101" pitchFamily="34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cap="small" dirty="0" smtClean="0">
                <a:solidFill>
                  <a:schemeClr val="tx2"/>
                </a:solidFill>
                <a:ea typeface="Gulim" panose="020B0600000101010101" pitchFamily="34" charset="-127"/>
              </a:rPr>
              <a:t>Carbon </a:t>
            </a:r>
            <a:r>
              <a:rPr lang="en-US" sz="1400" cap="small" dirty="0">
                <a:solidFill>
                  <a:schemeClr val="tx2"/>
                </a:solidFill>
                <a:ea typeface="Gulim" panose="020B0600000101010101" pitchFamily="34" charset="-127"/>
              </a:rPr>
              <a:t>Sequestration </a:t>
            </a:r>
            <a:endParaRPr lang="en-US" sz="1400" cap="small" dirty="0" smtClean="0">
              <a:solidFill>
                <a:schemeClr val="accent4"/>
              </a:solidFill>
              <a:ea typeface="Gulim" panose="020B0600000101010101" pitchFamily="34" charset="-127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cap="small" dirty="0" smtClean="0">
                <a:solidFill>
                  <a:schemeClr val="tx2"/>
                </a:solidFill>
                <a:ea typeface="Gulim" panose="020B0600000101010101" pitchFamily="34" charset="-127"/>
              </a:rPr>
              <a:t>Unconventional </a:t>
            </a:r>
            <a:r>
              <a:rPr lang="en-US" sz="1400" cap="small" dirty="0">
                <a:solidFill>
                  <a:schemeClr val="tx2"/>
                </a:solidFill>
                <a:ea typeface="Gulim" panose="020B0600000101010101" pitchFamily="34" charset="-127"/>
              </a:rPr>
              <a:t>Resources </a:t>
            </a:r>
            <a:endParaRPr lang="en-US" sz="1400" cap="small" dirty="0">
              <a:solidFill>
                <a:schemeClr val="accent4"/>
              </a:solidFill>
              <a:ea typeface="Gulim" panose="020B0600000101010101" pitchFamily="34" charset="-127"/>
            </a:endParaRPr>
          </a:p>
          <a:p>
            <a:endParaRPr lang="en-US" sz="1400" cap="small" dirty="0">
              <a:solidFill>
                <a:schemeClr val="accent4"/>
              </a:solidFill>
              <a:ea typeface="Gulim" panose="020B0600000101010101" pitchFamily="34" charset="-127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65" y="3241891"/>
            <a:ext cx="2682943" cy="1968464"/>
          </a:xfrm>
          <a:prstGeom prst="rect">
            <a:avLst/>
          </a:prstGeom>
          <a:noFill/>
          <a:ln w="12700">
            <a:solidFill>
              <a:schemeClr val="bg2">
                <a:lumMod val="25000"/>
                <a:lumOff val="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98" y="4981169"/>
            <a:ext cx="2229765" cy="1528045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165" y="4094721"/>
            <a:ext cx="2698044" cy="1772896"/>
          </a:xfrm>
          <a:prstGeom prst="rect">
            <a:avLst/>
          </a:prstGeom>
          <a:noFill/>
          <a:ln w="12700" cap="sq">
            <a:solidFill>
              <a:schemeClr val="bg2">
                <a:lumMod val="25000"/>
                <a:lumOff val="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91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1" y="3916876"/>
            <a:ext cx="3168663" cy="2245384"/>
          </a:xfrm>
          <a:prstGeom prst="roundRect">
            <a:avLst/>
          </a:prstGeom>
          <a:solidFill>
            <a:srgbClr val="8BB684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114276" y="3916875"/>
            <a:ext cx="3223865" cy="2388675"/>
          </a:xfrm>
          <a:prstGeom prst="roundRect">
            <a:avLst/>
          </a:prstGeom>
          <a:solidFill>
            <a:srgbClr val="8BB684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577046" y="2693266"/>
            <a:ext cx="2566954" cy="3212233"/>
          </a:xfrm>
          <a:prstGeom prst="roundRect">
            <a:avLst/>
          </a:prstGeom>
          <a:solidFill>
            <a:srgbClr val="8BB684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304327" y="542924"/>
            <a:ext cx="3451390" cy="3422209"/>
          </a:xfrm>
          <a:prstGeom prst="roundRect">
            <a:avLst/>
          </a:prstGeom>
          <a:solidFill>
            <a:srgbClr val="8BB684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-1" y="542924"/>
            <a:ext cx="3304327" cy="3422209"/>
          </a:xfrm>
          <a:prstGeom prst="roundRect">
            <a:avLst/>
          </a:prstGeom>
          <a:solidFill>
            <a:srgbClr val="8BB684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457200" y="0"/>
            <a:ext cx="8229600" cy="64633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73838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cap="small" dirty="0" smtClean="0">
                <a:solidFill>
                  <a:srgbClr val="002060"/>
                </a:solidFill>
              </a:rPr>
              <a:t>From Micro to Reservoir Scale</a:t>
            </a:r>
            <a:endParaRPr lang="en-US" cap="small" dirty="0">
              <a:solidFill>
                <a:srgbClr val="002060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82164" y="659521"/>
            <a:ext cx="3156336" cy="89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000" b="1" i="0" kern="0" cap="small" dirty="0" smtClean="0">
                <a:solidFill>
                  <a:schemeClr val="tx2"/>
                </a:solidFill>
                <a:latin typeface="+mn-lt"/>
                <a:cs typeface="+mn-cs"/>
              </a:rPr>
              <a:t>Micro-Scale Data Collection </a:t>
            </a:r>
          </a:p>
          <a:p>
            <a:pPr algn="ctr">
              <a:defRPr/>
            </a:pPr>
            <a:r>
              <a:rPr lang="en-US" sz="2000" b="1" i="0" kern="0" cap="small" dirty="0" smtClean="0">
                <a:solidFill>
                  <a:schemeClr val="tx2"/>
                </a:solidFill>
                <a:latin typeface="+mn-lt"/>
                <a:cs typeface="+mn-cs"/>
              </a:rPr>
              <a:t>(CT, SEM, Petrography) </a:t>
            </a:r>
            <a:endParaRPr lang="en-US" sz="2000" b="1" i="0" kern="0" cap="small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379835" y="2808873"/>
            <a:ext cx="298348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000" b="1" i="0" kern="0" cap="small" dirty="0">
                <a:solidFill>
                  <a:schemeClr val="tx2"/>
                </a:solidFill>
                <a:latin typeface="+mn-lt"/>
                <a:cs typeface="+mn-cs"/>
              </a:rPr>
              <a:t>Data </a:t>
            </a:r>
            <a:r>
              <a:rPr lang="en-US" sz="2000" b="1" i="0" kern="0" cap="small" dirty="0" smtClean="0">
                <a:solidFill>
                  <a:schemeClr val="tx2"/>
                </a:solidFill>
                <a:latin typeface="+mn-lt"/>
                <a:cs typeface="+mn-cs"/>
              </a:rPr>
              <a:t>Conversion, Computational Fluid  Dynamics</a:t>
            </a:r>
            <a:endParaRPr lang="en-US" sz="2000" b="1" i="0" kern="0" cap="small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15" name="Picture 14" descr="kr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2037" y="4535309"/>
            <a:ext cx="2213018" cy="14823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304327" y="4107618"/>
            <a:ext cx="3524196" cy="68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b="1" i="0" kern="0" cap="small" dirty="0" smtClean="0">
                <a:solidFill>
                  <a:schemeClr val="tx2"/>
                </a:solidFill>
                <a:latin typeface="+mj-lt"/>
                <a:cs typeface="+mn-cs"/>
              </a:rPr>
              <a:t>Multiscale</a:t>
            </a:r>
            <a:r>
              <a:rPr lang="en-US" sz="2000" b="1" i="0" kern="0" cap="small" dirty="0">
                <a:solidFill>
                  <a:schemeClr val="tx2"/>
                </a:solidFill>
                <a:latin typeface="+mj-lt"/>
                <a:cs typeface="+mn-cs"/>
              </a:rPr>
              <a:t> </a:t>
            </a:r>
            <a:r>
              <a:rPr lang="en-US" sz="2000" b="1" i="0" kern="0" cap="small" dirty="0" smtClean="0">
                <a:solidFill>
                  <a:schemeClr val="tx2"/>
                </a:solidFill>
                <a:latin typeface="+mj-lt"/>
                <a:cs typeface="+mn-cs"/>
              </a:rPr>
              <a:t>Data Analysis</a:t>
            </a:r>
            <a:endParaRPr lang="en-US" sz="2000" b="1" i="0" kern="0" cap="small" dirty="0">
              <a:solidFill>
                <a:schemeClr val="tx2"/>
              </a:solidFill>
              <a:latin typeface="+mj-lt"/>
              <a:cs typeface="+mn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email">
            <a:lum bright="-12000" contras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6775" y="1464587"/>
            <a:ext cx="1228268" cy="1228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1" name="Picture 9" descr="C:\Documents and Settings\Crandald\Desktop\Projects\Fracture\Fracture Pore Throat\CompFlip0_3,10,0_0005.bmp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585237" y="4375971"/>
            <a:ext cx="1254478" cy="82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442" y="4576083"/>
            <a:ext cx="1211296" cy="667563"/>
          </a:xfrm>
          <a:prstGeom prst="rect">
            <a:avLst/>
          </a:prstGeom>
        </p:spPr>
      </p:pic>
      <p:pic>
        <p:nvPicPr>
          <p:cNvPr id="23" name="Picture 22" descr="Side1-GreyMesh-DoubleSpeed.gif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74" b="897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40096">
            <a:off x="6931142" y="3728885"/>
            <a:ext cx="2047310" cy="384729"/>
          </a:xfrm>
          <a:prstGeom prst="rect">
            <a:avLst/>
          </a:prstGeom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7617213" y="4109415"/>
            <a:ext cx="146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0" dirty="0" smtClean="0">
                <a:solidFill>
                  <a:schemeClr val="tx1"/>
                </a:solidFill>
              </a:rPr>
              <a:t>Flow in fractures and pore space</a:t>
            </a:r>
            <a:endParaRPr lang="en-US" sz="1200" i="0" dirty="0">
              <a:solidFill>
                <a:schemeClr val="tx1"/>
              </a:solidFill>
            </a:endParaRPr>
          </a:p>
        </p:txBody>
      </p:sp>
      <p:pic>
        <p:nvPicPr>
          <p:cNvPr id="24" name="Picture 7" descr="section-deformed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BF7"/>
              </a:clrFrom>
              <a:clrTo>
                <a:srgbClr val="F6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64" y="4964064"/>
            <a:ext cx="1531438" cy="901620"/>
          </a:xfrm>
          <a:prstGeom prst="rect">
            <a:avLst/>
          </a:prstGeom>
          <a:noFill/>
        </p:spPr>
      </p:pic>
      <p:pic>
        <p:nvPicPr>
          <p:cNvPr id="25" name="Picture 7" descr="permeability_largegrid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69097">
            <a:off x="1785814" y="4041314"/>
            <a:ext cx="1045078" cy="166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139622" y="4104813"/>
            <a:ext cx="2747963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400" b="1" i="0" kern="0" cap="small" dirty="0">
                <a:solidFill>
                  <a:schemeClr val="tx2"/>
                </a:solidFill>
                <a:latin typeface="+mn-lt"/>
                <a:cs typeface="+mn-cs"/>
              </a:rPr>
              <a:t>Reservoir-Scale </a:t>
            </a:r>
            <a:r>
              <a:rPr lang="en-US" sz="1600" b="1" i="0" kern="0" cap="small" dirty="0" smtClean="0">
                <a:solidFill>
                  <a:schemeClr val="tx2"/>
                </a:solidFill>
                <a:latin typeface="+mn-lt"/>
                <a:cs typeface="+mn-cs"/>
              </a:rPr>
              <a:t>Characterization </a:t>
            </a:r>
          </a:p>
          <a:p>
            <a:pPr>
              <a:spcBef>
                <a:spcPct val="20000"/>
              </a:spcBef>
              <a:defRPr/>
            </a:pPr>
            <a:r>
              <a:rPr lang="en-US" sz="1600" b="1" i="0" kern="0" cap="small" dirty="0" smtClean="0">
                <a:solidFill>
                  <a:schemeClr val="tx2"/>
                </a:solidFill>
                <a:latin typeface="+mn-lt"/>
                <a:cs typeface="+mn-cs"/>
              </a:rPr>
              <a:t>and Modeling</a:t>
            </a:r>
            <a:endParaRPr lang="en-US" sz="1600" b="1" i="0" kern="0" cap="small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3497729" y="671674"/>
            <a:ext cx="3169700" cy="45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000" b="1" kern="0" cap="small" dirty="0" smtClean="0">
                <a:solidFill>
                  <a:schemeClr val="tx2"/>
                </a:solidFill>
              </a:rPr>
              <a:t>Core Scale Characterization and Experiments</a:t>
            </a:r>
            <a:endParaRPr lang="en-US" sz="2000" b="1" i="0" kern="0" cap="small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2472" y="2693266"/>
            <a:ext cx="1272220" cy="9121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151" y="1464587"/>
            <a:ext cx="1166624" cy="12371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151" y="2693266"/>
            <a:ext cx="1166624" cy="93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L:\__For Tours\HuertaFractureCement2.tif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2037" y="1307392"/>
            <a:ext cx="2727798" cy="8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C:\Users\gillm\Desktop\2.png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2037" y="2176823"/>
            <a:ext cx="2727798" cy="138690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ight Arrow 32"/>
          <p:cNvSpPr/>
          <p:nvPr/>
        </p:nvSpPr>
        <p:spPr>
          <a:xfrm>
            <a:off x="2911996" y="1841820"/>
            <a:ext cx="653007" cy="332802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6058606" y="4905642"/>
            <a:ext cx="559074" cy="332802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10800000">
            <a:off x="2785043" y="4897296"/>
            <a:ext cx="767242" cy="332802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ent-Up Arrow 35"/>
          <p:cNvSpPr/>
          <p:nvPr/>
        </p:nvSpPr>
        <p:spPr>
          <a:xfrm flipV="1">
            <a:off x="6457950" y="1904737"/>
            <a:ext cx="1496848" cy="925661"/>
          </a:xfrm>
          <a:prstGeom prst="bentUpArrow">
            <a:avLst>
              <a:gd name="adj1" fmla="val 18826"/>
              <a:gd name="adj2" fmla="val 16768"/>
              <a:gd name="adj3" fmla="val 17797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0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2973" y="882502"/>
            <a:ext cx="8685691" cy="46728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Fractures – flow super-highways in low-permeability media</a:t>
            </a:r>
          </a:p>
          <a:p>
            <a:pPr marL="85725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Unconventional resource production</a:t>
            </a:r>
          </a:p>
          <a:p>
            <a:pPr marL="85725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Reservoir seals</a:t>
            </a:r>
          </a:p>
          <a:p>
            <a:pPr marL="85725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sequestration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Fracture flow: morphology dependent</a:t>
            </a:r>
          </a:p>
          <a:p>
            <a:pPr marL="85725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Aperture, roughness, tortuosity</a:t>
            </a:r>
          </a:p>
          <a:p>
            <a:pPr marL="85725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In-situ stresses; changes due to fluid injection,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Fractured Shales</a:t>
            </a:r>
            <a:endParaRPr lang="en-US" dirty="0"/>
          </a:p>
        </p:txBody>
      </p:sp>
      <p:pic>
        <p:nvPicPr>
          <p:cNvPr id="1026" name="Picture 2" descr="http://infolupki.pgi.gov.pl/sites/default/files/minibaner/baseny_usa_odsl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7180" y="3633849"/>
            <a:ext cx="9631186" cy="2802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50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2973" y="822698"/>
            <a:ext cx="8941027" cy="482831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Cores fractured </a:t>
            </a:r>
            <a:r>
              <a:rPr lang="en-US" dirty="0"/>
              <a:t>with Brazilian technique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Hassler-style core </a:t>
            </a:r>
            <a:r>
              <a:rPr lang="en-US" dirty="0" smtClean="0"/>
              <a:t>holder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Cyclic confining (overburden) stress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North Star M-5000 </a:t>
            </a:r>
            <a:r>
              <a:rPr lang="en-US" dirty="0"/>
              <a:t>Industrial CT </a:t>
            </a:r>
            <a:r>
              <a:rPr lang="en-US" dirty="0" smtClean="0"/>
              <a:t>Scanner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CT scanning at each pressure step 	3D fracture morphology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Flow through		experimental fracture transmissivity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Modeling 	   insight into preferential flow path &amp; channelization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798"/>
          <a:stretch/>
        </p:blipFill>
        <p:spPr>
          <a:xfrm>
            <a:off x="547544" y="3432696"/>
            <a:ext cx="8251884" cy="3425304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12" name="Right Arrow 11"/>
          <p:cNvSpPr/>
          <p:nvPr/>
        </p:nvSpPr>
        <p:spPr>
          <a:xfrm>
            <a:off x="2360428" y="2828259"/>
            <a:ext cx="659219" cy="270369"/>
          </a:xfrm>
          <a:prstGeom prst="rightArrow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</a:schemeClr>
              </a:gs>
              <a:gs pos="44000">
                <a:srgbClr val="88977D"/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1885507" y="3220140"/>
            <a:ext cx="659219" cy="270369"/>
          </a:xfrm>
          <a:prstGeom prst="rightArrow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</a:schemeClr>
              </a:gs>
              <a:gs pos="44000">
                <a:srgbClr val="88977D"/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096540" y="2449316"/>
            <a:ext cx="659219" cy="270369"/>
          </a:xfrm>
          <a:prstGeom prst="rightArrow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</a:schemeClr>
              </a:gs>
              <a:gs pos="44000">
                <a:srgbClr val="88977D"/>
              </a:gs>
              <a:gs pos="100000">
                <a:schemeClr val="accent6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5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2973" y="1223607"/>
            <a:ext cx="8685691" cy="4932643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Core drilled locally on NETL site in Morgantown, WV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Calcareous mudstone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Pennsylvanian </a:t>
            </a:r>
            <a:r>
              <a:rPr lang="en-US" dirty="0" err="1" smtClean="0"/>
              <a:t>Conemaugh</a:t>
            </a:r>
            <a:r>
              <a:rPr lang="en-US" dirty="0" smtClean="0"/>
              <a:t> Group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 inch </a:t>
            </a:r>
            <a:r>
              <a:rPr lang="en-US" dirty="0" smtClean="0"/>
              <a:t>diameter, 2 inch length core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31.6 um scan resolution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Flow data </a:t>
            </a:r>
            <a:r>
              <a:rPr lang="en-US" dirty="0" smtClean="0"/>
              <a:t>– pressure differential could not be measured during flow: no experimental transmissivity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Image data </a:t>
            </a:r>
            <a:r>
              <a:rPr lang="en-US" dirty="0" smtClean="0"/>
              <a:t>– fracture shows distinct evolution through three pressurization cycles: hysteresis, asperity degradation, decreasing fracture apertures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1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b="1" dirty="0" smtClean="0"/>
              <a:t>NETL02 Sample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87" y="1618942"/>
            <a:ext cx="3701055" cy="271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0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494"/>
            <a:ext cx="9170182" cy="7040494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242245" y="26899"/>
            <a:ext cx="8685691" cy="4667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73838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Test 1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9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95319"/>
            <a:ext cx="1794420" cy="2915344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1</a:t>
            </a:r>
            <a:endParaRPr lang="en-US" dirty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6306912" y="260268"/>
            <a:ext cx="2837088" cy="22691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2100" b="0" kern="1200">
                <a:solidFill>
                  <a:srgbClr val="373838"/>
                </a:solidFill>
                <a:latin typeface="Helvetica" pitchFamily="34" charset="0"/>
                <a:ea typeface="+mn-ea"/>
                <a:cs typeface="Helvetica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575"/>
              </a:spcBef>
              <a:spcAft>
                <a:spcPts val="500"/>
              </a:spcAft>
              <a:buFont typeface="Lucida Grande"/>
              <a:buChar char="-"/>
              <a:defRPr sz="1800" kern="1200">
                <a:solidFill>
                  <a:srgbClr val="373838"/>
                </a:solidFill>
                <a:latin typeface="Helvetica" pitchFamily="34" charset="0"/>
                <a:ea typeface="+mn-ea"/>
                <a:cs typeface="Helvetica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 kern="1200">
                <a:solidFill>
                  <a:srgbClr val="373838"/>
                </a:solidFill>
                <a:latin typeface="Helvetica" pitchFamily="34" charset="0"/>
                <a:ea typeface="+mn-ea"/>
                <a:cs typeface="Helvetica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 kern="1200">
                <a:solidFill>
                  <a:srgbClr val="373838"/>
                </a:solidFill>
                <a:latin typeface="Helvetica" pitchFamily="34" charset="0"/>
                <a:ea typeface="+mn-ea"/>
                <a:cs typeface="Helvetica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 kern="1200">
                <a:solidFill>
                  <a:srgbClr val="373838"/>
                </a:solidFill>
                <a:latin typeface="Helvetica" pitchFamily="34" charset="0"/>
                <a:ea typeface="+mn-ea"/>
                <a:cs typeface="Helvetica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Model: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Modified Local Cubic Law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Calculates the pressure distribution and flow through fracture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Assumes fracture is planar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 smtClean="0"/>
              <a:t>Qualitative assessment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0" y="738328"/>
            <a:ext cx="2838203" cy="1710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2100" b="1" kern="1200">
                <a:solidFill>
                  <a:srgbClr val="373838"/>
                </a:solidFill>
                <a:latin typeface="Helvetica" pitchFamily="34" charset="0"/>
                <a:ea typeface="+mn-ea"/>
                <a:cs typeface="Helvetica" pitchFamily="34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575"/>
              </a:spcBef>
              <a:spcAft>
                <a:spcPts val="500"/>
              </a:spcAft>
              <a:buFont typeface="Lucida Grande"/>
              <a:buChar char="-"/>
              <a:defRPr sz="1800" kern="1200">
                <a:solidFill>
                  <a:srgbClr val="373838"/>
                </a:solidFill>
                <a:latin typeface="Helvetica" pitchFamily="34" charset="0"/>
                <a:ea typeface="+mn-ea"/>
                <a:cs typeface="Helvetica" pitchFamily="34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 kern="1200">
                <a:solidFill>
                  <a:srgbClr val="373838"/>
                </a:solidFill>
                <a:latin typeface="Helvetica" pitchFamily="34" charset="0"/>
                <a:ea typeface="+mn-ea"/>
                <a:cs typeface="Helvetica" pitchFamily="34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 kern="1200">
                <a:solidFill>
                  <a:srgbClr val="373838"/>
                </a:solidFill>
                <a:latin typeface="Helvetica" pitchFamily="34" charset="0"/>
                <a:ea typeface="+mn-ea"/>
                <a:cs typeface="Helvetica" pitchFamily="34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350" kern="1200">
                <a:solidFill>
                  <a:srgbClr val="373838"/>
                </a:solidFill>
                <a:latin typeface="Helvetica" pitchFamily="34" charset="0"/>
                <a:ea typeface="+mn-ea"/>
                <a:cs typeface="Helvetica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chemeClr val="tx1"/>
                </a:solidFill>
              </a:rPr>
              <a:t>Image processing: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chemeClr val="tx1"/>
                </a:solidFill>
              </a:rPr>
              <a:t> Software: ImageJ, </a:t>
            </a:r>
            <a:r>
              <a:rPr lang="en-US" sz="1400" b="0" dirty="0" err="1" smtClean="0">
                <a:solidFill>
                  <a:schemeClr val="tx1"/>
                </a:solidFill>
              </a:rPr>
              <a:t>ilastik</a:t>
            </a:r>
            <a:endParaRPr lang="en-US" sz="1400" b="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chemeClr val="tx1"/>
                </a:solidFill>
              </a:rPr>
              <a:t>Fracture isolated from matrix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chemeClr val="tx1"/>
                </a:solidFill>
              </a:rPr>
              <a:t>Vertical aperture measured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b="0" dirty="0" smtClean="0">
                <a:solidFill>
                  <a:schemeClr val="tx1"/>
                </a:solidFill>
              </a:rPr>
              <a:t>Aperture map created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0" dirty="0" smtClean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60" y="3995319"/>
            <a:ext cx="1603440" cy="2915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77" y="2176088"/>
            <a:ext cx="2800323" cy="4693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503" y="-38682"/>
            <a:ext cx="3570630" cy="21720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723" y="2176088"/>
            <a:ext cx="2800323" cy="46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1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 1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 dirty="0" smtClean="0"/>
              <a:t>NETL02 Sample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4429501"/>
              </p:ext>
            </p:extLst>
          </p:nvPr>
        </p:nvGraphicFramePr>
        <p:xfrm>
          <a:off x="225632" y="1071748"/>
          <a:ext cx="4358244" cy="2609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8302931"/>
              </p:ext>
            </p:extLst>
          </p:nvPr>
        </p:nvGraphicFramePr>
        <p:xfrm>
          <a:off x="225631" y="3776354"/>
          <a:ext cx="4370119" cy="2517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2700654"/>
              </p:ext>
            </p:extLst>
          </p:nvPr>
        </p:nvGraphicFramePr>
        <p:xfrm>
          <a:off x="4714503" y="1068779"/>
          <a:ext cx="4262596" cy="2631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7259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373838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TL 4X3 Template.potx" id="{5E7333F1-C3BB-44F7-AFA6-51C4489C6A6B}" vid="{36397DC0-688B-4C30-B11E-705C6980EF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50832</TotalTime>
  <Words>805</Words>
  <Application>Microsoft Office PowerPoint</Application>
  <PresentationFormat>On-screen Show (4:3)</PresentationFormat>
  <Paragraphs>194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Gulim</vt:lpstr>
      <vt:lpstr>Arial</vt:lpstr>
      <vt:lpstr>Calibri</vt:lpstr>
      <vt:lpstr>Calibri Light</vt:lpstr>
      <vt:lpstr>Cambria Math</vt:lpstr>
      <vt:lpstr>Century Gothic</vt:lpstr>
      <vt:lpstr>Helvetica</vt:lpstr>
      <vt:lpstr>Lucida Grande</vt:lpstr>
      <vt:lpstr>Wingdings</vt:lpstr>
      <vt:lpstr>Office Theme</vt:lpstr>
      <vt:lpstr>Transmissivity of Fractured Shale  in Response  to Cyclic Stresses</vt:lpstr>
      <vt:lpstr>PowerPoint Presentation</vt:lpstr>
      <vt:lpstr>PowerPoint Presentation</vt:lpstr>
      <vt:lpstr>Fractured Shales</vt:lpstr>
      <vt:lpstr>Experiment</vt:lpstr>
      <vt:lpstr>Test 1</vt:lpstr>
      <vt:lpstr>PowerPoint Presentation</vt:lpstr>
      <vt:lpstr>Test 1</vt:lpstr>
      <vt:lpstr>Test 1</vt:lpstr>
      <vt:lpstr>Test 2</vt:lpstr>
      <vt:lpstr>Test 2</vt:lpstr>
      <vt:lpstr>Test 2</vt:lpstr>
      <vt:lpstr>Test 2</vt:lpstr>
      <vt:lpstr>Conclusions</vt:lpstr>
      <vt:lpstr>PowerPoint Presentation</vt:lpstr>
      <vt:lpstr>PowerPoint Presentation</vt:lpstr>
      <vt:lpstr>Computational Modeling Math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Cover Title</dc:title>
  <dc:creator>Rosenbaum, Eilis</dc:creator>
  <cp:lastModifiedBy>Magdalena K. Gill</cp:lastModifiedBy>
  <cp:revision>454</cp:revision>
  <dcterms:created xsi:type="dcterms:W3CDTF">2016-09-30T18:34:20Z</dcterms:created>
  <dcterms:modified xsi:type="dcterms:W3CDTF">2017-03-27T15:19:19Z</dcterms:modified>
</cp:coreProperties>
</file>