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76" r:id="rId5"/>
    <p:sldId id="280" r:id="rId6"/>
    <p:sldId id="258" r:id="rId7"/>
    <p:sldId id="277" r:id="rId8"/>
    <p:sldId id="260" r:id="rId9"/>
    <p:sldId id="261" r:id="rId10"/>
    <p:sldId id="271" r:id="rId11"/>
    <p:sldId id="274" r:id="rId12"/>
    <p:sldId id="279" r:id="rId13"/>
    <p:sldId id="268" r:id="rId14"/>
    <p:sldId id="278" r:id="rId15"/>
    <p:sldId id="272" r:id="rId16"/>
    <p:sldId id="262" r:id="rId17"/>
    <p:sldId id="263" r:id="rId18"/>
    <p:sldId id="270" r:id="rId19"/>
    <p:sldId id="273" r:id="rId20"/>
    <p:sldId id="265" r:id="rId21"/>
    <p:sldId id="26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7FA81F-09A3-4659-AE4E-CB19CBBE6684}">
          <p14:sldIdLst>
            <p14:sldId id="256"/>
            <p14:sldId id="259"/>
            <p14:sldId id="257"/>
            <p14:sldId id="276"/>
            <p14:sldId id="280"/>
            <p14:sldId id="258"/>
            <p14:sldId id="277"/>
            <p14:sldId id="260"/>
            <p14:sldId id="261"/>
            <p14:sldId id="271"/>
            <p14:sldId id="274"/>
            <p14:sldId id="279"/>
            <p14:sldId id="268"/>
            <p14:sldId id="278"/>
            <p14:sldId id="272"/>
            <p14:sldId id="262"/>
            <p14:sldId id="263"/>
            <p14:sldId id="270"/>
            <p14:sldId id="273"/>
            <p14:sldId id="265"/>
            <p14:sldId id="266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1" autoAdjust="0"/>
    <p:restoredTop sz="94660"/>
  </p:normalViewPr>
  <p:slideViewPr>
    <p:cSldViewPr>
      <p:cViewPr>
        <p:scale>
          <a:sx n="90" d="100"/>
          <a:sy n="90" d="100"/>
        </p:scale>
        <p:origin x="-720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9D-0D27-471F-A583-3B69D2F4F4F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04AC-5B95-4EFD-BAA9-473A7DEDBE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9D-0D27-471F-A583-3B69D2F4F4F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04AC-5B95-4EFD-BAA9-473A7DEDB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9D-0D27-471F-A583-3B69D2F4F4F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04AC-5B95-4EFD-BAA9-473A7DEDB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9D-0D27-471F-A583-3B69D2F4F4F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04AC-5B95-4EFD-BAA9-473A7DEDB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9D-0D27-471F-A583-3B69D2F4F4F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04AC-5B95-4EFD-BAA9-473A7DEDBE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9D-0D27-471F-A583-3B69D2F4F4F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04AC-5B95-4EFD-BAA9-473A7DEDB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9D-0D27-471F-A583-3B69D2F4F4F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04AC-5B95-4EFD-BAA9-473A7DEDB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9D-0D27-471F-A583-3B69D2F4F4F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04AC-5B95-4EFD-BAA9-473A7DEDB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9D-0D27-471F-A583-3B69D2F4F4F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04AC-5B95-4EFD-BAA9-473A7DEDB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9D-0D27-471F-A583-3B69D2F4F4F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804AC-5B95-4EFD-BAA9-473A7DEDB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9D-0D27-471F-A583-3B69D2F4F4F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6804AC-5B95-4EFD-BAA9-473A7DEDBE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42879D-0D27-471F-A583-3B69D2F4F4F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6804AC-5B95-4EFD-BAA9-473A7DEDBE6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2971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PRELIMINARY LOOK AT TRACE FOSSILS - LATE CRETACEOUS COLERAINE FORMATION; </a:t>
            </a:r>
            <a:br>
              <a:rPr lang="en-US" sz="4000" b="1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HILL ANNEX MINE STATE PARK, CALUMET, MINNESOTA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JOHN WESTGAARD, JASON KORF, </a:t>
            </a:r>
          </a:p>
          <a:p>
            <a:pPr marL="0" indent="0">
              <a:buNone/>
            </a:pPr>
            <a:r>
              <a:rPr lang="en-US" dirty="0" smtClean="0"/>
              <a:t>H. DOUGLAS HANKS and STEPHEN M. WILLGING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90169"/>
            <a:ext cx="2514600" cy="9558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98286"/>
            <a:ext cx="13589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7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458200" cy="1162050"/>
          </a:xfrm>
        </p:spPr>
        <p:txBody>
          <a:bodyPr>
            <a:noAutofit/>
          </a:bodyPr>
          <a:lstStyle/>
          <a:p>
            <a:r>
              <a:rPr lang="en-US" sz="4400" dirty="0"/>
              <a:t>POSSIBLE WOOD BORING GASTROPOD OR NOT?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676400" y="5791200"/>
            <a:ext cx="6096000" cy="838200"/>
          </a:xfrm>
        </p:spPr>
        <p:txBody>
          <a:bodyPr/>
          <a:lstStyle/>
          <a:p>
            <a:r>
              <a:rPr lang="en-US" dirty="0" smtClean="0"/>
              <a:t>Up-close view of  the shell </a:t>
            </a:r>
            <a:r>
              <a:rPr lang="en-US" dirty="0" smtClean="0"/>
              <a:t>and internal cast in </a:t>
            </a:r>
            <a:r>
              <a:rPr lang="en-US" dirty="0" smtClean="0"/>
              <a:t>the top left corner of the specimen viewed in the previous slide using a microscope.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752599"/>
            <a:ext cx="6051669" cy="4038601"/>
          </a:xfrm>
        </p:spPr>
      </p:pic>
    </p:spTree>
    <p:extLst>
      <p:ext uri="{BB962C8B-B14F-4D97-AF65-F5344CB8AC3E}">
        <p14:creationId xmlns:p14="http://schemas.microsoft.com/office/powerpoint/2010/main" val="405562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82000" cy="1371602"/>
          </a:xfrm>
        </p:spPr>
        <p:txBody>
          <a:bodyPr>
            <a:noAutofit/>
          </a:bodyPr>
          <a:lstStyle/>
          <a:p>
            <a:r>
              <a:rPr lang="en-US" sz="4400" dirty="0"/>
              <a:t>POSSIBLE WOOD BORING GASTROPOD OR NOT?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43000" y="6324600"/>
            <a:ext cx="6096000" cy="533400"/>
          </a:xfrm>
        </p:spPr>
        <p:txBody>
          <a:bodyPr/>
          <a:lstStyle/>
          <a:p>
            <a:r>
              <a:rPr lang="en-US" dirty="0" smtClean="0"/>
              <a:t>Up-close view of the internal cast of the specimen in the previous 2 slides using Scanning Electron Microscope (SEM) at 500 um.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019800" cy="4514850"/>
          </a:xfrm>
        </p:spPr>
      </p:pic>
    </p:spTree>
    <p:extLst>
      <p:ext uri="{BB962C8B-B14F-4D97-AF65-F5344CB8AC3E}">
        <p14:creationId xmlns:p14="http://schemas.microsoft.com/office/powerpoint/2010/main" val="34912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458200" cy="1447802"/>
          </a:xfrm>
        </p:spPr>
        <p:txBody>
          <a:bodyPr>
            <a:normAutofit/>
          </a:bodyPr>
          <a:lstStyle/>
          <a:p>
            <a:r>
              <a:rPr lang="en-US" sz="4400" dirty="0"/>
              <a:t>POSSIBLE WOOD BORING GASTROPOD OR NOT?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71600" y="5715000"/>
            <a:ext cx="6096000" cy="838200"/>
          </a:xfrm>
        </p:spPr>
        <p:txBody>
          <a:bodyPr/>
          <a:lstStyle/>
          <a:p>
            <a:r>
              <a:rPr lang="en-US" dirty="0"/>
              <a:t>Up-close view of </a:t>
            </a:r>
            <a:r>
              <a:rPr lang="en-US" dirty="0" smtClean="0"/>
              <a:t>a </a:t>
            </a:r>
            <a:r>
              <a:rPr lang="en-US" i="1" dirty="0" smtClean="0"/>
              <a:t>Pholas </a:t>
            </a:r>
            <a:r>
              <a:rPr lang="en-US" dirty="0" smtClean="0"/>
              <a:t>clam in the side of the fossilized wood specimen seen in slide 9 using </a:t>
            </a:r>
            <a:r>
              <a:rPr lang="en-US" dirty="0"/>
              <a:t>a microscope.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676400"/>
            <a:ext cx="6019800" cy="401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38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305800" cy="129540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PARASITIC</a:t>
            </a:r>
            <a:r>
              <a:rPr lang="en-US" sz="4400" dirty="0"/>
              <a:t> INTERACTION WITH </a:t>
            </a:r>
            <a:r>
              <a:rPr lang="en-US" sz="4400" dirty="0" smtClean="0"/>
              <a:t>MOLLUSKS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600200" y="6019800"/>
            <a:ext cx="5638800" cy="609600"/>
          </a:xfrm>
        </p:spPr>
        <p:txBody>
          <a:bodyPr>
            <a:normAutofit/>
          </a:bodyPr>
          <a:lstStyle/>
          <a:p>
            <a:r>
              <a:rPr lang="en-US" dirty="0"/>
              <a:t>Up-close view </a:t>
            </a:r>
            <a:r>
              <a:rPr lang="en-US" dirty="0" smtClean="0"/>
              <a:t>using a microscope of a fossilized oyster shell found at Hill-Annex State Park with a boring in it in the top right area.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638800" cy="4244171"/>
          </a:xfrm>
        </p:spPr>
      </p:pic>
    </p:spTree>
    <p:extLst>
      <p:ext uri="{BB962C8B-B14F-4D97-AF65-F5344CB8AC3E}">
        <p14:creationId xmlns:p14="http://schemas.microsoft.com/office/powerpoint/2010/main" val="41778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382000" cy="1162050"/>
          </a:xfrm>
        </p:spPr>
        <p:txBody>
          <a:bodyPr>
            <a:noAutofit/>
          </a:bodyPr>
          <a:lstStyle/>
          <a:p>
            <a:r>
              <a:rPr lang="en-US" sz="4400" dirty="0"/>
              <a:t>PARASITIC INTERACTION WITH MOLLUSKS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6172200"/>
            <a:ext cx="6019800" cy="609600"/>
          </a:xfrm>
        </p:spPr>
        <p:txBody>
          <a:bodyPr/>
          <a:lstStyle/>
          <a:p>
            <a:r>
              <a:rPr lang="en-US" dirty="0"/>
              <a:t>Up-close view using a microscope of </a:t>
            </a:r>
            <a:r>
              <a:rPr lang="en-US" dirty="0" smtClean="0"/>
              <a:t>the opposite side </a:t>
            </a:r>
            <a:r>
              <a:rPr lang="en-US" smtClean="0"/>
              <a:t>of the fossilized </a:t>
            </a:r>
            <a:r>
              <a:rPr lang="en-US" dirty="0"/>
              <a:t>oyster shell found at Hill-Annex State Park with a boring in it in the top right area.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5943600" cy="4473586"/>
          </a:xfrm>
        </p:spPr>
      </p:pic>
    </p:spTree>
    <p:extLst>
      <p:ext uri="{BB962C8B-B14F-4D97-AF65-F5344CB8AC3E}">
        <p14:creationId xmlns:p14="http://schemas.microsoft.com/office/powerpoint/2010/main" val="298514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INVERTEBRATE BURROWS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Thalassinoides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Possible tracemakers are Crustaceans </a:t>
            </a:r>
          </a:p>
          <a:p>
            <a:pPr lvl="1"/>
            <a:r>
              <a:rPr lang="en-US" dirty="0" smtClean="0"/>
              <a:t>Marine and Coastal facies</a:t>
            </a:r>
          </a:p>
          <a:p>
            <a:pPr lvl="1"/>
            <a:r>
              <a:rPr lang="en-US" dirty="0" smtClean="0"/>
              <a:t>Cruziana Ichnofacies</a:t>
            </a:r>
          </a:p>
          <a:p>
            <a:pPr lvl="1"/>
            <a:r>
              <a:rPr lang="en-US" dirty="0" smtClean="0"/>
              <a:t>Made up of immature angular sediments comprised of quartz grains, iron, and clays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48865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INVERTEBRATE BURROWS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Ophiomorpha</a:t>
            </a:r>
          </a:p>
          <a:p>
            <a:pPr lvl="1"/>
            <a:r>
              <a:rPr lang="en-US" dirty="0" smtClean="0"/>
              <a:t>Trace makers are Decapod Crustaceans</a:t>
            </a:r>
          </a:p>
          <a:p>
            <a:pPr lvl="1"/>
            <a:r>
              <a:rPr lang="en-US" dirty="0" smtClean="0"/>
              <a:t>Marine Environments</a:t>
            </a:r>
          </a:p>
          <a:p>
            <a:pPr lvl="1"/>
            <a:r>
              <a:rPr lang="en-US" dirty="0" smtClean="0"/>
              <a:t>Skolithos Ichnofacies</a:t>
            </a:r>
          </a:p>
          <a:p>
            <a:pPr lvl="1"/>
            <a:r>
              <a:rPr lang="en-US" dirty="0" smtClean="0"/>
              <a:t>Morphology is diverse </a:t>
            </a:r>
          </a:p>
          <a:p>
            <a:pPr lvl="1"/>
            <a:r>
              <a:rPr lang="en-US" dirty="0" smtClean="0"/>
              <a:t>Lined with oval shaped </a:t>
            </a:r>
            <a:r>
              <a:rPr lang="en-US" dirty="0" err="1" smtClean="0"/>
              <a:t>pelletoidal</a:t>
            </a:r>
            <a:r>
              <a:rPr lang="en-US" dirty="0" smtClean="0"/>
              <a:t> sediments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9654"/>
            <a:ext cx="4038600" cy="3016329"/>
          </a:xfrm>
        </p:spPr>
      </p:pic>
    </p:spTree>
    <p:extLst>
      <p:ext uri="{BB962C8B-B14F-4D97-AF65-F5344CB8AC3E}">
        <p14:creationId xmlns:p14="http://schemas.microsoft.com/office/powerpoint/2010/main" val="7655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229600" cy="1162050"/>
          </a:xfrm>
        </p:spPr>
        <p:txBody>
          <a:bodyPr/>
          <a:lstStyle/>
          <a:p>
            <a:r>
              <a:rPr lang="en-US" sz="4400" dirty="0" smtClean="0"/>
              <a:t>POSSIBLE MYSTERY FOSSIL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676400" y="6172200"/>
            <a:ext cx="5791200" cy="60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Up close view of a possible mystery fossil that was initially thought to possibly be the internal cast of a large Ammonite, but now is thought to possibly be a burrow from a vertebrate.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799"/>
            <a:ext cx="5791200" cy="4343399"/>
          </a:xfrm>
        </p:spPr>
      </p:pic>
    </p:spTree>
    <p:extLst>
      <p:ext uri="{BB962C8B-B14F-4D97-AF65-F5344CB8AC3E}">
        <p14:creationId xmlns:p14="http://schemas.microsoft.com/office/powerpoint/2010/main" val="2518397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305800" cy="11620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POSSIBLE MYSTERY </a:t>
            </a:r>
            <a:r>
              <a:rPr lang="en-US" sz="4400" dirty="0"/>
              <a:t>FOSSIL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057400" y="6248400"/>
            <a:ext cx="5410200" cy="533400"/>
          </a:xfrm>
        </p:spPr>
        <p:txBody>
          <a:bodyPr/>
          <a:lstStyle/>
          <a:p>
            <a:r>
              <a:rPr lang="en-US" dirty="0" smtClean="0"/>
              <a:t>A different view of the possible mystery fossil.  It was found in what seems to be a </a:t>
            </a:r>
            <a:r>
              <a:rPr lang="en-US" dirty="0" err="1" smtClean="0"/>
              <a:t>paleosol</a:t>
            </a:r>
            <a:r>
              <a:rPr lang="en-US" dirty="0" smtClean="0"/>
              <a:t> layer in the Coleraine Formation that had slumped.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5334000" cy="4572000"/>
          </a:xfrm>
        </p:spPr>
      </p:pic>
    </p:spTree>
    <p:extLst>
      <p:ext uri="{BB962C8B-B14F-4D97-AF65-F5344CB8AC3E}">
        <p14:creationId xmlns:p14="http://schemas.microsoft.com/office/powerpoint/2010/main" val="4034480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229600" cy="11620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POSSIBLE MYSTERY FOSSIL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33600" y="6096000"/>
            <a:ext cx="4800600" cy="609600"/>
          </a:xfrm>
        </p:spPr>
        <p:txBody>
          <a:bodyPr/>
          <a:lstStyle/>
          <a:p>
            <a:r>
              <a:rPr lang="en-US" dirty="0" smtClean="0"/>
              <a:t>Almost overhead view of the possible mystery fossil.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638800" cy="4229099"/>
          </a:xfrm>
        </p:spPr>
      </p:pic>
    </p:spTree>
    <p:extLst>
      <p:ext uri="{BB962C8B-B14F-4D97-AF65-F5344CB8AC3E}">
        <p14:creationId xmlns:p14="http://schemas.microsoft.com/office/powerpoint/2010/main" val="191049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TABLE OF CONTENTS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HISTORY OF RESEARCH ON THE COLERAINE FORMATION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GEOLOGY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TEREDOLITES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POSSIBLE WOOD-BORING GASTOPOD, OR NOT?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PARASITIC INTERACTION WITH </a:t>
            </a:r>
            <a:r>
              <a:rPr lang="en-US" dirty="0" smtClean="0"/>
              <a:t>MOLLUSKS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INVERTEBRATE BURROWS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POSSIBLE MYSTERY FOSSIL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WORK CITED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5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WORK CITED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Bergquist, H. R., 1944, Cretaceous of the Mesabi iron range, Minnesota: Journal of Paleontology, v. 18, p. 1 – 30.</a:t>
            </a:r>
          </a:p>
          <a:p>
            <a:r>
              <a:rPr lang="en-US" sz="2000" dirty="0" smtClean="0"/>
              <a:t>Erickson, B. R., and Sanders, A. E., 1991, Bioturbation Structures in Pleistocene Coastal Plain Sediments of South Carolina, North America: Scientific Publications of the Science Museum of Minnesota., v. 7, no. 2, p. 1 – 13.</a:t>
            </a:r>
          </a:p>
          <a:p>
            <a:r>
              <a:rPr lang="en-US" sz="2000" dirty="0" smtClean="0"/>
              <a:t>Martin, A.J., &amp; Project Muse 2013, Life Traces of the Georgia Coast Revealing The Unseen Lives of Plants and Animals: Revealing the unseen live of plants and animals. Bloomington: Indiana University Press </a:t>
            </a:r>
          </a:p>
          <a:p>
            <a:r>
              <a:rPr lang="en-US" sz="2000" dirty="0" smtClean="0"/>
              <a:t>Sloan, R. E., 2005, Cretaceous: Minnesota Fossils and Fossiliferous Rocks, p. 167 – 202.</a:t>
            </a:r>
          </a:p>
          <a:p>
            <a:r>
              <a:rPr lang="en-US" sz="2000" dirty="0" smtClean="0"/>
              <a:t>Winchell, N. H., 1893, Note on Cretaceous in northern Minnesota: American Geologist, v. 12, p. 220 – 223.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5227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ACKNOWLEDGEMENTS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5715000" cy="438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A special thank you to our supporting partners: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Minnesota Discovery Center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Museum of the Iron Range</a:t>
            </a:r>
          </a:p>
          <a:p>
            <a:pPr marL="0" indent="0">
              <a:buNone/>
            </a:pPr>
            <a:r>
              <a:rPr lang="en-US" dirty="0" smtClean="0"/>
              <a:t>Science Museum of Minnesota</a:t>
            </a:r>
          </a:p>
          <a:p>
            <a:pPr marL="0" indent="0">
              <a:buNone/>
            </a:pPr>
            <a:r>
              <a:rPr lang="en-US" dirty="0" smtClean="0"/>
              <a:t>Minnesota Department of Natural Resources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Parks and Trails Division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Lands and Minerals Division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Forestry Division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19400"/>
            <a:ext cx="1361497" cy="850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58728"/>
            <a:ext cx="2667000" cy="1013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47" y="518160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27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 you to …</a:t>
            </a:r>
          </a:p>
          <a:p>
            <a:pPr marL="0" indent="0">
              <a:buNone/>
            </a:pPr>
            <a:r>
              <a:rPr lang="en-US" dirty="0" smtClean="0"/>
              <a:t>…all our donating contributors.</a:t>
            </a:r>
          </a:p>
          <a:p>
            <a:pPr marL="0" indent="0">
              <a:buNone/>
            </a:pPr>
            <a:r>
              <a:rPr lang="en-US" dirty="0" smtClean="0"/>
              <a:t>… Jeff </a:t>
            </a:r>
            <a:r>
              <a:rPr lang="en-US" dirty="0" err="1" smtClean="0"/>
              <a:t>Thole</a:t>
            </a:r>
            <a:r>
              <a:rPr lang="en-US" dirty="0" smtClean="0"/>
              <a:t> and Macalester College (SEM work).</a:t>
            </a:r>
          </a:p>
          <a:p>
            <a:pPr marL="0" indent="0">
              <a:buNone/>
            </a:pPr>
            <a:r>
              <a:rPr lang="en-US" dirty="0" smtClean="0"/>
              <a:t>… Minnesota Geological Survey.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Photos:	Mark Ryan	</a:t>
            </a:r>
            <a:r>
              <a:rPr lang="en-US" i="1" dirty="0" smtClean="0"/>
              <a:t>Amitycreek.com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smm.org/hill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1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INTRODUCTION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000" b="1" dirty="0" smtClean="0"/>
              <a:t>Hill Annex Paleontology Project </a:t>
            </a:r>
          </a:p>
          <a:p>
            <a:pPr>
              <a:buFontTx/>
              <a:buChar char="-"/>
            </a:pPr>
            <a:r>
              <a:rPr lang="en-US" dirty="0" smtClean="0"/>
              <a:t>Examining the Cretaceous soils of Minnesota.</a:t>
            </a:r>
          </a:p>
          <a:p>
            <a:pPr>
              <a:buFontTx/>
              <a:buChar char="-"/>
            </a:pPr>
            <a:r>
              <a:rPr lang="en-US" dirty="0" smtClean="0"/>
              <a:t>Documenting evidence both public and private.</a:t>
            </a:r>
          </a:p>
          <a:p>
            <a:pPr>
              <a:buFontTx/>
              <a:buChar char="-"/>
            </a:pPr>
            <a:r>
              <a:rPr lang="en-US" dirty="0" smtClean="0"/>
              <a:t>Building community engagement and public awareness.</a:t>
            </a:r>
          </a:p>
          <a:p>
            <a:pPr>
              <a:buFontTx/>
              <a:buChar char="-"/>
            </a:pPr>
            <a:r>
              <a:rPr lang="en-US" dirty="0" smtClean="0"/>
              <a:t>Fostering informal STEM education.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smm.org/hill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2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HISTORY OF RESEARCH ON THE COLERAINE FORMATION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reported in 1893 by Newton Horace Winchell</a:t>
            </a:r>
          </a:p>
          <a:p>
            <a:r>
              <a:rPr lang="en-US" dirty="0" smtClean="0"/>
              <a:t>In 1944, Bergquist published his findings</a:t>
            </a:r>
          </a:p>
          <a:p>
            <a:r>
              <a:rPr lang="en-US" dirty="0" smtClean="0"/>
              <a:t>Robert Sloan reports on Cretaceous Systems in Minnesota for the Minnesota Geologic Survey in 1964</a:t>
            </a:r>
          </a:p>
          <a:p>
            <a:r>
              <a:rPr lang="en-US" dirty="0" smtClean="0"/>
              <a:t>Bruce Erickson publishes a monograph on Teleorhinus from the Iron Range in 1969</a:t>
            </a:r>
          </a:p>
          <a:p>
            <a:r>
              <a:rPr lang="en-US" dirty="0" smtClean="0"/>
              <a:t>William </a:t>
            </a:r>
            <a:r>
              <a:rPr lang="en-US" dirty="0" err="1" smtClean="0"/>
              <a:t>Cobban</a:t>
            </a:r>
            <a:r>
              <a:rPr lang="en-US" dirty="0" smtClean="0"/>
              <a:t> &amp; E.A. Merewether in 1983 reported on the Stratigraphy and Paleontology of the Cretaceous in Minnesota and </a:t>
            </a:r>
            <a:r>
              <a:rPr lang="en-US" dirty="0" err="1" smtClean="0"/>
              <a:t>Cobban</a:t>
            </a:r>
            <a:r>
              <a:rPr lang="en-US" dirty="0" smtClean="0"/>
              <a:t> worked on the Cretaceous Mollusk fauna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0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200400" cy="11620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GEOLOGY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0" y="6172200"/>
            <a:ext cx="2743200" cy="381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Morey, </a:t>
            </a:r>
            <a:r>
              <a:rPr lang="en-US" dirty="0" smtClean="0"/>
              <a:t>G.B. Bedrock Geology of Minnesota</a:t>
            </a:r>
            <a:r>
              <a:rPr lang="en-US" i="1" dirty="0" smtClean="0"/>
              <a:t>. Minnesota Geologic Survey</a:t>
            </a:r>
            <a:r>
              <a:rPr lang="en-US" dirty="0" smtClean="0"/>
              <a:t>, 1996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3540776" cy="4572000"/>
          </a:xfrm>
        </p:spPr>
      </p:pic>
    </p:spTree>
    <p:extLst>
      <p:ext uri="{BB962C8B-B14F-4D97-AF65-F5344CB8AC3E}">
        <p14:creationId xmlns:p14="http://schemas.microsoft.com/office/powerpoint/2010/main" val="207802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GEOLOGY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Coleraine formation </a:t>
            </a:r>
            <a:endParaRPr lang="en-US" dirty="0" smtClean="0"/>
          </a:p>
          <a:p>
            <a:pPr lvl="1"/>
            <a:r>
              <a:rPr lang="en-US" dirty="0" smtClean="0"/>
              <a:t>Iron - ore conglomerates</a:t>
            </a:r>
            <a:r>
              <a:rPr lang="en-US" dirty="0"/>
              <a:t>, shales, and </a:t>
            </a:r>
            <a:r>
              <a:rPr lang="en-US" dirty="0" smtClean="0"/>
              <a:t>sandstones</a:t>
            </a:r>
          </a:p>
          <a:p>
            <a:pPr lvl="1"/>
            <a:r>
              <a:rPr lang="en-US" dirty="0" smtClean="0"/>
              <a:t>Thickness varies throughout the formation</a:t>
            </a:r>
          </a:p>
          <a:p>
            <a:pPr lvl="1"/>
            <a:r>
              <a:rPr lang="en-US" dirty="0"/>
              <a:t>Cenomanian to Turonian </a:t>
            </a:r>
            <a:r>
              <a:rPr lang="en-US" dirty="0" smtClean="0"/>
              <a:t>in age</a:t>
            </a:r>
          </a:p>
          <a:p>
            <a:pPr lvl="1"/>
            <a:r>
              <a:rPr lang="en-US" dirty="0" smtClean="0"/>
              <a:t>Transgressions and Regressions of the Western Interior Seaway</a:t>
            </a:r>
          </a:p>
          <a:p>
            <a:pPr lvl="1"/>
            <a:r>
              <a:rPr lang="en-US" dirty="0" err="1" smtClean="0"/>
              <a:t>Paleoenvironment</a:t>
            </a:r>
            <a:r>
              <a:rPr lang="en-US" dirty="0" smtClean="0"/>
              <a:t> would be similar to Chesapeake Bay today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55884"/>
            <a:ext cx="4038600" cy="3963870"/>
          </a:xfrm>
        </p:spPr>
      </p:pic>
    </p:spTree>
    <p:extLst>
      <p:ext uri="{BB962C8B-B14F-4D97-AF65-F5344CB8AC3E}">
        <p14:creationId xmlns:p14="http://schemas.microsoft.com/office/powerpoint/2010/main" val="397472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GEOLOGY</a:t>
            </a:r>
            <a:endParaRPr lang="en-US" sz="4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2438400" y="6278881"/>
            <a:ext cx="3352800" cy="42671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View of one of the Sidewalls in the  Hill </a:t>
            </a:r>
            <a:r>
              <a:rPr lang="en-US" dirty="0"/>
              <a:t>Annex Mine at Hill Annex Mine State Park, Calumet, MN.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07947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/>
              <a:t>TEREDOLITES</a:t>
            </a:r>
            <a:endParaRPr lang="en-US" sz="44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Also called “Shipworms</a:t>
            </a:r>
          </a:p>
          <a:p>
            <a:r>
              <a:rPr lang="en-US" dirty="0" smtClean="0"/>
              <a:t>Wood boring bivalve</a:t>
            </a:r>
          </a:p>
          <a:p>
            <a:r>
              <a:rPr lang="en-US" dirty="0" smtClean="0"/>
              <a:t>Found in pieces of logs</a:t>
            </a:r>
          </a:p>
          <a:p>
            <a:r>
              <a:rPr lang="en-US" dirty="0" smtClean="0"/>
              <a:t>Bergquist was the first to report them in 1944</a:t>
            </a:r>
          </a:p>
          <a:p>
            <a:r>
              <a:rPr lang="en-US" dirty="0" smtClean="0"/>
              <a:t>Tubes filled in with sandstone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54428"/>
            <a:ext cx="4038600" cy="2966782"/>
          </a:xfrm>
        </p:spPr>
      </p:pic>
    </p:spTree>
    <p:extLst>
      <p:ext uri="{BB962C8B-B14F-4D97-AF65-F5344CB8AC3E}">
        <p14:creationId xmlns:p14="http://schemas.microsoft.com/office/powerpoint/2010/main" val="315503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POSSIBLE WOOD BORING GASTROPOD OR NOT?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Initially Field ID as a possible Wood boring Gastropod</a:t>
            </a:r>
          </a:p>
          <a:p>
            <a:r>
              <a:rPr lang="en-US" dirty="0" smtClean="0"/>
              <a:t>Under further investigation we were able to determine they are </a:t>
            </a:r>
            <a:r>
              <a:rPr lang="en-US" i="1" dirty="0" smtClean="0"/>
              <a:t>Pholas</a:t>
            </a:r>
            <a:r>
              <a:rPr lang="en-US" dirty="0" smtClean="0"/>
              <a:t> clams</a:t>
            </a:r>
            <a:endParaRPr lang="en-US" dirty="0"/>
          </a:p>
          <a:p>
            <a:r>
              <a:rPr lang="en-US" dirty="0" smtClean="0"/>
              <a:t>There haven’t been any documented reports in the past on them in the Coleraine Fm.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21" y="1920875"/>
            <a:ext cx="3722157" cy="4433888"/>
          </a:xfrm>
        </p:spPr>
      </p:pic>
    </p:spTree>
    <p:extLst>
      <p:ext uri="{BB962C8B-B14F-4D97-AF65-F5344CB8AC3E}">
        <p14:creationId xmlns:p14="http://schemas.microsoft.com/office/powerpoint/2010/main" val="219551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1359</TotalTime>
  <Words>786</Words>
  <Application>Microsoft Office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PRELIMINARY LOOK AT TRACE FOSSILS - LATE CRETACEOUS COLERAINE FORMATION;  HILL ANNEX MINE STATE PARK, CALUMET, MINNESOTA</vt:lpstr>
      <vt:lpstr>TABLE OF CONTENTS</vt:lpstr>
      <vt:lpstr>INTRODUCTION</vt:lpstr>
      <vt:lpstr>HISTORY OF RESEARCH ON THE COLERAINE FORMATION</vt:lpstr>
      <vt:lpstr>GEOLOGY</vt:lpstr>
      <vt:lpstr>GEOLOGY</vt:lpstr>
      <vt:lpstr>GEOLOGY</vt:lpstr>
      <vt:lpstr>TEREDOLITES</vt:lpstr>
      <vt:lpstr>POSSIBLE WOOD BORING GASTROPOD OR NOT?</vt:lpstr>
      <vt:lpstr>POSSIBLE WOOD BORING GASTROPOD OR NOT?</vt:lpstr>
      <vt:lpstr>POSSIBLE WOOD BORING GASTROPOD OR NOT?</vt:lpstr>
      <vt:lpstr>POSSIBLE WOOD BORING GASTROPOD OR NOT?</vt:lpstr>
      <vt:lpstr>PARASITIC INTERACTION WITH MOLLUSKS</vt:lpstr>
      <vt:lpstr>PARASITIC INTERACTION WITH MOLLUSKS</vt:lpstr>
      <vt:lpstr>INVERTEBRATE BURROWS</vt:lpstr>
      <vt:lpstr>INVERTEBRATE BURROWS</vt:lpstr>
      <vt:lpstr>POSSIBLE MYSTERY FOSSIL</vt:lpstr>
      <vt:lpstr>POSSIBLE MYSTERY FOSSIL</vt:lpstr>
      <vt:lpstr>POSSIBLE MYSTERY FOSSIL</vt:lpstr>
      <vt:lpstr>WORK CITED</vt:lpstr>
      <vt:lpstr>ACKNOWLEDGEMENTS</vt:lpstr>
      <vt:lpstr>ACKNOWLEDGEMENTS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LOOK AT TRACE FOSSILS IN THE LATE CRETACEOUS COLERAINE FORMATION; HILL ANNEX STATE PARK CALUMET, MINNESOTA</dc:title>
  <dc:creator>Jason</dc:creator>
  <cp:lastModifiedBy>Jason</cp:lastModifiedBy>
  <cp:revision>68</cp:revision>
  <dcterms:created xsi:type="dcterms:W3CDTF">2017-03-07T20:37:35Z</dcterms:created>
  <dcterms:modified xsi:type="dcterms:W3CDTF">2017-05-20T02:45:21Z</dcterms:modified>
</cp:coreProperties>
</file>