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7" r:id="rId3"/>
    <p:sldId id="280" r:id="rId4"/>
    <p:sldId id="295" r:id="rId5"/>
    <p:sldId id="277" r:id="rId6"/>
    <p:sldId id="296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2" r:id="rId18"/>
    <p:sldId id="294" r:id="rId19"/>
    <p:sldId id="26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21">
          <p15:clr>
            <a:srgbClr val="A4A3A4"/>
          </p15:clr>
        </p15:guide>
        <p15:guide id="2" pos="22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92828"/>
    <a:srgbClr val="BF1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2" autoAdjust="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400" y="-96"/>
      </p:cViewPr>
      <p:guideLst>
        <p:guide orient="horz" pos="3921"/>
        <p:guide pos="229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DB7BF-545C-4B18-A6C5-10EBA1FA13AF}" type="datetimeFigureOut">
              <a:rPr lang="en-US" smtClean="0"/>
              <a:t>3/24/17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2E9CD-FEEB-4393-A9EF-18B6FC918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411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F4708-3C65-41EA-AF82-731EE3775E77}" type="datetimeFigureOut">
              <a:rPr lang="en-US" smtClean="0"/>
              <a:t>3/24/17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0A62C-144A-4BE4-88B0-883627331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158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619261"/>
            <a:ext cx="7772400" cy="83014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SLIDE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387076"/>
            <a:ext cx="6400800" cy="632562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optional subhead would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5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43077" y="5363594"/>
            <a:ext cx="4282638" cy="433602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rgbClr val="FFFFFF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Optional title 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1395" y="2028390"/>
            <a:ext cx="8196633" cy="2925703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6500">
                <a:solidFill>
                  <a:srgbClr val="FFFFFF"/>
                </a:solidFill>
              </a:defRPr>
            </a:lvl1pPr>
            <a:lvl2pPr>
              <a:defRPr sz="6500">
                <a:solidFill>
                  <a:srgbClr val="FFFFFF"/>
                </a:solidFill>
              </a:defRPr>
            </a:lvl2pPr>
            <a:lvl3pPr>
              <a:defRPr sz="6500">
                <a:solidFill>
                  <a:srgbClr val="FFFFFF"/>
                </a:solidFill>
              </a:defRPr>
            </a:lvl3pPr>
            <a:lvl4pPr>
              <a:defRPr sz="6500">
                <a:solidFill>
                  <a:srgbClr val="FFFFFF"/>
                </a:solidFill>
              </a:defRPr>
            </a:lvl4pPr>
            <a:lvl5pPr>
              <a:defRPr sz="6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“Notable quotes</a:t>
            </a:r>
          </a:p>
          <a:p>
            <a:pPr lvl="0"/>
            <a:r>
              <a:rPr lang="en-US" dirty="0" smtClean="0"/>
              <a:t>Will go right here,</a:t>
            </a:r>
          </a:p>
          <a:p>
            <a:pPr lvl="0"/>
            <a:r>
              <a:rPr lang="en-US" dirty="0" smtClean="0"/>
              <a:t>yes right here.”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580702" y="4985581"/>
            <a:ext cx="4024313" cy="46198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400">
                <a:solidFill>
                  <a:srgbClr val="FFFFFF"/>
                </a:solidFill>
              </a:defRPr>
            </a:lvl3pPr>
            <a:lvl4pPr>
              <a:defRPr sz="2400">
                <a:solidFill>
                  <a:srgbClr val="FFFFFF"/>
                </a:solidFill>
              </a:defRPr>
            </a:lvl4pPr>
            <a:lvl5pPr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– </a:t>
            </a:r>
            <a:r>
              <a:rPr lang="en-US" dirty="0" err="1" smtClean="0"/>
              <a:t>Firstandlast</a:t>
            </a:r>
            <a:r>
              <a:rPr lang="en-US" dirty="0" smtClean="0"/>
              <a:t>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33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97146"/>
            <a:ext cx="9144000" cy="58608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61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18485"/>
            <a:ext cx="7772400" cy="83014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TITLE OF SLIDE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386300"/>
            <a:ext cx="6400800" cy="632562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optional subhead would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364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129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3910" y="1113036"/>
            <a:ext cx="6475579" cy="408922"/>
          </a:xfrm>
        </p:spPr>
        <p:txBody>
          <a:bodyPr lIns="0" tIns="0" rIns="0" bIns="0" anchor="t">
            <a:normAutofit/>
          </a:bodyPr>
          <a:lstStyle>
            <a:lvl1pPr algn="r">
              <a:defRPr sz="2000"/>
            </a:lvl1pPr>
          </a:lstStyle>
          <a:p>
            <a:r>
              <a:rPr lang="en-US" dirty="0" smtClean="0"/>
              <a:t>BLANK SLIDE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80583"/>
            <a:ext cx="8229600" cy="414174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-613" y="1765344"/>
            <a:ext cx="8687413" cy="671014"/>
          </a:xfrm>
        </p:spPr>
        <p:txBody>
          <a:bodyPr>
            <a:normAutofit/>
          </a:bodyPr>
          <a:lstStyle>
            <a:lvl1pPr marL="168275" indent="0">
              <a:buNone/>
              <a:defRPr sz="3000" baseline="0">
                <a:solidFill>
                  <a:srgbClr val="BF1524"/>
                </a:solidFill>
              </a:defRPr>
            </a:lvl1pPr>
          </a:lstStyle>
          <a:p>
            <a:pPr lvl="0"/>
            <a:r>
              <a:rPr lang="en-US" dirty="0" smtClean="0"/>
              <a:t>Click to add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338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3910" y="1113036"/>
            <a:ext cx="6475579" cy="408922"/>
          </a:xfrm>
        </p:spPr>
        <p:txBody>
          <a:bodyPr lIns="0" tIns="0" rIns="0" bIns="0" anchor="t">
            <a:normAutofit/>
          </a:bodyPr>
          <a:lstStyle>
            <a:lvl1pPr algn="r">
              <a:defRPr sz="2000"/>
            </a:lvl1pPr>
          </a:lstStyle>
          <a:p>
            <a:r>
              <a:rPr lang="en-US" dirty="0" smtClean="0"/>
              <a:t>BLANK SLIDE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80583"/>
            <a:ext cx="4003288" cy="41417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696848" y="2480583"/>
            <a:ext cx="4003288" cy="41417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-4580" y="1765301"/>
            <a:ext cx="8704716" cy="585864"/>
          </a:xfrm>
        </p:spPr>
        <p:txBody>
          <a:bodyPr>
            <a:noAutofit/>
          </a:bodyPr>
          <a:lstStyle>
            <a:lvl1pPr marL="168275" indent="0">
              <a:buNone/>
              <a:defRPr sz="3000">
                <a:solidFill>
                  <a:srgbClr val="BF1524"/>
                </a:solidFill>
              </a:defRPr>
            </a:lvl1pPr>
            <a:lvl2pPr>
              <a:defRPr sz="3000">
                <a:solidFill>
                  <a:srgbClr val="BF1524"/>
                </a:solidFill>
              </a:defRPr>
            </a:lvl2pPr>
            <a:lvl3pPr>
              <a:defRPr sz="3000">
                <a:solidFill>
                  <a:srgbClr val="BF1524"/>
                </a:solidFill>
              </a:defRPr>
            </a:lvl3pPr>
            <a:lvl4pPr>
              <a:defRPr sz="3000">
                <a:solidFill>
                  <a:srgbClr val="BF1524"/>
                </a:solidFill>
              </a:defRPr>
            </a:lvl4pPr>
            <a:lvl5pPr>
              <a:defRPr sz="3000">
                <a:solidFill>
                  <a:srgbClr val="BF1524"/>
                </a:solidFill>
              </a:defRPr>
            </a:lvl5pPr>
          </a:lstStyle>
          <a:p>
            <a:pPr lvl="0"/>
            <a:r>
              <a:rPr lang="en-US" dirty="0" smtClean="0"/>
              <a:t>Click to add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88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3830772" y="1113037"/>
            <a:ext cx="4869364" cy="55092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67035"/>
            <a:ext cx="3192463" cy="49552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111346"/>
            <a:ext cx="3649663" cy="555690"/>
          </a:xfrm>
        </p:spPr>
        <p:txBody>
          <a:bodyPr>
            <a:noAutofit/>
          </a:bodyPr>
          <a:lstStyle>
            <a:lvl1pPr marL="168275" indent="0">
              <a:buNone/>
              <a:defRPr sz="3000" baseline="0">
                <a:solidFill>
                  <a:srgbClr val="BF1524"/>
                </a:solidFill>
              </a:defRPr>
            </a:lvl1pPr>
            <a:lvl2pPr>
              <a:defRPr sz="3000">
                <a:solidFill>
                  <a:srgbClr val="BF1524"/>
                </a:solidFill>
              </a:defRPr>
            </a:lvl2pPr>
            <a:lvl3pPr>
              <a:defRPr sz="3000">
                <a:solidFill>
                  <a:srgbClr val="BF1524"/>
                </a:solidFill>
              </a:defRPr>
            </a:lvl3pPr>
            <a:lvl4pPr>
              <a:defRPr sz="3000">
                <a:solidFill>
                  <a:srgbClr val="BF1524"/>
                </a:solidFill>
              </a:defRPr>
            </a:lvl4pPr>
            <a:lvl5pPr>
              <a:defRPr sz="3000">
                <a:solidFill>
                  <a:srgbClr val="BF1524"/>
                </a:solidFill>
              </a:defRPr>
            </a:lvl5pPr>
          </a:lstStyle>
          <a:p>
            <a:pPr lvl="0"/>
            <a:r>
              <a:rPr lang="en-US" dirty="0" smtClean="0"/>
              <a:t>Click to add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38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6955" y="3756148"/>
            <a:ext cx="7772400" cy="1362075"/>
          </a:xfrm>
        </p:spPr>
        <p:txBody>
          <a:bodyPr anchor="t">
            <a:normAutofit/>
          </a:bodyPr>
          <a:lstStyle>
            <a:lvl1pPr algn="l">
              <a:defRPr sz="7500" b="1" cap="all"/>
            </a:lvl1pPr>
          </a:lstStyle>
          <a:p>
            <a:r>
              <a:rPr lang="en-US" dirty="0" smtClean="0"/>
              <a:t>AND PHRASES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6968" y="2729042"/>
            <a:ext cx="7772400" cy="1205538"/>
          </a:xfrm>
        </p:spPr>
        <p:txBody>
          <a:bodyPr anchor="b">
            <a:normAutofit/>
          </a:bodyPr>
          <a:lstStyle>
            <a:lvl1pPr marL="0" indent="0">
              <a:buNone/>
              <a:defRPr sz="7500" b="1">
                <a:solidFill>
                  <a:srgbClr val="BF152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BIG WORDS</a:t>
            </a:r>
          </a:p>
        </p:txBody>
      </p:sp>
    </p:spTree>
    <p:extLst>
      <p:ext uri="{BB962C8B-B14F-4D97-AF65-F5344CB8AC3E}">
        <p14:creationId xmlns:p14="http://schemas.microsoft.com/office/powerpoint/2010/main" val="425029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6955" y="3756148"/>
            <a:ext cx="7772400" cy="1362075"/>
          </a:xfrm>
        </p:spPr>
        <p:txBody>
          <a:bodyPr anchor="t">
            <a:normAutofit/>
          </a:bodyPr>
          <a:lstStyle>
            <a:lvl1pPr algn="l">
              <a:defRPr sz="75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AND PHRASES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6968" y="2729042"/>
            <a:ext cx="7772400" cy="1205538"/>
          </a:xfrm>
        </p:spPr>
        <p:txBody>
          <a:bodyPr anchor="b">
            <a:normAutofit/>
          </a:bodyPr>
          <a:lstStyle>
            <a:lvl1pPr marL="0" indent="0">
              <a:buNone/>
              <a:defRPr sz="7500" b="1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BIG WORDS</a:t>
            </a:r>
          </a:p>
        </p:txBody>
      </p:sp>
    </p:spTree>
    <p:extLst>
      <p:ext uri="{BB962C8B-B14F-4D97-AF65-F5344CB8AC3E}">
        <p14:creationId xmlns:p14="http://schemas.microsoft.com/office/powerpoint/2010/main" val="425650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1170" y="2028827"/>
            <a:ext cx="8197426" cy="2936873"/>
          </a:xfrm>
        </p:spPr>
        <p:txBody>
          <a:bodyPr/>
          <a:lstStyle>
            <a:lvl1pPr marL="0" indent="0">
              <a:lnSpc>
                <a:spcPts val="6500"/>
              </a:lnSpc>
              <a:spcBef>
                <a:spcPts val="0"/>
              </a:spcBef>
              <a:buNone/>
              <a:defRPr sz="2000">
                <a:solidFill>
                  <a:srgbClr val="292828"/>
                </a:solidFill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6500" b="0" dirty="0" smtClean="0">
                <a:solidFill>
                  <a:srgbClr val="BF1524"/>
                </a:solidFill>
                <a:latin typeface="Arial"/>
                <a:cs typeface="Arial"/>
              </a:rPr>
              <a:t>“Notable quotes</a:t>
            </a:r>
          </a:p>
          <a:p>
            <a:pPr algn="ctr">
              <a:lnSpc>
                <a:spcPct val="90000"/>
              </a:lnSpc>
            </a:pPr>
            <a:r>
              <a:rPr lang="en-US" sz="6500" b="0" dirty="0" smtClean="0">
                <a:solidFill>
                  <a:srgbClr val="BF1524"/>
                </a:solidFill>
                <a:latin typeface="Arial"/>
                <a:cs typeface="Arial"/>
              </a:rPr>
              <a:t>Will go right here,</a:t>
            </a:r>
          </a:p>
          <a:p>
            <a:pPr algn="ctr">
              <a:lnSpc>
                <a:spcPct val="90000"/>
              </a:lnSpc>
            </a:pPr>
            <a:r>
              <a:rPr lang="en-US" sz="6500" b="0" dirty="0" smtClean="0">
                <a:solidFill>
                  <a:srgbClr val="BF1524"/>
                </a:solidFill>
                <a:latin typeface="Arial"/>
                <a:cs typeface="Arial"/>
              </a:rPr>
              <a:t>yes right here.”</a:t>
            </a:r>
          </a:p>
          <a:p>
            <a:pPr lvl="0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80702" y="4954093"/>
            <a:ext cx="4545013" cy="47247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– </a:t>
            </a:r>
            <a:r>
              <a:rPr lang="en-US" sz="2400" dirty="0" err="1" smtClean="0">
                <a:solidFill>
                  <a:schemeClr val="tx1"/>
                </a:solidFill>
                <a:latin typeface="Arial"/>
                <a:cs typeface="Arial"/>
              </a:rPr>
              <a:t>Firstandlast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43077" y="5363594"/>
            <a:ext cx="4282638" cy="433602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Optional title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05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78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5" r:id="rId3"/>
    <p:sldLayoutId id="2147483650" r:id="rId4"/>
    <p:sldLayoutId id="2147483663" r:id="rId5"/>
    <p:sldLayoutId id="2147483664" r:id="rId6"/>
    <p:sldLayoutId id="2147483667" r:id="rId7"/>
    <p:sldLayoutId id="2147483662" r:id="rId8"/>
    <p:sldLayoutId id="2147483665" r:id="rId9"/>
    <p:sldLayoutId id="2147483668" r:id="rId10"/>
    <p:sldLayoutId id="2147483657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45364"/>
            <a:ext cx="6400800" cy="632562"/>
          </a:xfrm>
        </p:spPr>
        <p:txBody>
          <a:bodyPr/>
          <a:lstStyle/>
          <a:p>
            <a:r>
              <a:rPr lang="en-US" altLang="zh-CN" dirty="0" smtClean="0"/>
              <a:t> </a:t>
            </a:r>
            <a:r>
              <a:rPr lang="en-US" dirty="0" smtClean="0"/>
              <a:t>Fengyang Xiong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437484"/>
            <a:ext cx="8226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Pore structure of transitional shales in the Ordos Basin, NW China: Effects of composition on gas storage </a:t>
            </a:r>
            <a:r>
              <a:rPr lang="en-US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endParaRPr lang="zh-CN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373872" y="4005166"/>
            <a:ext cx="6400800" cy="632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Joachim Moortgat</a:t>
            </a:r>
            <a:endParaRPr lang="en-US" sz="2400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863351" y="4521106"/>
            <a:ext cx="5308979" cy="632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Reservoir Modeling Group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4" y="984"/>
            <a:ext cx="3429000" cy="1466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89385" y="5328138"/>
            <a:ext cx="3288323" cy="1301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6184" y="5547946"/>
            <a:ext cx="866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Collaborators: Jiang, Z., Li, P., Bi, H., Wang, X., Li, Y., Wang, Z., Amooie, M.A., Soltanian M.R.</a:t>
            </a:r>
            <a:endParaRPr lang="en-US" dirty="0"/>
          </a:p>
        </p:txBody>
      </p:sp>
      <p:pic>
        <p:nvPicPr>
          <p:cNvPr id="1026" name="Picture 2" descr="Image result for china university of petrol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033" y="52686"/>
            <a:ext cx="1417638" cy="141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1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 1"/>
          <p:cNvSpPr/>
          <p:nvPr/>
        </p:nvSpPr>
        <p:spPr>
          <a:xfrm>
            <a:off x="944970" y="1845790"/>
            <a:ext cx="746078" cy="552823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/>
          <p:cNvSpPr/>
          <p:nvPr/>
        </p:nvSpPr>
        <p:spPr>
          <a:xfrm>
            <a:off x="2529027" y="1845790"/>
            <a:ext cx="746078" cy="552823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/>
          <p:cNvSpPr/>
          <p:nvPr/>
        </p:nvSpPr>
        <p:spPr>
          <a:xfrm>
            <a:off x="4164059" y="1860731"/>
            <a:ext cx="746078" cy="552823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49556" y="1352732"/>
            <a:ext cx="64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03732" y="1370662"/>
            <a:ext cx="64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H34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68646" y="1370662"/>
            <a:ext cx="64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49559" y="2023875"/>
            <a:ext cx="64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1.31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08320" y="1991609"/>
            <a:ext cx="5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2.7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71634" y="2023875"/>
            <a:ext cx="64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3.82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767223"/>
            <a:ext cx="811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TOC</a:t>
            </a:r>
          </a:p>
          <a:p>
            <a:r>
              <a:rPr lang="en-US" dirty="0" smtClean="0"/>
              <a:t>(wt.%)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46502" y="1260600"/>
            <a:ext cx="1995623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Geochem. &amp; Petro. Measurement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22550" y="2540000"/>
            <a:ext cx="164352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Pore Structures</a:t>
            </a:r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>
            <a:off x="7395884" y="2049931"/>
            <a:ext cx="224117" cy="35140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319059" y="2208541"/>
            <a:ext cx="1165412" cy="49460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Down Arrow 23"/>
          <p:cNvSpPr/>
          <p:nvPr/>
        </p:nvSpPr>
        <p:spPr>
          <a:xfrm>
            <a:off x="2599768" y="3660599"/>
            <a:ext cx="612588" cy="500806"/>
          </a:xfrm>
          <a:prstGeom prst="downArrow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1049556" y="5274224"/>
            <a:ext cx="641492" cy="179295"/>
          </a:xfrm>
          <a:prstGeom prst="can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n 25"/>
          <p:cNvSpPr/>
          <p:nvPr/>
        </p:nvSpPr>
        <p:spPr>
          <a:xfrm>
            <a:off x="2599768" y="5277212"/>
            <a:ext cx="641492" cy="179295"/>
          </a:xfrm>
          <a:prstGeom prst="can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n 26"/>
          <p:cNvSpPr/>
          <p:nvPr/>
        </p:nvSpPr>
        <p:spPr>
          <a:xfrm>
            <a:off x="4164062" y="5262271"/>
            <a:ext cx="641492" cy="179295"/>
          </a:xfrm>
          <a:prstGeom prst="can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49559" y="4863057"/>
            <a:ext cx="64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H18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598793" y="4863057"/>
            <a:ext cx="64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H34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202905" y="4857683"/>
            <a:ext cx="64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30027" y="2617359"/>
            <a:ext cx="79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Core I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94578" y="5600547"/>
            <a:ext cx="112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Kerogen</a:t>
            </a:r>
            <a:r>
              <a:rPr lang="en-US" dirty="0" smtClean="0"/>
              <a:t> I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722550" y="4095699"/>
            <a:ext cx="164352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Pore Structures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5319059" y="4325188"/>
            <a:ext cx="1280610" cy="9938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530353" y="3117336"/>
            <a:ext cx="0" cy="75961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530353" y="3451412"/>
            <a:ext cx="11056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636000" y="3451412"/>
            <a:ext cx="0" cy="18676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8366078" y="5319059"/>
            <a:ext cx="26992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356961" y="4751890"/>
            <a:ext cx="2009117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Quantitative contribution of organic &amp; inorganic particles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257179" y="3590094"/>
            <a:ext cx="134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Isolated OM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2509148" y="2628746"/>
            <a:ext cx="8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Core II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164062" y="2628746"/>
            <a:ext cx="87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Core III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2404560" y="5611291"/>
            <a:ext cx="113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Kerogen</a:t>
            </a:r>
            <a:r>
              <a:rPr lang="en-US" dirty="0" smtClean="0"/>
              <a:t> II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3918042" y="5600547"/>
            <a:ext cx="122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Kerogen</a:t>
            </a:r>
            <a:r>
              <a:rPr lang="en-US" dirty="0" smtClean="0"/>
              <a:t> III</a:t>
            </a:r>
            <a:endParaRPr lang="en-US" dirty="0"/>
          </a:p>
        </p:txBody>
      </p:sp>
      <p:sp>
        <p:nvSpPr>
          <p:cNvPr id="38" name="Text Placeholder 2"/>
          <p:cNvSpPr txBox="1">
            <a:spLocks/>
          </p:cNvSpPr>
          <p:nvPr/>
        </p:nvSpPr>
        <p:spPr>
          <a:xfrm>
            <a:off x="6028174" y="193584"/>
            <a:ext cx="2714686" cy="6358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Methods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741505" y="290149"/>
            <a:ext cx="49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96503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777922" y="1269186"/>
            <a:ext cx="7588156" cy="474947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/>
              <a:t>Outline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2800" dirty="0" smtClean="0"/>
              <a:t>Motivation</a:t>
            </a:r>
          </a:p>
          <a:p>
            <a:r>
              <a:rPr lang="en-US" sz="2800" dirty="0" smtClean="0"/>
              <a:t>Background</a:t>
            </a:r>
          </a:p>
          <a:p>
            <a:r>
              <a:rPr lang="en-US" sz="2800" dirty="0" smtClean="0"/>
              <a:t>Sampling &amp; Experiment</a:t>
            </a:r>
          </a:p>
          <a:p>
            <a:r>
              <a:rPr lang="en-US" sz="2800" dirty="0" smtClean="0"/>
              <a:t>Methods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Results &amp; Discussion</a:t>
            </a:r>
          </a:p>
          <a:p>
            <a:r>
              <a:rPr lang="en-US" sz="2800" dirty="0" smtClean="0"/>
              <a:t>Conclusions</a:t>
            </a:r>
          </a:p>
          <a:p>
            <a:r>
              <a:rPr lang="en-US" sz="2800" dirty="0" smtClean="0"/>
              <a:t>Acknowledgement</a:t>
            </a:r>
          </a:p>
        </p:txBody>
      </p:sp>
      <p:pic>
        <p:nvPicPr>
          <p:cNvPr id="1029" name="Picture 5" descr="Image result for shale g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261" y="2174962"/>
            <a:ext cx="4003797" cy="32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41505" y="290149"/>
            <a:ext cx="49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2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 1"/>
          <p:cNvSpPr/>
          <p:nvPr/>
        </p:nvSpPr>
        <p:spPr>
          <a:xfrm>
            <a:off x="857050" y="1662916"/>
            <a:ext cx="746078" cy="552823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/>
          <p:cNvSpPr/>
          <p:nvPr/>
        </p:nvSpPr>
        <p:spPr>
          <a:xfrm>
            <a:off x="2140561" y="1662916"/>
            <a:ext cx="746078" cy="552823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/>
          <p:cNvSpPr/>
          <p:nvPr/>
        </p:nvSpPr>
        <p:spPr>
          <a:xfrm>
            <a:off x="3456600" y="1677857"/>
            <a:ext cx="746078" cy="552823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61636" y="1169858"/>
            <a:ext cx="64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15266" y="1187788"/>
            <a:ext cx="64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H34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61187" y="1187788"/>
            <a:ext cx="64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61639" y="1841001"/>
            <a:ext cx="64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1.31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19854" y="1808735"/>
            <a:ext cx="5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2.7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64175" y="1841001"/>
            <a:ext cx="64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3.82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1" y="1587004"/>
            <a:ext cx="82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TOC</a:t>
            </a:r>
          </a:p>
          <a:p>
            <a:r>
              <a:rPr lang="en-US" dirty="0" smtClean="0"/>
              <a:t>(wt.%)</a:t>
            </a:r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>
            <a:off x="2091774" y="4097141"/>
            <a:ext cx="612588" cy="500806"/>
          </a:xfrm>
          <a:prstGeom prst="downArrow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871990" y="5287287"/>
            <a:ext cx="641492" cy="179295"/>
          </a:xfrm>
          <a:prstGeom prst="can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n 25"/>
          <p:cNvSpPr/>
          <p:nvPr/>
        </p:nvSpPr>
        <p:spPr>
          <a:xfrm>
            <a:off x="2181420" y="5290275"/>
            <a:ext cx="641492" cy="179295"/>
          </a:xfrm>
          <a:prstGeom prst="can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n 26"/>
          <p:cNvSpPr/>
          <p:nvPr/>
        </p:nvSpPr>
        <p:spPr>
          <a:xfrm>
            <a:off x="3456603" y="5275334"/>
            <a:ext cx="641492" cy="179295"/>
          </a:xfrm>
          <a:prstGeom prst="can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71993" y="4876120"/>
            <a:ext cx="64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H18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180445" y="4876120"/>
            <a:ext cx="64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H34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495446" y="4870746"/>
            <a:ext cx="64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42107" y="2260827"/>
            <a:ext cx="79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Core I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96144" y="5523964"/>
            <a:ext cx="112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Kerogen</a:t>
            </a:r>
            <a:r>
              <a:rPr lang="en-US" dirty="0" smtClean="0"/>
              <a:t> I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2749185" y="4026636"/>
            <a:ext cx="134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Isolated OM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2120682" y="2272214"/>
            <a:ext cx="8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Core II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3411780" y="2272214"/>
            <a:ext cx="87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Core III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1911507" y="5534708"/>
            <a:ext cx="113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Kerogen</a:t>
            </a:r>
            <a:r>
              <a:rPr lang="en-US" dirty="0" smtClean="0"/>
              <a:t> II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3165760" y="5523964"/>
            <a:ext cx="122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Kerogen</a:t>
            </a:r>
            <a:r>
              <a:rPr lang="en-US" dirty="0" smtClean="0"/>
              <a:t> III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40341" y="1293223"/>
            <a:ext cx="0" cy="445443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图片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928" y="3022823"/>
            <a:ext cx="4499071" cy="3719581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4827018" y="1614496"/>
            <a:ext cx="4247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VRr: 2.65%, over-mature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Type III kerogen, Vitrinite</a:t>
            </a:r>
            <a:r>
              <a:rPr lang="en-US" sz="2000" dirty="0"/>
              <a:t> </a:t>
            </a:r>
            <a:r>
              <a:rPr lang="en-US" sz="2000" dirty="0" smtClean="0"/>
              <a:t>(Ave. 70%)</a:t>
            </a:r>
          </a:p>
        </p:txBody>
      </p:sp>
      <p:sp>
        <p:nvSpPr>
          <p:cNvPr id="33" name="Text Placeholder 2"/>
          <p:cNvSpPr txBox="1">
            <a:spLocks/>
          </p:cNvSpPr>
          <p:nvPr/>
        </p:nvSpPr>
        <p:spPr>
          <a:xfrm>
            <a:off x="4390937" y="203206"/>
            <a:ext cx="4351923" cy="6358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Results &amp; Discussion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13317" t="14669" r="14945" b="13986"/>
          <a:stretch/>
        </p:blipFill>
        <p:spPr>
          <a:xfrm>
            <a:off x="489165" y="3008190"/>
            <a:ext cx="1143845" cy="6837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/>
          <a:srcRect l="13146" t="17500" r="16168" b="13690"/>
          <a:stretch/>
        </p:blipFill>
        <p:spPr>
          <a:xfrm>
            <a:off x="1977525" y="3008190"/>
            <a:ext cx="1135189" cy="6837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/>
          <a:srcRect l="11973" t="12573" r="14458" b="14687"/>
          <a:stretch/>
        </p:blipFill>
        <p:spPr>
          <a:xfrm>
            <a:off x="3345829" y="2984762"/>
            <a:ext cx="1144463" cy="68013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 flipV="1">
            <a:off x="489165" y="3107202"/>
            <a:ext cx="347782" cy="2011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90" y="2852204"/>
            <a:ext cx="847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Quartz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1192736" y="3447230"/>
            <a:ext cx="100886" cy="4921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015479" y="3903079"/>
            <a:ext cx="687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Clays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 flipV="1">
            <a:off x="827168" y="2772176"/>
            <a:ext cx="134468" cy="2887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38400" y="2507929"/>
            <a:ext cx="839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Feldspar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 flipV="1">
            <a:off x="1977525" y="2971699"/>
            <a:ext cx="163036" cy="1355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452369" y="2715046"/>
            <a:ext cx="912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Siderite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2416629" y="2971699"/>
            <a:ext cx="26125" cy="750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190610" y="2674150"/>
            <a:ext cx="912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Pyrite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3976540" y="2916572"/>
            <a:ext cx="50149" cy="1598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799525" y="2641546"/>
            <a:ext cx="605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TOC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644928" y="6223921"/>
            <a:ext cx="554089" cy="223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8576847" y="6158027"/>
            <a:ext cx="554089" cy="223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6617418" y="3188142"/>
            <a:ext cx="554089" cy="223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690565" y="6158027"/>
            <a:ext cx="514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Clay</a:t>
            </a:r>
          </a:p>
          <a:p>
            <a:r>
              <a:rPr lang="en-US" sz="1400" b="1" dirty="0" smtClean="0"/>
              <a:t> (%)</a:t>
            </a:r>
            <a:endParaRPr lang="en-US" sz="14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6430071" y="3207786"/>
            <a:ext cx="971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Calcite (%)</a:t>
            </a:r>
            <a:endParaRPr lang="en-US" sz="14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8500600" y="6158027"/>
            <a:ext cx="706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Quartz </a:t>
            </a:r>
          </a:p>
          <a:p>
            <a:r>
              <a:rPr lang="en-US" sz="1400" b="1" dirty="0" smtClean="0"/>
              <a:t>(%)</a:t>
            </a:r>
            <a:endParaRPr lang="en-US" sz="14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8741505" y="290149"/>
            <a:ext cx="49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11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64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2416" t="1885" r="20937" b="3781"/>
          <a:stretch/>
        </p:blipFill>
        <p:spPr>
          <a:xfrm>
            <a:off x="4743524" y="3583065"/>
            <a:ext cx="4400478" cy="3255372"/>
          </a:xfrm>
          <a:prstGeom prst="rect">
            <a:avLst/>
          </a:prstGeom>
        </p:spPr>
      </p:pic>
      <p:pic>
        <p:nvPicPr>
          <p:cNvPr id="33" name="图片 102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79" y="1097282"/>
            <a:ext cx="4662336" cy="3288333"/>
          </a:xfrm>
          <a:prstGeom prst="rect">
            <a:avLst/>
          </a:prstGeom>
          <a:noFill/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4390937" y="203206"/>
            <a:ext cx="4351923" cy="6358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Results &amp; Discussion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133261" y="1315484"/>
            <a:ext cx="3764694" cy="207923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Pore volume (PV) of mesopore and macropore occupy most of PV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With increasing TOC, PV decreases</a:t>
            </a:r>
            <a:endParaRPr lang="en-US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-110458" y="1735734"/>
            <a:ext cx="461665" cy="13275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 smtClean="0"/>
              <a:t>Pore Volume</a:t>
            </a:r>
            <a:endParaRPr lang="en-US" b="1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673700" y="4566429"/>
            <a:ext cx="4069824" cy="207923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With increasing TOC, total PV decreases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higher TOC, the higher the </a:t>
            </a:r>
            <a:r>
              <a:rPr lang="en-US" dirty="0" err="1" smtClean="0"/>
              <a:t>micropore</a:t>
            </a:r>
            <a:r>
              <a:rPr lang="en-US" dirty="0" smtClean="0"/>
              <a:t> volume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More TOC results in more compaction, lowering </a:t>
            </a:r>
            <a:r>
              <a:rPr lang="en-US" dirty="0" err="1" smtClean="0"/>
              <a:t>meso</a:t>
            </a:r>
            <a:r>
              <a:rPr lang="en-US" dirty="0" smtClean="0"/>
              <a:t>-PV.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741505" y="290149"/>
            <a:ext cx="49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12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9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09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71" y="1089623"/>
            <a:ext cx="4676503" cy="326782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417" t="2359" r="24926" b="5203"/>
          <a:stretch/>
        </p:blipFill>
        <p:spPr>
          <a:xfrm>
            <a:off x="4859385" y="3642432"/>
            <a:ext cx="4204973" cy="3215568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4390937" y="203206"/>
            <a:ext cx="4351923" cy="6358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Results &amp; Discussion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133261" y="1315484"/>
            <a:ext cx="3764694" cy="207923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Pore specific surface area (PSSA) mostly in micro- and </a:t>
            </a:r>
            <a:r>
              <a:rPr lang="en-US" dirty="0" err="1" smtClean="0"/>
              <a:t>meso</a:t>
            </a:r>
            <a:r>
              <a:rPr lang="en-US" dirty="0" smtClean="0"/>
              <a:t>-pores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With increasing TOC, PSSA decreases (meso- &amp; macro PSSA)</a:t>
            </a:r>
            <a:endParaRPr lang="en-US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85069" y="4566429"/>
            <a:ext cx="4459561" cy="207923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With increasing TOC, total PSSA increases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higher TOC, the higher the </a:t>
            </a:r>
            <a:r>
              <a:rPr lang="en-US" dirty="0" err="1" smtClean="0"/>
              <a:t>micropore</a:t>
            </a:r>
            <a:r>
              <a:rPr lang="en-US" dirty="0" smtClean="0"/>
              <a:t> PSSA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More TOC results in more compaction, lowering meso PSSA.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-110458" y="1031964"/>
            <a:ext cx="461665" cy="26778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 smtClean="0"/>
              <a:t>Pore Specific surface area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741505" y="290149"/>
            <a:ext cx="49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13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112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205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53" y="4153990"/>
            <a:ext cx="7153356" cy="2716338"/>
          </a:xfrm>
          <a:prstGeom prst="rect">
            <a:avLst/>
          </a:prstGeom>
          <a:noFill/>
        </p:spPr>
      </p:pic>
      <p:pic>
        <p:nvPicPr>
          <p:cNvPr id="33" name="图片 2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59" y="1358537"/>
            <a:ext cx="7230098" cy="289057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71332" y="998806"/>
            <a:ext cx="3301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Absolute pore volume of sample</a:t>
            </a:r>
            <a:endParaRPr lang="en-US" b="1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390937" y="203206"/>
            <a:ext cx="4351923" cy="6358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Results &amp; Discussion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1810" y="988272"/>
            <a:ext cx="2354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Pore volume per gram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88152" y="1866363"/>
            <a:ext cx="461665" cy="13275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 smtClean="0"/>
              <a:t>Pore Volume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8152" y="4593747"/>
            <a:ext cx="461665" cy="13275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 smtClean="0"/>
              <a:t>Pore Volume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741505" y="290149"/>
            <a:ext cx="49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14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22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5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51" y="4049487"/>
            <a:ext cx="7189807" cy="2822928"/>
          </a:xfrm>
          <a:prstGeom prst="rect">
            <a:avLst/>
          </a:prstGeom>
          <a:noFill/>
        </p:spPr>
      </p:pic>
      <p:pic>
        <p:nvPicPr>
          <p:cNvPr id="5" name="图片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98" y="1357114"/>
            <a:ext cx="7105960" cy="2809938"/>
          </a:xfrm>
          <a:prstGeom prst="rect">
            <a:avLst/>
          </a:prstGeom>
          <a:noFill/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4390937" y="203206"/>
            <a:ext cx="4351923" cy="6358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Results &amp; Discussion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7109" y="987782"/>
            <a:ext cx="2354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Pore volume per gram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31740" y="987782"/>
            <a:ext cx="3301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Absolute pore volume of sample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6033" y="1055626"/>
            <a:ext cx="461665" cy="26778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 smtClean="0"/>
              <a:t>Pore Specific surface area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24109" y="3680155"/>
            <a:ext cx="461665" cy="26778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 smtClean="0"/>
              <a:t>Pore Specific surface area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741505" y="290149"/>
            <a:ext cx="49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15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4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777922" y="1580521"/>
            <a:ext cx="7588156" cy="38372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/>
              <a:t>Both </a:t>
            </a:r>
            <a:r>
              <a:rPr lang="en-US" sz="2400" dirty="0">
                <a:solidFill>
                  <a:srgbClr val="FF0000"/>
                </a:solidFill>
              </a:rPr>
              <a:t>organic and inorganic grains </a:t>
            </a:r>
            <a:r>
              <a:rPr lang="en-US" sz="2400" dirty="0"/>
              <a:t>develop micro-, meso- and </a:t>
            </a:r>
            <a:r>
              <a:rPr lang="en-US" sz="2400" dirty="0" smtClean="0"/>
              <a:t>macropores </a:t>
            </a:r>
            <a:r>
              <a:rPr lang="en-US" sz="2400" dirty="0" smtClean="0"/>
              <a:t>in the </a:t>
            </a:r>
            <a:r>
              <a:rPr lang="en-US" sz="2400" dirty="0">
                <a:solidFill>
                  <a:srgbClr val="FF0000"/>
                </a:solidFill>
              </a:rPr>
              <a:t>gas </a:t>
            </a:r>
            <a:r>
              <a:rPr lang="en-US" sz="2400" dirty="0" smtClean="0">
                <a:solidFill>
                  <a:srgbClr val="FF0000"/>
                </a:solidFill>
              </a:rPr>
              <a:t>window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High </a:t>
            </a:r>
            <a:r>
              <a:rPr lang="en-US" sz="2400" dirty="0">
                <a:solidFill>
                  <a:srgbClr val="FF0000"/>
                </a:solidFill>
              </a:rPr>
              <a:t>TOC</a:t>
            </a:r>
            <a:r>
              <a:rPr lang="en-US" sz="2400" dirty="0"/>
              <a:t> increases </a:t>
            </a:r>
            <a:r>
              <a:rPr lang="en-US" sz="2400" i="1" dirty="0">
                <a:solidFill>
                  <a:srgbClr val="FF0000"/>
                </a:solidFill>
              </a:rPr>
              <a:t>micropore</a:t>
            </a:r>
            <a:r>
              <a:rPr lang="en-US" sz="2400" dirty="0">
                <a:solidFill>
                  <a:srgbClr val="FF0000"/>
                </a:solidFill>
              </a:rPr>
              <a:t> volume </a:t>
            </a:r>
            <a:r>
              <a:rPr lang="en-US" sz="2400" dirty="0"/>
              <a:t>at high depth, while </a:t>
            </a:r>
            <a:r>
              <a:rPr lang="en-US" sz="2400" i="1" dirty="0"/>
              <a:t>total</a:t>
            </a:r>
            <a:r>
              <a:rPr lang="en-US" sz="2400" dirty="0"/>
              <a:t> pore volume </a:t>
            </a:r>
            <a:r>
              <a:rPr lang="en-US" sz="2400" dirty="0" smtClean="0">
                <a:solidFill>
                  <a:srgbClr val="008000"/>
                </a:solidFill>
              </a:rPr>
              <a:t>decreases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Inorganic</a:t>
            </a:r>
            <a:r>
              <a:rPr lang="en-US" sz="2400" dirty="0" smtClean="0"/>
              <a:t> matter contributes most to </a:t>
            </a:r>
            <a:r>
              <a:rPr lang="en-US" sz="2400" dirty="0" smtClean="0">
                <a:solidFill>
                  <a:srgbClr val="FF0000"/>
                </a:solidFill>
              </a:rPr>
              <a:t>total volume</a:t>
            </a:r>
            <a:r>
              <a:rPr lang="en-US" sz="2400" dirty="0" smtClean="0"/>
              <a:t>, while </a:t>
            </a:r>
            <a:r>
              <a:rPr lang="en-US" sz="2400" dirty="0" smtClean="0">
                <a:solidFill>
                  <a:srgbClr val="FF0000"/>
                </a:solidFill>
              </a:rPr>
              <a:t>OM</a:t>
            </a:r>
            <a:r>
              <a:rPr lang="en-US" sz="2400" dirty="0" smtClean="0"/>
              <a:t> is significant to </a:t>
            </a:r>
            <a:r>
              <a:rPr lang="en-US" sz="2400" dirty="0" smtClean="0">
                <a:solidFill>
                  <a:srgbClr val="FF0000"/>
                </a:solidFill>
              </a:rPr>
              <a:t>total SSA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n-US" sz="28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6028173" y="203206"/>
            <a:ext cx="2854569" cy="6358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41505" y="290149"/>
            <a:ext cx="49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16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0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777922" y="1269187"/>
            <a:ext cx="7588156" cy="6358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Acknowledgement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777922" y="2002120"/>
            <a:ext cx="7588156" cy="418352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/>
              <a:t>The author would like to acknowledge the financial support of National Natural Science Foundation of China (Grant No. 41472112), National Science and Technology Major Project (Grant No. 2011ZX05018-02), and China Geological Survey project (Grant No. 12120114046701). This work was supported in part by The Ohio State University Office of Energy and Environment. </a:t>
            </a: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Special acknowledgements </a:t>
            </a:r>
            <a:r>
              <a:rPr lang="en-US" sz="1600" dirty="0"/>
              <a:t>are given to the Shaanxi Yanchang Petroleum (Group) Co., Ltd. for providing drilling cores used in this research. </a:t>
            </a: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M.R</a:t>
            </a:r>
            <a:r>
              <a:rPr lang="en-US" sz="1600" dirty="0"/>
              <a:t>. Soltanian was supported by the U. S. Department of Energy’s (DOE) Office of Fossil Energy funding to Oak Ridge National Laboratory (ORNL) under project FEAA-045. ORNL is managed by UT-Battelle for the U.S. DOE under Contract DE-AC05-00OR22725. 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741505" y="290149"/>
            <a:ext cx="49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17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500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UHall First Snow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5" b="31267"/>
          <a:stretch/>
        </p:blipFill>
        <p:spPr>
          <a:xfrm>
            <a:off x="8792" y="1011115"/>
            <a:ext cx="9122208" cy="5846885"/>
          </a:xfrm>
        </p:spPr>
      </p:pic>
    </p:spTree>
    <p:extLst>
      <p:ext uri="{BB962C8B-B14F-4D97-AF65-F5344CB8AC3E}">
        <p14:creationId xmlns:p14="http://schemas.microsoft.com/office/powerpoint/2010/main" val="102031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777922" y="1269186"/>
            <a:ext cx="7588156" cy="474947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/>
              <a:t>Outline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2800" dirty="0" smtClean="0"/>
              <a:t>Motivation</a:t>
            </a:r>
          </a:p>
          <a:p>
            <a:r>
              <a:rPr lang="en-US" sz="2800" dirty="0" smtClean="0"/>
              <a:t>Background</a:t>
            </a:r>
          </a:p>
          <a:p>
            <a:r>
              <a:rPr lang="en-US" sz="2800" dirty="0" smtClean="0"/>
              <a:t>Sampling &amp; Experiment</a:t>
            </a:r>
          </a:p>
          <a:p>
            <a:r>
              <a:rPr lang="en-US" sz="2800" dirty="0" smtClean="0"/>
              <a:t>Methods</a:t>
            </a:r>
          </a:p>
          <a:p>
            <a:r>
              <a:rPr lang="en-US" sz="2800" dirty="0" smtClean="0"/>
              <a:t>Results &amp; Discussion</a:t>
            </a:r>
          </a:p>
          <a:p>
            <a:r>
              <a:rPr lang="en-US" sz="2800" dirty="0" smtClean="0"/>
              <a:t>Conclusions</a:t>
            </a:r>
          </a:p>
          <a:p>
            <a:r>
              <a:rPr lang="en-US" sz="2800" dirty="0" smtClean="0"/>
              <a:t>Acknowledgement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029" name="Picture 5" descr="Image result for shale g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261" y="2174962"/>
            <a:ext cx="4003797" cy="32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53848" y="290149"/>
            <a:ext cx="28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7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6028174" y="203206"/>
            <a:ext cx="2714686" cy="6358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Motivation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72427" y="1165271"/>
            <a:ext cx="4214366" cy="26857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Shale Gas</a:t>
            </a:r>
            <a:r>
              <a:rPr lang="en-US" sz="2400" dirty="0"/>
              <a:t> </a:t>
            </a:r>
            <a:r>
              <a:rPr lang="en-US" sz="2400" dirty="0" smtClean="0"/>
              <a:t>in Transitional Shale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Different from Continental and Marine Shale</a:t>
            </a:r>
          </a:p>
          <a:p>
            <a:pPr marL="0" indent="0">
              <a:lnSpc>
                <a:spcPts val="1860"/>
              </a:lnSpc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Composition</a:t>
            </a:r>
          </a:p>
          <a:p>
            <a:pPr marL="0" indent="0">
              <a:lnSpc>
                <a:spcPts val="1860"/>
              </a:lnSpc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Origin of shale gas</a:t>
            </a:r>
          </a:p>
          <a:p>
            <a:pPr marL="0" indent="0">
              <a:lnSpc>
                <a:spcPts val="1860"/>
              </a:lnSpc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Storage mechanism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505" y="4021310"/>
            <a:ext cx="4479066" cy="2758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39" y="4088273"/>
            <a:ext cx="3976290" cy="2643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741" t="18350" r="5691"/>
          <a:stretch/>
        </p:blipFill>
        <p:spPr>
          <a:xfrm>
            <a:off x="4527178" y="941560"/>
            <a:ext cx="4405512" cy="308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53848" y="290149"/>
            <a:ext cx="28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89061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6028174" y="203206"/>
            <a:ext cx="2714686" cy="6358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Motivation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822" y="3835566"/>
            <a:ext cx="3927395" cy="2763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792" r="4915" b="7640"/>
          <a:stretch/>
        </p:blipFill>
        <p:spPr>
          <a:xfrm>
            <a:off x="14943" y="3946815"/>
            <a:ext cx="5035178" cy="2909049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4058861" y="1169377"/>
            <a:ext cx="5084347" cy="2470341"/>
            <a:chOff x="4058861" y="1169377"/>
            <a:chExt cx="5084347" cy="247034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8284" t="38438" r="8519"/>
            <a:stretch/>
          </p:blipFill>
          <p:spPr>
            <a:xfrm>
              <a:off x="4466969" y="1587011"/>
              <a:ext cx="4676239" cy="199892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342792" y="3092825"/>
              <a:ext cx="18975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4954321" y="3257176"/>
              <a:ext cx="1658471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148559" y="3331941"/>
              <a:ext cx="944510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This study</a:t>
              </a:r>
              <a:endParaRPr lang="en-US" sz="1400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971905" y="1169377"/>
              <a:ext cx="0" cy="15562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592616" y="1172313"/>
              <a:ext cx="0" cy="15562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058861" y="1215453"/>
              <a:ext cx="843249" cy="2769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Micropore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42792" y="1221601"/>
              <a:ext cx="876459" cy="2769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Mesopore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97553" y="1215006"/>
              <a:ext cx="882802" cy="2769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Macropore</a:t>
              </a:r>
              <a:endParaRPr lang="en-US" sz="12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05611" y="4457707"/>
            <a:ext cx="404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OM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013" y="4528065"/>
            <a:ext cx="544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Calcite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413" y="5076124"/>
            <a:ext cx="544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Clays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13101" y="4651175"/>
            <a:ext cx="544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Quartz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Text Placeholder 2"/>
          <p:cNvSpPr txBox="1">
            <a:spLocks/>
          </p:cNvSpPr>
          <p:nvPr/>
        </p:nvSpPr>
        <p:spPr>
          <a:xfrm>
            <a:off x="172427" y="1165271"/>
            <a:ext cx="4219841" cy="329243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Shale Gas</a:t>
            </a:r>
            <a:r>
              <a:rPr lang="en-US" sz="2400" dirty="0"/>
              <a:t> </a:t>
            </a:r>
            <a:r>
              <a:rPr lang="en-US" sz="2400" dirty="0" smtClean="0"/>
              <a:t>in Transitional Shale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Pore Structure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Composition (</a:t>
            </a:r>
            <a:r>
              <a:rPr lang="en-US" dirty="0" smtClean="0">
                <a:solidFill>
                  <a:srgbClr val="FF0000"/>
                </a:solidFill>
              </a:rPr>
              <a:t>organic matter</a:t>
            </a:r>
            <a:r>
              <a:rPr lang="en-US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Shale Gas Storage </a:t>
            </a:r>
          </a:p>
          <a:p>
            <a:pPr marL="0" indent="0">
              <a:lnSpc>
                <a:spcPts val="1860"/>
              </a:lnSpc>
              <a:buNone/>
            </a:pPr>
            <a:r>
              <a:rPr lang="en-US" sz="1800" dirty="0" smtClean="0"/>
              <a:t>      Absorbed gas </a:t>
            </a:r>
          </a:p>
          <a:p>
            <a:pPr marL="0" indent="0">
              <a:lnSpc>
                <a:spcPts val="1860"/>
              </a:lnSpc>
              <a:buNone/>
            </a:pPr>
            <a:r>
              <a:rPr lang="en-US" sz="1800" dirty="0" smtClean="0"/>
              <a:t>      Free gas</a:t>
            </a:r>
          </a:p>
          <a:p>
            <a:pPr marL="0" indent="0">
              <a:lnSpc>
                <a:spcPts val="1860"/>
              </a:lnSpc>
              <a:buNone/>
            </a:pPr>
            <a:r>
              <a:rPr lang="en-US" sz="1800" dirty="0" smtClean="0"/>
              <a:t>      Dissolved gas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12210" t="1" r="11822" b="12424"/>
          <a:stretch/>
        </p:blipFill>
        <p:spPr>
          <a:xfrm>
            <a:off x="3539449" y="4837543"/>
            <a:ext cx="215957" cy="2385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12210" t="1" r="11822" b="12424"/>
          <a:stretch/>
        </p:blipFill>
        <p:spPr>
          <a:xfrm>
            <a:off x="3539449" y="5608122"/>
            <a:ext cx="215957" cy="23858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l="12210" t="1" r="11822" b="12424"/>
          <a:stretch/>
        </p:blipFill>
        <p:spPr>
          <a:xfrm>
            <a:off x="4054931" y="5593500"/>
            <a:ext cx="215957" cy="2385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12210" t="1" r="11822" b="12424"/>
          <a:stretch/>
        </p:blipFill>
        <p:spPr>
          <a:xfrm>
            <a:off x="4631379" y="4909151"/>
            <a:ext cx="215957" cy="23858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l="12210" t="1" r="11822" b="12424"/>
          <a:stretch/>
        </p:blipFill>
        <p:spPr>
          <a:xfrm>
            <a:off x="3058802" y="6598605"/>
            <a:ext cx="215957" cy="23858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97388" y="6475494"/>
            <a:ext cx="1231058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OM: organic matter</a:t>
            </a:r>
            <a:endParaRPr lang="en-US" sz="1000" b="1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4392268" y="6101862"/>
            <a:ext cx="74701" cy="791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227106" y="5890809"/>
            <a:ext cx="94782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absorbed gas</a:t>
            </a:r>
            <a:endParaRPr lang="en-US" sz="1000" b="1" dirty="0">
              <a:solidFill>
                <a:srgbClr val="FF00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4290712" y="5668596"/>
            <a:ext cx="74701" cy="791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275735" y="5465313"/>
            <a:ext cx="94782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free gas</a:t>
            </a:r>
            <a:endParaRPr lang="en-US" sz="1000" b="1" dirty="0">
              <a:solidFill>
                <a:srgbClr val="FF0000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2839915" y="6725590"/>
            <a:ext cx="234304" cy="447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009305" y="6624846"/>
            <a:ext cx="94782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dissolved gas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53848" y="290149"/>
            <a:ext cx="28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40667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777922" y="1269186"/>
            <a:ext cx="7588156" cy="474947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/>
              <a:t>Outline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2800" dirty="0" smtClean="0"/>
              <a:t>Motivation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Background</a:t>
            </a:r>
          </a:p>
          <a:p>
            <a:r>
              <a:rPr lang="en-US" sz="2800" dirty="0" smtClean="0"/>
              <a:t>Sampling &amp; experiment</a:t>
            </a:r>
          </a:p>
          <a:p>
            <a:r>
              <a:rPr lang="en-US" sz="2800" dirty="0" smtClean="0"/>
              <a:t>Methods</a:t>
            </a:r>
          </a:p>
          <a:p>
            <a:r>
              <a:rPr lang="en-US" sz="2800" dirty="0" smtClean="0"/>
              <a:t>Results &amp; Discussion</a:t>
            </a:r>
          </a:p>
          <a:p>
            <a:r>
              <a:rPr lang="en-US" sz="2800" dirty="0" smtClean="0"/>
              <a:t>Conclusions</a:t>
            </a:r>
          </a:p>
          <a:p>
            <a:r>
              <a:rPr lang="en-US" sz="2800" dirty="0" smtClean="0"/>
              <a:t>Acknowledgement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029" name="Picture 5" descr="Image result for shale g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261" y="2174962"/>
            <a:ext cx="4003797" cy="32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53848" y="290149"/>
            <a:ext cx="28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96605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6028174" y="203206"/>
            <a:ext cx="2714686" cy="6358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Background</a:t>
            </a:r>
          </a:p>
        </p:txBody>
      </p:sp>
      <p:pic>
        <p:nvPicPr>
          <p:cNvPr id="8" name="图片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7" y="1283680"/>
            <a:ext cx="6271413" cy="5165515"/>
          </a:xfrm>
          <a:prstGeom prst="rect">
            <a:avLst/>
          </a:prstGeom>
          <a:noFill/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6516751" y="1148860"/>
            <a:ext cx="2627250" cy="558604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Transitional Shales: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</a:t>
            </a:r>
            <a:r>
              <a:rPr lang="en-US" baseline="-25000" dirty="0" smtClean="0"/>
              <a:t>2</a:t>
            </a:r>
            <a:r>
              <a:rPr lang="en-US" dirty="0" smtClean="0"/>
              <a:t> Benxi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r>
              <a:rPr lang="en-US" dirty="0" smtClean="0"/>
              <a:t> Shanxi</a:t>
            </a:r>
            <a:endParaRPr lang="en-US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Structural Setting: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Slope of Craton Basin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Facies: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Lagoon-Delta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53848" y="290149"/>
            <a:ext cx="28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95233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777922" y="1269186"/>
            <a:ext cx="7588156" cy="474947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/>
              <a:t>Outline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2800" dirty="0" smtClean="0"/>
              <a:t>Motivation</a:t>
            </a:r>
          </a:p>
          <a:p>
            <a:r>
              <a:rPr lang="en-US" sz="2800" dirty="0" smtClean="0"/>
              <a:t>Background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Sampling &amp; Experiment</a:t>
            </a:r>
          </a:p>
          <a:p>
            <a:r>
              <a:rPr lang="en-US" sz="2800" dirty="0" smtClean="0"/>
              <a:t>Methods</a:t>
            </a:r>
          </a:p>
          <a:p>
            <a:r>
              <a:rPr lang="en-US" sz="2800" dirty="0" smtClean="0"/>
              <a:t>Results &amp; Discussion</a:t>
            </a:r>
          </a:p>
          <a:p>
            <a:r>
              <a:rPr lang="en-US" sz="2800" dirty="0" smtClean="0"/>
              <a:t>Conclusions</a:t>
            </a:r>
          </a:p>
          <a:p>
            <a:r>
              <a:rPr lang="en-US" sz="2800" dirty="0" smtClean="0"/>
              <a:t>Acknowledgement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029" name="Picture 5" descr="Image result for shale g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261" y="2174962"/>
            <a:ext cx="4003797" cy="32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53848" y="290149"/>
            <a:ext cx="28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1892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 txBox="1">
            <a:spLocks/>
          </p:cNvSpPr>
          <p:nvPr/>
        </p:nvSpPr>
        <p:spPr>
          <a:xfrm>
            <a:off x="6156268" y="1245570"/>
            <a:ext cx="2987732" cy="48782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Geochemical: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Total Organic Carbon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Vitrinite Reflectance &amp; Rock Eval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Macerals</a:t>
            </a:r>
            <a:endParaRPr lang="en-US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400" dirty="0" smtClean="0"/>
              <a:t>Petrological: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X-Ray Diffraction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Pore Size Distribution (CO</a:t>
            </a:r>
            <a:r>
              <a:rPr lang="en-US" baseline="-25000" dirty="0" smtClean="0"/>
              <a:t>2</a:t>
            </a:r>
            <a:r>
              <a:rPr lang="en-US" dirty="0" smtClean="0"/>
              <a:t> &amp; N</a:t>
            </a:r>
            <a:r>
              <a:rPr lang="en-US" baseline="-25000" dirty="0" smtClean="0"/>
              <a:t>2</a:t>
            </a:r>
            <a:r>
              <a:rPr lang="en-US" dirty="0" smtClean="0"/>
              <a:t> isotherms).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5" name="图片 41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808"/>
            <a:ext cx="6195425" cy="482719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57413" y="6194215"/>
            <a:ext cx="52443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 points </a:t>
            </a:r>
            <a:r>
              <a:rPr lang="en-US" dirty="0" smtClean="0"/>
              <a:t>from Q25 Well, black points from Q14 Well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28061" y="6261535"/>
            <a:ext cx="1626754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Over 3000 meters.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53848" y="290149"/>
            <a:ext cx="28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390937" y="203206"/>
            <a:ext cx="4462911" cy="6358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Sampling &amp; Experiment</a:t>
            </a:r>
          </a:p>
        </p:txBody>
      </p:sp>
    </p:spTree>
    <p:extLst>
      <p:ext uri="{BB962C8B-B14F-4D97-AF65-F5344CB8AC3E}">
        <p14:creationId xmlns:p14="http://schemas.microsoft.com/office/powerpoint/2010/main" val="393249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777922" y="1269186"/>
            <a:ext cx="7588156" cy="474947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/>
              <a:t>Outline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2800" dirty="0" smtClean="0"/>
              <a:t>Motivation</a:t>
            </a:r>
          </a:p>
          <a:p>
            <a:r>
              <a:rPr lang="en-US" sz="2800" dirty="0" smtClean="0"/>
              <a:t>Background</a:t>
            </a:r>
          </a:p>
          <a:p>
            <a:r>
              <a:rPr lang="en-US" sz="2800" dirty="0" smtClean="0"/>
              <a:t>Sampling &amp; Experiment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Methods</a:t>
            </a:r>
          </a:p>
          <a:p>
            <a:r>
              <a:rPr lang="en-US" sz="2800" dirty="0" smtClean="0"/>
              <a:t>Results &amp; Discussion</a:t>
            </a:r>
          </a:p>
          <a:p>
            <a:r>
              <a:rPr lang="en-US" sz="2800" dirty="0" smtClean="0"/>
              <a:t>Conclusions</a:t>
            </a:r>
          </a:p>
          <a:p>
            <a:r>
              <a:rPr lang="en-US" sz="2800" dirty="0" smtClean="0"/>
              <a:t>Acknowledgement</a:t>
            </a:r>
          </a:p>
        </p:txBody>
      </p:sp>
      <p:pic>
        <p:nvPicPr>
          <p:cNvPr id="1029" name="Picture 5" descr="Image result for shale g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261" y="2174962"/>
            <a:ext cx="4003797" cy="32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53848" y="290149"/>
            <a:ext cx="28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21955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SC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ASCpowerpoint.potx</Template>
  <TotalTime>1359</TotalTime>
  <Words>743</Words>
  <Application>Microsoft Macintosh PowerPoint</Application>
  <PresentationFormat>On-screen Show (4:3)</PresentationFormat>
  <Paragraphs>201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ASCpowerpoint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Janell Strouse</dc:creator>
  <cp:lastModifiedBy>Fengyang Xiong</cp:lastModifiedBy>
  <cp:revision>83</cp:revision>
  <dcterms:created xsi:type="dcterms:W3CDTF">2014-02-19T18:52:33Z</dcterms:created>
  <dcterms:modified xsi:type="dcterms:W3CDTF">2017-03-24T12:33:55Z</dcterms:modified>
</cp:coreProperties>
</file>