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0" r:id="rId3"/>
    <p:sldId id="283" r:id="rId4"/>
    <p:sldId id="284" r:id="rId5"/>
    <p:sldId id="279" r:id="rId6"/>
    <p:sldId id="282" r:id="rId7"/>
    <p:sldId id="285" r:id="rId8"/>
    <p:sldId id="257" r:id="rId9"/>
    <p:sldId id="277" r:id="rId10"/>
    <p:sldId id="288" r:id="rId11"/>
    <p:sldId id="286" r:id="rId12"/>
    <p:sldId id="276" r:id="rId13"/>
    <p:sldId id="281" r:id="rId14"/>
    <p:sldId id="268" r:id="rId15"/>
    <p:sldId id="287"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4070"/>
    <a:srgbClr val="103B4E"/>
    <a:srgbClr val="262626"/>
    <a:srgbClr val="165978"/>
    <a:srgbClr val="0085BA"/>
    <a:srgbClr val="A69937"/>
    <a:srgbClr val="B37021"/>
    <a:srgbClr val="EDA247"/>
    <a:srgbClr val="888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37" autoAdjust="0"/>
    <p:restoredTop sz="68646" autoAdjust="0"/>
  </p:normalViewPr>
  <p:slideViewPr>
    <p:cSldViewPr snapToGrid="0">
      <p:cViewPr>
        <p:scale>
          <a:sx n="74" d="100"/>
          <a:sy n="74" d="100"/>
        </p:scale>
        <p:origin x="1952" y="3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4A681-AEA4-3D4F-BDA8-6248B16D34A6}" type="doc">
      <dgm:prSet loTypeId="urn:microsoft.com/office/officeart/2005/8/layout/cycle6" loCatId="" qsTypeId="urn:microsoft.com/office/officeart/2005/8/quickstyle/simple4" qsCatId="simple" csTypeId="urn:microsoft.com/office/officeart/2005/8/colors/colorful1" csCatId="colorful" phldr="1"/>
      <dgm:spPr/>
      <dgm:t>
        <a:bodyPr/>
        <a:lstStyle/>
        <a:p>
          <a:endParaRPr lang="en-US"/>
        </a:p>
      </dgm:t>
    </dgm:pt>
    <dgm:pt modelId="{37B7A928-EFAC-5647-A99B-CEBF1797EA12}">
      <dgm:prSet phldrT="[Text]" custT="1"/>
      <dgm:spPr>
        <a:solidFill>
          <a:srgbClr val="EDA247"/>
        </a:solidFill>
      </dgm:spPr>
      <dgm:t>
        <a:bodyPr/>
        <a:lstStyle/>
        <a:p>
          <a:r>
            <a:rPr lang="en-US" sz="1100" dirty="0" smtClean="0">
              <a:latin typeface="Helvetica" charset="0"/>
              <a:ea typeface="Helvetica" charset="0"/>
              <a:cs typeface="Helvetica" charset="0"/>
            </a:rPr>
            <a:t>College campuses</a:t>
          </a:r>
          <a:endParaRPr lang="en-US" sz="1100" dirty="0">
            <a:latin typeface="Helvetica" charset="0"/>
            <a:ea typeface="Helvetica" charset="0"/>
            <a:cs typeface="Helvetica" charset="0"/>
          </a:endParaRPr>
        </a:p>
      </dgm:t>
    </dgm:pt>
    <dgm:pt modelId="{E14CAF9E-0673-3648-9282-448965BD611B}" type="parTrans" cxnId="{C7305ED7-5533-314A-AA7D-2826EFA2B43C}">
      <dgm:prSet/>
      <dgm:spPr/>
      <dgm:t>
        <a:bodyPr/>
        <a:lstStyle/>
        <a:p>
          <a:endParaRPr lang="en-US"/>
        </a:p>
      </dgm:t>
    </dgm:pt>
    <dgm:pt modelId="{367882A2-7784-BB46-AC95-56E4B8DC0B12}" type="sibTrans" cxnId="{C7305ED7-5533-314A-AA7D-2826EFA2B43C}">
      <dgm:prSet/>
      <dgm:spPr>
        <a:ln>
          <a:solidFill>
            <a:srgbClr val="EDA247"/>
          </a:solidFill>
        </a:ln>
      </dgm:spPr>
      <dgm:t>
        <a:bodyPr/>
        <a:lstStyle/>
        <a:p>
          <a:endParaRPr lang="en-US" sz="3600">
            <a:latin typeface="Helvetica" charset="0"/>
            <a:ea typeface="Helvetica" charset="0"/>
            <a:cs typeface="Helvetica" charset="0"/>
          </a:endParaRPr>
        </a:p>
      </dgm:t>
    </dgm:pt>
    <dgm:pt modelId="{30E55893-A4C4-974A-8E86-15755F13F1A8}">
      <dgm:prSet phldrT="[Text]" custT="1"/>
      <dgm:spPr>
        <a:solidFill>
          <a:srgbClr val="888888"/>
        </a:solidFill>
      </dgm:spPr>
      <dgm:t>
        <a:bodyPr/>
        <a:lstStyle/>
        <a:p>
          <a:r>
            <a:rPr lang="en-US" sz="1100" dirty="0" smtClean="0">
              <a:latin typeface="Helvetica" charset="0"/>
              <a:ea typeface="Helvetica" charset="0"/>
              <a:cs typeface="Helvetica" charset="0"/>
            </a:rPr>
            <a:t>myFOSSIL</a:t>
          </a:r>
          <a:endParaRPr lang="en-US" sz="1100" dirty="0">
            <a:latin typeface="Helvetica" charset="0"/>
            <a:ea typeface="Helvetica" charset="0"/>
            <a:cs typeface="Helvetica" charset="0"/>
          </a:endParaRPr>
        </a:p>
      </dgm:t>
    </dgm:pt>
    <dgm:pt modelId="{8E46EEAE-A1FD-304D-8D1B-E5ED01ACCE29}" type="parTrans" cxnId="{C98A2DB1-B256-644F-86C8-6EDD1EDA7260}">
      <dgm:prSet/>
      <dgm:spPr/>
      <dgm:t>
        <a:bodyPr/>
        <a:lstStyle/>
        <a:p>
          <a:endParaRPr lang="en-US"/>
        </a:p>
      </dgm:t>
    </dgm:pt>
    <dgm:pt modelId="{CA5AA779-8BFB-6045-8090-C83DD45C3DBA}" type="sibTrans" cxnId="{C98A2DB1-B256-644F-86C8-6EDD1EDA7260}">
      <dgm:prSet/>
      <dgm:spPr>
        <a:ln>
          <a:solidFill>
            <a:srgbClr val="888888"/>
          </a:solidFill>
        </a:ln>
      </dgm:spPr>
      <dgm:t>
        <a:bodyPr/>
        <a:lstStyle/>
        <a:p>
          <a:endParaRPr lang="en-US" sz="3600">
            <a:latin typeface="Helvetica" charset="0"/>
            <a:ea typeface="Helvetica" charset="0"/>
            <a:cs typeface="Helvetica" charset="0"/>
          </a:endParaRPr>
        </a:p>
      </dgm:t>
    </dgm:pt>
    <dgm:pt modelId="{112986D0-2CB8-9746-9E4A-0C86AC467883}">
      <dgm:prSet phldrT="[Text]" custT="1"/>
      <dgm:spPr>
        <a:solidFill>
          <a:srgbClr val="165978"/>
        </a:solidFill>
      </dgm:spPr>
      <dgm:t>
        <a:bodyPr/>
        <a:lstStyle/>
        <a:p>
          <a:r>
            <a:rPr lang="en-US" sz="1100" dirty="0" smtClean="0">
              <a:latin typeface="Helvetica" charset="0"/>
              <a:ea typeface="Helvetica" charset="0"/>
              <a:cs typeface="Helvetica" charset="0"/>
            </a:rPr>
            <a:t>Twitter</a:t>
          </a:r>
          <a:endParaRPr lang="en-US" sz="1100" dirty="0">
            <a:latin typeface="Helvetica" charset="0"/>
            <a:ea typeface="Helvetica" charset="0"/>
            <a:cs typeface="Helvetica" charset="0"/>
          </a:endParaRPr>
        </a:p>
      </dgm:t>
    </dgm:pt>
    <dgm:pt modelId="{FA6833D2-82DB-1D4C-B228-8E665C77DA75}" type="parTrans" cxnId="{281C30B8-2916-AA4C-AD56-A0530771043B}">
      <dgm:prSet/>
      <dgm:spPr/>
      <dgm:t>
        <a:bodyPr/>
        <a:lstStyle/>
        <a:p>
          <a:endParaRPr lang="en-US"/>
        </a:p>
      </dgm:t>
    </dgm:pt>
    <dgm:pt modelId="{35594D6D-0800-9C4C-B61F-253B3705A267}" type="sibTrans" cxnId="{281C30B8-2916-AA4C-AD56-A0530771043B}">
      <dgm:prSet/>
      <dgm:spPr>
        <a:ln>
          <a:solidFill>
            <a:srgbClr val="165978"/>
          </a:solidFill>
        </a:ln>
      </dgm:spPr>
      <dgm:t>
        <a:bodyPr/>
        <a:lstStyle/>
        <a:p>
          <a:endParaRPr lang="en-US" sz="3600">
            <a:latin typeface="Helvetica" charset="0"/>
            <a:ea typeface="Helvetica" charset="0"/>
            <a:cs typeface="Helvetica" charset="0"/>
          </a:endParaRPr>
        </a:p>
      </dgm:t>
    </dgm:pt>
    <dgm:pt modelId="{8755A238-C61C-9343-99F6-C7D25E33434C}">
      <dgm:prSet phldrT="[Text]" custT="1"/>
      <dgm:spPr>
        <a:solidFill>
          <a:srgbClr val="0085BA"/>
        </a:solidFill>
      </dgm:spPr>
      <dgm:t>
        <a:bodyPr/>
        <a:lstStyle/>
        <a:p>
          <a:r>
            <a:rPr lang="en-US" sz="1100" dirty="0" smtClean="0">
              <a:latin typeface="Helvetica" charset="0"/>
              <a:ea typeface="Helvetica" charset="0"/>
              <a:cs typeface="Helvetica" charset="0"/>
            </a:rPr>
            <a:t>Museums</a:t>
          </a:r>
          <a:endParaRPr lang="en-US" sz="1100" dirty="0">
            <a:latin typeface="Helvetica" charset="0"/>
            <a:ea typeface="Helvetica" charset="0"/>
            <a:cs typeface="Helvetica" charset="0"/>
          </a:endParaRPr>
        </a:p>
      </dgm:t>
    </dgm:pt>
    <dgm:pt modelId="{04CD87AF-28D2-CA41-BC62-0F6CC8A21B27}" type="parTrans" cxnId="{9351D6CB-1DFF-804C-B675-16EB5B24F42F}">
      <dgm:prSet/>
      <dgm:spPr/>
      <dgm:t>
        <a:bodyPr/>
        <a:lstStyle/>
        <a:p>
          <a:endParaRPr lang="en-US"/>
        </a:p>
      </dgm:t>
    </dgm:pt>
    <dgm:pt modelId="{CCA1BC33-6036-0844-AFF8-2D9DAF83F800}" type="sibTrans" cxnId="{9351D6CB-1DFF-804C-B675-16EB5B24F42F}">
      <dgm:prSet/>
      <dgm:spPr>
        <a:solidFill>
          <a:srgbClr val="165978"/>
        </a:solidFill>
        <a:ln>
          <a:solidFill>
            <a:srgbClr val="103B4E"/>
          </a:solidFill>
        </a:ln>
      </dgm:spPr>
      <dgm:t>
        <a:bodyPr/>
        <a:lstStyle/>
        <a:p>
          <a:endParaRPr lang="en-US" sz="3600">
            <a:latin typeface="Helvetica" charset="0"/>
            <a:ea typeface="Helvetica" charset="0"/>
            <a:cs typeface="Helvetica" charset="0"/>
          </a:endParaRPr>
        </a:p>
      </dgm:t>
    </dgm:pt>
    <dgm:pt modelId="{F313E45C-B35D-AA45-B0F6-EFD01C25275D}">
      <dgm:prSet phldrT="[Text]" custT="1"/>
      <dgm:spPr>
        <a:solidFill>
          <a:srgbClr val="A69937"/>
        </a:solidFill>
      </dgm:spPr>
      <dgm:t>
        <a:bodyPr/>
        <a:lstStyle/>
        <a:p>
          <a:r>
            <a:rPr lang="en-US" sz="1100" dirty="0" smtClean="0">
              <a:latin typeface="Helvetica" charset="0"/>
              <a:ea typeface="Helvetica" charset="0"/>
              <a:cs typeface="Helvetica" charset="0"/>
            </a:rPr>
            <a:t>Field trips</a:t>
          </a:r>
          <a:endParaRPr lang="en-US" sz="1100" dirty="0">
            <a:latin typeface="Helvetica" charset="0"/>
            <a:ea typeface="Helvetica" charset="0"/>
            <a:cs typeface="Helvetica" charset="0"/>
          </a:endParaRPr>
        </a:p>
      </dgm:t>
    </dgm:pt>
    <dgm:pt modelId="{0058DFFF-E8F0-9443-8B4E-50FAA1AEB402}" type="parTrans" cxnId="{E4F82D92-695C-2949-A28F-DAA938231297}">
      <dgm:prSet/>
      <dgm:spPr/>
      <dgm:t>
        <a:bodyPr/>
        <a:lstStyle/>
        <a:p>
          <a:endParaRPr lang="en-US"/>
        </a:p>
      </dgm:t>
    </dgm:pt>
    <dgm:pt modelId="{0D76CF26-DC16-D643-949D-77F84FD34588}" type="sibTrans" cxnId="{E4F82D92-695C-2949-A28F-DAA938231297}">
      <dgm:prSet/>
      <dgm:spPr>
        <a:ln>
          <a:solidFill>
            <a:srgbClr val="A69937"/>
          </a:solidFill>
        </a:ln>
      </dgm:spPr>
      <dgm:t>
        <a:bodyPr/>
        <a:lstStyle/>
        <a:p>
          <a:endParaRPr lang="en-US" sz="3600">
            <a:latin typeface="Helvetica" charset="0"/>
            <a:ea typeface="Helvetica" charset="0"/>
            <a:cs typeface="Helvetica" charset="0"/>
          </a:endParaRPr>
        </a:p>
      </dgm:t>
    </dgm:pt>
    <dgm:pt modelId="{E2804CA8-E320-B042-BAA4-BBCEE2F927CE}">
      <dgm:prSet phldrT="[Text]" custT="1"/>
      <dgm:spPr>
        <a:solidFill>
          <a:srgbClr val="262626"/>
        </a:solidFill>
      </dgm:spPr>
      <dgm:t>
        <a:bodyPr/>
        <a:lstStyle/>
        <a:p>
          <a:r>
            <a:rPr lang="en-US" sz="1100" dirty="0" smtClean="0">
              <a:latin typeface="Helvetica" charset="0"/>
              <a:ea typeface="Helvetica" charset="0"/>
              <a:cs typeface="Helvetica" charset="0"/>
            </a:rPr>
            <a:t>Conferences</a:t>
          </a:r>
          <a:endParaRPr lang="en-US" sz="1100" dirty="0">
            <a:latin typeface="Helvetica" charset="0"/>
            <a:ea typeface="Helvetica" charset="0"/>
            <a:cs typeface="Helvetica" charset="0"/>
          </a:endParaRPr>
        </a:p>
      </dgm:t>
    </dgm:pt>
    <dgm:pt modelId="{D2054849-FC04-3649-865E-8EFD9BAD6F34}" type="parTrans" cxnId="{CF5DBFC2-CE78-C94C-9527-258AD0055BEE}">
      <dgm:prSet/>
      <dgm:spPr/>
      <dgm:t>
        <a:bodyPr/>
        <a:lstStyle/>
        <a:p>
          <a:endParaRPr lang="en-US"/>
        </a:p>
      </dgm:t>
    </dgm:pt>
    <dgm:pt modelId="{141EF1F9-49D8-FE48-AB1B-1860DF53E75E}" type="sibTrans" cxnId="{CF5DBFC2-CE78-C94C-9527-258AD0055BEE}">
      <dgm:prSet/>
      <dgm:spPr>
        <a:ln>
          <a:solidFill>
            <a:srgbClr val="262626"/>
          </a:solidFill>
        </a:ln>
      </dgm:spPr>
      <dgm:t>
        <a:bodyPr/>
        <a:lstStyle/>
        <a:p>
          <a:endParaRPr lang="en-US" sz="3600">
            <a:latin typeface="Helvetica" charset="0"/>
            <a:ea typeface="Helvetica" charset="0"/>
            <a:cs typeface="Helvetica" charset="0"/>
          </a:endParaRPr>
        </a:p>
      </dgm:t>
    </dgm:pt>
    <dgm:pt modelId="{10E0D9C6-FD67-2A43-B1FA-F51C1A7AD742}">
      <dgm:prSet phldrT="[Text]" custT="1"/>
      <dgm:spPr>
        <a:solidFill>
          <a:srgbClr val="D04070"/>
        </a:solidFill>
      </dgm:spPr>
      <dgm:t>
        <a:bodyPr/>
        <a:lstStyle/>
        <a:p>
          <a:r>
            <a:rPr lang="en-US" sz="1100" dirty="0" smtClean="0">
              <a:latin typeface="Helvetica" charset="0"/>
              <a:ea typeface="Helvetica" charset="0"/>
              <a:cs typeface="Helvetica" charset="0"/>
            </a:rPr>
            <a:t>Facebook</a:t>
          </a:r>
          <a:endParaRPr lang="en-US" sz="1100" dirty="0">
            <a:latin typeface="Helvetica" charset="0"/>
            <a:ea typeface="Helvetica" charset="0"/>
            <a:cs typeface="Helvetica" charset="0"/>
          </a:endParaRPr>
        </a:p>
      </dgm:t>
    </dgm:pt>
    <dgm:pt modelId="{17B8BEB8-166D-8943-B69C-AED164359E65}" type="parTrans" cxnId="{167A8DAF-CAB5-084D-AC38-C76A665E846F}">
      <dgm:prSet/>
      <dgm:spPr/>
      <dgm:t>
        <a:bodyPr/>
        <a:lstStyle/>
        <a:p>
          <a:endParaRPr lang="en-US"/>
        </a:p>
      </dgm:t>
    </dgm:pt>
    <dgm:pt modelId="{EBB9F39D-E7F1-BA4A-8303-CD830AD017B1}" type="sibTrans" cxnId="{167A8DAF-CAB5-084D-AC38-C76A665E846F}">
      <dgm:prSet/>
      <dgm:spPr>
        <a:ln>
          <a:solidFill>
            <a:srgbClr val="D04070"/>
          </a:solidFill>
        </a:ln>
      </dgm:spPr>
      <dgm:t>
        <a:bodyPr/>
        <a:lstStyle/>
        <a:p>
          <a:endParaRPr lang="en-US" sz="3600">
            <a:latin typeface="Helvetica" charset="0"/>
            <a:ea typeface="Helvetica" charset="0"/>
            <a:cs typeface="Helvetica" charset="0"/>
          </a:endParaRPr>
        </a:p>
      </dgm:t>
    </dgm:pt>
    <dgm:pt modelId="{3BCECDDF-EA38-9543-B4A6-AEADF89DBF9C}">
      <dgm:prSet phldrT="[Text]" custT="1"/>
      <dgm:spPr>
        <a:solidFill>
          <a:srgbClr val="B37021"/>
        </a:solidFill>
      </dgm:spPr>
      <dgm:t>
        <a:bodyPr/>
        <a:lstStyle/>
        <a:p>
          <a:r>
            <a:rPr lang="en-US" sz="1100" dirty="0" smtClean="0">
              <a:latin typeface="Helvetica" charset="0"/>
              <a:ea typeface="Helvetica" charset="0"/>
              <a:cs typeface="Helvetica" charset="0"/>
            </a:rPr>
            <a:t>Fossil club meetings</a:t>
          </a:r>
          <a:endParaRPr lang="en-US" sz="1100" dirty="0">
            <a:latin typeface="Helvetica" charset="0"/>
            <a:ea typeface="Helvetica" charset="0"/>
            <a:cs typeface="Helvetica" charset="0"/>
          </a:endParaRPr>
        </a:p>
      </dgm:t>
    </dgm:pt>
    <dgm:pt modelId="{7FBA5FF7-A607-B04A-B1B1-D796F64B753F}" type="parTrans" cxnId="{997FF901-6785-A343-89B8-4D7D5D8F7170}">
      <dgm:prSet/>
      <dgm:spPr/>
      <dgm:t>
        <a:bodyPr/>
        <a:lstStyle/>
        <a:p>
          <a:endParaRPr lang="en-US"/>
        </a:p>
      </dgm:t>
    </dgm:pt>
    <dgm:pt modelId="{066C459A-4AD7-C54E-A4A0-1FEC675CB1D5}" type="sibTrans" cxnId="{997FF901-6785-A343-89B8-4D7D5D8F7170}">
      <dgm:prSet/>
      <dgm:spPr>
        <a:ln>
          <a:solidFill>
            <a:srgbClr val="B37021"/>
          </a:solidFill>
        </a:ln>
      </dgm:spPr>
      <dgm:t>
        <a:bodyPr/>
        <a:lstStyle/>
        <a:p>
          <a:endParaRPr lang="en-US" sz="3600">
            <a:latin typeface="Helvetica" charset="0"/>
            <a:ea typeface="Helvetica" charset="0"/>
            <a:cs typeface="Helvetica" charset="0"/>
          </a:endParaRPr>
        </a:p>
      </dgm:t>
    </dgm:pt>
    <dgm:pt modelId="{F93DA9BF-9456-F148-853F-277290711981}" type="pres">
      <dgm:prSet presAssocID="{B304A681-AEA4-3D4F-BDA8-6248B16D34A6}" presName="cycle" presStyleCnt="0">
        <dgm:presLayoutVars>
          <dgm:dir/>
          <dgm:resizeHandles val="exact"/>
        </dgm:presLayoutVars>
      </dgm:prSet>
      <dgm:spPr/>
      <dgm:t>
        <a:bodyPr/>
        <a:lstStyle/>
        <a:p>
          <a:endParaRPr lang="en-US"/>
        </a:p>
      </dgm:t>
    </dgm:pt>
    <dgm:pt modelId="{73BD594B-03C1-C149-BF6C-FDE68406057D}" type="pres">
      <dgm:prSet presAssocID="{37B7A928-EFAC-5647-A99B-CEBF1797EA12}" presName="node" presStyleLbl="node1" presStyleIdx="0" presStyleCnt="8" custScaleX="143401" custRadScaleRad="100536" custRadScaleInc="2191">
        <dgm:presLayoutVars>
          <dgm:bulletEnabled val="1"/>
        </dgm:presLayoutVars>
      </dgm:prSet>
      <dgm:spPr/>
      <dgm:t>
        <a:bodyPr/>
        <a:lstStyle/>
        <a:p>
          <a:endParaRPr lang="en-US"/>
        </a:p>
      </dgm:t>
    </dgm:pt>
    <dgm:pt modelId="{51D03C44-4ABE-F54B-A57A-D23FDABCD85C}" type="pres">
      <dgm:prSet presAssocID="{37B7A928-EFAC-5647-A99B-CEBF1797EA12}" presName="spNode" presStyleCnt="0"/>
      <dgm:spPr/>
    </dgm:pt>
    <dgm:pt modelId="{8B870002-9CED-1742-8922-97F59FBDDFDE}" type="pres">
      <dgm:prSet presAssocID="{367882A2-7784-BB46-AC95-56E4B8DC0B12}" presName="sibTrans" presStyleLbl="sibTrans1D1" presStyleIdx="0" presStyleCnt="8"/>
      <dgm:spPr/>
      <dgm:t>
        <a:bodyPr/>
        <a:lstStyle/>
        <a:p>
          <a:endParaRPr lang="en-US"/>
        </a:p>
      </dgm:t>
    </dgm:pt>
    <dgm:pt modelId="{1794ECD1-71E3-BE41-911A-0E1E1A362C84}" type="pres">
      <dgm:prSet presAssocID="{30E55893-A4C4-974A-8E86-15755F13F1A8}" presName="node" presStyleLbl="node1" presStyleIdx="1" presStyleCnt="8" custScaleX="152344">
        <dgm:presLayoutVars>
          <dgm:bulletEnabled val="1"/>
        </dgm:presLayoutVars>
      </dgm:prSet>
      <dgm:spPr/>
      <dgm:t>
        <a:bodyPr/>
        <a:lstStyle/>
        <a:p>
          <a:endParaRPr lang="en-US"/>
        </a:p>
      </dgm:t>
    </dgm:pt>
    <dgm:pt modelId="{6BCBAB20-6463-6248-98B6-228CC4F46CF8}" type="pres">
      <dgm:prSet presAssocID="{30E55893-A4C4-974A-8E86-15755F13F1A8}" presName="spNode" presStyleCnt="0"/>
      <dgm:spPr/>
    </dgm:pt>
    <dgm:pt modelId="{23586883-A51B-914B-89AE-C5F42555F898}" type="pres">
      <dgm:prSet presAssocID="{CA5AA779-8BFB-6045-8090-C83DD45C3DBA}" presName="sibTrans" presStyleLbl="sibTrans1D1" presStyleIdx="1" presStyleCnt="8"/>
      <dgm:spPr/>
      <dgm:t>
        <a:bodyPr/>
        <a:lstStyle/>
        <a:p>
          <a:endParaRPr lang="en-US"/>
        </a:p>
      </dgm:t>
    </dgm:pt>
    <dgm:pt modelId="{0695C0D4-4D69-794A-9A48-521900EF845A}" type="pres">
      <dgm:prSet presAssocID="{10E0D9C6-FD67-2A43-B1FA-F51C1A7AD742}" presName="node" presStyleLbl="node1" presStyleIdx="2" presStyleCnt="8" custScaleX="124495">
        <dgm:presLayoutVars>
          <dgm:bulletEnabled val="1"/>
        </dgm:presLayoutVars>
      </dgm:prSet>
      <dgm:spPr/>
      <dgm:t>
        <a:bodyPr/>
        <a:lstStyle/>
        <a:p>
          <a:endParaRPr lang="en-US"/>
        </a:p>
      </dgm:t>
    </dgm:pt>
    <dgm:pt modelId="{FB05D2E4-FA94-B74E-8A0F-8D383398C6EE}" type="pres">
      <dgm:prSet presAssocID="{10E0D9C6-FD67-2A43-B1FA-F51C1A7AD742}" presName="spNode" presStyleCnt="0"/>
      <dgm:spPr/>
    </dgm:pt>
    <dgm:pt modelId="{98A48A3C-20B7-7742-8621-7E9094E8846B}" type="pres">
      <dgm:prSet presAssocID="{EBB9F39D-E7F1-BA4A-8303-CD830AD017B1}" presName="sibTrans" presStyleLbl="sibTrans1D1" presStyleIdx="2" presStyleCnt="8"/>
      <dgm:spPr/>
      <dgm:t>
        <a:bodyPr/>
        <a:lstStyle/>
        <a:p>
          <a:endParaRPr lang="en-US"/>
        </a:p>
      </dgm:t>
    </dgm:pt>
    <dgm:pt modelId="{DE3D0886-2036-FC48-817C-406DE4F7FB21}" type="pres">
      <dgm:prSet presAssocID="{112986D0-2CB8-9746-9E4A-0C86AC467883}" presName="node" presStyleLbl="node1" presStyleIdx="3" presStyleCnt="8" custScaleX="144012">
        <dgm:presLayoutVars>
          <dgm:bulletEnabled val="1"/>
        </dgm:presLayoutVars>
      </dgm:prSet>
      <dgm:spPr/>
      <dgm:t>
        <a:bodyPr/>
        <a:lstStyle/>
        <a:p>
          <a:endParaRPr lang="en-US"/>
        </a:p>
      </dgm:t>
    </dgm:pt>
    <dgm:pt modelId="{CE80C19F-F63A-6F4B-B345-F14984779143}" type="pres">
      <dgm:prSet presAssocID="{112986D0-2CB8-9746-9E4A-0C86AC467883}" presName="spNode" presStyleCnt="0"/>
      <dgm:spPr/>
    </dgm:pt>
    <dgm:pt modelId="{A8BC8FC2-DBBA-CF47-A201-1EA35C9780C8}" type="pres">
      <dgm:prSet presAssocID="{35594D6D-0800-9C4C-B61F-253B3705A267}" presName="sibTrans" presStyleLbl="sibTrans1D1" presStyleIdx="3" presStyleCnt="8"/>
      <dgm:spPr/>
      <dgm:t>
        <a:bodyPr/>
        <a:lstStyle/>
        <a:p>
          <a:endParaRPr lang="en-US"/>
        </a:p>
      </dgm:t>
    </dgm:pt>
    <dgm:pt modelId="{49FF8F63-E9C1-3A45-BB9D-72610A7D4BA6}" type="pres">
      <dgm:prSet presAssocID="{8755A238-C61C-9343-99F6-C7D25E33434C}" presName="node" presStyleLbl="node1" presStyleIdx="4" presStyleCnt="8" custScaleX="134174">
        <dgm:presLayoutVars>
          <dgm:bulletEnabled val="1"/>
        </dgm:presLayoutVars>
      </dgm:prSet>
      <dgm:spPr/>
      <dgm:t>
        <a:bodyPr/>
        <a:lstStyle/>
        <a:p>
          <a:endParaRPr lang="en-US"/>
        </a:p>
      </dgm:t>
    </dgm:pt>
    <dgm:pt modelId="{D49805D9-BB15-AC44-A52F-549A4E90235D}" type="pres">
      <dgm:prSet presAssocID="{8755A238-C61C-9343-99F6-C7D25E33434C}" presName="spNode" presStyleCnt="0"/>
      <dgm:spPr/>
    </dgm:pt>
    <dgm:pt modelId="{25A5629E-DE8E-2344-804F-22499807AF56}" type="pres">
      <dgm:prSet presAssocID="{CCA1BC33-6036-0844-AFF8-2D9DAF83F800}" presName="sibTrans" presStyleLbl="sibTrans1D1" presStyleIdx="4" presStyleCnt="8"/>
      <dgm:spPr/>
      <dgm:t>
        <a:bodyPr/>
        <a:lstStyle/>
        <a:p>
          <a:endParaRPr lang="en-US"/>
        </a:p>
      </dgm:t>
    </dgm:pt>
    <dgm:pt modelId="{5E861792-F114-1142-948F-BEA3FB14A315}" type="pres">
      <dgm:prSet presAssocID="{3BCECDDF-EA38-9543-B4A6-AEADF89DBF9C}" presName="node" presStyleLbl="node1" presStyleIdx="5" presStyleCnt="8" custScaleX="154801">
        <dgm:presLayoutVars>
          <dgm:bulletEnabled val="1"/>
        </dgm:presLayoutVars>
      </dgm:prSet>
      <dgm:spPr/>
      <dgm:t>
        <a:bodyPr/>
        <a:lstStyle/>
        <a:p>
          <a:endParaRPr lang="en-US"/>
        </a:p>
      </dgm:t>
    </dgm:pt>
    <dgm:pt modelId="{229004F3-683D-704F-95EA-DEFDDD296FA5}" type="pres">
      <dgm:prSet presAssocID="{3BCECDDF-EA38-9543-B4A6-AEADF89DBF9C}" presName="spNode" presStyleCnt="0"/>
      <dgm:spPr/>
    </dgm:pt>
    <dgm:pt modelId="{E59342DB-A36A-A740-A137-8EB0D1B4B2E2}" type="pres">
      <dgm:prSet presAssocID="{066C459A-4AD7-C54E-A4A0-1FEC675CB1D5}" presName="sibTrans" presStyleLbl="sibTrans1D1" presStyleIdx="5" presStyleCnt="8"/>
      <dgm:spPr/>
      <dgm:t>
        <a:bodyPr/>
        <a:lstStyle/>
        <a:p>
          <a:endParaRPr lang="en-US"/>
        </a:p>
      </dgm:t>
    </dgm:pt>
    <dgm:pt modelId="{08754581-88CF-B24E-B0ED-BE35674FAF25}" type="pres">
      <dgm:prSet presAssocID="{F313E45C-B35D-AA45-B0F6-EFD01C25275D}" presName="node" presStyleLbl="node1" presStyleIdx="6" presStyleCnt="8">
        <dgm:presLayoutVars>
          <dgm:bulletEnabled val="1"/>
        </dgm:presLayoutVars>
      </dgm:prSet>
      <dgm:spPr/>
      <dgm:t>
        <a:bodyPr/>
        <a:lstStyle/>
        <a:p>
          <a:endParaRPr lang="en-US"/>
        </a:p>
      </dgm:t>
    </dgm:pt>
    <dgm:pt modelId="{1C7A80A7-DA63-9047-9E13-5D39250C895F}" type="pres">
      <dgm:prSet presAssocID="{F313E45C-B35D-AA45-B0F6-EFD01C25275D}" presName="spNode" presStyleCnt="0"/>
      <dgm:spPr/>
    </dgm:pt>
    <dgm:pt modelId="{D2BE9A16-B0C7-AF49-B0BB-12F6D5BB095F}" type="pres">
      <dgm:prSet presAssocID="{0D76CF26-DC16-D643-949D-77F84FD34588}" presName="sibTrans" presStyleLbl="sibTrans1D1" presStyleIdx="6" presStyleCnt="8"/>
      <dgm:spPr/>
      <dgm:t>
        <a:bodyPr/>
        <a:lstStyle/>
        <a:p>
          <a:endParaRPr lang="en-US"/>
        </a:p>
      </dgm:t>
    </dgm:pt>
    <dgm:pt modelId="{E32868F5-4917-0349-AB86-A371504208F1}" type="pres">
      <dgm:prSet presAssocID="{E2804CA8-E320-B042-BAA4-BBCEE2F927CE}" presName="node" presStyleLbl="node1" presStyleIdx="7" presStyleCnt="8" custScaleX="150635">
        <dgm:presLayoutVars>
          <dgm:bulletEnabled val="1"/>
        </dgm:presLayoutVars>
      </dgm:prSet>
      <dgm:spPr/>
      <dgm:t>
        <a:bodyPr/>
        <a:lstStyle/>
        <a:p>
          <a:endParaRPr lang="en-US"/>
        </a:p>
      </dgm:t>
    </dgm:pt>
    <dgm:pt modelId="{C300B36A-11D4-5745-8359-AC4BF1DF8C10}" type="pres">
      <dgm:prSet presAssocID="{E2804CA8-E320-B042-BAA4-BBCEE2F927CE}" presName="spNode" presStyleCnt="0"/>
      <dgm:spPr/>
    </dgm:pt>
    <dgm:pt modelId="{D524B20C-654A-F840-A91E-3E00CC082A05}" type="pres">
      <dgm:prSet presAssocID="{141EF1F9-49D8-FE48-AB1B-1860DF53E75E}" presName="sibTrans" presStyleLbl="sibTrans1D1" presStyleIdx="7" presStyleCnt="8"/>
      <dgm:spPr/>
      <dgm:t>
        <a:bodyPr/>
        <a:lstStyle/>
        <a:p>
          <a:endParaRPr lang="en-US"/>
        </a:p>
      </dgm:t>
    </dgm:pt>
  </dgm:ptLst>
  <dgm:cxnLst>
    <dgm:cxn modelId="{9A55E0D2-4E8A-1C44-9AE1-A19D5AF6ED44}" type="presOf" srcId="{30E55893-A4C4-974A-8E86-15755F13F1A8}" destId="{1794ECD1-71E3-BE41-911A-0E1E1A362C84}" srcOrd="0" destOrd="0" presId="urn:microsoft.com/office/officeart/2005/8/layout/cycle6"/>
    <dgm:cxn modelId="{EA05BE71-70D5-6E43-84CC-C932C67509BC}" type="presOf" srcId="{0D76CF26-DC16-D643-949D-77F84FD34588}" destId="{D2BE9A16-B0C7-AF49-B0BB-12F6D5BB095F}" srcOrd="0" destOrd="0" presId="urn:microsoft.com/office/officeart/2005/8/layout/cycle6"/>
    <dgm:cxn modelId="{E4F82D92-695C-2949-A28F-DAA938231297}" srcId="{B304A681-AEA4-3D4F-BDA8-6248B16D34A6}" destId="{F313E45C-B35D-AA45-B0F6-EFD01C25275D}" srcOrd="6" destOrd="0" parTransId="{0058DFFF-E8F0-9443-8B4E-50FAA1AEB402}" sibTransId="{0D76CF26-DC16-D643-949D-77F84FD34588}"/>
    <dgm:cxn modelId="{D2513E27-75F4-3944-AD4A-471B4739ACC6}" type="presOf" srcId="{8755A238-C61C-9343-99F6-C7D25E33434C}" destId="{49FF8F63-E9C1-3A45-BB9D-72610A7D4BA6}" srcOrd="0" destOrd="0" presId="urn:microsoft.com/office/officeart/2005/8/layout/cycle6"/>
    <dgm:cxn modelId="{997FF901-6785-A343-89B8-4D7D5D8F7170}" srcId="{B304A681-AEA4-3D4F-BDA8-6248B16D34A6}" destId="{3BCECDDF-EA38-9543-B4A6-AEADF89DBF9C}" srcOrd="5" destOrd="0" parTransId="{7FBA5FF7-A607-B04A-B1B1-D796F64B753F}" sibTransId="{066C459A-4AD7-C54E-A4A0-1FEC675CB1D5}"/>
    <dgm:cxn modelId="{1E56C26E-354A-8646-9308-FC709A3CE46D}" type="presOf" srcId="{066C459A-4AD7-C54E-A4A0-1FEC675CB1D5}" destId="{E59342DB-A36A-A740-A137-8EB0D1B4B2E2}" srcOrd="0" destOrd="0" presId="urn:microsoft.com/office/officeart/2005/8/layout/cycle6"/>
    <dgm:cxn modelId="{A3BA911E-09F1-A043-9192-F2C53C0AADB5}" type="presOf" srcId="{367882A2-7784-BB46-AC95-56E4B8DC0B12}" destId="{8B870002-9CED-1742-8922-97F59FBDDFDE}" srcOrd="0" destOrd="0" presId="urn:microsoft.com/office/officeart/2005/8/layout/cycle6"/>
    <dgm:cxn modelId="{F9625293-50D2-7848-9168-B2201BEC3DCB}" type="presOf" srcId="{10E0D9C6-FD67-2A43-B1FA-F51C1A7AD742}" destId="{0695C0D4-4D69-794A-9A48-521900EF845A}" srcOrd="0" destOrd="0" presId="urn:microsoft.com/office/officeart/2005/8/layout/cycle6"/>
    <dgm:cxn modelId="{1EB89804-9727-0544-9E0E-74A9602D1560}" type="presOf" srcId="{CA5AA779-8BFB-6045-8090-C83DD45C3DBA}" destId="{23586883-A51B-914B-89AE-C5F42555F898}" srcOrd="0" destOrd="0" presId="urn:microsoft.com/office/officeart/2005/8/layout/cycle6"/>
    <dgm:cxn modelId="{C9F745D5-3A34-654B-A634-5719F265B6EB}" type="presOf" srcId="{112986D0-2CB8-9746-9E4A-0C86AC467883}" destId="{DE3D0886-2036-FC48-817C-406DE4F7FB21}" srcOrd="0" destOrd="0" presId="urn:microsoft.com/office/officeart/2005/8/layout/cycle6"/>
    <dgm:cxn modelId="{CF5DBFC2-CE78-C94C-9527-258AD0055BEE}" srcId="{B304A681-AEA4-3D4F-BDA8-6248B16D34A6}" destId="{E2804CA8-E320-B042-BAA4-BBCEE2F927CE}" srcOrd="7" destOrd="0" parTransId="{D2054849-FC04-3649-865E-8EFD9BAD6F34}" sibTransId="{141EF1F9-49D8-FE48-AB1B-1860DF53E75E}"/>
    <dgm:cxn modelId="{D5F4D8A6-C438-F24E-893F-321390B9CFD8}" type="presOf" srcId="{3BCECDDF-EA38-9543-B4A6-AEADF89DBF9C}" destId="{5E861792-F114-1142-948F-BEA3FB14A315}" srcOrd="0" destOrd="0" presId="urn:microsoft.com/office/officeart/2005/8/layout/cycle6"/>
    <dgm:cxn modelId="{281C30B8-2916-AA4C-AD56-A0530771043B}" srcId="{B304A681-AEA4-3D4F-BDA8-6248B16D34A6}" destId="{112986D0-2CB8-9746-9E4A-0C86AC467883}" srcOrd="3" destOrd="0" parTransId="{FA6833D2-82DB-1D4C-B228-8E665C77DA75}" sibTransId="{35594D6D-0800-9C4C-B61F-253B3705A267}"/>
    <dgm:cxn modelId="{28DA5DEB-F30D-D441-88B3-27A70AC22B9E}" type="presOf" srcId="{35594D6D-0800-9C4C-B61F-253B3705A267}" destId="{A8BC8FC2-DBBA-CF47-A201-1EA35C9780C8}" srcOrd="0" destOrd="0" presId="urn:microsoft.com/office/officeart/2005/8/layout/cycle6"/>
    <dgm:cxn modelId="{56E78E24-8F33-434C-AA5E-6AAC34A604A6}" type="presOf" srcId="{F313E45C-B35D-AA45-B0F6-EFD01C25275D}" destId="{08754581-88CF-B24E-B0ED-BE35674FAF25}" srcOrd="0" destOrd="0" presId="urn:microsoft.com/office/officeart/2005/8/layout/cycle6"/>
    <dgm:cxn modelId="{C7305ED7-5533-314A-AA7D-2826EFA2B43C}" srcId="{B304A681-AEA4-3D4F-BDA8-6248B16D34A6}" destId="{37B7A928-EFAC-5647-A99B-CEBF1797EA12}" srcOrd="0" destOrd="0" parTransId="{E14CAF9E-0673-3648-9282-448965BD611B}" sibTransId="{367882A2-7784-BB46-AC95-56E4B8DC0B12}"/>
    <dgm:cxn modelId="{4B0E014D-58FB-3646-8015-B7F5A5536284}" type="presOf" srcId="{B304A681-AEA4-3D4F-BDA8-6248B16D34A6}" destId="{F93DA9BF-9456-F148-853F-277290711981}" srcOrd="0" destOrd="0" presId="urn:microsoft.com/office/officeart/2005/8/layout/cycle6"/>
    <dgm:cxn modelId="{F142197D-050B-7441-8D1B-6E8AA1EA12CC}" type="presOf" srcId="{EBB9F39D-E7F1-BA4A-8303-CD830AD017B1}" destId="{98A48A3C-20B7-7742-8621-7E9094E8846B}" srcOrd="0" destOrd="0" presId="urn:microsoft.com/office/officeart/2005/8/layout/cycle6"/>
    <dgm:cxn modelId="{F3ED821E-5F29-B443-A408-05A5EF02D794}" type="presOf" srcId="{37B7A928-EFAC-5647-A99B-CEBF1797EA12}" destId="{73BD594B-03C1-C149-BF6C-FDE68406057D}" srcOrd="0" destOrd="0" presId="urn:microsoft.com/office/officeart/2005/8/layout/cycle6"/>
    <dgm:cxn modelId="{C98A2DB1-B256-644F-86C8-6EDD1EDA7260}" srcId="{B304A681-AEA4-3D4F-BDA8-6248B16D34A6}" destId="{30E55893-A4C4-974A-8E86-15755F13F1A8}" srcOrd="1" destOrd="0" parTransId="{8E46EEAE-A1FD-304D-8D1B-E5ED01ACCE29}" sibTransId="{CA5AA779-8BFB-6045-8090-C83DD45C3DBA}"/>
    <dgm:cxn modelId="{0152A910-D383-D74A-8A37-AEECF7AAD953}" type="presOf" srcId="{E2804CA8-E320-B042-BAA4-BBCEE2F927CE}" destId="{E32868F5-4917-0349-AB86-A371504208F1}" srcOrd="0" destOrd="0" presId="urn:microsoft.com/office/officeart/2005/8/layout/cycle6"/>
    <dgm:cxn modelId="{23025FBF-B424-7046-A3DA-E6C31896D78E}" type="presOf" srcId="{141EF1F9-49D8-FE48-AB1B-1860DF53E75E}" destId="{D524B20C-654A-F840-A91E-3E00CC082A05}" srcOrd="0" destOrd="0" presId="urn:microsoft.com/office/officeart/2005/8/layout/cycle6"/>
    <dgm:cxn modelId="{99F5146B-895A-DC48-9015-447031FBCB1A}" type="presOf" srcId="{CCA1BC33-6036-0844-AFF8-2D9DAF83F800}" destId="{25A5629E-DE8E-2344-804F-22499807AF56}" srcOrd="0" destOrd="0" presId="urn:microsoft.com/office/officeart/2005/8/layout/cycle6"/>
    <dgm:cxn modelId="{9351D6CB-1DFF-804C-B675-16EB5B24F42F}" srcId="{B304A681-AEA4-3D4F-BDA8-6248B16D34A6}" destId="{8755A238-C61C-9343-99F6-C7D25E33434C}" srcOrd="4" destOrd="0" parTransId="{04CD87AF-28D2-CA41-BC62-0F6CC8A21B27}" sibTransId="{CCA1BC33-6036-0844-AFF8-2D9DAF83F800}"/>
    <dgm:cxn modelId="{167A8DAF-CAB5-084D-AC38-C76A665E846F}" srcId="{B304A681-AEA4-3D4F-BDA8-6248B16D34A6}" destId="{10E0D9C6-FD67-2A43-B1FA-F51C1A7AD742}" srcOrd="2" destOrd="0" parTransId="{17B8BEB8-166D-8943-B69C-AED164359E65}" sibTransId="{EBB9F39D-E7F1-BA4A-8303-CD830AD017B1}"/>
    <dgm:cxn modelId="{ADE0E407-BBBC-AF4E-B9CA-64C6BEE9BD89}" type="presParOf" srcId="{F93DA9BF-9456-F148-853F-277290711981}" destId="{73BD594B-03C1-C149-BF6C-FDE68406057D}" srcOrd="0" destOrd="0" presId="urn:microsoft.com/office/officeart/2005/8/layout/cycle6"/>
    <dgm:cxn modelId="{EE1CB6BA-1DDF-2A46-BFEA-3D51DFA614A6}" type="presParOf" srcId="{F93DA9BF-9456-F148-853F-277290711981}" destId="{51D03C44-4ABE-F54B-A57A-D23FDABCD85C}" srcOrd="1" destOrd="0" presId="urn:microsoft.com/office/officeart/2005/8/layout/cycle6"/>
    <dgm:cxn modelId="{28090CFD-6021-E845-845F-4D779927442B}" type="presParOf" srcId="{F93DA9BF-9456-F148-853F-277290711981}" destId="{8B870002-9CED-1742-8922-97F59FBDDFDE}" srcOrd="2" destOrd="0" presId="urn:microsoft.com/office/officeart/2005/8/layout/cycle6"/>
    <dgm:cxn modelId="{34C95F7E-7770-7548-A4EA-23E97A8F110B}" type="presParOf" srcId="{F93DA9BF-9456-F148-853F-277290711981}" destId="{1794ECD1-71E3-BE41-911A-0E1E1A362C84}" srcOrd="3" destOrd="0" presId="urn:microsoft.com/office/officeart/2005/8/layout/cycle6"/>
    <dgm:cxn modelId="{A4FCDBAB-F6D5-3642-8E13-0BCE860B4BC4}" type="presParOf" srcId="{F93DA9BF-9456-F148-853F-277290711981}" destId="{6BCBAB20-6463-6248-98B6-228CC4F46CF8}" srcOrd="4" destOrd="0" presId="urn:microsoft.com/office/officeart/2005/8/layout/cycle6"/>
    <dgm:cxn modelId="{C31C1EF1-8D11-ED4B-BAA2-730B34F252BB}" type="presParOf" srcId="{F93DA9BF-9456-F148-853F-277290711981}" destId="{23586883-A51B-914B-89AE-C5F42555F898}" srcOrd="5" destOrd="0" presId="urn:microsoft.com/office/officeart/2005/8/layout/cycle6"/>
    <dgm:cxn modelId="{FEA02321-7CF3-8D42-BAC3-4D65BBD201F1}" type="presParOf" srcId="{F93DA9BF-9456-F148-853F-277290711981}" destId="{0695C0D4-4D69-794A-9A48-521900EF845A}" srcOrd="6" destOrd="0" presId="urn:microsoft.com/office/officeart/2005/8/layout/cycle6"/>
    <dgm:cxn modelId="{92B4E4E2-0C1B-7449-8143-A79963CC338F}" type="presParOf" srcId="{F93DA9BF-9456-F148-853F-277290711981}" destId="{FB05D2E4-FA94-B74E-8A0F-8D383398C6EE}" srcOrd="7" destOrd="0" presId="urn:microsoft.com/office/officeart/2005/8/layout/cycle6"/>
    <dgm:cxn modelId="{12067FCD-4F26-954E-9085-742D306FC0DE}" type="presParOf" srcId="{F93DA9BF-9456-F148-853F-277290711981}" destId="{98A48A3C-20B7-7742-8621-7E9094E8846B}" srcOrd="8" destOrd="0" presId="urn:microsoft.com/office/officeart/2005/8/layout/cycle6"/>
    <dgm:cxn modelId="{F6285997-53CC-DC41-96F3-626D6190B5D8}" type="presParOf" srcId="{F93DA9BF-9456-F148-853F-277290711981}" destId="{DE3D0886-2036-FC48-817C-406DE4F7FB21}" srcOrd="9" destOrd="0" presId="urn:microsoft.com/office/officeart/2005/8/layout/cycle6"/>
    <dgm:cxn modelId="{9568343B-0D78-E74B-B9D2-3544BBFCB5EE}" type="presParOf" srcId="{F93DA9BF-9456-F148-853F-277290711981}" destId="{CE80C19F-F63A-6F4B-B345-F14984779143}" srcOrd="10" destOrd="0" presId="urn:microsoft.com/office/officeart/2005/8/layout/cycle6"/>
    <dgm:cxn modelId="{65FAC5A8-969D-A544-800D-040E23FF5D4E}" type="presParOf" srcId="{F93DA9BF-9456-F148-853F-277290711981}" destId="{A8BC8FC2-DBBA-CF47-A201-1EA35C9780C8}" srcOrd="11" destOrd="0" presId="urn:microsoft.com/office/officeart/2005/8/layout/cycle6"/>
    <dgm:cxn modelId="{B94844F6-4F61-5C4F-98FA-B179D37B198A}" type="presParOf" srcId="{F93DA9BF-9456-F148-853F-277290711981}" destId="{49FF8F63-E9C1-3A45-BB9D-72610A7D4BA6}" srcOrd="12" destOrd="0" presId="urn:microsoft.com/office/officeart/2005/8/layout/cycle6"/>
    <dgm:cxn modelId="{AD6492BA-95C1-C747-8005-8DE94786BECC}" type="presParOf" srcId="{F93DA9BF-9456-F148-853F-277290711981}" destId="{D49805D9-BB15-AC44-A52F-549A4E90235D}" srcOrd="13" destOrd="0" presId="urn:microsoft.com/office/officeart/2005/8/layout/cycle6"/>
    <dgm:cxn modelId="{8498088D-4EAF-F648-BCAA-C01F71C73AE1}" type="presParOf" srcId="{F93DA9BF-9456-F148-853F-277290711981}" destId="{25A5629E-DE8E-2344-804F-22499807AF56}" srcOrd="14" destOrd="0" presId="urn:microsoft.com/office/officeart/2005/8/layout/cycle6"/>
    <dgm:cxn modelId="{166B607A-BF4F-BE48-8438-2DEF7FD84B98}" type="presParOf" srcId="{F93DA9BF-9456-F148-853F-277290711981}" destId="{5E861792-F114-1142-948F-BEA3FB14A315}" srcOrd="15" destOrd="0" presId="urn:microsoft.com/office/officeart/2005/8/layout/cycle6"/>
    <dgm:cxn modelId="{4F2712B6-29C5-7444-9150-FE93A08837A7}" type="presParOf" srcId="{F93DA9BF-9456-F148-853F-277290711981}" destId="{229004F3-683D-704F-95EA-DEFDDD296FA5}" srcOrd="16" destOrd="0" presId="urn:microsoft.com/office/officeart/2005/8/layout/cycle6"/>
    <dgm:cxn modelId="{7E1E25E8-8D80-7349-A057-FE475EF5B91C}" type="presParOf" srcId="{F93DA9BF-9456-F148-853F-277290711981}" destId="{E59342DB-A36A-A740-A137-8EB0D1B4B2E2}" srcOrd="17" destOrd="0" presId="urn:microsoft.com/office/officeart/2005/8/layout/cycle6"/>
    <dgm:cxn modelId="{D96E2EBC-3005-B249-AD12-F59B7CC1771E}" type="presParOf" srcId="{F93DA9BF-9456-F148-853F-277290711981}" destId="{08754581-88CF-B24E-B0ED-BE35674FAF25}" srcOrd="18" destOrd="0" presId="urn:microsoft.com/office/officeart/2005/8/layout/cycle6"/>
    <dgm:cxn modelId="{26F32086-C249-A74D-AD5D-D7CF4843D5CD}" type="presParOf" srcId="{F93DA9BF-9456-F148-853F-277290711981}" destId="{1C7A80A7-DA63-9047-9E13-5D39250C895F}" srcOrd="19" destOrd="0" presId="urn:microsoft.com/office/officeart/2005/8/layout/cycle6"/>
    <dgm:cxn modelId="{64968A9C-9A1A-6C44-BCB2-9204FE043804}" type="presParOf" srcId="{F93DA9BF-9456-F148-853F-277290711981}" destId="{D2BE9A16-B0C7-AF49-B0BB-12F6D5BB095F}" srcOrd="20" destOrd="0" presId="urn:microsoft.com/office/officeart/2005/8/layout/cycle6"/>
    <dgm:cxn modelId="{8FA8C052-63AE-E84B-8FBB-EF62A87DBC51}" type="presParOf" srcId="{F93DA9BF-9456-F148-853F-277290711981}" destId="{E32868F5-4917-0349-AB86-A371504208F1}" srcOrd="21" destOrd="0" presId="urn:microsoft.com/office/officeart/2005/8/layout/cycle6"/>
    <dgm:cxn modelId="{06FE1637-CBB0-3D45-98DC-AB82D780600A}" type="presParOf" srcId="{F93DA9BF-9456-F148-853F-277290711981}" destId="{C300B36A-11D4-5745-8359-AC4BF1DF8C10}" srcOrd="22" destOrd="0" presId="urn:microsoft.com/office/officeart/2005/8/layout/cycle6"/>
    <dgm:cxn modelId="{2CA477C7-C65D-DA44-9A76-652FD4EA06E2}" type="presParOf" srcId="{F93DA9BF-9456-F148-853F-277290711981}" destId="{D524B20C-654A-F840-A91E-3E00CC082A05}" srcOrd="23"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04A681-AEA4-3D4F-BDA8-6248B16D34A6}" type="doc">
      <dgm:prSet loTypeId="urn:microsoft.com/office/officeart/2005/8/layout/cycle6" loCatId="" qsTypeId="urn:microsoft.com/office/officeart/2005/8/quickstyle/simple4" qsCatId="simple" csTypeId="urn:microsoft.com/office/officeart/2005/8/colors/colorful1" csCatId="colorful" phldr="1"/>
      <dgm:spPr/>
      <dgm:t>
        <a:bodyPr/>
        <a:lstStyle/>
        <a:p>
          <a:endParaRPr lang="en-US"/>
        </a:p>
      </dgm:t>
    </dgm:pt>
    <dgm:pt modelId="{37B7A928-EFAC-5647-A99B-CEBF1797EA12}">
      <dgm:prSet phldrT="[Text]" custT="1"/>
      <dgm:spPr>
        <a:solidFill>
          <a:srgbClr val="EDA247"/>
        </a:solidFill>
      </dgm:spPr>
      <dgm:t>
        <a:bodyPr/>
        <a:lstStyle/>
        <a:p>
          <a:r>
            <a:rPr lang="en-US" sz="1800" dirty="0" smtClean="0">
              <a:latin typeface="Helvetica" charset="0"/>
              <a:ea typeface="Helvetica" charset="0"/>
              <a:cs typeface="Helvetica" charset="0"/>
            </a:rPr>
            <a:t>College campuses</a:t>
          </a:r>
          <a:endParaRPr lang="en-US" sz="1800" dirty="0">
            <a:latin typeface="Helvetica" charset="0"/>
            <a:ea typeface="Helvetica" charset="0"/>
            <a:cs typeface="Helvetica" charset="0"/>
          </a:endParaRPr>
        </a:p>
      </dgm:t>
    </dgm:pt>
    <dgm:pt modelId="{E14CAF9E-0673-3648-9282-448965BD611B}" type="parTrans" cxnId="{C7305ED7-5533-314A-AA7D-2826EFA2B43C}">
      <dgm:prSet/>
      <dgm:spPr/>
      <dgm:t>
        <a:bodyPr/>
        <a:lstStyle/>
        <a:p>
          <a:endParaRPr lang="en-US"/>
        </a:p>
      </dgm:t>
    </dgm:pt>
    <dgm:pt modelId="{367882A2-7784-BB46-AC95-56E4B8DC0B12}" type="sibTrans" cxnId="{C7305ED7-5533-314A-AA7D-2826EFA2B43C}">
      <dgm:prSet/>
      <dgm:spPr>
        <a:ln>
          <a:solidFill>
            <a:srgbClr val="EDA247"/>
          </a:solidFill>
        </a:ln>
      </dgm:spPr>
      <dgm:t>
        <a:bodyPr/>
        <a:lstStyle/>
        <a:p>
          <a:endParaRPr lang="en-US" sz="3600">
            <a:latin typeface="Helvetica" charset="0"/>
            <a:ea typeface="Helvetica" charset="0"/>
            <a:cs typeface="Helvetica" charset="0"/>
          </a:endParaRPr>
        </a:p>
      </dgm:t>
    </dgm:pt>
    <dgm:pt modelId="{30E55893-A4C4-974A-8E86-15755F13F1A8}">
      <dgm:prSet phldrT="[Text]" custT="1"/>
      <dgm:spPr>
        <a:solidFill>
          <a:srgbClr val="888888">
            <a:alpha val="6000"/>
          </a:srgbClr>
        </a:solidFill>
      </dgm:spPr>
      <dgm:t>
        <a:bodyPr/>
        <a:lstStyle/>
        <a:p>
          <a:r>
            <a:rPr lang="en-US" sz="1100" dirty="0" smtClean="0">
              <a:latin typeface="Helvetica" charset="0"/>
              <a:ea typeface="Helvetica" charset="0"/>
              <a:cs typeface="Helvetica" charset="0"/>
            </a:rPr>
            <a:t>myFOSSIL</a:t>
          </a:r>
          <a:endParaRPr lang="en-US" sz="1100" dirty="0">
            <a:latin typeface="Helvetica" charset="0"/>
            <a:ea typeface="Helvetica" charset="0"/>
            <a:cs typeface="Helvetica" charset="0"/>
          </a:endParaRPr>
        </a:p>
      </dgm:t>
    </dgm:pt>
    <dgm:pt modelId="{8E46EEAE-A1FD-304D-8D1B-E5ED01ACCE29}" type="parTrans" cxnId="{C98A2DB1-B256-644F-86C8-6EDD1EDA7260}">
      <dgm:prSet/>
      <dgm:spPr/>
      <dgm:t>
        <a:bodyPr/>
        <a:lstStyle/>
        <a:p>
          <a:endParaRPr lang="en-US"/>
        </a:p>
      </dgm:t>
    </dgm:pt>
    <dgm:pt modelId="{CA5AA779-8BFB-6045-8090-C83DD45C3DBA}" type="sibTrans" cxnId="{C98A2DB1-B256-644F-86C8-6EDD1EDA7260}">
      <dgm:prSet/>
      <dgm:spPr>
        <a:ln>
          <a:solidFill>
            <a:srgbClr val="888888"/>
          </a:solidFill>
        </a:ln>
      </dgm:spPr>
      <dgm:t>
        <a:bodyPr/>
        <a:lstStyle/>
        <a:p>
          <a:endParaRPr lang="en-US" sz="3600">
            <a:latin typeface="Helvetica" charset="0"/>
            <a:ea typeface="Helvetica" charset="0"/>
            <a:cs typeface="Helvetica" charset="0"/>
          </a:endParaRPr>
        </a:p>
      </dgm:t>
    </dgm:pt>
    <dgm:pt modelId="{112986D0-2CB8-9746-9E4A-0C86AC467883}">
      <dgm:prSet phldrT="[Text]" custT="1"/>
      <dgm:spPr>
        <a:solidFill>
          <a:srgbClr val="165978">
            <a:alpha val="6000"/>
          </a:srgbClr>
        </a:solidFill>
      </dgm:spPr>
      <dgm:t>
        <a:bodyPr/>
        <a:lstStyle/>
        <a:p>
          <a:r>
            <a:rPr lang="en-US" sz="1100" dirty="0" smtClean="0">
              <a:latin typeface="Helvetica" charset="0"/>
              <a:ea typeface="Helvetica" charset="0"/>
              <a:cs typeface="Helvetica" charset="0"/>
            </a:rPr>
            <a:t>Twitter</a:t>
          </a:r>
          <a:endParaRPr lang="en-US" sz="1100" dirty="0">
            <a:latin typeface="Helvetica" charset="0"/>
            <a:ea typeface="Helvetica" charset="0"/>
            <a:cs typeface="Helvetica" charset="0"/>
          </a:endParaRPr>
        </a:p>
      </dgm:t>
    </dgm:pt>
    <dgm:pt modelId="{FA6833D2-82DB-1D4C-B228-8E665C77DA75}" type="parTrans" cxnId="{281C30B8-2916-AA4C-AD56-A0530771043B}">
      <dgm:prSet/>
      <dgm:spPr/>
      <dgm:t>
        <a:bodyPr/>
        <a:lstStyle/>
        <a:p>
          <a:endParaRPr lang="en-US"/>
        </a:p>
      </dgm:t>
    </dgm:pt>
    <dgm:pt modelId="{35594D6D-0800-9C4C-B61F-253B3705A267}" type="sibTrans" cxnId="{281C30B8-2916-AA4C-AD56-A0530771043B}">
      <dgm:prSet/>
      <dgm:spPr>
        <a:ln>
          <a:solidFill>
            <a:srgbClr val="165978"/>
          </a:solidFill>
        </a:ln>
      </dgm:spPr>
      <dgm:t>
        <a:bodyPr/>
        <a:lstStyle/>
        <a:p>
          <a:endParaRPr lang="en-US" sz="3600">
            <a:latin typeface="Helvetica" charset="0"/>
            <a:ea typeface="Helvetica" charset="0"/>
            <a:cs typeface="Helvetica" charset="0"/>
          </a:endParaRPr>
        </a:p>
      </dgm:t>
    </dgm:pt>
    <dgm:pt modelId="{8755A238-C61C-9343-99F6-C7D25E33434C}">
      <dgm:prSet phldrT="[Text]" custT="1"/>
      <dgm:spPr>
        <a:solidFill>
          <a:srgbClr val="0085BA"/>
        </a:solidFill>
      </dgm:spPr>
      <dgm:t>
        <a:bodyPr/>
        <a:lstStyle/>
        <a:p>
          <a:r>
            <a:rPr lang="en-US" sz="1800" dirty="0" smtClean="0">
              <a:latin typeface="Helvetica" charset="0"/>
              <a:ea typeface="Helvetica" charset="0"/>
              <a:cs typeface="Helvetica" charset="0"/>
            </a:rPr>
            <a:t>Museums</a:t>
          </a:r>
          <a:endParaRPr lang="en-US" sz="1800" dirty="0">
            <a:latin typeface="Helvetica" charset="0"/>
            <a:ea typeface="Helvetica" charset="0"/>
            <a:cs typeface="Helvetica" charset="0"/>
          </a:endParaRPr>
        </a:p>
      </dgm:t>
    </dgm:pt>
    <dgm:pt modelId="{04CD87AF-28D2-CA41-BC62-0F6CC8A21B27}" type="parTrans" cxnId="{9351D6CB-1DFF-804C-B675-16EB5B24F42F}">
      <dgm:prSet/>
      <dgm:spPr/>
      <dgm:t>
        <a:bodyPr/>
        <a:lstStyle/>
        <a:p>
          <a:endParaRPr lang="en-US"/>
        </a:p>
      </dgm:t>
    </dgm:pt>
    <dgm:pt modelId="{CCA1BC33-6036-0844-AFF8-2D9DAF83F800}" type="sibTrans" cxnId="{9351D6CB-1DFF-804C-B675-16EB5B24F42F}">
      <dgm:prSet/>
      <dgm:spPr>
        <a:solidFill>
          <a:srgbClr val="165978"/>
        </a:solidFill>
        <a:ln>
          <a:solidFill>
            <a:srgbClr val="103B4E"/>
          </a:solidFill>
        </a:ln>
      </dgm:spPr>
      <dgm:t>
        <a:bodyPr/>
        <a:lstStyle/>
        <a:p>
          <a:endParaRPr lang="en-US" sz="3600">
            <a:latin typeface="Helvetica" charset="0"/>
            <a:ea typeface="Helvetica" charset="0"/>
            <a:cs typeface="Helvetica" charset="0"/>
          </a:endParaRPr>
        </a:p>
      </dgm:t>
    </dgm:pt>
    <dgm:pt modelId="{F313E45C-B35D-AA45-B0F6-EFD01C25275D}">
      <dgm:prSet phldrT="[Text]" custT="1"/>
      <dgm:spPr>
        <a:solidFill>
          <a:srgbClr val="A69937"/>
        </a:solidFill>
      </dgm:spPr>
      <dgm:t>
        <a:bodyPr/>
        <a:lstStyle/>
        <a:p>
          <a:r>
            <a:rPr lang="en-US" sz="1800" dirty="0" smtClean="0">
              <a:latin typeface="Helvetica" charset="0"/>
              <a:ea typeface="Helvetica" charset="0"/>
              <a:cs typeface="Helvetica" charset="0"/>
            </a:rPr>
            <a:t>Field trips</a:t>
          </a:r>
          <a:endParaRPr lang="en-US" sz="1800" dirty="0">
            <a:latin typeface="Helvetica" charset="0"/>
            <a:ea typeface="Helvetica" charset="0"/>
            <a:cs typeface="Helvetica" charset="0"/>
          </a:endParaRPr>
        </a:p>
      </dgm:t>
    </dgm:pt>
    <dgm:pt modelId="{0058DFFF-E8F0-9443-8B4E-50FAA1AEB402}" type="parTrans" cxnId="{E4F82D92-695C-2949-A28F-DAA938231297}">
      <dgm:prSet/>
      <dgm:spPr/>
      <dgm:t>
        <a:bodyPr/>
        <a:lstStyle/>
        <a:p>
          <a:endParaRPr lang="en-US"/>
        </a:p>
      </dgm:t>
    </dgm:pt>
    <dgm:pt modelId="{0D76CF26-DC16-D643-949D-77F84FD34588}" type="sibTrans" cxnId="{E4F82D92-695C-2949-A28F-DAA938231297}">
      <dgm:prSet/>
      <dgm:spPr>
        <a:ln>
          <a:solidFill>
            <a:srgbClr val="A69937"/>
          </a:solidFill>
        </a:ln>
      </dgm:spPr>
      <dgm:t>
        <a:bodyPr/>
        <a:lstStyle/>
        <a:p>
          <a:endParaRPr lang="en-US" sz="3600">
            <a:latin typeface="Helvetica" charset="0"/>
            <a:ea typeface="Helvetica" charset="0"/>
            <a:cs typeface="Helvetica" charset="0"/>
          </a:endParaRPr>
        </a:p>
      </dgm:t>
    </dgm:pt>
    <dgm:pt modelId="{E2804CA8-E320-B042-BAA4-BBCEE2F927CE}">
      <dgm:prSet phldrT="[Text]" custT="1"/>
      <dgm:spPr>
        <a:solidFill>
          <a:srgbClr val="262626"/>
        </a:solidFill>
      </dgm:spPr>
      <dgm:t>
        <a:bodyPr/>
        <a:lstStyle/>
        <a:p>
          <a:r>
            <a:rPr lang="en-US" sz="1400" dirty="0" smtClean="0">
              <a:latin typeface="Helvetica" charset="0"/>
              <a:ea typeface="Helvetica" charset="0"/>
              <a:cs typeface="Helvetica" charset="0"/>
            </a:rPr>
            <a:t>Conferences</a:t>
          </a:r>
          <a:endParaRPr lang="en-US" sz="1400" dirty="0">
            <a:latin typeface="Helvetica" charset="0"/>
            <a:ea typeface="Helvetica" charset="0"/>
            <a:cs typeface="Helvetica" charset="0"/>
          </a:endParaRPr>
        </a:p>
      </dgm:t>
    </dgm:pt>
    <dgm:pt modelId="{D2054849-FC04-3649-865E-8EFD9BAD6F34}" type="parTrans" cxnId="{CF5DBFC2-CE78-C94C-9527-258AD0055BEE}">
      <dgm:prSet/>
      <dgm:spPr/>
      <dgm:t>
        <a:bodyPr/>
        <a:lstStyle/>
        <a:p>
          <a:endParaRPr lang="en-US"/>
        </a:p>
      </dgm:t>
    </dgm:pt>
    <dgm:pt modelId="{141EF1F9-49D8-FE48-AB1B-1860DF53E75E}" type="sibTrans" cxnId="{CF5DBFC2-CE78-C94C-9527-258AD0055BEE}">
      <dgm:prSet/>
      <dgm:spPr>
        <a:ln>
          <a:solidFill>
            <a:srgbClr val="262626"/>
          </a:solidFill>
        </a:ln>
      </dgm:spPr>
      <dgm:t>
        <a:bodyPr/>
        <a:lstStyle/>
        <a:p>
          <a:endParaRPr lang="en-US" sz="3600">
            <a:latin typeface="Helvetica" charset="0"/>
            <a:ea typeface="Helvetica" charset="0"/>
            <a:cs typeface="Helvetica" charset="0"/>
          </a:endParaRPr>
        </a:p>
      </dgm:t>
    </dgm:pt>
    <dgm:pt modelId="{10E0D9C6-FD67-2A43-B1FA-F51C1A7AD742}">
      <dgm:prSet phldrT="[Text]" custT="1"/>
      <dgm:spPr>
        <a:solidFill>
          <a:srgbClr val="D04070">
            <a:alpha val="6000"/>
          </a:srgbClr>
        </a:solidFill>
      </dgm:spPr>
      <dgm:t>
        <a:bodyPr/>
        <a:lstStyle/>
        <a:p>
          <a:r>
            <a:rPr lang="en-US" sz="1100" dirty="0" smtClean="0">
              <a:latin typeface="Helvetica" charset="0"/>
              <a:ea typeface="Helvetica" charset="0"/>
              <a:cs typeface="Helvetica" charset="0"/>
            </a:rPr>
            <a:t>Facebook</a:t>
          </a:r>
          <a:endParaRPr lang="en-US" sz="1100" dirty="0">
            <a:latin typeface="Helvetica" charset="0"/>
            <a:ea typeface="Helvetica" charset="0"/>
            <a:cs typeface="Helvetica" charset="0"/>
          </a:endParaRPr>
        </a:p>
      </dgm:t>
    </dgm:pt>
    <dgm:pt modelId="{17B8BEB8-166D-8943-B69C-AED164359E65}" type="parTrans" cxnId="{167A8DAF-CAB5-084D-AC38-C76A665E846F}">
      <dgm:prSet/>
      <dgm:spPr/>
      <dgm:t>
        <a:bodyPr/>
        <a:lstStyle/>
        <a:p>
          <a:endParaRPr lang="en-US"/>
        </a:p>
      </dgm:t>
    </dgm:pt>
    <dgm:pt modelId="{EBB9F39D-E7F1-BA4A-8303-CD830AD017B1}" type="sibTrans" cxnId="{167A8DAF-CAB5-084D-AC38-C76A665E846F}">
      <dgm:prSet/>
      <dgm:spPr>
        <a:ln>
          <a:solidFill>
            <a:srgbClr val="D04070"/>
          </a:solidFill>
        </a:ln>
      </dgm:spPr>
      <dgm:t>
        <a:bodyPr/>
        <a:lstStyle/>
        <a:p>
          <a:endParaRPr lang="en-US" sz="3600">
            <a:latin typeface="Helvetica" charset="0"/>
            <a:ea typeface="Helvetica" charset="0"/>
            <a:cs typeface="Helvetica" charset="0"/>
          </a:endParaRPr>
        </a:p>
      </dgm:t>
    </dgm:pt>
    <dgm:pt modelId="{3BCECDDF-EA38-9543-B4A6-AEADF89DBF9C}">
      <dgm:prSet phldrT="[Text]" custT="1"/>
      <dgm:spPr>
        <a:solidFill>
          <a:srgbClr val="B37021"/>
        </a:solidFill>
      </dgm:spPr>
      <dgm:t>
        <a:bodyPr/>
        <a:lstStyle/>
        <a:p>
          <a:r>
            <a:rPr lang="en-US" sz="1400" dirty="0" smtClean="0">
              <a:latin typeface="Helvetica" charset="0"/>
              <a:ea typeface="Helvetica" charset="0"/>
              <a:cs typeface="Helvetica" charset="0"/>
            </a:rPr>
            <a:t>Fossil club meetings</a:t>
          </a:r>
          <a:endParaRPr lang="en-US" sz="1400" dirty="0">
            <a:latin typeface="Helvetica" charset="0"/>
            <a:ea typeface="Helvetica" charset="0"/>
            <a:cs typeface="Helvetica" charset="0"/>
          </a:endParaRPr>
        </a:p>
      </dgm:t>
    </dgm:pt>
    <dgm:pt modelId="{7FBA5FF7-A607-B04A-B1B1-D796F64B753F}" type="parTrans" cxnId="{997FF901-6785-A343-89B8-4D7D5D8F7170}">
      <dgm:prSet/>
      <dgm:spPr/>
      <dgm:t>
        <a:bodyPr/>
        <a:lstStyle/>
        <a:p>
          <a:endParaRPr lang="en-US"/>
        </a:p>
      </dgm:t>
    </dgm:pt>
    <dgm:pt modelId="{066C459A-4AD7-C54E-A4A0-1FEC675CB1D5}" type="sibTrans" cxnId="{997FF901-6785-A343-89B8-4D7D5D8F7170}">
      <dgm:prSet/>
      <dgm:spPr>
        <a:ln>
          <a:solidFill>
            <a:srgbClr val="B37021"/>
          </a:solidFill>
        </a:ln>
      </dgm:spPr>
      <dgm:t>
        <a:bodyPr/>
        <a:lstStyle/>
        <a:p>
          <a:endParaRPr lang="en-US" sz="3600">
            <a:latin typeface="Helvetica" charset="0"/>
            <a:ea typeface="Helvetica" charset="0"/>
            <a:cs typeface="Helvetica" charset="0"/>
          </a:endParaRPr>
        </a:p>
      </dgm:t>
    </dgm:pt>
    <dgm:pt modelId="{F93DA9BF-9456-F148-853F-277290711981}" type="pres">
      <dgm:prSet presAssocID="{B304A681-AEA4-3D4F-BDA8-6248B16D34A6}" presName="cycle" presStyleCnt="0">
        <dgm:presLayoutVars>
          <dgm:dir/>
          <dgm:resizeHandles val="exact"/>
        </dgm:presLayoutVars>
      </dgm:prSet>
      <dgm:spPr/>
      <dgm:t>
        <a:bodyPr/>
        <a:lstStyle/>
        <a:p>
          <a:endParaRPr lang="en-US"/>
        </a:p>
      </dgm:t>
    </dgm:pt>
    <dgm:pt modelId="{73BD594B-03C1-C149-BF6C-FDE68406057D}" type="pres">
      <dgm:prSet presAssocID="{37B7A928-EFAC-5647-A99B-CEBF1797EA12}" presName="node" presStyleLbl="node1" presStyleIdx="0" presStyleCnt="8" custScaleX="143401" custRadScaleRad="100536" custRadScaleInc="2191">
        <dgm:presLayoutVars>
          <dgm:bulletEnabled val="1"/>
        </dgm:presLayoutVars>
      </dgm:prSet>
      <dgm:spPr/>
      <dgm:t>
        <a:bodyPr/>
        <a:lstStyle/>
        <a:p>
          <a:endParaRPr lang="en-US"/>
        </a:p>
      </dgm:t>
    </dgm:pt>
    <dgm:pt modelId="{51D03C44-4ABE-F54B-A57A-D23FDABCD85C}" type="pres">
      <dgm:prSet presAssocID="{37B7A928-EFAC-5647-A99B-CEBF1797EA12}" presName="spNode" presStyleCnt="0"/>
      <dgm:spPr/>
    </dgm:pt>
    <dgm:pt modelId="{8B870002-9CED-1742-8922-97F59FBDDFDE}" type="pres">
      <dgm:prSet presAssocID="{367882A2-7784-BB46-AC95-56E4B8DC0B12}" presName="sibTrans" presStyleLbl="sibTrans1D1" presStyleIdx="0" presStyleCnt="8"/>
      <dgm:spPr/>
      <dgm:t>
        <a:bodyPr/>
        <a:lstStyle/>
        <a:p>
          <a:endParaRPr lang="en-US"/>
        </a:p>
      </dgm:t>
    </dgm:pt>
    <dgm:pt modelId="{1794ECD1-71E3-BE41-911A-0E1E1A362C84}" type="pres">
      <dgm:prSet presAssocID="{30E55893-A4C4-974A-8E86-15755F13F1A8}" presName="node" presStyleLbl="node1" presStyleIdx="1" presStyleCnt="8" custScaleX="152344">
        <dgm:presLayoutVars>
          <dgm:bulletEnabled val="1"/>
        </dgm:presLayoutVars>
      </dgm:prSet>
      <dgm:spPr/>
      <dgm:t>
        <a:bodyPr/>
        <a:lstStyle/>
        <a:p>
          <a:endParaRPr lang="en-US"/>
        </a:p>
      </dgm:t>
    </dgm:pt>
    <dgm:pt modelId="{6BCBAB20-6463-6248-98B6-228CC4F46CF8}" type="pres">
      <dgm:prSet presAssocID="{30E55893-A4C4-974A-8E86-15755F13F1A8}" presName="spNode" presStyleCnt="0"/>
      <dgm:spPr/>
    </dgm:pt>
    <dgm:pt modelId="{23586883-A51B-914B-89AE-C5F42555F898}" type="pres">
      <dgm:prSet presAssocID="{CA5AA779-8BFB-6045-8090-C83DD45C3DBA}" presName="sibTrans" presStyleLbl="sibTrans1D1" presStyleIdx="1" presStyleCnt="8"/>
      <dgm:spPr/>
      <dgm:t>
        <a:bodyPr/>
        <a:lstStyle/>
        <a:p>
          <a:endParaRPr lang="en-US"/>
        </a:p>
      </dgm:t>
    </dgm:pt>
    <dgm:pt modelId="{0695C0D4-4D69-794A-9A48-521900EF845A}" type="pres">
      <dgm:prSet presAssocID="{10E0D9C6-FD67-2A43-B1FA-F51C1A7AD742}" presName="node" presStyleLbl="node1" presStyleIdx="2" presStyleCnt="8" custScaleX="124495">
        <dgm:presLayoutVars>
          <dgm:bulletEnabled val="1"/>
        </dgm:presLayoutVars>
      </dgm:prSet>
      <dgm:spPr/>
      <dgm:t>
        <a:bodyPr/>
        <a:lstStyle/>
        <a:p>
          <a:endParaRPr lang="en-US"/>
        </a:p>
      </dgm:t>
    </dgm:pt>
    <dgm:pt modelId="{FB05D2E4-FA94-B74E-8A0F-8D383398C6EE}" type="pres">
      <dgm:prSet presAssocID="{10E0D9C6-FD67-2A43-B1FA-F51C1A7AD742}" presName="spNode" presStyleCnt="0"/>
      <dgm:spPr/>
    </dgm:pt>
    <dgm:pt modelId="{98A48A3C-20B7-7742-8621-7E9094E8846B}" type="pres">
      <dgm:prSet presAssocID="{EBB9F39D-E7F1-BA4A-8303-CD830AD017B1}" presName="sibTrans" presStyleLbl="sibTrans1D1" presStyleIdx="2" presStyleCnt="8"/>
      <dgm:spPr/>
      <dgm:t>
        <a:bodyPr/>
        <a:lstStyle/>
        <a:p>
          <a:endParaRPr lang="en-US"/>
        </a:p>
      </dgm:t>
    </dgm:pt>
    <dgm:pt modelId="{DE3D0886-2036-FC48-817C-406DE4F7FB21}" type="pres">
      <dgm:prSet presAssocID="{112986D0-2CB8-9746-9E4A-0C86AC467883}" presName="node" presStyleLbl="node1" presStyleIdx="3" presStyleCnt="8" custScaleX="144012">
        <dgm:presLayoutVars>
          <dgm:bulletEnabled val="1"/>
        </dgm:presLayoutVars>
      </dgm:prSet>
      <dgm:spPr/>
      <dgm:t>
        <a:bodyPr/>
        <a:lstStyle/>
        <a:p>
          <a:endParaRPr lang="en-US"/>
        </a:p>
      </dgm:t>
    </dgm:pt>
    <dgm:pt modelId="{CE80C19F-F63A-6F4B-B345-F14984779143}" type="pres">
      <dgm:prSet presAssocID="{112986D0-2CB8-9746-9E4A-0C86AC467883}" presName="spNode" presStyleCnt="0"/>
      <dgm:spPr/>
    </dgm:pt>
    <dgm:pt modelId="{A8BC8FC2-DBBA-CF47-A201-1EA35C9780C8}" type="pres">
      <dgm:prSet presAssocID="{35594D6D-0800-9C4C-B61F-253B3705A267}" presName="sibTrans" presStyleLbl="sibTrans1D1" presStyleIdx="3" presStyleCnt="8"/>
      <dgm:spPr/>
      <dgm:t>
        <a:bodyPr/>
        <a:lstStyle/>
        <a:p>
          <a:endParaRPr lang="en-US"/>
        </a:p>
      </dgm:t>
    </dgm:pt>
    <dgm:pt modelId="{49FF8F63-E9C1-3A45-BB9D-72610A7D4BA6}" type="pres">
      <dgm:prSet presAssocID="{8755A238-C61C-9343-99F6-C7D25E33434C}" presName="node" presStyleLbl="node1" presStyleIdx="4" presStyleCnt="8" custScaleX="134174">
        <dgm:presLayoutVars>
          <dgm:bulletEnabled val="1"/>
        </dgm:presLayoutVars>
      </dgm:prSet>
      <dgm:spPr/>
      <dgm:t>
        <a:bodyPr/>
        <a:lstStyle/>
        <a:p>
          <a:endParaRPr lang="en-US"/>
        </a:p>
      </dgm:t>
    </dgm:pt>
    <dgm:pt modelId="{D49805D9-BB15-AC44-A52F-549A4E90235D}" type="pres">
      <dgm:prSet presAssocID="{8755A238-C61C-9343-99F6-C7D25E33434C}" presName="spNode" presStyleCnt="0"/>
      <dgm:spPr/>
    </dgm:pt>
    <dgm:pt modelId="{25A5629E-DE8E-2344-804F-22499807AF56}" type="pres">
      <dgm:prSet presAssocID="{CCA1BC33-6036-0844-AFF8-2D9DAF83F800}" presName="sibTrans" presStyleLbl="sibTrans1D1" presStyleIdx="4" presStyleCnt="8"/>
      <dgm:spPr/>
      <dgm:t>
        <a:bodyPr/>
        <a:lstStyle/>
        <a:p>
          <a:endParaRPr lang="en-US"/>
        </a:p>
      </dgm:t>
    </dgm:pt>
    <dgm:pt modelId="{5E861792-F114-1142-948F-BEA3FB14A315}" type="pres">
      <dgm:prSet presAssocID="{3BCECDDF-EA38-9543-B4A6-AEADF89DBF9C}" presName="node" presStyleLbl="node1" presStyleIdx="5" presStyleCnt="8">
        <dgm:presLayoutVars>
          <dgm:bulletEnabled val="1"/>
        </dgm:presLayoutVars>
      </dgm:prSet>
      <dgm:spPr/>
      <dgm:t>
        <a:bodyPr/>
        <a:lstStyle/>
        <a:p>
          <a:endParaRPr lang="en-US"/>
        </a:p>
      </dgm:t>
    </dgm:pt>
    <dgm:pt modelId="{229004F3-683D-704F-95EA-DEFDDD296FA5}" type="pres">
      <dgm:prSet presAssocID="{3BCECDDF-EA38-9543-B4A6-AEADF89DBF9C}" presName="spNode" presStyleCnt="0"/>
      <dgm:spPr/>
    </dgm:pt>
    <dgm:pt modelId="{E59342DB-A36A-A740-A137-8EB0D1B4B2E2}" type="pres">
      <dgm:prSet presAssocID="{066C459A-4AD7-C54E-A4A0-1FEC675CB1D5}" presName="sibTrans" presStyleLbl="sibTrans1D1" presStyleIdx="5" presStyleCnt="8"/>
      <dgm:spPr/>
      <dgm:t>
        <a:bodyPr/>
        <a:lstStyle/>
        <a:p>
          <a:endParaRPr lang="en-US"/>
        </a:p>
      </dgm:t>
    </dgm:pt>
    <dgm:pt modelId="{08754581-88CF-B24E-B0ED-BE35674FAF25}" type="pres">
      <dgm:prSet presAssocID="{F313E45C-B35D-AA45-B0F6-EFD01C25275D}" presName="node" presStyleLbl="node1" presStyleIdx="6" presStyleCnt="8">
        <dgm:presLayoutVars>
          <dgm:bulletEnabled val="1"/>
        </dgm:presLayoutVars>
      </dgm:prSet>
      <dgm:spPr/>
      <dgm:t>
        <a:bodyPr/>
        <a:lstStyle/>
        <a:p>
          <a:endParaRPr lang="en-US"/>
        </a:p>
      </dgm:t>
    </dgm:pt>
    <dgm:pt modelId="{1C7A80A7-DA63-9047-9E13-5D39250C895F}" type="pres">
      <dgm:prSet presAssocID="{F313E45C-B35D-AA45-B0F6-EFD01C25275D}" presName="spNode" presStyleCnt="0"/>
      <dgm:spPr/>
    </dgm:pt>
    <dgm:pt modelId="{D2BE9A16-B0C7-AF49-B0BB-12F6D5BB095F}" type="pres">
      <dgm:prSet presAssocID="{0D76CF26-DC16-D643-949D-77F84FD34588}" presName="sibTrans" presStyleLbl="sibTrans1D1" presStyleIdx="6" presStyleCnt="8"/>
      <dgm:spPr/>
      <dgm:t>
        <a:bodyPr/>
        <a:lstStyle/>
        <a:p>
          <a:endParaRPr lang="en-US"/>
        </a:p>
      </dgm:t>
    </dgm:pt>
    <dgm:pt modelId="{E32868F5-4917-0349-AB86-A371504208F1}" type="pres">
      <dgm:prSet presAssocID="{E2804CA8-E320-B042-BAA4-BBCEE2F927CE}" presName="node" presStyleLbl="node1" presStyleIdx="7" presStyleCnt="8" custScaleX="129804">
        <dgm:presLayoutVars>
          <dgm:bulletEnabled val="1"/>
        </dgm:presLayoutVars>
      </dgm:prSet>
      <dgm:spPr/>
      <dgm:t>
        <a:bodyPr/>
        <a:lstStyle/>
        <a:p>
          <a:endParaRPr lang="en-US"/>
        </a:p>
      </dgm:t>
    </dgm:pt>
    <dgm:pt modelId="{C300B36A-11D4-5745-8359-AC4BF1DF8C10}" type="pres">
      <dgm:prSet presAssocID="{E2804CA8-E320-B042-BAA4-BBCEE2F927CE}" presName="spNode" presStyleCnt="0"/>
      <dgm:spPr/>
    </dgm:pt>
    <dgm:pt modelId="{D524B20C-654A-F840-A91E-3E00CC082A05}" type="pres">
      <dgm:prSet presAssocID="{141EF1F9-49D8-FE48-AB1B-1860DF53E75E}" presName="sibTrans" presStyleLbl="sibTrans1D1" presStyleIdx="7" presStyleCnt="8"/>
      <dgm:spPr/>
      <dgm:t>
        <a:bodyPr/>
        <a:lstStyle/>
        <a:p>
          <a:endParaRPr lang="en-US"/>
        </a:p>
      </dgm:t>
    </dgm:pt>
  </dgm:ptLst>
  <dgm:cxnLst>
    <dgm:cxn modelId="{EDE4FBC4-601E-7D43-90C2-6F2861D86614}" type="presOf" srcId="{10E0D9C6-FD67-2A43-B1FA-F51C1A7AD742}" destId="{0695C0D4-4D69-794A-9A48-521900EF845A}" srcOrd="0" destOrd="0" presId="urn:microsoft.com/office/officeart/2005/8/layout/cycle6"/>
    <dgm:cxn modelId="{E4F82D92-695C-2949-A28F-DAA938231297}" srcId="{B304A681-AEA4-3D4F-BDA8-6248B16D34A6}" destId="{F313E45C-B35D-AA45-B0F6-EFD01C25275D}" srcOrd="6" destOrd="0" parTransId="{0058DFFF-E8F0-9443-8B4E-50FAA1AEB402}" sibTransId="{0D76CF26-DC16-D643-949D-77F84FD34588}"/>
    <dgm:cxn modelId="{D3EAF5AF-5C0D-9741-AC16-4216AAB71A63}" type="presOf" srcId="{112986D0-2CB8-9746-9E4A-0C86AC467883}" destId="{DE3D0886-2036-FC48-817C-406DE4F7FB21}" srcOrd="0" destOrd="0" presId="urn:microsoft.com/office/officeart/2005/8/layout/cycle6"/>
    <dgm:cxn modelId="{F65B9FD5-8893-AD4F-85B2-EC80416960E1}" type="presOf" srcId="{0D76CF26-DC16-D643-949D-77F84FD34588}" destId="{D2BE9A16-B0C7-AF49-B0BB-12F6D5BB095F}" srcOrd="0" destOrd="0" presId="urn:microsoft.com/office/officeart/2005/8/layout/cycle6"/>
    <dgm:cxn modelId="{4B7D4BE2-D012-BD4F-ACB3-20CC2CCD5EA1}" type="presOf" srcId="{E2804CA8-E320-B042-BAA4-BBCEE2F927CE}" destId="{E32868F5-4917-0349-AB86-A371504208F1}" srcOrd="0" destOrd="0" presId="urn:microsoft.com/office/officeart/2005/8/layout/cycle6"/>
    <dgm:cxn modelId="{997FF901-6785-A343-89B8-4D7D5D8F7170}" srcId="{B304A681-AEA4-3D4F-BDA8-6248B16D34A6}" destId="{3BCECDDF-EA38-9543-B4A6-AEADF89DBF9C}" srcOrd="5" destOrd="0" parTransId="{7FBA5FF7-A607-B04A-B1B1-D796F64B753F}" sibTransId="{066C459A-4AD7-C54E-A4A0-1FEC675CB1D5}"/>
    <dgm:cxn modelId="{FC2AB11C-6D97-5146-9875-F57C8CFB83D5}" type="presOf" srcId="{B304A681-AEA4-3D4F-BDA8-6248B16D34A6}" destId="{F93DA9BF-9456-F148-853F-277290711981}" srcOrd="0" destOrd="0" presId="urn:microsoft.com/office/officeart/2005/8/layout/cycle6"/>
    <dgm:cxn modelId="{AB69533D-34E4-F344-B684-E7B8AEDF44C5}" type="presOf" srcId="{CCA1BC33-6036-0844-AFF8-2D9DAF83F800}" destId="{25A5629E-DE8E-2344-804F-22499807AF56}" srcOrd="0" destOrd="0" presId="urn:microsoft.com/office/officeart/2005/8/layout/cycle6"/>
    <dgm:cxn modelId="{588E51A9-979B-AA46-B83F-949B6FD44145}" type="presOf" srcId="{367882A2-7784-BB46-AC95-56E4B8DC0B12}" destId="{8B870002-9CED-1742-8922-97F59FBDDFDE}" srcOrd="0" destOrd="0" presId="urn:microsoft.com/office/officeart/2005/8/layout/cycle6"/>
    <dgm:cxn modelId="{E54EFE9F-5C79-824F-A82B-338ED45B00B0}" type="presOf" srcId="{F313E45C-B35D-AA45-B0F6-EFD01C25275D}" destId="{08754581-88CF-B24E-B0ED-BE35674FAF25}" srcOrd="0" destOrd="0" presId="urn:microsoft.com/office/officeart/2005/8/layout/cycle6"/>
    <dgm:cxn modelId="{CF5DBFC2-CE78-C94C-9527-258AD0055BEE}" srcId="{B304A681-AEA4-3D4F-BDA8-6248B16D34A6}" destId="{E2804CA8-E320-B042-BAA4-BBCEE2F927CE}" srcOrd="7" destOrd="0" parTransId="{D2054849-FC04-3649-865E-8EFD9BAD6F34}" sibTransId="{141EF1F9-49D8-FE48-AB1B-1860DF53E75E}"/>
    <dgm:cxn modelId="{281C30B8-2916-AA4C-AD56-A0530771043B}" srcId="{B304A681-AEA4-3D4F-BDA8-6248B16D34A6}" destId="{112986D0-2CB8-9746-9E4A-0C86AC467883}" srcOrd="3" destOrd="0" parTransId="{FA6833D2-82DB-1D4C-B228-8E665C77DA75}" sibTransId="{35594D6D-0800-9C4C-B61F-253B3705A267}"/>
    <dgm:cxn modelId="{A921264C-B56E-2945-A8AC-BDC3F7E89B87}" type="presOf" srcId="{8755A238-C61C-9343-99F6-C7D25E33434C}" destId="{49FF8F63-E9C1-3A45-BB9D-72610A7D4BA6}" srcOrd="0" destOrd="0" presId="urn:microsoft.com/office/officeart/2005/8/layout/cycle6"/>
    <dgm:cxn modelId="{C7305ED7-5533-314A-AA7D-2826EFA2B43C}" srcId="{B304A681-AEA4-3D4F-BDA8-6248B16D34A6}" destId="{37B7A928-EFAC-5647-A99B-CEBF1797EA12}" srcOrd="0" destOrd="0" parTransId="{E14CAF9E-0673-3648-9282-448965BD611B}" sibTransId="{367882A2-7784-BB46-AC95-56E4B8DC0B12}"/>
    <dgm:cxn modelId="{C76FC546-C932-B049-AA00-83ABF44215FD}" type="presOf" srcId="{30E55893-A4C4-974A-8E86-15755F13F1A8}" destId="{1794ECD1-71E3-BE41-911A-0E1E1A362C84}" srcOrd="0" destOrd="0" presId="urn:microsoft.com/office/officeart/2005/8/layout/cycle6"/>
    <dgm:cxn modelId="{DCA05DC5-B823-1441-B72F-EA5B6062524C}" type="presOf" srcId="{35594D6D-0800-9C4C-B61F-253B3705A267}" destId="{A8BC8FC2-DBBA-CF47-A201-1EA35C9780C8}" srcOrd="0" destOrd="0" presId="urn:microsoft.com/office/officeart/2005/8/layout/cycle6"/>
    <dgm:cxn modelId="{65E3A5BD-3ABC-234D-B00D-E3FB5CC57B8D}" type="presOf" srcId="{3BCECDDF-EA38-9543-B4A6-AEADF89DBF9C}" destId="{5E861792-F114-1142-948F-BEA3FB14A315}" srcOrd="0" destOrd="0" presId="urn:microsoft.com/office/officeart/2005/8/layout/cycle6"/>
    <dgm:cxn modelId="{1A49BBDD-4585-C345-8C0B-B609D50CBD1F}" type="presOf" srcId="{37B7A928-EFAC-5647-A99B-CEBF1797EA12}" destId="{73BD594B-03C1-C149-BF6C-FDE68406057D}" srcOrd="0" destOrd="0" presId="urn:microsoft.com/office/officeart/2005/8/layout/cycle6"/>
    <dgm:cxn modelId="{DAFE1481-830B-974B-8D49-8E06EBA382C0}" type="presOf" srcId="{CA5AA779-8BFB-6045-8090-C83DD45C3DBA}" destId="{23586883-A51B-914B-89AE-C5F42555F898}" srcOrd="0" destOrd="0" presId="urn:microsoft.com/office/officeart/2005/8/layout/cycle6"/>
    <dgm:cxn modelId="{C98A2DB1-B256-644F-86C8-6EDD1EDA7260}" srcId="{B304A681-AEA4-3D4F-BDA8-6248B16D34A6}" destId="{30E55893-A4C4-974A-8E86-15755F13F1A8}" srcOrd="1" destOrd="0" parTransId="{8E46EEAE-A1FD-304D-8D1B-E5ED01ACCE29}" sibTransId="{CA5AA779-8BFB-6045-8090-C83DD45C3DBA}"/>
    <dgm:cxn modelId="{850D212C-8867-A34E-9611-0F1466E960A3}" type="presOf" srcId="{066C459A-4AD7-C54E-A4A0-1FEC675CB1D5}" destId="{E59342DB-A36A-A740-A137-8EB0D1B4B2E2}" srcOrd="0" destOrd="0" presId="urn:microsoft.com/office/officeart/2005/8/layout/cycle6"/>
    <dgm:cxn modelId="{9FFCFFCB-00AC-A94D-A7D1-4610F8FAC143}" type="presOf" srcId="{141EF1F9-49D8-FE48-AB1B-1860DF53E75E}" destId="{D524B20C-654A-F840-A91E-3E00CC082A05}" srcOrd="0" destOrd="0" presId="urn:microsoft.com/office/officeart/2005/8/layout/cycle6"/>
    <dgm:cxn modelId="{5FD89FCB-C15F-8845-864F-3694622B7913}" type="presOf" srcId="{EBB9F39D-E7F1-BA4A-8303-CD830AD017B1}" destId="{98A48A3C-20B7-7742-8621-7E9094E8846B}" srcOrd="0" destOrd="0" presId="urn:microsoft.com/office/officeart/2005/8/layout/cycle6"/>
    <dgm:cxn modelId="{9351D6CB-1DFF-804C-B675-16EB5B24F42F}" srcId="{B304A681-AEA4-3D4F-BDA8-6248B16D34A6}" destId="{8755A238-C61C-9343-99F6-C7D25E33434C}" srcOrd="4" destOrd="0" parTransId="{04CD87AF-28D2-CA41-BC62-0F6CC8A21B27}" sibTransId="{CCA1BC33-6036-0844-AFF8-2D9DAF83F800}"/>
    <dgm:cxn modelId="{167A8DAF-CAB5-084D-AC38-C76A665E846F}" srcId="{B304A681-AEA4-3D4F-BDA8-6248B16D34A6}" destId="{10E0D9C6-FD67-2A43-B1FA-F51C1A7AD742}" srcOrd="2" destOrd="0" parTransId="{17B8BEB8-166D-8943-B69C-AED164359E65}" sibTransId="{EBB9F39D-E7F1-BA4A-8303-CD830AD017B1}"/>
    <dgm:cxn modelId="{AE6DDFAE-BB1F-BD41-85C7-0F00E941855E}" type="presParOf" srcId="{F93DA9BF-9456-F148-853F-277290711981}" destId="{73BD594B-03C1-C149-BF6C-FDE68406057D}" srcOrd="0" destOrd="0" presId="urn:microsoft.com/office/officeart/2005/8/layout/cycle6"/>
    <dgm:cxn modelId="{B975BD92-226C-174D-BAF6-DF9BF8A3C49E}" type="presParOf" srcId="{F93DA9BF-9456-F148-853F-277290711981}" destId="{51D03C44-4ABE-F54B-A57A-D23FDABCD85C}" srcOrd="1" destOrd="0" presId="urn:microsoft.com/office/officeart/2005/8/layout/cycle6"/>
    <dgm:cxn modelId="{134D389E-1DC5-2F41-88EB-9CC5B0B34FE0}" type="presParOf" srcId="{F93DA9BF-9456-F148-853F-277290711981}" destId="{8B870002-9CED-1742-8922-97F59FBDDFDE}" srcOrd="2" destOrd="0" presId="urn:microsoft.com/office/officeart/2005/8/layout/cycle6"/>
    <dgm:cxn modelId="{1CDADB73-C769-D74E-AA28-7F2569401AF1}" type="presParOf" srcId="{F93DA9BF-9456-F148-853F-277290711981}" destId="{1794ECD1-71E3-BE41-911A-0E1E1A362C84}" srcOrd="3" destOrd="0" presId="urn:microsoft.com/office/officeart/2005/8/layout/cycle6"/>
    <dgm:cxn modelId="{3EC95BB2-3D67-684E-916A-AABEA739687D}" type="presParOf" srcId="{F93DA9BF-9456-F148-853F-277290711981}" destId="{6BCBAB20-6463-6248-98B6-228CC4F46CF8}" srcOrd="4" destOrd="0" presId="urn:microsoft.com/office/officeart/2005/8/layout/cycle6"/>
    <dgm:cxn modelId="{6FF992CB-8788-644B-B2E9-5394ECF4D93C}" type="presParOf" srcId="{F93DA9BF-9456-F148-853F-277290711981}" destId="{23586883-A51B-914B-89AE-C5F42555F898}" srcOrd="5" destOrd="0" presId="urn:microsoft.com/office/officeart/2005/8/layout/cycle6"/>
    <dgm:cxn modelId="{8F2E2A80-EC7B-D546-806D-C6772F443603}" type="presParOf" srcId="{F93DA9BF-9456-F148-853F-277290711981}" destId="{0695C0D4-4D69-794A-9A48-521900EF845A}" srcOrd="6" destOrd="0" presId="urn:microsoft.com/office/officeart/2005/8/layout/cycle6"/>
    <dgm:cxn modelId="{8DCBE779-743C-4540-B77C-29512FFD0177}" type="presParOf" srcId="{F93DA9BF-9456-F148-853F-277290711981}" destId="{FB05D2E4-FA94-B74E-8A0F-8D383398C6EE}" srcOrd="7" destOrd="0" presId="urn:microsoft.com/office/officeart/2005/8/layout/cycle6"/>
    <dgm:cxn modelId="{0D49FC1F-960D-3D40-A331-A6673137C6CB}" type="presParOf" srcId="{F93DA9BF-9456-F148-853F-277290711981}" destId="{98A48A3C-20B7-7742-8621-7E9094E8846B}" srcOrd="8" destOrd="0" presId="urn:microsoft.com/office/officeart/2005/8/layout/cycle6"/>
    <dgm:cxn modelId="{B4E78F3B-BE07-CD4E-A005-72E49B14027E}" type="presParOf" srcId="{F93DA9BF-9456-F148-853F-277290711981}" destId="{DE3D0886-2036-FC48-817C-406DE4F7FB21}" srcOrd="9" destOrd="0" presId="urn:microsoft.com/office/officeart/2005/8/layout/cycle6"/>
    <dgm:cxn modelId="{AA102059-DF9A-9E41-B970-B1A394E438A6}" type="presParOf" srcId="{F93DA9BF-9456-F148-853F-277290711981}" destId="{CE80C19F-F63A-6F4B-B345-F14984779143}" srcOrd="10" destOrd="0" presId="urn:microsoft.com/office/officeart/2005/8/layout/cycle6"/>
    <dgm:cxn modelId="{5272FC4F-901D-D04E-A017-170A8DEEDE9A}" type="presParOf" srcId="{F93DA9BF-9456-F148-853F-277290711981}" destId="{A8BC8FC2-DBBA-CF47-A201-1EA35C9780C8}" srcOrd="11" destOrd="0" presId="urn:microsoft.com/office/officeart/2005/8/layout/cycle6"/>
    <dgm:cxn modelId="{2094207B-64F2-E545-89B2-5DD4D9EF7F5A}" type="presParOf" srcId="{F93DA9BF-9456-F148-853F-277290711981}" destId="{49FF8F63-E9C1-3A45-BB9D-72610A7D4BA6}" srcOrd="12" destOrd="0" presId="urn:microsoft.com/office/officeart/2005/8/layout/cycle6"/>
    <dgm:cxn modelId="{457D7D1B-9FCC-D840-ADD5-E01F5D0BBC7E}" type="presParOf" srcId="{F93DA9BF-9456-F148-853F-277290711981}" destId="{D49805D9-BB15-AC44-A52F-549A4E90235D}" srcOrd="13" destOrd="0" presId="urn:microsoft.com/office/officeart/2005/8/layout/cycle6"/>
    <dgm:cxn modelId="{20D46D2C-F0E4-8345-B883-47F79104B010}" type="presParOf" srcId="{F93DA9BF-9456-F148-853F-277290711981}" destId="{25A5629E-DE8E-2344-804F-22499807AF56}" srcOrd="14" destOrd="0" presId="urn:microsoft.com/office/officeart/2005/8/layout/cycle6"/>
    <dgm:cxn modelId="{A27F0332-7FA0-5943-9C52-2ADBA0CB2F34}" type="presParOf" srcId="{F93DA9BF-9456-F148-853F-277290711981}" destId="{5E861792-F114-1142-948F-BEA3FB14A315}" srcOrd="15" destOrd="0" presId="urn:microsoft.com/office/officeart/2005/8/layout/cycle6"/>
    <dgm:cxn modelId="{0368D6CD-5652-A345-AF60-A07C1196A545}" type="presParOf" srcId="{F93DA9BF-9456-F148-853F-277290711981}" destId="{229004F3-683D-704F-95EA-DEFDDD296FA5}" srcOrd="16" destOrd="0" presId="urn:microsoft.com/office/officeart/2005/8/layout/cycle6"/>
    <dgm:cxn modelId="{F02D02DB-7992-814B-BE7B-DA4B24792A08}" type="presParOf" srcId="{F93DA9BF-9456-F148-853F-277290711981}" destId="{E59342DB-A36A-A740-A137-8EB0D1B4B2E2}" srcOrd="17" destOrd="0" presId="urn:microsoft.com/office/officeart/2005/8/layout/cycle6"/>
    <dgm:cxn modelId="{F7AF16EA-DEB8-7742-AEC2-2A21C0665F0F}" type="presParOf" srcId="{F93DA9BF-9456-F148-853F-277290711981}" destId="{08754581-88CF-B24E-B0ED-BE35674FAF25}" srcOrd="18" destOrd="0" presId="urn:microsoft.com/office/officeart/2005/8/layout/cycle6"/>
    <dgm:cxn modelId="{109C47EE-56EB-B245-97C6-E35DDD0D51DC}" type="presParOf" srcId="{F93DA9BF-9456-F148-853F-277290711981}" destId="{1C7A80A7-DA63-9047-9E13-5D39250C895F}" srcOrd="19" destOrd="0" presId="urn:microsoft.com/office/officeart/2005/8/layout/cycle6"/>
    <dgm:cxn modelId="{BACC5215-8420-7743-855D-D793B72D3400}" type="presParOf" srcId="{F93DA9BF-9456-F148-853F-277290711981}" destId="{D2BE9A16-B0C7-AF49-B0BB-12F6D5BB095F}" srcOrd="20" destOrd="0" presId="urn:microsoft.com/office/officeart/2005/8/layout/cycle6"/>
    <dgm:cxn modelId="{93A634D3-B1D5-CB45-AB7D-93104D19C4AF}" type="presParOf" srcId="{F93DA9BF-9456-F148-853F-277290711981}" destId="{E32868F5-4917-0349-AB86-A371504208F1}" srcOrd="21" destOrd="0" presId="urn:microsoft.com/office/officeart/2005/8/layout/cycle6"/>
    <dgm:cxn modelId="{E8538E98-F0DE-1843-B296-0EEC5A480174}" type="presParOf" srcId="{F93DA9BF-9456-F148-853F-277290711981}" destId="{C300B36A-11D4-5745-8359-AC4BF1DF8C10}" srcOrd="22" destOrd="0" presId="urn:microsoft.com/office/officeart/2005/8/layout/cycle6"/>
    <dgm:cxn modelId="{B61A0FF5-E5AE-3845-996A-42972AE83DF4}" type="presParOf" srcId="{F93DA9BF-9456-F148-853F-277290711981}" destId="{D524B20C-654A-F840-A91E-3E00CC082A05}" srcOrd="23"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04A681-AEA4-3D4F-BDA8-6248B16D34A6}" type="doc">
      <dgm:prSet loTypeId="urn:microsoft.com/office/officeart/2005/8/layout/cycle6" loCatId="" qsTypeId="urn:microsoft.com/office/officeart/2005/8/quickstyle/simple4" qsCatId="simple" csTypeId="urn:microsoft.com/office/officeart/2005/8/colors/colorful1" csCatId="colorful" phldr="1"/>
      <dgm:spPr/>
      <dgm:t>
        <a:bodyPr/>
        <a:lstStyle/>
        <a:p>
          <a:endParaRPr lang="en-US"/>
        </a:p>
      </dgm:t>
    </dgm:pt>
    <dgm:pt modelId="{37B7A928-EFAC-5647-A99B-CEBF1797EA12}">
      <dgm:prSet phldrT="[Text]" custT="1"/>
      <dgm:spPr>
        <a:solidFill>
          <a:srgbClr val="EDA247">
            <a:alpha val="6000"/>
          </a:srgbClr>
        </a:solidFill>
      </dgm:spPr>
      <dgm:t>
        <a:bodyPr/>
        <a:lstStyle/>
        <a:p>
          <a:r>
            <a:rPr lang="en-US" sz="1100" dirty="0" smtClean="0">
              <a:latin typeface="Helvetica" charset="0"/>
              <a:ea typeface="Helvetica" charset="0"/>
              <a:cs typeface="Helvetica" charset="0"/>
            </a:rPr>
            <a:t>College campuses</a:t>
          </a:r>
          <a:endParaRPr lang="en-US" sz="1100" dirty="0">
            <a:latin typeface="Helvetica" charset="0"/>
            <a:ea typeface="Helvetica" charset="0"/>
            <a:cs typeface="Helvetica" charset="0"/>
          </a:endParaRPr>
        </a:p>
      </dgm:t>
    </dgm:pt>
    <dgm:pt modelId="{E14CAF9E-0673-3648-9282-448965BD611B}" type="parTrans" cxnId="{C7305ED7-5533-314A-AA7D-2826EFA2B43C}">
      <dgm:prSet/>
      <dgm:spPr/>
      <dgm:t>
        <a:bodyPr/>
        <a:lstStyle/>
        <a:p>
          <a:endParaRPr lang="en-US"/>
        </a:p>
      </dgm:t>
    </dgm:pt>
    <dgm:pt modelId="{367882A2-7784-BB46-AC95-56E4B8DC0B12}" type="sibTrans" cxnId="{C7305ED7-5533-314A-AA7D-2826EFA2B43C}">
      <dgm:prSet/>
      <dgm:spPr>
        <a:ln>
          <a:solidFill>
            <a:srgbClr val="EDA247"/>
          </a:solidFill>
        </a:ln>
      </dgm:spPr>
      <dgm:t>
        <a:bodyPr/>
        <a:lstStyle/>
        <a:p>
          <a:endParaRPr lang="en-US" sz="3600">
            <a:latin typeface="Helvetica" charset="0"/>
            <a:ea typeface="Helvetica" charset="0"/>
            <a:cs typeface="Helvetica" charset="0"/>
          </a:endParaRPr>
        </a:p>
      </dgm:t>
    </dgm:pt>
    <dgm:pt modelId="{30E55893-A4C4-974A-8E86-15755F13F1A8}">
      <dgm:prSet phldrT="[Text]" custT="1"/>
      <dgm:spPr>
        <a:solidFill>
          <a:srgbClr val="888888"/>
        </a:solidFill>
      </dgm:spPr>
      <dgm:t>
        <a:bodyPr/>
        <a:lstStyle/>
        <a:p>
          <a:r>
            <a:rPr lang="en-US" sz="2000" dirty="0" smtClean="0">
              <a:latin typeface="Helvetica" charset="0"/>
              <a:ea typeface="Helvetica" charset="0"/>
              <a:cs typeface="Helvetica" charset="0"/>
            </a:rPr>
            <a:t>myFOSSIL</a:t>
          </a:r>
          <a:endParaRPr lang="en-US" sz="2000" dirty="0">
            <a:latin typeface="Helvetica" charset="0"/>
            <a:ea typeface="Helvetica" charset="0"/>
            <a:cs typeface="Helvetica" charset="0"/>
          </a:endParaRPr>
        </a:p>
      </dgm:t>
    </dgm:pt>
    <dgm:pt modelId="{8E46EEAE-A1FD-304D-8D1B-E5ED01ACCE29}" type="parTrans" cxnId="{C98A2DB1-B256-644F-86C8-6EDD1EDA7260}">
      <dgm:prSet/>
      <dgm:spPr/>
      <dgm:t>
        <a:bodyPr/>
        <a:lstStyle/>
        <a:p>
          <a:endParaRPr lang="en-US"/>
        </a:p>
      </dgm:t>
    </dgm:pt>
    <dgm:pt modelId="{CA5AA779-8BFB-6045-8090-C83DD45C3DBA}" type="sibTrans" cxnId="{C98A2DB1-B256-644F-86C8-6EDD1EDA7260}">
      <dgm:prSet/>
      <dgm:spPr>
        <a:ln>
          <a:solidFill>
            <a:srgbClr val="888888"/>
          </a:solidFill>
        </a:ln>
      </dgm:spPr>
      <dgm:t>
        <a:bodyPr/>
        <a:lstStyle/>
        <a:p>
          <a:endParaRPr lang="en-US" sz="3600">
            <a:latin typeface="Helvetica" charset="0"/>
            <a:ea typeface="Helvetica" charset="0"/>
            <a:cs typeface="Helvetica" charset="0"/>
          </a:endParaRPr>
        </a:p>
      </dgm:t>
    </dgm:pt>
    <dgm:pt modelId="{112986D0-2CB8-9746-9E4A-0C86AC467883}">
      <dgm:prSet phldrT="[Text]" custT="1"/>
      <dgm:spPr>
        <a:solidFill>
          <a:srgbClr val="165978"/>
        </a:solidFill>
      </dgm:spPr>
      <dgm:t>
        <a:bodyPr/>
        <a:lstStyle/>
        <a:p>
          <a:r>
            <a:rPr lang="en-US" sz="2000" dirty="0" smtClean="0">
              <a:latin typeface="Helvetica" charset="0"/>
              <a:ea typeface="Helvetica" charset="0"/>
              <a:cs typeface="Helvetica" charset="0"/>
            </a:rPr>
            <a:t>Twitter</a:t>
          </a:r>
          <a:endParaRPr lang="en-US" sz="2000" dirty="0">
            <a:latin typeface="Helvetica" charset="0"/>
            <a:ea typeface="Helvetica" charset="0"/>
            <a:cs typeface="Helvetica" charset="0"/>
          </a:endParaRPr>
        </a:p>
      </dgm:t>
    </dgm:pt>
    <dgm:pt modelId="{FA6833D2-82DB-1D4C-B228-8E665C77DA75}" type="parTrans" cxnId="{281C30B8-2916-AA4C-AD56-A0530771043B}">
      <dgm:prSet/>
      <dgm:spPr/>
      <dgm:t>
        <a:bodyPr/>
        <a:lstStyle/>
        <a:p>
          <a:endParaRPr lang="en-US"/>
        </a:p>
      </dgm:t>
    </dgm:pt>
    <dgm:pt modelId="{35594D6D-0800-9C4C-B61F-253B3705A267}" type="sibTrans" cxnId="{281C30B8-2916-AA4C-AD56-A0530771043B}">
      <dgm:prSet/>
      <dgm:spPr>
        <a:ln>
          <a:solidFill>
            <a:srgbClr val="165978"/>
          </a:solidFill>
        </a:ln>
      </dgm:spPr>
      <dgm:t>
        <a:bodyPr/>
        <a:lstStyle/>
        <a:p>
          <a:endParaRPr lang="en-US" sz="3600">
            <a:latin typeface="Helvetica" charset="0"/>
            <a:ea typeface="Helvetica" charset="0"/>
            <a:cs typeface="Helvetica" charset="0"/>
          </a:endParaRPr>
        </a:p>
      </dgm:t>
    </dgm:pt>
    <dgm:pt modelId="{8755A238-C61C-9343-99F6-C7D25E33434C}">
      <dgm:prSet phldrT="[Text]" custT="1"/>
      <dgm:spPr>
        <a:solidFill>
          <a:srgbClr val="0085BA">
            <a:alpha val="6000"/>
          </a:srgbClr>
        </a:solidFill>
      </dgm:spPr>
      <dgm:t>
        <a:bodyPr/>
        <a:lstStyle/>
        <a:p>
          <a:r>
            <a:rPr lang="en-US" sz="1100" dirty="0" smtClean="0">
              <a:latin typeface="Helvetica" charset="0"/>
              <a:ea typeface="Helvetica" charset="0"/>
              <a:cs typeface="Helvetica" charset="0"/>
            </a:rPr>
            <a:t>Museums</a:t>
          </a:r>
          <a:endParaRPr lang="en-US" sz="1100" dirty="0">
            <a:latin typeface="Helvetica" charset="0"/>
            <a:ea typeface="Helvetica" charset="0"/>
            <a:cs typeface="Helvetica" charset="0"/>
          </a:endParaRPr>
        </a:p>
      </dgm:t>
    </dgm:pt>
    <dgm:pt modelId="{04CD87AF-28D2-CA41-BC62-0F6CC8A21B27}" type="parTrans" cxnId="{9351D6CB-1DFF-804C-B675-16EB5B24F42F}">
      <dgm:prSet/>
      <dgm:spPr/>
      <dgm:t>
        <a:bodyPr/>
        <a:lstStyle/>
        <a:p>
          <a:endParaRPr lang="en-US"/>
        </a:p>
      </dgm:t>
    </dgm:pt>
    <dgm:pt modelId="{CCA1BC33-6036-0844-AFF8-2D9DAF83F800}" type="sibTrans" cxnId="{9351D6CB-1DFF-804C-B675-16EB5B24F42F}">
      <dgm:prSet/>
      <dgm:spPr>
        <a:solidFill>
          <a:srgbClr val="165978"/>
        </a:solidFill>
        <a:ln>
          <a:solidFill>
            <a:srgbClr val="103B4E"/>
          </a:solidFill>
        </a:ln>
      </dgm:spPr>
      <dgm:t>
        <a:bodyPr/>
        <a:lstStyle/>
        <a:p>
          <a:endParaRPr lang="en-US" sz="3600">
            <a:latin typeface="Helvetica" charset="0"/>
            <a:ea typeface="Helvetica" charset="0"/>
            <a:cs typeface="Helvetica" charset="0"/>
          </a:endParaRPr>
        </a:p>
      </dgm:t>
    </dgm:pt>
    <dgm:pt modelId="{F313E45C-B35D-AA45-B0F6-EFD01C25275D}">
      <dgm:prSet phldrT="[Text]" custT="1"/>
      <dgm:spPr>
        <a:solidFill>
          <a:srgbClr val="A69937">
            <a:alpha val="6000"/>
          </a:srgbClr>
        </a:solidFill>
      </dgm:spPr>
      <dgm:t>
        <a:bodyPr/>
        <a:lstStyle/>
        <a:p>
          <a:r>
            <a:rPr lang="en-US" sz="1100" dirty="0" smtClean="0">
              <a:latin typeface="Helvetica" charset="0"/>
              <a:ea typeface="Helvetica" charset="0"/>
              <a:cs typeface="Helvetica" charset="0"/>
            </a:rPr>
            <a:t>Field trips</a:t>
          </a:r>
          <a:endParaRPr lang="en-US" sz="1100" dirty="0">
            <a:latin typeface="Helvetica" charset="0"/>
            <a:ea typeface="Helvetica" charset="0"/>
            <a:cs typeface="Helvetica" charset="0"/>
          </a:endParaRPr>
        </a:p>
      </dgm:t>
    </dgm:pt>
    <dgm:pt modelId="{0058DFFF-E8F0-9443-8B4E-50FAA1AEB402}" type="parTrans" cxnId="{E4F82D92-695C-2949-A28F-DAA938231297}">
      <dgm:prSet/>
      <dgm:spPr/>
      <dgm:t>
        <a:bodyPr/>
        <a:lstStyle/>
        <a:p>
          <a:endParaRPr lang="en-US"/>
        </a:p>
      </dgm:t>
    </dgm:pt>
    <dgm:pt modelId="{0D76CF26-DC16-D643-949D-77F84FD34588}" type="sibTrans" cxnId="{E4F82D92-695C-2949-A28F-DAA938231297}">
      <dgm:prSet/>
      <dgm:spPr>
        <a:ln>
          <a:solidFill>
            <a:srgbClr val="A69937"/>
          </a:solidFill>
        </a:ln>
      </dgm:spPr>
      <dgm:t>
        <a:bodyPr/>
        <a:lstStyle/>
        <a:p>
          <a:endParaRPr lang="en-US" sz="3600">
            <a:latin typeface="Helvetica" charset="0"/>
            <a:ea typeface="Helvetica" charset="0"/>
            <a:cs typeface="Helvetica" charset="0"/>
          </a:endParaRPr>
        </a:p>
      </dgm:t>
    </dgm:pt>
    <dgm:pt modelId="{E2804CA8-E320-B042-BAA4-BBCEE2F927CE}">
      <dgm:prSet phldrT="[Text]" custT="1"/>
      <dgm:spPr>
        <a:solidFill>
          <a:srgbClr val="262626">
            <a:alpha val="6000"/>
          </a:srgbClr>
        </a:solidFill>
      </dgm:spPr>
      <dgm:t>
        <a:bodyPr/>
        <a:lstStyle/>
        <a:p>
          <a:r>
            <a:rPr lang="en-US" sz="1100" dirty="0" smtClean="0">
              <a:latin typeface="Helvetica" charset="0"/>
              <a:ea typeface="Helvetica" charset="0"/>
              <a:cs typeface="Helvetica" charset="0"/>
            </a:rPr>
            <a:t>Conferences</a:t>
          </a:r>
          <a:endParaRPr lang="en-US" sz="1100" dirty="0">
            <a:latin typeface="Helvetica" charset="0"/>
            <a:ea typeface="Helvetica" charset="0"/>
            <a:cs typeface="Helvetica" charset="0"/>
          </a:endParaRPr>
        </a:p>
      </dgm:t>
    </dgm:pt>
    <dgm:pt modelId="{D2054849-FC04-3649-865E-8EFD9BAD6F34}" type="parTrans" cxnId="{CF5DBFC2-CE78-C94C-9527-258AD0055BEE}">
      <dgm:prSet/>
      <dgm:spPr/>
      <dgm:t>
        <a:bodyPr/>
        <a:lstStyle/>
        <a:p>
          <a:endParaRPr lang="en-US"/>
        </a:p>
      </dgm:t>
    </dgm:pt>
    <dgm:pt modelId="{141EF1F9-49D8-FE48-AB1B-1860DF53E75E}" type="sibTrans" cxnId="{CF5DBFC2-CE78-C94C-9527-258AD0055BEE}">
      <dgm:prSet/>
      <dgm:spPr>
        <a:ln>
          <a:solidFill>
            <a:srgbClr val="262626"/>
          </a:solidFill>
        </a:ln>
      </dgm:spPr>
      <dgm:t>
        <a:bodyPr/>
        <a:lstStyle/>
        <a:p>
          <a:endParaRPr lang="en-US" sz="3600">
            <a:latin typeface="Helvetica" charset="0"/>
            <a:ea typeface="Helvetica" charset="0"/>
            <a:cs typeface="Helvetica" charset="0"/>
          </a:endParaRPr>
        </a:p>
      </dgm:t>
    </dgm:pt>
    <dgm:pt modelId="{10E0D9C6-FD67-2A43-B1FA-F51C1A7AD742}">
      <dgm:prSet phldrT="[Text]" custT="1"/>
      <dgm:spPr>
        <a:solidFill>
          <a:srgbClr val="D04070"/>
        </a:solidFill>
      </dgm:spPr>
      <dgm:t>
        <a:bodyPr/>
        <a:lstStyle/>
        <a:p>
          <a:r>
            <a:rPr lang="en-US" sz="1800" dirty="0" smtClean="0">
              <a:latin typeface="Helvetica" charset="0"/>
              <a:ea typeface="Helvetica" charset="0"/>
              <a:cs typeface="Helvetica" charset="0"/>
            </a:rPr>
            <a:t>Facebook</a:t>
          </a:r>
          <a:endParaRPr lang="en-US" sz="1800" dirty="0">
            <a:latin typeface="Helvetica" charset="0"/>
            <a:ea typeface="Helvetica" charset="0"/>
            <a:cs typeface="Helvetica" charset="0"/>
          </a:endParaRPr>
        </a:p>
      </dgm:t>
    </dgm:pt>
    <dgm:pt modelId="{17B8BEB8-166D-8943-B69C-AED164359E65}" type="parTrans" cxnId="{167A8DAF-CAB5-084D-AC38-C76A665E846F}">
      <dgm:prSet/>
      <dgm:spPr/>
      <dgm:t>
        <a:bodyPr/>
        <a:lstStyle/>
        <a:p>
          <a:endParaRPr lang="en-US"/>
        </a:p>
      </dgm:t>
    </dgm:pt>
    <dgm:pt modelId="{EBB9F39D-E7F1-BA4A-8303-CD830AD017B1}" type="sibTrans" cxnId="{167A8DAF-CAB5-084D-AC38-C76A665E846F}">
      <dgm:prSet/>
      <dgm:spPr>
        <a:ln>
          <a:solidFill>
            <a:srgbClr val="D04070"/>
          </a:solidFill>
        </a:ln>
      </dgm:spPr>
      <dgm:t>
        <a:bodyPr/>
        <a:lstStyle/>
        <a:p>
          <a:endParaRPr lang="en-US" sz="3600">
            <a:latin typeface="Helvetica" charset="0"/>
            <a:ea typeface="Helvetica" charset="0"/>
            <a:cs typeface="Helvetica" charset="0"/>
          </a:endParaRPr>
        </a:p>
      </dgm:t>
    </dgm:pt>
    <dgm:pt modelId="{3BCECDDF-EA38-9543-B4A6-AEADF89DBF9C}">
      <dgm:prSet phldrT="[Text]" custT="1"/>
      <dgm:spPr>
        <a:solidFill>
          <a:srgbClr val="B37021">
            <a:alpha val="6000"/>
          </a:srgbClr>
        </a:solidFill>
      </dgm:spPr>
      <dgm:t>
        <a:bodyPr/>
        <a:lstStyle/>
        <a:p>
          <a:r>
            <a:rPr lang="en-US" sz="1100" dirty="0" smtClean="0">
              <a:latin typeface="Helvetica" charset="0"/>
              <a:ea typeface="Helvetica" charset="0"/>
              <a:cs typeface="Helvetica" charset="0"/>
            </a:rPr>
            <a:t>Fossil club meetings</a:t>
          </a:r>
          <a:endParaRPr lang="en-US" sz="1100" dirty="0">
            <a:latin typeface="Helvetica" charset="0"/>
            <a:ea typeface="Helvetica" charset="0"/>
            <a:cs typeface="Helvetica" charset="0"/>
          </a:endParaRPr>
        </a:p>
      </dgm:t>
    </dgm:pt>
    <dgm:pt modelId="{7FBA5FF7-A607-B04A-B1B1-D796F64B753F}" type="parTrans" cxnId="{997FF901-6785-A343-89B8-4D7D5D8F7170}">
      <dgm:prSet/>
      <dgm:spPr/>
      <dgm:t>
        <a:bodyPr/>
        <a:lstStyle/>
        <a:p>
          <a:endParaRPr lang="en-US"/>
        </a:p>
      </dgm:t>
    </dgm:pt>
    <dgm:pt modelId="{066C459A-4AD7-C54E-A4A0-1FEC675CB1D5}" type="sibTrans" cxnId="{997FF901-6785-A343-89B8-4D7D5D8F7170}">
      <dgm:prSet/>
      <dgm:spPr>
        <a:ln>
          <a:solidFill>
            <a:srgbClr val="B37021"/>
          </a:solidFill>
        </a:ln>
      </dgm:spPr>
      <dgm:t>
        <a:bodyPr/>
        <a:lstStyle/>
        <a:p>
          <a:endParaRPr lang="en-US" sz="3600">
            <a:latin typeface="Helvetica" charset="0"/>
            <a:ea typeface="Helvetica" charset="0"/>
            <a:cs typeface="Helvetica" charset="0"/>
          </a:endParaRPr>
        </a:p>
      </dgm:t>
    </dgm:pt>
    <dgm:pt modelId="{F93DA9BF-9456-F148-853F-277290711981}" type="pres">
      <dgm:prSet presAssocID="{B304A681-AEA4-3D4F-BDA8-6248B16D34A6}" presName="cycle" presStyleCnt="0">
        <dgm:presLayoutVars>
          <dgm:dir/>
          <dgm:resizeHandles val="exact"/>
        </dgm:presLayoutVars>
      </dgm:prSet>
      <dgm:spPr/>
      <dgm:t>
        <a:bodyPr/>
        <a:lstStyle/>
        <a:p>
          <a:endParaRPr lang="en-US"/>
        </a:p>
      </dgm:t>
    </dgm:pt>
    <dgm:pt modelId="{73BD594B-03C1-C149-BF6C-FDE68406057D}" type="pres">
      <dgm:prSet presAssocID="{37B7A928-EFAC-5647-A99B-CEBF1797EA12}" presName="node" presStyleLbl="node1" presStyleIdx="0" presStyleCnt="8" custScaleX="143401" custRadScaleRad="100536" custRadScaleInc="2191">
        <dgm:presLayoutVars>
          <dgm:bulletEnabled val="1"/>
        </dgm:presLayoutVars>
      </dgm:prSet>
      <dgm:spPr/>
      <dgm:t>
        <a:bodyPr/>
        <a:lstStyle/>
        <a:p>
          <a:endParaRPr lang="en-US"/>
        </a:p>
      </dgm:t>
    </dgm:pt>
    <dgm:pt modelId="{51D03C44-4ABE-F54B-A57A-D23FDABCD85C}" type="pres">
      <dgm:prSet presAssocID="{37B7A928-EFAC-5647-A99B-CEBF1797EA12}" presName="spNode" presStyleCnt="0"/>
      <dgm:spPr/>
    </dgm:pt>
    <dgm:pt modelId="{8B870002-9CED-1742-8922-97F59FBDDFDE}" type="pres">
      <dgm:prSet presAssocID="{367882A2-7784-BB46-AC95-56E4B8DC0B12}" presName="sibTrans" presStyleLbl="sibTrans1D1" presStyleIdx="0" presStyleCnt="8"/>
      <dgm:spPr/>
      <dgm:t>
        <a:bodyPr/>
        <a:lstStyle/>
        <a:p>
          <a:endParaRPr lang="en-US"/>
        </a:p>
      </dgm:t>
    </dgm:pt>
    <dgm:pt modelId="{1794ECD1-71E3-BE41-911A-0E1E1A362C84}" type="pres">
      <dgm:prSet presAssocID="{30E55893-A4C4-974A-8E86-15755F13F1A8}" presName="node" presStyleLbl="node1" presStyleIdx="1" presStyleCnt="8" custScaleX="152344">
        <dgm:presLayoutVars>
          <dgm:bulletEnabled val="1"/>
        </dgm:presLayoutVars>
      </dgm:prSet>
      <dgm:spPr/>
      <dgm:t>
        <a:bodyPr/>
        <a:lstStyle/>
        <a:p>
          <a:endParaRPr lang="en-US"/>
        </a:p>
      </dgm:t>
    </dgm:pt>
    <dgm:pt modelId="{6BCBAB20-6463-6248-98B6-228CC4F46CF8}" type="pres">
      <dgm:prSet presAssocID="{30E55893-A4C4-974A-8E86-15755F13F1A8}" presName="spNode" presStyleCnt="0"/>
      <dgm:spPr/>
    </dgm:pt>
    <dgm:pt modelId="{23586883-A51B-914B-89AE-C5F42555F898}" type="pres">
      <dgm:prSet presAssocID="{CA5AA779-8BFB-6045-8090-C83DD45C3DBA}" presName="sibTrans" presStyleLbl="sibTrans1D1" presStyleIdx="1" presStyleCnt="8"/>
      <dgm:spPr/>
      <dgm:t>
        <a:bodyPr/>
        <a:lstStyle/>
        <a:p>
          <a:endParaRPr lang="en-US"/>
        </a:p>
      </dgm:t>
    </dgm:pt>
    <dgm:pt modelId="{0695C0D4-4D69-794A-9A48-521900EF845A}" type="pres">
      <dgm:prSet presAssocID="{10E0D9C6-FD67-2A43-B1FA-F51C1A7AD742}" presName="node" presStyleLbl="node1" presStyleIdx="2" presStyleCnt="8" custScaleX="124495">
        <dgm:presLayoutVars>
          <dgm:bulletEnabled val="1"/>
        </dgm:presLayoutVars>
      </dgm:prSet>
      <dgm:spPr/>
      <dgm:t>
        <a:bodyPr/>
        <a:lstStyle/>
        <a:p>
          <a:endParaRPr lang="en-US"/>
        </a:p>
      </dgm:t>
    </dgm:pt>
    <dgm:pt modelId="{FB05D2E4-FA94-B74E-8A0F-8D383398C6EE}" type="pres">
      <dgm:prSet presAssocID="{10E0D9C6-FD67-2A43-B1FA-F51C1A7AD742}" presName="spNode" presStyleCnt="0"/>
      <dgm:spPr/>
    </dgm:pt>
    <dgm:pt modelId="{98A48A3C-20B7-7742-8621-7E9094E8846B}" type="pres">
      <dgm:prSet presAssocID="{EBB9F39D-E7F1-BA4A-8303-CD830AD017B1}" presName="sibTrans" presStyleLbl="sibTrans1D1" presStyleIdx="2" presStyleCnt="8"/>
      <dgm:spPr/>
      <dgm:t>
        <a:bodyPr/>
        <a:lstStyle/>
        <a:p>
          <a:endParaRPr lang="en-US"/>
        </a:p>
      </dgm:t>
    </dgm:pt>
    <dgm:pt modelId="{DE3D0886-2036-FC48-817C-406DE4F7FB21}" type="pres">
      <dgm:prSet presAssocID="{112986D0-2CB8-9746-9E4A-0C86AC467883}" presName="node" presStyleLbl="node1" presStyleIdx="3" presStyleCnt="8" custScaleX="144012">
        <dgm:presLayoutVars>
          <dgm:bulletEnabled val="1"/>
        </dgm:presLayoutVars>
      </dgm:prSet>
      <dgm:spPr/>
      <dgm:t>
        <a:bodyPr/>
        <a:lstStyle/>
        <a:p>
          <a:endParaRPr lang="en-US"/>
        </a:p>
      </dgm:t>
    </dgm:pt>
    <dgm:pt modelId="{CE80C19F-F63A-6F4B-B345-F14984779143}" type="pres">
      <dgm:prSet presAssocID="{112986D0-2CB8-9746-9E4A-0C86AC467883}" presName="spNode" presStyleCnt="0"/>
      <dgm:spPr/>
    </dgm:pt>
    <dgm:pt modelId="{A8BC8FC2-DBBA-CF47-A201-1EA35C9780C8}" type="pres">
      <dgm:prSet presAssocID="{35594D6D-0800-9C4C-B61F-253B3705A267}" presName="sibTrans" presStyleLbl="sibTrans1D1" presStyleIdx="3" presStyleCnt="8"/>
      <dgm:spPr/>
      <dgm:t>
        <a:bodyPr/>
        <a:lstStyle/>
        <a:p>
          <a:endParaRPr lang="en-US"/>
        </a:p>
      </dgm:t>
    </dgm:pt>
    <dgm:pt modelId="{49FF8F63-E9C1-3A45-BB9D-72610A7D4BA6}" type="pres">
      <dgm:prSet presAssocID="{8755A238-C61C-9343-99F6-C7D25E33434C}" presName="node" presStyleLbl="node1" presStyleIdx="4" presStyleCnt="8" custScaleX="134174">
        <dgm:presLayoutVars>
          <dgm:bulletEnabled val="1"/>
        </dgm:presLayoutVars>
      </dgm:prSet>
      <dgm:spPr/>
      <dgm:t>
        <a:bodyPr/>
        <a:lstStyle/>
        <a:p>
          <a:endParaRPr lang="en-US"/>
        </a:p>
      </dgm:t>
    </dgm:pt>
    <dgm:pt modelId="{D49805D9-BB15-AC44-A52F-549A4E90235D}" type="pres">
      <dgm:prSet presAssocID="{8755A238-C61C-9343-99F6-C7D25E33434C}" presName="spNode" presStyleCnt="0"/>
      <dgm:spPr/>
    </dgm:pt>
    <dgm:pt modelId="{25A5629E-DE8E-2344-804F-22499807AF56}" type="pres">
      <dgm:prSet presAssocID="{CCA1BC33-6036-0844-AFF8-2D9DAF83F800}" presName="sibTrans" presStyleLbl="sibTrans1D1" presStyleIdx="4" presStyleCnt="8"/>
      <dgm:spPr/>
      <dgm:t>
        <a:bodyPr/>
        <a:lstStyle/>
        <a:p>
          <a:endParaRPr lang="en-US"/>
        </a:p>
      </dgm:t>
    </dgm:pt>
    <dgm:pt modelId="{5E861792-F114-1142-948F-BEA3FB14A315}" type="pres">
      <dgm:prSet presAssocID="{3BCECDDF-EA38-9543-B4A6-AEADF89DBF9C}" presName="node" presStyleLbl="node1" presStyleIdx="5" presStyleCnt="8">
        <dgm:presLayoutVars>
          <dgm:bulletEnabled val="1"/>
        </dgm:presLayoutVars>
      </dgm:prSet>
      <dgm:spPr/>
      <dgm:t>
        <a:bodyPr/>
        <a:lstStyle/>
        <a:p>
          <a:endParaRPr lang="en-US"/>
        </a:p>
      </dgm:t>
    </dgm:pt>
    <dgm:pt modelId="{229004F3-683D-704F-95EA-DEFDDD296FA5}" type="pres">
      <dgm:prSet presAssocID="{3BCECDDF-EA38-9543-B4A6-AEADF89DBF9C}" presName="spNode" presStyleCnt="0"/>
      <dgm:spPr/>
    </dgm:pt>
    <dgm:pt modelId="{E59342DB-A36A-A740-A137-8EB0D1B4B2E2}" type="pres">
      <dgm:prSet presAssocID="{066C459A-4AD7-C54E-A4A0-1FEC675CB1D5}" presName="sibTrans" presStyleLbl="sibTrans1D1" presStyleIdx="5" presStyleCnt="8"/>
      <dgm:spPr/>
      <dgm:t>
        <a:bodyPr/>
        <a:lstStyle/>
        <a:p>
          <a:endParaRPr lang="en-US"/>
        </a:p>
      </dgm:t>
    </dgm:pt>
    <dgm:pt modelId="{08754581-88CF-B24E-B0ED-BE35674FAF25}" type="pres">
      <dgm:prSet presAssocID="{F313E45C-B35D-AA45-B0F6-EFD01C25275D}" presName="node" presStyleLbl="node1" presStyleIdx="6" presStyleCnt="8">
        <dgm:presLayoutVars>
          <dgm:bulletEnabled val="1"/>
        </dgm:presLayoutVars>
      </dgm:prSet>
      <dgm:spPr/>
      <dgm:t>
        <a:bodyPr/>
        <a:lstStyle/>
        <a:p>
          <a:endParaRPr lang="en-US"/>
        </a:p>
      </dgm:t>
    </dgm:pt>
    <dgm:pt modelId="{1C7A80A7-DA63-9047-9E13-5D39250C895F}" type="pres">
      <dgm:prSet presAssocID="{F313E45C-B35D-AA45-B0F6-EFD01C25275D}" presName="spNode" presStyleCnt="0"/>
      <dgm:spPr/>
    </dgm:pt>
    <dgm:pt modelId="{D2BE9A16-B0C7-AF49-B0BB-12F6D5BB095F}" type="pres">
      <dgm:prSet presAssocID="{0D76CF26-DC16-D643-949D-77F84FD34588}" presName="sibTrans" presStyleLbl="sibTrans1D1" presStyleIdx="6" presStyleCnt="8"/>
      <dgm:spPr/>
      <dgm:t>
        <a:bodyPr/>
        <a:lstStyle/>
        <a:p>
          <a:endParaRPr lang="en-US"/>
        </a:p>
      </dgm:t>
    </dgm:pt>
    <dgm:pt modelId="{E32868F5-4917-0349-AB86-A371504208F1}" type="pres">
      <dgm:prSet presAssocID="{E2804CA8-E320-B042-BAA4-BBCEE2F927CE}" presName="node" presStyleLbl="node1" presStyleIdx="7" presStyleCnt="8" custScaleX="129804">
        <dgm:presLayoutVars>
          <dgm:bulletEnabled val="1"/>
        </dgm:presLayoutVars>
      </dgm:prSet>
      <dgm:spPr/>
      <dgm:t>
        <a:bodyPr/>
        <a:lstStyle/>
        <a:p>
          <a:endParaRPr lang="en-US"/>
        </a:p>
      </dgm:t>
    </dgm:pt>
    <dgm:pt modelId="{C300B36A-11D4-5745-8359-AC4BF1DF8C10}" type="pres">
      <dgm:prSet presAssocID="{E2804CA8-E320-B042-BAA4-BBCEE2F927CE}" presName="spNode" presStyleCnt="0"/>
      <dgm:spPr/>
    </dgm:pt>
    <dgm:pt modelId="{D524B20C-654A-F840-A91E-3E00CC082A05}" type="pres">
      <dgm:prSet presAssocID="{141EF1F9-49D8-FE48-AB1B-1860DF53E75E}" presName="sibTrans" presStyleLbl="sibTrans1D1" presStyleIdx="7" presStyleCnt="8"/>
      <dgm:spPr/>
      <dgm:t>
        <a:bodyPr/>
        <a:lstStyle/>
        <a:p>
          <a:endParaRPr lang="en-US"/>
        </a:p>
      </dgm:t>
    </dgm:pt>
  </dgm:ptLst>
  <dgm:cxnLst>
    <dgm:cxn modelId="{05B55EA6-4D93-9D4E-A351-C25F63CCD57A}" type="presOf" srcId="{141EF1F9-49D8-FE48-AB1B-1860DF53E75E}" destId="{D524B20C-654A-F840-A91E-3E00CC082A05}" srcOrd="0" destOrd="0" presId="urn:microsoft.com/office/officeart/2005/8/layout/cycle6"/>
    <dgm:cxn modelId="{E4F82D92-695C-2949-A28F-DAA938231297}" srcId="{B304A681-AEA4-3D4F-BDA8-6248B16D34A6}" destId="{F313E45C-B35D-AA45-B0F6-EFD01C25275D}" srcOrd="6" destOrd="0" parTransId="{0058DFFF-E8F0-9443-8B4E-50FAA1AEB402}" sibTransId="{0D76CF26-DC16-D643-949D-77F84FD34588}"/>
    <dgm:cxn modelId="{1AA625F3-9C65-EA47-8C6B-B036D5F438EB}" type="presOf" srcId="{10E0D9C6-FD67-2A43-B1FA-F51C1A7AD742}" destId="{0695C0D4-4D69-794A-9A48-521900EF845A}" srcOrd="0" destOrd="0" presId="urn:microsoft.com/office/officeart/2005/8/layout/cycle6"/>
    <dgm:cxn modelId="{997FF901-6785-A343-89B8-4D7D5D8F7170}" srcId="{B304A681-AEA4-3D4F-BDA8-6248B16D34A6}" destId="{3BCECDDF-EA38-9543-B4A6-AEADF89DBF9C}" srcOrd="5" destOrd="0" parTransId="{7FBA5FF7-A607-B04A-B1B1-D796F64B753F}" sibTransId="{066C459A-4AD7-C54E-A4A0-1FEC675CB1D5}"/>
    <dgm:cxn modelId="{BB1CB842-10FD-DC4B-96CD-94C3FD527F5F}" type="presOf" srcId="{CA5AA779-8BFB-6045-8090-C83DD45C3DBA}" destId="{23586883-A51B-914B-89AE-C5F42555F898}" srcOrd="0" destOrd="0" presId="urn:microsoft.com/office/officeart/2005/8/layout/cycle6"/>
    <dgm:cxn modelId="{CF5DBFC2-CE78-C94C-9527-258AD0055BEE}" srcId="{B304A681-AEA4-3D4F-BDA8-6248B16D34A6}" destId="{E2804CA8-E320-B042-BAA4-BBCEE2F927CE}" srcOrd="7" destOrd="0" parTransId="{D2054849-FC04-3649-865E-8EFD9BAD6F34}" sibTransId="{141EF1F9-49D8-FE48-AB1B-1860DF53E75E}"/>
    <dgm:cxn modelId="{D2F2071F-E123-D34F-8C7A-C44DB6602791}" type="presOf" srcId="{37B7A928-EFAC-5647-A99B-CEBF1797EA12}" destId="{73BD594B-03C1-C149-BF6C-FDE68406057D}" srcOrd="0" destOrd="0" presId="urn:microsoft.com/office/officeart/2005/8/layout/cycle6"/>
    <dgm:cxn modelId="{D15C69A1-58D0-4344-9D15-3B8D7121AEAC}" type="presOf" srcId="{35594D6D-0800-9C4C-B61F-253B3705A267}" destId="{A8BC8FC2-DBBA-CF47-A201-1EA35C9780C8}" srcOrd="0" destOrd="0" presId="urn:microsoft.com/office/officeart/2005/8/layout/cycle6"/>
    <dgm:cxn modelId="{50B229C6-EC3A-D74F-AD19-2CCC19C51F8C}" type="presOf" srcId="{F313E45C-B35D-AA45-B0F6-EFD01C25275D}" destId="{08754581-88CF-B24E-B0ED-BE35674FAF25}" srcOrd="0" destOrd="0" presId="urn:microsoft.com/office/officeart/2005/8/layout/cycle6"/>
    <dgm:cxn modelId="{281C30B8-2916-AA4C-AD56-A0530771043B}" srcId="{B304A681-AEA4-3D4F-BDA8-6248B16D34A6}" destId="{112986D0-2CB8-9746-9E4A-0C86AC467883}" srcOrd="3" destOrd="0" parTransId="{FA6833D2-82DB-1D4C-B228-8E665C77DA75}" sibTransId="{35594D6D-0800-9C4C-B61F-253B3705A267}"/>
    <dgm:cxn modelId="{C7305ED7-5533-314A-AA7D-2826EFA2B43C}" srcId="{B304A681-AEA4-3D4F-BDA8-6248B16D34A6}" destId="{37B7A928-EFAC-5647-A99B-CEBF1797EA12}" srcOrd="0" destOrd="0" parTransId="{E14CAF9E-0673-3648-9282-448965BD611B}" sibTransId="{367882A2-7784-BB46-AC95-56E4B8DC0B12}"/>
    <dgm:cxn modelId="{30578F92-FB6E-CA43-8FEF-5ECD87D0A42D}" type="presOf" srcId="{30E55893-A4C4-974A-8E86-15755F13F1A8}" destId="{1794ECD1-71E3-BE41-911A-0E1E1A362C84}" srcOrd="0" destOrd="0" presId="urn:microsoft.com/office/officeart/2005/8/layout/cycle6"/>
    <dgm:cxn modelId="{C6118219-5D55-8847-A699-724C39EE3403}" type="presOf" srcId="{0D76CF26-DC16-D643-949D-77F84FD34588}" destId="{D2BE9A16-B0C7-AF49-B0BB-12F6D5BB095F}" srcOrd="0" destOrd="0" presId="urn:microsoft.com/office/officeart/2005/8/layout/cycle6"/>
    <dgm:cxn modelId="{3DB0D6BF-BC12-044E-9766-0A53FA183F7F}" type="presOf" srcId="{112986D0-2CB8-9746-9E4A-0C86AC467883}" destId="{DE3D0886-2036-FC48-817C-406DE4F7FB21}" srcOrd="0" destOrd="0" presId="urn:microsoft.com/office/officeart/2005/8/layout/cycle6"/>
    <dgm:cxn modelId="{CFE2B9D0-C005-B249-ADF9-C0B2C86BA196}" type="presOf" srcId="{CCA1BC33-6036-0844-AFF8-2D9DAF83F800}" destId="{25A5629E-DE8E-2344-804F-22499807AF56}" srcOrd="0" destOrd="0" presId="urn:microsoft.com/office/officeart/2005/8/layout/cycle6"/>
    <dgm:cxn modelId="{E5D69131-4C52-7F45-97F4-60F0EF07A114}" type="presOf" srcId="{3BCECDDF-EA38-9543-B4A6-AEADF89DBF9C}" destId="{5E861792-F114-1142-948F-BEA3FB14A315}" srcOrd="0" destOrd="0" presId="urn:microsoft.com/office/officeart/2005/8/layout/cycle6"/>
    <dgm:cxn modelId="{37959320-2EBE-FB45-90A3-9F441A484587}" type="presOf" srcId="{E2804CA8-E320-B042-BAA4-BBCEE2F927CE}" destId="{E32868F5-4917-0349-AB86-A371504208F1}" srcOrd="0" destOrd="0" presId="urn:microsoft.com/office/officeart/2005/8/layout/cycle6"/>
    <dgm:cxn modelId="{95434402-5F6F-6D41-A15B-7867B09135DB}" type="presOf" srcId="{EBB9F39D-E7F1-BA4A-8303-CD830AD017B1}" destId="{98A48A3C-20B7-7742-8621-7E9094E8846B}" srcOrd="0" destOrd="0" presId="urn:microsoft.com/office/officeart/2005/8/layout/cycle6"/>
    <dgm:cxn modelId="{5F336773-AD7A-9447-8190-6A185672AED9}" type="presOf" srcId="{B304A681-AEA4-3D4F-BDA8-6248B16D34A6}" destId="{F93DA9BF-9456-F148-853F-277290711981}" srcOrd="0" destOrd="0" presId="urn:microsoft.com/office/officeart/2005/8/layout/cycle6"/>
    <dgm:cxn modelId="{C98A2DB1-B256-644F-86C8-6EDD1EDA7260}" srcId="{B304A681-AEA4-3D4F-BDA8-6248B16D34A6}" destId="{30E55893-A4C4-974A-8E86-15755F13F1A8}" srcOrd="1" destOrd="0" parTransId="{8E46EEAE-A1FD-304D-8D1B-E5ED01ACCE29}" sibTransId="{CA5AA779-8BFB-6045-8090-C83DD45C3DBA}"/>
    <dgm:cxn modelId="{29E420A6-D3D9-0944-B9A6-FA9572F884B2}" type="presOf" srcId="{367882A2-7784-BB46-AC95-56E4B8DC0B12}" destId="{8B870002-9CED-1742-8922-97F59FBDDFDE}" srcOrd="0" destOrd="0" presId="urn:microsoft.com/office/officeart/2005/8/layout/cycle6"/>
    <dgm:cxn modelId="{E8173328-55B7-EF4C-98E9-0F87F473554D}" type="presOf" srcId="{066C459A-4AD7-C54E-A4A0-1FEC675CB1D5}" destId="{E59342DB-A36A-A740-A137-8EB0D1B4B2E2}" srcOrd="0" destOrd="0" presId="urn:microsoft.com/office/officeart/2005/8/layout/cycle6"/>
    <dgm:cxn modelId="{F9DF8100-3A41-9147-B972-870A146DF7C2}" type="presOf" srcId="{8755A238-C61C-9343-99F6-C7D25E33434C}" destId="{49FF8F63-E9C1-3A45-BB9D-72610A7D4BA6}" srcOrd="0" destOrd="0" presId="urn:microsoft.com/office/officeart/2005/8/layout/cycle6"/>
    <dgm:cxn modelId="{9351D6CB-1DFF-804C-B675-16EB5B24F42F}" srcId="{B304A681-AEA4-3D4F-BDA8-6248B16D34A6}" destId="{8755A238-C61C-9343-99F6-C7D25E33434C}" srcOrd="4" destOrd="0" parTransId="{04CD87AF-28D2-CA41-BC62-0F6CC8A21B27}" sibTransId="{CCA1BC33-6036-0844-AFF8-2D9DAF83F800}"/>
    <dgm:cxn modelId="{167A8DAF-CAB5-084D-AC38-C76A665E846F}" srcId="{B304A681-AEA4-3D4F-BDA8-6248B16D34A6}" destId="{10E0D9C6-FD67-2A43-B1FA-F51C1A7AD742}" srcOrd="2" destOrd="0" parTransId="{17B8BEB8-166D-8943-B69C-AED164359E65}" sibTransId="{EBB9F39D-E7F1-BA4A-8303-CD830AD017B1}"/>
    <dgm:cxn modelId="{4E4AA930-FD50-8647-A47D-73591AE222CF}" type="presParOf" srcId="{F93DA9BF-9456-F148-853F-277290711981}" destId="{73BD594B-03C1-C149-BF6C-FDE68406057D}" srcOrd="0" destOrd="0" presId="urn:microsoft.com/office/officeart/2005/8/layout/cycle6"/>
    <dgm:cxn modelId="{64CDE55D-C5AF-DA44-85F9-D7DA27972B04}" type="presParOf" srcId="{F93DA9BF-9456-F148-853F-277290711981}" destId="{51D03C44-4ABE-F54B-A57A-D23FDABCD85C}" srcOrd="1" destOrd="0" presId="urn:microsoft.com/office/officeart/2005/8/layout/cycle6"/>
    <dgm:cxn modelId="{92D153F3-39EA-5E45-8991-61C72A1C063C}" type="presParOf" srcId="{F93DA9BF-9456-F148-853F-277290711981}" destId="{8B870002-9CED-1742-8922-97F59FBDDFDE}" srcOrd="2" destOrd="0" presId="urn:microsoft.com/office/officeart/2005/8/layout/cycle6"/>
    <dgm:cxn modelId="{9CF97CA9-91F0-C246-B2B8-382D02E0AC96}" type="presParOf" srcId="{F93DA9BF-9456-F148-853F-277290711981}" destId="{1794ECD1-71E3-BE41-911A-0E1E1A362C84}" srcOrd="3" destOrd="0" presId="urn:microsoft.com/office/officeart/2005/8/layout/cycle6"/>
    <dgm:cxn modelId="{D743E27E-C9CB-144D-8802-973E9F7DE8C8}" type="presParOf" srcId="{F93DA9BF-9456-F148-853F-277290711981}" destId="{6BCBAB20-6463-6248-98B6-228CC4F46CF8}" srcOrd="4" destOrd="0" presId="urn:microsoft.com/office/officeart/2005/8/layout/cycle6"/>
    <dgm:cxn modelId="{F7DC4A2F-2599-F541-8930-C8C7A2EF631C}" type="presParOf" srcId="{F93DA9BF-9456-F148-853F-277290711981}" destId="{23586883-A51B-914B-89AE-C5F42555F898}" srcOrd="5" destOrd="0" presId="urn:microsoft.com/office/officeart/2005/8/layout/cycle6"/>
    <dgm:cxn modelId="{B6ED05EC-233A-2644-A0F4-5849E5BFD867}" type="presParOf" srcId="{F93DA9BF-9456-F148-853F-277290711981}" destId="{0695C0D4-4D69-794A-9A48-521900EF845A}" srcOrd="6" destOrd="0" presId="urn:microsoft.com/office/officeart/2005/8/layout/cycle6"/>
    <dgm:cxn modelId="{9DF4FEE7-337E-504F-8F26-1C88BC3020D9}" type="presParOf" srcId="{F93DA9BF-9456-F148-853F-277290711981}" destId="{FB05D2E4-FA94-B74E-8A0F-8D383398C6EE}" srcOrd="7" destOrd="0" presId="urn:microsoft.com/office/officeart/2005/8/layout/cycle6"/>
    <dgm:cxn modelId="{5052D322-41A6-E24F-B1C0-60AFCF610E33}" type="presParOf" srcId="{F93DA9BF-9456-F148-853F-277290711981}" destId="{98A48A3C-20B7-7742-8621-7E9094E8846B}" srcOrd="8" destOrd="0" presId="urn:microsoft.com/office/officeart/2005/8/layout/cycle6"/>
    <dgm:cxn modelId="{A5199F69-50D0-8446-91C8-C4198961B7EE}" type="presParOf" srcId="{F93DA9BF-9456-F148-853F-277290711981}" destId="{DE3D0886-2036-FC48-817C-406DE4F7FB21}" srcOrd="9" destOrd="0" presId="urn:microsoft.com/office/officeart/2005/8/layout/cycle6"/>
    <dgm:cxn modelId="{40035FE9-4983-7647-94DB-19739A8141C1}" type="presParOf" srcId="{F93DA9BF-9456-F148-853F-277290711981}" destId="{CE80C19F-F63A-6F4B-B345-F14984779143}" srcOrd="10" destOrd="0" presId="urn:microsoft.com/office/officeart/2005/8/layout/cycle6"/>
    <dgm:cxn modelId="{D0A34DD5-C97B-BE43-9167-C8A9A26AD827}" type="presParOf" srcId="{F93DA9BF-9456-F148-853F-277290711981}" destId="{A8BC8FC2-DBBA-CF47-A201-1EA35C9780C8}" srcOrd="11" destOrd="0" presId="urn:microsoft.com/office/officeart/2005/8/layout/cycle6"/>
    <dgm:cxn modelId="{A1E6145B-005E-4446-8B52-DA52C023E25A}" type="presParOf" srcId="{F93DA9BF-9456-F148-853F-277290711981}" destId="{49FF8F63-E9C1-3A45-BB9D-72610A7D4BA6}" srcOrd="12" destOrd="0" presId="urn:microsoft.com/office/officeart/2005/8/layout/cycle6"/>
    <dgm:cxn modelId="{1679CD9E-3F87-4342-93F2-868224886D4E}" type="presParOf" srcId="{F93DA9BF-9456-F148-853F-277290711981}" destId="{D49805D9-BB15-AC44-A52F-549A4E90235D}" srcOrd="13" destOrd="0" presId="urn:microsoft.com/office/officeart/2005/8/layout/cycle6"/>
    <dgm:cxn modelId="{80EF08B9-C425-5044-A13C-D9334B8C89F8}" type="presParOf" srcId="{F93DA9BF-9456-F148-853F-277290711981}" destId="{25A5629E-DE8E-2344-804F-22499807AF56}" srcOrd="14" destOrd="0" presId="urn:microsoft.com/office/officeart/2005/8/layout/cycle6"/>
    <dgm:cxn modelId="{D6945F93-4058-C641-89B8-FA34BFF4A238}" type="presParOf" srcId="{F93DA9BF-9456-F148-853F-277290711981}" destId="{5E861792-F114-1142-948F-BEA3FB14A315}" srcOrd="15" destOrd="0" presId="urn:microsoft.com/office/officeart/2005/8/layout/cycle6"/>
    <dgm:cxn modelId="{D9DFFC83-6295-5D49-8F79-FF8F2F20062C}" type="presParOf" srcId="{F93DA9BF-9456-F148-853F-277290711981}" destId="{229004F3-683D-704F-95EA-DEFDDD296FA5}" srcOrd="16" destOrd="0" presId="urn:microsoft.com/office/officeart/2005/8/layout/cycle6"/>
    <dgm:cxn modelId="{797ACB68-1F52-BC40-BFDE-DF5300C959CC}" type="presParOf" srcId="{F93DA9BF-9456-F148-853F-277290711981}" destId="{E59342DB-A36A-A740-A137-8EB0D1B4B2E2}" srcOrd="17" destOrd="0" presId="urn:microsoft.com/office/officeart/2005/8/layout/cycle6"/>
    <dgm:cxn modelId="{F6987F25-E302-8645-A9AA-73659E608B8E}" type="presParOf" srcId="{F93DA9BF-9456-F148-853F-277290711981}" destId="{08754581-88CF-B24E-B0ED-BE35674FAF25}" srcOrd="18" destOrd="0" presId="urn:microsoft.com/office/officeart/2005/8/layout/cycle6"/>
    <dgm:cxn modelId="{B70A29C9-3184-1C49-9801-B4CE7A2540A3}" type="presParOf" srcId="{F93DA9BF-9456-F148-853F-277290711981}" destId="{1C7A80A7-DA63-9047-9E13-5D39250C895F}" srcOrd="19" destOrd="0" presId="urn:microsoft.com/office/officeart/2005/8/layout/cycle6"/>
    <dgm:cxn modelId="{3898C2B6-BE7C-334D-80B4-C629C8D289D9}" type="presParOf" srcId="{F93DA9BF-9456-F148-853F-277290711981}" destId="{D2BE9A16-B0C7-AF49-B0BB-12F6D5BB095F}" srcOrd="20" destOrd="0" presId="urn:microsoft.com/office/officeart/2005/8/layout/cycle6"/>
    <dgm:cxn modelId="{ECE0EBC5-119D-7A4C-A10F-6CAB8B584282}" type="presParOf" srcId="{F93DA9BF-9456-F148-853F-277290711981}" destId="{E32868F5-4917-0349-AB86-A371504208F1}" srcOrd="21" destOrd="0" presId="urn:microsoft.com/office/officeart/2005/8/layout/cycle6"/>
    <dgm:cxn modelId="{10C8DE52-F6BF-1F43-846C-2ED38142CE40}" type="presParOf" srcId="{F93DA9BF-9456-F148-853F-277290711981}" destId="{C300B36A-11D4-5745-8359-AC4BF1DF8C10}" srcOrd="22" destOrd="0" presId="urn:microsoft.com/office/officeart/2005/8/layout/cycle6"/>
    <dgm:cxn modelId="{2E9B6503-8834-0549-B988-F44B83B79B03}" type="presParOf" srcId="{F93DA9BF-9456-F148-853F-277290711981}" destId="{D524B20C-654A-F840-A91E-3E00CC082A05}" srcOrd="23" destOrd="0" presId="urn:microsoft.com/office/officeart/2005/8/layout/cycle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04A681-AEA4-3D4F-BDA8-6248B16D34A6}" type="doc">
      <dgm:prSet loTypeId="urn:microsoft.com/office/officeart/2005/8/layout/cycle6" loCatId="" qsTypeId="urn:microsoft.com/office/officeart/2005/8/quickstyle/simple4" qsCatId="simple" csTypeId="urn:microsoft.com/office/officeart/2005/8/colors/colorful1" csCatId="colorful" phldr="1"/>
      <dgm:spPr/>
      <dgm:t>
        <a:bodyPr/>
        <a:lstStyle/>
        <a:p>
          <a:endParaRPr lang="en-US"/>
        </a:p>
      </dgm:t>
    </dgm:pt>
    <dgm:pt modelId="{37B7A928-EFAC-5647-A99B-CEBF1797EA12}">
      <dgm:prSet phldrT="[Text]" custT="1"/>
      <dgm:spPr>
        <a:solidFill>
          <a:srgbClr val="EDA247">
            <a:alpha val="6000"/>
          </a:srgbClr>
        </a:solidFill>
      </dgm:spPr>
      <dgm:t>
        <a:bodyPr/>
        <a:lstStyle/>
        <a:p>
          <a:r>
            <a:rPr lang="en-US" sz="1100" dirty="0" smtClean="0">
              <a:latin typeface="Helvetica" charset="0"/>
              <a:ea typeface="Helvetica" charset="0"/>
              <a:cs typeface="Helvetica" charset="0"/>
            </a:rPr>
            <a:t>College campuses</a:t>
          </a:r>
          <a:endParaRPr lang="en-US" sz="1100" dirty="0">
            <a:latin typeface="Helvetica" charset="0"/>
            <a:ea typeface="Helvetica" charset="0"/>
            <a:cs typeface="Helvetica" charset="0"/>
          </a:endParaRPr>
        </a:p>
      </dgm:t>
    </dgm:pt>
    <dgm:pt modelId="{E14CAF9E-0673-3648-9282-448965BD611B}" type="parTrans" cxnId="{C7305ED7-5533-314A-AA7D-2826EFA2B43C}">
      <dgm:prSet/>
      <dgm:spPr/>
      <dgm:t>
        <a:bodyPr/>
        <a:lstStyle/>
        <a:p>
          <a:endParaRPr lang="en-US"/>
        </a:p>
      </dgm:t>
    </dgm:pt>
    <dgm:pt modelId="{367882A2-7784-BB46-AC95-56E4B8DC0B12}" type="sibTrans" cxnId="{C7305ED7-5533-314A-AA7D-2826EFA2B43C}">
      <dgm:prSet/>
      <dgm:spPr>
        <a:ln>
          <a:solidFill>
            <a:srgbClr val="EDA247"/>
          </a:solidFill>
        </a:ln>
      </dgm:spPr>
      <dgm:t>
        <a:bodyPr/>
        <a:lstStyle/>
        <a:p>
          <a:endParaRPr lang="en-US" sz="3600">
            <a:latin typeface="Helvetica" charset="0"/>
            <a:ea typeface="Helvetica" charset="0"/>
            <a:cs typeface="Helvetica" charset="0"/>
          </a:endParaRPr>
        </a:p>
      </dgm:t>
    </dgm:pt>
    <dgm:pt modelId="{30E55893-A4C4-974A-8E86-15755F13F1A8}">
      <dgm:prSet phldrT="[Text]" custT="1"/>
      <dgm:spPr>
        <a:solidFill>
          <a:srgbClr val="888888"/>
        </a:solidFill>
      </dgm:spPr>
      <dgm:t>
        <a:bodyPr/>
        <a:lstStyle/>
        <a:p>
          <a:r>
            <a:rPr lang="en-US" sz="1800" dirty="0" smtClean="0">
              <a:latin typeface="Helvetica" charset="0"/>
              <a:ea typeface="Helvetica" charset="0"/>
              <a:cs typeface="Helvetica" charset="0"/>
            </a:rPr>
            <a:t>myFOSSIL</a:t>
          </a:r>
          <a:endParaRPr lang="en-US" sz="1800" dirty="0">
            <a:latin typeface="Helvetica" charset="0"/>
            <a:ea typeface="Helvetica" charset="0"/>
            <a:cs typeface="Helvetica" charset="0"/>
          </a:endParaRPr>
        </a:p>
      </dgm:t>
    </dgm:pt>
    <dgm:pt modelId="{8E46EEAE-A1FD-304D-8D1B-E5ED01ACCE29}" type="parTrans" cxnId="{C98A2DB1-B256-644F-86C8-6EDD1EDA7260}">
      <dgm:prSet/>
      <dgm:spPr/>
      <dgm:t>
        <a:bodyPr/>
        <a:lstStyle/>
        <a:p>
          <a:endParaRPr lang="en-US"/>
        </a:p>
      </dgm:t>
    </dgm:pt>
    <dgm:pt modelId="{CA5AA779-8BFB-6045-8090-C83DD45C3DBA}" type="sibTrans" cxnId="{C98A2DB1-B256-644F-86C8-6EDD1EDA7260}">
      <dgm:prSet/>
      <dgm:spPr>
        <a:ln>
          <a:solidFill>
            <a:srgbClr val="888888"/>
          </a:solidFill>
        </a:ln>
      </dgm:spPr>
      <dgm:t>
        <a:bodyPr/>
        <a:lstStyle/>
        <a:p>
          <a:endParaRPr lang="en-US" sz="3600">
            <a:latin typeface="Helvetica" charset="0"/>
            <a:ea typeface="Helvetica" charset="0"/>
            <a:cs typeface="Helvetica" charset="0"/>
          </a:endParaRPr>
        </a:p>
      </dgm:t>
    </dgm:pt>
    <dgm:pt modelId="{112986D0-2CB8-9746-9E4A-0C86AC467883}">
      <dgm:prSet phldrT="[Text]" custT="1"/>
      <dgm:spPr>
        <a:solidFill>
          <a:srgbClr val="165978"/>
        </a:solidFill>
      </dgm:spPr>
      <dgm:t>
        <a:bodyPr/>
        <a:lstStyle/>
        <a:p>
          <a:r>
            <a:rPr lang="en-US" sz="2000" dirty="0" smtClean="0">
              <a:latin typeface="Helvetica" charset="0"/>
              <a:ea typeface="Helvetica" charset="0"/>
              <a:cs typeface="Helvetica" charset="0"/>
            </a:rPr>
            <a:t>Twitter</a:t>
          </a:r>
          <a:endParaRPr lang="en-US" sz="2000" dirty="0">
            <a:latin typeface="Helvetica" charset="0"/>
            <a:ea typeface="Helvetica" charset="0"/>
            <a:cs typeface="Helvetica" charset="0"/>
          </a:endParaRPr>
        </a:p>
      </dgm:t>
    </dgm:pt>
    <dgm:pt modelId="{FA6833D2-82DB-1D4C-B228-8E665C77DA75}" type="parTrans" cxnId="{281C30B8-2916-AA4C-AD56-A0530771043B}">
      <dgm:prSet/>
      <dgm:spPr/>
      <dgm:t>
        <a:bodyPr/>
        <a:lstStyle/>
        <a:p>
          <a:endParaRPr lang="en-US"/>
        </a:p>
      </dgm:t>
    </dgm:pt>
    <dgm:pt modelId="{35594D6D-0800-9C4C-B61F-253B3705A267}" type="sibTrans" cxnId="{281C30B8-2916-AA4C-AD56-A0530771043B}">
      <dgm:prSet/>
      <dgm:spPr>
        <a:ln>
          <a:solidFill>
            <a:srgbClr val="165978"/>
          </a:solidFill>
        </a:ln>
      </dgm:spPr>
      <dgm:t>
        <a:bodyPr/>
        <a:lstStyle/>
        <a:p>
          <a:endParaRPr lang="en-US" sz="3600">
            <a:latin typeface="Helvetica" charset="0"/>
            <a:ea typeface="Helvetica" charset="0"/>
            <a:cs typeface="Helvetica" charset="0"/>
          </a:endParaRPr>
        </a:p>
      </dgm:t>
    </dgm:pt>
    <dgm:pt modelId="{8755A238-C61C-9343-99F6-C7D25E33434C}">
      <dgm:prSet phldrT="[Text]" custT="1"/>
      <dgm:spPr>
        <a:solidFill>
          <a:srgbClr val="0085BA">
            <a:alpha val="6000"/>
          </a:srgbClr>
        </a:solidFill>
      </dgm:spPr>
      <dgm:t>
        <a:bodyPr/>
        <a:lstStyle/>
        <a:p>
          <a:r>
            <a:rPr lang="en-US" sz="1100" dirty="0" smtClean="0">
              <a:latin typeface="Helvetica" charset="0"/>
              <a:ea typeface="Helvetica" charset="0"/>
              <a:cs typeface="Helvetica" charset="0"/>
            </a:rPr>
            <a:t>Museums</a:t>
          </a:r>
          <a:endParaRPr lang="en-US" sz="1100" dirty="0">
            <a:latin typeface="Helvetica" charset="0"/>
            <a:ea typeface="Helvetica" charset="0"/>
            <a:cs typeface="Helvetica" charset="0"/>
          </a:endParaRPr>
        </a:p>
      </dgm:t>
    </dgm:pt>
    <dgm:pt modelId="{04CD87AF-28D2-CA41-BC62-0F6CC8A21B27}" type="parTrans" cxnId="{9351D6CB-1DFF-804C-B675-16EB5B24F42F}">
      <dgm:prSet/>
      <dgm:spPr/>
      <dgm:t>
        <a:bodyPr/>
        <a:lstStyle/>
        <a:p>
          <a:endParaRPr lang="en-US"/>
        </a:p>
      </dgm:t>
    </dgm:pt>
    <dgm:pt modelId="{CCA1BC33-6036-0844-AFF8-2D9DAF83F800}" type="sibTrans" cxnId="{9351D6CB-1DFF-804C-B675-16EB5B24F42F}">
      <dgm:prSet/>
      <dgm:spPr>
        <a:solidFill>
          <a:srgbClr val="165978"/>
        </a:solidFill>
        <a:ln>
          <a:solidFill>
            <a:srgbClr val="103B4E"/>
          </a:solidFill>
        </a:ln>
      </dgm:spPr>
      <dgm:t>
        <a:bodyPr/>
        <a:lstStyle/>
        <a:p>
          <a:endParaRPr lang="en-US" sz="3600">
            <a:latin typeface="Helvetica" charset="0"/>
            <a:ea typeface="Helvetica" charset="0"/>
            <a:cs typeface="Helvetica" charset="0"/>
          </a:endParaRPr>
        </a:p>
      </dgm:t>
    </dgm:pt>
    <dgm:pt modelId="{F313E45C-B35D-AA45-B0F6-EFD01C25275D}">
      <dgm:prSet phldrT="[Text]" custT="1"/>
      <dgm:spPr>
        <a:solidFill>
          <a:srgbClr val="A69937">
            <a:alpha val="6000"/>
          </a:srgbClr>
        </a:solidFill>
      </dgm:spPr>
      <dgm:t>
        <a:bodyPr/>
        <a:lstStyle/>
        <a:p>
          <a:r>
            <a:rPr lang="en-US" sz="1100" dirty="0" smtClean="0">
              <a:latin typeface="Helvetica" charset="0"/>
              <a:ea typeface="Helvetica" charset="0"/>
              <a:cs typeface="Helvetica" charset="0"/>
            </a:rPr>
            <a:t>Field trips</a:t>
          </a:r>
          <a:endParaRPr lang="en-US" sz="1100" dirty="0">
            <a:latin typeface="Helvetica" charset="0"/>
            <a:ea typeface="Helvetica" charset="0"/>
            <a:cs typeface="Helvetica" charset="0"/>
          </a:endParaRPr>
        </a:p>
      </dgm:t>
    </dgm:pt>
    <dgm:pt modelId="{0058DFFF-E8F0-9443-8B4E-50FAA1AEB402}" type="parTrans" cxnId="{E4F82D92-695C-2949-A28F-DAA938231297}">
      <dgm:prSet/>
      <dgm:spPr/>
      <dgm:t>
        <a:bodyPr/>
        <a:lstStyle/>
        <a:p>
          <a:endParaRPr lang="en-US"/>
        </a:p>
      </dgm:t>
    </dgm:pt>
    <dgm:pt modelId="{0D76CF26-DC16-D643-949D-77F84FD34588}" type="sibTrans" cxnId="{E4F82D92-695C-2949-A28F-DAA938231297}">
      <dgm:prSet/>
      <dgm:spPr>
        <a:ln>
          <a:solidFill>
            <a:srgbClr val="A69937"/>
          </a:solidFill>
        </a:ln>
      </dgm:spPr>
      <dgm:t>
        <a:bodyPr/>
        <a:lstStyle/>
        <a:p>
          <a:endParaRPr lang="en-US" sz="3600">
            <a:latin typeface="Helvetica" charset="0"/>
            <a:ea typeface="Helvetica" charset="0"/>
            <a:cs typeface="Helvetica" charset="0"/>
          </a:endParaRPr>
        </a:p>
      </dgm:t>
    </dgm:pt>
    <dgm:pt modelId="{E2804CA8-E320-B042-BAA4-BBCEE2F927CE}">
      <dgm:prSet phldrT="[Text]" custT="1"/>
      <dgm:spPr>
        <a:solidFill>
          <a:srgbClr val="262626">
            <a:alpha val="6000"/>
          </a:srgbClr>
        </a:solidFill>
      </dgm:spPr>
      <dgm:t>
        <a:bodyPr/>
        <a:lstStyle/>
        <a:p>
          <a:r>
            <a:rPr lang="en-US" sz="1100" dirty="0" smtClean="0">
              <a:latin typeface="Helvetica" charset="0"/>
              <a:ea typeface="Helvetica" charset="0"/>
              <a:cs typeface="Helvetica" charset="0"/>
            </a:rPr>
            <a:t>Conferences</a:t>
          </a:r>
          <a:endParaRPr lang="en-US" sz="1100" dirty="0">
            <a:latin typeface="Helvetica" charset="0"/>
            <a:ea typeface="Helvetica" charset="0"/>
            <a:cs typeface="Helvetica" charset="0"/>
          </a:endParaRPr>
        </a:p>
      </dgm:t>
    </dgm:pt>
    <dgm:pt modelId="{D2054849-FC04-3649-865E-8EFD9BAD6F34}" type="parTrans" cxnId="{CF5DBFC2-CE78-C94C-9527-258AD0055BEE}">
      <dgm:prSet/>
      <dgm:spPr/>
      <dgm:t>
        <a:bodyPr/>
        <a:lstStyle/>
        <a:p>
          <a:endParaRPr lang="en-US"/>
        </a:p>
      </dgm:t>
    </dgm:pt>
    <dgm:pt modelId="{141EF1F9-49D8-FE48-AB1B-1860DF53E75E}" type="sibTrans" cxnId="{CF5DBFC2-CE78-C94C-9527-258AD0055BEE}">
      <dgm:prSet/>
      <dgm:spPr>
        <a:ln>
          <a:solidFill>
            <a:srgbClr val="262626"/>
          </a:solidFill>
        </a:ln>
      </dgm:spPr>
      <dgm:t>
        <a:bodyPr/>
        <a:lstStyle/>
        <a:p>
          <a:endParaRPr lang="en-US" sz="3600">
            <a:latin typeface="Helvetica" charset="0"/>
            <a:ea typeface="Helvetica" charset="0"/>
            <a:cs typeface="Helvetica" charset="0"/>
          </a:endParaRPr>
        </a:p>
      </dgm:t>
    </dgm:pt>
    <dgm:pt modelId="{10E0D9C6-FD67-2A43-B1FA-F51C1A7AD742}">
      <dgm:prSet phldrT="[Text]" custT="1"/>
      <dgm:spPr>
        <a:solidFill>
          <a:srgbClr val="D04070"/>
        </a:solidFill>
      </dgm:spPr>
      <dgm:t>
        <a:bodyPr/>
        <a:lstStyle/>
        <a:p>
          <a:r>
            <a:rPr lang="en-US" sz="1800" dirty="0" smtClean="0">
              <a:latin typeface="Helvetica" charset="0"/>
              <a:ea typeface="Helvetica" charset="0"/>
              <a:cs typeface="Helvetica" charset="0"/>
            </a:rPr>
            <a:t>Facebook</a:t>
          </a:r>
          <a:endParaRPr lang="en-US" sz="1800" dirty="0">
            <a:latin typeface="Helvetica" charset="0"/>
            <a:ea typeface="Helvetica" charset="0"/>
            <a:cs typeface="Helvetica" charset="0"/>
          </a:endParaRPr>
        </a:p>
      </dgm:t>
    </dgm:pt>
    <dgm:pt modelId="{17B8BEB8-166D-8943-B69C-AED164359E65}" type="parTrans" cxnId="{167A8DAF-CAB5-084D-AC38-C76A665E846F}">
      <dgm:prSet/>
      <dgm:spPr/>
      <dgm:t>
        <a:bodyPr/>
        <a:lstStyle/>
        <a:p>
          <a:endParaRPr lang="en-US"/>
        </a:p>
      </dgm:t>
    </dgm:pt>
    <dgm:pt modelId="{EBB9F39D-E7F1-BA4A-8303-CD830AD017B1}" type="sibTrans" cxnId="{167A8DAF-CAB5-084D-AC38-C76A665E846F}">
      <dgm:prSet/>
      <dgm:spPr>
        <a:ln>
          <a:solidFill>
            <a:srgbClr val="D04070"/>
          </a:solidFill>
        </a:ln>
      </dgm:spPr>
      <dgm:t>
        <a:bodyPr/>
        <a:lstStyle/>
        <a:p>
          <a:endParaRPr lang="en-US" sz="3600">
            <a:latin typeface="Helvetica" charset="0"/>
            <a:ea typeface="Helvetica" charset="0"/>
            <a:cs typeface="Helvetica" charset="0"/>
          </a:endParaRPr>
        </a:p>
      </dgm:t>
    </dgm:pt>
    <dgm:pt modelId="{3BCECDDF-EA38-9543-B4A6-AEADF89DBF9C}">
      <dgm:prSet phldrT="[Text]" custT="1"/>
      <dgm:spPr>
        <a:solidFill>
          <a:srgbClr val="B37021">
            <a:alpha val="6000"/>
          </a:srgbClr>
        </a:solidFill>
      </dgm:spPr>
      <dgm:t>
        <a:bodyPr/>
        <a:lstStyle/>
        <a:p>
          <a:r>
            <a:rPr lang="en-US" sz="1100" dirty="0" smtClean="0">
              <a:latin typeface="Helvetica" charset="0"/>
              <a:ea typeface="Helvetica" charset="0"/>
              <a:cs typeface="Helvetica" charset="0"/>
            </a:rPr>
            <a:t>Fossil club meetings</a:t>
          </a:r>
          <a:endParaRPr lang="en-US" sz="1100" dirty="0">
            <a:latin typeface="Helvetica" charset="0"/>
            <a:ea typeface="Helvetica" charset="0"/>
            <a:cs typeface="Helvetica" charset="0"/>
          </a:endParaRPr>
        </a:p>
      </dgm:t>
    </dgm:pt>
    <dgm:pt modelId="{7FBA5FF7-A607-B04A-B1B1-D796F64B753F}" type="parTrans" cxnId="{997FF901-6785-A343-89B8-4D7D5D8F7170}">
      <dgm:prSet/>
      <dgm:spPr/>
      <dgm:t>
        <a:bodyPr/>
        <a:lstStyle/>
        <a:p>
          <a:endParaRPr lang="en-US"/>
        </a:p>
      </dgm:t>
    </dgm:pt>
    <dgm:pt modelId="{066C459A-4AD7-C54E-A4A0-1FEC675CB1D5}" type="sibTrans" cxnId="{997FF901-6785-A343-89B8-4D7D5D8F7170}">
      <dgm:prSet/>
      <dgm:spPr>
        <a:ln>
          <a:solidFill>
            <a:srgbClr val="B37021"/>
          </a:solidFill>
        </a:ln>
      </dgm:spPr>
      <dgm:t>
        <a:bodyPr/>
        <a:lstStyle/>
        <a:p>
          <a:endParaRPr lang="en-US" sz="3600">
            <a:latin typeface="Helvetica" charset="0"/>
            <a:ea typeface="Helvetica" charset="0"/>
            <a:cs typeface="Helvetica" charset="0"/>
          </a:endParaRPr>
        </a:p>
      </dgm:t>
    </dgm:pt>
    <dgm:pt modelId="{F93DA9BF-9456-F148-853F-277290711981}" type="pres">
      <dgm:prSet presAssocID="{B304A681-AEA4-3D4F-BDA8-6248B16D34A6}" presName="cycle" presStyleCnt="0">
        <dgm:presLayoutVars>
          <dgm:dir/>
          <dgm:resizeHandles val="exact"/>
        </dgm:presLayoutVars>
      </dgm:prSet>
      <dgm:spPr/>
      <dgm:t>
        <a:bodyPr/>
        <a:lstStyle/>
        <a:p>
          <a:endParaRPr lang="en-US"/>
        </a:p>
      </dgm:t>
    </dgm:pt>
    <dgm:pt modelId="{73BD594B-03C1-C149-BF6C-FDE68406057D}" type="pres">
      <dgm:prSet presAssocID="{37B7A928-EFAC-5647-A99B-CEBF1797EA12}" presName="node" presStyleLbl="node1" presStyleIdx="0" presStyleCnt="8" custScaleX="143401" custRadScaleRad="100536" custRadScaleInc="2191">
        <dgm:presLayoutVars>
          <dgm:bulletEnabled val="1"/>
        </dgm:presLayoutVars>
      </dgm:prSet>
      <dgm:spPr/>
      <dgm:t>
        <a:bodyPr/>
        <a:lstStyle/>
        <a:p>
          <a:endParaRPr lang="en-US"/>
        </a:p>
      </dgm:t>
    </dgm:pt>
    <dgm:pt modelId="{51D03C44-4ABE-F54B-A57A-D23FDABCD85C}" type="pres">
      <dgm:prSet presAssocID="{37B7A928-EFAC-5647-A99B-CEBF1797EA12}" presName="spNode" presStyleCnt="0"/>
      <dgm:spPr/>
    </dgm:pt>
    <dgm:pt modelId="{8B870002-9CED-1742-8922-97F59FBDDFDE}" type="pres">
      <dgm:prSet presAssocID="{367882A2-7784-BB46-AC95-56E4B8DC0B12}" presName="sibTrans" presStyleLbl="sibTrans1D1" presStyleIdx="0" presStyleCnt="8"/>
      <dgm:spPr/>
      <dgm:t>
        <a:bodyPr/>
        <a:lstStyle/>
        <a:p>
          <a:endParaRPr lang="en-US"/>
        </a:p>
      </dgm:t>
    </dgm:pt>
    <dgm:pt modelId="{1794ECD1-71E3-BE41-911A-0E1E1A362C84}" type="pres">
      <dgm:prSet presAssocID="{30E55893-A4C4-974A-8E86-15755F13F1A8}" presName="node" presStyleLbl="node1" presStyleIdx="1" presStyleCnt="8" custScaleX="152344">
        <dgm:presLayoutVars>
          <dgm:bulletEnabled val="1"/>
        </dgm:presLayoutVars>
      </dgm:prSet>
      <dgm:spPr/>
      <dgm:t>
        <a:bodyPr/>
        <a:lstStyle/>
        <a:p>
          <a:endParaRPr lang="en-US"/>
        </a:p>
      </dgm:t>
    </dgm:pt>
    <dgm:pt modelId="{6BCBAB20-6463-6248-98B6-228CC4F46CF8}" type="pres">
      <dgm:prSet presAssocID="{30E55893-A4C4-974A-8E86-15755F13F1A8}" presName="spNode" presStyleCnt="0"/>
      <dgm:spPr/>
    </dgm:pt>
    <dgm:pt modelId="{23586883-A51B-914B-89AE-C5F42555F898}" type="pres">
      <dgm:prSet presAssocID="{CA5AA779-8BFB-6045-8090-C83DD45C3DBA}" presName="sibTrans" presStyleLbl="sibTrans1D1" presStyleIdx="1" presStyleCnt="8"/>
      <dgm:spPr/>
      <dgm:t>
        <a:bodyPr/>
        <a:lstStyle/>
        <a:p>
          <a:endParaRPr lang="en-US"/>
        </a:p>
      </dgm:t>
    </dgm:pt>
    <dgm:pt modelId="{0695C0D4-4D69-794A-9A48-521900EF845A}" type="pres">
      <dgm:prSet presAssocID="{10E0D9C6-FD67-2A43-B1FA-F51C1A7AD742}" presName="node" presStyleLbl="node1" presStyleIdx="2" presStyleCnt="8" custScaleX="124495">
        <dgm:presLayoutVars>
          <dgm:bulletEnabled val="1"/>
        </dgm:presLayoutVars>
      </dgm:prSet>
      <dgm:spPr/>
      <dgm:t>
        <a:bodyPr/>
        <a:lstStyle/>
        <a:p>
          <a:endParaRPr lang="en-US"/>
        </a:p>
      </dgm:t>
    </dgm:pt>
    <dgm:pt modelId="{FB05D2E4-FA94-B74E-8A0F-8D383398C6EE}" type="pres">
      <dgm:prSet presAssocID="{10E0D9C6-FD67-2A43-B1FA-F51C1A7AD742}" presName="spNode" presStyleCnt="0"/>
      <dgm:spPr/>
    </dgm:pt>
    <dgm:pt modelId="{98A48A3C-20B7-7742-8621-7E9094E8846B}" type="pres">
      <dgm:prSet presAssocID="{EBB9F39D-E7F1-BA4A-8303-CD830AD017B1}" presName="sibTrans" presStyleLbl="sibTrans1D1" presStyleIdx="2" presStyleCnt="8"/>
      <dgm:spPr/>
      <dgm:t>
        <a:bodyPr/>
        <a:lstStyle/>
        <a:p>
          <a:endParaRPr lang="en-US"/>
        </a:p>
      </dgm:t>
    </dgm:pt>
    <dgm:pt modelId="{DE3D0886-2036-FC48-817C-406DE4F7FB21}" type="pres">
      <dgm:prSet presAssocID="{112986D0-2CB8-9746-9E4A-0C86AC467883}" presName="node" presStyleLbl="node1" presStyleIdx="3" presStyleCnt="8" custScaleX="144012">
        <dgm:presLayoutVars>
          <dgm:bulletEnabled val="1"/>
        </dgm:presLayoutVars>
      </dgm:prSet>
      <dgm:spPr/>
      <dgm:t>
        <a:bodyPr/>
        <a:lstStyle/>
        <a:p>
          <a:endParaRPr lang="en-US"/>
        </a:p>
      </dgm:t>
    </dgm:pt>
    <dgm:pt modelId="{CE80C19F-F63A-6F4B-B345-F14984779143}" type="pres">
      <dgm:prSet presAssocID="{112986D0-2CB8-9746-9E4A-0C86AC467883}" presName="spNode" presStyleCnt="0"/>
      <dgm:spPr/>
    </dgm:pt>
    <dgm:pt modelId="{A8BC8FC2-DBBA-CF47-A201-1EA35C9780C8}" type="pres">
      <dgm:prSet presAssocID="{35594D6D-0800-9C4C-B61F-253B3705A267}" presName="sibTrans" presStyleLbl="sibTrans1D1" presStyleIdx="3" presStyleCnt="8"/>
      <dgm:spPr/>
      <dgm:t>
        <a:bodyPr/>
        <a:lstStyle/>
        <a:p>
          <a:endParaRPr lang="en-US"/>
        </a:p>
      </dgm:t>
    </dgm:pt>
    <dgm:pt modelId="{49FF8F63-E9C1-3A45-BB9D-72610A7D4BA6}" type="pres">
      <dgm:prSet presAssocID="{8755A238-C61C-9343-99F6-C7D25E33434C}" presName="node" presStyleLbl="node1" presStyleIdx="4" presStyleCnt="8" custScaleX="134174">
        <dgm:presLayoutVars>
          <dgm:bulletEnabled val="1"/>
        </dgm:presLayoutVars>
      </dgm:prSet>
      <dgm:spPr/>
      <dgm:t>
        <a:bodyPr/>
        <a:lstStyle/>
        <a:p>
          <a:endParaRPr lang="en-US"/>
        </a:p>
      </dgm:t>
    </dgm:pt>
    <dgm:pt modelId="{D49805D9-BB15-AC44-A52F-549A4E90235D}" type="pres">
      <dgm:prSet presAssocID="{8755A238-C61C-9343-99F6-C7D25E33434C}" presName="spNode" presStyleCnt="0"/>
      <dgm:spPr/>
    </dgm:pt>
    <dgm:pt modelId="{25A5629E-DE8E-2344-804F-22499807AF56}" type="pres">
      <dgm:prSet presAssocID="{CCA1BC33-6036-0844-AFF8-2D9DAF83F800}" presName="sibTrans" presStyleLbl="sibTrans1D1" presStyleIdx="4" presStyleCnt="8"/>
      <dgm:spPr/>
      <dgm:t>
        <a:bodyPr/>
        <a:lstStyle/>
        <a:p>
          <a:endParaRPr lang="en-US"/>
        </a:p>
      </dgm:t>
    </dgm:pt>
    <dgm:pt modelId="{5E861792-F114-1142-948F-BEA3FB14A315}" type="pres">
      <dgm:prSet presAssocID="{3BCECDDF-EA38-9543-B4A6-AEADF89DBF9C}" presName="node" presStyleLbl="node1" presStyleIdx="5" presStyleCnt="8">
        <dgm:presLayoutVars>
          <dgm:bulletEnabled val="1"/>
        </dgm:presLayoutVars>
      </dgm:prSet>
      <dgm:spPr/>
      <dgm:t>
        <a:bodyPr/>
        <a:lstStyle/>
        <a:p>
          <a:endParaRPr lang="en-US"/>
        </a:p>
      </dgm:t>
    </dgm:pt>
    <dgm:pt modelId="{229004F3-683D-704F-95EA-DEFDDD296FA5}" type="pres">
      <dgm:prSet presAssocID="{3BCECDDF-EA38-9543-B4A6-AEADF89DBF9C}" presName="spNode" presStyleCnt="0"/>
      <dgm:spPr/>
    </dgm:pt>
    <dgm:pt modelId="{E59342DB-A36A-A740-A137-8EB0D1B4B2E2}" type="pres">
      <dgm:prSet presAssocID="{066C459A-4AD7-C54E-A4A0-1FEC675CB1D5}" presName="sibTrans" presStyleLbl="sibTrans1D1" presStyleIdx="5" presStyleCnt="8"/>
      <dgm:spPr/>
      <dgm:t>
        <a:bodyPr/>
        <a:lstStyle/>
        <a:p>
          <a:endParaRPr lang="en-US"/>
        </a:p>
      </dgm:t>
    </dgm:pt>
    <dgm:pt modelId="{08754581-88CF-B24E-B0ED-BE35674FAF25}" type="pres">
      <dgm:prSet presAssocID="{F313E45C-B35D-AA45-B0F6-EFD01C25275D}" presName="node" presStyleLbl="node1" presStyleIdx="6" presStyleCnt="8">
        <dgm:presLayoutVars>
          <dgm:bulletEnabled val="1"/>
        </dgm:presLayoutVars>
      </dgm:prSet>
      <dgm:spPr/>
      <dgm:t>
        <a:bodyPr/>
        <a:lstStyle/>
        <a:p>
          <a:endParaRPr lang="en-US"/>
        </a:p>
      </dgm:t>
    </dgm:pt>
    <dgm:pt modelId="{1C7A80A7-DA63-9047-9E13-5D39250C895F}" type="pres">
      <dgm:prSet presAssocID="{F313E45C-B35D-AA45-B0F6-EFD01C25275D}" presName="spNode" presStyleCnt="0"/>
      <dgm:spPr/>
    </dgm:pt>
    <dgm:pt modelId="{D2BE9A16-B0C7-AF49-B0BB-12F6D5BB095F}" type="pres">
      <dgm:prSet presAssocID="{0D76CF26-DC16-D643-949D-77F84FD34588}" presName="sibTrans" presStyleLbl="sibTrans1D1" presStyleIdx="6" presStyleCnt="8"/>
      <dgm:spPr/>
      <dgm:t>
        <a:bodyPr/>
        <a:lstStyle/>
        <a:p>
          <a:endParaRPr lang="en-US"/>
        </a:p>
      </dgm:t>
    </dgm:pt>
    <dgm:pt modelId="{E32868F5-4917-0349-AB86-A371504208F1}" type="pres">
      <dgm:prSet presAssocID="{E2804CA8-E320-B042-BAA4-BBCEE2F927CE}" presName="node" presStyleLbl="node1" presStyleIdx="7" presStyleCnt="8" custScaleX="129804">
        <dgm:presLayoutVars>
          <dgm:bulletEnabled val="1"/>
        </dgm:presLayoutVars>
      </dgm:prSet>
      <dgm:spPr/>
      <dgm:t>
        <a:bodyPr/>
        <a:lstStyle/>
        <a:p>
          <a:endParaRPr lang="en-US"/>
        </a:p>
      </dgm:t>
    </dgm:pt>
    <dgm:pt modelId="{C300B36A-11D4-5745-8359-AC4BF1DF8C10}" type="pres">
      <dgm:prSet presAssocID="{E2804CA8-E320-B042-BAA4-BBCEE2F927CE}" presName="spNode" presStyleCnt="0"/>
      <dgm:spPr/>
    </dgm:pt>
    <dgm:pt modelId="{D524B20C-654A-F840-A91E-3E00CC082A05}" type="pres">
      <dgm:prSet presAssocID="{141EF1F9-49D8-FE48-AB1B-1860DF53E75E}" presName="sibTrans" presStyleLbl="sibTrans1D1" presStyleIdx="7" presStyleCnt="8"/>
      <dgm:spPr/>
      <dgm:t>
        <a:bodyPr/>
        <a:lstStyle/>
        <a:p>
          <a:endParaRPr lang="en-US"/>
        </a:p>
      </dgm:t>
    </dgm:pt>
  </dgm:ptLst>
  <dgm:cxnLst>
    <dgm:cxn modelId="{E4F82D92-695C-2949-A28F-DAA938231297}" srcId="{B304A681-AEA4-3D4F-BDA8-6248B16D34A6}" destId="{F313E45C-B35D-AA45-B0F6-EFD01C25275D}" srcOrd="6" destOrd="0" parTransId="{0058DFFF-E8F0-9443-8B4E-50FAA1AEB402}" sibTransId="{0D76CF26-DC16-D643-949D-77F84FD34588}"/>
    <dgm:cxn modelId="{997FF901-6785-A343-89B8-4D7D5D8F7170}" srcId="{B304A681-AEA4-3D4F-BDA8-6248B16D34A6}" destId="{3BCECDDF-EA38-9543-B4A6-AEADF89DBF9C}" srcOrd="5" destOrd="0" parTransId="{7FBA5FF7-A607-B04A-B1B1-D796F64B753F}" sibTransId="{066C459A-4AD7-C54E-A4A0-1FEC675CB1D5}"/>
    <dgm:cxn modelId="{66EED2BC-940B-DE4F-A7D2-A5EB1DCEE56A}" type="presOf" srcId="{CA5AA779-8BFB-6045-8090-C83DD45C3DBA}" destId="{23586883-A51B-914B-89AE-C5F42555F898}" srcOrd="0" destOrd="0" presId="urn:microsoft.com/office/officeart/2005/8/layout/cycle6"/>
    <dgm:cxn modelId="{DE38D9DE-3C48-744A-A7FD-08AC8FE9102E}" type="presOf" srcId="{F313E45C-B35D-AA45-B0F6-EFD01C25275D}" destId="{08754581-88CF-B24E-B0ED-BE35674FAF25}" srcOrd="0" destOrd="0" presId="urn:microsoft.com/office/officeart/2005/8/layout/cycle6"/>
    <dgm:cxn modelId="{0091D679-FEE0-7041-8EA0-8C0286D04328}" type="presOf" srcId="{10E0D9C6-FD67-2A43-B1FA-F51C1A7AD742}" destId="{0695C0D4-4D69-794A-9A48-521900EF845A}" srcOrd="0" destOrd="0" presId="urn:microsoft.com/office/officeart/2005/8/layout/cycle6"/>
    <dgm:cxn modelId="{CF5DBFC2-CE78-C94C-9527-258AD0055BEE}" srcId="{B304A681-AEA4-3D4F-BDA8-6248B16D34A6}" destId="{E2804CA8-E320-B042-BAA4-BBCEE2F927CE}" srcOrd="7" destOrd="0" parTransId="{D2054849-FC04-3649-865E-8EFD9BAD6F34}" sibTransId="{141EF1F9-49D8-FE48-AB1B-1860DF53E75E}"/>
    <dgm:cxn modelId="{EE9CF7CA-E59B-4B44-89B1-29EA1A9AA33B}" type="presOf" srcId="{CCA1BC33-6036-0844-AFF8-2D9DAF83F800}" destId="{25A5629E-DE8E-2344-804F-22499807AF56}" srcOrd="0" destOrd="0" presId="urn:microsoft.com/office/officeart/2005/8/layout/cycle6"/>
    <dgm:cxn modelId="{281C30B8-2916-AA4C-AD56-A0530771043B}" srcId="{B304A681-AEA4-3D4F-BDA8-6248B16D34A6}" destId="{112986D0-2CB8-9746-9E4A-0C86AC467883}" srcOrd="3" destOrd="0" parTransId="{FA6833D2-82DB-1D4C-B228-8E665C77DA75}" sibTransId="{35594D6D-0800-9C4C-B61F-253B3705A267}"/>
    <dgm:cxn modelId="{C7305ED7-5533-314A-AA7D-2826EFA2B43C}" srcId="{B304A681-AEA4-3D4F-BDA8-6248B16D34A6}" destId="{37B7A928-EFAC-5647-A99B-CEBF1797EA12}" srcOrd="0" destOrd="0" parTransId="{E14CAF9E-0673-3648-9282-448965BD611B}" sibTransId="{367882A2-7784-BB46-AC95-56E4B8DC0B12}"/>
    <dgm:cxn modelId="{B6BA2722-AF75-E04B-997A-D9C08FC3C296}" type="presOf" srcId="{37B7A928-EFAC-5647-A99B-CEBF1797EA12}" destId="{73BD594B-03C1-C149-BF6C-FDE68406057D}" srcOrd="0" destOrd="0" presId="urn:microsoft.com/office/officeart/2005/8/layout/cycle6"/>
    <dgm:cxn modelId="{B2D0F6AF-5D61-664E-B2A1-983578991B62}" type="presOf" srcId="{B304A681-AEA4-3D4F-BDA8-6248B16D34A6}" destId="{F93DA9BF-9456-F148-853F-277290711981}" srcOrd="0" destOrd="0" presId="urn:microsoft.com/office/officeart/2005/8/layout/cycle6"/>
    <dgm:cxn modelId="{1CEF44B5-DBD2-D445-B0AF-2444975FEAF1}" type="presOf" srcId="{066C459A-4AD7-C54E-A4A0-1FEC675CB1D5}" destId="{E59342DB-A36A-A740-A137-8EB0D1B4B2E2}" srcOrd="0" destOrd="0" presId="urn:microsoft.com/office/officeart/2005/8/layout/cycle6"/>
    <dgm:cxn modelId="{48523B7A-6484-1843-AD33-DF0D7ED1B2F8}" type="presOf" srcId="{E2804CA8-E320-B042-BAA4-BBCEE2F927CE}" destId="{E32868F5-4917-0349-AB86-A371504208F1}" srcOrd="0" destOrd="0" presId="urn:microsoft.com/office/officeart/2005/8/layout/cycle6"/>
    <dgm:cxn modelId="{C98A2DB1-B256-644F-86C8-6EDD1EDA7260}" srcId="{B304A681-AEA4-3D4F-BDA8-6248B16D34A6}" destId="{30E55893-A4C4-974A-8E86-15755F13F1A8}" srcOrd="1" destOrd="0" parTransId="{8E46EEAE-A1FD-304D-8D1B-E5ED01ACCE29}" sibTransId="{CA5AA779-8BFB-6045-8090-C83DD45C3DBA}"/>
    <dgm:cxn modelId="{E9EF3293-3189-1C41-AE13-775FDB8CB081}" type="presOf" srcId="{EBB9F39D-E7F1-BA4A-8303-CD830AD017B1}" destId="{98A48A3C-20B7-7742-8621-7E9094E8846B}" srcOrd="0" destOrd="0" presId="urn:microsoft.com/office/officeart/2005/8/layout/cycle6"/>
    <dgm:cxn modelId="{A07DE127-AB5D-AA4C-8022-A235EFDC5D66}" type="presOf" srcId="{30E55893-A4C4-974A-8E86-15755F13F1A8}" destId="{1794ECD1-71E3-BE41-911A-0E1E1A362C84}" srcOrd="0" destOrd="0" presId="urn:microsoft.com/office/officeart/2005/8/layout/cycle6"/>
    <dgm:cxn modelId="{824FBABB-EC3C-B547-A6B5-FF008F55A9C3}" type="presOf" srcId="{141EF1F9-49D8-FE48-AB1B-1860DF53E75E}" destId="{D524B20C-654A-F840-A91E-3E00CC082A05}" srcOrd="0" destOrd="0" presId="urn:microsoft.com/office/officeart/2005/8/layout/cycle6"/>
    <dgm:cxn modelId="{FDE1E61A-176C-D547-8122-D9CA9FC01198}" type="presOf" srcId="{8755A238-C61C-9343-99F6-C7D25E33434C}" destId="{49FF8F63-E9C1-3A45-BB9D-72610A7D4BA6}" srcOrd="0" destOrd="0" presId="urn:microsoft.com/office/officeart/2005/8/layout/cycle6"/>
    <dgm:cxn modelId="{F91ED200-C19A-4943-B7CA-2E5E8BB91075}" type="presOf" srcId="{3BCECDDF-EA38-9543-B4A6-AEADF89DBF9C}" destId="{5E861792-F114-1142-948F-BEA3FB14A315}" srcOrd="0" destOrd="0" presId="urn:microsoft.com/office/officeart/2005/8/layout/cycle6"/>
    <dgm:cxn modelId="{D0C9E41C-DEDA-394B-819E-EB99CC6F3FC4}" type="presOf" srcId="{0D76CF26-DC16-D643-949D-77F84FD34588}" destId="{D2BE9A16-B0C7-AF49-B0BB-12F6D5BB095F}" srcOrd="0" destOrd="0" presId="urn:microsoft.com/office/officeart/2005/8/layout/cycle6"/>
    <dgm:cxn modelId="{8EBEE00E-A2F8-3449-B66E-C02B4F141553}" type="presOf" srcId="{112986D0-2CB8-9746-9E4A-0C86AC467883}" destId="{DE3D0886-2036-FC48-817C-406DE4F7FB21}" srcOrd="0" destOrd="0" presId="urn:microsoft.com/office/officeart/2005/8/layout/cycle6"/>
    <dgm:cxn modelId="{03018D48-82EA-1C4E-B574-E13C0D7310A0}" type="presOf" srcId="{367882A2-7784-BB46-AC95-56E4B8DC0B12}" destId="{8B870002-9CED-1742-8922-97F59FBDDFDE}" srcOrd="0" destOrd="0" presId="urn:microsoft.com/office/officeart/2005/8/layout/cycle6"/>
    <dgm:cxn modelId="{B2065DD0-7247-9043-A3C0-0AE82A915CCA}" type="presOf" srcId="{35594D6D-0800-9C4C-B61F-253B3705A267}" destId="{A8BC8FC2-DBBA-CF47-A201-1EA35C9780C8}" srcOrd="0" destOrd="0" presId="urn:microsoft.com/office/officeart/2005/8/layout/cycle6"/>
    <dgm:cxn modelId="{9351D6CB-1DFF-804C-B675-16EB5B24F42F}" srcId="{B304A681-AEA4-3D4F-BDA8-6248B16D34A6}" destId="{8755A238-C61C-9343-99F6-C7D25E33434C}" srcOrd="4" destOrd="0" parTransId="{04CD87AF-28D2-CA41-BC62-0F6CC8A21B27}" sibTransId="{CCA1BC33-6036-0844-AFF8-2D9DAF83F800}"/>
    <dgm:cxn modelId="{167A8DAF-CAB5-084D-AC38-C76A665E846F}" srcId="{B304A681-AEA4-3D4F-BDA8-6248B16D34A6}" destId="{10E0D9C6-FD67-2A43-B1FA-F51C1A7AD742}" srcOrd="2" destOrd="0" parTransId="{17B8BEB8-166D-8943-B69C-AED164359E65}" sibTransId="{EBB9F39D-E7F1-BA4A-8303-CD830AD017B1}"/>
    <dgm:cxn modelId="{569497B7-C5A1-CB4C-98A1-9C9687570DB7}" type="presParOf" srcId="{F93DA9BF-9456-F148-853F-277290711981}" destId="{73BD594B-03C1-C149-BF6C-FDE68406057D}" srcOrd="0" destOrd="0" presId="urn:microsoft.com/office/officeart/2005/8/layout/cycle6"/>
    <dgm:cxn modelId="{20963A26-4C6E-E241-BDAE-651DA0758531}" type="presParOf" srcId="{F93DA9BF-9456-F148-853F-277290711981}" destId="{51D03C44-4ABE-F54B-A57A-D23FDABCD85C}" srcOrd="1" destOrd="0" presId="urn:microsoft.com/office/officeart/2005/8/layout/cycle6"/>
    <dgm:cxn modelId="{02E15509-66C3-A94D-BCA1-0F38FCA78D5B}" type="presParOf" srcId="{F93DA9BF-9456-F148-853F-277290711981}" destId="{8B870002-9CED-1742-8922-97F59FBDDFDE}" srcOrd="2" destOrd="0" presId="urn:microsoft.com/office/officeart/2005/8/layout/cycle6"/>
    <dgm:cxn modelId="{26978F99-A188-B349-B601-5198C2CFDE8D}" type="presParOf" srcId="{F93DA9BF-9456-F148-853F-277290711981}" destId="{1794ECD1-71E3-BE41-911A-0E1E1A362C84}" srcOrd="3" destOrd="0" presId="urn:microsoft.com/office/officeart/2005/8/layout/cycle6"/>
    <dgm:cxn modelId="{4AE28280-DDD8-2D4B-BFAA-86290401D168}" type="presParOf" srcId="{F93DA9BF-9456-F148-853F-277290711981}" destId="{6BCBAB20-6463-6248-98B6-228CC4F46CF8}" srcOrd="4" destOrd="0" presId="urn:microsoft.com/office/officeart/2005/8/layout/cycle6"/>
    <dgm:cxn modelId="{1606445F-69CA-7A4C-AFD3-ED2849D5B4A9}" type="presParOf" srcId="{F93DA9BF-9456-F148-853F-277290711981}" destId="{23586883-A51B-914B-89AE-C5F42555F898}" srcOrd="5" destOrd="0" presId="urn:microsoft.com/office/officeart/2005/8/layout/cycle6"/>
    <dgm:cxn modelId="{57573121-D1F2-444C-83AD-7E2F4F37D697}" type="presParOf" srcId="{F93DA9BF-9456-F148-853F-277290711981}" destId="{0695C0D4-4D69-794A-9A48-521900EF845A}" srcOrd="6" destOrd="0" presId="urn:microsoft.com/office/officeart/2005/8/layout/cycle6"/>
    <dgm:cxn modelId="{2AECBEE6-7F53-F34B-BFFF-4D6E9218028F}" type="presParOf" srcId="{F93DA9BF-9456-F148-853F-277290711981}" destId="{FB05D2E4-FA94-B74E-8A0F-8D383398C6EE}" srcOrd="7" destOrd="0" presId="urn:microsoft.com/office/officeart/2005/8/layout/cycle6"/>
    <dgm:cxn modelId="{19E8298F-990A-304E-9F09-06299B1982BC}" type="presParOf" srcId="{F93DA9BF-9456-F148-853F-277290711981}" destId="{98A48A3C-20B7-7742-8621-7E9094E8846B}" srcOrd="8" destOrd="0" presId="urn:microsoft.com/office/officeart/2005/8/layout/cycle6"/>
    <dgm:cxn modelId="{DCA35056-05FB-2D4E-B21C-BD17B7DA18E3}" type="presParOf" srcId="{F93DA9BF-9456-F148-853F-277290711981}" destId="{DE3D0886-2036-FC48-817C-406DE4F7FB21}" srcOrd="9" destOrd="0" presId="urn:microsoft.com/office/officeart/2005/8/layout/cycle6"/>
    <dgm:cxn modelId="{A13C29A8-9E93-DB4D-847B-7E087ECB5F5A}" type="presParOf" srcId="{F93DA9BF-9456-F148-853F-277290711981}" destId="{CE80C19F-F63A-6F4B-B345-F14984779143}" srcOrd="10" destOrd="0" presId="urn:microsoft.com/office/officeart/2005/8/layout/cycle6"/>
    <dgm:cxn modelId="{2A7AB776-DE65-9744-BA81-BAFC7410E133}" type="presParOf" srcId="{F93DA9BF-9456-F148-853F-277290711981}" destId="{A8BC8FC2-DBBA-CF47-A201-1EA35C9780C8}" srcOrd="11" destOrd="0" presId="urn:microsoft.com/office/officeart/2005/8/layout/cycle6"/>
    <dgm:cxn modelId="{D3F00979-631B-F84C-A7AE-3D54AE70C1D8}" type="presParOf" srcId="{F93DA9BF-9456-F148-853F-277290711981}" destId="{49FF8F63-E9C1-3A45-BB9D-72610A7D4BA6}" srcOrd="12" destOrd="0" presId="urn:microsoft.com/office/officeart/2005/8/layout/cycle6"/>
    <dgm:cxn modelId="{FDFA86DB-5D2A-F149-9F76-8846290DBD0D}" type="presParOf" srcId="{F93DA9BF-9456-F148-853F-277290711981}" destId="{D49805D9-BB15-AC44-A52F-549A4E90235D}" srcOrd="13" destOrd="0" presId="urn:microsoft.com/office/officeart/2005/8/layout/cycle6"/>
    <dgm:cxn modelId="{D69D701F-AEEA-AD46-8302-C1DC712ABE4C}" type="presParOf" srcId="{F93DA9BF-9456-F148-853F-277290711981}" destId="{25A5629E-DE8E-2344-804F-22499807AF56}" srcOrd="14" destOrd="0" presId="urn:microsoft.com/office/officeart/2005/8/layout/cycle6"/>
    <dgm:cxn modelId="{A26F3296-EB6E-904F-9359-57B22A205F3C}" type="presParOf" srcId="{F93DA9BF-9456-F148-853F-277290711981}" destId="{5E861792-F114-1142-948F-BEA3FB14A315}" srcOrd="15" destOrd="0" presId="urn:microsoft.com/office/officeart/2005/8/layout/cycle6"/>
    <dgm:cxn modelId="{CAD130BE-2119-8840-8907-E1D04A9C68EF}" type="presParOf" srcId="{F93DA9BF-9456-F148-853F-277290711981}" destId="{229004F3-683D-704F-95EA-DEFDDD296FA5}" srcOrd="16" destOrd="0" presId="urn:microsoft.com/office/officeart/2005/8/layout/cycle6"/>
    <dgm:cxn modelId="{D109588B-879F-7943-A1CB-C937FAE0EA98}" type="presParOf" srcId="{F93DA9BF-9456-F148-853F-277290711981}" destId="{E59342DB-A36A-A740-A137-8EB0D1B4B2E2}" srcOrd="17" destOrd="0" presId="urn:microsoft.com/office/officeart/2005/8/layout/cycle6"/>
    <dgm:cxn modelId="{56D19C1F-7EEB-2446-9EAF-D8ACF19C14C8}" type="presParOf" srcId="{F93DA9BF-9456-F148-853F-277290711981}" destId="{08754581-88CF-B24E-B0ED-BE35674FAF25}" srcOrd="18" destOrd="0" presId="urn:microsoft.com/office/officeart/2005/8/layout/cycle6"/>
    <dgm:cxn modelId="{A5CCA383-CB31-D442-A79B-C9311659C1B8}" type="presParOf" srcId="{F93DA9BF-9456-F148-853F-277290711981}" destId="{1C7A80A7-DA63-9047-9E13-5D39250C895F}" srcOrd="19" destOrd="0" presId="urn:microsoft.com/office/officeart/2005/8/layout/cycle6"/>
    <dgm:cxn modelId="{BC1A96F9-821A-0B49-B97D-7CA44AEE8D9D}" type="presParOf" srcId="{F93DA9BF-9456-F148-853F-277290711981}" destId="{D2BE9A16-B0C7-AF49-B0BB-12F6D5BB095F}" srcOrd="20" destOrd="0" presId="urn:microsoft.com/office/officeart/2005/8/layout/cycle6"/>
    <dgm:cxn modelId="{06F8F32D-A3A9-A941-A131-25A7851AC530}" type="presParOf" srcId="{F93DA9BF-9456-F148-853F-277290711981}" destId="{E32868F5-4917-0349-AB86-A371504208F1}" srcOrd="21" destOrd="0" presId="urn:microsoft.com/office/officeart/2005/8/layout/cycle6"/>
    <dgm:cxn modelId="{6E42A3D3-F0AA-3542-A133-A4245EEF2202}" type="presParOf" srcId="{F93DA9BF-9456-F148-853F-277290711981}" destId="{C300B36A-11D4-5745-8359-AC4BF1DF8C10}" srcOrd="22" destOrd="0" presId="urn:microsoft.com/office/officeart/2005/8/layout/cycle6"/>
    <dgm:cxn modelId="{6E9A9923-F4FD-ED46-BF8E-F0E68C8947AF}" type="presParOf" srcId="{F93DA9BF-9456-F148-853F-277290711981}" destId="{D524B20C-654A-F840-A91E-3E00CC082A05}" srcOrd="23"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D594B-03C1-C149-BF6C-FDE68406057D}">
      <dsp:nvSpPr>
        <dsp:cNvPr id="0" name=""/>
        <dsp:cNvSpPr/>
      </dsp:nvSpPr>
      <dsp:spPr>
        <a:xfrm>
          <a:off x="3432200" y="0"/>
          <a:ext cx="943900" cy="427846"/>
        </a:xfrm>
        <a:prstGeom prst="roundRect">
          <a:avLst/>
        </a:prstGeom>
        <a:solidFill>
          <a:srgbClr val="EDA24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College campuses</a:t>
          </a:r>
          <a:endParaRPr lang="en-US" sz="1100" kern="1200" dirty="0">
            <a:latin typeface="Helvetica" charset="0"/>
            <a:ea typeface="Helvetica" charset="0"/>
            <a:cs typeface="Helvetica" charset="0"/>
          </a:endParaRPr>
        </a:p>
      </dsp:txBody>
      <dsp:txXfrm>
        <a:off x="3453086" y="20886"/>
        <a:ext cx="902128" cy="386074"/>
      </dsp:txXfrm>
    </dsp:sp>
    <dsp:sp modelId="{8B870002-9CED-1742-8922-97F59FBDDFDE}">
      <dsp:nvSpPr>
        <dsp:cNvPr id="0" name=""/>
        <dsp:cNvSpPr/>
      </dsp:nvSpPr>
      <dsp:spPr>
        <a:xfrm>
          <a:off x="2401250" y="210524"/>
          <a:ext cx="2969957" cy="2969957"/>
        </a:xfrm>
        <a:custGeom>
          <a:avLst/>
          <a:gdLst/>
          <a:ahLst/>
          <a:cxnLst/>
          <a:rect l="0" t="0" r="0" b="0"/>
          <a:pathLst>
            <a:path>
              <a:moveTo>
                <a:pt x="1977980" y="84225"/>
              </a:moveTo>
              <a:arcTo wR="1484978" hR="1484978" stAng="17363387" swAng="754131"/>
            </a:path>
          </a:pathLst>
        </a:custGeom>
        <a:noFill/>
        <a:ln w="6350" cap="flat" cmpd="sng" algn="ctr">
          <a:solidFill>
            <a:srgbClr val="EDA247"/>
          </a:solidFill>
          <a:prstDash val="solid"/>
          <a:miter lim="800000"/>
        </a:ln>
        <a:effectLst/>
      </dsp:spPr>
      <dsp:style>
        <a:lnRef idx="1">
          <a:scrgbClr r="0" g="0" b="0"/>
        </a:lnRef>
        <a:fillRef idx="0">
          <a:scrgbClr r="0" g="0" b="0"/>
        </a:fillRef>
        <a:effectRef idx="0">
          <a:scrgbClr r="0" g="0" b="0"/>
        </a:effectRef>
        <a:fontRef idx="minor"/>
      </dsp:style>
    </dsp:sp>
    <dsp:sp modelId="{1794ECD1-71E3-BE41-911A-0E1E1A362C84}">
      <dsp:nvSpPr>
        <dsp:cNvPr id="0" name=""/>
        <dsp:cNvSpPr/>
      </dsp:nvSpPr>
      <dsp:spPr>
        <a:xfrm>
          <a:off x="4444242" y="437360"/>
          <a:ext cx="1002765" cy="427846"/>
        </a:xfrm>
        <a:prstGeom prst="roundRect">
          <a:avLst/>
        </a:prstGeom>
        <a:solidFill>
          <a:srgbClr val="88888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myFOSSIL</a:t>
          </a:r>
          <a:endParaRPr lang="en-US" sz="1100" kern="1200" dirty="0">
            <a:latin typeface="Helvetica" charset="0"/>
            <a:ea typeface="Helvetica" charset="0"/>
            <a:cs typeface="Helvetica" charset="0"/>
          </a:endParaRPr>
        </a:p>
      </dsp:txBody>
      <dsp:txXfrm>
        <a:off x="4465128" y="458246"/>
        <a:ext cx="960993" cy="386074"/>
      </dsp:txXfrm>
    </dsp:sp>
    <dsp:sp modelId="{23586883-A51B-914B-89AE-C5F42555F898}">
      <dsp:nvSpPr>
        <dsp:cNvPr id="0" name=""/>
        <dsp:cNvSpPr/>
      </dsp:nvSpPr>
      <dsp:spPr>
        <a:xfrm>
          <a:off x="2410608" y="216343"/>
          <a:ext cx="2969957" cy="2969957"/>
        </a:xfrm>
        <a:custGeom>
          <a:avLst/>
          <a:gdLst/>
          <a:ahLst/>
          <a:cxnLst/>
          <a:rect l="0" t="0" r="0" b="0"/>
          <a:pathLst>
            <a:path>
              <a:moveTo>
                <a:pt x="2715946" y="654389"/>
              </a:moveTo>
              <a:arcTo wR="1484978" hR="1484978" stAng="19559443" swAng="1528136"/>
            </a:path>
          </a:pathLst>
        </a:custGeom>
        <a:noFill/>
        <a:ln w="6350" cap="flat" cmpd="sng" algn="ctr">
          <a:solidFill>
            <a:srgbClr val="888888"/>
          </a:solidFill>
          <a:prstDash val="solid"/>
          <a:miter lim="800000"/>
        </a:ln>
        <a:effectLst/>
      </dsp:spPr>
      <dsp:style>
        <a:lnRef idx="1">
          <a:scrgbClr r="0" g="0" b="0"/>
        </a:lnRef>
        <a:fillRef idx="0">
          <a:scrgbClr r="0" g="0" b="0"/>
        </a:fillRef>
        <a:effectRef idx="0">
          <a:scrgbClr r="0" g="0" b="0"/>
        </a:effectRef>
        <a:fontRef idx="minor"/>
      </dsp:style>
    </dsp:sp>
    <dsp:sp modelId="{0695C0D4-4D69-794A-9A48-521900EF845A}">
      <dsp:nvSpPr>
        <dsp:cNvPr id="0" name=""/>
        <dsp:cNvSpPr/>
      </dsp:nvSpPr>
      <dsp:spPr>
        <a:xfrm>
          <a:off x="4970837" y="1487398"/>
          <a:ext cx="819456" cy="427846"/>
        </a:xfrm>
        <a:prstGeom prst="roundRect">
          <a:avLst/>
        </a:prstGeom>
        <a:solidFill>
          <a:srgbClr val="D0407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Facebook</a:t>
          </a:r>
          <a:endParaRPr lang="en-US" sz="1100" kern="1200" dirty="0">
            <a:latin typeface="Helvetica" charset="0"/>
            <a:ea typeface="Helvetica" charset="0"/>
            <a:cs typeface="Helvetica" charset="0"/>
          </a:endParaRPr>
        </a:p>
      </dsp:txBody>
      <dsp:txXfrm>
        <a:off x="4991723" y="1508284"/>
        <a:ext cx="777684" cy="386074"/>
      </dsp:txXfrm>
    </dsp:sp>
    <dsp:sp modelId="{98A48A3C-20B7-7742-8621-7E9094E8846B}">
      <dsp:nvSpPr>
        <dsp:cNvPr id="0" name=""/>
        <dsp:cNvSpPr/>
      </dsp:nvSpPr>
      <dsp:spPr>
        <a:xfrm>
          <a:off x="2410608" y="216343"/>
          <a:ext cx="2969957" cy="2969957"/>
        </a:xfrm>
        <a:custGeom>
          <a:avLst/>
          <a:gdLst/>
          <a:ahLst/>
          <a:cxnLst/>
          <a:rect l="0" t="0" r="0" b="0"/>
          <a:pathLst>
            <a:path>
              <a:moveTo>
                <a:pt x="2953490" y="1705506"/>
              </a:moveTo>
              <a:arcTo wR="1484978" hR="1484978" stAng="512421" swAng="1528136"/>
            </a:path>
          </a:pathLst>
        </a:custGeom>
        <a:noFill/>
        <a:ln w="6350" cap="flat" cmpd="sng" algn="ctr">
          <a:solidFill>
            <a:srgbClr val="D04070"/>
          </a:solidFill>
          <a:prstDash val="solid"/>
          <a:miter lim="800000"/>
        </a:ln>
        <a:effectLst/>
      </dsp:spPr>
      <dsp:style>
        <a:lnRef idx="1">
          <a:scrgbClr r="0" g="0" b="0"/>
        </a:lnRef>
        <a:fillRef idx="0">
          <a:scrgbClr r="0" g="0" b="0"/>
        </a:fillRef>
        <a:effectRef idx="0">
          <a:scrgbClr r="0" g="0" b="0"/>
        </a:effectRef>
        <a:fontRef idx="minor"/>
      </dsp:style>
    </dsp:sp>
    <dsp:sp modelId="{DE3D0886-2036-FC48-817C-406DE4F7FB21}">
      <dsp:nvSpPr>
        <dsp:cNvPr id="0" name=""/>
        <dsp:cNvSpPr/>
      </dsp:nvSpPr>
      <dsp:spPr>
        <a:xfrm>
          <a:off x="4471664" y="2537437"/>
          <a:ext cx="947922" cy="427846"/>
        </a:xfrm>
        <a:prstGeom prst="roundRect">
          <a:avLst/>
        </a:prstGeom>
        <a:solidFill>
          <a:srgbClr val="16597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Twitter</a:t>
          </a:r>
          <a:endParaRPr lang="en-US" sz="1100" kern="1200" dirty="0">
            <a:latin typeface="Helvetica" charset="0"/>
            <a:ea typeface="Helvetica" charset="0"/>
            <a:cs typeface="Helvetica" charset="0"/>
          </a:endParaRPr>
        </a:p>
      </dsp:txBody>
      <dsp:txXfrm>
        <a:off x="4492550" y="2558323"/>
        <a:ext cx="906150" cy="386074"/>
      </dsp:txXfrm>
    </dsp:sp>
    <dsp:sp modelId="{A8BC8FC2-DBBA-CF47-A201-1EA35C9780C8}">
      <dsp:nvSpPr>
        <dsp:cNvPr id="0" name=""/>
        <dsp:cNvSpPr/>
      </dsp:nvSpPr>
      <dsp:spPr>
        <a:xfrm>
          <a:off x="2410608" y="216343"/>
          <a:ext cx="2969957" cy="2969957"/>
        </a:xfrm>
        <a:custGeom>
          <a:avLst/>
          <a:gdLst/>
          <a:ahLst/>
          <a:cxnLst/>
          <a:rect l="0" t="0" r="0" b="0"/>
          <a:pathLst>
            <a:path>
              <a:moveTo>
                <a:pt x="2261279" y="2750884"/>
              </a:moveTo>
              <a:arcTo wR="1484978" hR="1484978" stAng="3508910" swAng="844525"/>
            </a:path>
          </a:pathLst>
        </a:custGeom>
        <a:noFill/>
        <a:ln w="6350" cap="flat" cmpd="sng" algn="ctr">
          <a:solidFill>
            <a:srgbClr val="165978"/>
          </a:solidFill>
          <a:prstDash val="solid"/>
          <a:miter lim="800000"/>
        </a:ln>
        <a:effectLst/>
      </dsp:spPr>
      <dsp:style>
        <a:lnRef idx="1">
          <a:scrgbClr r="0" g="0" b="0"/>
        </a:lnRef>
        <a:fillRef idx="0">
          <a:scrgbClr r="0" g="0" b="0"/>
        </a:fillRef>
        <a:effectRef idx="0">
          <a:scrgbClr r="0" g="0" b="0"/>
        </a:effectRef>
        <a:fontRef idx="minor"/>
      </dsp:style>
    </dsp:sp>
    <dsp:sp modelId="{49FF8F63-E9C1-3A45-BB9D-72610A7D4BA6}">
      <dsp:nvSpPr>
        <dsp:cNvPr id="0" name=""/>
        <dsp:cNvSpPr/>
      </dsp:nvSpPr>
      <dsp:spPr>
        <a:xfrm>
          <a:off x="3454004" y="2972377"/>
          <a:ext cx="883166" cy="427846"/>
        </a:xfrm>
        <a:prstGeom prst="roundRect">
          <a:avLst/>
        </a:prstGeom>
        <a:solidFill>
          <a:srgbClr val="0085B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Museums</a:t>
          </a:r>
          <a:endParaRPr lang="en-US" sz="1100" kern="1200" dirty="0">
            <a:latin typeface="Helvetica" charset="0"/>
            <a:ea typeface="Helvetica" charset="0"/>
            <a:cs typeface="Helvetica" charset="0"/>
          </a:endParaRPr>
        </a:p>
      </dsp:txBody>
      <dsp:txXfrm>
        <a:off x="3474890" y="2993263"/>
        <a:ext cx="841394" cy="386074"/>
      </dsp:txXfrm>
    </dsp:sp>
    <dsp:sp modelId="{25A5629E-DE8E-2344-804F-22499807AF56}">
      <dsp:nvSpPr>
        <dsp:cNvPr id="0" name=""/>
        <dsp:cNvSpPr/>
      </dsp:nvSpPr>
      <dsp:spPr>
        <a:xfrm>
          <a:off x="2410608" y="216343"/>
          <a:ext cx="2969957" cy="2969957"/>
        </a:xfrm>
        <a:custGeom>
          <a:avLst/>
          <a:gdLst/>
          <a:ahLst/>
          <a:cxnLst/>
          <a:rect l="0" t="0" r="0" b="0"/>
          <a:pathLst>
            <a:path>
              <a:moveTo>
                <a:pt x="1039852" y="2901673"/>
              </a:moveTo>
              <a:arcTo wR="1484978" hR="1484978" stAng="6446565" swAng="844525"/>
            </a:path>
          </a:pathLst>
        </a:custGeom>
        <a:noFill/>
        <a:ln w="6350" cap="flat" cmpd="sng" algn="ctr">
          <a:solidFill>
            <a:srgbClr val="103B4E"/>
          </a:solidFill>
          <a:prstDash val="solid"/>
          <a:miter lim="800000"/>
        </a:ln>
        <a:effectLst/>
      </dsp:spPr>
      <dsp:style>
        <a:lnRef idx="1">
          <a:scrgbClr r="0" g="0" b="0"/>
        </a:lnRef>
        <a:fillRef idx="0">
          <a:scrgbClr r="0" g="0" b="0"/>
        </a:fillRef>
        <a:effectRef idx="0">
          <a:scrgbClr r="0" g="0" b="0"/>
        </a:effectRef>
        <a:fontRef idx="minor"/>
      </dsp:style>
    </dsp:sp>
    <dsp:sp modelId="{5E861792-F114-1142-948F-BEA3FB14A315}">
      <dsp:nvSpPr>
        <dsp:cNvPr id="0" name=""/>
        <dsp:cNvSpPr/>
      </dsp:nvSpPr>
      <dsp:spPr>
        <a:xfrm>
          <a:off x="2336079" y="2537437"/>
          <a:ext cx="1018938" cy="427846"/>
        </a:xfrm>
        <a:prstGeom prst="roundRect">
          <a:avLst/>
        </a:prstGeom>
        <a:solidFill>
          <a:srgbClr val="B370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Fossil club meetings</a:t>
          </a:r>
          <a:endParaRPr lang="en-US" sz="1100" kern="1200" dirty="0">
            <a:latin typeface="Helvetica" charset="0"/>
            <a:ea typeface="Helvetica" charset="0"/>
            <a:cs typeface="Helvetica" charset="0"/>
          </a:endParaRPr>
        </a:p>
      </dsp:txBody>
      <dsp:txXfrm>
        <a:off x="2356965" y="2558323"/>
        <a:ext cx="977166" cy="386074"/>
      </dsp:txXfrm>
    </dsp:sp>
    <dsp:sp modelId="{E59342DB-A36A-A740-A137-8EB0D1B4B2E2}">
      <dsp:nvSpPr>
        <dsp:cNvPr id="0" name=""/>
        <dsp:cNvSpPr/>
      </dsp:nvSpPr>
      <dsp:spPr>
        <a:xfrm>
          <a:off x="2410608" y="216343"/>
          <a:ext cx="2969957" cy="2969957"/>
        </a:xfrm>
        <a:custGeom>
          <a:avLst/>
          <a:gdLst/>
          <a:ahLst/>
          <a:cxnLst/>
          <a:rect l="0" t="0" r="0" b="0"/>
          <a:pathLst>
            <a:path>
              <a:moveTo>
                <a:pt x="254010" y="2315567"/>
              </a:moveTo>
              <a:arcTo wR="1484978" hR="1484978" stAng="8759443" swAng="1528136"/>
            </a:path>
          </a:pathLst>
        </a:custGeom>
        <a:noFill/>
        <a:ln w="6350" cap="flat" cmpd="sng" algn="ctr">
          <a:solidFill>
            <a:srgbClr val="B37021"/>
          </a:solidFill>
          <a:prstDash val="solid"/>
          <a:miter lim="800000"/>
        </a:ln>
        <a:effectLst/>
      </dsp:spPr>
      <dsp:style>
        <a:lnRef idx="1">
          <a:scrgbClr r="0" g="0" b="0"/>
        </a:lnRef>
        <a:fillRef idx="0">
          <a:scrgbClr r="0" g="0" b="0"/>
        </a:fillRef>
        <a:effectRef idx="0">
          <a:scrgbClr r="0" g="0" b="0"/>
        </a:effectRef>
        <a:fontRef idx="minor"/>
      </dsp:style>
    </dsp:sp>
    <dsp:sp modelId="{08754581-88CF-B24E-B0ED-BE35674FAF25}">
      <dsp:nvSpPr>
        <dsp:cNvPr id="0" name=""/>
        <dsp:cNvSpPr/>
      </dsp:nvSpPr>
      <dsp:spPr>
        <a:xfrm>
          <a:off x="2081496" y="1487398"/>
          <a:ext cx="658224" cy="427846"/>
        </a:xfrm>
        <a:prstGeom prst="roundRect">
          <a:avLst/>
        </a:prstGeom>
        <a:solidFill>
          <a:srgbClr val="A6993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Field trips</a:t>
          </a:r>
          <a:endParaRPr lang="en-US" sz="1100" kern="1200" dirty="0">
            <a:latin typeface="Helvetica" charset="0"/>
            <a:ea typeface="Helvetica" charset="0"/>
            <a:cs typeface="Helvetica" charset="0"/>
          </a:endParaRPr>
        </a:p>
      </dsp:txBody>
      <dsp:txXfrm>
        <a:off x="2102382" y="1508284"/>
        <a:ext cx="616452" cy="386074"/>
      </dsp:txXfrm>
    </dsp:sp>
    <dsp:sp modelId="{D2BE9A16-B0C7-AF49-B0BB-12F6D5BB095F}">
      <dsp:nvSpPr>
        <dsp:cNvPr id="0" name=""/>
        <dsp:cNvSpPr/>
      </dsp:nvSpPr>
      <dsp:spPr>
        <a:xfrm>
          <a:off x="2410608" y="216343"/>
          <a:ext cx="2969957" cy="2969957"/>
        </a:xfrm>
        <a:custGeom>
          <a:avLst/>
          <a:gdLst/>
          <a:ahLst/>
          <a:cxnLst/>
          <a:rect l="0" t="0" r="0" b="0"/>
          <a:pathLst>
            <a:path>
              <a:moveTo>
                <a:pt x="16466" y="1264450"/>
              </a:moveTo>
              <a:arcTo wR="1484978" hR="1484978" stAng="11312421" swAng="1528136"/>
            </a:path>
          </a:pathLst>
        </a:custGeom>
        <a:noFill/>
        <a:ln w="6350" cap="flat" cmpd="sng" algn="ctr">
          <a:solidFill>
            <a:srgbClr val="A69937"/>
          </a:solidFill>
          <a:prstDash val="solid"/>
          <a:miter lim="800000"/>
        </a:ln>
        <a:effectLst/>
      </dsp:spPr>
      <dsp:style>
        <a:lnRef idx="1">
          <a:scrgbClr r="0" g="0" b="0"/>
        </a:lnRef>
        <a:fillRef idx="0">
          <a:scrgbClr r="0" g="0" b="0"/>
        </a:fillRef>
        <a:effectRef idx="0">
          <a:scrgbClr r="0" g="0" b="0"/>
        </a:effectRef>
        <a:fontRef idx="minor"/>
      </dsp:style>
    </dsp:sp>
    <dsp:sp modelId="{E32868F5-4917-0349-AB86-A371504208F1}">
      <dsp:nvSpPr>
        <dsp:cNvPr id="0" name=""/>
        <dsp:cNvSpPr/>
      </dsp:nvSpPr>
      <dsp:spPr>
        <a:xfrm>
          <a:off x="2349790" y="437360"/>
          <a:ext cx="991516" cy="427846"/>
        </a:xfrm>
        <a:prstGeom prst="roundRect">
          <a:avLst/>
        </a:prstGeom>
        <a:solidFill>
          <a:srgbClr val="26262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Conferences</a:t>
          </a:r>
          <a:endParaRPr lang="en-US" sz="1100" kern="1200" dirty="0">
            <a:latin typeface="Helvetica" charset="0"/>
            <a:ea typeface="Helvetica" charset="0"/>
            <a:cs typeface="Helvetica" charset="0"/>
          </a:endParaRPr>
        </a:p>
      </dsp:txBody>
      <dsp:txXfrm>
        <a:off x="2370676" y="458246"/>
        <a:ext cx="949744" cy="386074"/>
      </dsp:txXfrm>
    </dsp:sp>
    <dsp:sp modelId="{D524B20C-654A-F840-A91E-3E00CC082A05}">
      <dsp:nvSpPr>
        <dsp:cNvPr id="0" name=""/>
        <dsp:cNvSpPr/>
      </dsp:nvSpPr>
      <dsp:spPr>
        <a:xfrm>
          <a:off x="2419494" y="210820"/>
          <a:ext cx="2969957" cy="2969957"/>
        </a:xfrm>
        <a:custGeom>
          <a:avLst/>
          <a:gdLst/>
          <a:ahLst/>
          <a:cxnLst/>
          <a:rect l="0" t="0" r="0" b="0"/>
          <a:pathLst>
            <a:path>
              <a:moveTo>
                <a:pt x="699594" y="224687"/>
              </a:moveTo>
              <a:arcTo wR="1484978" hR="1484978" stAng="14284188" swAng="795076"/>
            </a:path>
          </a:pathLst>
        </a:custGeom>
        <a:noFill/>
        <a:ln w="6350" cap="flat" cmpd="sng" algn="ctr">
          <a:solidFill>
            <a:srgbClr val="262626"/>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D594B-03C1-C149-BF6C-FDE68406057D}">
      <dsp:nvSpPr>
        <dsp:cNvPr id="0" name=""/>
        <dsp:cNvSpPr/>
      </dsp:nvSpPr>
      <dsp:spPr>
        <a:xfrm>
          <a:off x="3018015" y="0"/>
          <a:ext cx="1483051" cy="672229"/>
        </a:xfrm>
        <a:prstGeom prst="roundRect">
          <a:avLst/>
        </a:prstGeom>
        <a:solidFill>
          <a:srgbClr val="EDA24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Helvetica" charset="0"/>
              <a:ea typeface="Helvetica" charset="0"/>
              <a:cs typeface="Helvetica" charset="0"/>
            </a:rPr>
            <a:t>College campuses</a:t>
          </a:r>
          <a:endParaRPr lang="en-US" sz="1800" kern="1200" dirty="0">
            <a:latin typeface="Helvetica" charset="0"/>
            <a:ea typeface="Helvetica" charset="0"/>
            <a:cs typeface="Helvetica" charset="0"/>
          </a:endParaRPr>
        </a:p>
      </dsp:txBody>
      <dsp:txXfrm>
        <a:off x="3050831" y="32816"/>
        <a:ext cx="1417419" cy="606597"/>
      </dsp:txXfrm>
    </dsp:sp>
    <dsp:sp modelId="{8B870002-9CED-1742-8922-97F59FBDDFDE}">
      <dsp:nvSpPr>
        <dsp:cNvPr id="0" name=""/>
        <dsp:cNvSpPr/>
      </dsp:nvSpPr>
      <dsp:spPr>
        <a:xfrm>
          <a:off x="1406517" y="333532"/>
          <a:ext cx="4664963" cy="4664963"/>
        </a:xfrm>
        <a:custGeom>
          <a:avLst/>
          <a:gdLst/>
          <a:ahLst/>
          <a:cxnLst/>
          <a:rect l="0" t="0" r="0" b="0"/>
          <a:pathLst>
            <a:path>
              <a:moveTo>
                <a:pt x="3099458" y="129706"/>
              </a:moveTo>
              <a:arcTo wR="2332481" hR="2332481" stAng="17351847" swAng="752185"/>
            </a:path>
          </a:pathLst>
        </a:custGeom>
        <a:noFill/>
        <a:ln w="6350" cap="flat" cmpd="sng" algn="ctr">
          <a:solidFill>
            <a:srgbClr val="EDA247"/>
          </a:solidFill>
          <a:prstDash val="solid"/>
          <a:miter lim="800000"/>
        </a:ln>
        <a:effectLst/>
      </dsp:spPr>
      <dsp:style>
        <a:lnRef idx="1">
          <a:scrgbClr r="0" g="0" b="0"/>
        </a:lnRef>
        <a:fillRef idx="0">
          <a:scrgbClr r="0" g="0" b="0"/>
        </a:fillRef>
        <a:effectRef idx="0">
          <a:scrgbClr r="0" g="0" b="0"/>
        </a:effectRef>
        <a:fontRef idx="minor"/>
      </dsp:style>
    </dsp:sp>
    <dsp:sp modelId="{1794ECD1-71E3-BE41-911A-0E1E1A362C84}">
      <dsp:nvSpPr>
        <dsp:cNvPr id="0" name=""/>
        <dsp:cNvSpPr/>
      </dsp:nvSpPr>
      <dsp:spPr>
        <a:xfrm>
          <a:off x="4607634" y="684975"/>
          <a:ext cx="1575539" cy="672229"/>
        </a:xfrm>
        <a:prstGeom prst="roundRect">
          <a:avLst/>
        </a:prstGeom>
        <a:solidFill>
          <a:srgbClr val="888888">
            <a:alpha val="6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myFOSSIL</a:t>
          </a:r>
          <a:endParaRPr lang="en-US" sz="1100" kern="1200" dirty="0">
            <a:latin typeface="Helvetica" charset="0"/>
            <a:ea typeface="Helvetica" charset="0"/>
            <a:cs typeface="Helvetica" charset="0"/>
          </a:endParaRPr>
        </a:p>
      </dsp:txBody>
      <dsp:txXfrm>
        <a:off x="4640450" y="717791"/>
        <a:ext cx="1509907" cy="606597"/>
      </dsp:txXfrm>
    </dsp:sp>
    <dsp:sp modelId="{23586883-A51B-914B-89AE-C5F42555F898}">
      <dsp:nvSpPr>
        <dsp:cNvPr id="0" name=""/>
        <dsp:cNvSpPr/>
      </dsp:nvSpPr>
      <dsp:spPr>
        <a:xfrm>
          <a:off x="1413608" y="337921"/>
          <a:ext cx="4664963" cy="4664963"/>
        </a:xfrm>
        <a:custGeom>
          <a:avLst/>
          <a:gdLst/>
          <a:ahLst/>
          <a:cxnLst/>
          <a:rect l="0" t="0" r="0" b="0"/>
          <a:pathLst>
            <a:path>
              <a:moveTo>
                <a:pt x="4266052" y="1027961"/>
              </a:moveTo>
              <a:arcTo wR="2332481" hR="2332481" stAng="19559621" swAng="1527809"/>
            </a:path>
          </a:pathLst>
        </a:custGeom>
        <a:noFill/>
        <a:ln w="6350" cap="flat" cmpd="sng" algn="ctr">
          <a:solidFill>
            <a:srgbClr val="888888"/>
          </a:solidFill>
          <a:prstDash val="solid"/>
          <a:miter lim="800000"/>
        </a:ln>
        <a:effectLst/>
      </dsp:spPr>
      <dsp:style>
        <a:lnRef idx="1">
          <a:scrgbClr r="0" g="0" b="0"/>
        </a:lnRef>
        <a:fillRef idx="0">
          <a:scrgbClr r="0" g="0" b="0"/>
        </a:fillRef>
        <a:effectRef idx="0">
          <a:scrgbClr r="0" g="0" b="0"/>
        </a:effectRef>
        <a:fontRef idx="minor"/>
      </dsp:style>
    </dsp:sp>
    <dsp:sp modelId="{0695C0D4-4D69-794A-9A48-521900EF845A}">
      <dsp:nvSpPr>
        <dsp:cNvPr id="0" name=""/>
        <dsp:cNvSpPr/>
      </dsp:nvSpPr>
      <dsp:spPr>
        <a:xfrm>
          <a:off x="5434809" y="2334288"/>
          <a:ext cx="1287525" cy="672229"/>
        </a:xfrm>
        <a:prstGeom prst="roundRect">
          <a:avLst/>
        </a:prstGeom>
        <a:solidFill>
          <a:srgbClr val="D04070">
            <a:alpha val="6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Facebook</a:t>
          </a:r>
          <a:endParaRPr lang="en-US" sz="1100" kern="1200" dirty="0">
            <a:latin typeface="Helvetica" charset="0"/>
            <a:ea typeface="Helvetica" charset="0"/>
            <a:cs typeface="Helvetica" charset="0"/>
          </a:endParaRPr>
        </a:p>
      </dsp:txBody>
      <dsp:txXfrm>
        <a:off x="5467625" y="2367104"/>
        <a:ext cx="1221893" cy="606597"/>
      </dsp:txXfrm>
    </dsp:sp>
    <dsp:sp modelId="{98A48A3C-20B7-7742-8621-7E9094E8846B}">
      <dsp:nvSpPr>
        <dsp:cNvPr id="0" name=""/>
        <dsp:cNvSpPr/>
      </dsp:nvSpPr>
      <dsp:spPr>
        <a:xfrm>
          <a:off x="1413608" y="337921"/>
          <a:ext cx="4664963" cy="4664963"/>
        </a:xfrm>
        <a:custGeom>
          <a:avLst/>
          <a:gdLst/>
          <a:ahLst/>
          <a:cxnLst/>
          <a:rect l="0" t="0" r="0" b="0"/>
          <a:pathLst>
            <a:path>
              <a:moveTo>
                <a:pt x="4639084" y="2678968"/>
              </a:moveTo>
              <a:arcTo wR="2332481" hR="2332481" stAng="512570" swAng="1527809"/>
            </a:path>
          </a:pathLst>
        </a:custGeom>
        <a:noFill/>
        <a:ln w="6350" cap="flat" cmpd="sng" algn="ctr">
          <a:solidFill>
            <a:srgbClr val="D04070"/>
          </a:solidFill>
          <a:prstDash val="solid"/>
          <a:miter lim="800000"/>
        </a:ln>
        <a:effectLst/>
      </dsp:spPr>
      <dsp:style>
        <a:lnRef idx="1">
          <a:scrgbClr r="0" g="0" b="0"/>
        </a:lnRef>
        <a:fillRef idx="0">
          <a:scrgbClr r="0" g="0" b="0"/>
        </a:fillRef>
        <a:effectRef idx="0">
          <a:scrgbClr r="0" g="0" b="0"/>
        </a:effectRef>
        <a:fontRef idx="minor"/>
      </dsp:style>
    </dsp:sp>
    <dsp:sp modelId="{DE3D0886-2036-FC48-817C-406DE4F7FB21}">
      <dsp:nvSpPr>
        <dsp:cNvPr id="0" name=""/>
        <dsp:cNvSpPr/>
      </dsp:nvSpPr>
      <dsp:spPr>
        <a:xfrm>
          <a:off x="4650718" y="3983602"/>
          <a:ext cx="1489370" cy="672229"/>
        </a:xfrm>
        <a:prstGeom prst="roundRect">
          <a:avLst/>
        </a:prstGeom>
        <a:solidFill>
          <a:srgbClr val="165978">
            <a:alpha val="6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Twitter</a:t>
          </a:r>
          <a:endParaRPr lang="en-US" sz="1100" kern="1200" dirty="0">
            <a:latin typeface="Helvetica" charset="0"/>
            <a:ea typeface="Helvetica" charset="0"/>
            <a:cs typeface="Helvetica" charset="0"/>
          </a:endParaRPr>
        </a:p>
      </dsp:txBody>
      <dsp:txXfrm>
        <a:off x="4683534" y="4016418"/>
        <a:ext cx="1423738" cy="606597"/>
      </dsp:txXfrm>
    </dsp:sp>
    <dsp:sp modelId="{A8BC8FC2-DBBA-CF47-A201-1EA35C9780C8}">
      <dsp:nvSpPr>
        <dsp:cNvPr id="0" name=""/>
        <dsp:cNvSpPr/>
      </dsp:nvSpPr>
      <dsp:spPr>
        <a:xfrm>
          <a:off x="1413608" y="337921"/>
          <a:ext cx="4664963" cy="4664963"/>
        </a:xfrm>
        <a:custGeom>
          <a:avLst/>
          <a:gdLst/>
          <a:ahLst/>
          <a:cxnLst/>
          <a:rect l="0" t="0" r="0" b="0"/>
          <a:pathLst>
            <a:path>
              <a:moveTo>
                <a:pt x="3551668" y="4320961"/>
              </a:moveTo>
              <a:arcTo wR="2332481" hR="2332481" stAng="3509190" swAng="843926"/>
            </a:path>
          </a:pathLst>
        </a:custGeom>
        <a:noFill/>
        <a:ln w="6350" cap="flat" cmpd="sng" algn="ctr">
          <a:solidFill>
            <a:srgbClr val="165978"/>
          </a:solidFill>
          <a:prstDash val="solid"/>
          <a:miter lim="800000"/>
        </a:ln>
        <a:effectLst/>
      </dsp:spPr>
      <dsp:style>
        <a:lnRef idx="1">
          <a:scrgbClr r="0" g="0" b="0"/>
        </a:lnRef>
        <a:fillRef idx="0">
          <a:scrgbClr r="0" g="0" b="0"/>
        </a:fillRef>
        <a:effectRef idx="0">
          <a:scrgbClr r="0" g="0" b="0"/>
        </a:effectRef>
        <a:fontRef idx="minor"/>
      </dsp:style>
    </dsp:sp>
    <dsp:sp modelId="{49FF8F63-E9C1-3A45-BB9D-72610A7D4BA6}">
      <dsp:nvSpPr>
        <dsp:cNvPr id="0" name=""/>
        <dsp:cNvSpPr/>
      </dsp:nvSpPr>
      <dsp:spPr>
        <a:xfrm>
          <a:off x="3052277" y="4666770"/>
          <a:ext cx="1387625" cy="672229"/>
        </a:xfrm>
        <a:prstGeom prst="roundRect">
          <a:avLst/>
        </a:prstGeom>
        <a:solidFill>
          <a:srgbClr val="0085B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Helvetica" charset="0"/>
              <a:ea typeface="Helvetica" charset="0"/>
              <a:cs typeface="Helvetica" charset="0"/>
            </a:rPr>
            <a:t>Museums</a:t>
          </a:r>
          <a:endParaRPr lang="en-US" sz="1800" kern="1200" dirty="0">
            <a:latin typeface="Helvetica" charset="0"/>
            <a:ea typeface="Helvetica" charset="0"/>
            <a:cs typeface="Helvetica" charset="0"/>
          </a:endParaRPr>
        </a:p>
      </dsp:txBody>
      <dsp:txXfrm>
        <a:off x="3085093" y="4699586"/>
        <a:ext cx="1321993" cy="606597"/>
      </dsp:txXfrm>
    </dsp:sp>
    <dsp:sp modelId="{25A5629E-DE8E-2344-804F-22499807AF56}">
      <dsp:nvSpPr>
        <dsp:cNvPr id="0" name=""/>
        <dsp:cNvSpPr/>
      </dsp:nvSpPr>
      <dsp:spPr>
        <a:xfrm>
          <a:off x="1413608" y="337921"/>
          <a:ext cx="4664963" cy="4664963"/>
        </a:xfrm>
        <a:custGeom>
          <a:avLst/>
          <a:gdLst/>
          <a:ahLst/>
          <a:cxnLst/>
          <a:rect l="0" t="0" r="0" b="0"/>
          <a:pathLst>
            <a:path>
              <a:moveTo>
                <a:pt x="1633107" y="4557643"/>
              </a:moveTo>
              <a:arcTo wR="2332481" hR="2332481" stAng="6446884" swAng="843926"/>
            </a:path>
          </a:pathLst>
        </a:custGeom>
        <a:noFill/>
        <a:ln w="6350" cap="flat" cmpd="sng" algn="ctr">
          <a:solidFill>
            <a:srgbClr val="103B4E"/>
          </a:solidFill>
          <a:prstDash val="solid"/>
          <a:miter lim="800000"/>
        </a:ln>
        <a:effectLst/>
      </dsp:spPr>
      <dsp:style>
        <a:lnRef idx="1">
          <a:scrgbClr r="0" g="0" b="0"/>
        </a:lnRef>
        <a:fillRef idx="0">
          <a:scrgbClr r="0" g="0" b="0"/>
        </a:fillRef>
        <a:effectRef idx="0">
          <a:scrgbClr r="0" g="0" b="0"/>
        </a:effectRef>
        <a:fontRef idx="minor"/>
      </dsp:style>
    </dsp:sp>
    <dsp:sp modelId="{5E861792-F114-1142-948F-BEA3FB14A315}">
      <dsp:nvSpPr>
        <dsp:cNvPr id="0" name=""/>
        <dsp:cNvSpPr/>
      </dsp:nvSpPr>
      <dsp:spPr>
        <a:xfrm>
          <a:off x="1579677" y="3983602"/>
          <a:ext cx="1034198" cy="672229"/>
        </a:xfrm>
        <a:prstGeom prst="roundRect">
          <a:avLst/>
        </a:prstGeom>
        <a:solidFill>
          <a:srgbClr val="B370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charset="0"/>
              <a:ea typeface="Helvetica" charset="0"/>
              <a:cs typeface="Helvetica" charset="0"/>
            </a:rPr>
            <a:t>Fossil club meetings</a:t>
          </a:r>
          <a:endParaRPr lang="en-US" sz="1400" kern="1200" dirty="0">
            <a:latin typeface="Helvetica" charset="0"/>
            <a:ea typeface="Helvetica" charset="0"/>
            <a:cs typeface="Helvetica" charset="0"/>
          </a:endParaRPr>
        </a:p>
      </dsp:txBody>
      <dsp:txXfrm>
        <a:off x="1612493" y="4016418"/>
        <a:ext cx="968566" cy="606597"/>
      </dsp:txXfrm>
    </dsp:sp>
    <dsp:sp modelId="{E59342DB-A36A-A740-A137-8EB0D1B4B2E2}">
      <dsp:nvSpPr>
        <dsp:cNvPr id="0" name=""/>
        <dsp:cNvSpPr/>
      </dsp:nvSpPr>
      <dsp:spPr>
        <a:xfrm>
          <a:off x="1413608" y="337921"/>
          <a:ext cx="4664963" cy="4664963"/>
        </a:xfrm>
        <a:custGeom>
          <a:avLst/>
          <a:gdLst/>
          <a:ahLst/>
          <a:cxnLst/>
          <a:rect l="0" t="0" r="0" b="0"/>
          <a:pathLst>
            <a:path>
              <a:moveTo>
                <a:pt x="398910" y="3637001"/>
              </a:moveTo>
              <a:arcTo wR="2332481" hR="2332481" stAng="8759621" swAng="1527809"/>
            </a:path>
          </a:pathLst>
        </a:custGeom>
        <a:noFill/>
        <a:ln w="6350" cap="flat" cmpd="sng" algn="ctr">
          <a:solidFill>
            <a:srgbClr val="B37021"/>
          </a:solidFill>
          <a:prstDash val="solid"/>
          <a:miter lim="800000"/>
        </a:ln>
        <a:effectLst/>
      </dsp:spPr>
      <dsp:style>
        <a:lnRef idx="1">
          <a:scrgbClr r="0" g="0" b="0"/>
        </a:lnRef>
        <a:fillRef idx="0">
          <a:scrgbClr r="0" g="0" b="0"/>
        </a:fillRef>
        <a:effectRef idx="0">
          <a:scrgbClr r="0" g="0" b="0"/>
        </a:effectRef>
        <a:fontRef idx="minor"/>
      </dsp:style>
    </dsp:sp>
    <dsp:sp modelId="{08754581-88CF-B24E-B0ED-BE35674FAF25}">
      <dsp:nvSpPr>
        <dsp:cNvPr id="0" name=""/>
        <dsp:cNvSpPr/>
      </dsp:nvSpPr>
      <dsp:spPr>
        <a:xfrm>
          <a:off x="896509" y="2334288"/>
          <a:ext cx="1034198" cy="672229"/>
        </a:xfrm>
        <a:prstGeom prst="roundRect">
          <a:avLst/>
        </a:prstGeom>
        <a:solidFill>
          <a:srgbClr val="A6993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Helvetica" charset="0"/>
              <a:ea typeface="Helvetica" charset="0"/>
              <a:cs typeface="Helvetica" charset="0"/>
            </a:rPr>
            <a:t>Field trips</a:t>
          </a:r>
          <a:endParaRPr lang="en-US" sz="1800" kern="1200" dirty="0">
            <a:latin typeface="Helvetica" charset="0"/>
            <a:ea typeface="Helvetica" charset="0"/>
            <a:cs typeface="Helvetica" charset="0"/>
          </a:endParaRPr>
        </a:p>
      </dsp:txBody>
      <dsp:txXfrm>
        <a:off x="929325" y="2367104"/>
        <a:ext cx="968566" cy="606597"/>
      </dsp:txXfrm>
    </dsp:sp>
    <dsp:sp modelId="{D2BE9A16-B0C7-AF49-B0BB-12F6D5BB095F}">
      <dsp:nvSpPr>
        <dsp:cNvPr id="0" name=""/>
        <dsp:cNvSpPr/>
      </dsp:nvSpPr>
      <dsp:spPr>
        <a:xfrm>
          <a:off x="1413608" y="337921"/>
          <a:ext cx="4664963" cy="4664963"/>
        </a:xfrm>
        <a:custGeom>
          <a:avLst/>
          <a:gdLst/>
          <a:ahLst/>
          <a:cxnLst/>
          <a:rect l="0" t="0" r="0" b="0"/>
          <a:pathLst>
            <a:path>
              <a:moveTo>
                <a:pt x="25878" y="1985994"/>
              </a:moveTo>
              <a:arcTo wR="2332481" hR="2332481" stAng="11312570" swAng="1527809"/>
            </a:path>
          </a:pathLst>
        </a:custGeom>
        <a:noFill/>
        <a:ln w="6350" cap="flat" cmpd="sng" algn="ctr">
          <a:solidFill>
            <a:srgbClr val="A69937"/>
          </a:solidFill>
          <a:prstDash val="solid"/>
          <a:miter lim="800000"/>
        </a:ln>
        <a:effectLst/>
      </dsp:spPr>
      <dsp:style>
        <a:lnRef idx="1">
          <a:scrgbClr r="0" g="0" b="0"/>
        </a:lnRef>
        <a:fillRef idx="0">
          <a:scrgbClr r="0" g="0" b="0"/>
        </a:fillRef>
        <a:effectRef idx="0">
          <a:scrgbClr r="0" g="0" b="0"/>
        </a:effectRef>
        <a:fontRef idx="minor"/>
      </dsp:style>
    </dsp:sp>
    <dsp:sp modelId="{E32868F5-4917-0349-AB86-A371504208F1}">
      <dsp:nvSpPr>
        <dsp:cNvPr id="0" name=""/>
        <dsp:cNvSpPr/>
      </dsp:nvSpPr>
      <dsp:spPr>
        <a:xfrm>
          <a:off x="1425561" y="684975"/>
          <a:ext cx="1342431" cy="672229"/>
        </a:xfrm>
        <a:prstGeom prst="roundRect">
          <a:avLst/>
        </a:prstGeom>
        <a:solidFill>
          <a:srgbClr val="26262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charset="0"/>
              <a:ea typeface="Helvetica" charset="0"/>
              <a:cs typeface="Helvetica" charset="0"/>
            </a:rPr>
            <a:t>Conferences</a:t>
          </a:r>
          <a:endParaRPr lang="en-US" sz="1400" kern="1200" dirty="0">
            <a:latin typeface="Helvetica" charset="0"/>
            <a:ea typeface="Helvetica" charset="0"/>
            <a:cs typeface="Helvetica" charset="0"/>
          </a:endParaRPr>
        </a:p>
      </dsp:txBody>
      <dsp:txXfrm>
        <a:off x="1458377" y="717791"/>
        <a:ext cx="1276799" cy="606597"/>
      </dsp:txXfrm>
    </dsp:sp>
    <dsp:sp modelId="{D524B20C-654A-F840-A91E-3E00CC082A05}">
      <dsp:nvSpPr>
        <dsp:cNvPr id="0" name=""/>
        <dsp:cNvSpPr/>
      </dsp:nvSpPr>
      <dsp:spPr>
        <a:xfrm>
          <a:off x="1420340" y="333755"/>
          <a:ext cx="4664963" cy="4664963"/>
        </a:xfrm>
        <a:custGeom>
          <a:avLst/>
          <a:gdLst/>
          <a:ahLst/>
          <a:cxnLst/>
          <a:rect l="0" t="0" r="0" b="0"/>
          <a:pathLst>
            <a:path>
              <a:moveTo>
                <a:pt x="1106255" y="348334"/>
              </a:moveTo>
              <a:arcTo wR="2332481" hR="2332481" stAng="14297007" swAng="793153"/>
            </a:path>
          </a:pathLst>
        </a:custGeom>
        <a:noFill/>
        <a:ln w="6350" cap="flat" cmpd="sng" algn="ctr">
          <a:solidFill>
            <a:srgbClr val="262626"/>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D594B-03C1-C149-BF6C-FDE68406057D}">
      <dsp:nvSpPr>
        <dsp:cNvPr id="0" name=""/>
        <dsp:cNvSpPr/>
      </dsp:nvSpPr>
      <dsp:spPr>
        <a:xfrm>
          <a:off x="3018015" y="0"/>
          <a:ext cx="1483051" cy="672229"/>
        </a:xfrm>
        <a:prstGeom prst="roundRect">
          <a:avLst/>
        </a:prstGeom>
        <a:solidFill>
          <a:srgbClr val="EDA247">
            <a:alpha val="6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College campuses</a:t>
          </a:r>
          <a:endParaRPr lang="en-US" sz="1100" kern="1200" dirty="0">
            <a:latin typeface="Helvetica" charset="0"/>
            <a:ea typeface="Helvetica" charset="0"/>
            <a:cs typeface="Helvetica" charset="0"/>
          </a:endParaRPr>
        </a:p>
      </dsp:txBody>
      <dsp:txXfrm>
        <a:off x="3050831" y="32816"/>
        <a:ext cx="1417419" cy="606597"/>
      </dsp:txXfrm>
    </dsp:sp>
    <dsp:sp modelId="{8B870002-9CED-1742-8922-97F59FBDDFDE}">
      <dsp:nvSpPr>
        <dsp:cNvPr id="0" name=""/>
        <dsp:cNvSpPr/>
      </dsp:nvSpPr>
      <dsp:spPr>
        <a:xfrm>
          <a:off x="1406517" y="333532"/>
          <a:ext cx="4664963" cy="4664963"/>
        </a:xfrm>
        <a:custGeom>
          <a:avLst/>
          <a:gdLst/>
          <a:ahLst/>
          <a:cxnLst/>
          <a:rect l="0" t="0" r="0" b="0"/>
          <a:pathLst>
            <a:path>
              <a:moveTo>
                <a:pt x="3099458" y="129706"/>
              </a:moveTo>
              <a:arcTo wR="2332481" hR="2332481" stAng="17351847" swAng="752185"/>
            </a:path>
          </a:pathLst>
        </a:custGeom>
        <a:noFill/>
        <a:ln w="6350" cap="flat" cmpd="sng" algn="ctr">
          <a:solidFill>
            <a:srgbClr val="EDA247"/>
          </a:solidFill>
          <a:prstDash val="solid"/>
          <a:miter lim="800000"/>
        </a:ln>
        <a:effectLst/>
      </dsp:spPr>
      <dsp:style>
        <a:lnRef idx="1">
          <a:scrgbClr r="0" g="0" b="0"/>
        </a:lnRef>
        <a:fillRef idx="0">
          <a:scrgbClr r="0" g="0" b="0"/>
        </a:fillRef>
        <a:effectRef idx="0">
          <a:scrgbClr r="0" g="0" b="0"/>
        </a:effectRef>
        <a:fontRef idx="minor"/>
      </dsp:style>
    </dsp:sp>
    <dsp:sp modelId="{1794ECD1-71E3-BE41-911A-0E1E1A362C84}">
      <dsp:nvSpPr>
        <dsp:cNvPr id="0" name=""/>
        <dsp:cNvSpPr/>
      </dsp:nvSpPr>
      <dsp:spPr>
        <a:xfrm>
          <a:off x="4607634" y="684975"/>
          <a:ext cx="1575539" cy="672229"/>
        </a:xfrm>
        <a:prstGeom prst="roundRect">
          <a:avLst/>
        </a:prstGeom>
        <a:solidFill>
          <a:srgbClr val="88888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charset="0"/>
              <a:ea typeface="Helvetica" charset="0"/>
              <a:cs typeface="Helvetica" charset="0"/>
            </a:rPr>
            <a:t>myFOSSIL</a:t>
          </a:r>
          <a:endParaRPr lang="en-US" sz="2000" kern="1200" dirty="0">
            <a:latin typeface="Helvetica" charset="0"/>
            <a:ea typeface="Helvetica" charset="0"/>
            <a:cs typeface="Helvetica" charset="0"/>
          </a:endParaRPr>
        </a:p>
      </dsp:txBody>
      <dsp:txXfrm>
        <a:off x="4640450" y="717791"/>
        <a:ext cx="1509907" cy="606597"/>
      </dsp:txXfrm>
    </dsp:sp>
    <dsp:sp modelId="{23586883-A51B-914B-89AE-C5F42555F898}">
      <dsp:nvSpPr>
        <dsp:cNvPr id="0" name=""/>
        <dsp:cNvSpPr/>
      </dsp:nvSpPr>
      <dsp:spPr>
        <a:xfrm>
          <a:off x="1413608" y="337921"/>
          <a:ext cx="4664963" cy="4664963"/>
        </a:xfrm>
        <a:custGeom>
          <a:avLst/>
          <a:gdLst/>
          <a:ahLst/>
          <a:cxnLst/>
          <a:rect l="0" t="0" r="0" b="0"/>
          <a:pathLst>
            <a:path>
              <a:moveTo>
                <a:pt x="4266052" y="1027961"/>
              </a:moveTo>
              <a:arcTo wR="2332481" hR="2332481" stAng="19559621" swAng="1527809"/>
            </a:path>
          </a:pathLst>
        </a:custGeom>
        <a:noFill/>
        <a:ln w="6350" cap="flat" cmpd="sng" algn="ctr">
          <a:solidFill>
            <a:srgbClr val="888888"/>
          </a:solidFill>
          <a:prstDash val="solid"/>
          <a:miter lim="800000"/>
        </a:ln>
        <a:effectLst/>
      </dsp:spPr>
      <dsp:style>
        <a:lnRef idx="1">
          <a:scrgbClr r="0" g="0" b="0"/>
        </a:lnRef>
        <a:fillRef idx="0">
          <a:scrgbClr r="0" g="0" b="0"/>
        </a:fillRef>
        <a:effectRef idx="0">
          <a:scrgbClr r="0" g="0" b="0"/>
        </a:effectRef>
        <a:fontRef idx="minor"/>
      </dsp:style>
    </dsp:sp>
    <dsp:sp modelId="{0695C0D4-4D69-794A-9A48-521900EF845A}">
      <dsp:nvSpPr>
        <dsp:cNvPr id="0" name=""/>
        <dsp:cNvSpPr/>
      </dsp:nvSpPr>
      <dsp:spPr>
        <a:xfrm>
          <a:off x="5434809" y="2334288"/>
          <a:ext cx="1287525" cy="672229"/>
        </a:xfrm>
        <a:prstGeom prst="roundRect">
          <a:avLst/>
        </a:prstGeom>
        <a:solidFill>
          <a:srgbClr val="D0407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Helvetica" charset="0"/>
              <a:ea typeface="Helvetica" charset="0"/>
              <a:cs typeface="Helvetica" charset="0"/>
            </a:rPr>
            <a:t>Facebook</a:t>
          </a:r>
          <a:endParaRPr lang="en-US" sz="1800" kern="1200" dirty="0">
            <a:latin typeface="Helvetica" charset="0"/>
            <a:ea typeface="Helvetica" charset="0"/>
            <a:cs typeface="Helvetica" charset="0"/>
          </a:endParaRPr>
        </a:p>
      </dsp:txBody>
      <dsp:txXfrm>
        <a:off x="5467625" y="2367104"/>
        <a:ext cx="1221893" cy="606597"/>
      </dsp:txXfrm>
    </dsp:sp>
    <dsp:sp modelId="{98A48A3C-20B7-7742-8621-7E9094E8846B}">
      <dsp:nvSpPr>
        <dsp:cNvPr id="0" name=""/>
        <dsp:cNvSpPr/>
      </dsp:nvSpPr>
      <dsp:spPr>
        <a:xfrm>
          <a:off x="1413608" y="337921"/>
          <a:ext cx="4664963" cy="4664963"/>
        </a:xfrm>
        <a:custGeom>
          <a:avLst/>
          <a:gdLst/>
          <a:ahLst/>
          <a:cxnLst/>
          <a:rect l="0" t="0" r="0" b="0"/>
          <a:pathLst>
            <a:path>
              <a:moveTo>
                <a:pt x="4639084" y="2678968"/>
              </a:moveTo>
              <a:arcTo wR="2332481" hR="2332481" stAng="512570" swAng="1527809"/>
            </a:path>
          </a:pathLst>
        </a:custGeom>
        <a:noFill/>
        <a:ln w="6350" cap="flat" cmpd="sng" algn="ctr">
          <a:solidFill>
            <a:srgbClr val="D04070"/>
          </a:solidFill>
          <a:prstDash val="solid"/>
          <a:miter lim="800000"/>
        </a:ln>
        <a:effectLst/>
      </dsp:spPr>
      <dsp:style>
        <a:lnRef idx="1">
          <a:scrgbClr r="0" g="0" b="0"/>
        </a:lnRef>
        <a:fillRef idx="0">
          <a:scrgbClr r="0" g="0" b="0"/>
        </a:fillRef>
        <a:effectRef idx="0">
          <a:scrgbClr r="0" g="0" b="0"/>
        </a:effectRef>
        <a:fontRef idx="minor"/>
      </dsp:style>
    </dsp:sp>
    <dsp:sp modelId="{DE3D0886-2036-FC48-817C-406DE4F7FB21}">
      <dsp:nvSpPr>
        <dsp:cNvPr id="0" name=""/>
        <dsp:cNvSpPr/>
      </dsp:nvSpPr>
      <dsp:spPr>
        <a:xfrm>
          <a:off x="4650718" y="3983602"/>
          <a:ext cx="1489370" cy="672229"/>
        </a:xfrm>
        <a:prstGeom prst="roundRect">
          <a:avLst/>
        </a:prstGeom>
        <a:solidFill>
          <a:srgbClr val="16597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charset="0"/>
              <a:ea typeface="Helvetica" charset="0"/>
              <a:cs typeface="Helvetica" charset="0"/>
            </a:rPr>
            <a:t>Twitter</a:t>
          </a:r>
          <a:endParaRPr lang="en-US" sz="2000" kern="1200" dirty="0">
            <a:latin typeface="Helvetica" charset="0"/>
            <a:ea typeface="Helvetica" charset="0"/>
            <a:cs typeface="Helvetica" charset="0"/>
          </a:endParaRPr>
        </a:p>
      </dsp:txBody>
      <dsp:txXfrm>
        <a:off x="4683534" y="4016418"/>
        <a:ext cx="1423738" cy="606597"/>
      </dsp:txXfrm>
    </dsp:sp>
    <dsp:sp modelId="{A8BC8FC2-DBBA-CF47-A201-1EA35C9780C8}">
      <dsp:nvSpPr>
        <dsp:cNvPr id="0" name=""/>
        <dsp:cNvSpPr/>
      </dsp:nvSpPr>
      <dsp:spPr>
        <a:xfrm>
          <a:off x="1413608" y="337921"/>
          <a:ext cx="4664963" cy="4664963"/>
        </a:xfrm>
        <a:custGeom>
          <a:avLst/>
          <a:gdLst/>
          <a:ahLst/>
          <a:cxnLst/>
          <a:rect l="0" t="0" r="0" b="0"/>
          <a:pathLst>
            <a:path>
              <a:moveTo>
                <a:pt x="3551668" y="4320961"/>
              </a:moveTo>
              <a:arcTo wR="2332481" hR="2332481" stAng="3509190" swAng="843926"/>
            </a:path>
          </a:pathLst>
        </a:custGeom>
        <a:noFill/>
        <a:ln w="6350" cap="flat" cmpd="sng" algn="ctr">
          <a:solidFill>
            <a:srgbClr val="165978"/>
          </a:solidFill>
          <a:prstDash val="solid"/>
          <a:miter lim="800000"/>
        </a:ln>
        <a:effectLst/>
      </dsp:spPr>
      <dsp:style>
        <a:lnRef idx="1">
          <a:scrgbClr r="0" g="0" b="0"/>
        </a:lnRef>
        <a:fillRef idx="0">
          <a:scrgbClr r="0" g="0" b="0"/>
        </a:fillRef>
        <a:effectRef idx="0">
          <a:scrgbClr r="0" g="0" b="0"/>
        </a:effectRef>
        <a:fontRef idx="minor"/>
      </dsp:style>
    </dsp:sp>
    <dsp:sp modelId="{49FF8F63-E9C1-3A45-BB9D-72610A7D4BA6}">
      <dsp:nvSpPr>
        <dsp:cNvPr id="0" name=""/>
        <dsp:cNvSpPr/>
      </dsp:nvSpPr>
      <dsp:spPr>
        <a:xfrm>
          <a:off x="3052277" y="4666770"/>
          <a:ext cx="1387625" cy="672229"/>
        </a:xfrm>
        <a:prstGeom prst="roundRect">
          <a:avLst/>
        </a:prstGeom>
        <a:solidFill>
          <a:srgbClr val="0085BA">
            <a:alpha val="6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Museums</a:t>
          </a:r>
          <a:endParaRPr lang="en-US" sz="1100" kern="1200" dirty="0">
            <a:latin typeface="Helvetica" charset="0"/>
            <a:ea typeface="Helvetica" charset="0"/>
            <a:cs typeface="Helvetica" charset="0"/>
          </a:endParaRPr>
        </a:p>
      </dsp:txBody>
      <dsp:txXfrm>
        <a:off x="3085093" y="4699586"/>
        <a:ext cx="1321993" cy="606597"/>
      </dsp:txXfrm>
    </dsp:sp>
    <dsp:sp modelId="{25A5629E-DE8E-2344-804F-22499807AF56}">
      <dsp:nvSpPr>
        <dsp:cNvPr id="0" name=""/>
        <dsp:cNvSpPr/>
      </dsp:nvSpPr>
      <dsp:spPr>
        <a:xfrm>
          <a:off x="1413608" y="337921"/>
          <a:ext cx="4664963" cy="4664963"/>
        </a:xfrm>
        <a:custGeom>
          <a:avLst/>
          <a:gdLst/>
          <a:ahLst/>
          <a:cxnLst/>
          <a:rect l="0" t="0" r="0" b="0"/>
          <a:pathLst>
            <a:path>
              <a:moveTo>
                <a:pt x="1633107" y="4557643"/>
              </a:moveTo>
              <a:arcTo wR="2332481" hR="2332481" stAng="6446884" swAng="843926"/>
            </a:path>
          </a:pathLst>
        </a:custGeom>
        <a:noFill/>
        <a:ln w="6350" cap="flat" cmpd="sng" algn="ctr">
          <a:solidFill>
            <a:srgbClr val="103B4E"/>
          </a:solidFill>
          <a:prstDash val="solid"/>
          <a:miter lim="800000"/>
        </a:ln>
        <a:effectLst/>
      </dsp:spPr>
      <dsp:style>
        <a:lnRef idx="1">
          <a:scrgbClr r="0" g="0" b="0"/>
        </a:lnRef>
        <a:fillRef idx="0">
          <a:scrgbClr r="0" g="0" b="0"/>
        </a:fillRef>
        <a:effectRef idx="0">
          <a:scrgbClr r="0" g="0" b="0"/>
        </a:effectRef>
        <a:fontRef idx="minor"/>
      </dsp:style>
    </dsp:sp>
    <dsp:sp modelId="{5E861792-F114-1142-948F-BEA3FB14A315}">
      <dsp:nvSpPr>
        <dsp:cNvPr id="0" name=""/>
        <dsp:cNvSpPr/>
      </dsp:nvSpPr>
      <dsp:spPr>
        <a:xfrm>
          <a:off x="1579677" y="3983602"/>
          <a:ext cx="1034198" cy="672229"/>
        </a:xfrm>
        <a:prstGeom prst="roundRect">
          <a:avLst/>
        </a:prstGeom>
        <a:solidFill>
          <a:srgbClr val="B37021">
            <a:alpha val="6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Fossil club meetings</a:t>
          </a:r>
          <a:endParaRPr lang="en-US" sz="1100" kern="1200" dirty="0">
            <a:latin typeface="Helvetica" charset="0"/>
            <a:ea typeface="Helvetica" charset="0"/>
            <a:cs typeface="Helvetica" charset="0"/>
          </a:endParaRPr>
        </a:p>
      </dsp:txBody>
      <dsp:txXfrm>
        <a:off x="1612493" y="4016418"/>
        <a:ext cx="968566" cy="606597"/>
      </dsp:txXfrm>
    </dsp:sp>
    <dsp:sp modelId="{E59342DB-A36A-A740-A137-8EB0D1B4B2E2}">
      <dsp:nvSpPr>
        <dsp:cNvPr id="0" name=""/>
        <dsp:cNvSpPr/>
      </dsp:nvSpPr>
      <dsp:spPr>
        <a:xfrm>
          <a:off x="1413608" y="337921"/>
          <a:ext cx="4664963" cy="4664963"/>
        </a:xfrm>
        <a:custGeom>
          <a:avLst/>
          <a:gdLst/>
          <a:ahLst/>
          <a:cxnLst/>
          <a:rect l="0" t="0" r="0" b="0"/>
          <a:pathLst>
            <a:path>
              <a:moveTo>
                <a:pt x="398910" y="3637001"/>
              </a:moveTo>
              <a:arcTo wR="2332481" hR="2332481" stAng="8759621" swAng="1527809"/>
            </a:path>
          </a:pathLst>
        </a:custGeom>
        <a:noFill/>
        <a:ln w="6350" cap="flat" cmpd="sng" algn="ctr">
          <a:solidFill>
            <a:srgbClr val="B37021"/>
          </a:solidFill>
          <a:prstDash val="solid"/>
          <a:miter lim="800000"/>
        </a:ln>
        <a:effectLst/>
      </dsp:spPr>
      <dsp:style>
        <a:lnRef idx="1">
          <a:scrgbClr r="0" g="0" b="0"/>
        </a:lnRef>
        <a:fillRef idx="0">
          <a:scrgbClr r="0" g="0" b="0"/>
        </a:fillRef>
        <a:effectRef idx="0">
          <a:scrgbClr r="0" g="0" b="0"/>
        </a:effectRef>
        <a:fontRef idx="minor"/>
      </dsp:style>
    </dsp:sp>
    <dsp:sp modelId="{08754581-88CF-B24E-B0ED-BE35674FAF25}">
      <dsp:nvSpPr>
        <dsp:cNvPr id="0" name=""/>
        <dsp:cNvSpPr/>
      </dsp:nvSpPr>
      <dsp:spPr>
        <a:xfrm>
          <a:off x="896509" y="2334288"/>
          <a:ext cx="1034198" cy="672229"/>
        </a:xfrm>
        <a:prstGeom prst="roundRect">
          <a:avLst/>
        </a:prstGeom>
        <a:solidFill>
          <a:srgbClr val="A69937">
            <a:alpha val="6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Field trips</a:t>
          </a:r>
          <a:endParaRPr lang="en-US" sz="1100" kern="1200" dirty="0">
            <a:latin typeface="Helvetica" charset="0"/>
            <a:ea typeface="Helvetica" charset="0"/>
            <a:cs typeface="Helvetica" charset="0"/>
          </a:endParaRPr>
        </a:p>
      </dsp:txBody>
      <dsp:txXfrm>
        <a:off x="929325" y="2367104"/>
        <a:ext cx="968566" cy="606597"/>
      </dsp:txXfrm>
    </dsp:sp>
    <dsp:sp modelId="{D2BE9A16-B0C7-AF49-B0BB-12F6D5BB095F}">
      <dsp:nvSpPr>
        <dsp:cNvPr id="0" name=""/>
        <dsp:cNvSpPr/>
      </dsp:nvSpPr>
      <dsp:spPr>
        <a:xfrm>
          <a:off x="1413608" y="337921"/>
          <a:ext cx="4664963" cy="4664963"/>
        </a:xfrm>
        <a:custGeom>
          <a:avLst/>
          <a:gdLst/>
          <a:ahLst/>
          <a:cxnLst/>
          <a:rect l="0" t="0" r="0" b="0"/>
          <a:pathLst>
            <a:path>
              <a:moveTo>
                <a:pt x="25878" y="1985994"/>
              </a:moveTo>
              <a:arcTo wR="2332481" hR="2332481" stAng="11312570" swAng="1527809"/>
            </a:path>
          </a:pathLst>
        </a:custGeom>
        <a:noFill/>
        <a:ln w="6350" cap="flat" cmpd="sng" algn="ctr">
          <a:solidFill>
            <a:srgbClr val="A69937"/>
          </a:solidFill>
          <a:prstDash val="solid"/>
          <a:miter lim="800000"/>
        </a:ln>
        <a:effectLst/>
      </dsp:spPr>
      <dsp:style>
        <a:lnRef idx="1">
          <a:scrgbClr r="0" g="0" b="0"/>
        </a:lnRef>
        <a:fillRef idx="0">
          <a:scrgbClr r="0" g="0" b="0"/>
        </a:fillRef>
        <a:effectRef idx="0">
          <a:scrgbClr r="0" g="0" b="0"/>
        </a:effectRef>
        <a:fontRef idx="minor"/>
      </dsp:style>
    </dsp:sp>
    <dsp:sp modelId="{E32868F5-4917-0349-AB86-A371504208F1}">
      <dsp:nvSpPr>
        <dsp:cNvPr id="0" name=""/>
        <dsp:cNvSpPr/>
      </dsp:nvSpPr>
      <dsp:spPr>
        <a:xfrm>
          <a:off x="1425561" y="684975"/>
          <a:ext cx="1342431" cy="672229"/>
        </a:xfrm>
        <a:prstGeom prst="roundRect">
          <a:avLst/>
        </a:prstGeom>
        <a:solidFill>
          <a:srgbClr val="262626">
            <a:alpha val="6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Conferences</a:t>
          </a:r>
          <a:endParaRPr lang="en-US" sz="1100" kern="1200" dirty="0">
            <a:latin typeface="Helvetica" charset="0"/>
            <a:ea typeface="Helvetica" charset="0"/>
            <a:cs typeface="Helvetica" charset="0"/>
          </a:endParaRPr>
        </a:p>
      </dsp:txBody>
      <dsp:txXfrm>
        <a:off x="1458377" y="717791"/>
        <a:ext cx="1276799" cy="606597"/>
      </dsp:txXfrm>
    </dsp:sp>
    <dsp:sp modelId="{D524B20C-654A-F840-A91E-3E00CC082A05}">
      <dsp:nvSpPr>
        <dsp:cNvPr id="0" name=""/>
        <dsp:cNvSpPr/>
      </dsp:nvSpPr>
      <dsp:spPr>
        <a:xfrm>
          <a:off x="1420340" y="333755"/>
          <a:ext cx="4664963" cy="4664963"/>
        </a:xfrm>
        <a:custGeom>
          <a:avLst/>
          <a:gdLst/>
          <a:ahLst/>
          <a:cxnLst/>
          <a:rect l="0" t="0" r="0" b="0"/>
          <a:pathLst>
            <a:path>
              <a:moveTo>
                <a:pt x="1106255" y="348334"/>
              </a:moveTo>
              <a:arcTo wR="2332481" hR="2332481" stAng="14297007" swAng="793153"/>
            </a:path>
          </a:pathLst>
        </a:custGeom>
        <a:noFill/>
        <a:ln w="6350" cap="flat" cmpd="sng" algn="ctr">
          <a:solidFill>
            <a:srgbClr val="262626"/>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D594B-03C1-C149-BF6C-FDE68406057D}">
      <dsp:nvSpPr>
        <dsp:cNvPr id="0" name=""/>
        <dsp:cNvSpPr/>
      </dsp:nvSpPr>
      <dsp:spPr>
        <a:xfrm>
          <a:off x="2591295" y="0"/>
          <a:ext cx="1560871" cy="707502"/>
        </a:xfrm>
        <a:prstGeom prst="roundRect">
          <a:avLst/>
        </a:prstGeom>
        <a:solidFill>
          <a:srgbClr val="EDA247">
            <a:alpha val="6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College campuses</a:t>
          </a:r>
          <a:endParaRPr lang="en-US" sz="1100" kern="1200" dirty="0">
            <a:latin typeface="Helvetica" charset="0"/>
            <a:ea typeface="Helvetica" charset="0"/>
            <a:cs typeface="Helvetica" charset="0"/>
          </a:endParaRPr>
        </a:p>
      </dsp:txBody>
      <dsp:txXfrm>
        <a:off x="2625832" y="34537"/>
        <a:ext cx="1491797" cy="638428"/>
      </dsp:txXfrm>
    </dsp:sp>
    <dsp:sp modelId="{8B870002-9CED-1742-8922-97F59FBDDFDE}">
      <dsp:nvSpPr>
        <dsp:cNvPr id="0" name=""/>
        <dsp:cNvSpPr/>
      </dsp:nvSpPr>
      <dsp:spPr>
        <a:xfrm>
          <a:off x="883765" y="346363"/>
          <a:ext cx="4907044" cy="4907044"/>
        </a:xfrm>
        <a:custGeom>
          <a:avLst/>
          <a:gdLst/>
          <a:ahLst/>
          <a:cxnLst/>
          <a:rect l="0" t="0" r="0" b="0"/>
          <a:pathLst>
            <a:path>
              <a:moveTo>
                <a:pt x="3273562" y="141097"/>
              </a:moveTo>
              <a:arcTo wR="2453522" hR="2453522" stAng="17371542" swAng="753172"/>
            </a:path>
          </a:pathLst>
        </a:custGeom>
        <a:noFill/>
        <a:ln w="6350" cap="flat" cmpd="sng" algn="ctr">
          <a:solidFill>
            <a:srgbClr val="EDA247"/>
          </a:solidFill>
          <a:prstDash val="solid"/>
          <a:miter lim="800000"/>
        </a:ln>
        <a:effectLst/>
      </dsp:spPr>
      <dsp:style>
        <a:lnRef idx="1">
          <a:scrgbClr r="0" g="0" b="0"/>
        </a:lnRef>
        <a:fillRef idx="0">
          <a:scrgbClr r="0" g="0" b="0"/>
        </a:fillRef>
        <a:effectRef idx="0">
          <a:scrgbClr r="0" g="0" b="0"/>
        </a:effectRef>
        <a:fontRef idx="minor"/>
      </dsp:style>
    </dsp:sp>
    <dsp:sp modelId="{1794ECD1-71E3-BE41-911A-0E1E1A362C84}">
      <dsp:nvSpPr>
        <dsp:cNvPr id="0" name=""/>
        <dsp:cNvSpPr/>
      </dsp:nvSpPr>
      <dsp:spPr>
        <a:xfrm>
          <a:off x="4263378" y="723877"/>
          <a:ext cx="1658212" cy="707502"/>
        </a:xfrm>
        <a:prstGeom prst="roundRect">
          <a:avLst/>
        </a:prstGeom>
        <a:solidFill>
          <a:srgbClr val="88888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Helvetica" charset="0"/>
              <a:ea typeface="Helvetica" charset="0"/>
              <a:cs typeface="Helvetica" charset="0"/>
            </a:rPr>
            <a:t>myFOSSIL</a:t>
          </a:r>
          <a:endParaRPr lang="en-US" sz="1800" kern="1200" dirty="0">
            <a:latin typeface="Helvetica" charset="0"/>
            <a:ea typeface="Helvetica" charset="0"/>
            <a:cs typeface="Helvetica" charset="0"/>
          </a:endParaRPr>
        </a:p>
      </dsp:txBody>
      <dsp:txXfrm>
        <a:off x="4297915" y="758414"/>
        <a:ext cx="1589138" cy="638428"/>
      </dsp:txXfrm>
    </dsp:sp>
    <dsp:sp modelId="{23586883-A51B-914B-89AE-C5F42555F898}">
      <dsp:nvSpPr>
        <dsp:cNvPr id="0" name=""/>
        <dsp:cNvSpPr/>
      </dsp:nvSpPr>
      <dsp:spPr>
        <a:xfrm>
          <a:off x="904060" y="359009"/>
          <a:ext cx="4907044" cy="4907044"/>
        </a:xfrm>
        <a:custGeom>
          <a:avLst/>
          <a:gdLst/>
          <a:ahLst/>
          <a:cxnLst/>
          <a:rect l="0" t="0" r="0" b="0"/>
          <a:pathLst>
            <a:path>
              <a:moveTo>
                <a:pt x="4487563" y="1081497"/>
              </a:moveTo>
              <a:arcTo wR="2453522" hR="2453522" stAng="19559946" swAng="1527215"/>
            </a:path>
          </a:pathLst>
        </a:custGeom>
        <a:noFill/>
        <a:ln w="6350" cap="flat" cmpd="sng" algn="ctr">
          <a:solidFill>
            <a:srgbClr val="888888"/>
          </a:solidFill>
          <a:prstDash val="solid"/>
          <a:miter lim="800000"/>
        </a:ln>
        <a:effectLst/>
      </dsp:spPr>
      <dsp:style>
        <a:lnRef idx="1">
          <a:scrgbClr r="0" g="0" b="0"/>
        </a:lnRef>
        <a:fillRef idx="0">
          <a:scrgbClr r="0" g="0" b="0"/>
        </a:fillRef>
        <a:effectRef idx="0">
          <a:scrgbClr r="0" g="0" b="0"/>
        </a:effectRef>
        <a:fontRef idx="minor"/>
      </dsp:style>
    </dsp:sp>
    <dsp:sp modelId="{0695C0D4-4D69-794A-9A48-521900EF845A}">
      <dsp:nvSpPr>
        <dsp:cNvPr id="0" name=""/>
        <dsp:cNvSpPr/>
      </dsp:nvSpPr>
      <dsp:spPr>
        <a:xfrm>
          <a:off x="5133562" y="2458780"/>
          <a:ext cx="1355085" cy="707502"/>
        </a:xfrm>
        <a:prstGeom prst="roundRect">
          <a:avLst/>
        </a:prstGeom>
        <a:solidFill>
          <a:srgbClr val="D0407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Helvetica" charset="0"/>
              <a:ea typeface="Helvetica" charset="0"/>
              <a:cs typeface="Helvetica" charset="0"/>
            </a:rPr>
            <a:t>Facebook</a:t>
          </a:r>
          <a:endParaRPr lang="en-US" sz="1800" kern="1200" dirty="0">
            <a:latin typeface="Helvetica" charset="0"/>
            <a:ea typeface="Helvetica" charset="0"/>
            <a:cs typeface="Helvetica" charset="0"/>
          </a:endParaRPr>
        </a:p>
      </dsp:txBody>
      <dsp:txXfrm>
        <a:off x="5168099" y="2493317"/>
        <a:ext cx="1286011" cy="638428"/>
      </dsp:txXfrm>
    </dsp:sp>
    <dsp:sp modelId="{98A48A3C-20B7-7742-8621-7E9094E8846B}">
      <dsp:nvSpPr>
        <dsp:cNvPr id="0" name=""/>
        <dsp:cNvSpPr/>
      </dsp:nvSpPr>
      <dsp:spPr>
        <a:xfrm>
          <a:off x="904060" y="359009"/>
          <a:ext cx="4907044" cy="4907044"/>
        </a:xfrm>
        <a:custGeom>
          <a:avLst/>
          <a:gdLst/>
          <a:ahLst/>
          <a:cxnLst/>
          <a:rect l="0" t="0" r="0" b="0"/>
          <a:pathLst>
            <a:path>
              <a:moveTo>
                <a:pt x="4879794" y="2818180"/>
              </a:moveTo>
              <a:arcTo wR="2453522" hR="2453522" stAng="512840" swAng="1527215"/>
            </a:path>
          </a:pathLst>
        </a:custGeom>
        <a:noFill/>
        <a:ln w="6350" cap="flat" cmpd="sng" algn="ctr">
          <a:solidFill>
            <a:srgbClr val="D04070"/>
          </a:solidFill>
          <a:prstDash val="solid"/>
          <a:miter lim="800000"/>
        </a:ln>
        <a:effectLst/>
      </dsp:spPr>
      <dsp:style>
        <a:lnRef idx="1">
          <a:scrgbClr r="0" g="0" b="0"/>
        </a:lnRef>
        <a:fillRef idx="0">
          <a:scrgbClr r="0" g="0" b="0"/>
        </a:fillRef>
        <a:effectRef idx="0">
          <a:scrgbClr r="0" g="0" b="0"/>
        </a:effectRef>
        <a:fontRef idx="minor"/>
      </dsp:style>
    </dsp:sp>
    <dsp:sp modelId="{DE3D0886-2036-FC48-817C-406DE4F7FB21}">
      <dsp:nvSpPr>
        <dsp:cNvPr id="0" name=""/>
        <dsp:cNvSpPr/>
      </dsp:nvSpPr>
      <dsp:spPr>
        <a:xfrm>
          <a:off x="4308723" y="4193682"/>
          <a:ext cx="1567521" cy="707502"/>
        </a:xfrm>
        <a:prstGeom prst="roundRect">
          <a:avLst/>
        </a:prstGeom>
        <a:solidFill>
          <a:srgbClr val="16597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charset="0"/>
              <a:ea typeface="Helvetica" charset="0"/>
              <a:cs typeface="Helvetica" charset="0"/>
            </a:rPr>
            <a:t>Twitter</a:t>
          </a:r>
          <a:endParaRPr lang="en-US" sz="2000" kern="1200" dirty="0">
            <a:latin typeface="Helvetica" charset="0"/>
            <a:ea typeface="Helvetica" charset="0"/>
            <a:cs typeface="Helvetica" charset="0"/>
          </a:endParaRPr>
        </a:p>
      </dsp:txBody>
      <dsp:txXfrm>
        <a:off x="4343260" y="4228219"/>
        <a:ext cx="1498447" cy="638428"/>
      </dsp:txXfrm>
    </dsp:sp>
    <dsp:sp modelId="{A8BC8FC2-DBBA-CF47-A201-1EA35C9780C8}">
      <dsp:nvSpPr>
        <dsp:cNvPr id="0" name=""/>
        <dsp:cNvSpPr/>
      </dsp:nvSpPr>
      <dsp:spPr>
        <a:xfrm>
          <a:off x="904060" y="359009"/>
          <a:ext cx="4907044" cy="4907044"/>
        </a:xfrm>
        <a:custGeom>
          <a:avLst/>
          <a:gdLst/>
          <a:ahLst/>
          <a:cxnLst/>
          <a:rect l="0" t="0" r="0" b="0"/>
          <a:pathLst>
            <a:path>
              <a:moveTo>
                <a:pt x="3735667" y="4545381"/>
              </a:moveTo>
              <a:arcTo wR="2453522" hR="2453522" stAng="3509699" swAng="842838"/>
            </a:path>
          </a:pathLst>
        </a:custGeom>
        <a:noFill/>
        <a:ln w="6350" cap="flat" cmpd="sng" algn="ctr">
          <a:solidFill>
            <a:srgbClr val="165978"/>
          </a:solidFill>
          <a:prstDash val="solid"/>
          <a:miter lim="800000"/>
        </a:ln>
        <a:effectLst/>
      </dsp:spPr>
      <dsp:style>
        <a:lnRef idx="1">
          <a:scrgbClr r="0" g="0" b="0"/>
        </a:lnRef>
        <a:fillRef idx="0">
          <a:scrgbClr r="0" g="0" b="0"/>
        </a:fillRef>
        <a:effectRef idx="0">
          <a:scrgbClr r="0" g="0" b="0"/>
        </a:effectRef>
        <a:fontRef idx="minor"/>
      </dsp:style>
    </dsp:sp>
    <dsp:sp modelId="{49FF8F63-E9C1-3A45-BB9D-72610A7D4BA6}">
      <dsp:nvSpPr>
        <dsp:cNvPr id="0" name=""/>
        <dsp:cNvSpPr/>
      </dsp:nvSpPr>
      <dsp:spPr>
        <a:xfrm>
          <a:off x="2627363" y="4912302"/>
          <a:ext cx="1460438" cy="707502"/>
        </a:xfrm>
        <a:prstGeom prst="roundRect">
          <a:avLst/>
        </a:prstGeom>
        <a:solidFill>
          <a:srgbClr val="0085BA">
            <a:alpha val="6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Museums</a:t>
          </a:r>
          <a:endParaRPr lang="en-US" sz="1100" kern="1200" dirty="0">
            <a:latin typeface="Helvetica" charset="0"/>
            <a:ea typeface="Helvetica" charset="0"/>
            <a:cs typeface="Helvetica" charset="0"/>
          </a:endParaRPr>
        </a:p>
      </dsp:txBody>
      <dsp:txXfrm>
        <a:off x="2661900" y="4946839"/>
        <a:ext cx="1391364" cy="638428"/>
      </dsp:txXfrm>
    </dsp:sp>
    <dsp:sp modelId="{25A5629E-DE8E-2344-804F-22499807AF56}">
      <dsp:nvSpPr>
        <dsp:cNvPr id="0" name=""/>
        <dsp:cNvSpPr/>
      </dsp:nvSpPr>
      <dsp:spPr>
        <a:xfrm>
          <a:off x="904060" y="359009"/>
          <a:ext cx="4907044" cy="4907044"/>
        </a:xfrm>
        <a:custGeom>
          <a:avLst/>
          <a:gdLst/>
          <a:ahLst/>
          <a:cxnLst/>
          <a:rect l="0" t="0" r="0" b="0"/>
          <a:pathLst>
            <a:path>
              <a:moveTo>
                <a:pt x="1717461" y="4794032"/>
              </a:moveTo>
              <a:arcTo wR="2453522" hR="2453522" stAng="6447463" swAng="842838"/>
            </a:path>
          </a:pathLst>
        </a:custGeom>
        <a:noFill/>
        <a:ln w="6350" cap="flat" cmpd="sng" algn="ctr">
          <a:solidFill>
            <a:srgbClr val="103B4E"/>
          </a:solidFill>
          <a:prstDash val="solid"/>
          <a:miter lim="800000"/>
        </a:ln>
        <a:effectLst/>
      </dsp:spPr>
      <dsp:style>
        <a:lnRef idx="1">
          <a:scrgbClr r="0" g="0" b="0"/>
        </a:lnRef>
        <a:fillRef idx="0">
          <a:scrgbClr r="0" g="0" b="0"/>
        </a:fillRef>
        <a:effectRef idx="0">
          <a:scrgbClr r="0" g="0" b="0"/>
        </a:effectRef>
        <a:fontRef idx="minor"/>
      </dsp:style>
    </dsp:sp>
    <dsp:sp modelId="{5E861792-F114-1142-948F-BEA3FB14A315}">
      <dsp:nvSpPr>
        <dsp:cNvPr id="0" name=""/>
        <dsp:cNvSpPr/>
      </dsp:nvSpPr>
      <dsp:spPr>
        <a:xfrm>
          <a:off x="1078447" y="4193682"/>
          <a:ext cx="1088466" cy="707502"/>
        </a:xfrm>
        <a:prstGeom prst="roundRect">
          <a:avLst/>
        </a:prstGeom>
        <a:solidFill>
          <a:srgbClr val="B37021">
            <a:alpha val="6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Fossil club meetings</a:t>
          </a:r>
          <a:endParaRPr lang="en-US" sz="1100" kern="1200" dirty="0">
            <a:latin typeface="Helvetica" charset="0"/>
            <a:ea typeface="Helvetica" charset="0"/>
            <a:cs typeface="Helvetica" charset="0"/>
          </a:endParaRPr>
        </a:p>
      </dsp:txBody>
      <dsp:txXfrm>
        <a:off x="1112984" y="4228219"/>
        <a:ext cx="1019392" cy="638428"/>
      </dsp:txXfrm>
    </dsp:sp>
    <dsp:sp modelId="{E59342DB-A36A-A740-A137-8EB0D1B4B2E2}">
      <dsp:nvSpPr>
        <dsp:cNvPr id="0" name=""/>
        <dsp:cNvSpPr/>
      </dsp:nvSpPr>
      <dsp:spPr>
        <a:xfrm>
          <a:off x="904060" y="359009"/>
          <a:ext cx="4907044" cy="4907044"/>
        </a:xfrm>
        <a:custGeom>
          <a:avLst/>
          <a:gdLst/>
          <a:ahLst/>
          <a:cxnLst/>
          <a:rect l="0" t="0" r="0" b="0"/>
          <a:pathLst>
            <a:path>
              <a:moveTo>
                <a:pt x="419481" y="3825546"/>
              </a:moveTo>
              <a:arcTo wR="2453522" hR="2453522" stAng="8759946" swAng="1527215"/>
            </a:path>
          </a:pathLst>
        </a:custGeom>
        <a:noFill/>
        <a:ln w="6350" cap="flat" cmpd="sng" algn="ctr">
          <a:solidFill>
            <a:srgbClr val="B37021"/>
          </a:solidFill>
          <a:prstDash val="solid"/>
          <a:miter lim="800000"/>
        </a:ln>
        <a:effectLst/>
      </dsp:spPr>
      <dsp:style>
        <a:lnRef idx="1">
          <a:scrgbClr r="0" g="0" b="0"/>
        </a:lnRef>
        <a:fillRef idx="0">
          <a:scrgbClr r="0" g="0" b="0"/>
        </a:fillRef>
        <a:effectRef idx="0">
          <a:scrgbClr r="0" g="0" b="0"/>
        </a:effectRef>
        <a:fontRef idx="minor"/>
      </dsp:style>
    </dsp:sp>
    <dsp:sp modelId="{08754581-88CF-B24E-B0ED-BE35674FAF25}">
      <dsp:nvSpPr>
        <dsp:cNvPr id="0" name=""/>
        <dsp:cNvSpPr/>
      </dsp:nvSpPr>
      <dsp:spPr>
        <a:xfrm>
          <a:off x="359827" y="2458780"/>
          <a:ext cx="1088466" cy="707502"/>
        </a:xfrm>
        <a:prstGeom prst="roundRect">
          <a:avLst/>
        </a:prstGeom>
        <a:solidFill>
          <a:srgbClr val="A69937">
            <a:alpha val="6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Field trips</a:t>
          </a:r>
          <a:endParaRPr lang="en-US" sz="1100" kern="1200" dirty="0">
            <a:latin typeface="Helvetica" charset="0"/>
            <a:ea typeface="Helvetica" charset="0"/>
            <a:cs typeface="Helvetica" charset="0"/>
          </a:endParaRPr>
        </a:p>
      </dsp:txBody>
      <dsp:txXfrm>
        <a:off x="394364" y="2493317"/>
        <a:ext cx="1019392" cy="638428"/>
      </dsp:txXfrm>
    </dsp:sp>
    <dsp:sp modelId="{D2BE9A16-B0C7-AF49-B0BB-12F6D5BB095F}">
      <dsp:nvSpPr>
        <dsp:cNvPr id="0" name=""/>
        <dsp:cNvSpPr/>
      </dsp:nvSpPr>
      <dsp:spPr>
        <a:xfrm>
          <a:off x="904060" y="359009"/>
          <a:ext cx="4907044" cy="4907044"/>
        </a:xfrm>
        <a:custGeom>
          <a:avLst/>
          <a:gdLst/>
          <a:ahLst/>
          <a:cxnLst/>
          <a:rect l="0" t="0" r="0" b="0"/>
          <a:pathLst>
            <a:path>
              <a:moveTo>
                <a:pt x="27250" y="2088864"/>
              </a:moveTo>
              <a:arcTo wR="2453522" hR="2453522" stAng="11312840" swAng="1527215"/>
            </a:path>
          </a:pathLst>
        </a:custGeom>
        <a:noFill/>
        <a:ln w="6350" cap="flat" cmpd="sng" algn="ctr">
          <a:solidFill>
            <a:srgbClr val="A69937"/>
          </a:solidFill>
          <a:prstDash val="solid"/>
          <a:miter lim="800000"/>
        </a:ln>
        <a:effectLst/>
      </dsp:spPr>
      <dsp:style>
        <a:lnRef idx="1">
          <a:scrgbClr r="0" g="0" b="0"/>
        </a:lnRef>
        <a:fillRef idx="0">
          <a:scrgbClr r="0" g="0" b="0"/>
        </a:fillRef>
        <a:effectRef idx="0">
          <a:scrgbClr r="0" g="0" b="0"/>
        </a:effectRef>
        <a:fontRef idx="minor"/>
      </dsp:style>
    </dsp:sp>
    <dsp:sp modelId="{E32868F5-4917-0349-AB86-A371504208F1}">
      <dsp:nvSpPr>
        <dsp:cNvPr id="0" name=""/>
        <dsp:cNvSpPr/>
      </dsp:nvSpPr>
      <dsp:spPr>
        <a:xfrm>
          <a:off x="916243" y="723877"/>
          <a:ext cx="1412872" cy="707502"/>
        </a:xfrm>
        <a:prstGeom prst="roundRect">
          <a:avLst/>
        </a:prstGeom>
        <a:solidFill>
          <a:srgbClr val="262626">
            <a:alpha val="6000"/>
          </a:srgb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Helvetica" charset="0"/>
              <a:ea typeface="Helvetica" charset="0"/>
              <a:cs typeface="Helvetica" charset="0"/>
            </a:rPr>
            <a:t>Conferences</a:t>
          </a:r>
          <a:endParaRPr lang="en-US" sz="1100" kern="1200" dirty="0">
            <a:latin typeface="Helvetica" charset="0"/>
            <a:ea typeface="Helvetica" charset="0"/>
            <a:cs typeface="Helvetica" charset="0"/>
          </a:endParaRPr>
        </a:p>
      </dsp:txBody>
      <dsp:txXfrm>
        <a:off x="950780" y="758414"/>
        <a:ext cx="1343798" cy="638428"/>
      </dsp:txXfrm>
    </dsp:sp>
    <dsp:sp modelId="{D524B20C-654A-F840-A91E-3E00CC082A05}">
      <dsp:nvSpPr>
        <dsp:cNvPr id="0" name=""/>
        <dsp:cNvSpPr/>
      </dsp:nvSpPr>
      <dsp:spPr>
        <a:xfrm>
          <a:off x="923329" y="347008"/>
          <a:ext cx="4907044" cy="4907044"/>
        </a:xfrm>
        <a:custGeom>
          <a:avLst/>
          <a:gdLst/>
          <a:ahLst/>
          <a:cxnLst/>
          <a:rect l="0" t="0" r="0" b="0"/>
          <a:pathLst>
            <a:path>
              <a:moveTo>
                <a:pt x="1151779" y="373802"/>
              </a:moveTo>
              <a:arcTo wR="2453522" hR="2453522" stAng="14277398" swAng="794108"/>
            </a:path>
          </a:pathLst>
        </a:custGeom>
        <a:noFill/>
        <a:ln w="6350" cap="flat" cmpd="sng" algn="ctr">
          <a:solidFill>
            <a:srgbClr val="262626"/>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D416B1-19D4-7044-8804-068BB24D0B9C}" type="datetimeFigureOut">
              <a:rPr lang="en-US" smtClean="0"/>
              <a:t>3/22/17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0CABA-FD7B-CE42-83E9-B95414BB4D64}" type="slidenum">
              <a:rPr lang="en-US" smtClean="0"/>
              <a:t>‹#›</a:t>
            </a:fld>
            <a:endParaRPr lang="en-US"/>
          </a:p>
        </p:txBody>
      </p:sp>
    </p:spTree>
    <p:extLst>
      <p:ext uri="{BB962C8B-B14F-4D97-AF65-F5344CB8AC3E}">
        <p14:creationId xmlns:p14="http://schemas.microsoft.com/office/powerpoint/2010/main" val="281719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0CABA-FD7B-CE42-83E9-B95414BB4D64}" type="slidenum">
              <a:rPr lang="en-US" smtClean="0"/>
              <a:t>1</a:t>
            </a:fld>
            <a:endParaRPr lang="en-US"/>
          </a:p>
        </p:txBody>
      </p:sp>
    </p:spTree>
    <p:extLst>
      <p:ext uri="{BB962C8B-B14F-4D97-AF65-F5344CB8AC3E}">
        <p14:creationId xmlns:p14="http://schemas.microsoft.com/office/powerpoint/2010/main" val="411661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set of connections depicts the connections between amateur AND professionals.</a:t>
            </a:r>
            <a:r>
              <a:rPr lang="en-US" baseline="0" dirty="0" smtClean="0"/>
              <a:t> The connections in this graph show that the network between amateurs and </a:t>
            </a:r>
            <a:r>
              <a:rPr lang="en-US" baseline="0" dirty="0" smtClean="0"/>
              <a:t>professionals </a:t>
            </a:r>
            <a:r>
              <a:rPr lang="en-US" baseline="0" dirty="0" smtClean="0"/>
              <a:t>makes for a rather robust amount of connections in myFOSSIL. The connections are throughout the network, not only centered on one of two people, but what is interesting note about this graph is that professionals who are connected to amateurs are really connected to amateurs. </a:t>
            </a:r>
            <a:endParaRPr lang="en-US" dirty="0"/>
          </a:p>
        </p:txBody>
      </p:sp>
      <p:sp>
        <p:nvSpPr>
          <p:cNvPr id="4" name="Slide Number Placeholder 3"/>
          <p:cNvSpPr>
            <a:spLocks noGrp="1"/>
          </p:cNvSpPr>
          <p:nvPr>
            <p:ph type="sldNum" sz="quarter" idx="10"/>
          </p:nvPr>
        </p:nvSpPr>
        <p:spPr/>
        <p:txBody>
          <a:bodyPr/>
          <a:lstStyle/>
          <a:p>
            <a:fld id="{8B50CABA-FD7B-CE42-83E9-B95414BB4D64}" type="slidenum">
              <a:rPr lang="en-US" smtClean="0"/>
              <a:t>10</a:t>
            </a:fld>
            <a:endParaRPr lang="en-US"/>
          </a:p>
        </p:txBody>
      </p:sp>
    </p:spTree>
    <p:extLst>
      <p:ext uri="{BB962C8B-B14F-4D97-AF65-F5344CB8AC3E}">
        <p14:creationId xmlns:p14="http://schemas.microsoft.com/office/powerpoint/2010/main" val="19620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Just as the last graph showed the friendship connections between individual professionals and individual amateurs, this graph depicts connections</a:t>
            </a:r>
            <a:endParaRPr lang="en-US" dirty="0" smtClean="0"/>
          </a:p>
          <a:p>
            <a:r>
              <a:rPr lang="en-US" baseline="0" dirty="0" smtClean="0"/>
              <a:t>that are made due to membership in a group. Groups on myFOSSIL include the Phoebus Landing Fossils, Florida’s Fossils, SoCal Paleo, etc. These groups ensure that connections between </a:t>
            </a:r>
            <a:r>
              <a:rPr lang="en-US" baseline="0" dirty="0" smtClean="0"/>
              <a:t>amateurs </a:t>
            </a:r>
            <a:r>
              <a:rPr lang="en-US" baseline="0" dirty="0" smtClean="0"/>
              <a:t>and </a:t>
            </a:r>
            <a:r>
              <a:rPr lang="en-US" baseline="0" dirty="0" smtClean="0"/>
              <a:t>professionals </a:t>
            </a:r>
            <a:r>
              <a:rPr lang="en-US" baseline="0" dirty="0" smtClean="0"/>
              <a:t>are made across the group—not just single connections.  </a:t>
            </a:r>
            <a:endParaRPr lang="en-US" dirty="0"/>
          </a:p>
        </p:txBody>
      </p:sp>
      <p:sp>
        <p:nvSpPr>
          <p:cNvPr id="4" name="Slide Number Placeholder 3"/>
          <p:cNvSpPr>
            <a:spLocks noGrp="1"/>
          </p:cNvSpPr>
          <p:nvPr>
            <p:ph type="sldNum" sz="quarter" idx="10"/>
          </p:nvPr>
        </p:nvSpPr>
        <p:spPr/>
        <p:txBody>
          <a:bodyPr/>
          <a:lstStyle/>
          <a:p>
            <a:fld id="{8B50CABA-FD7B-CE42-83E9-B95414BB4D64}" type="slidenum">
              <a:rPr lang="en-US" smtClean="0"/>
              <a:t>11</a:t>
            </a:fld>
            <a:endParaRPr lang="en-US"/>
          </a:p>
        </p:txBody>
      </p:sp>
    </p:spTree>
    <p:extLst>
      <p:ext uri="{BB962C8B-B14F-4D97-AF65-F5344CB8AC3E}">
        <p14:creationId xmlns:p14="http://schemas.microsoft.com/office/powerpoint/2010/main" val="1750543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digital habitats to which we are</a:t>
            </a:r>
            <a:r>
              <a:rPr lang="en-US" baseline="0" dirty="0" smtClean="0"/>
              <a:t> </a:t>
            </a:r>
            <a:r>
              <a:rPr lang="en-US" baseline="0" dirty="0" smtClean="0"/>
              <a:t>referring </a:t>
            </a:r>
            <a:r>
              <a:rPr lang="en-US" baseline="0" dirty="0" smtClean="0"/>
              <a:t>to are Facebook and Twitter. </a:t>
            </a:r>
            <a:r>
              <a:rPr lang="en-US" dirty="0" smtClean="0"/>
              <a:t>The size of the nodes in the graphs</a:t>
            </a:r>
            <a:r>
              <a:rPr lang="en-US" baseline="0" dirty="0" smtClean="0"/>
              <a:t> that I’ll show on this page depict merely if the users have a a social media account. If the node is large, they have a social media account. </a:t>
            </a:r>
          </a:p>
          <a:p>
            <a:r>
              <a:rPr lang="en-US" baseline="0" dirty="0" smtClean="0"/>
              <a:t>So here’s the myFOSSIL Facebook users that we know of. Many of the professionals use Facebook, and so do many of the </a:t>
            </a:r>
            <a:r>
              <a:rPr lang="en-US" baseline="0" dirty="0" smtClean="0"/>
              <a:t>amateurs. </a:t>
            </a:r>
            <a:endParaRPr lang="en-US" dirty="0" smtClean="0"/>
          </a:p>
          <a:p>
            <a:r>
              <a:rPr lang="en-US" dirty="0" smtClean="0"/>
              <a:t>However, let’s check out the Twitter</a:t>
            </a:r>
            <a:r>
              <a:rPr lang="en-US" baseline="0" dirty="0" smtClean="0"/>
              <a:t> users. You won’t notice a huge difference between the myFOSSIL professionals who use Facebook and Twitter, but there’s definitely a difference between the number of amateurs who use Twitter. Less amateur paleontologists use Twitter. </a:t>
            </a:r>
          </a:p>
          <a:p>
            <a:endParaRPr lang="en-US" baseline="0" dirty="0" smtClean="0"/>
          </a:p>
          <a:p>
            <a:r>
              <a:rPr lang="en-US" dirty="0" smtClean="0"/>
              <a:t>More amateurs participate in both Facebook and myFOSSIL</a:t>
            </a:r>
          </a:p>
          <a:p>
            <a:r>
              <a:rPr lang="en-US" dirty="0" smtClean="0"/>
              <a:t>More professionals participate in both Twitter and myFOSSIL</a:t>
            </a:r>
            <a:endParaRPr lang="en-US" dirty="0"/>
          </a:p>
        </p:txBody>
      </p:sp>
      <p:sp>
        <p:nvSpPr>
          <p:cNvPr id="4" name="Slide Number Placeholder 3"/>
          <p:cNvSpPr>
            <a:spLocks noGrp="1"/>
          </p:cNvSpPr>
          <p:nvPr>
            <p:ph type="sldNum" sz="quarter" idx="10"/>
          </p:nvPr>
        </p:nvSpPr>
        <p:spPr/>
        <p:txBody>
          <a:bodyPr/>
          <a:lstStyle/>
          <a:p>
            <a:fld id="{8B50CABA-FD7B-CE42-83E9-B95414BB4D64}" type="slidenum">
              <a:rPr lang="en-US" smtClean="0"/>
              <a:t>12</a:t>
            </a:fld>
            <a:endParaRPr lang="en-US"/>
          </a:p>
        </p:txBody>
      </p:sp>
    </p:spTree>
    <p:extLst>
      <p:ext uri="{BB962C8B-B14F-4D97-AF65-F5344CB8AC3E}">
        <p14:creationId xmlns:p14="http://schemas.microsoft.com/office/powerpoint/2010/main" val="96441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are the takeaways from these social network analyses?</a:t>
            </a:r>
          </a:p>
          <a:p>
            <a:r>
              <a:rPr lang="en-US" sz="1200" dirty="0" smtClean="0">
                <a:latin typeface="Merriweather Light"/>
                <a:cs typeface="Merriweather Light"/>
              </a:rPr>
              <a:t>First: What is the </a:t>
            </a:r>
            <a:r>
              <a:rPr lang="en-US" sz="1200" b="1" dirty="0" smtClean="0">
                <a:latin typeface="Merriweather Light"/>
                <a:cs typeface="Merriweather Light"/>
              </a:rPr>
              <a:t>nature of participants </a:t>
            </a:r>
            <a:r>
              <a:rPr lang="en-US" sz="1200" dirty="0" smtClean="0">
                <a:latin typeface="Merriweather Light"/>
                <a:cs typeface="Merriweather Light"/>
              </a:rPr>
              <a:t>expressed across the </a:t>
            </a:r>
            <a:r>
              <a:rPr lang="en-US" sz="1200" b="1" dirty="0" smtClean="0">
                <a:latin typeface="Merriweather Light"/>
                <a:cs typeface="Merriweather Light"/>
              </a:rPr>
              <a:t>digital habitats </a:t>
            </a:r>
            <a:r>
              <a:rPr lang="en-US" sz="1200" dirty="0" smtClean="0">
                <a:latin typeface="Merriweather Light"/>
                <a:cs typeface="Merriweather Light"/>
              </a:rPr>
              <a:t>of FOSSIL’s </a:t>
            </a:r>
            <a:r>
              <a:rPr lang="en-US" sz="1200" b="1" dirty="0" smtClean="0">
                <a:latin typeface="Merriweather Light"/>
                <a:cs typeface="Merriweather Light"/>
              </a:rPr>
              <a:t>Facebook</a:t>
            </a:r>
            <a:r>
              <a:rPr lang="en-US" sz="1200" dirty="0" smtClean="0">
                <a:latin typeface="Merriweather Light"/>
                <a:cs typeface="Merriweather Light"/>
              </a:rPr>
              <a:t>, </a:t>
            </a:r>
            <a:r>
              <a:rPr lang="en-US" sz="1200" b="1" dirty="0" smtClean="0">
                <a:latin typeface="Merriweather Light"/>
                <a:cs typeface="Merriweather Light"/>
              </a:rPr>
              <a:t>Twitter</a:t>
            </a:r>
            <a:r>
              <a:rPr lang="en-US" sz="1200" dirty="0" smtClean="0">
                <a:latin typeface="Merriweather Light"/>
                <a:cs typeface="Merriweather Light"/>
              </a:rPr>
              <a:t>, and </a:t>
            </a:r>
            <a:r>
              <a:rPr lang="en-US" sz="1200" b="1" dirty="0" smtClean="0">
                <a:latin typeface="Merriweather Light"/>
                <a:cs typeface="Merriweather Light"/>
              </a:rPr>
              <a:t>myFOSSIL?</a:t>
            </a:r>
            <a:endParaRPr lang="en-US" baseline="0" dirty="0" smtClean="0"/>
          </a:p>
          <a:p>
            <a:r>
              <a:rPr lang="en-US" baseline="0" dirty="0" smtClean="0"/>
              <a:t>Well </a:t>
            </a:r>
            <a:r>
              <a:rPr lang="en-US" baseline="0" dirty="0" smtClean="0"/>
              <a:t>that myFOSSIL consists of a majority of amateur paleontologists</a:t>
            </a:r>
          </a:p>
          <a:p>
            <a:r>
              <a:rPr lang="en-US" baseline="0" dirty="0" smtClean="0"/>
              <a:t>Most myFOSSIL participants also use Facebook, but more </a:t>
            </a:r>
            <a:r>
              <a:rPr lang="en-US" baseline="0" dirty="0" smtClean="0"/>
              <a:t>professionals are </a:t>
            </a:r>
            <a:r>
              <a:rPr lang="en-US" baseline="0" dirty="0" smtClean="0"/>
              <a:t>on Twitter</a:t>
            </a:r>
          </a:p>
          <a:p>
            <a:r>
              <a:rPr lang="en-US" sz="1200" dirty="0" smtClean="0">
                <a:latin typeface="Merriweather Light"/>
                <a:cs typeface="Merriweather Light"/>
              </a:rPr>
              <a:t>Second: What forms of </a:t>
            </a:r>
            <a:r>
              <a:rPr lang="en-US" sz="1200" b="1" dirty="0" smtClean="0">
                <a:latin typeface="Merriweather Light"/>
                <a:cs typeface="Merriweather Light"/>
              </a:rPr>
              <a:t>shared practice </a:t>
            </a:r>
            <a:r>
              <a:rPr lang="en-US" sz="1200" dirty="0" smtClean="0">
                <a:latin typeface="Merriweather Light"/>
                <a:cs typeface="Merriweather Light"/>
              </a:rPr>
              <a:t>are </a:t>
            </a:r>
            <a:r>
              <a:rPr lang="en-US" sz="1200" b="1" dirty="0" smtClean="0">
                <a:latin typeface="Merriweather Light"/>
                <a:cs typeface="Merriweather Light"/>
              </a:rPr>
              <a:t>expressed</a:t>
            </a:r>
            <a:r>
              <a:rPr lang="en-US" sz="1200" dirty="0" smtClean="0">
                <a:latin typeface="Merriweather Light"/>
                <a:cs typeface="Merriweather Light"/>
              </a:rPr>
              <a:t> across these digital habitats?</a:t>
            </a:r>
          </a:p>
          <a:p>
            <a:r>
              <a:rPr lang="en-US" sz="1200" dirty="0" smtClean="0">
                <a:latin typeface="Merriweather Light"/>
                <a:cs typeface="Merriweather Light"/>
              </a:rPr>
              <a:t>myFOSSIL participants use groups</a:t>
            </a:r>
            <a:r>
              <a:rPr lang="en-US" sz="1200" baseline="0" dirty="0" smtClean="0">
                <a:latin typeface="Merriweather Light"/>
                <a:cs typeface="Merriweather Light"/>
              </a:rPr>
              <a:t> to connect, and most professionals are connected to one or more amateur on myFOSSIL.</a:t>
            </a:r>
            <a:endParaRPr lang="en-US" sz="1200" dirty="0" smtClean="0">
              <a:latin typeface="Merriweather Light"/>
              <a:cs typeface="Merriweather Light"/>
            </a:endParaRPr>
          </a:p>
          <a:p>
            <a:endParaRPr lang="en-US" sz="1200" dirty="0" smtClean="0">
              <a:latin typeface="Merriweather Light"/>
              <a:cs typeface="Merriweather Light"/>
            </a:endParaRPr>
          </a:p>
          <a:p>
            <a:endParaRPr lang="en-US" dirty="0"/>
          </a:p>
        </p:txBody>
      </p:sp>
      <p:sp>
        <p:nvSpPr>
          <p:cNvPr id="4" name="Slide Number Placeholder 3"/>
          <p:cNvSpPr>
            <a:spLocks noGrp="1"/>
          </p:cNvSpPr>
          <p:nvPr>
            <p:ph type="sldNum" sz="quarter" idx="10"/>
          </p:nvPr>
        </p:nvSpPr>
        <p:spPr/>
        <p:txBody>
          <a:bodyPr/>
          <a:lstStyle/>
          <a:p>
            <a:fld id="{8B50CABA-FD7B-CE42-83E9-B95414BB4D64}" type="slidenum">
              <a:rPr lang="en-US" smtClean="0"/>
              <a:t>13</a:t>
            </a:fld>
            <a:endParaRPr lang="en-US"/>
          </a:p>
        </p:txBody>
      </p:sp>
    </p:spTree>
    <p:extLst>
      <p:ext uri="{BB962C8B-B14F-4D97-AF65-F5344CB8AC3E}">
        <p14:creationId xmlns:p14="http://schemas.microsoft.com/office/powerpoint/2010/main" val="607375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Merriweather" pitchFamily="18" charset="0"/>
              </a:rPr>
              <a:t>The use of digital habitats to communicate about and learn paleontology is widely considered yet poorly theoretically constructed; this research serves to further define the learning ecology within social paleontology. The ecological learning perspective allows for empirical measurement of the reach, diversity, and engagement levels within the FOSSIL Project’s digital habitats, providing evidence about the ways paleontologists learn from one another within a Community of Practice.</a:t>
            </a:r>
          </a:p>
          <a:p>
            <a:endParaRPr lang="en-US" dirty="0"/>
          </a:p>
        </p:txBody>
      </p:sp>
      <p:sp>
        <p:nvSpPr>
          <p:cNvPr id="4" name="Slide Number Placeholder 3"/>
          <p:cNvSpPr>
            <a:spLocks noGrp="1"/>
          </p:cNvSpPr>
          <p:nvPr>
            <p:ph type="sldNum" sz="quarter" idx="10"/>
          </p:nvPr>
        </p:nvSpPr>
        <p:spPr/>
        <p:txBody>
          <a:bodyPr/>
          <a:lstStyle/>
          <a:p>
            <a:fld id="{8B50CABA-FD7B-CE42-83E9-B95414BB4D64}" type="slidenum">
              <a:rPr lang="en-US" smtClean="0"/>
              <a:t>14</a:t>
            </a:fld>
            <a:endParaRPr lang="en-US"/>
          </a:p>
        </p:txBody>
      </p:sp>
    </p:spTree>
    <p:extLst>
      <p:ext uri="{BB962C8B-B14F-4D97-AF65-F5344CB8AC3E}">
        <p14:creationId xmlns:p14="http://schemas.microsoft.com/office/powerpoint/2010/main" val="1102816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0CABA-FD7B-CE42-83E9-B95414BB4D64}" type="slidenum">
              <a:rPr lang="en-US" smtClean="0"/>
              <a:t>15</a:t>
            </a:fld>
            <a:endParaRPr lang="en-US"/>
          </a:p>
        </p:txBody>
      </p:sp>
    </p:spTree>
    <p:extLst>
      <p:ext uri="{BB962C8B-B14F-4D97-AF65-F5344CB8AC3E}">
        <p14:creationId xmlns:p14="http://schemas.microsoft.com/office/powerpoint/2010/main" val="51462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a:t>
            </a:r>
            <a:r>
              <a:rPr lang="en-US" baseline="0" dirty="0" smtClean="0"/>
              <a:t>lot of you have heard me </a:t>
            </a:r>
            <a:r>
              <a:rPr lang="en-US" baseline="0" dirty="0" smtClean="0"/>
              <a:t>speak--you’re </a:t>
            </a:r>
            <a:r>
              <a:rPr lang="en-US" baseline="0" dirty="0" smtClean="0"/>
              <a:t>affiliated with the FOSSIL </a:t>
            </a:r>
            <a:r>
              <a:rPr lang="en-US" baseline="0" dirty="0" smtClean="0"/>
              <a:t>Project or you’ve </a:t>
            </a:r>
            <a:r>
              <a:rPr lang="en-US" baseline="0" dirty="0" smtClean="0"/>
              <a:t>heard Bruce MacFadden </a:t>
            </a:r>
            <a:r>
              <a:rPr lang="en-US" baseline="0" dirty="0" smtClean="0"/>
              <a:t>speak </a:t>
            </a:r>
            <a:r>
              <a:rPr lang="en-US" baseline="0" dirty="0" smtClean="0"/>
              <a:t>so the concept behind FOSSIL might not </a:t>
            </a:r>
            <a:r>
              <a:rPr lang="en-US" baseline="0" dirty="0" smtClean="0"/>
              <a:t>be </a:t>
            </a:r>
            <a:r>
              <a:rPr lang="en-US" baseline="0" dirty="0" smtClean="0"/>
              <a:t>foreign to you. To those who haven’t heard, welcome! </a:t>
            </a:r>
            <a:r>
              <a:rPr lang="en-US" baseline="0" dirty="0" smtClean="0"/>
              <a:t>FOSSIL’s </a:t>
            </a:r>
            <a:r>
              <a:rPr lang="en-US" baseline="0" dirty="0" smtClean="0"/>
              <a:t>goal is to unite paleontologists, regardless of experience or expertise, in the shared practice of paleontology. That’s the underlying theoretical principle of FOSSIL, the community of practice. A community of practice is defined by three components: the domain, the people, and the practice. For the FOSSIL Project, we define the domain as the science of paleontology. The people within the FOSSIL Project’s CoP are fossil clubs composed of paleontologists, most of whom are amateur paleontologists and professional paleontologists, but there are also </a:t>
            </a:r>
            <a:r>
              <a:rPr lang="en-US" baseline="0" dirty="0" smtClean="0"/>
              <a:t>commercial </a:t>
            </a:r>
            <a:r>
              <a:rPr lang="en-US" baseline="0" dirty="0" smtClean="0"/>
              <a:t>paleontologists, teachers, and others affiliated. The last piece, which is one of the bases of my </a:t>
            </a:r>
            <a:r>
              <a:rPr lang="en-US" baseline="0" dirty="0" smtClean="0"/>
              <a:t>talk, </a:t>
            </a:r>
            <a:r>
              <a:rPr lang="en-US" baseline="0" dirty="0" smtClean="0"/>
              <a:t>is the practice. </a:t>
            </a:r>
            <a:r>
              <a:rPr lang="en-US" dirty="0" smtClean="0"/>
              <a:t>So</a:t>
            </a:r>
            <a:r>
              <a:rPr lang="en-US" baseline="0" dirty="0" smtClean="0"/>
              <a:t> what is social paleontology? It is face-to-face and computer-supported collaborative inquiry of the natural world through the collection, preparation, and curation of fossils. </a:t>
            </a:r>
            <a:endParaRPr lang="en-US" dirty="0"/>
          </a:p>
        </p:txBody>
      </p:sp>
      <p:sp>
        <p:nvSpPr>
          <p:cNvPr id="4" name="Slide Number Placeholder 3"/>
          <p:cNvSpPr>
            <a:spLocks noGrp="1"/>
          </p:cNvSpPr>
          <p:nvPr>
            <p:ph type="sldNum" sz="quarter" idx="10"/>
          </p:nvPr>
        </p:nvSpPr>
        <p:spPr/>
        <p:txBody>
          <a:bodyPr/>
          <a:lstStyle/>
          <a:p>
            <a:fld id="{8B50CABA-FD7B-CE42-83E9-B95414BB4D64}" type="slidenum">
              <a:rPr lang="en-US" smtClean="0"/>
              <a:t>2</a:t>
            </a:fld>
            <a:endParaRPr lang="en-US"/>
          </a:p>
        </p:txBody>
      </p:sp>
    </p:spTree>
    <p:extLst>
      <p:ext uri="{BB962C8B-B14F-4D97-AF65-F5344CB8AC3E}">
        <p14:creationId xmlns:p14="http://schemas.microsoft.com/office/powerpoint/2010/main" val="95201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current research on FOSSIL asks questions related to that shared practice of social paleontology, wondering where the face-to-face and collaborative inquiry into the natural world takes place. This is where another theoretical construct comes in, that of the ecological learning perspective. In the ecological learning perspective, learners have interactions with one another that differ across settings, which </a:t>
            </a:r>
            <a:r>
              <a:rPr lang="en-US" baseline="0" dirty="0" err="1" smtClean="0"/>
              <a:t>Brofenbrener</a:t>
            </a:r>
            <a:r>
              <a:rPr lang="en-US" baseline="0" dirty="0" smtClean="0"/>
              <a:t> coined “habitats.” In traditional learning terms, these habitats would be interactions among family, interactions at work, school, etc. For FOSSIL, we postulate that the social paleontology habitats are specific places, which I’ll further break down in my next slide. </a:t>
            </a:r>
          </a:p>
          <a:p>
            <a:endParaRPr lang="en-US" baseline="0" dirty="0" smtClean="0"/>
          </a:p>
          <a:p>
            <a:r>
              <a:rPr lang="en-US" dirty="0" smtClean="0"/>
              <a:t>But what happens in these</a:t>
            </a:r>
            <a:r>
              <a:rPr lang="en-US" baseline="0" dirty="0" smtClean="0"/>
              <a:t> habitats that help learners learn? </a:t>
            </a:r>
            <a:r>
              <a:rPr lang="en-US" b="1" dirty="0" smtClean="0"/>
              <a:t>Social interactions </a:t>
            </a:r>
            <a:r>
              <a:rPr lang="en-US" dirty="0" smtClean="0"/>
              <a:t>between</a:t>
            </a:r>
            <a:r>
              <a:rPr lang="en-US" baseline="0" dirty="0" smtClean="0"/>
              <a:t> people. Heft postulates that these social interactions allow individual learners to think thoughts, create projects, or do any number of things that they would have be otherwise unable to do without the social interaction. </a:t>
            </a:r>
            <a:endParaRPr lang="en-US" dirty="0"/>
          </a:p>
        </p:txBody>
      </p:sp>
      <p:sp>
        <p:nvSpPr>
          <p:cNvPr id="4" name="Slide Number Placeholder 3"/>
          <p:cNvSpPr>
            <a:spLocks noGrp="1"/>
          </p:cNvSpPr>
          <p:nvPr>
            <p:ph type="sldNum" sz="quarter" idx="10"/>
          </p:nvPr>
        </p:nvSpPr>
        <p:spPr/>
        <p:txBody>
          <a:bodyPr/>
          <a:lstStyle/>
          <a:p>
            <a:fld id="{8B50CABA-FD7B-CE42-83E9-B95414BB4D64}" type="slidenum">
              <a:rPr lang="en-US" smtClean="0"/>
              <a:t>3</a:t>
            </a:fld>
            <a:endParaRPr lang="en-US"/>
          </a:p>
        </p:txBody>
      </p:sp>
    </p:spTree>
    <p:extLst>
      <p:ext uri="{BB962C8B-B14F-4D97-AF65-F5344CB8AC3E}">
        <p14:creationId xmlns:p14="http://schemas.microsoft.com/office/powerpoint/2010/main" val="1645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social paleontology,</a:t>
            </a:r>
            <a:r>
              <a:rPr lang="en-US" baseline="0" dirty="0" smtClean="0"/>
              <a:t> the physical habitats, or offline social spaces, where learners affiliated with the FOSSIL project engage in social interactions include, but are not limited to: college campuses, conferences, like this, field trips, fossil club meetings, and museums. </a:t>
            </a:r>
          </a:p>
          <a:p>
            <a:endParaRPr lang="en-US" baseline="0" dirty="0" smtClean="0"/>
          </a:p>
          <a:p>
            <a:r>
              <a:rPr lang="en-US" baseline="0" dirty="0" smtClean="0"/>
              <a:t>The digital habitats, online social spaces, that learners affiliated with the FOSSIL project engage in social interactions include: myFOSSIL and the social media sites of Facebook and Twitter. </a:t>
            </a:r>
          </a:p>
          <a:p>
            <a:endParaRPr lang="en-US" baseline="0" dirty="0" smtClean="0"/>
          </a:p>
          <a:p>
            <a:r>
              <a:rPr lang="en-US" baseline="0" dirty="0" smtClean="0"/>
              <a:t>For this talk, I’m going to exclusively focus on the digital habitats. </a:t>
            </a:r>
            <a:endParaRPr lang="en-US" dirty="0"/>
          </a:p>
        </p:txBody>
      </p:sp>
      <p:sp>
        <p:nvSpPr>
          <p:cNvPr id="4" name="Slide Number Placeholder 3"/>
          <p:cNvSpPr>
            <a:spLocks noGrp="1"/>
          </p:cNvSpPr>
          <p:nvPr>
            <p:ph type="sldNum" sz="quarter" idx="10"/>
          </p:nvPr>
        </p:nvSpPr>
        <p:spPr/>
        <p:txBody>
          <a:bodyPr/>
          <a:lstStyle/>
          <a:p>
            <a:fld id="{8B50CABA-FD7B-CE42-83E9-B95414BB4D64}" type="slidenum">
              <a:rPr lang="en-US" smtClean="0"/>
              <a:t>4</a:t>
            </a:fld>
            <a:endParaRPr lang="en-US"/>
          </a:p>
        </p:txBody>
      </p:sp>
    </p:spTree>
    <p:extLst>
      <p:ext uri="{BB962C8B-B14F-4D97-AF65-F5344CB8AC3E}">
        <p14:creationId xmlns:p14="http://schemas.microsoft.com/office/powerpoint/2010/main" val="1065339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that</a:t>
            </a:r>
            <a:r>
              <a:rPr lang="en-US" baseline="0" dirty="0" smtClean="0"/>
              <a:t> end, these are the research questions that I’m seeking to answer with this talk</a:t>
            </a:r>
            <a:endParaRPr lang="en-US" dirty="0"/>
          </a:p>
        </p:txBody>
      </p:sp>
      <p:sp>
        <p:nvSpPr>
          <p:cNvPr id="4" name="Slide Number Placeholder 3"/>
          <p:cNvSpPr>
            <a:spLocks noGrp="1"/>
          </p:cNvSpPr>
          <p:nvPr>
            <p:ph type="sldNum" sz="quarter" idx="10"/>
          </p:nvPr>
        </p:nvSpPr>
        <p:spPr/>
        <p:txBody>
          <a:bodyPr/>
          <a:lstStyle/>
          <a:p>
            <a:fld id="{8B50CABA-FD7B-CE42-83E9-B95414BB4D64}" type="slidenum">
              <a:rPr lang="en-US" smtClean="0"/>
              <a:t>5</a:t>
            </a:fld>
            <a:endParaRPr lang="en-US"/>
          </a:p>
        </p:txBody>
      </p:sp>
    </p:spTree>
    <p:extLst>
      <p:ext uri="{BB962C8B-B14F-4D97-AF65-F5344CB8AC3E}">
        <p14:creationId xmlns:p14="http://schemas.microsoft.com/office/powerpoint/2010/main" val="211440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data for this project was collated from</a:t>
            </a:r>
            <a:r>
              <a:rPr lang="en-US" baseline="0" dirty="0" smtClean="0"/>
              <a:t> the dates October 2015-December 2016. We used three specific sources of data, including three questions from the “intake survey” on the myFOSSIL website. Every myFOSSIL member with a username has completed this survey, as it’s required to get a username for the site! This survey </a:t>
            </a:r>
            <a:r>
              <a:rPr lang="en-US" dirty="0" smtClean="0"/>
              <a:t>Included in data only if: they had at least one connection in the myFOSSIL community. </a:t>
            </a:r>
          </a:p>
          <a:p>
            <a:r>
              <a:rPr lang="en-US" baseline="0" dirty="0" smtClean="0"/>
              <a:t>We also compiled publicly accessible social media data in the form of Twitter profiles and peoples’ Facebook pages that are PUBLIC. Lastly, we used </a:t>
            </a:r>
            <a:r>
              <a:rPr lang="en-US" baseline="0" dirty="0" err="1" smtClean="0"/>
              <a:t>myFOSSIL’s</a:t>
            </a:r>
            <a:r>
              <a:rPr lang="en-US" baseline="0" dirty="0" smtClean="0"/>
              <a:t> backend site capabilities to pull information on friendship connections and group connections of myFOSSIL users. All data in this survey is de-identified. </a:t>
            </a:r>
          </a:p>
        </p:txBody>
      </p:sp>
      <p:sp>
        <p:nvSpPr>
          <p:cNvPr id="4" name="Slide Number Placeholder 3"/>
          <p:cNvSpPr>
            <a:spLocks noGrp="1"/>
          </p:cNvSpPr>
          <p:nvPr>
            <p:ph type="sldNum" sz="quarter" idx="10"/>
          </p:nvPr>
        </p:nvSpPr>
        <p:spPr/>
        <p:txBody>
          <a:bodyPr/>
          <a:lstStyle/>
          <a:p>
            <a:fld id="{8B50CABA-FD7B-CE42-83E9-B95414BB4D64}" type="slidenum">
              <a:rPr lang="en-US" smtClean="0"/>
              <a:t>6</a:t>
            </a:fld>
            <a:endParaRPr lang="en-US"/>
          </a:p>
        </p:txBody>
      </p:sp>
    </p:spTree>
    <p:extLst>
      <p:ext uri="{BB962C8B-B14F-4D97-AF65-F5344CB8AC3E}">
        <p14:creationId xmlns:p14="http://schemas.microsoft.com/office/powerpoint/2010/main" val="482004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457200" rtl="0" eaLnBrk="1" fontAlgn="auto" latinLnBrk="0" hangingPunct="1">
              <a:lnSpc>
                <a:spcPct val="100000"/>
              </a:lnSpc>
              <a:spcBef>
                <a:spcPts val="0"/>
              </a:spcBef>
              <a:spcAft>
                <a:spcPts val="0"/>
              </a:spcAft>
              <a:buClrTx/>
              <a:buSzTx/>
              <a:buFontTx/>
              <a:buNone/>
              <a:tabLst/>
              <a:defRPr/>
            </a:pPr>
            <a:r>
              <a:rPr lang="en-US" dirty="0" smtClean="0"/>
              <a:t>To answer my research questions, I employed a data analysis method called social network analysis. In social network analysis, the numbers of connections between people can be visually mapped, and a software program calculates</a:t>
            </a:r>
            <a:r>
              <a:rPr lang="en-US" baseline="0" dirty="0" smtClean="0"/>
              <a:t> metrics to determine strength of connections between people within that network. </a:t>
            </a:r>
          </a:p>
          <a:p>
            <a:pPr marL="0" marR="0" lvl="3" indent="0" algn="l" defTabSz="457200" rtl="0" eaLnBrk="1" fontAlgn="auto" latinLnBrk="0" hangingPunct="1">
              <a:lnSpc>
                <a:spcPct val="100000"/>
              </a:lnSpc>
              <a:spcBef>
                <a:spcPts val="0"/>
              </a:spcBef>
              <a:spcAft>
                <a:spcPts val="0"/>
              </a:spcAft>
              <a:buClrTx/>
              <a:buSzTx/>
              <a:buFontTx/>
              <a:buNone/>
              <a:tabLst/>
              <a:defRPr/>
            </a:pPr>
            <a:r>
              <a:rPr lang="en-US" baseline="0" dirty="0" smtClean="0"/>
              <a:t>I used an excel add-in called </a:t>
            </a:r>
            <a:r>
              <a:rPr lang="en-US" baseline="0" dirty="0" err="1" smtClean="0"/>
              <a:t>NodeXL</a:t>
            </a:r>
            <a:r>
              <a:rPr lang="en-US" baseline="0" dirty="0" smtClean="0"/>
              <a:t> to analyze these data. </a:t>
            </a:r>
          </a:p>
          <a:p>
            <a:pPr marL="0" marR="0" lvl="3" indent="0" algn="l" defTabSz="457200" rtl="0" eaLnBrk="1" fontAlgn="auto" latinLnBrk="0" hangingPunct="1">
              <a:lnSpc>
                <a:spcPct val="100000"/>
              </a:lnSpc>
              <a:spcBef>
                <a:spcPts val="0"/>
              </a:spcBef>
              <a:spcAft>
                <a:spcPts val="0"/>
              </a:spcAft>
              <a:buClrTx/>
              <a:buSzTx/>
              <a:buFontTx/>
              <a:buNone/>
              <a:tabLst/>
              <a:defRPr/>
            </a:pPr>
            <a:r>
              <a:rPr lang="en-US" baseline="0" dirty="0" smtClean="0"/>
              <a:t>Some basics for social network analysis that might come in handy for this talk. There are a number of different graph types that can be created with </a:t>
            </a:r>
            <a:r>
              <a:rPr lang="en-US" baseline="0" dirty="0" err="1" smtClean="0"/>
              <a:t>NodeXL</a:t>
            </a:r>
            <a:r>
              <a:rPr lang="en-US" baseline="0" dirty="0" smtClean="0"/>
              <a:t>, one of the most popular is that of the </a:t>
            </a:r>
            <a:r>
              <a:rPr lang="en-US" dirty="0" smtClean="0"/>
              <a:t>F-R.</a:t>
            </a:r>
            <a:r>
              <a:rPr lang="en-US" baseline="0" dirty="0" smtClean="0"/>
              <a:t> In this graph type, which I’ve displayed here, connections are shown, and the point is to have the least amount of crossed connections as possible. In very dense networks such as the one shown, this is a challenge. </a:t>
            </a:r>
          </a:p>
          <a:p>
            <a:pPr marL="0" marR="0" lvl="3"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second type of graph that is useful to know is that of the </a:t>
            </a:r>
            <a:r>
              <a:rPr lang="en-US" dirty="0" smtClean="0"/>
              <a:t>Circle</a:t>
            </a:r>
            <a:r>
              <a:rPr lang="en-US" baseline="0" dirty="0" smtClean="0"/>
              <a:t> graph. The circle graph shown here is from an app that used to be available on </a:t>
            </a:r>
            <a:r>
              <a:rPr lang="en-US" baseline="0" dirty="0" err="1" smtClean="0"/>
              <a:t>Faacebook</a:t>
            </a:r>
            <a:r>
              <a:rPr lang="en-US" baseline="0" dirty="0" smtClean="0"/>
              <a:t> called “Friend Wheel” It shows, colorfully, the connections between this Facebook user’s groups of friends, and the friends are clusters by their particular relationships. So, people from work could be in green, family in blue, etc. </a:t>
            </a:r>
            <a:endParaRPr lang="en-US" dirty="0"/>
          </a:p>
        </p:txBody>
      </p:sp>
      <p:sp>
        <p:nvSpPr>
          <p:cNvPr id="4" name="Slide Number Placeholder 3"/>
          <p:cNvSpPr>
            <a:spLocks noGrp="1"/>
          </p:cNvSpPr>
          <p:nvPr>
            <p:ph type="sldNum" sz="quarter" idx="10"/>
          </p:nvPr>
        </p:nvSpPr>
        <p:spPr/>
        <p:txBody>
          <a:bodyPr/>
          <a:lstStyle/>
          <a:p>
            <a:fld id="{8B50CABA-FD7B-CE42-83E9-B95414BB4D64}" type="slidenum">
              <a:rPr lang="en-US" smtClean="0"/>
              <a:t>7</a:t>
            </a:fld>
            <a:endParaRPr lang="en-US"/>
          </a:p>
        </p:txBody>
      </p:sp>
    </p:spTree>
    <p:extLst>
      <p:ext uri="{BB962C8B-B14F-4D97-AF65-F5344CB8AC3E}">
        <p14:creationId xmlns:p14="http://schemas.microsoft.com/office/powerpoint/2010/main" val="540568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latin typeface="Merriweather Light"/>
                <a:cs typeface="Merriweather Light"/>
              </a:rPr>
              <a:t>I started looking at the myFOSSIL community using a </a:t>
            </a:r>
            <a:r>
              <a:rPr lang="en-US" dirty="0" err="1" smtClean="0">
                <a:latin typeface="Merriweather Light"/>
                <a:cs typeface="Merriweather Light"/>
              </a:rPr>
              <a:t>furtherman-reingold</a:t>
            </a:r>
            <a:r>
              <a:rPr lang="en-US" dirty="0" smtClean="0">
                <a:latin typeface="Merriweather Light"/>
                <a:cs typeface="Merriweather Light"/>
              </a:rPr>
              <a:t> layout, which Victor also showed</a:t>
            </a:r>
            <a:r>
              <a:rPr lang="en-US" baseline="0" dirty="0" smtClean="0">
                <a:latin typeface="Merriweather Light"/>
                <a:cs typeface="Merriweather Light"/>
              </a:rPr>
              <a:t> you an example of for the PaleoBlitz talk. However, things looked</a:t>
            </a:r>
            <a:r>
              <a:rPr lang="mr-IN" baseline="0" dirty="0" smtClean="0">
                <a:latin typeface="Merriweather Light"/>
                <a:cs typeface="Merriweather Light"/>
              </a:rPr>
              <a:t>…</a:t>
            </a:r>
            <a:r>
              <a:rPr lang="en-US" baseline="0" dirty="0" smtClean="0">
                <a:latin typeface="Merriweather Light"/>
                <a:cs typeface="Merriweather Light"/>
              </a:rPr>
              <a:t>messy. We can see that the center of the graph is “dense” But who’s dense? Why? So I changed the layout to be a circle layout.</a:t>
            </a:r>
            <a:endParaRPr lang="en-US" dirty="0" smtClean="0">
              <a:latin typeface="Merriweather Light"/>
              <a:cs typeface="Merriweather Light"/>
            </a:endParaRPr>
          </a:p>
          <a:p>
            <a:pPr lvl="1"/>
            <a:r>
              <a:rPr lang="en-US" dirty="0" smtClean="0">
                <a:latin typeface="Merriweather Light"/>
                <a:cs typeface="Merriweather Light"/>
              </a:rPr>
              <a:t>This</a:t>
            </a:r>
            <a:r>
              <a:rPr lang="en-US" baseline="0" dirty="0" smtClean="0">
                <a:latin typeface="Merriweather Light"/>
                <a:cs typeface="Merriweather Light"/>
              </a:rPr>
              <a:t> graph depicts 229 active myFOSSIL users. Each circle represents a single person. The circles, in social networking analysis terminology, are called nodes, which is how I will refer to them for the rest of this talk. </a:t>
            </a:r>
          </a:p>
          <a:p>
            <a:pPr lvl="1"/>
            <a:r>
              <a:rPr lang="en-US" baseline="0" dirty="0" smtClean="0">
                <a:latin typeface="Merriweather Light"/>
                <a:cs typeface="Merriweather Light"/>
              </a:rPr>
              <a:t>The blue nodes are amateurs. As you can see from this graph, 76% of the myFOSSIL community is made of amateur paleontologists. The orange nodes are professionals; which means that  24% of the myFOSSIL community is professional paleontologists. </a:t>
            </a:r>
          </a:p>
          <a:p>
            <a:pPr lvl="1"/>
            <a:r>
              <a:rPr lang="en-US" dirty="0" smtClean="0">
                <a:latin typeface="Merriweather Light"/>
                <a:cs typeface="Merriweather Light"/>
              </a:rPr>
              <a:t>You might notice that some of the nodes appear to be larger than others. That’s intentional. The size of the node indicates what is called “</a:t>
            </a:r>
            <a:r>
              <a:rPr lang="en-US" dirty="0" err="1" smtClean="0">
                <a:latin typeface="Merriweather Light"/>
                <a:cs typeface="Merriweather Light"/>
              </a:rPr>
              <a:t>betweenness</a:t>
            </a:r>
            <a:r>
              <a:rPr lang="en-US" dirty="0" smtClean="0">
                <a:latin typeface="Merriweather Light"/>
                <a:cs typeface="Merriweather Light"/>
              </a:rPr>
              <a:t> centrality” </a:t>
            </a:r>
            <a:r>
              <a:rPr lang="en-US" dirty="0" err="1" smtClean="0">
                <a:latin typeface="Merriweather Light"/>
                <a:cs typeface="Merriweather Light"/>
              </a:rPr>
              <a:t>Betweenness</a:t>
            </a:r>
            <a:r>
              <a:rPr lang="en-US" dirty="0" smtClean="0">
                <a:latin typeface="Merriweather Light"/>
                <a:cs typeface="Merriweather Light"/>
              </a:rPr>
              <a:t> centrality</a:t>
            </a:r>
            <a:r>
              <a:rPr lang="en-US" baseline="0" dirty="0" smtClean="0">
                <a:latin typeface="Merriweather Light"/>
                <a:cs typeface="Merriweather Light"/>
              </a:rPr>
              <a:t> is comprised of two metrics—the number of direct connections that an individual has with others in myFOSSIL and the number of connections in which that node “shortens” communication (i.e. acts as a communication broker)</a:t>
            </a:r>
            <a:endParaRPr lang="en-US" dirty="0" smtClean="0">
              <a:latin typeface="Merriweather Light"/>
              <a:cs typeface="Merriweather Light"/>
            </a:endParaRPr>
          </a:p>
          <a:p>
            <a:pPr lvl="1"/>
            <a:r>
              <a:rPr lang="en-US" dirty="0" smtClean="0">
                <a:latin typeface="Merriweather Light"/>
                <a:cs typeface="Merriweather Light"/>
              </a:rPr>
              <a:t>The connections between nodes are indicated on this graph with different colored lines.</a:t>
            </a:r>
            <a:r>
              <a:rPr lang="en-US" baseline="0" dirty="0" smtClean="0">
                <a:latin typeface="Merriweather Light"/>
                <a:cs typeface="Merriweather Light"/>
              </a:rPr>
              <a:t> The color of the line denotes a particular type of connection within the myFOSSIL community, and I will explore this different types of connections next. </a:t>
            </a:r>
          </a:p>
          <a:p>
            <a:r>
              <a:rPr lang="en-US" dirty="0" smtClean="0"/>
              <a:t>175 amateurs</a:t>
            </a:r>
          </a:p>
          <a:p>
            <a:r>
              <a:rPr lang="en-US" dirty="0" smtClean="0"/>
              <a:t>54 professionals</a:t>
            </a:r>
          </a:p>
          <a:p>
            <a:r>
              <a:rPr lang="en-US" dirty="0" smtClean="0"/>
              <a:t>229 active myFOSSIL users</a:t>
            </a:r>
          </a:p>
          <a:p>
            <a:pPr lvl="1"/>
            <a:endParaRPr lang="en-US" dirty="0" smtClean="0">
              <a:latin typeface="Merriweather Light"/>
              <a:cs typeface="Merriweather Light"/>
            </a:endParaRPr>
          </a:p>
          <a:p>
            <a:endParaRPr lang="en-US" dirty="0"/>
          </a:p>
        </p:txBody>
      </p:sp>
      <p:sp>
        <p:nvSpPr>
          <p:cNvPr id="4" name="Slide Number Placeholder 3"/>
          <p:cNvSpPr>
            <a:spLocks noGrp="1"/>
          </p:cNvSpPr>
          <p:nvPr>
            <p:ph type="sldNum" sz="quarter" idx="10"/>
          </p:nvPr>
        </p:nvSpPr>
        <p:spPr/>
        <p:txBody>
          <a:bodyPr/>
          <a:lstStyle/>
          <a:p>
            <a:fld id="{8B50CABA-FD7B-CE42-83E9-B95414BB4D64}" type="slidenum">
              <a:rPr lang="en-US" smtClean="0"/>
              <a:t>8</a:t>
            </a:fld>
            <a:endParaRPr lang="en-US"/>
          </a:p>
        </p:txBody>
      </p:sp>
    </p:spTree>
    <p:extLst>
      <p:ext uri="{BB962C8B-B14F-4D97-AF65-F5344CB8AC3E}">
        <p14:creationId xmlns:p14="http://schemas.microsoft.com/office/powerpoint/2010/main" val="135351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Helvetica" charset="0"/>
                <a:ea typeface="Helvetica" charset="0"/>
                <a:cs typeface="Helvetica" charset="0"/>
              </a:rPr>
              <a:t>The first set of connections I’d like to highlight is the friendship connections that have been formed between the amateur paleontologists on myFOSSIL. As before, you’ll see that the</a:t>
            </a:r>
            <a:r>
              <a:rPr lang="en-US" baseline="0" dirty="0" smtClean="0">
                <a:latin typeface="Helvetica" charset="0"/>
                <a:ea typeface="Helvetica" charset="0"/>
                <a:cs typeface="Helvetica" charset="0"/>
              </a:rPr>
              <a:t> amateur paleontologists are depicted in blue. I’ve dropped out all other colored nodes from this graph to focus on the amateurs on myFOSSIL. So what does particular piece of the graph show? The majority of amateur paleontologists on myFOSSIL have at least one friendship connection to another amateur paleontologist on myFOSSIL. However (GRAPHIC) there’s about 20 or so who are not friends with another amateur paleontologist on myFOSSIL. We’ll come back to where those missing pieces are making connections in a later graph. </a:t>
            </a:r>
          </a:p>
          <a:p>
            <a:r>
              <a:rPr lang="en-US" baseline="0" dirty="0" smtClean="0">
                <a:latin typeface="Helvetica" charset="0"/>
                <a:ea typeface="Helvetica" charset="0"/>
                <a:cs typeface="Helvetica" charset="0"/>
              </a:rPr>
              <a:t>So those are the amateurs. Let’s now shift to the friendship connections between professional paleontologists on myFOSSIL. This network is what social network folks like to call DENSE. This means that the great majority of the professionals on myFOSSIL are connected to one another through friendships. You can see this through the connection overlap and through the fact that few of the pros are missing from this section of the graph. The professionals are connected via friendships. </a:t>
            </a:r>
          </a:p>
          <a:p>
            <a:r>
              <a:rPr lang="en-US" baseline="0" dirty="0" smtClean="0">
                <a:latin typeface="Helvetica" charset="0"/>
                <a:ea typeface="Helvetica" charset="0"/>
                <a:cs typeface="Helvetica" charset="0"/>
              </a:rPr>
              <a:t>Now, let’s re-visit a concept from my last slide—that of the larger nodes having a higher “</a:t>
            </a:r>
            <a:r>
              <a:rPr lang="en-US" baseline="0" dirty="0" err="1" smtClean="0">
                <a:latin typeface="Helvetica" charset="0"/>
                <a:ea typeface="Helvetica" charset="0"/>
                <a:cs typeface="Helvetica" charset="0"/>
              </a:rPr>
              <a:t>betweenness</a:t>
            </a:r>
            <a:r>
              <a:rPr lang="en-US" baseline="0" dirty="0" smtClean="0">
                <a:latin typeface="Helvetica" charset="0"/>
                <a:ea typeface="Helvetica" charset="0"/>
                <a:cs typeface="Helvetica" charset="0"/>
              </a:rPr>
              <a:t> </a:t>
            </a:r>
            <a:r>
              <a:rPr lang="en-US" baseline="0" dirty="0" smtClean="0">
                <a:latin typeface="Helvetica" charset="0"/>
                <a:ea typeface="Helvetica" charset="0"/>
                <a:cs typeface="Helvetica" charset="0"/>
              </a:rPr>
              <a:t>centrality.” </a:t>
            </a:r>
            <a:r>
              <a:rPr lang="en-US" baseline="0" dirty="0" smtClean="0">
                <a:latin typeface="Helvetica" charset="0"/>
                <a:ea typeface="Helvetica" charset="0"/>
                <a:cs typeface="Helvetica" charset="0"/>
              </a:rPr>
              <a:t>For the amateurs’ connection group, there are two nodes who feature high </a:t>
            </a:r>
            <a:r>
              <a:rPr lang="en-US" baseline="0" dirty="0" err="1" smtClean="0">
                <a:latin typeface="Helvetica" charset="0"/>
                <a:ea typeface="Helvetica" charset="0"/>
                <a:cs typeface="Helvetica" charset="0"/>
              </a:rPr>
              <a:t>betweenness</a:t>
            </a:r>
            <a:r>
              <a:rPr lang="en-US" baseline="0" dirty="0" smtClean="0">
                <a:latin typeface="Helvetica" charset="0"/>
                <a:ea typeface="Helvetica" charset="0"/>
                <a:cs typeface="Helvetica" charset="0"/>
              </a:rPr>
              <a:t> centralities (GRAPHIC). This means that these particular nodes are both highly connected and act as communication brokers between others in the network. </a:t>
            </a:r>
          </a:p>
          <a:p>
            <a:endParaRPr lang="en-US" dirty="0">
              <a:latin typeface="Helvetica" charset="0"/>
              <a:ea typeface="Helvetica" charset="0"/>
              <a:cs typeface="Helvetica" charset="0"/>
            </a:endParaRPr>
          </a:p>
        </p:txBody>
      </p:sp>
      <p:sp>
        <p:nvSpPr>
          <p:cNvPr id="4" name="Slide Number Placeholder 3"/>
          <p:cNvSpPr>
            <a:spLocks noGrp="1"/>
          </p:cNvSpPr>
          <p:nvPr>
            <p:ph type="sldNum" sz="quarter" idx="10"/>
          </p:nvPr>
        </p:nvSpPr>
        <p:spPr/>
        <p:txBody>
          <a:bodyPr/>
          <a:lstStyle/>
          <a:p>
            <a:fld id="{8B50CABA-FD7B-CE42-83E9-B95414BB4D64}" type="slidenum">
              <a:rPr lang="en-US" smtClean="0"/>
              <a:t>9</a:t>
            </a:fld>
            <a:endParaRPr lang="en-US"/>
          </a:p>
        </p:txBody>
      </p:sp>
    </p:spTree>
    <p:extLst>
      <p:ext uri="{BB962C8B-B14F-4D97-AF65-F5344CB8AC3E}">
        <p14:creationId xmlns:p14="http://schemas.microsoft.com/office/powerpoint/2010/main" val="109641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D04EBE-92FA-4FAD-9AF4-97FDE12B3F52}" type="datetimeFigureOut">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90CD-4B73-44B5-9331-960F74BA561E}" type="slidenum">
              <a:rPr lang="en-US" smtClean="0"/>
              <a:pPr/>
              <a:t>‹#›</a:t>
            </a:fld>
            <a:endParaRPr lang="en-US"/>
          </a:p>
        </p:txBody>
      </p:sp>
    </p:spTree>
    <p:extLst>
      <p:ext uri="{BB962C8B-B14F-4D97-AF65-F5344CB8AC3E}">
        <p14:creationId xmlns:p14="http://schemas.microsoft.com/office/powerpoint/2010/main" val="83524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04EBE-92FA-4FAD-9AF4-97FDE12B3F52}" type="datetimeFigureOut">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90CD-4B73-44B5-9331-960F74BA561E}" type="slidenum">
              <a:rPr lang="en-US" smtClean="0"/>
              <a:pPr/>
              <a:t>‹#›</a:t>
            </a:fld>
            <a:endParaRPr lang="en-US"/>
          </a:p>
        </p:txBody>
      </p:sp>
    </p:spTree>
    <p:extLst>
      <p:ext uri="{BB962C8B-B14F-4D97-AF65-F5344CB8AC3E}">
        <p14:creationId xmlns:p14="http://schemas.microsoft.com/office/powerpoint/2010/main" val="411166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04EBE-92FA-4FAD-9AF4-97FDE12B3F52}" type="datetimeFigureOut">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90CD-4B73-44B5-9331-960F74BA561E}" type="slidenum">
              <a:rPr lang="en-US" smtClean="0"/>
              <a:pPr/>
              <a:t>‹#›</a:t>
            </a:fld>
            <a:endParaRPr lang="en-US"/>
          </a:p>
        </p:txBody>
      </p:sp>
    </p:spTree>
    <p:extLst>
      <p:ext uri="{BB962C8B-B14F-4D97-AF65-F5344CB8AC3E}">
        <p14:creationId xmlns:p14="http://schemas.microsoft.com/office/powerpoint/2010/main" val="81395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D04EBE-92FA-4FAD-9AF4-97FDE12B3F52}" type="datetimeFigureOut">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90CD-4B73-44B5-9331-960F74BA561E}" type="slidenum">
              <a:rPr lang="en-US" smtClean="0"/>
              <a:pPr/>
              <a:t>‹#›</a:t>
            </a:fld>
            <a:endParaRPr lang="en-US"/>
          </a:p>
        </p:txBody>
      </p:sp>
    </p:spTree>
    <p:extLst>
      <p:ext uri="{BB962C8B-B14F-4D97-AF65-F5344CB8AC3E}">
        <p14:creationId xmlns:p14="http://schemas.microsoft.com/office/powerpoint/2010/main" val="423912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D04EBE-92FA-4FAD-9AF4-97FDE12B3F52}" type="datetimeFigureOut">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890CD-4B73-44B5-9331-960F74BA561E}" type="slidenum">
              <a:rPr lang="en-US" smtClean="0"/>
              <a:pPr/>
              <a:t>‹#›</a:t>
            </a:fld>
            <a:endParaRPr lang="en-US"/>
          </a:p>
        </p:txBody>
      </p:sp>
    </p:spTree>
    <p:extLst>
      <p:ext uri="{BB962C8B-B14F-4D97-AF65-F5344CB8AC3E}">
        <p14:creationId xmlns:p14="http://schemas.microsoft.com/office/powerpoint/2010/main" val="175647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D04EBE-92FA-4FAD-9AF4-97FDE12B3F52}" type="datetimeFigureOut">
              <a:rPr lang="en-US" smtClean="0"/>
              <a:pPr/>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890CD-4B73-44B5-9331-960F74BA561E}" type="slidenum">
              <a:rPr lang="en-US" smtClean="0"/>
              <a:pPr/>
              <a:t>‹#›</a:t>
            </a:fld>
            <a:endParaRPr lang="en-US"/>
          </a:p>
        </p:txBody>
      </p:sp>
    </p:spTree>
    <p:extLst>
      <p:ext uri="{BB962C8B-B14F-4D97-AF65-F5344CB8AC3E}">
        <p14:creationId xmlns:p14="http://schemas.microsoft.com/office/powerpoint/2010/main" val="140369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D04EBE-92FA-4FAD-9AF4-97FDE12B3F52}" type="datetimeFigureOut">
              <a:rPr lang="en-US" smtClean="0"/>
              <a:pPr/>
              <a:t>3/22/17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890CD-4B73-44B5-9331-960F74BA561E}" type="slidenum">
              <a:rPr lang="en-US" smtClean="0"/>
              <a:pPr/>
              <a:t>‹#›</a:t>
            </a:fld>
            <a:endParaRPr lang="en-US"/>
          </a:p>
        </p:txBody>
      </p:sp>
    </p:spTree>
    <p:extLst>
      <p:ext uri="{BB962C8B-B14F-4D97-AF65-F5344CB8AC3E}">
        <p14:creationId xmlns:p14="http://schemas.microsoft.com/office/powerpoint/2010/main" val="1338963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D04EBE-92FA-4FAD-9AF4-97FDE12B3F52}" type="datetimeFigureOut">
              <a:rPr lang="en-US" smtClean="0"/>
              <a:pPr/>
              <a:t>3/22/17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890CD-4B73-44B5-9331-960F74BA561E}" type="slidenum">
              <a:rPr lang="en-US" smtClean="0"/>
              <a:pPr/>
              <a:t>‹#›</a:t>
            </a:fld>
            <a:endParaRPr lang="en-US"/>
          </a:p>
        </p:txBody>
      </p:sp>
    </p:spTree>
    <p:extLst>
      <p:ext uri="{BB962C8B-B14F-4D97-AF65-F5344CB8AC3E}">
        <p14:creationId xmlns:p14="http://schemas.microsoft.com/office/powerpoint/2010/main" val="199903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04EBE-92FA-4FAD-9AF4-97FDE12B3F52}" type="datetimeFigureOut">
              <a:rPr lang="en-US" smtClean="0"/>
              <a:pPr/>
              <a:t>3/22/17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890CD-4B73-44B5-9331-960F74BA561E}" type="slidenum">
              <a:rPr lang="en-US" smtClean="0"/>
              <a:pPr/>
              <a:t>‹#›</a:t>
            </a:fld>
            <a:endParaRPr lang="en-US"/>
          </a:p>
        </p:txBody>
      </p:sp>
    </p:spTree>
    <p:extLst>
      <p:ext uri="{BB962C8B-B14F-4D97-AF65-F5344CB8AC3E}">
        <p14:creationId xmlns:p14="http://schemas.microsoft.com/office/powerpoint/2010/main" val="2649136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04EBE-92FA-4FAD-9AF4-97FDE12B3F52}" type="datetimeFigureOut">
              <a:rPr lang="en-US" smtClean="0"/>
              <a:pPr/>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890CD-4B73-44B5-9331-960F74BA561E}" type="slidenum">
              <a:rPr lang="en-US" smtClean="0"/>
              <a:pPr/>
              <a:t>‹#›</a:t>
            </a:fld>
            <a:endParaRPr lang="en-US"/>
          </a:p>
        </p:txBody>
      </p:sp>
    </p:spTree>
    <p:extLst>
      <p:ext uri="{BB962C8B-B14F-4D97-AF65-F5344CB8AC3E}">
        <p14:creationId xmlns:p14="http://schemas.microsoft.com/office/powerpoint/2010/main" val="97597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D04EBE-92FA-4FAD-9AF4-97FDE12B3F52}" type="datetimeFigureOut">
              <a:rPr lang="en-US" smtClean="0"/>
              <a:pPr/>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890CD-4B73-44B5-9331-960F74BA561E}" type="slidenum">
              <a:rPr lang="en-US" smtClean="0"/>
              <a:pPr/>
              <a:t>‹#›</a:t>
            </a:fld>
            <a:endParaRPr lang="en-US"/>
          </a:p>
        </p:txBody>
      </p:sp>
    </p:spTree>
    <p:extLst>
      <p:ext uri="{BB962C8B-B14F-4D97-AF65-F5344CB8AC3E}">
        <p14:creationId xmlns:p14="http://schemas.microsoft.com/office/powerpoint/2010/main" val="7093782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04EBE-92FA-4FAD-9AF4-97FDE12B3F52}" type="datetimeFigureOut">
              <a:rPr lang="en-US" smtClean="0"/>
              <a:pPr/>
              <a:t>3/22/17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890CD-4B73-44B5-9331-960F74BA561E}" type="slidenum">
              <a:rPr lang="en-US" smtClean="0"/>
              <a:pPr/>
              <a:t>‹#›</a:t>
            </a:fld>
            <a:endParaRPr lang="en-US"/>
          </a:p>
        </p:txBody>
      </p:sp>
    </p:spTree>
    <p:extLst>
      <p:ext uri="{BB962C8B-B14F-4D97-AF65-F5344CB8AC3E}">
        <p14:creationId xmlns:p14="http://schemas.microsoft.com/office/powerpoint/2010/main" val="2300151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diagramQuickStyle" Target="../diagrams/quickStyle3.xml"/><Relationship Id="rId12" Type="http://schemas.openxmlformats.org/officeDocument/2006/relationships/diagramColors" Target="../diagrams/colors3.xml"/><Relationship Id="rId13"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9" Type="http://schemas.openxmlformats.org/officeDocument/2006/relationships/diagramData" Target="../diagrams/data3.xml"/><Relationship Id="rId10"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jp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42992" y="498039"/>
            <a:ext cx="5446643" cy="1171735"/>
          </a:xfrm>
        </p:spPr>
        <p:txBody>
          <a:bodyPr>
            <a:noAutofit/>
          </a:bodyPr>
          <a:lstStyle/>
          <a:p>
            <a:r>
              <a:rPr lang="en-US" sz="3200" dirty="0" smtClean="0">
                <a:solidFill>
                  <a:srgbClr val="0085BA"/>
                </a:solidFill>
                <a:latin typeface="Helvetica" charset="0"/>
                <a:ea typeface="Helvetica" charset="0"/>
                <a:cs typeface="Helvetica" charset="0"/>
              </a:rPr>
              <a:t>Describing social paleontology from an ecological perspective</a:t>
            </a:r>
            <a:endParaRPr lang="en-US" sz="3200" dirty="0">
              <a:solidFill>
                <a:srgbClr val="0085BA"/>
              </a:solidFill>
              <a:latin typeface="Helvetica" charset="0"/>
              <a:ea typeface="Helvetica" charset="0"/>
              <a:cs typeface="Helvetica" charset="0"/>
            </a:endParaRPr>
          </a:p>
        </p:txBody>
      </p:sp>
      <p:sp>
        <p:nvSpPr>
          <p:cNvPr id="3" name="Subtitle 2"/>
          <p:cNvSpPr>
            <a:spLocks noGrp="1"/>
          </p:cNvSpPr>
          <p:nvPr>
            <p:ph type="subTitle" idx="1"/>
          </p:nvPr>
        </p:nvSpPr>
        <p:spPr>
          <a:xfrm>
            <a:off x="4856835" y="2004488"/>
            <a:ext cx="7533947" cy="428787"/>
          </a:xfrm>
        </p:spPr>
        <p:txBody>
          <a:bodyPr>
            <a:noAutofit/>
          </a:bodyPr>
          <a:lstStyle/>
          <a:p>
            <a:pPr>
              <a:lnSpc>
                <a:spcPct val="100000"/>
              </a:lnSpc>
              <a:spcBef>
                <a:spcPts val="0"/>
              </a:spcBef>
            </a:pPr>
            <a:r>
              <a:rPr lang="en-US" sz="2000" dirty="0" smtClean="0">
                <a:solidFill>
                  <a:schemeClr val="bg1">
                    <a:lumMod val="95000"/>
                  </a:schemeClr>
                </a:solidFill>
                <a:latin typeface="Helvetica" charset="0"/>
                <a:ea typeface="Helvetica" charset="0"/>
                <a:cs typeface="Helvetica" charset="0"/>
              </a:rPr>
              <a:t>Lisa Lundgren </a:t>
            </a:r>
            <a:endParaRPr lang="en-US" sz="2000" dirty="0">
              <a:solidFill>
                <a:schemeClr val="bg1">
                  <a:lumMod val="95000"/>
                </a:schemeClr>
              </a:solidFill>
              <a:latin typeface="Helvetica" charset="0"/>
              <a:ea typeface="Helvetica" charset="0"/>
              <a:cs typeface="Helvetica" charset="0"/>
            </a:endParaRPr>
          </a:p>
          <a:p>
            <a:pPr>
              <a:lnSpc>
                <a:spcPct val="100000"/>
              </a:lnSpc>
              <a:spcBef>
                <a:spcPts val="0"/>
              </a:spcBef>
            </a:pPr>
            <a:r>
              <a:rPr lang="en-US" sz="2000" dirty="0" smtClean="0">
                <a:solidFill>
                  <a:schemeClr val="bg1">
                    <a:lumMod val="95000"/>
                  </a:schemeClr>
                </a:solidFill>
                <a:latin typeface="Helvetica" charset="0"/>
                <a:ea typeface="Helvetica" charset="0"/>
                <a:cs typeface="Helvetica" charset="0"/>
              </a:rPr>
              <a:t>Kent J. Crippen</a:t>
            </a:r>
          </a:p>
          <a:p>
            <a:pPr>
              <a:lnSpc>
                <a:spcPct val="100000"/>
              </a:lnSpc>
              <a:spcBef>
                <a:spcPts val="0"/>
              </a:spcBef>
            </a:pPr>
            <a:r>
              <a:rPr lang="en-US" sz="2000" dirty="0" smtClean="0">
                <a:solidFill>
                  <a:schemeClr val="bg1">
                    <a:lumMod val="95000"/>
                  </a:schemeClr>
                </a:solidFill>
                <a:latin typeface="Helvetica" charset="0"/>
                <a:ea typeface="Helvetica" charset="0"/>
                <a:cs typeface="Helvetica" charset="0"/>
              </a:rPr>
              <a:t> </a:t>
            </a:r>
            <a:r>
              <a:rPr lang="en-US" sz="2000" dirty="0" smtClean="0">
                <a:solidFill>
                  <a:srgbClr val="EDA247"/>
                </a:solidFill>
                <a:latin typeface="Helvetica" charset="0"/>
                <a:ea typeface="Helvetica" charset="0"/>
                <a:cs typeface="Helvetica" charset="0"/>
              </a:rPr>
              <a:t>University of Florida</a:t>
            </a:r>
          </a:p>
          <a:p>
            <a:pPr>
              <a:lnSpc>
                <a:spcPct val="100000"/>
              </a:lnSpc>
              <a:spcBef>
                <a:spcPts val="0"/>
              </a:spcBef>
            </a:pPr>
            <a:r>
              <a:rPr lang="en-US" sz="2000" dirty="0" smtClean="0">
                <a:solidFill>
                  <a:srgbClr val="EDA247"/>
                </a:solidFill>
                <a:latin typeface="Helvetica" charset="0"/>
                <a:ea typeface="Helvetica" charset="0"/>
                <a:cs typeface="Helvetica" charset="0"/>
              </a:rPr>
              <a:t>College of Education</a:t>
            </a:r>
          </a:p>
        </p:txBody>
      </p:sp>
    </p:spTree>
    <p:extLst>
      <p:ext uri="{BB962C8B-B14F-4D97-AF65-F5344CB8AC3E}">
        <p14:creationId xmlns:p14="http://schemas.microsoft.com/office/powerpoint/2010/main" val="2488958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8939" y="1105094"/>
            <a:ext cx="4621327" cy="1850141"/>
          </a:xfrm>
        </p:spPr>
        <p:txBody>
          <a:bodyPr>
            <a:noAutofit/>
          </a:bodyPr>
          <a:lstStyle/>
          <a:p>
            <a:pPr marL="0" indent="0">
              <a:buNone/>
            </a:pPr>
            <a:r>
              <a:rPr lang="en-US" sz="3600" dirty="0">
                <a:latin typeface="Merriweather Light"/>
                <a:cs typeface="Merriweather Light"/>
              </a:rPr>
              <a:t>What is the </a:t>
            </a:r>
            <a:r>
              <a:rPr lang="en-US" sz="3600" b="1" dirty="0">
                <a:latin typeface="Merriweather Light"/>
                <a:cs typeface="Merriweather Light"/>
              </a:rPr>
              <a:t>nature of the relationships </a:t>
            </a:r>
            <a:r>
              <a:rPr lang="en-US" sz="3600" dirty="0">
                <a:latin typeface="Merriweather Light"/>
                <a:cs typeface="Merriweather Light"/>
              </a:rPr>
              <a:t>created in the myFOSSIL digital habitat? </a:t>
            </a:r>
          </a:p>
        </p:txBody>
      </p:sp>
      <p:sp>
        <p:nvSpPr>
          <p:cNvPr id="8" name="Title 1"/>
          <p:cNvSpPr txBox="1">
            <a:spLocks/>
          </p:cNvSpPr>
          <p:nvPr/>
        </p:nvSpPr>
        <p:spPr>
          <a:xfrm>
            <a:off x="9153571" y="13252"/>
            <a:ext cx="2716695" cy="6624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smtClean="0">
                <a:solidFill>
                  <a:srgbClr val="EDA247"/>
                </a:solidFill>
                <a:latin typeface="Helvetica" charset="0"/>
                <a:ea typeface="Helvetica" charset="0"/>
                <a:cs typeface="Helvetica" charset="0"/>
              </a:rPr>
              <a:t>Results</a:t>
            </a:r>
            <a:endParaRPr lang="en-US" sz="3600" dirty="0">
              <a:solidFill>
                <a:srgbClr val="EDA247"/>
              </a:solidFill>
              <a:latin typeface="Helvetica" charset="0"/>
              <a:ea typeface="Helvetica" charset="0"/>
              <a:cs typeface="Helvetica" charset="0"/>
            </a:endParaRPr>
          </a:p>
        </p:txBody>
      </p:sp>
      <p:grpSp>
        <p:nvGrpSpPr>
          <p:cNvPr id="4" name="Group 3"/>
          <p:cNvGrpSpPr/>
          <p:nvPr/>
        </p:nvGrpSpPr>
        <p:grpSpPr>
          <a:xfrm>
            <a:off x="0" y="675725"/>
            <a:ext cx="7568458" cy="6061524"/>
            <a:chOff x="0" y="675725"/>
            <a:chExt cx="7568458" cy="6061524"/>
          </a:xfrm>
        </p:grpSpPr>
        <p:grpSp>
          <p:nvGrpSpPr>
            <p:cNvPr id="2" name="Group 1"/>
            <p:cNvGrpSpPr/>
            <p:nvPr/>
          </p:nvGrpSpPr>
          <p:grpSpPr>
            <a:xfrm>
              <a:off x="0" y="675725"/>
              <a:ext cx="6563584" cy="5799786"/>
              <a:chOff x="0" y="675725"/>
              <a:chExt cx="6563584" cy="5799786"/>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672"/>
              <a:stretch/>
            </p:blipFill>
            <p:spPr>
              <a:xfrm>
                <a:off x="103772" y="722605"/>
                <a:ext cx="6459812" cy="5752906"/>
              </a:xfrm>
              <a:prstGeom prst="rect">
                <a:avLst/>
              </a:prstGeom>
            </p:spPr>
          </p:pic>
          <p:sp>
            <p:nvSpPr>
              <p:cNvPr id="16" name="TextBox 15"/>
              <p:cNvSpPr txBox="1"/>
              <p:nvPr/>
            </p:nvSpPr>
            <p:spPr>
              <a:xfrm>
                <a:off x="0" y="675725"/>
                <a:ext cx="4615302" cy="307777"/>
              </a:xfrm>
              <a:prstGeom prst="rect">
                <a:avLst/>
              </a:prstGeom>
              <a:solidFill>
                <a:schemeClr val="bg1"/>
              </a:solidFill>
            </p:spPr>
            <p:txBody>
              <a:bodyPr wrap="none" rtlCol="0">
                <a:spAutoFit/>
              </a:bodyPr>
              <a:lstStyle/>
              <a:p>
                <a:r>
                  <a:rPr lang="en-US" sz="1400" smtClean="0">
                    <a:latin typeface="Helvetica" charset="0"/>
                    <a:ea typeface="Helvetica" charset="0"/>
                    <a:cs typeface="Helvetica" charset="0"/>
                  </a:rPr>
                  <a:t>myFOSSIL amateur-professional friendship connections</a:t>
                </a:r>
                <a:endParaRPr lang="en-US" sz="1400" dirty="0">
                  <a:latin typeface="Helvetica" charset="0"/>
                  <a:ea typeface="Helvetica" charset="0"/>
                  <a:cs typeface="Helvetica" charset="0"/>
                </a:endParaRPr>
              </a:p>
            </p:txBody>
          </p:sp>
        </p:grpSp>
        <p:grpSp>
          <p:nvGrpSpPr>
            <p:cNvPr id="7" name="Group 6"/>
            <p:cNvGrpSpPr/>
            <p:nvPr/>
          </p:nvGrpSpPr>
          <p:grpSpPr>
            <a:xfrm>
              <a:off x="4980572" y="6213773"/>
              <a:ext cx="2587886" cy="523476"/>
              <a:chOff x="5715727" y="6064507"/>
              <a:chExt cx="3121318" cy="760884"/>
            </a:xfrm>
          </p:grpSpPr>
          <p:grpSp>
            <p:nvGrpSpPr>
              <p:cNvPr id="9" name="Group 8"/>
              <p:cNvGrpSpPr/>
              <p:nvPr/>
            </p:nvGrpSpPr>
            <p:grpSpPr>
              <a:xfrm>
                <a:off x="5715727" y="6141508"/>
                <a:ext cx="292722" cy="577494"/>
                <a:chOff x="2191131" y="6280506"/>
                <a:chExt cx="292722" cy="577494"/>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1131" y="6280506"/>
                  <a:ext cx="292331" cy="292331"/>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1521" y="6565668"/>
                  <a:ext cx="292332" cy="292332"/>
                </a:xfrm>
                <a:prstGeom prst="rect">
                  <a:avLst/>
                </a:prstGeom>
              </p:spPr>
            </p:pic>
          </p:grpSp>
          <p:sp>
            <p:nvSpPr>
              <p:cNvPr id="12" name="TextBox 11"/>
              <p:cNvSpPr txBox="1"/>
              <p:nvPr/>
            </p:nvSpPr>
            <p:spPr>
              <a:xfrm>
                <a:off x="6008058" y="6064507"/>
                <a:ext cx="2455837" cy="447361"/>
              </a:xfrm>
              <a:prstGeom prst="rect">
                <a:avLst/>
              </a:prstGeom>
              <a:noFill/>
            </p:spPr>
            <p:txBody>
              <a:bodyPr wrap="none" rtlCol="0">
                <a:spAutoFit/>
              </a:bodyPr>
              <a:lstStyle/>
              <a:p>
                <a:r>
                  <a:rPr lang="en-US" sz="1400" dirty="0" smtClean="0">
                    <a:latin typeface="Helvetica" charset="0"/>
                    <a:ea typeface="Helvetica" charset="0"/>
                    <a:cs typeface="Helvetica" charset="0"/>
                  </a:rPr>
                  <a:t>Amateur Paleontologist</a:t>
                </a:r>
                <a:endParaRPr lang="en-US" sz="1400" dirty="0">
                  <a:latin typeface="Helvetica" charset="0"/>
                  <a:ea typeface="Helvetica" charset="0"/>
                  <a:cs typeface="Helvetica" charset="0"/>
                </a:endParaRPr>
              </a:p>
            </p:txBody>
          </p:sp>
          <p:sp>
            <p:nvSpPr>
              <p:cNvPr id="13" name="TextBox 12"/>
              <p:cNvSpPr txBox="1"/>
              <p:nvPr/>
            </p:nvSpPr>
            <p:spPr>
              <a:xfrm>
                <a:off x="6008058" y="6378030"/>
                <a:ext cx="2828987" cy="447361"/>
              </a:xfrm>
              <a:prstGeom prst="rect">
                <a:avLst/>
              </a:prstGeom>
              <a:noFill/>
            </p:spPr>
            <p:txBody>
              <a:bodyPr wrap="none" rtlCol="0">
                <a:spAutoFit/>
              </a:bodyPr>
              <a:lstStyle/>
              <a:p>
                <a:r>
                  <a:rPr lang="en-US" sz="1400" dirty="0" smtClean="0">
                    <a:latin typeface="Helvetica" charset="0"/>
                    <a:ea typeface="Helvetica" charset="0"/>
                    <a:cs typeface="Helvetica" charset="0"/>
                  </a:rPr>
                  <a:t>Professional Paleontologist</a:t>
                </a:r>
                <a:endParaRPr lang="en-US" sz="1400" dirty="0">
                  <a:latin typeface="Helvetica" charset="0"/>
                  <a:ea typeface="Helvetica" charset="0"/>
                  <a:cs typeface="Helvetica" charset="0"/>
                </a:endParaRPr>
              </a:p>
            </p:txBody>
          </p:sp>
        </p:grpSp>
      </p:grpSp>
      <p:cxnSp>
        <p:nvCxnSpPr>
          <p:cNvPr id="18" name="Straight Arrow Connector 17"/>
          <p:cNvCxnSpPr/>
          <p:nvPr/>
        </p:nvCxnSpPr>
        <p:spPr>
          <a:xfrm flipH="1">
            <a:off x="5520819" y="1894433"/>
            <a:ext cx="720192" cy="271462"/>
          </a:xfrm>
          <a:prstGeom prst="straightConnector1">
            <a:avLst/>
          </a:prstGeom>
          <a:ln w="38100">
            <a:solidFill>
              <a:srgbClr val="103B4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33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8115" y="1105094"/>
            <a:ext cx="4692151" cy="5143305"/>
          </a:xfrm>
        </p:spPr>
        <p:txBody>
          <a:bodyPr>
            <a:normAutofit/>
          </a:bodyPr>
          <a:lstStyle/>
          <a:p>
            <a:pPr marL="0" indent="0">
              <a:buNone/>
            </a:pPr>
            <a:r>
              <a:rPr lang="en-US" sz="4800" dirty="0">
                <a:latin typeface="Merriweather Light"/>
                <a:cs typeface="Merriweather Light"/>
              </a:rPr>
              <a:t>What forms of </a:t>
            </a:r>
            <a:r>
              <a:rPr lang="en-US" sz="4800" b="1" dirty="0">
                <a:latin typeface="Merriweather Light"/>
                <a:cs typeface="Merriweather Light"/>
              </a:rPr>
              <a:t>shared practice </a:t>
            </a:r>
            <a:r>
              <a:rPr lang="en-US" sz="4800" dirty="0">
                <a:latin typeface="Merriweather Light"/>
                <a:cs typeface="Merriweather Light"/>
              </a:rPr>
              <a:t>are </a:t>
            </a:r>
            <a:r>
              <a:rPr lang="en-US" sz="4800" b="1" dirty="0">
                <a:latin typeface="Merriweather Light"/>
                <a:cs typeface="Merriweather Light"/>
              </a:rPr>
              <a:t>expressed</a:t>
            </a:r>
            <a:r>
              <a:rPr lang="en-US" sz="4800" dirty="0">
                <a:latin typeface="Merriweather Light"/>
                <a:cs typeface="Merriweather Light"/>
              </a:rPr>
              <a:t> </a:t>
            </a:r>
            <a:r>
              <a:rPr lang="en-US" sz="4800" dirty="0" smtClean="0">
                <a:latin typeface="Merriweather Light"/>
                <a:cs typeface="Merriweather Light"/>
              </a:rPr>
              <a:t>in the digital habitat of myFOSSIL?</a:t>
            </a:r>
            <a:endParaRPr lang="en-US" sz="4800" dirty="0">
              <a:latin typeface="Merriweather Light"/>
              <a:cs typeface="Merriweather Light"/>
            </a:endParaRPr>
          </a:p>
        </p:txBody>
      </p:sp>
      <p:sp>
        <p:nvSpPr>
          <p:cNvPr id="6" name="Title 1"/>
          <p:cNvSpPr txBox="1">
            <a:spLocks/>
          </p:cNvSpPr>
          <p:nvPr/>
        </p:nvSpPr>
        <p:spPr>
          <a:xfrm>
            <a:off x="9153571" y="13252"/>
            <a:ext cx="2716695" cy="6624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smtClean="0">
                <a:solidFill>
                  <a:srgbClr val="EDA247"/>
                </a:solidFill>
                <a:latin typeface="Helvetica" charset="0"/>
                <a:ea typeface="Helvetica" charset="0"/>
                <a:cs typeface="Helvetica" charset="0"/>
              </a:rPr>
              <a:t>Results</a:t>
            </a:r>
            <a:endParaRPr lang="en-US" sz="3600" dirty="0">
              <a:solidFill>
                <a:srgbClr val="EDA247"/>
              </a:solidFill>
              <a:latin typeface="Helvetica" charset="0"/>
              <a:ea typeface="Helvetica" charset="0"/>
              <a:cs typeface="Helvetica" charset="0"/>
            </a:endParaRPr>
          </a:p>
        </p:txBody>
      </p:sp>
      <p:grpSp>
        <p:nvGrpSpPr>
          <p:cNvPr id="2" name="Group 1"/>
          <p:cNvGrpSpPr/>
          <p:nvPr/>
        </p:nvGrpSpPr>
        <p:grpSpPr>
          <a:xfrm>
            <a:off x="0" y="675725"/>
            <a:ext cx="7597415" cy="6101934"/>
            <a:chOff x="0" y="675725"/>
            <a:chExt cx="7597415" cy="6101934"/>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3383" r="10492"/>
            <a:stretch/>
          </p:blipFill>
          <p:spPr>
            <a:xfrm>
              <a:off x="92768" y="805992"/>
              <a:ext cx="6316722" cy="5971667"/>
            </a:xfrm>
            <a:prstGeom prst="rect">
              <a:avLst/>
            </a:prstGeom>
          </p:spPr>
        </p:pic>
        <p:grpSp>
          <p:nvGrpSpPr>
            <p:cNvPr id="16" name="Group 15"/>
            <p:cNvGrpSpPr/>
            <p:nvPr/>
          </p:nvGrpSpPr>
          <p:grpSpPr>
            <a:xfrm>
              <a:off x="5009529" y="5995911"/>
              <a:ext cx="2587886" cy="724596"/>
              <a:chOff x="103772" y="6075423"/>
              <a:chExt cx="2587886" cy="724596"/>
            </a:xfrm>
          </p:grpSpPr>
          <p:grpSp>
            <p:nvGrpSpPr>
              <p:cNvPr id="7" name="Group 6"/>
              <p:cNvGrpSpPr/>
              <p:nvPr/>
            </p:nvGrpSpPr>
            <p:grpSpPr>
              <a:xfrm>
                <a:off x="103772" y="6276543"/>
                <a:ext cx="2587886" cy="523476"/>
                <a:chOff x="5715727" y="6064507"/>
                <a:chExt cx="3121318" cy="760884"/>
              </a:xfrm>
            </p:grpSpPr>
            <p:grpSp>
              <p:nvGrpSpPr>
                <p:cNvPr id="8" name="Group 7"/>
                <p:cNvGrpSpPr/>
                <p:nvPr/>
              </p:nvGrpSpPr>
              <p:grpSpPr>
                <a:xfrm>
                  <a:off x="5715727" y="6141508"/>
                  <a:ext cx="292722" cy="577494"/>
                  <a:chOff x="2191131" y="6280506"/>
                  <a:chExt cx="292722" cy="577494"/>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1131" y="6280506"/>
                    <a:ext cx="292331" cy="29233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1521" y="6565668"/>
                    <a:ext cx="292332" cy="292332"/>
                  </a:xfrm>
                  <a:prstGeom prst="rect">
                    <a:avLst/>
                  </a:prstGeom>
                </p:spPr>
              </p:pic>
            </p:grpSp>
            <p:sp>
              <p:nvSpPr>
                <p:cNvPr id="9" name="TextBox 8"/>
                <p:cNvSpPr txBox="1"/>
                <p:nvPr/>
              </p:nvSpPr>
              <p:spPr>
                <a:xfrm>
                  <a:off x="6008058" y="6064507"/>
                  <a:ext cx="2455837" cy="447361"/>
                </a:xfrm>
                <a:prstGeom prst="rect">
                  <a:avLst/>
                </a:prstGeom>
                <a:noFill/>
              </p:spPr>
              <p:txBody>
                <a:bodyPr wrap="none" rtlCol="0">
                  <a:spAutoFit/>
                </a:bodyPr>
                <a:lstStyle/>
                <a:p>
                  <a:r>
                    <a:rPr lang="en-US" sz="1400" dirty="0" smtClean="0">
                      <a:latin typeface="Helvetica" charset="0"/>
                      <a:ea typeface="Helvetica" charset="0"/>
                      <a:cs typeface="Helvetica" charset="0"/>
                    </a:rPr>
                    <a:t>Amateur Paleontologist</a:t>
                  </a:r>
                  <a:endParaRPr lang="en-US" sz="1400" dirty="0">
                    <a:latin typeface="Helvetica" charset="0"/>
                    <a:ea typeface="Helvetica" charset="0"/>
                    <a:cs typeface="Helvetica" charset="0"/>
                  </a:endParaRPr>
                </a:p>
              </p:txBody>
            </p:sp>
            <p:sp>
              <p:nvSpPr>
                <p:cNvPr id="10" name="TextBox 9"/>
                <p:cNvSpPr txBox="1"/>
                <p:nvPr/>
              </p:nvSpPr>
              <p:spPr>
                <a:xfrm>
                  <a:off x="6008058" y="6378030"/>
                  <a:ext cx="2828987" cy="447361"/>
                </a:xfrm>
                <a:prstGeom prst="rect">
                  <a:avLst/>
                </a:prstGeom>
                <a:noFill/>
              </p:spPr>
              <p:txBody>
                <a:bodyPr wrap="none" rtlCol="0">
                  <a:spAutoFit/>
                </a:bodyPr>
                <a:lstStyle/>
                <a:p>
                  <a:r>
                    <a:rPr lang="en-US" sz="1400" dirty="0" smtClean="0">
                      <a:latin typeface="Helvetica" charset="0"/>
                      <a:ea typeface="Helvetica" charset="0"/>
                      <a:cs typeface="Helvetica" charset="0"/>
                    </a:rPr>
                    <a:t>Professional Paleontologist</a:t>
                  </a:r>
                  <a:endParaRPr lang="en-US" sz="1400" dirty="0">
                    <a:latin typeface="Helvetica" charset="0"/>
                    <a:ea typeface="Helvetica" charset="0"/>
                    <a:cs typeface="Helvetica" charset="0"/>
                  </a:endParaRPr>
                </a:p>
              </p:txBody>
            </p:sp>
          </p:grpSp>
          <p:sp>
            <p:nvSpPr>
              <p:cNvPr id="13" name="TextBox 12"/>
              <p:cNvSpPr txBox="1"/>
              <p:nvPr/>
            </p:nvSpPr>
            <p:spPr>
              <a:xfrm>
                <a:off x="346144" y="6075423"/>
                <a:ext cx="681597" cy="307777"/>
              </a:xfrm>
              <a:prstGeom prst="rect">
                <a:avLst/>
              </a:prstGeom>
              <a:noFill/>
            </p:spPr>
            <p:txBody>
              <a:bodyPr wrap="none" rtlCol="0">
                <a:spAutoFit/>
              </a:bodyPr>
              <a:lstStyle/>
              <a:p>
                <a:r>
                  <a:rPr lang="en-US" sz="1400" dirty="0" smtClean="0">
                    <a:latin typeface="Helvetica" charset="0"/>
                    <a:ea typeface="Helvetica" charset="0"/>
                    <a:cs typeface="Helvetica" charset="0"/>
                  </a:rPr>
                  <a:t>Group</a:t>
                </a:r>
                <a:endParaRPr lang="en-US" sz="1400" dirty="0">
                  <a:latin typeface="Helvetica" charset="0"/>
                  <a:ea typeface="Helvetica" charset="0"/>
                  <a:cs typeface="Helvetica" charset="0"/>
                </a:endParaRPr>
              </a:p>
            </p:txBody>
          </p:sp>
          <p:sp>
            <p:nvSpPr>
              <p:cNvPr id="15" name="Oval 14"/>
              <p:cNvSpPr/>
              <p:nvPr/>
            </p:nvSpPr>
            <p:spPr>
              <a:xfrm>
                <a:off x="136525" y="6154531"/>
                <a:ext cx="177800" cy="151776"/>
              </a:xfrm>
              <a:prstGeom prst="ellipse">
                <a:avLst/>
              </a:prstGeom>
              <a:solidFill>
                <a:srgbClr val="B37021"/>
              </a:solidFill>
              <a:ln>
                <a:solidFill>
                  <a:srgbClr val="B37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0" y="675725"/>
              <a:ext cx="2566665" cy="307777"/>
            </a:xfrm>
            <a:prstGeom prst="rect">
              <a:avLst/>
            </a:prstGeom>
            <a:solidFill>
              <a:schemeClr val="bg1"/>
            </a:solidFill>
          </p:spPr>
          <p:txBody>
            <a:bodyPr wrap="none" rtlCol="0">
              <a:spAutoFit/>
            </a:bodyPr>
            <a:lstStyle/>
            <a:p>
              <a:r>
                <a:rPr lang="en-US" sz="1400" dirty="0" smtClean="0">
                  <a:latin typeface="Helvetica" charset="0"/>
                  <a:ea typeface="Helvetica" charset="0"/>
                  <a:cs typeface="Helvetica" charset="0"/>
                </a:rPr>
                <a:t>myFOSSIL group connections</a:t>
              </a:r>
              <a:endParaRPr lang="en-US" sz="1400" dirty="0">
                <a:latin typeface="Helvetica" charset="0"/>
                <a:ea typeface="Helvetica" charset="0"/>
                <a:cs typeface="Helvetica" charset="0"/>
              </a:endParaRPr>
            </a:p>
          </p:txBody>
        </p:sp>
      </p:grpSp>
    </p:spTree>
    <p:extLst>
      <p:ext uri="{BB962C8B-B14F-4D97-AF65-F5344CB8AC3E}">
        <p14:creationId xmlns:p14="http://schemas.microsoft.com/office/powerpoint/2010/main" val="1586706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163" y="851742"/>
            <a:ext cx="12034837" cy="1056572"/>
          </a:xfrm>
        </p:spPr>
        <p:txBody>
          <a:bodyPr>
            <a:normAutofit/>
          </a:bodyPr>
          <a:lstStyle/>
          <a:p>
            <a:pPr marL="0" indent="0">
              <a:buNone/>
            </a:pPr>
            <a:r>
              <a:rPr lang="en-US" sz="2400" dirty="0" smtClean="0">
                <a:latin typeface="Merriweather Light"/>
                <a:cs typeface="Merriweather Light"/>
              </a:rPr>
              <a:t>Of the myFOSSIL community, </a:t>
            </a:r>
            <a:r>
              <a:rPr lang="en-US" sz="2400" b="1" dirty="0" smtClean="0">
                <a:latin typeface="Merriweather Light"/>
                <a:cs typeface="Merriweather Light"/>
              </a:rPr>
              <a:t>who</a:t>
            </a:r>
            <a:r>
              <a:rPr lang="en-US" sz="2400" dirty="0" smtClean="0">
                <a:latin typeface="Merriweather Light"/>
                <a:cs typeface="Merriweather Light"/>
              </a:rPr>
              <a:t> is participating in </a:t>
            </a:r>
            <a:r>
              <a:rPr lang="en-US" sz="2400" b="1" dirty="0" smtClean="0">
                <a:latin typeface="Merriweather Light"/>
                <a:cs typeface="Merriweather Light"/>
              </a:rPr>
              <a:t>other</a:t>
            </a:r>
            <a:r>
              <a:rPr lang="en-US" sz="2400" dirty="0" smtClean="0">
                <a:latin typeface="Merriweather Light"/>
                <a:cs typeface="Merriweather Light"/>
              </a:rPr>
              <a:t> </a:t>
            </a:r>
            <a:r>
              <a:rPr lang="en-US" sz="2400" b="1" dirty="0" smtClean="0">
                <a:latin typeface="Merriweather Light"/>
                <a:cs typeface="Merriweather Light"/>
              </a:rPr>
              <a:t>digital habitats</a:t>
            </a:r>
            <a:r>
              <a:rPr lang="en-US" sz="2400" dirty="0" smtClean="0">
                <a:latin typeface="Merriweather Light"/>
                <a:cs typeface="Merriweather Light"/>
              </a:rPr>
              <a:t>?</a:t>
            </a:r>
          </a:p>
        </p:txBody>
      </p:sp>
      <p:sp>
        <p:nvSpPr>
          <p:cNvPr id="14" name="Title 1"/>
          <p:cNvSpPr txBox="1">
            <a:spLocks/>
          </p:cNvSpPr>
          <p:nvPr/>
        </p:nvSpPr>
        <p:spPr>
          <a:xfrm>
            <a:off x="9153571" y="13252"/>
            <a:ext cx="2716695" cy="6624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smtClean="0">
                <a:solidFill>
                  <a:srgbClr val="EDA247"/>
                </a:solidFill>
                <a:latin typeface="Helvetica" charset="0"/>
                <a:ea typeface="Helvetica" charset="0"/>
                <a:cs typeface="Helvetica" charset="0"/>
              </a:rPr>
              <a:t>Results</a:t>
            </a:r>
            <a:endParaRPr lang="en-US" sz="3600" dirty="0">
              <a:solidFill>
                <a:srgbClr val="EDA247"/>
              </a:solidFill>
              <a:latin typeface="Helvetica" charset="0"/>
              <a:ea typeface="Helvetica" charset="0"/>
              <a:cs typeface="Helvetica" charset="0"/>
            </a:endParaRPr>
          </a:p>
        </p:txBody>
      </p:sp>
      <p:grpSp>
        <p:nvGrpSpPr>
          <p:cNvPr id="4" name="Group 3"/>
          <p:cNvGrpSpPr/>
          <p:nvPr/>
        </p:nvGrpSpPr>
        <p:grpSpPr>
          <a:xfrm>
            <a:off x="0" y="1226139"/>
            <a:ext cx="6193748" cy="5554792"/>
            <a:chOff x="0" y="1226139"/>
            <a:chExt cx="6193748" cy="5554792"/>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33916"/>
              <a:ext cx="5973683" cy="4731025"/>
            </a:xfrm>
            <a:prstGeom prst="rect">
              <a:avLst/>
            </a:prstGeom>
          </p:spPr>
        </p:pic>
        <p:sp>
          <p:nvSpPr>
            <p:cNvPr id="15" name="TextBox 14"/>
            <p:cNvSpPr txBox="1"/>
            <p:nvPr/>
          </p:nvSpPr>
          <p:spPr>
            <a:xfrm>
              <a:off x="0" y="1226139"/>
              <a:ext cx="2377510" cy="307777"/>
            </a:xfrm>
            <a:prstGeom prst="rect">
              <a:avLst/>
            </a:prstGeom>
            <a:solidFill>
              <a:schemeClr val="bg1"/>
            </a:solidFill>
          </p:spPr>
          <p:txBody>
            <a:bodyPr wrap="none" rtlCol="0">
              <a:spAutoFit/>
            </a:bodyPr>
            <a:lstStyle/>
            <a:p>
              <a:r>
                <a:rPr lang="en-US" sz="1400" dirty="0" smtClean="0">
                  <a:latin typeface="Helvetica" charset="0"/>
                  <a:ea typeface="Helvetica" charset="0"/>
                  <a:cs typeface="Helvetica" charset="0"/>
                </a:rPr>
                <a:t>myFOSSIL Facebook users</a:t>
              </a:r>
              <a:endParaRPr lang="en-US" sz="1400" dirty="0">
                <a:latin typeface="Helvetica" charset="0"/>
                <a:ea typeface="Helvetica" charset="0"/>
                <a:cs typeface="Helvetica" charset="0"/>
              </a:endParaRPr>
            </a:p>
          </p:txBody>
        </p:sp>
        <p:grpSp>
          <p:nvGrpSpPr>
            <p:cNvPr id="17" name="Group 16"/>
            <p:cNvGrpSpPr/>
            <p:nvPr/>
          </p:nvGrpSpPr>
          <p:grpSpPr>
            <a:xfrm>
              <a:off x="3605862" y="6257455"/>
              <a:ext cx="2587886" cy="523476"/>
              <a:chOff x="5715727" y="6064507"/>
              <a:chExt cx="3121318" cy="760884"/>
            </a:xfrm>
          </p:grpSpPr>
          <p:grpSp>
            <p:nvGrpSpPr>
              <p:cNvPr id="18" name="Group 17"/>
              <p:cNvGrpSpPr/>
              <p:nvPr/>
            </p:nvGrpSpPr>
            <p:grpSpPr>
              <a:xfrm>
                <a:off x="5715727" y="6141508"/>
                <a:ext cx="292722" cy="577494"/>
                <a:chOff x="2191131" y="6280506"/>
                <a:chExt cx="292722" cy="577494"/>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1131" y="6280506"/>
                  <a:ext cx="292331" cy="292331"/>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1521" y="6565668"/>
                  <a:ext cx="292332" cy="292332"/>
                </a:xfrm>
                <a:prstGeom prst="rect">
                  <a:avLst/>
                </a:prstGeom>
              </p:spPr>
            </p:pic>
          </p:grpSp>
          <p:sp>
            <p:nvSpPr>
              <p:cNvPr id="19" name="TextBox 18"/>
              <p:cNvSpPr txBox="1"/>
              <p:nvPr/>
            </p:nvSpPr>
            <p:spPr>
              <a:xfrm>
                <a:off x="6008058" y="6064507"/>
                <a:ext cx="2455837" cy="447361"/>
              </a:xfrm>
              <a:prstGeom prst="rect">
                <a:avLst/>
              </a:prstGeom>
              <a:noFill/>
            </p:spPr>
            <p:txBody>
              <a:bodyPr wrap="none" rtlCol="0">
                <a:spAutoFit/>
              </a:bodyPr>
              <a:lstStyle/>
              <a:p>
                <a:r>
                  <a:rPr lang="en-US" sz="1400" dirty="0" smtClean="0">
                    <a:latin typeface="Helvetica" charset="0"/>
                    <a:ea typeface="Helvetica" charset="0"/>
                    <a:cs typeface="Helvetica" charset="0"/>
                  </a:rPr>
                  <a:t>Amateur Paleontologist</a:t>
                </a:r>
                <a:endParaRPr lang="en-US" sz="1400" dirty="0">
                  <a:latin typeface="Helvetica" charset="0"/>
                  <a:ea typeface="Helvetica" charset="0"/>
                  <a:cs typeface="Helvetica" charset="0"/>
                </a:endParaRPr>
              </a:p>
            </p:txBody>
          </p:sp>
          <p:sp>
            <p:nvSpPr>
              <p:cNvPr id="20" name="TextBox 19"/>
              <p:cNvSpPr txBox="1"/>
              <p:nvPr/>
            </p:nvSpPr>
            <p:spPr>
              <a:xfrm>
                <a:off x="6008058" y="6378030"/>
                <a:ext cx="2828987" cy="447361"/>
              </a:xfrm>
              <a:prstGeom prst="rect">
                <a:avLst/>
              </a:prstGeom>
              <a:noFill/>
            </p:spPr>
            <p:txBody>
              <a:bodyPr wrap="none" rtlCol="0">
                <a:spAutoFit/>
              </a:bodyPr>
              <a:lstStyle/>
              <a:p>
                <a:r>
                  <a:rPr lang="en-US" sz="1400" dirty="0" smtClean="0">
                    <a:latin typeface="Helvetica" charset="0"/>
                    <a:ea typeface="Helvetica" charset="0"/>
                    <a:cs typeface="Helvetica" charset="0"/>
                  </a:rPr>
                  <a:t>Professional Paleontologist</a:t>
                </a:r>
                <a:endParaRPr lang="en-US" sz="1400" dirty="0">
                  <a:latin typeface="Helvetica" charset="0"/>
                  <a:ea typeface="Helvetica" charset="0"/>
                  <a:cs typeface="Helvetica" charset="0"/>
                </a:endParaRPr>
              </a:p>
            </p:txBody>
          </p:sp>
        </p:grpSp>
      </p:grpSp>
      <p:grpSp>
        <p:nvGrpSpPr>
          <p:cNvPr id="2" name="Group 1"/>
          <p:cNvGrpSpPr/>
          <p:nvPr/>
        </p:nvGrpSpPr>
        <p:grpSpPr>
          <a:xfrm>
            <a:off x="5744672" y="1279664"/>
            <a:ext cx="6308876" cy="5057512"/>
            <a:chOff x="5744672" y="1279664"/>
            <a:chExt cx="6308876" cy="5057512"/>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44672" y="1474591"/>
              <a:ext cx="5834061" cy="4783990"/>
            </a:xfrm>
            <a:prstGeom prst="rect">
              <a:avLst/>
            </a:prstGeom>
          </p:spPr>
        </p:pic>
        <p:sp>
          <p:nvSpPr>
            <p:cNvPr id="16" name="TextBox 15"/>
            <p:cNvSpPr txBox="1"/>
            <p:nvPr/>
          </p:nvSpPr>
          <p:spPr>
            <a:xfrm>
              <a:off x="5973683" y="1279664"/>
              <a:ext cx="2116285" cy="307777"/>
            </a:xfrm>
            <a:prstGeom prst="rect">
              <a:avLst/>
            </a:prstGeom>
            <a:solidFill>
              <a:schemeClr val="bg1"/>
            </a:solidFill>
          </p:spPr>
          <p:txBody>
            <a:bodyPr wrap="none" rtlCol="0">
              <a:spAutoFit/>
            </a:bodyPr>
            <a:lstStyle/>
            <a:p>
              <a:r>
                <a:rPr lang="en-US" sz="1400" dirty="0" smtClean="0">
                  <a:latin typeface="Helvetica" charset="0"/>
                  <a:ea typeface="Helvetica" charset="0"/>
                  <a:cs typeface="Helvetica" charset="0"/>
                </a:rPr>
                <a:t>myFOSSIL Twitter users</a:t>
              </a:r>
              <a:endParaRPr lang="en-US" sz="1400" dirty="0">
                <a:latin typeface="Helvetica" charset="0"/>
                <a:ea typeface="Helvetica" charset="0"/>
                <a:cs typeface="Helvetica" charset="0"/>
              </a:endParaRPr>
            </a:p>
          </p:txBody>
        </p:sp>
        <p:grpSp>
          <p:nvGrpSpPr>
            <p:cNvPr id="23" name="Group 22"/>
            <p:cNvGrpSpPr/>
            <p:nvPr/>
          </p:nvGrpSpPr>
          <p:grpSpPr>
            <a:xfrm>
              <a:off x="9922517" y="5859867"/>
              <a:ext cx="2131031" cy="477309"/>
              <a:chOff x="5715727" y="6064507"/>
              <a:chExt cx="2570293" cy="693779"/>
            </a:xfrm>
          </p:grpSpPr>
          <p:grpSp>
            <p:nvGrpSpPr>
              <p:cNvPr id="24" name="Group 23"/>
              <p:cNvGrpSpPr/>
              <p:nvPr/>
            </p:nvGrpSpPr>
            <p:grpSpPr>
              <a:xfrm>
                <a:off x="5715727" y="6141508"/>
                <a:ext cx="292722" cy="577494"/>
                <a:chOff x="2191131" y="6280506"/>
                <a:chExt cx="292722" cy="577494"/>
              </a:xfrm>
            </p:grpSpPr>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1131" y="6280506"/>
                  <a:ext cx="292331" cy="292331"/>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1521" y="6565668"/>
                  <a:ext cx="292332" cy="292332"/>
                </a:xfrm>
                <a:prstGeom prst="rect">
                  <a:avLst/>
                </a:prstGeom>
              </p:spPr>
            </p:pic>
          </p:grpSp>
          <p:sp>
            <p:nvSpPr>
              <p:cNvPr id="25" name="TextBox 24"/>
              <p:cNvSpPr txBox="1"/>
              <p:nvPr/>
            </p:nvSpPr>
            <p:spPr>
              <a:xfrm>
                <a:off x="6008058" y="6064507"/>
                <a:ext cx="1982147" cy="380256"/>
              </a:xfrm>
              <a:prstGeom prst="rect">
                <a:avLst/>
              </a:prstGeom>
              <a:noFill/>
            </p:spPr>
            <p:txBody>
              <a:bodyPr wrap="none" rtlCol="0">
                <a:spAutoFit/>
              </a:bodyPr>
              <a:lstStyle/>
              <a:p>
                <a:r>
                  <a:rPr lang="en-US" sz="1100" dirty="0" smtClean="0">
                    <a:latin typeface="Helvetica" charset="0"/>
                    <a:ea typeface="Helvetica" charset="0"/>
                    <a:cs typeface="Helvetica" charset="0"/>
                  </a:rPr>
                  <a:t>Amateur Paleontologist</a:t>
                </a:r>
                <a:endParaRPr lang="en-US" sz="1100" dirty="0">
                  <a:latin typeface="Helvetica" charset="0"/>
                  <a:ea typeface="Helvetica" charset="0"/>
                  <a:cs typeface="Helvetica" charset="0"/>
                </a:endParaRPr>
              </a:p>
            </p:txBody>
          </p:sp>
          <p:sp>
            <p:nvSpPr>
              <p:cNvPr id="26" name="TextBox 25"/>
              <p:cNvSpPr txBox="1"/>
              <p:nvPr/>
            </p:nvSpPr>
            <p:spPr>
              <a:xfrm>
                <a:off x="6008058" y="6378030"/>
                <a:ext cx="2277962" cy="380256"/>
              </a:xfrm>
              <a:prstGeom prst="rect">
                <a:avLst/>
              </a:prstGeom>
              <a:noFill/>
            </p:spPr>
            <p:txBody>
              <a:bodyPr wrap="none" rtlCol="0">
                <a:spAutoFit/>
              </a:bodyPr>
              <a:lstStyle/>
              <a:p>
                <a:r>
                  <a:rPr lang="en-US" sz="1100" dirty="0" smtClean="0">
                    <a:latin typeface="Helvetica" charset="0"/>
                    <a:ea typeface="Helvetica" charset="0"/>
                    <a:cs typeface="Helvetica" charset="0"/>
                  </a:rPr>
                  <a:t>Professional Paleontologist</a:t>
                </a:r>
                <a:endParaRPr lang="en-US" sz="1100" dirty="0">
                  <a:latin typeface="Helvetica" charset="0"/>
                  <a:ea typeface="Helvetica" charset="0"/>
                  <a:cs typeface="Helvetica" charset="0"/>
                </a:endParaRPr>
              </a:p>
            </p:txBody>
          </p:sp>
        </p:grpSp>
      </p:grpSp>
    </p:spTree>
    <p:extLst>
      <p:ext uri="{BB962C8B-B14F-4D97-AF65-F5344CB8AC3E}">
        <p14:creationId xmlns:p14="http://schemas.microsoft.com/office/powerpoint/2010/main" val="149117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53571" y="13252"/>
            <a:ext cx="2716695" cy="662473"/>
          </a:xfrm>
        </p:spPr>
        <p:txBody>
          <a:bodyPr>
            <a:normAutofit/>
          </a:bodyPr>
          <a:lstStyle/>
          <a:p>
            <a:pPr algn="r"/>
            <a:r>
              <a:rPr lang="en-US" sz="3600" dirty="0" smtClean="0">
                <a:solidFill>
                  <a:srgbClr val="EDA247"/>
                </a:solidFill>
                <a:latin typeface="Helvetica" charset="0"/>
                <a:ea typeface="Helvetica" charset="0"/>
                <a:cs typeface="Helvetica" charset="0"/>
              </a:rPr>
              <a:t>Results</a:t>
            </a:r>
            <a:endParaRPr lang="en-US" sz="3600" dirty="0">
              <a:solidFill>
                <a:srgbClr val="EDA247"/>
              </a:solidFill>
              <a:latin typeface="Helvetica" charset="0"/>
              <a:ea typeface="Helvetica" charset="0"/>
              <a:cs typeface="Helvetica" charset="0"/>
            </a:endParaRPr>
          </a:p>
        </p:txBody>
      </p:sp>
      <p:sp>
        <p:nvSpPr>
          <p:cNvPr id="3" name="Content Placeholder 2"/>
          <p:cNvSpPr>
            <a:spLocks noGrp="1"/>
          </p:cNvSpPr>
          <p:nvPr>
            <p:ph idx="1"/>
          </p:nvPr>
        </p:nvSpPr>
        <p:spPr>
          <a:xfrm>
            <a:off x="524934" y="832894"/>
            <a:ext cx="4704291" cy="5896524"/>
          </a:xfrm>
        </p:spPr>
        <p:txBody>
          <a:bodyPr>
            <a:normAutofit fontScale="85000" lnSpcReduction="10000"/>
          </a:bodyPr>
          <a:lstStyle/>
          <a:p>
            <a:pPr>
              <a:lnSpc>
                <a:spcPct val="110000"/>
              </a:lnSpc>
            </a:pPr>
            <a:r>
              <a:rPr lang="en-US" dirty="0" smtClean="0">
                <a:latin typeface="Merriweather Light"/>
                <a:cs typeface="Merriweather Light"/>
              </a:rPr>
              <a:t>What’s the </a:t>
            </a:r>
            <a:r>
              <a:rPr lang="en-US" b="1" dirty="0" smtClean="0">
                <a:latin typeface="Merriweather Light"/>
                <a:cs typeface="Merriweather Light"/>
              </a:rPr>
              <a:t>nature of participants</a:t>
            </a:r>
            <a:r>
              <a:rPr lang="en-US" dirty="0" smtClean="0">
                <a:latin typeface="Merriweather Light"/>
                <a:cs typeface="Merriweather Light"/>
              </a:rPr>
              <a:t>?</a:t>
            </a:r>
          </a:p>
          <a:p>
            <a:pPr lvl="1">
              <a:lnSpc>
                <a:spcPct val="110000"/>
              </a:lnSpc>
            </a:pPr>
            <a:r>
              <a:rPr lang="en-US" dirty="0" smtClean="0">
                <a:latin typeface="Merriweather Light"/>
                <a:cs typeface="Merriweather Light"/>
              </a:rPr>
              <a:t>Majority </a:t>
            </a:r>
            <a:r>
              <a:rPr lang="en-US" b="1" dirty="0" smtClean="0">
                <a:latin typeface="Merriweather Light"/>
                <a:cs typeface="Merriweather Light"/>
              </a:rPr>
              <a:t>amateurs</a:t>
            </a:r>
            <a:r>
              <a:rPr lang="en-US" dirty="0" smtClean="0">
                <a:latin typeface="Merriweather Light"/>
                <a:cs typeface="Merriweather Light"/>
              </a:rPr>
              <a:t> on myFOSSIL </a:t>
            </a:r>
          </a:p>
          <a:p>
            <a:pPr>
              <a:lnSpc>
                <a:spcPct val="110000"/>
              </a:lnSpc>
            </a:pPr>
            <a:r>
              <a:rPr lang="en-US" dirty="0">
                <a:latin typeface="Merriweather Light"/>
                <a:cs typeface="Merriweather Light"/>
              </a:rPr>
              <a:t>The relationships among digital habitats </a:t>
            </a:r>
          </a:p>
          <a:p>
            <a:pPr lvl="1">
              <a:lnSpc>
                <a:spcPct val="110000"/>
              </a:lnSpc>
            </a:pPr>
            <a:r>
              <a:rPr lang="en-US" dirty="0">
                <a:latin typeface="Merriweather Light"/>
                <a:cs typeface="Merriweather Light"/>
              </a:rPr>
              <a:t>Most </a:t>
            </a:r>
            <a:r>
              <a:rPr lang="en-US" b="1" dirty="0">
                <a:latin typeface="Merriweather Light"/>
                <a:cs typeface="Merriweather Light"/>
              </a:rPr>
              <a:t>everyone</a:t>
            </a:r>
            <a:r>
              <a:rPr lang="en-US" dirty="0">
                <a:latin typeface="Merriweather Light"/>
                <a:cs typeface="Merriweather Light"/>
              </a:rPr>
              <a:t> on Facebook</a:t>
            </a:r>
          </a:p>
          <a:p>
            <a:pPr lvl="1">
              <a:lnSpc>
                <a:spcPct val="110000"/>
              </a:lnSpc>
            </a:pPr>
            <a:r>
              <a:rPr lang="en-US" dirty="0">
                <a:latin typeface="Merriweather Light"/>
                <a:cs typeface="Merriweather Light"/>
              </a:rPr>
              <a:t>More </a:t>
            </a:r>
            <a:r>
              <a:rPr lang="en-US" b="1" dirty="0">
                <a:latin typeface="Merriweather Light"/>
                <a:cs typeface="Merriweather Light"/>
              </a:rPr>
              <a:t>professionals</a:t>
            </a:r>
            <a:r>
              <a:rPr lang="en-US" dirty="0">
                <a:latin typeface="Merriweather Light"/>
                <a:cs typeface="Merriweather Light"/>
              </a:rPr>
              <a:t> on Twitter</a:t>
            </a:r>
          </a:p>
          <a:p>
            <a:pPr>
              <a:lnSpc>
                <a:spcPct val="110000"/>
              </a:lnSpc>
            </a:pPr>
            <a:r>
              <a:rPr lang="en-US" dirty="0" smtClean="0">
                <a:latin typeface="Merriweather Light"/>
                <a:cs typeface="Merriweather Light"/>
              </a:rPr>
              <a:t>What forms of </a:t>
            </a:r>
            <a:r>
              <a:rPr lang="en-US" b="1" dirty="0" smtClean="0">
                <a:latin typeface="Merriweather Light"/>
                <a:cs typeface="Merriweather Light"/>
              </a:rPr>
              <a:t>shared practice </a:t>
            </a:r>
            <a:r>
              <a:rPr lang="en-US" dirty="0" smtClean="0">
                <a:latin typeface="Merriweather Light"/>
                <a:cs typeface="Merriweather Light"/>
              </a:rPr>
              <a:t>exist? </a:t>
            </a:r>
          </a:p>
          <a:p>
            <a:pPr lvl="1">
              <a:lnSpc>
                <a:spcPct val="110000"/>
              </a:lnSpc>
            </a:pPr>
            <a:r>
              <a:rPr lang="en-US" dirty="0" smtClean="0">
                <a:latin typeface="Merriweather Light"/>
                <a:cs typeface="Merriweather Light"/>
              </a:rPr>
              <a:t>Use </a:t>
            </a:r>
            <a:r>
              <a:rPr lang="en-US" b="1" dirty="0" smtClean="0">
                <a:latin typeface="Merriweather Light"/>
                <a:cs typeface="Merriweather Light"/>
              </a:rPr>
              <a:t>groups</a:t>
            </a:r>
            <a:r>
              <a:rPr lang="en-US" dirty="0" smtClean="0">
                <a:latin typeface="Merriweather Light"/>
                <a:cs typeface="Merriweather Light"/>
              </a:rPr>
              <a:t> to connect, most </a:t>
            </a:r>
            <a:r>
              <a:rPr lang="en-US" b="1" dirty="0" smtClean="0">
                <a:latin typeface="Merriweather Light"/>
                <a:cs typeface="Merriweather Light"/>
              </a:rPr>
              <a:t>professionals</a:t>
            </a:r>
            <a:r>
              <a:rPr lang="en-US" dirty="0" smtClean="0">
                <a:latin typeface="Merriweather Light"/>
                <a:cs typeface="Merriweather Light"/>
              </a:rPr>
              <a:t> are </a:t>
            </a:r>
            <a:r>
              <a:rPr lang="en-US" b="1" dirty="0" smtClean="0">
                <a:latin typeface="Merriweather Light"/>
                <a:cs typeface="Merriweather Light"/>
              </a:rPr>
              <a:t>connected 1+ amateur</a:t>
            </a:r>
            <a:r>
              <a:rPr lang="en-US" dirty="0" smtClean="0">
                <a:latin typeface="Merriweather Light"/>
                <a:cs typeface="Merriweather Light"/>
              </a:rPr>
              <a:t> paleontologist on myFOSSIL</a:t>
            </a:r>
          </a:p>
        </p:txBody>
      </p:sp>
      <p:graphicFrame>
        <p:nvGraphicFramePr>
          <p:cNvPr id="6" name="Diagram 5"/>
          <p:cNvGraphicFramePr/>
          <p:nvPr>
            <p:extLst>
              <p:ext uri="{D42A27DB-BD31-4B8C-83A1-F6EECF244321}">
                <p14:modId xmlns:p14="http://schemas.microsoft.com/office/powerpoint/2010/main" val="939994354"/>
              </p:ext>
            </p:extLst>
          </p:nvPr>
        </p:nvGraphicFramePr>
        <p:xfrm>
          <a:off x="5343525" y="675725"/>
          <a:ext cx="6848475" cy="5625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69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dissolv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ssolv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dissolve">
                                      <p:cBhvr>
                                        <p:cTn id="34" dur="500"/>
                                        <p:tgtEl>
                                          <p:spTgt spid="3">
                                            <p:txEl>
                                              <p:pRg st="5" end="5"/>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41704" y="0"/>
            <a:ext cx="4399722" cy="662473"/>
          </a:xfrm>
        </p:spPr>
        <p:txBody>
          <a:bodyPr>
            <a:normAutofit fontScale="90000"/>
          </a:bodyPr>
          <a:lstStyle/>
          <a:p>
            <a:pPr algn="r"/>
            <a:r>
              <a:rPr lang="en-US" dirty="0" smtClean="0">
                <a:solidFill>
                  <a:srgbClr val="EDA247"/>
                </a:solidFill>
                <a:latin typeface="Helvetica" charset="0"/>
                <a:ea typeface="Helvetica" charset="0"/>
                <a:cs typeface="Helvetica" charset="0"/>
              </a:rPr>
              <a:t>Conclusions</a:t>
            </a:r>
            <a:endParaRPr lang="en-US" dirty="0">
              <a:solidFill>
                <a:srgbClr val="EDA247"/>
              </a:solidFill>
              <a:latin typeface="Helvetica" charset="0"/>
              <a:ea typeface="Helvetica" charset="0"/>
              <a:cs typeface="Helvetica" charset="0"/>
            </a:endParaRPr>
          </a:p>
        </p:txBody>
      </p:sp>
      <p:sp>
        <p:nvSpPr>
          <p:cNvPr id="3" name="Content Placeholder 2"/>
          <p:cNvSpPr>
            <a:spLocks noGrp="1"/>
          </p:cNvSpPr>
          <p:nvPr>
            <p:ph idx="1"/>
          </p:nvPr>
        </p:nvSpPr>
        <p:spPr>
          <a:xfrm>
            <a:off x="903514" y="1359095"/>
            <a:ext cx="10515600" cy="4351338"/>
          </a:xfrm>
        </p:spPr>
        <p:txBody>
          <a:bodyPr>
            <a:noAutofit/>
          </a:bodyPr>
          <a:lstStyle/>
          <a:p>
            <a:pPr marL="342900" lvl="1" indent="-342900">
              <a:spcBef>
                <a:spcPts val="1000"/>
              </a:spcBef>
            </a:pPr>
            <a:r>
              <a:rPr lang="en-US" sz="3600" dirty="0" smtClean="0">
                <a:solidFill>
                  <a:prstClr val="black"/>
                </a:solidFill>
                <a:latin typeface="Merriweather Light" charset="0"/>
                <a:ea typeface="Merriweather Light" charset="0"/>
                <a:cs typeface="Merriweather Light" charset="0"/>
              </a:rPr>
              <a:t>We think about social paleontology</a:t>
            </a:r>
            <a:r>
              <a:rPr lang="mr-IN" sz="3600" dirty="0" smtClean="0">
                <a:solidFill>
                  <a:prstClr val="black"/>
                </a:solidFill>
                <a:latin typeface="Merriweather Light" charset="0"/>
                <a:ea typeface="Merriweather Light" charset="0"/>
                <a:cs typeface="Merriweather Light" charset="0"/>
              </a:rPr>
              <a:t>…</a:t>
            </a:r>
            <a:r>
              <a:rPr lang="en-US" sz="3600" dirty="0" smtClean="0">
                <a:solidFill>
                  <a:prstClr val="black"/>
                </a:solidFill>
                <a:latin typeface="Merriweather Light" charset="0"/>
                <a:ea typeface="Merriweather Light" charset="0"/>
                <a:cs typeface="Merriweather Light" charset="0"/>
              </a:rPr>
              <a:t>but</a:t>
            </a:r>
          </a:p>
          <a:p>
            <a:pPr marL="342900" lvl="1" indent="-342900">
              <a:spcBef>
                <a:spcPts val="1000"/>
              </a:spcBef>
            </a:pPr>
            <a:r>
              <a:rPr lang="en-US" sz="3600" dirty="0" smtClean="0">
                <a:solidFill>
                  <a:prstClr val="black"/>
                </a:solidFill>
                <a:latin typeface="Merriweather Light" charset="0"/>
                <a:ea typeface="Merriweather Light" charset="0"/>
                <a:cs typeface="Merriweather Light" charset="0"/>
              </a:rPr>
              <a:t>Defining the learning ecology</a:t>
            </a:r>
          </a:p>
          <a:p>
            <a:pPr marL="800100" lvl="2" indent="-342900">
              <a:spcBef>
                <a:spcPts val="1000"/>
              </a:spcBef>
            </a:pPr>
            <a:r>
              <a:rPr lang="en-US" sz="2800" dirty="0" smtClean="0">
                <a:solidFill>
                  <a:prstClr val="black"/>
                </a:solidFill>
                <a:latin typeface="Merriweather Light" charset="0"/>
                <a:ea typeface="Merriweather Light" charset="0"/>
                <a:cs typeface="Merriweather Light" charset="0"/>
              </a:rPr>
              <a:t>Provides evidence for learning within a community of practice</a:t>
            </a:r>
          </a:p>
          <a:p>
            <a:pPr marL="342900" lvl="1" indent="-342900">
              <a:spcBef>
                <a:spcPts val="1000"/>
              </a:spcBef>
            </a:pPr>
            <a:r>
              <a:rPr lang="en-US" sz="4000" dirty="0" smtClean="0">
                <a:solidFill>
                  <a:prstClr val="black"/>
                </a:solidFill>
                <a:latin typeface="Merriweather Light" charset="0"/>
                <a:ea typeface="Merriweather Light" charset="0"/>
                <a:cs typeface="Merriweather Light" charset="0"/>
              </a:rPr>
              <a:t>Social network analysis</a:t>
            </a:r>
          </a:p>
          <a:p>
            <a:pPr marL="800100" lvl="2" indent="-342900">
              <a:spcBef>
                <a:spcPts val="1000"/>
              </a:spcBef>
            </a:pPr>
            <a:r>
              <a:rPr lang="en-US" sz="2800" dirty="0">
                <a:solidFill>
                  <a:prstClr val="black"/>
                </a:solidFill>
                <a:latin typeface="Merriweather Light" charset="0"/>
                <a:ea typeface="Merriweather Light" charset="0"/>
                <a:cs typeface="Merriweather Light" charset="0"/>
              </a:rPr>
              <a:t>A</a:t>
            </a:r>
            <a:r>
              <a:rPr lang="en-US" sz="2800" dirty="0" smtClean="0">
                <a:solidFill>
                  <a:prstClr val="black"/>
                </a:solidFill>
                <a:latin typeface="Merriweather Light" charset="0"/>
                <a:ea typeface="Merriweather Light" charset="0"/>
                <a:cs typeface="Merriweather Light" charset="0"/>
              </a:rPr>
              <a:t>cademic </a:t>
            </a:r>
            <a:r>
              <a:rPr lang="en-US" sz="2800" dirty="0">
                <a:solidFill>
                  <a:prstClr val="black"/>
                </a:solidFill>
                <a:latin typeface="Merriweather Light" charset="0"/>
                <a:ea typeface="Merriweather Light" charset="0"/>
                <a:cs typeface="Merriweather Light" charset="0"/>
              </a:rPr>
              <a:t>and practical </a:t>
            </a:r>
            <a:r>
              <a:rPr lang="en-US" sz="2800" dirty="0" smtClean="0">
                <a:solidFill>
                  <a:prstClr val="black"/>
                </a:solidFill>
                <a:latin typeface="Merriweather Light" charset="0"/>
                <a:ea typeface="Merriweather Light" charset="0"/>
                <a:cs typeface="Merriweather Light" charset="0"/>
              </a:rPr>
              <a:t>value</a:t>
            </a:r>
          </a:p>
          <a:p>
            <a:pPr marL="1257300" lvl="3" indent="-342900">
              <a:spcBef>
                <a:spcPts val="1000"/>
              </a:spcBef>
            </a:pPr>
            <a:r>
              <a:rPr lang="en-US" sz="2400" dirty="0" smtClean="0">
                <a:solidFill>
                  <a:prstClr val="black"/>
                </a:solidFill>
                <a:latin typeface="Merriweather Light" charset="0"/>
                <a:ea typeface="Merriweather Light" charset="0"/>
                <a:cs typeface="Merriweather Light" charset="0"/>
              </a:rPr>
              <a:t>Data about “previously </a:t>
            </a:r>
            <a:r>
              <a:rPr lang="en-US" sz="2400" dirty="0">
                <a:solidFill>
                  <a:prstClr val="black"/>
                </a:solidFill>
                <a:latin typeface="Merriweather Light" charset="0"/>
                <a:ea typeface="Merriweather Light" charset="0"/>
                <a:cs typeface="Merriweather Light" charset="0"/>
              </a:rPr>
              <a:t>elusive social processes and can be leveraged to highlight important content and contributors.” (</a:t>
            </a:r>
            <a:r>
              <a:rPr lang="en-US" sz="2400" dirty="0" smtClean="0">
                <a:solidFill>
                  <a:prstClr val="black"/>
                </a:solidFill>
                <a:latin typeface="Merriweather Light" charset="0"/>
                <a:ea typeface="Merriweather Light" charset="0"/>
                <a:cs typeface="Merriweather Light" charset="0"/>
              </a:rPr>
              <a:t>Smith et al, 2009)</a:t>
            </a:r>
            <a:endParaRPr lang="en-US" sz="2400" dirty="0">
              <a:latin typeface="Merriweather" pitchFamily="18" charset="0"/>
            </a:endParaRPr>
          </a:p>
        </p:txBody>
      </p:sp>
    </p:spTree>
    <p:extLst>
      <p:ext uri="{BB962C8B-B14F-4D97-AF65-F5344CB8AC3E}">
        <p14:creationId xmlns:p14="http://schemas.microsoft.com/office/powerpoint/2010/main" val="215708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1904" y="0"/>
            <a:ext cx="7816270" cy="662473"/>
          </a:xfrm>
        </p:spPr>
        <p:txBody>
          <a:bodyPr>
            <a:normAutofit fontScale="90000"/>
          </a:bodyPr>
          <a:lstStyle/>
          <a:p>
            <a:pPr algn="r"/>
            <a:r>
              <a:rPr lang="en-US" dirty="0" smtClean="0">
                <a:solidFill>
                  <a:srgbClr val="EDA247"/>
                </a:solidFill>
                <a:latin typeface="Helvetica" charset="0"/>
                <a:ea typeface="Helvetica" charset="0"/>
                <a:cs typeface="Helvetica" charset="0"/>
              </a:rPr>
              <a:t>Join in social paleontology</a:t>
            </a:r>
            <a:endParaRPr lang="en-US" dirty="0">
              <a:solidFill>
                <a:srgbClr val="EDA247"/>
              </a:solidFill>
              <a:latin typeface="Helvetica" charset="0"/>
              <a:ea typeface="Helvetica" charset="0"/>
              <a:cs typeface="Helvetica" charset="0"/>
            </a:endParaRPr>
          </a:p>
        </p:txBody>
      </p:sp>
      <p:sp>
        <p:nvSpPr>
          <p:cNvPr id="3" name="Content Placeholder 2"/>
          <p:cNvSpPr>
            <a:spLocks noGrp="1"/>
          </p:cNvSpPr>
          <p:nvPr>
            <p:ph idx="1"/>
          </p:nvPr>
        </p:nvSpPr>
        <p:spPr>
          <a:xfrm>
            <a:off x="743857" y="1271521"/>
            <a:ext cx="4699000" cy="4796769"/>
          </a:xfrm>
        </p:spPr>
        <p:txBody>
          <a:bodyPr>
            <a:normAutofit fontScale="77500" lnSpcReduction="20000"/>
          </a:bodyPr>
          <a:lstStyle/>
          <a:p>
            <a:pPr marL="0" indent="0" algn="ctr">
              <a:lnSpc>
                <a:spcPct val="120000"/>
              </a:lnSpc>
              <a:buNone/>
            </a:pPr>
            <a:r>
              <a:rPr lang="en-US" sz="7000" dirty="0" smtClean="0">
                <a:solidFill>
                  <a:srgbClr val="EDA247"/>
                </a:solidFill>
                <a:latin typeface="Merriweather" pitchFamily="18" charset="0"/>
              </a:rPr>
              <a:t>Questions or comments?</a:t>
            </a:r>
          </a:p>
          <a:p>
            <a:pPr marL="0" indent="0" algn="ctr">
              <a:lnSpc>
                <a:spcPct val="120000"/>
              </a:lnSpc>
              <a:buNone/>
            </a:pPr>
            <a:endParaRPr lang="en-US" sz="7000" dirty="0">
              <a:solidFill>
                <a:srgbClr val="EDA247"/>
              </a:solidFill>
              <a:latin typeface="Merriweather" pitchFamily="18" charset="0"/>
            </a:endParaRPr>
          </a:p>
          <a:p>
            <a:pPr marL="0" indent="0" algn="ctr">
              <a:lnSpc>
                <a:spcPct val="120000"/>
              </a:lnSpc>
              <a:buNone/>
            </a:pPr>
            <a:r>
              <a:rPr lang="en-US" sz="3600" dirty="0" err="1" smtClean="0">
                <a:solidFill>
                  <a:srgbClr val="165978"/>
                </a:solidFill>
                <a:latin typeface="Merriweather" pitchFamily="18" charset="0"/>
              </a:rPr>
              <a:t>lisa.lundgren@ufl.edu</a:t>
            </a:r>
            <a:endParaRPr lang="en-US" sz="3600" dirty="0" smtClean="0">
              <a:solidFill>
                <a:srgbClr val="165978"/>
              </a:solidFill>
              <a:latin typeface="Merriweather" pitchFamily="18" charset="0"/>
            </a:endParaRPr>
          </a:p>
          <a:p>
            <a:pPr marL="0" indent="0" algn="ctr">
              <a:lnSpc>
                <a:spcPct val="120000"/>
              </a:lnSpc>
              <a:buNone/>
            </a:pPr>
            <a:endParaRPr lang="en-US" sz="3600" dirty="0" smtClean="0">
              <a:solidFill>
                <a:srgbClr val="D04070"/>
              </a:solidFill>
              <a:latin typeface="Merriweather" pitchFamily="18" charset="0"/>
            </a:endParaRPr>
          </a:p>
          <a:p>
            <a:pPr marL="0" indent="0" algn="ctr">
              <a:lnSpc>
                <a:spcPct val="120000"/>
              </a:lnSpc>
              <a:buNone/>
            </a:pPr>
            <a:r>
              <a:rPr lang="en-US" sz="3600" dirty="0" smtClean="0">
                <a:solidFill>
                  <a:srgbClr val="D04070"/>
                </a:solidFill>
                <a:latin typeface="Merriweather" pitchFamily="18" charset="0"/>
              </a:rPr>
              <a:t>@</a:t>
            </a:r>
            <a:r>
              <a:rPr lang="en-US" sz="3600" dirty="0" err="1" smtClean="0">
                <a:solidFill>
                  <a:srgbClr val="D04070"/>
                </a:solidFill>
                <a:latin typeface="Merriweather" pitchFamily="18" charset="0"/>
              </a:rPr>
              <a:t>llundgren</a:t>
            </a:r>
            <a:endParaRPr lang="en-US" sz="3600" dirty="0">
              <a:solidFill>
                <a:srgbClr val="D04070"/>
              </a:solidFill>
              <a:latin typeface="Merriweather" pitchFamily="18" charset="0"/>
            </a:endParaRPr>
          </a:p>
          <a:p>
            <a:pPr marL="0" indent="0" algn="ctr">
              <a:lnSpc>
                <a:spcPct val="120000"/>
              </a:lnSpc>
              <a:buNone/>
            </a:pPr>
            <a:endParaRPr lang="en-US" dirty="0">
              <a:latin typeface="Merriweather" pitchFamily="18" charset="0"/>
            </a:endParaRPr>
          </a:p>
        </p:txBody>
      </p:sp>
      <p:grpSp>
        <p:nvGrpSpPr>
          <p:cNvPr id="4" name="Group 3"/>
          <p:cNvGrpSpPr/>
          <p:nvPr/>
        </p:nvGrpSpPr>
        <p:grpSpPr>
          <a:xfrm>
            <a:off x="6037943" y="1420311"/>
            <a:ext cx="1553028" cy="4228905"/>
            <a:chOff x="6705600" y="1435100"/>
            <a:chExt cx="812800" cy="2758440"/>
          </a:xfrm>
        </p:grpSpPr>
        <p:pic>
          <p:nvPicPr>
            <p:cNvPr id="5" name="Picture 4" descr="Twitter_ProfilePi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7200" y="3589020"/>
              <a:ext cx="604520" cy="604520"/>
            </a:xfrm>
            <a:prstGeom prst="rect">
              <a:avLst/>
            </a:prstGeom>
          </p:spPr>
        </p:pic>
        <p:pic>
          <p:nvPicPr>
            <p:cNvPr id="6" name="Picture 5" descr="TwitterLogo_#55ace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2413000"/>
              <a:ext cx="812800" cy="812800"/>
            </a:xfrm>
            <a:prstGeom prst="rect">
              <a:avLst/>
            </a:prstGeom>
          </p:spPr>
        </p:pic>
        <p:pic>
          <p:nvPicPr>
            <p:cNvPr id="7" name="Picture 6" descr="FB-f-Logo__blue_5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2600" y="1435100"/>
              <a:ext cx="558800" cy="558800"/>
            </a:xfrm>
            <a:prstGeom prst="rect">
              <a:avLst/>
            </a:prstGeom>
          </p:spPr>
        </p:pic>
      </p:grpSp>
      <p:sp>
        <p:nvSpPr>
          <p:cNvPr id="8" name="Content Placeholder 2"/>
          <p:cNvSpPr txBox="1">
            <a:spLocks/>
          </p:cNvSpPr>
          <p:nvPr/>
        </p:nvSpPr>
        <p:spPr>
          <a:xfrm>
            <a:off x="7590971" y="1271522"/>
            <a:ext cx="4519022" cy="422890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Font typeface="Arial" panose="020B0604020202020204" pitchFamily="34" charset="0"/>
              <a:buNone/>
            </a:pPr>
            <a:r>
              <a:rPr lang="en-US" sz="4400" dirty="0" err="1" smtClean="0">
                <a:latin typeface="Cambria" charset="0"/>
                <a:cs typeface="Cambria" charset="0"/>
              </a:rPr>
              <a:t>TheFossilProject</a:t>
            </a:r>
            <a:endParaRPr lang="en-US" sz="4400" dirty="0" smtClean="0">
              <a:latin typeface="Cambria" charset="0"/>
              <a:cs typeface="Cambria" charset="0"/>
            </a:endParaRPr>
          </a:p>
          <a:p>
            <a:pPr marL="0" indent="0">
              <a:lnSpc>
                <a:spcPct val="200000"/>
              </a:lnSpc>
              <a:buFont typeface="Arial" panose="020B0604020202020204" pitchFamily="34" charset="0"/>
              <a:buNone/>
            </a:pPr>
            <a:endParaRPr lang="en-US" sz="4400" dirty="0" smtClean="0">
              <a:latin typeface="Cambria" charset="0"/>
              <a:cs typeface="Cambria" charset="0"/>
            </a:endParaRPr>
          </a:p>
          <a:p>
            <a:pPr marL="0" indent="0">
              <a:lnSpc>
                <a:spcPct val="200000"/>
              </a:lnSpc>
              <a:buFont typeface="Arial" panose="020B0604020202020204" pitchFamily="34" charset="0"/>
              <a:buNone/>
            </a:pPr>
            <a:r>
              <a:rPr lang="en-US" sz="4400" dirty="0" smtClean="0">
                <a:latin typeface="Cambria" charset="0"/>
                <a:cs typeface="Cambria" charset="0"/>
              </a:rPr>
              <a:t>@</a:t>
            </a:r>
            <a:r>
              <a:rPr lang="en-US" sz="4400" dirty="0" err="1" smtClean="0">
                <a:latin typeface="Cambria" charset="0"/>
                <a:cs typeface="Cambria" charset="0"/>
              </a:rPr>
              <a:t>projectfossil</a:t>
            </a:r>
            <a:endParaRPr lang="en-US" sz="4400" dirty="0" smtClean="0">
              <a:latin typeface="Cambria" charset="0"/>
              <a:cs typeface="Cambria" charset="0"/>
            </a:endParaRPr>
          </a:p>
          <a:p>
            <a:pPr marL="0" indent="0">
              <a:lnSpc>
                <a:spcPct val="200000"/>
              </a:lnSpc>
              <a:buFont typeface="Arial" panose="020B0604020202020204" pitchFamily="34" charset="0"/>
              <a:buNone/>
            </a:pPr>
            <a:endParaRPr lang="en-US" sz="4000" dirty="0" smtClean="0">
              <a:latin typeface="Cambria" charset="0"/>
              <a:cs typeface="Cambria" charset="0"/>
            </a:endParaRPr>
          </a:p>
          <a:p>
            <a:pPr marL="0" indent="0">
              <a:lnSpc>
                <a:spcPct val="200000"/>
              </a:lnSpc>
              <a:buFont typeface="Arial" panose="020B0604020202020204" pitchFamily="34" charset="0"/>
              <a:buNone/>
            </a:pPr>
            <a:r>
              <a:rPr lang="en-US" sz="3600" dirty="0" err="1" smtClean="0">
                <a:latin typeface="Cambria" charset="0"/>
                <a:cs typeface="Cambria" charset="0"/>
              </a:rPr>
              <a:t>www.myfossil.org</a:t>
            </a:r>
            <a:endParaRPr lang="en-US" sz="3600" dirty="0" smtClean="0">
              <a:latin typeface="Cambria" charset="0"/>
              <a:cs typeface="Cambria" charset="0"/>
            </a:endParaRPr>
          </a:p>
          <a:p>
            <a:pPr marL="0" indent="0">
              <a:lnSpc>
                <a:spcPct val="200000"/>
              </a:lnSpc>
              <a:buFont typeface="Arial" panose="020B0604020202020204" pitchFamily="34" charset="0"/>
              <a:buNone/>
            </a:pPr>
            <a:endParaRPr lang="en-US" sz="3600" dirty="0" smtClean="0">
              <a:latin typeface="Cambria" charset="0"/>
              <a:cs typeface="Cambria" charset="0"/>
            </a:endParaRPr>
          </a:p>
          <a:p>
            <a:pPr marL="0" indent="0">
              <a:buFont typeface="Arial" panose="020B0604020202020204" pitchFamily="34" charset="0"/>
              <a:buNone/>
            </a:pPr>
            <a:endParaRPr lang="en-US" sz="3600" dirty="0"/>
          </a:p>
        </p:txBody>
      </p:sp>
    </p:spTree>
    <p:extLst>
      <p:ext uri="{BB962C8B-B14F-4D97-AF65-F5344CB8AC3E}">
        <p14:creationId xmlns:p14="http://schemas.microsoft.com/office/powerpoint/2010/main" val="1819776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0769" y="13252"/>
            <a:ext cx="6407019" cy="662473"/>
          </a:xfrm>
        </p:spPr>
        <p:txBody>
          <a:bodyPr>
            <a:normAutofit fontScale="90000"/>
          </a:bodyPr>
          <a:lstStyle/>
          <a:p>
            <a:pPr algn="r"/>
            <a:r>
              <a:rPr lang="en-US" dirty="0" smtClean="0">
                <a:solidFill>
                  <a:srgbClr val="EDA247"/>
                </a:solidFill>
                <a:latin typeface="Helvetica" charset="0"/>
                <a:ea typeface="Helvetica" charset="0"/>
                <a:cs typeface="Helvetica" charset="0"/>
              </a:rPr>
              <a:t>References</a:t>
            </a:r>
            <a:endParaRPr lang="en-US" dirty="0">
              <a:solidFill>
                <a:srgbClr val="EDA247"/>
              </a:solidFill>
              <a:latin typeface="Helvetica" charset="0"/>
              <a:ea typeface="Helvetica" charset="0"/>
              <a:cs typeface="Helvetica" charset="0"/>
            </a:endParaRPr>
          </a:p>
        </p:txBody>
      </p:sp>
      <p:sp>
        <p:nvSpPr>
          <p:cNvPr id="3" name="Content Placeholder 2"/>
          <p:cNvSpPr>
            <a:spLocks noGrp="1"/>
          </p:cNvSpPr>
          <p:nvPr>
            <p:ph idx="1"/>
          </p:nvPr>
        </p:nvSpPr>
        <p:spPr>
          <a:xfrm>
            <a:off x="218087" y="818600"/>
            <a:ext cx="11699701" cy="5256528"/>
          </a:xfrm>
        </p:spPr>
        <p:txBody>
          <a:bodyPr>
            <a:noAutofit/>
          </a:bodyPr>
          <a:lstStyle/>
          <a:p>
            <a:pPr lvl="1"/>
            <a:r>
              <a:rPr lang="en-US" sz="2200" dirty="0" smtClean="0">
                <a:latin typeface="Helvetica" charset="0"/>
                <a:ea typeface="Helvetica" charset="0"/>
                <a:cs typeface="Helvetica" charset="0"/>
              </a:rPr>
              <a:t>Crippen</a:t>
            </a:r>
            <a:r>
              <a:rPr lang="en-US" sz="2200" dirty="0">
                <a:latin typeface="Helvetica" charset="0"/>
                <a:ea typeface="Helvetica" charset="0"/>
                <a:cs typeface="Helvetica" charset="0"/>
              </a:rPr>
              <a:t>, K. J., Ellis, S., Dunckel, B. A., Hendy, A. J. W., &amp; MacFadden, B. J. (2016). Seeking shared practice: a </a:t>
            </a:r>
            <a:r>
              <a:rPr lang="en-US" sz="2200" dirty="0" err="1">
                <a:latin typeface="Helvetica" charset="0"/>
                <a:ea typeface="Helvetica" charset="0"/>
                <a:cs typeface="Helvetica" charset="0"/>
              </a:rPr>
              <a:t>juxaposition</a:t>
            </a:r>
            <a:r>
              <a:rPr lang="en-US" sz="2200" dirty="0">
                <a:latin typeface="Helvetica" charset="0"/>
                <a:ea typeface="Helvetica" charset="0"/>
                <a:cs typeface="Helvetica" charset="0"/>
              </a:rPr>
              <a:t> of the attributes and activities of organized fossil groups with those of professional paleontology. </a:t>
            </a:r>
            <a:r>
              <a:rPr lang="en-US" sz="2200" i="1" dirty="0">
                <a:latin typeface="Helvetica" charset="0"/>
                <a:ea typeface="Helvetica" charset="0"/>
                <a:cs typeface="Helvetica" charset="0"/>
              </a:rPr>
              <a:t>Journal of Science Education and Technology, 25: </a:t>
            </a:r>
            <a:r>
              <a:rPr lang="en-US" sz="2200" dirty="0">
                <a:latin typeface="Helvetica" charset="0"/>
                <a:ea typeface="Helvetica" charset="0"/>
                <a:cs typeface="Helvetica" charset="0"/>
              </a:rPr>
              <a:t>731. doi:10.1007/s10956-016-9627-3</a:t>
            </a:r>
          </a:p>
          <a:p>
            <a:pPr lvl="1"/>
            <a:r>
              <a:rPr lang="en-US" sz="2200" dirty="0" smtClean="0">
                <a:latin typeface="Helvetica" charset="0"/>
                <a:ea typeface="Helvetica" charset="0"/>
                <a:cs typeface="Helvetica" charset="0"/>
              </a:rPr>
              <a:t>Hansen, D. </a:t>
            </a:r>
            <a:r>
              <a:rPr lang="en-US" sz="2200" dirty="0" err="1" smtClean="0">
                <a:latin typeface="Helvetica" charset="0"/>
                <a:ea typeface="Helvetica" charset="0"/>
                <a:cs typeface="Helvetica" charset="0"/>
              </a:rPr>
              <a:t>Shneiderman</a:t>
            </a:r>
            <a:r>
              <a:rPr lang="en-US" sz="2200" dirty="0">
                <a:latin typeface="Helvetica" charset="0"/>
                <a:ea typeface="Helvetica" charset="0"/>
                <a:cs typeface="Helvetica" charset="0"/>
              </a:rPr>
              <a:t>, </a:t>
            </a:r>
            <a:r>
              <a:rPr lang="en-US" sz="2200" dirty="0" smtClean="0">
                <a:latin typeface="Helvetica" charset="0"/>
                <a:ea typeface="Helvetica" charset="0"/>
                <a:cs typeface="Helvetica" charset="0"/>
              </a:rPr>
              <a:t>B. &amp; Smith, M. A. (2009) </a:t>
            </a:r>
            <a:r>
              <a:rPr lang="en-US" sz="2200" i="1" dirty="0" smtClean="0">
                <a:latin typeface="Helvetica" charset="0"/>
                <a:ea typeface="Helvetica" charset="0"/>
                <a:cs typeface="Helvetica" charset="0"/>
              </a:rPr>
              <a:t>Analyzing </a:t>
            </a:r>
            <a:r>
              <a:rPr lang="en-US" sz="2200" i="1" dirty="0">
                <a:latin typeface="Helvetica" charset="0"/>
                <a:ea typeface="Helvetica" charset="0"/>
                <a:cs typeface="Helvetica" charset="0"/>
              </a:rPr>
              <a:t>social media networks with </a:t>
            </a:r>
            <a:r>
              <a:rPr lang="en-US" sz="2200" i="1" dirty="0" err="1" smtClean="0">
                <a:latin typeface="Helvetica" charset="0"/>
                <a:ea typeface="Helvetica" charset="0"/>
                <a:cs typeface="Helvetica" charset="0"/>
              </a:rPr>
              <a:t>NodeXL</a:t>
            </a:r>
            <a:r>
              <a:rPr lang="en-US" sz="2200" dirty="0" smtClean="0">
                <a:latin typeface="Helvetica" charset="0"/>
                <a:ea typeface="Helvetica" charset="0"/>
                <a:cs typeface="Helvetica" charset="0"/>
              </a:rPr>
              <a:t>. </a:t>
            </a:r>
            <a:r>
              <a:rPr lang="en-US" sz="2200" dirty="0">
                <a:latin typeface="Helvetica" charset="0"/>
                <a:ea typeface="Helvetica" charset="0"/>
                <a:cs typeface="Helvetica" charset="0"/>
              </a:rPr>
              <a:t>Burlington, MA: Morgan Kaufmann.</a:t>
            </a:r>
            <a:endParaRPr lang="en-US" sz="2200" dirty="0">
              <a:solidFill>
                <a:srgbClr val="00AEEF"/>
              </a:solidFill>
              <a:latin typeface="Helvetica" charset="0"/>
              <a:ea typeface="Helvetica" charset="0"/>
              <a:cs typeface="Helvetica" charset="0"/>
            </a:endParaRPr>
          </a:p>
          <a:p>
            <a:pPr lvl="1"/>
            <a:r>
              <a:rPr lang="en-US" sz="2200" dirty="0" smtClean="0">
                <a:latin typeface="Helvetica" charset="0"/>
                <a:ea typeface="Helvetica" charset="0"/>
                <a:cs typeface="Helvetica" charset="0"/>
              </a:rPr>
              <a:t>MacFadden, B. J., Lundgren, L. M., Crippen, K. J., Dunckel, B. A., &amp; Ellis, S. (2016).  Amateur paleontological societies and fossil clubs, interactions with professional paleontologists, and social paleontology in the United States. </a:t>
            </a:r>
            <a:r>
              <a:rPr lang="en-US" sz="2200" i="1" dirty="0" err="1" smtClean="0">
                <a:latin typeface="Helvetica" charset="0"/>
                <a:ea typeface="Helvetica" charset="0"/>
                <a:cs typeface="Helvetica" charset="0"/>
              </a:rPr>
              <a:t>Palaeontologica</a:t>
            </a:r>
            <a:r>
              <a:rPr lang="en-US" sz="2200" i="1" dirty="0" smtClean="0">
                <a:latin typeface="Helvetica" charset="0"/>
                <a:ea typeface="Helvetica" charset="0"/>
                <a:cs typeface="Helvetica" charset="0"/>
              </a:rPr>
              <a:t> Electronica, 19</a:t>
            </a:r>
            <a:r>
              <a:rPr lang="en-US" sz="2200" dirty="0" smtClean="0">
                <a:latin typeface="Helvetica" charset="0"/>
                <a:ea typeface="Helvetica" charset="0"/>
                <a:cs typeface="Helvetica" charset="0"/>
              </a:rPr>
              <a:t>:2.1E, 1-19. </a:t>
            </a:r>
          </a:p>
          <a:p>
            <a:pPr lvl="1"/>
            <a:r>
              <a:rPr lang="en-US" sz="2200" dirty="0">
                <a:latin typeface="Helvetica" charset="0"/>
                <a:ea typeface="Helvetica" charset="0"/>
                <a:cs typeface="Helvetica" charset="0"/>
              </a:rPr>
              <a:t>Smith, M. A., </a:t>
            </a:r>
            <a:r>
              <a:rPr lang="en-US" sz="2200" dirty="0" err="1">
                <a:latin typeface="Helvetica" charset="0"/>
                <a:ea typeface="Helvetica" charset="0"/>
                <a:cs typeface="Helvetica" charset="0"/>
              </a:rPr>
              <a:t>Shneiderman</a:t>
            </a:r>
            <a:r>
              <a:rPr lang="en-US" sz="2200" dirty="0">
                <a:latin typeface="Helvetica" charset="0"/>
                <a:ea typeface="Helvetica" charset="0"/>
                <a:cs typeface="Helvetica" charset="0"/>
              </a:rPr>
              <a:t>, B., </a:t>
            </a:r>
            <a:r>
              <a:rPr lang="en-US" sz="2200" dirty="0" err="1">
                <a:latin typeface="Helvetica" charset="0"/>
                <a:ea typeface="Helvetica" charset="0"/>
                <a:cs typeface="Helvetica" charset="0"/>
              </a:rPr>
              <a:t>Milic-Frayling</a:t>
            </a:r>
            <a:r>
              <a:rPr lang="en-US" sz="2200" dirty="0">
                <a:latin typeface="Helvetica" charset="0"/>
                <a:ea typeface="Helvetica" charset="0"/>
                <a:cs typeface="Helvetica" charset="0"/>
              </a:rPr>
              <a:t>, N., Mendes Rodrigues, E., </a:t>
            </a:r>
            <a:r>
              <a:rPr lang="en-US" sz="2200" dirty="0" err="1">
                <a:latin typeface="Helvetica" charset="0"/>
                <a:ea typeface="Helvetica" charset="0"/>
                <a:cs typeface="Helvetica" charset="0"/>
              </a:rPr>
              <a:t>Barash</a:t>
            </a:r>
            <a:r>
              <a:rPr lang="en-US" sz="2200" dirty="0">
                <a:latin typeface="Helvetica" charset="0"/>
                <a:ea typeface="Helvetica" charset="0"/>
                <a:cs typeface="Helvetica" charset="0"/>
              </a:rPr>
              <a:t>, V., Dunne, C., … </a:t>
            </a:r>
            <a:r>
              <a:rPr lang="en-US" sz="2200" dirty="0" err="1">
                <a:latin typeface="Helvetica" charset="0"/>
                <a:ea typeface="Helvetica" charset="0"/>
                <a:cs typeface="Helvetica" charset="0"/>
              </a:rPr>
              <a:t>Gleave</a:t>
            </a:r>
            <a:r>
              <a:rPr lang="en-US" sz="2200" dirty="0">
                <a:latin typeface="Helvetica" charset="0"/>
                <a:ea typeface="Helvetica" charset="0"/>
                <a:cs typeface="Helvetica" charset="0"/>
              </a:rPr>
              <a:t>, E. (2009). Analyzing (social media) networks with </a:t>
            </a:r>
            <a:r>
              <a:rPr lang="en-US" sz="2200" dirty="0" err="1">
                <a:latin typeface="Helvetica" charset="0"/>
                <a:ea typeface="Helvetica" charset="0"/>
                <a:cs typeface="Helvetica" charset="0"/>
              </a:rPr>
              <a:t>NodeXL</a:t>
            </a:r>
            <a:r>
              <a:rPr lang="en-US" sz="2200" dirty="0">
                <a:latin typeface="Helvetica" charset="0"/>
                <a:ea typeface="Helvetica" charset="0"/>
                <a:cs typeface="Helvetica" charset="0"/>
              </a:rPr>
              <a:t>. In </a:t>
            </a:r>
            <a:r>
              <a:rPr lang="en-US" sz="2200" i="1" dirty="0">
                <a:latin typeface="Helvetica" charset="0"/>
                <a:ea typeface="Helvetica" charset="0"/>
                <a:cs typeface="Helvetica" charset="0"/>
              </a:rPr>
              <a:t>Proceedings of the fourth international conference on Communities and technologies - C&amp;T  ’09</a:t>
            </a:r>
            <a:r>
              <a:rPr lang="en-US" sz="2200" dirty="0">
                <a:latin typeface="Helvetica" charset="0"/>
                <a:ea typeface="Helvetica" charset="0"/>
                <a:cs typeface="Helvetica" charset="0"/>
              </a:rPr>
              <a:t> (p. 255). New York, New York, USA: ACM Press. </a:t>
            </a:r>
            <a:r>
              <a:rPr lang="en-US" sz="2200" dirty="0" smtClean="0">
                <a:latin typeface="Helvetica" charset="0"/>
                <a:ea typeface="Helvetica" charset="0"/>
                <a:cs typeface="Helvetica" charset="0"/>
              </a:rPr>
              <a:t>doi:10.1145/1556460.1556497</a:t>
            </a:r>
          </a:p>
          <a:p>
            <a:pPr lvl="1"/>
            <a:r>
              <a:rPr lang="en-US" sz="2200" dirty="0" smtClean="0">
                <a:latin typeface="Helvetica" charset="0"/>
                <a:ea typeface="Helvetica" charset="0"/>
                <a:cs typeface="Helvetica" charset="0"/>
              </a:rPr>
              <a:t>Wegner</a:t>
            </a:r>
            <a:r>
              <a:rPr lang="en-US" sz="2200" dirty="0">
                <a:latin typeface="Helvetica" charset="0"/>
                <a:ea typeface="Helvetica" charset="0"/>
                <a:cs typeface="Helvetica" charset="0"/>
              </a:rPr>
              <a:t>, E. (1998). </a:t>
            </a:r>
            <a:r>
              <a:rPr lang="en-US" sz="2200" i="1" dirty="0">
                <a:latin typeface="Helvetica" charset="0"/>
                <a:ea typeface="Helvetica" charset="0"/>
                <a:cs typeface="Helvetica" charset="0"/>
              </a:rPr>
              <a:t>Communities of Practice: Learning, Meaning, and Identity. </a:t>
            </a:r>
            <a:r>
              <a:rPr lang="en-US" sz="2200" dirty="0">
                <a:latin typeface="Helvetica" charset="0"/>
                <a:ea typeface="Helvetica" charset="0"/>
                <a:cs typeface="Helvetica" charset="0"/>
              </a:rPr>
              <a:t>Cambridge, U.K.: Cambridge University Press</a:t>
            </a:r>
            <a:r>
              <a:rPr lang="en-US" sz="2200" dirty="0" smtClean="0">
                <a:latin typeface="Helvetica" charset="0"/>
                <a:ea typeface="Helvetica" charset="0"/>
                <a:cs typeface="Helvetica" charset="0"/>
              </a:rPr>
              <a:t>.</a:t>
            </a:r>
          </a:p>
        </p:txBody>
      </p:sp>
    </p:spTree>
    <p:extLst>
      <p:ext uri="{BB962C8B-B14F-4D97-AF65-F5344CB8AC3E}">
        <p14:creationId xmlns:p14="http://schemas.microsoft.com/office/powerpoint/2010/main" val="2974950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73855" y="0"/>
            <a:ext cx="2696411" cy="662473"/>
          </a:xfrm>
        </p:spPr>
        <p:txBody>
          <a:bodyPr>
            <a:normAutofit/>
          </a:bodyPr>
          <a:lstStyle/>
          <a:p>
            <a:r>
              <a:rPr lang="en-US" sz="3600" smtClean="0">
                <a:solidFill>
                  <a:srgbClr val="EDA247"/>
                </a:solidFill>
                <a:latin typeface="Helvetica" charset="0"/>
                <a:ea typeface="Helvetica" charset="0"/>
                <a:cs typeface="Helvetica" charset="0"/>
              </a:rPr>
              <a:t>Background</a:t>
            </a:r>
            <a:endParaRPr lang="en-US" sz="3600" dirty="0">
              <a:solidFill>
                <a:srgbClr val="EDA247"/>
              </a:solidFill>
              <a:latin typeface="Helvetica" charset="0"/>
              <a:ea typeface="Helvetica" charset="0"/>
              <a:cs typeface="Helvetica" charset="0"/>
            </a:endParaRPr>
          </a:p>
        </p:txBody>
      </p:sp>
      <p:sp>
        <p:nvSpPr>
          <p:cNvPr id="3" name="Content Placeholder 2"/>
          <p:cNvSpPr>
            <a:spLocks noGrp="1"/>
          </p:cNvSpPr>
          <p:nvPr>
            <p:ph idx="1"/>
          </p:nvPr>
        </p:nvSpPr>
        <p:spPr>
          <a:xfrm>
            <a:off x="5614988" y="1138846"/>
            <a:ext cx="6255278" cy="4552755"/>
          </a:xfrm>
        </p:spPr>
        <p:txBody>
          <a:bodyPr>
            <a:noAutofit/>
          </a:bodyPr>
          <a:lstStyle/>
          <a:p>
            <a:pPr marL="0" indent="0">
              <a:lnSpc>
                <a:spcPct val="100000"/>
              </a:lnSpc>
              <a:spcBef>
                <a:spcPts val="1800"/>
              </a:spcBef>
              <a:buNone/>
            </a:pPr>
            <a:r>
              <a:rPr lang="en-US" sz="2400" dirty="0" smtClean="0">
                <a:latin typeface="Merriweather Light"/>
                <a:cs typeface="Merriweather Light"/>
              </a:rPr>
              <a:t>Unite </a:t>
            </a:r>
            <a:r>
              <a:rPr lang="en-US" sz="2400" dirty="0">
                <a:latin typeface="Merriweather Light"/>
                <a:cs typeface="Merriweather Light"/>
              </a:rPr>
              <a:t>paleontologists, </a:t>
            </a:r>
            <a:r>
              <a:rPr lang="en-US" sz="2400" b="1" dirty="0">
                <a:latin typeface="Merriweather Light"/>
                <a:cs typeface="Merriweather Light"/>
              </a:rPr>
              <a:t>regardless of experience and/or expertise</a:t>
            </a:r>
            <a:r>
              <a:rPr lang="en-US" sz="2400" dirty="0">
                <a:latin typeface="Merriweather Light"/>
                <a:cs typeface="Merriweather Light"/>
              </a:rPr>
              <a:t>, in the shared practice of </a:t>
            </a:r>
            <a:r>
              <a:rPr lang="en-US" sz="2400" b="1" dirty="0">
                <a:latin typeface="Merriweather Light"/>
                <a:cs typeface="Merriweather Light"/>
              </a:rPr>
              <a:t>social paleontology</a:t>
            </a:r>
            <a:r>
              <a:rPr lang="en-US" sz="2400" dirty="0">
                <a:latin typeface="Merriweather Light"/>
                <a:cs typeface="Merriweather Light"/>
              </a:rPr>
              <a:t>. </a:t>
            </a:r>
            <a:endParaRPr lang="en-US" sz="2400" dirty="0" smtClean="0">
              <a:latin typeface="Merriweather Light"/>
              <a:cs typeface="Merriweather Light"/>
            </a:endParaRPr>
          </a:p>
          <a:p>
            <a:pPr lvl="1">
              <a:spcBef>
                <a:spcPts val="1200"/>
              </a:spcBef>
            </a:pPr>
            <a:r>
              <a:rPr lang="en-US" sz="2000" b="1" dirty="0" smtClean="0">
                <a:latin typeface="Merriweather Light"/>
                <a:cs typeface="Merriweather Light"/>
              </a:rPr>
              <a:t>Community of Practice </a:t>
            </a:r>
            <a:r>
              <a:rPr lang="en-US" sz="1800" dirty="0" smtClean="0">
                <a:latin typeface="Merriweather Light"/>
                <a:cs typeface="Merriweather Light"/>
              </a:rPr>
              <a:t>(Wenger, 2000; Wenger, McDermott, &amp; Snyder, 2002; Wenger, White, &amp; Smith, 2009)</a:t>
            </a:r>
          </a:p>
          <a:p>
            <a:pPr lvl="2">
              <a:spcBef>
                <a:spcPts val="1200"/>
              </a:spcBef>
            </a:pPr>
            <a:r>
              <a:rPr lang="en-US" sz="1800" b="1" dirty="0">
                <a:latin typeface="Merriweather Light"/>
                <a:cs typeface="Merriweather Light"/>
              </a:rPr>
              <a:t>Domain</a:t>
            </a:r>
            <a:r>
              <a:rPr lang="en-US" sz="1800" dirty="0">
                <a:latin typeface="Merriweather Light"/>
                <a:cs typeface="Merriweather Light"/>
              </a:rPr>
              <a:t>: science of paleontology</a:t>
            </a:r>
          </a:p>
          <a:p>
            <a:pPr lvl="2">
              <a:spcBef>
                <a:spcPts val="1200"/>
              </a:spcBef>
            </a:pPr>
            <a:r>
              <a:rPr lang="en-US" sz="1800" b="1" dirty="0" smtClean="0">
                <a:latin typeface="Merriweather Light"/>
                <a:cs typeface="Merriweather Light"/>
              </a:rPr>
              <a:t>People</a:t>
            </a:r>
            <a:r>
              <a:rPr lang="en-US" sz="1800" dirty="0" smtClean="0">
                <a:latin typeface="Merriweather Light"/>
                <a:cs typeface="Merriweather Light"/>
              </a:rPr>
              <a:t>: paleontologists (regardless of expertise)</a:t>
            </a:r>
          </a:p>
          <a:p>
            <a:pPr lvl="2">
              <a:spcBef>
                <a:spcPts val="1200"/>
              </a:spcBef>
            </a:pPr>
            <a:r>
              <a:rPr lang="en-US" sz="1800" b="1" dirty="0" smtClean="0">
                <a:latin typeface="Merriweather Light"/>
                <a:cs typeface="Merriweather Light"/>
              </a:rPr>
              <a:t>Practice</a:t>
            </a:r>
            <a:r>
              <a:rPr lang="en-US" sz="1800" dirty="0" smtClean="0">
                <a:latin typeface="Merriweather Light"/>
                <a:cs typeface="Merriweather Light"/>
              </a:rPr>
              <a:t>: face-to-face </a:t>
            </a:r>
            <a:r>
              <a:rPr lang="en-US" sz="1800" dirty="0">
                <a:latin typeface="Merriweather Light"/>
                <a:cs typeface="Merriweather Light"/>
              </a:rPr>
              <a:t>and computer-supported collaborative inquiry of the natural world through the collection, preparation, and curation of fossils </a:t>
            </a:r>
            <a:r>
              <a:rPr lang="en-US" sz="1100" dirty="0">
                <a:latin typeface="Merriweather Light"/>
                <a:cs typeface="Merriweather Light"/>
              </a:rPr>
              <a:t>(Crippen, Dunckel, MacFadden, Ellis &amp; Lundgren, 2015</a:t>
            </a:r>
            <a:r>
              <a:rPr lang="en-US" sz="1100" dirty="0" smtClean="0">
                <a:latin typeface="Merriweather Light"/>
                <a:cs typeface="Merriweather Light"/>
              </a:rPr>
              <a:t>)</a:t>
            </a:r>
            <a:r>
              <a:rPr lang="en-US" sz="1800" dirty="0" smtClean="0">
                <a:latin typeface="Merriweather Light"/>
                <a:cs typeface="Merriweather Light"/>
              </a:rPr>
              <a:t>.</a:t>
            </a:r>
            <a:endParaRPr lang="en-US" sz="1800" dirty="0">
              <a:latin typeface="Merriweather Light"/>
              <a:cs typeface="Merriweather Ligh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108" y="1891224"/>
            <a:ext cx="4572000" cy="3048000"/>
          </a:xfrm>
          <a:prstGeom prst="rect">
            <a:avLst/>
          </a:prstGeom>
        </p:spPr>
      </p:pic>
      <p:cxnSp>
        <p:nvCxnSpPr>
          <p:cNvPr id="6" name="Straight Connector 5"/>
          <p:cNvCxnSpPr/>
          <p:nvPr/>
        </p:nvCxnSpPr>
        <p:spPr>
          <a:xfrm>
            <a:off x="5614988" y="2257425"/>
            <a:ext cx="5943600" cy="57150"/>
          </a:xfrm>
          <a:prstGeom prst="line">
            <a:avLst/>
          </a:prstGeom>
          <a:ln w="38100">
            <a:solidFill>
              <a:srgbClr val="D040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6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45426" y="58311"/>
            <a:ext cx="6407019" cy="662473"/>
          </a:xfrm>
        </p:spPr>
        <p:txBody>
          <a:bodyPr>
            <a:normAutofit fontScale="90000"/>
          </a:bodyPr>
          <a:lstStyle/>
          <a:p>
            <a:r>
              <a:rPr lang="en-US" sz="3600" dirty="0" smtClean="0">
                <a:solidFill>
                  <a:srgbClr val="EDA247"/>
                </a:solidFill>
                <a:latin typeface="Helvetica" charset="0"/>
                <a:ea typeface="Helvetica" charset="0"/>
                <a:cs typeface="Helvetica" charset="0"/>
              </a:rPr>
              <a:t>Ecological perspective on learning</a:t>
            </a:r>
            <a:endParaRPr lang="en-US" sz="3600" dirty="0">
              <a:solidFill>
                <a:srgbClr val="EDA247"/>
              </a:solidFill>
              <a:latin typeface="Helvetica" charset="0"/>
              <a:ea typeface="Helvetica" charset="0"/>
              <a:cs typeface="Helvetica" charset="0"/>
            </a:endParaRPr>
          </a:p>
        </p:txBody>
      </p:sp>
      <p:sp>
        <p:nvSpPr>
          <p:cNvPr id="3" name="Content Placeholder 2"/>
          <p:cNvSpPr>
            <a:spLocks noGrp="1"/>
          </p:cNvSpPr>
          <p:nvPr>
            <p:ph idx="1"/>
          </p:nvPr>
        </p:nvSpPr>
        <p:spPr>
          <a:xfrm>
            <a:off x="571499" y="1089455"/>
            <a:ext cx="4400551" cy="2506469"/>
          </a:xfrm>
        </p:spPr>
        <p:txBody>
          <a:bodyPr>
            <a:normAutofit/>
          </a:bodyPr>
          <a:lstStyle/>
          <a:p>
            <a:pPr marL="0" indent="0">
              <a:lnSpc>
                <a:spcPct val="100000"/>
              </a:lnSpc>
              <a:spcAft>
                <a:spcPts val="600"/>
              </a:spcAft>
              <a:buNone/>
            </a:pPr>
            <a:r>
              <a:rPr lang="en-US" sz="2000" dirty="0" smtClean="0">
                <a:latin typeface="Merriweather Light"/>
                <a:cs typeface="Merriweather Light"/>
              </a:rPr>
              <a:t>From an </a:t>
            </a:r>
            <a:r>
              <a:rPr lang="en-US" sz="2000" b="1" dirty="0" smtClean="0">
                <a:latin typeface="Merriweather Light"/>
                <a:cs typeface="Merriweather Light"/>
              </a:rPr>
              <a:t>ecological learning perspective</a:t>
            </a:r>
            <a:r>
              <a:rPr lang="en-US" sz="2000" dirty="0" smtClean="0">
                <a:latin typeface="Merriweather Light"/>
                <a:cs typeface="Merriweather Light"/>
              </a:rPr>
              <a:t>, social paleontology is enacted across </a:t>
            </a:r>
            <a:r>
              <a:rPr lang="en-US" sz="2000" b="1" dirty="0" smtClean="0">
                <a:latin typeface="Merriweather Light"/>
                <a:cs typeface="Merriweather Light"/>
              </a:rPr>
              <a:t>various habitats </a:t>
            </a:r>
            <a:r>
              <a:rPr lang="en-US" sz="2000" dirty="0" smtClean="0">
                <a:latin typeface="Merriweather Light"/>
                <a:cs typeface="Merriweather Light"/>
              </a:rPr>
              <a:t>that </a:t>
            </a:r>
            <a:r>
              <a:rPr lang="en-US" sz="2000" b="1" dirty="0" smtClean="0">
                <a:latin typeface="Merriweather Light"/>
                <a:cs typeface="Merriweather Light"/>
              </a:rPr>
              <a:t>exist</a:t>
            </a:r>
            <a:r>
              <a:rPr lang="en-US" sz="2000" dirty="0" smtClean="0">
                <a:latin typeface="Merriweather Light"/>
                <a:cs typeface="Merriweather Light"/>
              </a:rPr>
              <a:t> within a larger ecosystem </a:t>
            </a:r>
            <a:r>
              <a:rPr lang="en-US" sz="1600" dirty="0" smtClean="0">
                <a:latin typeface="Merriweather Light"/>
                <a:cs typeface="Merriweather Light"/>
              </a:rPr>
              <a:t>(</a:t>
            </a:r>
            <a:r>
              <a:rPr lang="en-US" sz="1600" dirty="0" err="1" smtClean="0">
                <a:latin typeface="Merriweather Light"/>
                <a:cs typeface="Merriweather Light"/>
              </a:rPr>
              <a:t>Brofenbrener</a:t>
            </a:r>
            <a:r>
              <a:rPr lang="en-US" sz="1600" dirty="0" smtClean="0">
                <a:latin typeface="Merriweather Light"/>
                <a:cs typeface="Merriweather Light"/>
              </a:rPr>
              <a:t>, 1978)</a:t>
            </a:r>
          </a:p>
          <a:p>
            <a:pPr marL="0" indent="0">
              <a:buNone/>
            </a:pPr>
            <a:endParaRPr lang="en-US" sz="2000" dirty="0">
              <a:latin typeface="Merriweather Light"/>
              <a:cs typeface="Merriweather Light"/>
            </a:endParaRPr>
          </a:p>
        </p:txBody>
      </p:sp>
      <p:sp>
        <p:nvSpPr>
          <p:cNvPr id="7" name="Content Placeholder 2"/>
          <p:cNvSpPr txBox="1">
            <a:spLocks/>
          </p:cNvSpPr>
          <p:nvPr/>
        </p:nvSpPr>
        <p:spPr>
          <a:xfrm>
            <a:off x="6454747" y="4810875"/>
            <a:ext cx="5120493" cy="1362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smtClean="0">
                <a:latin typeface="Merriweather Light"/>
                <a:cs typeface="Merriweather Light"/>
              </a:rPr>
              <a:t>The </a:t>
            </a:r>
            <a:r>
              <a:rPr lang="en-US" sz="2000" b="1" dirty="0" smtClean="0">
                <a:latin typeface="Merriweather Light"/>
                <a:cs typeface="Merriweather Light"/>
              </a:rPr>
              <a:t>social interactions between people </a:t>
            </a:r>
            <a:r>
              <a:rPr lang="en-US" sz="2000" dirty="0" smtClean="0">
                <a:latin typeface="Merriweather Light"/>
                <a:cs typeface="Merriweather Light"/>
              </a:rPr>
              <a:t>allow for individual actions that occur </a:t>
            </a:r>
            <a:r>
              <a:rPr lang="en-US" sz="2000" b="1" dirty="0" smtClean="0">
                <a:latin typeface="Merriweather Light"/>
                <a:cs typeface="Merriweather Light"/>
              </a:rPr>
              <a:t>only</a:t>
            </a:r>
            <a:r>
              <a:rPr lang="en-US" sz="2000" dirty="0" smtClean="0">
                <a:latin typeface="Merriweather Light"/>
                <a:cs typeface="Merriweather Light"/>
              </a:rPr>
              <a:t> as a result of such interactions </a:t>
            </a:r>
            <a:r>
              <a:rPr lang="en-US" sz="1600" dirty="0" smtClean="0">
                <a:latin typeface="Merriweather Light"/>
                <a:cs typeface="Merriweather Light"/>
              </a:rPr>
              <a:t>(Heft, 2013)</a:t>
            </a:r>
          </a:p>
          <a:p>
            <a:pPr marL="0" indent="0">
              <a:buFont typeface="Arial" panose="020B0604020202020204" pitchFamily="34" charset="0"/>
              <a:buNone/>
            </a:pPr>
            <a:endParaRPr lang="en-US" sz="2000" dirty="0">
              <a:latin typeface="Merriweather Light"/>
              <a:cs typeface="Merriweather Light"/>
            </a:endParaRPr>
          </a:p>
        </p:txBody>
      </p:sp>
      <p:grpSp>
        <p:nvGrpSpPr>
          <p:cNvPr id="11" name="Group 10"/>
          <p:cNvGrpSpPr/>
          <p:nvPr/>
        </p:nvGrpSpPr>
        <p:grpSpPr>
          <a:xfrm>
            <a:off x="238536" y="4283372"/>
            <a:ext cx="5112026" cy="2417061"/>
            <a:chOff x="202096" y="4023496"/>
            <a:chExt cx="5830999" cy="2676939"/>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37440" b="30242"/>
            <a:stretch/>
          </p:blipFill>
          <p:spPr>
            <a:xfrm>
              <a:off x="202096" y="4023496"/>
              <a:ext cx="2400717" cy="2676939"/>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2850" r="4976" b="32947"/>
            <a:stretch/>
          </p:blipFill>
          <p:spPr>
            <a:xfrm>
              <a:off x="2797575" y="4346713"/>
              <a:ext cx="3235520" cy="2353722"/>
            </a:xfrm>
            <a:prstGeom prst="rect">
              <a:avLst/>
            </a:prstGeom>
          </p:spPr>
        </p:pic>
      </p:grpSp>
      <p:cxnSp>
        <p:nvCxnSpPr>
          <p:cNvPr id="13" name="Straight Connector 12"/>
          <p:cNvCxnSpPr/>
          <p:nvPr/>
        </p:nvCxnSpPr>
        <p:spPr>
          <a:xfrm>
            <a:off x="238536" y="4190148"/>
            <a:ext cx="11728174" cy="26504"/>
          </a:xfrm>
          <a:prstGeom prst="line">
            <a:avLst/>
          </a:prstGeom>
          <a:ln w="38100">
            <a:solidFill>
              <a:srgbClr val="262626"/>
            </a:solidFill>
          </a:ln>
        </p:spPr>
        <p:style>
          <a:lnRef idx="1">
            <a:schemeClr val="accent1"/>
          </a:lnRef>
          <a:fillRef idx="0">
            <a:schemeClr val="accent1"/>
          </a:fillRef>
          <a:effectRef idx="0">
            <a:schemeClr val="accent1"/>
          </a:effectRef>
          <a:fontRef idx="minor">
            <a:schemeClr val="tx1"/>
          </a:fontRef>
        </p:style>
      </p:cxnSp>
      <p:graphicFrame>
        <p:nvGraphicFramePr>
          <p:cNvPr id="14" name="Diagram 13"/>
          <p:cNvGraphicFramePr/>
          <p:nvPr>
            <p:extLst>
              <p:ext uri="{D42A27DB-BD31-4B8C-83A1-F6EECF244321}">
                <p14:modId xmlns:p14="http://schemas.microsoft.com/office/powerpoint/2010/main" val="757726700"/>
              </p:ext>
            </p:extLst>
          </p:nvPr>
        </p:nvGraphicFramePr>
        <p:xfrm>
          <a:off x="4320209" y="720784"/>
          <a:ext cx="7871791" cy="34026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3380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9828" y="0"/>
            <a:ext cx="9332422" cy="662473"/>
          </a:xfrm>
        </p:spPr>
        <p:txBody>
          <a:bodyPr>
            <a:noAutofit/>
          </a:bodyPr>
          <a:lstStyle/>
          <a:p>
            <a:pPr algn="r"/>
            <a:r>
              <a:rPr lang="en-US" sz="2800" dirty="0" smtClean="0">
                <a:solidFill>
                  <a:srgbClr val="EDA247"/>
                </a:solidFill>
                <a:latin typeface="Helvetica" charset="0"/>
                <a:ea typeface="Helvetica" charset="0"/>
                <a:cs typeface="Helvetica" charset="0"/>
              </a:rPr>
              <a:t>Which habitats are involved in social paleontology?</a:t>
            </a:r>
            <a:endParaRPr lang="en-US" sz="2800" dirty="0">
              <a:solidFill>
                <a:srgbClr val="EDA247"/>
              </a:solidFill>
              <a:latin typeface="Helvetica" charset="0"/>
              <a:ea typeface="Helvetica" charset="0"/>
              <a:cs typeface="Helvetica" charset="0"/>
            </a:endParaRPr>
          </a:p>
        </p:txBody>
      </p:sp>
      <p:sp>
        <p:nvSpPr>
          <p:cNvPr id="3" name="Content Placeholder 2"/>
          <p:cNvSpPr>
            <a:spLocks noGrp="1"/>
          </p:cNvSpPr>
          <p:nvPr>
            <p:ph idx="1"/>
          </p:nvPr>
        </p:nvSpPr>
        <p:spPr>
          <a:xfrm>
            <a:off x="613768" y="849447"/>
            <a:ext cx="4934963" cy="847257"/>
          </a:xfrm>
        </p:spPr>
        <p:txBody>
          <a:bodyPr>
            <a:normAutofit/>
          </a:bodyPr>
          <a:lstStyle/>
          <a:p>
            <a:pPr marL="0" indent="0" algn="ctr">
              <a:buNone/>
            </a:pPr>
            <a:r>
              <a:rPr lang="en-US" sz="2000" b="1" dirty="0" smtClean="0">
                <a:latin typeface="Merriweather Light"/>
                <a:cs typeface="Merriweather Light"/>
              </a:rPr>
              <a:t>Physical habitats-offline social spaces</a:t>
            </a:r>
          </a:p>
        </p:txBody>
      </p:sp>
      <p:sp>
        <p:nvSpPr>
          <p:cNvPr id="4" name="Content Placeholder 2"/>
          <p:cNvSpPr txBox="1">
            <a:spLocks/>
          </p:cNvSpPr>
          <p:nvPr/>
        </p:nvSpPr>
        <p:spPr>
          <a:xfrm>
            <a:off x="6728372" y="850755"/>
            <a:ext cx="4934963" cy="741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smtClean="0">
                <a:latin typeface="Merriweather Light"/>
                <a:cs typeface="Merriweather Light"/>
              </a:rPr>
              <a:t>Digital habitats-online social spaces</a:t>
            </a:r>
            <a:endParaRPr lang="en-US" sz="2000" dirty="0">
              <a:latin typeface="Merriweather Light"/>
              <a:cs typeface="Merriweather Light"/>
            </a:endParaRPr>
          </a:p>
        </p:txBody>
      </p:sp>
      <p:cxnSp>
        <p:nvCxnSpPr>
          <p:cNvPr id="7" name="Straight Connector 6"/>
          <p:cNvCxnSpPr/>
          <p:nvPr/>
        </p:nvCxnSpPr>
        <p:spPr>
          <a:xfrm flipV="1">
            <a:off x="6073724" y="955465"/>
            <a:ext cx="0" cy="5495211"/>
          </a:xfrm>
          <a:prstGeom prst="line">
            <a:avLst/>
          </a:prstGeom>
          <a:ln w="38100">
            <a:solidFill>
              <a:srgbClr val="262626"/>
            </a:solidFill>
          </a:ln>
        </p:spPr>
        <p:style>
          <a:lnRef idx="1">
            <a:schemeClr val="accent1"/>
          </a:lnRef>
          <a:fillRef idx="0">
            <a:schemeClr val="accent1"/>
          </a:fillRef>
          <a:effectRef idx="0">
            <a:schemeClr val="accent1"/>
          </a:effectRef>
          <a:fontRef idx="minor">
            <a:schemeClr val="tx1"/>
          </a:fontRef>
        </p:style>
      </p:cxnSp>
      <p:graphicFrame>
        <p:nvGraphicFramePr>
          <p:cNvPr id="12" name="Diagram 11"/>
          <p:cNvGraphicFramePr/>
          <p:nvPr>
            <p:extLst>
              <p:ext uri="{D42A27DB-BD31-4B8C-83A1-F6EECF244321}">
                <p14:modId xmlns:p14="http://schemas.microsoft.com/office/powerpoint/2010/main" val="36072162"/>
              </p:ext>
            </p:extLst>
          </p:nvPr>
        </p:nvGraphicFramePr>
        <p:xfrm>
          <a:off x="-728173" y="1484670"/>
          <a:ext cx="7618844" cy="53408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14"/>
          <p:cNvSpPr/>
          <p:nvPr/>
        </p:nvSpPr>
        <p:spPr>
          <a:xfrm>
            <a:off x="7580243" y="6162261"/>
            <a:ext cx="4611757" cy="695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Diagram 13"/>
          <p:cNvGraphicFramePr/>
          <p:nvPr>
            <p:extLst>
              <p:ext uri="{D42A27DB-BD31-4B8C-83A1-F6EECF244321}">
                <p14:modId xmlns:p14="http://schemas.microsoft.com/office/powerpoint/2010/main" val="1657059574"/>
              </p:ext>
            </p:extLst>
          </p:nvPr>
        </p:nvGraphicFramePr>
        <p:xfrm>
          <a:off x="5386431" y="1511601"/>
          <a:ext cx="7618844" cy="534080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4578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1" nodeType="clickEffect">
                                  <p:stCondLst>
                                    <p:cond delay="0"/>
                                  </p:stCondLst>
                                  <p:childTnLst>
                                    <p:anim calcmode="lin" valueType="num">
                                      <p:cBhvr>
                                        <p:cTn id="14" dur="1000"/>
                                        <p:tgtEl>
                                          <p:spTgt spid="12"/>
                                        </p:tgtEl>
                                        <p:attrNameLst>
                                          <p:attrName>ppt_w</p:attrName>
                                        </p:attrNameLst>
                                      </p:cBhvr>
                                      <p:tavLst>
                                        <p:tav tm="0">
                                          <p:val>
                                            <p:strVal val="ppt_w"/>
                                          </p:val>
                                        </p:tav>
                                        <p:tav tm="100000">
                                          <p:val>
                                            <p:fltVal val="0"/>
                                          </p:val>
                                        </p:tav>
                                      </p:tavLst>
                                    </p:anim>
                                    <p:anim calcmode="lin" valueType="num">
                                      <p:cBhvr>
                                        <p:cTn id="15" dur="1000"/>
                                        <p:tgtEl>
                                          <p:spTgt spid="12"/>
                                        </p:tgtEl>
                                        <p:attrNameLst>
                                          <p:attrName>ppt_h</p:attrName>
                                        </p:attrNameLst>
                                      </p:cBhvr>
                                      <p:tavLst>
                                        <p:tav tm="0">
                                          <p:val>
                                            <p:strVal val="ppt_h"/>
                                          </p:val>
                                        </p:tav>
                                        <p:tav tm="100000">
                                          <p:val>
                                            <p:fltVal val="0"/>
                                          </p:val>
                                        </p:tav>
                                      </p:tavLst>
                                    </p:anim>
                                    <p:anim calcmode="lin" valueType="num">
                                      <p:cBhvr>
                                        <p:cTn id="16" dur="1000"/>
                                        <p:tgtEl>
                                          <p:spTgt spid="12"/>
                                        </p:tgtEl>
                                        <p:attrNameLst>
                                          <p:attrName>style.rotation</p:attrName>
                                        </p:attrNameLst>
                                      </p:cBhvr>
                                      <p:tavLst>
                                        <p:tav tm="0">
                                          <p:val>
                                            <p:fltVal val="0"/>
                                          </p:val>
                                        </p:tav>
                                        <p:tav tm="100000">
                                          <p:val>
                                            <p:fltVal val="90"/>
                                          </p:val>
                                        </p:tav>
                                      </p:tavLst>
                                    </p:anim>
                                    <p:animEffect transition="out" filter="fade">
                                      <p:cBhvr>
                                        <p:cTn id="17" dur="1000"/>
                                        <p:tgtEl>
                                          <p:spTgt spid="12"/>
                                        </p:tgtEl>
                                      </p:cBhvr>
                                    </p:animEffect>
                                    <p:set>
                                      <p:cBhvr>
                                        <p:cTn id="18" dur="1" fill="hold">
                                          <p:stCondLst>
                                            <p:cond delay="999"/>
                                          </p:stCondLst>
                                        </p:cTn>
                                        <p:tgtEl>
                                          <p:spTgt spid="12"/>
                                        </p:tgtEl>
                                        <p:attrNameLst>
                                          <p:attrName>style.visibility</p:attrName>
                                        </p:attrNameLst>
                                      </p:cBhvr>
                                      <p:to>
                                        <p:strVal val="hidden"/>
                                      </p:to>
                                    </p:set>
                                  </p:childTnLst>
                                </p:cTn>
                              </p:par>
                              <p:par>
                                <p:cTn id="19" presetID="31" presetClass="exit" presetSubtype="0" fill="hold" grpId="0" nodeType="withEffect">
                                  <p:stCondLst>
                                    <p:cond delay="0"/>
                                  </p:stCondLst>
                                  <p:childTnLst>
                                    <p:anim calcmode="lin" valueType="num">
                                      <p:cBhvr>
                                        <p:cTn id="20" dur="1000"/>
                                        <p:tgtEl>
                                          <p:spTgt spid="3">
                                            <p:txEl>
                                              <p:pRg st="0" end="0"/>
                                            </p:txEl>
                                          </p:spTgt>
                                        </p:tgtEl>
                                        <p:attrNameLst>
                                          <p:attrName>ppt_w</p:attrName>
                                        </p:attrNameLst>
                                      </p:cBhvr>
                                      <p:tavLst>
                                        <p:tav tm="0">
                                          <p:val>
                                            <p:strVal val="ppt_w"/>
                                          </p:val>
                                        </p:tav>
                                        <p:tav tm="100000">
                                          <p:val>
                                            <p:fltVal val="0"/>
                                          </p:val>
                                        </p:tav>
                                      </p:tavLst>
                                    </p:anim>
                                    <p:anim calcmode="lin" valueType="num">
                                      <p:cBhvr>
                                        <p:cTn id="21" dur="1000"/>
                                        <p:tgtEl>
                                          <p:spTgt spid="3">
                                            <p:txEl>
                                              <p:pRg st="0" end="0"/>
                                            </p:txEl>
                                          </p:spTgt>
                                        </p:tgtEl>
                                        <p:attrNameLst>
                                          <p:attrName>ppt_h</p:attrName>
                                        </p:attrNameLst>
                                      </p:cBhvr>
                                      <p:tavLst>
                                        <p:tav tm="0">
                                          <p:val>
                                            <p:strVal val="ppt_h"/>
                                          </p:val>
                                        </p:tav>
                                        <p:tav tm="100000">
                                          <p:val>
                                            <p:fltVal val="0"/>
                                          </p:val>
                                        </p:tav>
                                      </p:tavLst>
                                    </p:anim>
                                    <p:anim calcmode="lin" valueType="num">
                                      <p:cBhvr>
                                        <p:cTn id="22"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23" dur="1000"/>
                                        <p:tgtEl>
                                          <p:spTgt spid="3">
                                            <p:txEl>
                                              <p:pRg st="0" end="0"/>
                                            </p:txEl>
                                          </p:spTgt>
                                        </p:tgtEl>
                                      </p:cBhvr>
                                    </p:animEffect>
                                    <p:set>
                                      <p:cBhvr>
                                        <p:cTn id="24"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2" grpId="0">
        <p:bldAsOne/>
      </p:bldGraphic>
      <p:bldGraphic spid="12" grpId="1">
        <p:bldAsOne/>
      </p:bldGraphic>
      <p:bldGraphic spid="1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5785" y="-26504"/>
            <a:ext cx="4644481" cy="662473"/>
          </a:xfrm>
        </p:spPr>
        <p:txBody>
          <a:bodyPr>
            <a:normAutofit/>
          </a:bodyPr>
          <a:lstStyle/>
          <a:p>
            <a:r>
              <a:rPr lang="en-US" sz="3600" dirty="0" smtClean="0">
                <a:solidFill>
                  <a:srgbClr val="EDA247"/>
                </a:solidFill>
                <a:latin typeface="Helvetica" charset="0"/>
                <a:ea typeface="Helvetica" charset="0"/>
                <a:cs typeface="Helvetica" charset="0"/>
              </a:rPr>
              <a:t>Research questions</a:t>
            </a:r>
            <a:endParaRPr lang="en-US" sz="3600" dirty="0">
              <a:solidFill>
                <a:srgbClr val="EDA247"/>
              </a:solidFill>
              <a:latin typeface="Helvetica" charset="0"/>
              <a:ea typeface="Helvetica" charset="0"/>
              <a:cs typeface="Helvetica" charset="0"/>
            </a:endParaRPr>
          </a:p>
        </p:txBody>
      </p:sp>
      <p:sp>
        <p:nvSpPr>
          <p:cNvPr id="3" name="Content Placeholder 2"/>
          <p:cNvSpPr>
            <a:spLocks noGrp="1"/>
          </p:cNvSpPr>
          <p:nvPr>
            <p:ph idx="1"/>
          </p:nvPr>
        </p:nvSpPr>
        <p:spPr>
          <a:xfrm>
            <a:off x="524933" y="1504106"/>
            <a:ext cx="11345333" cy="3766164"/>
          </a:xfrm>
        </p:spPr>
        <p:txBody>
          <a:bodyPr>
            <a:normAutofit/>
          </a:bodyPr>
          <a:lstStyle/>
          <a:p>
            <a:r>
              <a:rPr lang="en-US" sz="4000" dirty="0" smtClean="0">
                <a:latin typeface="Merriweather Light"/>
                <a:cs typeface="Merriweather Light"/>
              </a:rPr>
              <a:t>What is the </a:t>
            </a:r>
            <a:r>
              <a:rPr lang="en-US" sz="4000" b="1" dirty="0" smtClean="0">
                <a:latin typeface="Merriweather Light"/>
                <a:cs typeface="Merriweather Light"/>
              </a:rPr>
              <a:t>nature of participants </a:t>
            </a:r>
            <a:r>
              <a:rPr lang="en-US" sz="4000" dirty="0" smtClean="0">
                <a:latin typeface="Merriweather Light"/>
                <a:cs typeface="Merriweather Light"/>
              </a:rPr>
              <a:t>expressed across the </a:t>
            </a:r>
            <a:r>
              <a:rPr lang="en-US" sz="4000" b="1" dirty="0" smtClean="0">
                <a:latin typeface="Merriweather Light"/>
                <a:cs typeface="Merriweather Light"/>
              </a:rPr>
              <a:t>digital habitats </a:t>
            </a:r>
            <a:r>
              <a:rPr lang="en-US" sz="4000" dirty="0" smtClean="0">
                <a:latin typeface="Merriweather Light"/>
                <a:cs typeface="Merriweather Light"/>
              </a:rPr>
              <a:t>of FOSSIL’s </a:t>
            </a:r>
            <a:r>
              <a:rPr lang="en-US" sz="4000" b="1" dirty="0" smtClean="0">
                <a:latin typeface="Merriweather Light"/>
                <a:cs typeface="Merriweather Light"/>
              </a:rPr>
              <a:t>Facebook</a:t>
            </a:r>
            <a:r>
              <a:rPr lang="en-US" sz="4000" dirty="0" smtClean="0">
                <a:latin typeface="Merriweather Light"/>
                <a:cs typeface="Merriweather Light"/>
              </a:rPr>
              <a:t>, </a:t>
            </a:r>
            <a:r>
              <a:rPr lang="en-US" sz="4000" b="1" dirty="0" smtClean="0">
                <a:latin typeface="Merriweather Light"/>
                <a:cs typeface="Merriweather Light"/>
              </a:rPr>
              <a:t>Twitter</a:t>
            </a:r>
            <a:r>
              <a:rPr lang="en-US" sz="4000" dirty="0" smtClean="0">
                <a:latin typeface="Merriweather Light"/>
                <a:cs typeface="Merriweather Light"/>
              </a:rPr>
              <a:t>, and </a:t>
            </a:r>
            <a:r>
              <a:rPr lang="en-US" sz="4000" b="1" dirty="0" smtClean="0">
                <a:latin typeface="Merriweather Light"/>
                <a:cs typeface="Merriweather Light"/>
              </a:rPr>
              <a:t>myFOSSIL</a:t>
            </a:r>
            <a:r>
              <a:rPr lang="en-US" sz="4000" dirty="0" smtClean="0">
                <a:latin typeface="Merriweather Light"/>
                <a:cs typeface="Merriweather Light"/>
              </a:rPr>
              <a:t>?</a:t>
            </a:r>
          </a:p>
          <a:p>
            <a:r>
              <a:rPr lang="en-US" sz="4000" dirty="0" smtClean="0">
                <a:latin typeface="Merriweather Light"/>
                <a:cs typeface="Merriweather Light"/>
              </a:rPr>
              <a:t>What forms of </a:t>
            </a:r>
            <a:r>
              <a:rPr lang="en-US" sz="4000" b="1" dirty="0" smtClean="0">
                <a:latin typeface="Merriweather Light"/>
                <a:cs typeface="Merriweather Light"/>
              </a:rPr>
              <a:t>shared practice </a:t>
            </a:r>
            <a:r>
              <a:rPr lang="en-US" sz="4000" dirty="0" smtClean="0">
                <a:latin typeface="Merriweather Light"/>
                <a:cs typeface="Merriweather Light"/>
              </a:rPr>
              <a:t>are </a:t>
            </a:r>
            <a:r>
              <a:rPr lang="en-US" sz="4000" b="1" dirty="0" smtClean="0">
                <a:latin typeface="Merriweather Light"/>
                <a:cs typeface="Merriweather Light"/>
              </a:rPr>
              <a:t>expressed</a:t>
            </a:r>
            <a:r>
              <a:rPr lang="en-US" sz="4000" dirty="0" smtClean="0">
                <a:latin typeface="Merriweather Light"/>
                <a:cs typeface="Merriweather Light"/>
              </a:rPr>
              <a:t> across these digital habitats?</a:t>
            </a:r>
            <a:endParaRPr lang="en-US" sz="4000" dirty="0">
              <a:latin typeface="Merriweather Light"/>
              <a:cs typeface="Merriweather Light"/>
            </a:endParaRPr>
          </a:p>
        </p:txBody>
      </p:sp>
    </p:spTree>
    <p:extLst>
      <p:ext uri="{BB962C8B-B14F-4D97-AF65-F5344CB8AC3E}">
        <p14:creationId xmlns:p14="http://schemas.microsoft.com/office/powerpoint/2010/main" val="127760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90759" y="0"/>
            <a:ext cx="3279507" cy="662473"/>
          </a:xfrm>
        </p:spPr>
        <p:txBody>
          <a:bodyPr>
            <a:normAutofit/>
          </a:bodyPr>
          <a:lstStyle/>
          <a:p>
            <a:r>
              <a:rPr lang="en-US" sz="3600" dirty="0" smtClean="0">
                <a:solidFill>
                  <a:srgbClr val="EDA247"/>
                </a:solidFill>
                <a:latin typeface="Helvetica" charset="0"/>
                <a:ea typeface="Helvetica" charset="0"/>
                <a:cs typeface="Helvetica" charset="0"/>
              </a:rPr>
              <a:t>Data Sources</a:t>
            </a:r>
            <a:endParaRPr lang="en-US" sz="3600" dirty="0">
              <a:solidFill>
                <a:srgbClr val="EDA247"/>
              </a:solidFill>
              <a:latin typeface="Helvetica" charset="0"/>
              <a:ea typeface="Helvetica" charset="0"/>
              <a:cs typeface="Helvetica" charset="0"/>
            </a:endParaRPr>
          </a:p>
        </p:txBody>
      </p:sp>
      <p:sp>
        <p:nvSpPr>
          <p:cNvPr id="3" name="Content Placeholder 2"/>
          <p:cNvSpPr>
            <a:spLocks noGrp="1"/>
          </p:cNvSpPr>
          <p:nvPr>
            <p:ph idx="1"/>
          </p:nvPr>
        </p:nvSpPr>
        <p:spPr>
          <a:xfrm>
            <a:off x="524933" y="1105094"/>
            <a:ext cx="11345333" cy="5143305"/>
          </a:xfrm>
        </p:spPr>
        <p:txBody>
          <a:bodyPr>
            <a:normAutofit/>
          </a:bodyPr>
          <a:lstStyle/>
          <a:p>
            <a:r>
              <a:rPr lang="en-US" sz="3600" dirty="0" smtClean="0">
                <a:latin typeface="Merriweather Light"/>
                <a:cs typeface="Merriweather Light"/>
              </a:rPr>
              <a:t>Data from October 2015-December 2016</a:t>
            </a:r>
          </a:p>
          <a:p>
            <a:r>
              <a:rPr lang="en-US" sz="3600" dirty="0" smtClean="0">
                <a:latin typeface="Merriweather Light"/>
                <a:cs typeface="Merriweather Light"/>
              </a:rPr>
              <a:t>Sources</a:t>
            </a:r>
          </a:p>
          <a:p>
            <a:pPr lvl="1"/>
            <a:r>
              <a:rPr lang="en-US" sz="3200" dirty="0" smtClean="0">
                <a:latin typeface="Merriweather Light"/>
                <a:cs typeface="Merriweather Light"/>
              </a:rPr>
              <a:t>Intake survey for user types</a:t>
            </a:r>
          </a:p>
          <a:p>
            <a:pPr lvl="2"/>
            <a:r>
              <a:rPr lang="en-US" sz="2800" dirty="0" smtClean="0">
                <a:latin typeface="Merriweather Light"/>
                <a:cs typeface="Merriweather Light"/>
              </a:rPr>
              <a:t>Example question: “Are you currently or have you ever been employed as a professional paleontologist?”</a:t>
            </a:r>
          </a:p>
          <a:p>
            <a:pPr lvl="1"/>
            <a:r>
              <a:rPr lang="en-US" sz="3200" dirty="0">
                <a:latin typeface="Merriweather Light"/>
                <a:cs typeface="Merriweather Light"/>
              </a:rPr>
              <a:t>Publicly accessible </a:t>
            </a:r>
            <a:r>
              <a:rPr lang="en-US" sz="3200" dirty="0" smtClean="0">
                <a:latin typeface="Merriweather Light"/>
                <a:cs typeface="Merriweather Light"/>
              </a:rPr>
              <a:t>social media data</a:t>
            </a:r>
          </a:p>
          <a:p>
            <a:pPr lvl="1"/>
            <a:r>
              <a:rPr lang="en-US" sz="3200" dirty="0" smtClean="0">
                <a:latin typeface="Merriweather Light"/>
                <a:cs typeface="Merriweather Light"/>
              </a:rPr>
              <a:t>myFOSSIL user </a:t>
            </a:r>
            <a:r>
              <a:rPr lang="en-US" sz="3200" dirty="0">
                <a:latin typeface="Merriweather Light"/>
                <a:cs typeface="Merriweather Light"/>
              </a:rPr>
              <a:t>interaction data </a:t>
            </a:r>
            <a:endParaRPr lang="en-US" sz="3200" dirty="0" smtClean="0">
              <a:latin typeface="Merriweather Light"/>
              <a:cs typeface="Merriweather Light"/>
            </a:endParaRPr>
          </a:p>
          <a:p>
            <a:r>
              <a:rPr lang="en-US" sz="3600" dirty="0" smtClean="0">
                <a:latin typeface="Merriweather Light"/>
                <a:cs typeface="Merriweather Light"/>
              </a:rPr>
              <a:t>Three data sources compiled and linked</a:t>
            </a:r>
            <a:endParaRPr lang="en-US" sz="3600" dirty="0">
              <a:latin typeface="Merriweather Light"/>
              <a:cs typeface="Merriweather Light"/>
            </a:endParaRPr>
          </a:p>
        </p:txBody>
      </p:sp>
    </p:spTree>
    <p:extLst>
      <p:ext uri="{BB962C8B-B14F-4D97-AF65-F5344CB8AC3E}">
        <p14:creationId xmlns:p14="http://schemas.microsoft.com/office/powerpoint/2010/main" val="117541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50227" y="0"/>
            <a:ext cx="6241774" cy="662473"/>
          </a:xfrm>
        </p:spPr>
        <p:txBody>
          <a:bodyPr>
            <a:normAutofit fontScale="90000"/>
          </a:bodyPr>
          <a:lstStyle/>
          <a:p>
            <a:r>
              <a:rPr lang="en-US" sz="3600" dirty="0" smtClean="0">
                <a:solidFill>
                  <a:srgbClr val="EDA247"/>
                </a:solidFill>
                <a:latin typeface="Helvetica" charset="0"/>
                <a:ea typeface="Helvetica" charset="0"/>
                <a:cs typeface="Helvetica" charset="0"/>
              </a:rPr>
              <a:t>Method: Social Network Analysis</a:t>
            </a:r>
            <a:endParaRPr lang="en-US" sz="3600" dirty="0">
              <a:solidFill>
                <a:srgbClr val="EDA247"/>
              </a:solidFill>
              <a:latin typeface="Helvetica" charset="0"/>
              <a:ea typeface="Helvetica" charset="0"/>
              <a:cs typeface="Helvetica" charset="0"/>
            </a:endParaRPr>
          </a:p>
        </p:txBody>
      </p:sp>
      <p:sp>
        <p:nvSpPr>
          <p:cNvPr id="3" name="Content Placeholder 2"/>
          <p:cNvSpPr>
            <a:spLocks noGrp="1"/>
          </p:cNvSpPr>
          <p:nvPr>
            <p:ph idx="1"/>
          </p:nvPr>
        </p:nvSpPr>
        <p:spPr>
          <a:xfrm>
            <a:off x="417880" y="852059"/>
            <a:ext cx="4196983" cy="5143305"/>
          </a:xfrm>
        </p:spPr>
        <p:txBody>
          <a:bodyPr>
            <a:noAutofit/>
          </a:bodyPr>
          <a:lstStyle/>
          <a:p>
            <a:r>
              <a:rPr lang="en-US" sz="3200" dirty="0" smtClean="0">
                <a:latin typeface="Merriweather Light"/>
                <a:cs typeface="Merriweather Light"/>
              </a:rPr>
              <a:t>Social </a:t>
            </a:r>
            <a:r>
              <a:rPr lang="en-US" sz="3200" dirty="0">
                <a:latin typeface="Merriweather Light"/>
                <a:cs typeface="Merriweather Light"/>
              </a:rPr>
              <a:t>network </a:t>
            </a:r>
            <a:r>
              <a:rPr lang="en-US" sz="3200" dirty="0" smtClean="0">
                <a:latin typeface="Merriweather Light"/>
                <a:cs typeface="Merriweather Light"/>
              </a:rPr>
              <a:t>analysis using </a:t>
            </a:r>
            <a:r>
              <a:rPr lang="en-US" sz="3200" dirty="0" err="1" smtClean="0">
                <a:latin typeface="Merriweather Light"/>
                <a:cs typeface="Merriweather Light"/>
              </a:rPr>
              <a:t>NodeXL</a:t>
            </a:r>
            <a:r>
              <a:rPr lang="en-US" sz="3200" dirty="0" smtClean="0">
                <a:latin typeface="Merriweather Light"/>
                <a:cs typeface="Merriweather Light"/>
              </a:rPr>
              <a:t> </a:t>
            </a:r>
            <a:r>
              <a:rPr lang="en-US" sz="2000" dirty="0" smtClean="0">
                <a:latin typeface="Merriweather Light" charset="0"/>
                <a:ea typeface="Merriweather Light" charset="0"/>
                <a:cs typeface="Merriweather Light" charset="0"/>
              </a:rPr>
              <a:t>(</a:t>
            </a:r>
            <a:r>
              <a:rPr lang="en-US" sz="2000" dirty="0">
                <a:solidFill>
                  <a:prstClr val="black"/>
                </a:solidFill>
                <a:latin typeface="Merriweather Light" charset="0"/>
                <a:ea typeface="Merriweather Light" charset="0"/>
                <a:cs typeface="Merriweather Light" charset="0"/>
              </a:rPr>
              <a:t>Hansen</a:t>
            </a:r>
            <a:r>
              <a:rPr lang="en-US" sz="2000" dirty="0" smtClean="0">
                <a:solidFill>
                  <a:prstClr val="black"/>
                </a:solidFill>
                <a:latin typeface="Merriweather Light" charset="0"/>
                <a:ea typeface="Merriweather Light" charset="0"/>
                <a:cs typeface="Merriweather Light" charset="0"/>
              </a:rPr>
              <a:t>, </a:t>
            </a:r>
            <a:r>
              <a:rPr lang="en-US" sz="2000" dirty="0" err="1">
                <a:solidFill>
                  <a:prstClr val="black"/>
                </a:solidFill>
                <a:latin typeface="Merriweather Light" charset="0"/>
                <a:ea typeface="Merriweather Light" charset="0"/>
                <a:cs typeface="Merriweather Light" charset="0"/>
              </a:rPr>
              <a:t>Shneiderman</a:t>
            </a:r>
            <a:r>
              <a:rPr lang="en-US" sz="2000" dirty="0" smtClean="0">
                <a:solidFill>
                  <a:prstClr val="black"/>
                </a:solidFill>
                <a:latin typeface="Merriweather Light" charset="0"/>
                <a:ea typeface="Merriweather Light" charset="0"/>
                <a:cs typeface="Merriweather Light" charset="0"/>
              </a:rPr>
              <a:t>, </a:t>
            </a:r>
            <a:r>
              <a:rPr lang="en-US" sz="2000" dirty="0">
                <a:solidFill>
                  <a:prstClr val="black"/>
                </a:solidFill>
                <a:latin typeface="Merriweather Light" charset="0"/>
                <a:ea typeface="Merriweather Light" charset="0"/>
                <a:cs typeface="Merriweather Light" charset="0"/>
              </a:rPr>
              <a:t>&amp; Smith</a:t>
            </a:r>
            <a:r>
              <a:rPr lang="en-US" sz="2000" dirty="0" smtClean="0">
                <a:solidFill>
                  <a:prstClr val="black"/>
                </a:solidFill>
                <a:latin typeface="Merriweather Light" charset="0"/>
                <a:ea typeface="Merriweather Light" charset="0"/>
                <a:cs typeface="Merriweather Light" charset="0"/>
              </a:rPr>
              <a:t>, 2009</a:t>
            </a:r>
            <a:r>
              <a:rPr lang="en-US" sz="2000" dirty="0">
                <a:solidFill>
                  <a:prstClr val="black"/>
                </a:solidFill>
                <a:latin typeface="Merriweather Light" charset="0"/>
                <a:ea typeface="Merriweather Light" charset="0"/>
                <a:cs typeface="Merriweather Light" charset="0"/>
              </a:rPr>
              <a:t>) </a:t>
            </a:r>
            <a:endParaRPr lang="en-US" sz="2000" dirty="0" smtClean="0">
              <a:solidFill>
                <a:prstClr val="black"/>
              </a:solidFill>
              <a:latin typeface="Merriweather Light" charset="0"/>
              <a:ea typeface="Merriweather Light" charset="0"/>
              <a:cs typeface="Merriweather Light" charset="0"/>
            </a:endParaRPr>
          </a:p>
          <a:p>
            <a:r>
              <a:rPr lang="en-US" sz="3200" dirty="0" smtClean="0">
                <a:latin typeface="Merriweather Light"/>
                <a:cs typeface="Merriweather Light"/>
              </a:rPr>
              <a:t>Graph types </a:t>
            </a:r>
          </a:p>
          <a:p>
            <a:pPr lvl="1"/>
            <a:r>
              <a:rPr lang="en-US" sz="2800" dirty="0" err="1" smtClean="0">
                <a:latin typeface="Merriweather Light"/>
                <a:cs typeface="Merriweather Light"/>
              </a:rPr>
              <a:t>Fruchterman-reingold</a:t>
            </a:r>
            <a:r>
              <a:rPr lang="en-US" sz="2800" dirty="0" smtClean="0">
                <a:latin typeface="Merriweather Light"/>
                <a:cs typeface="Merriweather Light"/>
              </a:rPr>
              <a:t> graphs </a:t>
            </a:r>
          </a:p>
          <a:p>
            <a:pPr lvl="3"/>
            <a:r>
              <a:rPr lang="en-US" sz="2000" dirty="0">
                <a:latin typeface="Merriweather Light"/>
                <a:cs typeface="Merriweather Light"/>
              </a:rPr>
              <a:t>F</a:t>
            </a:r>
            <a:r>
              <a:rPr lang="en-US" sz="2000" dirty="0" smtClean="0">
                <a:latin typeface="Merriweather Light"/>
                <a:cs typeface="Merriweather Light"/>
              </a:rPr>
              <a:t>orce-directed graphs</a:t>
            </a:r>
          </a:p>
          <a:p>
            <a:pPr lvl="1"/>
            <a:r>
              <a:rPr lang="en-US" sz="2800" dirty="0" smtClean="0">
                <a:latin typeface="Merriweather Light"/>
                <a:cs typeface="Merriweather Light"/>
              </a:rPr>
              <a:t>Circle graphs</a:t>
            </a:r>
          </a:p>
          <a:p>
            <a:pPr lvl="3"/>
            <a:r>
              <a:rPr lang="en-US" sz="2000" dirty="0" smtClean="0">
                <a:latin typeface="Merriweather Light"/>
                <a:cs typeface="Merriweather Light"/>
              </a:rPr>
              <a:t>Shows connections between “clusters”</a:t>
            </a:r>
            <a:endParaRPr lang="en-US" sz="2000" dirty="0">
              <a:latin typeface="Merriweather Light"/>
              <a:cs typeface="Merriweather Ligh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8310" y="2986048"/>
            <a:ext cx="3553691" cy="32575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4863" y="852059"/>
            <a:ext cx="4381499" cy="3173128"/>
          </a:xfrm>
          <a:prstGeom prst="rect">
            <a:avLst/>
          </a:prstGeom>
        </p:spPr>
      </p:pic>
    </p:spTree>
    <p:extLst>
      <p:ext uri="{BB962C8B-B14F-4D97-AF65-F5344CB8AC3E}">
        <p14:creationId xmlns:p14="http://schemas.microsoft.com/office/powerpoint/2010/main" val="158544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9650" y="1860838"/>
            <a:ext cx="4309866" cy="1514403"/>
          </a:xfrm>
        </p:spPr>
        <p:txBody>
          <a:bodyPr>
            <a:noAutofit/>
          </a:bodyPr>
          <a:lstStyle/>
          <a:p>
            <a:pPr marL="0" indent="0">
              <a:buNone/>
            </a:pPr>
            <a:r>
              <a:rPr lang="en-US" dirty="0">
                <a:latin typeface="Merriweather Light"/>
                <a:cs typeface="Merriweather Light"/>
              </a:rPr>
              <a:t>What is the </a:t>
            </a:r>
            <a:r>
              <a:rPr lang="en-US" b="1" dirty="0">
                <a:latin typeface="Merriweather Light"/>
                <a:cs typeface="Merriweather Light"/>
              </a:rPr>
              <a:t>nature of participants </a:t>
            </a:r>
            <a:r>
              <a:rPr lang="en-US" dirty="0">
                <a:latin typeface="Merriweather Light"/>
                <a:cs typeface="Merriweather Light"/>
              </a:rPr>
              <a:t>expressed </a:t>
            </a:r>
            <a:r>
              <a:rPr lang="en-US" dirty="0" smtClean="0">
                <a:latin typeface="Merriweather Light"/>
                <a:cs typeface="Merriweather Light"/>
              </a:rPr>
              <a:t>in the myFOSSIL </a:t>
            </a:r>
            <a:r>
              <a:rPr lang="en-US" b="1" dirty="0" smtClean="0">
                <a:latin typeface="Merriweather Light"/>
                <a:cs typeface="Merriweather Light"/>
              </a:rPr>
              <a:t>digital habitat?</a:t>
            </a:r>
            <a:endParaRPr lang="en-US" dirty="0">
              <a:latin typeface="Merriweather Light"/>
              <a:cs typeface="Merriweather Ligh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107" y="791483"/>
            <a:ext cx="7424597" cy="6042193"/>
          </a:xfrm>
          <a:prstGeom prst="rect">
            <a:avLst/>
          </a:prstGeom>
        </p:spPr>
      </p:pic>
      <p:sp>
        <p:nvSpPr>
          <p:cNvPr id="7" name="Title 1"/>
          <p:cNvSpPr txBox="1">
            <a:spLocks/>
          </p:cNvSpPr>
          <p:nvPr/>
        </p:nvSpPr>
        <p:spPr>
          <a:xfrm>
            <a:off x="9153571" y="13252"/>
            <a:ext cx="2716695" cy="6624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smtClean="0">
                <a:solidFill>
                  <a:srgbClr val="EDA247"/>
                </a:solidFill>
                <a:latin typeface="Helvetica" charset="0"/>
                <a:ea typeface="Helvetica" charset="0"/>
                <a:cs typeface="Helvetica" charset="0"/>
              </a:rPr>
              <a:t>Results</a:t>
            </a:r>
            <a:endParaRPr lang="en-US" sz="3600" dirty="0">
              <a:solidFill>
                <a:srgbClr val="EDA247"/>
              </a:solidFill>
              <a:latin typeface="Helvetica" charset="0"/>
              <a:ea typeface="Helvetica" charset="0"/>
              <a:cs typeface="Helvetica"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57" y="760079"/>
            <a:ext cx="7379543" cy="6002027"/>
          </a:xfrm>
          <a:prstGeom prst="rect">
            <a:avLst/>
          </a:prstGeom>
        </p:spPr>
      </p:pic>
      <p:grpSp>
        <p:nvGrpSpPr>
          <p:cNvPr id="9" name="Group 8"/>
          <p:cNvGrpSpPr/>
          <p:nvPr/>
        </p:nvGrpSpPr>
        <p:grpSpPr>
          <a:xfrm>
            <a:off x="7063043" y="5597670"/>
            <a:ext cx="2587886" cy="523476"/>
            <a:chOff x="5715727" y="6064507"/>
            <a:chExt cx="3121318" cy="760884"/>
          </a:xfrm>
        </p:grpSpPr>
        <p:grpSp>
          <p:nvGrpSpPr>
            <p:cNvPr id="10" name="Group 9"/>
            <p:cNvGrpSpPr/>
            <p:nvPr/>
          </p:nvGrpSpPr>
          <p:grpSpPr>
            <a:xfrm>
              <a:off x="5715727" y="6141508"/>
              <a:ext cx="292722" cy="577494"/>
              <a:chOff x="2191131" y="6280506"/>
              <a:chExt cx="292722" cy="577494"/>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1131" y="6280506"/>
                <a:ext cx="292331" cy="292331"/>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1521" y="6565668"/>
                <a:ext cx="292332" cy="292332"/>
              </a:xfrm>
              <a:prstGeom prst="rect">
                <a:avLst/>
              </a:prstGeom>
            </p:spPr>
          </p:pic>
        </p:grpSp>
        <p:sp>
          <p:nvSpPr>
            <p:cNvPr id="11" name="TextBox 10"/>
            <p:cNvSpPr txBox="1"/>
            <p:nvPr/>
          </p:nvSpPr>
          <p:spPr>
            <a:xfrm>
              <a:off x="6008058" y="6064507"/>
              <a:ext cx="2455837" cy="447361"/>
            </a:xfrm>
            <a:prstGeom prst="rect">
              <a:avLst/>
            </a:prstGeom>
            <a:noFill/>
          </p:spPr>
          <p:txBody>
            <a:bodyPr wrap="none" rtlCol="0">
              <a:spAutoFit/>
            </a:bodyPr>
            <a:lstStyle/>
            <a:p>
              <a:r>
                <a:rPr lang="en-US" sz="1400" dirty="0" smtClean="0">
                  <a:latin typeface="Helvetica" charset="0"/>
                  <a:ea typeface="Helvetica" charset="0"/>
                  <a:cs typeface="Helvetica" charset="0"/>
                </a:rPr>
                <a:t>Amateur Paleontologist</a:t>
              </a:r>
              <a:endParaRPr lang="en-US" sz="1400" dirty="0">
                <a:latin typeface="Helvetica" charset="0"/>
                <a:ea typeface="Helvetica" charset="0"/>
                <a:cs typeface="Helvetica" charset="0"/>
              </a:endParaRPr>
            </a:p>
          </p:txBody>
        </p:sp>
        <p:sp>
          <p:nvSpPr>
            <p:cNvPr id="12" name="TextBox 11"/>
            <p:cNvSpPr txBox="1"/>
            <p:nvPr/>
          </p:nvSpPr>
          <p:spPr>
            <a:xfrm>
              <a:off x="6008058" y="6378030"/>
              <a:ext cx="2828987" cy="447361"/>
            </a:xfrm>
            <a:prstGeom prst="rect">
              <a:avLst/>
            </a:prstGeom>
            <a:noFill/>
          </p:spPr>
          <p:txBody>
            <a:bodyPr wrap="none" rtlCol="0">
              <a:spAutoFit/>
            </a:bodyPr>
            <a:lstStyle/>
            <a:p>
              <a:r>
                <a:rPr lang="en-US" sz="1400" dirty="0" smtClean="0">
                  <a:latin typeface="Helvetica" charset="0"/>
                  <a:ea typeface="Helvetica" charset="0"/>
                  <a:cs typeface="Helvetica" charset="0"/>
                </a:rPr>
                <a:t>Professional Paleontologist</a:t>
              </a:r>
              <a:endParaRPr lang="en-US" sz="1400" dirty="0">
                <a:latin typeface="Helvetica" charset="0"/>
                <a:ea typeface="Helvetica" charset="0"/>
                <a:cs typeface="Helvetica" charset="0"/>
              </a:endParaRPr>
            </a:p>
          </p:txBody>
        </p:sp>
      </p:grpSp>
    </p:spTree>
    <p:extLst>
      <p:ext uri="{BB962C8B-B14F-4D97-AF65-F5344CB8AC3E}">
        <p14:creationId xmlns:p14="http://schemas.microsoft.com/office/powerpoint/2010/main" val="24258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6"/>
                                        </p:tgtEl>
                                      </p:cBhvr>
                                    </p:animEffect>
                                    <p:set>
                                      <p:cBhvr>
                                        <p:cTn id="11" dur="1" fill="hold">
                                          <p:stCondLst>
                                            <p:cond delay="1999"/>
                                          </p:stCondLst>
                                        </p:cTn>
                                        <p:tgtEl>
                                          <p:spTgt spid="6"/>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32" y="675725"/>
            <a:ext cx="7370454" cy="5994636"/>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4850" b="-1"/>
          <a:stretch/>
        </p:blipFill>
        <p:spPr>
          <a:xfrm>
            <a:off x="190588" y="973251"/>
            <a:ext cx="7243484" cy="5605670"/>
          </a:xfrm>
          <a:prstGeom prst="rect">
            <a:avLst/>
          </a:prstGeom>
        </p:spPr>
      </p:pic>
      <p:sp>
        <p:nvSpPr>
          <p:cNvPr id="3" name="Content Placeholder 2"/>
          <p:cNvSpPr>
            <a:spLocks noGrp="1"/>
          </p:cNvSpPr>
          <p:nvPr>
            <p:ph idx="1"/>
          </p:nvPr>
        </p:nvSpPr>
        <p:spPr>
          <a:xfrm>
            <a:off x="7989294" y="1028717"/>
            <a:ext cx="4104492" cy="4540332"/>
          </a:xfrm>
        </p:spPr>
        <p:txBody>
          <a:bodyPr>
            <a:normAutofit/>
          </a:bodyPr>
          <a:lstStyle/>
          <a:p>
            <a:pPr marL="0" indent="0">
              <a:buNone/>
            </a:pPr>
            <a:r>
              <a:rPr lang="en-US" sz="3600" dirty="0" smtClean="0">
                <a:latin typeface="Merriweather Light"/>
                <a:cs typeface="Merriweather Light"/>
              </a:rPr>
              <a:t>What is the </a:t>
            </a:r>
            <a:r>
              <a:rPr lang="en-US" sz="3600" b="1" dirty="0" smtClean="0">
                <a:latin typeface="Merriweather Light"/>
                <a:cs typeface="Merriweather Light"/>
              </a:rPr>
              <a:t>nature of the relationships </a:t>
            </a:r>
            <a:r>
              <a:rPr lang="en-US" sz="3600" dirty="0" smtClean="0">
                <a:latin typeface="Merriweather Light"/>
                <a:cs typeface="Merriweather Light"/>
              </a:rPr>
              <a:t>created in the myFOSSIL digital habitat? </a:t>
            </a:r>
          </a:p>
        </p:txBody>
      </p:sp>
      <p:sp>
        <p:nvSpPr>
          <p:cNvPr id="8" name="Title 1"/>
          <p:cNvSpPr txBox="1">
            <a:spLocks/>
          </p:cNvSpPr>
          <p:nvPr/>
        </p:nvSpPr>
        <p:spPr>
          <a:xfrm>
            <a:off x="9153571" y="13252"/>
            <a:ext cx="2716695" cy="6624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smtClean="0">
                <a:solidFill>
                  <a:srgbClr val="EDA247"/>
                </a:solidFill>
                <a:latin typeface="Helvetica" charset="0"/>
                <a:ea typeface="Helvetica" charset="0"/>
                <a:cs typeface="Helvetica" charset="0"/>
              </a:rPr>
              <a:t>Results</a:t>
            </a:r>
            <a:endParaRPr lang="en-US" sz="3600" dirty="0">
              <a:solidFill>
                <a:srgbClr val="EDA247"/>
              </a:solidFill>
              <a:latin typeface="Helvetica" charset="0"/>
              <a:ea typeface="Helvetica" charset="0"/>
              <a:cs typeface="Helvetica" charset="0"/>
            </a:endParaRPr>
          </a:p>
        </p:txBody>
      </p:sp>
      <p:grpSp>
        <p:nvGrpSpPr>
          <p:cNvPr id="19" name="Group 18"/>
          <p:cNvGrpSpPr/>
          <p:nvPr/>
        </p:nvGrpSpPr>
        <p:grpSpPr>
          <a:xfrm>
            <a:off x="5272599" y="6284652"/>
            <a:ext cx="2587886" cy="523476"/>
            <a:chOff x="5715727" y="6064507"/>
            <a:chExt cx="3121318" cy="760884"/>
          </a:xfrm>
        </p:grpSpPr>
        <p:grpSp>
          <p:nvGrpSpPr>
            <p:cNvPr id="16" name="Group 15"/>
            <p:cNvGrpSpPr/>
            <p:nvPr/>
          </p:nvGrpSpPr>
          <p:grpSpPr>
            <a:xfrm>
              <a:off x="5715727" y="6141508"/>
              <a:ext cx="292722" cy="577494"/>
              <a:chOff x="2191131" y="6280506"/>
              <a:chExt cx="292722" cy="577494"/>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1131" y="6280506"/>
                <a:ext cx="292331" cy="29233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1521" y="6565668"/>
                <a:ext cx="292332" cy="292332"/>
              </a:xfrm>
              <a:prstGeom prst="rect">
                <a:avLst/>
              </a:prstGeom>
            </p:spPr>
          </p:pic>
        </p:grpSp>
        <p:sp>
          <p:nvSpPr>
            <p:cNvPr id="17" name="TextBox 16"/>
            <p:cNvSpPr txBox="1"/>
            <p:nvPr/>
          </p:nvSpPr>
          <p:spPr>
            <a:xfrm>
              <a:off x="6008058" y="6064507"/>
              <a:ext cx="2455837" cy="447361"/>
            </a:xfrm>
            <a:prstGeom prst="rect">
              <a:avLst/>
            </a:prstGeom>
            <a:noFill/>
          </p:spPr>
          <p:txBody>
            <a:bodyPr wrap="none" rtlCol="0">
              <a:spAutoFit/>
            </a:bodyPr>
            <a:lstStyle/>
            <a:p>
              <a:r>
                <a:rPr lang="en-US" sz="1400" dirty="0" smtClean="0">
                  <a:latin typeface="Helvetica" charset="0"/>
                  <a:ea typeface="Helvetica" charset="0"/>
                  <a:cs typeface="Helvetica" charset="0"/>
                </a:rPr>
                <a:t>Amateur Paleontologist</a:t>
              </a:r>
              <a:endParaRPr lang="en-US" sz="1400" dirty="0">
                <a:latin typeface="Helvetica" charset="0"/>
                <a:ea typeface="Helvetica" charset="0"/>
                <a:cs typeface="Helvetica" charset="0"/>
              </a:endParaRPr>
            </a:p>
          </p:txBody>
        </p:sp>
        <p:sp>
          <p:nvSpPr>
            <p:cNvPr id="18" name="TextBox 17"/>
            <p:cNvSpPr txBox="1"/>
            <p:nvPr/>
          </p:nvSpPr>
          <p:spPr>
            <a:xfrm>
              <a:off x="6008058" y="6378030"/>
              <a:ext cx="2828987" cy="447361"/>
            </a:xfrm>
            <a:prstGeom prst="rect">
              <a:avLst/>
            </a:prstGeom>
            <a:noFill/>
          </p:spPr>
          <p:txBody>
            <a:bodyPr wrap="none" rtlCol="0">
              <a:spAutoFit/>
            </a:bodyPr>
            <a:lstStyle/>
            <a:p>
              <a:r>
                <a:rPr lang="en-US" sz="1400" dirty="0" smtClean="0">
                  <a:latin typeface="Helvetica" charset="0"/>
                  <a:ea typeface="Helvetica" charset="0"/>
                  <a:cs typeface="Helvetica" charset="0"/>
                </a:rPr>
                <a:t>Professional Paleontologist</a:t>
              </a:r>
              <a:endParaRPr lang="en-US" sz="1400" dirty="0">
                <a:latin typeface="Helvetica" charset="0"/>
                <a:ea typeface="Helvetica" charset="0"/>
                <a:cs typeface="Helvetica" charset="0"/>
              </a:endParaRPr>
            </a:p>
          </p:txBody>
        </p:sp>
      </p:grpSp>
      <p:cxnSp>
        <p:nvCxnSpPr>
          <p:cNvPr id="5" name="Straight Arrow Connector 4"/>
          <p:cNvCxnSpPr/>
          <p:nvPr/>
        </p:nvCxnSpPr>
        <p:spPr>
          <a:xfrm>
            <a:off x="671513" y="1657350"/>
            <a:ext cx="557212" cy="542925"/>
          </a:xfrm>
          <a:prstGeom prst="straightConnector1">
            <a:avLst/>
          </a:prstGeom>
          <a:ln w="38100">
            <a:solidFill>
              <a:srgbClr val="D0407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47740" y="2512899"/>
            <a:ext cx="557212" cy="542925"/>
          </a:xfrm>
          <a:prstGeom prst="straightConnector1">
            <a:avLst/>
          </a:prstGeom>
          <a:ln w="38100">
            <a:solidFill>
              <a:srgbClr val="D0407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93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0"/>
                                        </p:tgtEl>
                                      </p:cBhvr>
                                    </p:animEffect>
                                    <p:set>
                                      <p:cBhvr>
                                        <p:cTn id="12" dur="1" fill="hold">
                                          <p:stCondLst>
                                            <p:cond delay="9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0-#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yFossil_Presentation_16-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MyFossil_Presentation_16-9.potx</Template>
  <TotalTime>3171</TotalTime>
  <Words>2591</Words>
  <Application>Microsoft Macintosh PowerPoint</Application>
  <PresentationFormat>Widescreen</PresentationFormat>
  <Paragraphs>184</Paragraphs>
  <Slides>16</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Cambria</vt:lpstr>
      <vt:lpstr>Helvetica</vt:lpstr>
      <vt:lpstr>Merriweather</vt:lpstr>
      <vt:lpstr>Merriweather Light</vt:lpstr>
      <vt:lpstr>MyFossil_Presentation_16-9</vt:lpstr>
      <vt:lpstr>Describing social paleontology from an ecological perspective</vt:lpstr>
      <vt:lpstr>Background</vt:lpstr>
      <vt:lpstr>Ecological perspective on learning</vt:lpstr>
      <vt:lpstr>Which habitats are involved in social paleontology?</vt:lpstr>
      <vt:lpstr>Research questions</vt:lpstr>
      <vt:lpstr>Data Sources</vt:lpstr>
      <vt:lpstr>Method: Social Network Analysis</vt:lpstr>
      <vt:lpstr>PowerPoint Presentation</vt:lpstr>
      <vt:lpstr>PowerPoint Presentation</vt:lpstr>
      <vt:lpstr>PowerPoint Presentation</vt:lpstr>
      <vt:lpstr>PowerPoint Presentation</vt:lpstr>
      <vt:lpstr>PowerPoint Presentation</vt:lpstr>
      <vt:lpstr>Results</vt:lpstr>
      <vt:lpstr>Conclusions</vt:lpstr>
      <vt:lpstr>Join in social paleontology</vt:lpstr>
      <vt:lpstr>References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NinjaLord</dc:creator>
  <cp:lastModifiedBy>Lundgren,Lisa</cp:lastModifiedBy>
  <cp:revision>189</cp:revision>
  <dcterms:created xsi:type="dcterms:W3CDTF">2015-04-08T21:48:34Z</dcterms:created>
  <dcterms:modified xsi:type="dcterms:W3CDTF">2017-03-22T13:38:54Z</dcterms:modified>
</cp:coreProperties>
</file>