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325" r:id="rId3"/>
    <p:sldId id="314" r:id="rId4"/>
    <p:sldId id="271" r:id="rId5"/>
    <p:sldId id="304" r:id="rId6"/>
    <p:sldId id="259" r:id="rId7"/>
    <p:sldId id="272" r:id="rId8"/>
    <p:sldId id="326" r:id="rId9"/>
    <p:sldId id="281" r:id="rId10"/>
    <p:sldId id="331" r:id="rId11"/>
    <p:sldId id="267" r:id="rId12"/>
    <p:sldId id="264" r:id="rId13"/>
    <p:sldId id="315" r:id="rId14"/>
    <p:sldId id="316" r:id="rId15"/>
    <p:sldId id="319" r:id="rId16"/>
    <p:sldId id="321" r:id="rId17"/>
    <p:sldId id="327" r:id="rId18"/>
    <p:sldId id="332" r:id="rId19"/>
    <p:sldId id="329" r:id="rId20"/>
    <p:sldId id="324" r:id="rId21"/>
    <p:sldId id="284" r:id="rId22"/>
    <p:sldId id="307" r:id="rId23"/>
    <p:sldId id="302" r:id="rId24"/>
    <p:sldId id="330" r:id="rId25"/>
    <p:sldId id="257" r:id="rId26"/>
    <p:sldId id="269" r:id="rId27"/>
    <p:sldId id="29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7922"/>
    <a:srgbClr val="0E8825"/>
    <a:srgbClr val="0D7521"/>
    <a:srgbClr val="0F8325"/>
    <a:srgbClr val="12A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8" autoAdjust="0"/>
    <p:restoredTop sz="94660"/>
  </p:normalViewPr>
  <p:slideViewPr>
    <p:cSldViewPr>
      <p:cViewPr>
        <p:scale>
          <a:sx n="80" d="100"/>
          <a:sy n="80" d="100"/>
        </p:scale>
        <p:origin x="-139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B14A0-6CAA-4E4B-95FB-39A8505E0469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27B6D-2D80-4176-BB15-1734B770A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5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75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7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9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1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7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6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6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8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0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5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8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tx2">
                <a:lumMod val="50000"/>
              </a:schemeClr>
            </a:gs>
            <a:gs pos="80000">
              <a:schemeClr val="bg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DA050B2-C21B-8F49-99CA-A65CCFB79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4AEB6F4-0E90-F54B-9310-889988E4B9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69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info.nmt.edu/tour/state/storrie_lake/home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y Documents\Graduate Work\Pictures\DSC_1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517661" cy="49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524000"/>
            <a:ext cx="6480048" cy="2301240"/>
          </a:xfrm>
          <a:effectLst>
            <a:glow rad="546100">
              <a:schemeClr val="accent1">
                <a:lumMod val="60000"/>
                <a:lumOff val="40000"/>
                <a:alpha val="27000"/>
              </a:schemeClr>
            </a:glow>
            <a:softEdge rad="520700"/>
          </a:effectLst>
        </p:spPr>
        <p:txBody>
          <a:bodyPr>
            <a:normAutofit/>
          </a:bodyPr>
          <a:lstStyle/>
          <a:p>
            <a:r>
              <a:rPr lang="en-US" sz="3600" baseline="30000" dirty="0" smtClean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40</a:t>
            </a:r>
            <a:r>
              <a:rPr lang="en-US" sz="3600" dirty="0" smtClean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Ar/</a:t>
            </a:r>
            <a:r>
              <a:rPr lang="en-US" sz="3600" baseline="30000" dirty="0" smtClean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39</a:t>
            </a:r>
            <a:r>
              <a:rPr lang="en-US" sz="3600" dirty="0" smtClean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Ar Geochronology and Trace Element Geochemistry of </a:t>
            </a:r>
            <a:r>
              <a:rPr lang="en-US" sz="3600" dirty="0" err="1" smtClean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Episyenites</a:t>
            </a:r>
            <a:r>
              <a:rPr lang="en-US" sz="3600" dirty="0" smtClean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 in Southern New Mexico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2">
                    <a:alpha val="75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2" y="4038600"/>
            <a:ext cx="6480048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By Adam Smith</a:t>
            </a:r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alpha val="75000"/>
                  </a:schemeClr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484" y="5600700"/>
            <a:ext cx="1117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32020"/>
            <a:ext cx="2714626" cy="79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29722"/>
            <a:ext cx="1667785" cy="119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mage result for nmgs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95924"/>
            <a:ext cx="13716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87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2265"/>
          <a:stretch/>
        </p:blipFill>
        <p:spPr>
          <a:xfrm>
            <a:off x="381000" y="230637"/>
            <a:ext cx="8346520" cy="66273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143000" y="4191000"/>
            <a:ext cx="7381875" cy="116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8" idx="2"/>
          </p:cNvCxnSpPr>
          <p:nvPr/>
        </p:nvCxnSpPr>
        <p:spPr>
          <a:xfrm flipH="1">
            <a:off x="1600200" y="3036332"/>
            <a:ext cx="914400" cy="11546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00200" y="2667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Expected 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156722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Primary K-feldspar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359238"/>
            <a:ext cx="1568079" cy="115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3854078" y="1295400"/>
            <a:ext cx="700182" cy="64151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30" y="2645684"/>
            <a:ext cx="1693795" cy="124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Left Brace 12"/>
          <p:cNvSpPr/>
          <p:nvPr/>
        </p:nvSpPr>
        <p:spPr>
          <a:xfrm>
            <a:off x="5248275" y="4581882"/>
            <a:ext cx="171450" cy="904518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1"/>
            <a:endCxn id="12" idx="2"/>
          </p:cNvCxnSpPr>
          <p:nvPr/>
        </p:nvCxnSpPr>
        <p:spPr>
          <a:xfrm flipH="1" flipV="1">
            <a:off x="4572828" y="3891723"/>
            <a:ext cx="675447" cy="11424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62600" y="2743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Secondary K-feldspar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2600" y="29718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Near plateau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spectra Wide range in ages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3275" y="5486400"/>
            <a:ext cx="336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Post-formation K-feldspar growth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3400" y="1840468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major age reset regionally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3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Secondary K-feldspar </a:t>
            </a:r>
            <a:r>
              <a:rPr lang="en-US" sz="2800" dirty="0" smtClean="0">
                <a:latin typeface="+mj-lt"/>
              </a:rPr>
              <a:t>age spectra</a:t>
            </a:r>
          </a:p>
          <a:p>
            <a:pPr lvl="1"/>
            <a:r>
              <a:rPr lang="en-US" dirty="0" smtClean="0">
                <a:latin typeface="+mj-lt"/>
              </a:rPr>
              <a:t>Record crystallization age, not cooling age </a:t>
            </a:r>
          </a:p>
          <a:p>
            <a:pPr lvl="1"/>
            <a:r>
              <a:rPr lang="en-US" dirty="0" smtClean="0">
                <a:latin typeface="+mj-lt"/>
              </a:rPr>
              <a:t>Does </a:t>
            </a:r>
            <a:r>
              <a:rPr lang="en-US" dirty="0">
                <a:latin typeface="+mj-lt"/>
              </a:rPr>
              <a:t>not correspond to field </a:t>
            </a:r>
            <a:r>
              <a:rPr lang="en-US" dirty="0" smtClean="0">
                <a:latin typeface="+mj-lt"/>
              </a:rPr>
              <a:t>relations</a:t>
            </a:r>
          </a:p>
          <a:p>
            <a:r>
              <a:rPr lang="en-US" sz="2800" dirty="0" smtClean="0">
                <a:latin typeface="+mj-lt"/>
              </a:rPr>
              <a:t>If </a:t>
            </a:r>
            <a:r>
              <a:rPr lang="en-US" sz="2800" dirty="0" err="1" smtClean="0">
                <a:latin typeface="+mj-lt"/>
              </a:rPr>
              <a:t>episyenite</a:t>
            </a:r>
            <a:r>
              <a:rPr lang="en-US" sz="2800" dirty="0" smtClean="0">
                <a:latin typeface="+mj-lt"/>
              </a:rPr>
              <a:t> formation was during Cambrian, younger ages likely due to another K-feldspar growth</a:t>
            </a:r>
          </a:p>
          <a:p>
            <a:r>
              <a:rPr lang="en-US" sz="2800" dirty="0" smtClean="0">
                <a:latin typeface="+mj-lt"/>
              </a:rPr>
              <a:t>Secondary </a:t>
            </a:r>
            <a:r>
              <a:rPr lang="en-US" sz="2800" dirty="0">
                <a:latin typeface="+mj-lt"/>
              </a:rPr>
              <a:t>feldspar granular and turbid, similar texturally to </a:t>
            </a:r>
            <a:r>
              <a:rPr lang="en-US" sz="2800" dirty="0" err="1">
                <a:latin typeface="+mj-lt"/>
              </a:rPr>
              <a:t>authigenic</a:t>
            </a:r>
            <a:r>
              <a:rPr lang="en-US" sz="2800" dirty="0">
                <a:latin typeface="+mj-lt"/>
              </a:rPr>
              <a:t> K-feldspar </a:t>
            </a:r>
          </a:p>
          <a:p>
            <a:pPr lvl="1"/>
            <a:r>
              <a:rPr lang="en-US" dirty="0">
                <a:latin typeface="+mj-lt"/>
              </a:rPr>
              <a:t>100-200</a:t>
            </a:r>
            <a:r>
              <a:rPr lang="en-US" dirty="0">
                <a:latin typeface="+mj-lt"/>
                <a:cs typeface="Times New Roman"/>
              </a:rPr>
              <a:t>°C </a:t>
            </a:r>
            <a:r>
              <a:rPr lang="en-US" dirty="0" err="1">
                <a:latin typeface="+mj-lt"/>
                <a:cs typeface="Times New Roman"/>
              </a:rPr>
              <a:t>basinal</a:t>
            </a:r>
            <a:r>
              <a:rPr lang="en-US" dirty="0">
                <a:latin typeface="+mj-lt"/>
                <a:cs typeface="Times New Roman"/>
              </a:rPr>
              <a:t> </a:t>
            </a:r>
            <a:r>
              <a:rPr lang="en-US" dirty="0" smtClean="0">
                <a:latin typeface="+mj-lt"/>
                <a:cs typeface="Times New Roman"/>
              </a:rPr>
              <a:t>brines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01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867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Times New Roman"/>
              </a:rPr>
              <a:t>Ancestral Rocky Mountain Uplift</a:t>
            </a:r>
          </a:p>
          <a:p>
            <a:pPr lvl="1"/>
            <a:r>
              <a:rPr lang="en-US" dirty="0" smtClean="0">
                <a:cs typeface="Times New Roman"/>
              </a:rPr>
              <a:t>Occurred during Pennsylvanian (310-270 Ma)</a:t>
            </a:r>
          </a:p>
          <a:p>
            <a:pPr lvl="1"/>
            <a:r>
              <a:rPr lang="en-US" dirty="0" smtClean="0">
                <a:cs typeface="Times New Roman"/>
              </a:rPr>
              <a:t>Caballo Mountains buried in </a:t>
            </a:r>
            <a:r>
              <a:rPr lang="en-US" dirty="0" err="1" smtClean="0">
                <a:cs typeface="Times New Roman"/>
              </a:rPr>
              <a:t>Orogrande</a:t>
            </a:r>
            <a:r>
              <a:rPr lang="en-US" dirty="0" smtClean="0">
                <a:cs typeface="Times New Roman"/>
              </a:rPr>
              <a:t> Basin</a:t>
            </a:r>
            <a:endParaRPr lang="en-US" dirty="0">
              <a:cs typeface="Times New Roman"/>
            </a:endParaRPr>
          </a:p>
          <a:p>
            <a:pPr lvl="2"/>
            <a:r>
              <a:rPr lang="en-US" sz="2800" dirty="0" err="1" smtClean="0">
                <a:cs typeface="Times New Roman"/>
              </a:rPr>
              <a:t>Basinal</a:t>
            </a:r>
            <a:r>
              <a:rPr lang="en-US" sz="2800" dirty="0" smtClean="0">
                <a:cs typeface="Times New Roman"/>
              </a:rPr>
              <a:t> brine mechanism?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3200"/>
            <a:ext cx="50882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65532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geoinfo.nmt.edu/tour/state/storrie_lake/home.html</a:t>
            </a:r>
            <a:endParaRPr lang="en-US" sz="1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75" y="918865"/>
            <a:ext cx="7004704" cy="44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REE Geochemistry</a:t>
            </a:r>
            <a:endParaRPr lang="en-US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3579663" y="2286001"/>
            <a:ext cx="3506937" cy="2362199"/>
            <a:chOff x="3722875" y="2633434"/>
            <a:chExt cx="3960779" cy="2698092"/>
          </a:xfrm>
        </p:grpSpPr>
        <p:sp>
          <p:nvSpPr>
            <p:cNvPr id="8" name="Oval 7"/>
            <p:cNvSpPr/>
            <p:nvPr/>
          </p:nvSpPr>
          <p:spPr>
            <a:xfrm>
              <a:off x="3722875" y="2633434"/>
              <a:ext cx="1104900" cy="2667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36596" y="4909677"/>
              <a:ext cx="2947058" cy="421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Negative </a:t>
              </a:r>
              <a:r>
                <a:rPr lang="en-US" dirty="0" err="1" smtClean="0">
                  <a:solidFill>
                    <a:prstClr val="black"/>
                  </a:solidFill>
                </a:rPr>
                <a:t>Eu</a:t>
              </a:r>
              <a:r>
                <a:rPr lang="en-US" dirty="0" smtClean="0">
                  <a:solidFill>
                    <a:prstClr val="black"/>
                  </a:solidFill>
                </a:rPr>
                <a:t> anomaly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36529" y="2686050"/>
            <a:ext cx="16764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Strong HREE enrichment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 flipV="1">
            <a:off x="5867400" y="2133600"/>
            <a:ext cx="569129" cy="8756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1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66775"/>
            <a:ext cx="85820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Trace Elements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381000"/>
            <a:ext cx="5027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Caballo </a:t>
            </a:r>
            <a:r>
              <a:rPr lang="en-US" sz="2400" dirty="0" err="1" smtClean="0">
                <a:solidFill>
                  <a:prstClr val="white"/>
                </a:solidFill>
              </a:rPr>
              <a:t>Mtns</a:t>
            </a:r>
            <a:r>
              <a:rPr lang="en-US" dirty="0" smtClean="0">
                <a:solidFill>
                  <a:prstClr val="white"/>
                </a:solidFill>
              </a:rPr>
              <a:t>.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33700" y="1600200"/>
            <a:ext cx="8001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057400" y="1143000"/>
            <a:ext cx="838200" cy="121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333750" y="5029200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829300" y="1981200"/>
            <a:ext cx="533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53000" y="4495800"/>
            <a:ext cx="3048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248400" y="2667000"/>
            <a:ext cx="1143000" cy="6096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5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U, </a:t>
            </a:r>
            <a:r>
              <a:rPr lang="en-US" dirty="0" err="1" smtClean="0"/>
              <a:t>Th</a:t>
            </a:r>
            <a:r>
              <a:rPr lang="en-US" dirty="0" smtClean="0"/>
              <a:t>, and Y enrichment</a:t>
            </a:r>
          </a:p>
          <a:p>
            <a:pPr lvl="1"/>
            <a:r>
              <a:rPr lang="en-US" dirty="0" smtClean="0"/>
              <a:t>Not a requirement for fenitization, but permissive</a:t>
            </a:r>
          </a:p>
          <a:p>
            <a:pPr lvl="1"/>
            <a:r>
              <a:rPr lang="en-US" dirty="0" smtClean="0"/>
              <a:t>Moderate-low pH brines can mobilize U and </a:t>
            </a:r>
            <a:r>
              <a:rPr lang="en-US" dirty="0" err="1" smtClean="0"/>
              <a:t>Th</a:t>
            </a:r>
            <a:r>
              <a:rPr lang="en-US" dirty="0" smtClean="0"/>
              <a:t> at </a:t>
            </a:r>
            <a:r>
              <a:rPr lang="en-US" dirty="0"/>
              <a:t>(</a:t>
            </a:r>
            <a:r>
              <a:rPr lang="en-US" dirty="0" smtClean="0"/>
              <a:t>120-200</a:t>
            </a:r>
            <a:r>
              <a:rPr lang="en-US" dirty="0" smtClean="0">
                <a:latin typeface="Times New Roman"/>
                <a:cs typeface="Times New Roman"/>
              </a:rPr>
              <a:t>°C)</a:t>
            </a:r>
            <a:endParaRPr lang="en-US" dirty="0" smtClean="0"/>
          </a:p>
          <a:p>
            <a:r>
              <a:rPr lang="en-US" dirty="0" smtClean="0"/>
              <a:t>Lack of LILE </a:t>
            </a:r>
            <a:r>
              <a:rPr lang="en-US" dirty="0"/>
              <a:t>(Ba, Sr, Cs, ±</a:t>
            </a:r>
            <a:r>
              <a:rPr lang="en-US" dirty="0" err="1"/>
              <a:t>Rb</a:t>
            </a:r>
            <a:r>
              <a:rPr lang="en-US" dirty="0" smtClean="0"/>
              <a:t>) enrichment</a:t>
            </a:r>
          </a:p>
          <a:p>
            <a:pPr lvl="1"/>
            <a:r>
              <a:rPr lang="en-US" dirty="0" smtClean="0"/>
              <a:t>Leaching in later event?</a:t>
            </a:r>
            <a:endParaRPr lang="en-US" dirty="0"/>
          </a:p>
          <a:p>
            <a:r>
              <a:rPr lang="en-US" dirty="0" smtClean="0"/>
              <a:t>V shows increase in episyenite, but none of the other HFSE</a:t>
            </a:r>
          </a:p>
        </p:txBody>
      </p:sp>
    </p:spTree>
    <p:extLst>
      <p:ext uri="{BB962C8B-B14F-4D97-AF65-F5344CB8AC3E}">
        <p14:creationId xmlns:p14="http://schemas.microsoft.com/office/powerpoint/2010/main" val="2505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HREE element best correlate with Y and </a:t>
            </a:r>
            <a:r>
              <a:rPr lang="en-US" dirty="0" err="1" smtClean="0"/>
              <a:t>Th</a:t>
            </a:r>
            <a:endParaRPr lang="en-US" dirty="0" smtClean="0"/>
          </a:p>
          <a:p>
            <a:r>
              <a:rPr lang="en-US" dirty="0" smtClean="0"/>
              <a:t>HREE enrichments have been observed in laterites and supergene alteration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lkali granite, carbonatite (SE China, Mt. Weld, Australia)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2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99822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Alkaline Complexes- Wet Mountains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" y="609600"/>
            <a:ext cx="426274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514600" y="1676400"/>
            <a:ext cx="28194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My Documents\Graduate Work\Pictures\DSC_11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5" b="16868"/>
          <a:stretch/>
        </p:blipFill>
        <p:spPr bwMode="auto">
          <a:xfrm>
            <a:off x="4086045" y="648343"/>
            <a:ext cx="4947886" cy="32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5029200" y="648343"/>
            <a:ext cx="457200" cy="3161657"/>
          </a:xfrm>
          <a:custGeom>
            <a:avLst/>
            <a:gdLst>
              <a:gd name="connsiteX0" fmla="*/ 0 w 759124"/>
              <a:gd name="connsiteY0" fmla="*/ 2725947 h 2725947"/>
              <a:gd name="connsiteX1" fmla="*/ 43132 w 759124"/>
              <a:gd name="connsiteY1" fmla="*/ 2562045 h 2725947"/>
              <a:gd name="connsiteX2" fmla="*/ 172528 w 759124"/>
              <a:gd name="connsiteY2" fmla="*/ 2191110 h 2725947"/>
              <a:gd name="connsiteX3" fmla="*/ 396815 w 759124"/>
              <a:gd name="connsiteY3" fmla="*/ 1716657 h 2725947"/>
              <a:gd name="connsiteX4" fmla="*/ 500332 w 759124"/>
              <a:gd name="connsiteY4" fmla="*/ 1147313 h 2725947"/>
              <a:gd name="connsiteX5" fmla="*/ 595222 w 759124"/>
              <a:gd name="connsiteY5" fmla="*/ 836762 h 2725947"/>
              <a:gd name="connsiteX6" fmla="*/ 603849 w 759124"/>
              <a:gd name="connsiteY6" fmla="*/ 517585 h 2725947"/>
              <a:gd name="connsiteX7" fmla="*/ 664234 w 759124"/>
              <a:gd name="connsiteY7" fmla="*/ 258793 h 2725947"/>
              <a:gd name="connsiteX8" fmla="*/ 733245 w 759124"/>
              <a:gd name="connsiteY8" fmla="*/ 51759 h 2725947"/>
              <a:gd name="connsiteX9" fmla="*/ 750498 w 759124"/>
              <a:gd name="connsiteY9" fmla="*/ 0 h 2725947"/>
              <a:gd name="connsiteX10" fmla="*/ 759124 w 759124"/>
              <a:gd name="connsiteY10" fmla="*/ 51759 h 2725947"/>
              <a:gd name="connsiteX11" fmla="*/ 750498 w 759124"/>
              <a:gd name="connsiteY11" fmla="*/ 8627 h 2725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9124" h="2725947">
                <a:moveTo>
                  <a:pt x="0" y="2725947"/>
                </a:moveTo>
                <a:cubicBezTo>
                  <a:pt x="7188" y="2688565"/>
                  <a:pt x="14377" y="2651184"/>
                  <a:pt x="43132" y="2562045"/>
                </a:cubicBezTo>
                <a:cubicBezTo>
                  <a:pt x="71887" y="2472906"/>
                  <a:pt x="113581" y="2332008"/>
                  <a:pt x="172528" y="2191110"/>
                </a:cubicBezTo>
                <a:cubicBezTo>
                  <a:pt x="231475" y="2050212"/>
                  <a:pt x="342181" y="1890623"/>
                  <a:pt x="396815" y="1716657"/>
                </a:cubicBezTo>
                <a:cubicBezTo>
                  <a:pt x="451449" y="1542691"/>
                  <a:pt x="467264" y="1293962"/>
                  <a:pt x="500332" y="1147313"/>
                </a:cubicBezTo>
                <a:cubicBezTo>
                  <a:pt x="533400" y="1000664"/>
                  <a:pt x="577969" y="941717"/>
                  <a:pt x="595222" y="836762"/>
                </a:cubicBezTo>
                <a:cubicBezTo>
                  <a:pt x="612475" y="731807"/>
                  <a:pt x="592347" y="613913"/>
                  <a:pt x="603849" y="517585"/>
                </a:cubicBezTo>
                <a:cubicBezTo>
                  <a:pt x="615351" y="421257"/>
                  <a:pt x="642668" y="336431"/>
                  <a:pt x="664234" y="258793"/>
                </a:cubicBezTo>
                <a:cubicBezTo>
                  <a:pt x="685800" y="181155"/>
                  <a:pt x="733245" y="51759"/>
                  <a:pt x="733245" y="51759"/>
                </a:cubicBezTo>
                <a:cubicBezTo>
                  <a:pt x="747622" y="8627"/>
                  <a:pt x="746185" y="0"/>
                  <a:pt x="750498" y="0"/>
                </a:cubicBezTo>
                <a:cubicBezTo>
                  <a:pt x="754811" y="0"/>
                  <a:pt x="759124" y="50321"/>
                  <a:pt x="759124" y="51759"/>
                </a:cubicBezTo>
                <a:cubicBezTo>
                  <a:pt x="759124" y="53197"/>
                  <a:pt x="747623" y="14378"/>
                  <a:pt x="750498" y="86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7236300">
            <a:off x="3856327" y="2516042"/>
            <a:ext cx="18893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Carbonatite dike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486400" y="2133600"/>
            <a:ext cx="2133600" cy="18514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2667000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Fenitized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Zone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456280">
            <a:off x="5549555" y="189926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Alteration increasing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1" t="13173" r="33112" b="15471"/>
          <a:stretch/>
        </p:blipFill>
        <p:spPr bwMode="auto">
          <a:xfrm rot="16200000">
            <a:off x="5354940" y="3526528"/>
            <a:ext cx="2777133" cy="37334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123801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Armbrustmacher</a:t>
            </a:r>
            <a:r>
              <a:rPr lang="en-US" sz="1200" dirty="0" smtClean="0"/>
              <a:t>, (1979)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377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5" y="250704"/>
            <a:ext cx="8074315" cy="6378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3840480"/>
            <a:ext cx="7086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58000" y="2782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Expected age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3962400"/>
            <a:ext cx="7086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277099" y="3327119"/>
            <a:ext cx="685801" cy="609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2375694"/>
            <a:ext cx="1981199" cy="147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4648200" y="3327119"/>
            <a:ext cx="1447800" cy="12448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38600" y="1981200"/>
            <a:ext cx="381000" cy="127703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10381" y="4038600"/>
            <a:ext cx="176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Secondary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14800" y="1905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0800" y="54864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~Flat age spectra, with ages from 390-410 Ma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Trace Elements</a:t>
            </a:r>
            <a:endParaRPr lang="en-US" sz="3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828800" y="609600"/>
            <a:ext cx="6248400" cy="3429000"/>
            <a:chOff x="1828800" y="609600"/>
            <a:chExt cx="6248400" cy="3429000"/>
          </a:xfrm>
        </p:grpSpPr>
        <p:grpSp>
          <p:nvGrpSpPr>
            <p:cNvPr id="4" name="Group 3"/>
            <p:cNvGrpSpPr/>
            <p:nvPr/>
          </p:nvGrpSpPr>
          <p:grpSpPr>
            <a:xfrm>
              <a:off x="1828800" y="609600"/>
              <a:ext cx="6248400" cy="3429000"/>
              <a:chOff x="1295400" y="609600"/>
              <a:chExt cx="6761121" cy="38862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609600"/>
                <a:ext cx="6761121" cy="388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857999" y="1676400"/>
                <a:ext cx="1198521" cy="3048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7020740" y="762000"/>
              <a:ext cx="1056460" cy="89677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38600"/>
            <a:ext cx="3809999" cy="283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934200" y="685800"/>
            <a:ext cx="1143000" cy="1084421"/>
            <a:chOff x="8534400" y="685800"/>
            <a:chExt cx="1143000" cy="1084421"/>
          </a:xfrm>
        </p:grpSpPr>
        <p:sp>
          <p:nvSpPr>
            <p:cNvPr id="12" name="TextBox 11"/>
            <p:cNvSpPr txBox="1"/>
            <p:nvPr/>
          </p:nvSpPr>
          <p:spPr>
            <a:xfrm>
              <a:off x="8534400" y="1125379"/>
              <a:ext cx="11223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fenite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34400" y="896779"/>
              <a:ext cx="11223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granodiorite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34400" y="685800"/>
              <a:ext cx="11223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granite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55079" y="1353979"/>
              <a:ext cx="11223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c</a:t>
              </a:r>
              <a:r>
                <a:rPr lang="en-US" sz="1000" dirty="0" smtClean="0">
                  <a:solidFill>
                    <a:schemeClr val="bg1"/>
                  </a:solidFill>
                </a:rPr>
                <a:t>arbonate vein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534400" y="1524000"/>
              <a:ext cx="990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lamprophyre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1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626" y="2058300"/>
            <a:ext cx="7743373" cy="439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Episyenites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/>
          <a:lstStyle/>
          <a:p>
            <a:r>
              <a:rPr lang="en-US" sz="2800" dirty="0"/>
              <a:t>Hypothesis: </a:t>
            </a:r>
            <a:r>
              <a:rPr lang="en-US" sz="2800" dirty="0" smtClean="0"/>
              <a:t>Episyenites result of fenitization from fluids related to </a:t>
            </a:r>
            <a:r>
              <a:rPr lang="en-US" sz="2800" dirty="0" err="1"/>
              <a:t>Cambro</a:t>
            </a:r>
            <a:r>
              <a:rPr lang="en-US" sz="2800" dirty="0"/>
              <a:t>-Ordovician alkaline magmatism </a:t>
            </a:r>
            <a:r>
              <a:rPr lang="en-US" sz="2800" dirty="0" smtClean="0"/>
              <a:t>525-457 </a:t>
            </a:r>
            <a:r>
              <a:rPr lang="en-US" sz="2800" dirty="0"/>
              <a:t>Ma in </a:t>
            </a:r>
            <a:r>
              <a:rPr lang="en-US" sz="2800" dirty="0" smtClean="0"/>
              <a:t>NM and CO</a:t>
            </a:r>
            <a:endParaRPr lang="en-US" sz="2800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438773" y="2075330"/>
            <a:ext cx="2895600" cy="4648796"/>
            <a:chOff x="3200400" y="2009774"/>
            <a:chExt cx="2895600" cy="464879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323802" y="2886372"/>
              <a:ext cx="4648796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733800" y="5867400"/>
              <a:ext cx="8382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6134100" y="5791200"/>
            <a:ext cx="2667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858000" y="4572000"/>
            <a:ext cx="152400" cy="152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81800" y="3291385"/>
            <a:ext cx="2286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57800" y="6477000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Adapted from McMillan and McLemore, 2004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82613">
            <a:off x="2297427" y="4001322"/>
            <a:ext cx="1013720" cy="159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26" idx="0"/>
          </p:cNvCxnSpPr>
          <p:nvPr/>
        </p:nvCxnSpPr>
        <p:spPr>
          <a:xfrm flipH="1">
            <a:off x="2804287" y="4399728"/>
            <a:ext cx="2634486" cy="281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9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62200" y="0"/>
            <a:ext cx="8229600" cy="1143000"/>
          </a:xfrm>
        </p:spPr>
        <p:txBody>
          <a:bodyPr/>
          <a:lstStyle/>
          <a:p>
            <a:r>
              <a:rPr lang="en-US" dirty="0" smtClean="0"/>
              <a:t>Lobo Hill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41910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Small uplifted fault block exposing metamorphic basement</a:t>
            </a:r>
          </a:p>
          <a:p>
            <a:r>
              <a:rPr lang="en-US" sz="2800" dirty="0" smtClean="0"/>
              <a:t>Intruded by thin dikes of syenite, lamprophyre and carbonatite</a:t>
            </a:r>
          </a:p>
          <a:p>
            <a:r>
              <a:rPr lang="en-US" sz="2800" dirty="0" smtClean="0"/>
              <a:t>Age of biotite in alkaline rocks 518 Ma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36"/>
          <a:stretch/>
        </p:blipFill>
        <p:spPr bwMode="auto">
          <a:xfrm>
            <a:off x="5257800" y="76200"/>
            <a:ext cx="3200400" cy="31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15200" y="2965988"/>
            <a:ext cx="838200" cy="2344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57800" y="3124200"/>
            <a:ext cx="3149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Adapted from McLemore, 1999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9" t="7054" b="7371"/>
          <a:stretch/>
        </p:blipFill>
        <p:spPr bwMode="auto">
          <a:xfrm rot="5400000">
            <a:off x="6360028" y="4291742"/>
            <a:ext cx="3109751" cy="141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2136" y="4414168"/>
            <a:ext cx="3126158" cy="118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12624" y="4426824"/>
            <a:ext cx="310975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5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2" y="533401"/>
            <a:ext cx="7802108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1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Lobo Hill, NM 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295400" y="2438400"/>
            <a:ext cx="7010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0" idx="1"/>
          </p:cNvCxnSpPr>
          <p:nvPr/>
        </p:nvCxnSpPr>
        <p:spPr>
          <a:xfrm flipH="1" flipV="1">
            <a:off x="3657600" y="2438400"/>
            <a:ext cx="1336964" cy="198343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94564" y="41910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Expected age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5558135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Episyenite- variable range of ages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76600" y="1600200"/>
            <a:ext cx="1676400" cy="4583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95400" y="7620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Background feldspar reset, contact metamorphism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2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04863"/>
            <a:ext cx="7661651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Spider Plot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191943" y="457200"/>
            <a:ext cx="502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Lobo Hill</a:t>
            </a:r>
            <a:endParaRPr lang="en-US" dirty="0"/>
          </a:p>
        </p:txBody>
      </p:sp>
      <p:sp>
        <p:nvSpPr>
          <p:cNvPr id="1030" name="Oval 1029"/>
          <p:cNvSpPr/>
          <p:nvPr/>
        </p:nvSpPr>
        <p:spPr>
          <a:xfrm rot="5400000">
            <a:off x="2153748" y="1875144"/>
            <a:ext cx="1550193" cy="69551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9800" y="2209800"/>
            <a:ext cx="152400" cy="6988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086600" y="2819400"/>
            <a:ext cx="533400" cy="4833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534025" y="2971800"/>
            <a:ext cx="838200" cy="851297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738655" y="1981200"/>
            <a:ext cx="35672" cy="5333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305800" y="826532"/>
            <a:ext cx="117851" cy="17773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750" y="1295400"/>
            <a:ext cx="1135250" cy="130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U and </a:t>
            </a:r>
            <a:r>
              <a:rPr lang="en-US" dirty="0" err="1"/>
              <a:t>Th</a:t>
            </a:r>
            <a:r>
              <a:rPr lang="en-US" dirty="0"/>
              <a:t> increase- like Caballo Mountains</a:t>
            </a:r>
          </a:p>
          <a:p>
            <a:r>
              <a:rPr lang="en-US" dirty="0" err="1" smtClean="0"/>
              <a:t>Rb</a:t>
            </a:r>
            <a:r>
              <a:rPr lang="en-US" dirty="0" smtClean="0"/>
              <a:t> and </a:t>
            </a:r>
            <a:r>
              <a:rPr lang="en-US" dirty="0" err="1" smtClean="0"/>
              <a:t>Nb</a:t>
            </a:r>
            <a:r>
              <a:rPr lang="en-US" dirty="0" smtClean="0"/>
              <a:t> both show strong enrichment</a:t>
            </a:r>
          </a:p>
          <a:p>
            <a:r>
              <a:rPr lang="en-US" dirty="0" smtClean="0"/>
              <a:t>Lack </a:t>
            </a:r>
            <a:r>
              <a:rPr lang="en-US" dirty="0"/>
              <a:t>of Ba </a:t>
            </a:r>
            <a:r>
              <a:rPr lang="en-US" dirty="0" smtClean="0"/>
              <a:t>enrichment</a:t>
            </a:r>
          </a:p>
          <a:p>
            <a:r>
              <a:rPr lang="en-US" dirty="0" smtClean="0"/>
              <a:t>HFSE (Zr, </a:t>
            </a:r>
            <a:r>
              <a:rPr lang="en-US" dirty="0"/>
              <a:t>Ta, </a:t>
            </a:r>
            <a:r>
              <a:rPr lang="en-US" dirty="0" err="1"/>
              <a:t>Hf</a:t>
            </a:r>
            <a:r>
              <a:rPr lang="en-US" dirty="0"/>
              <a:t> and </a:t>
            </a:r>
            <a:r>
              <a:rPr lang="en-US" dirty="0" smtClean="0"/>
              <a:t>Y) increase dramatically</a:t>
            </a:r>
            <a:endParaRPr lang="en-US" dirty="0"/>
          </a:p>
          <a:p>
            <a:pPr lvl="1"/>
            <a:r>
              <a:rPr lang="en-US" sz="3200" dirty="0"/>
              <a:t>L</a:t>
            </a:r>
            <a:r>
              <a:rPr lang="en-US" sz="3200" dirty="0" smtClean="0"/>
              <a:t>ow pH </a:t>
            </a:r>
            <a:r>
              <a:rPr lang="en-US" sz="3200" dirty="0" err="1" smtClean="0"/>
              <a:t>HCl</a:t>
            </a:r>
            <a:r>
              <a:rPr lang="en-US" sz="3200" dirty="0" smtClean="0"/>
              <a:t>-HF brines (250-400</a:t>
            </a:r>
            <a:r>
              <a:rPr lang="en-US" sz="3200" dirty="0" smtClean="0">
                <a:cs typeface="Times New Roman"/>
              </a:rPr>
              <a:t>°C)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70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5410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Some of the chemical markers permissive of fenitization</a:t>
            </a:r>
          </a:p>
          <a:p>
            <a:pPr lvl="1"/>
            <a:r>
              <a:rPr lang="en-US" dirty="0" smtClean="0"/>
              <a:t>But lack of LIL, HFS enrichment in Caballo Mountains</a:t>
            </a:r>
          </a:p>
          <a:p>
            <a:r>
              <a:rPr lang="en-US" sz="2800" dirty="0"/>
              <a:t>If fenitization did occur, </a:t>
            </a:r>
            <a:r>
              <a:rPr lang="en-US" sz="2800" dirty="0" smtClean="0"/>
              <a:t>it is likely not the only alteration </a:t>
            </a:r>
            <a:r>
              <a:rPr lang="en-US" sz="2800" dirty="0"/>
              <a:t>affecting </a:t>
            </a:r>
            <a:r>
              <a:rPr lang="en-US" sz="2800" dirty="0" smtClean="0"/>
              <a:t>episyenites</a:t>
            </a:r>
          </a:p>
          <a:p>
            <a:r>
              <a:rPr lang="en-US" sz="2800" dirty="0" err="1"/>
              <a:t>Basinal</a:t>
            </a:r>
            <a:r>
              <a:rPr lang="en-US" sz="2800" dirty="0"/>
              <a:t> </a:t>
            </a:r>
            <a:r>
              <a:rPr lang="en-US" sz="2800" dirty="0" smtClean="0"/>
              <a:t>brines and supergene alteration/formation of laterite can explain chemical trends observed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80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Matt </a:t>
            </a:r>
            <a:r>
              <a:rPr lang="en-US" dirty="0" err="1" smtClean="0"/>
              <a:t>Heizler</a:t>
            </a:r>
            <a:endParaRPr lang="en-US" dirty="0" smtClean="0"/>
          </a:p>
          <a:p>
            <a:r>
              <a:rPr lang="en-US" dirty="0" smtClean="0"/>
              <a:t>Virginia McLemore</a:t>
            </a:r>
          </a:p>
          <a:p>
            <a:r>
              <a:rPr lang="en-US" dirty="0" err="1" smtClean="0"/>
              <a:t>Kierran</a:t>
            </a:r>
            <a:r>
              <a:rPr lang="en-US" dirty="0" smtClean="0"/>
              <a:t> Maher</a:t>
            </a:r>
          </a:p>
          <a:p>
            <a:r>
              <a:rPr lang="en-US" dirty="0" smtClean="0"/>
              <a:t>Frank Ramos</a:t>
            </a:r>
          </a:p>
          <a:p>
            <a:r>
              <a:rPr lang="en-US" dirty="0" smtClean="0"/>
              <a:t>Society of Economic Geologists Fellowship</a:t>
            </a:r>
          </a:p>
          <a:p>
            <a:r>
              <a:rPr lang="en-US" dirty="0" smtClean="0"/>
              <a:t>New Mexico Geological Society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References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400800"/>
          </a:xfrm>
        </p:spPr>
        <p:txBody>
          <a:bodyPr>
            <a:normAutofit fontScale="25000" lnSpcReduction="20000"/>
          </a:bodyPr>
          <a:lstStyle/>
          <a:p>
            <a:r>
              <a:rPr lang="en-US" sz="4000" dirty="0" smtClean="0"/>
              <a:t>White-Pinilla, K. C. (1997), Characterization of </a:t>
            </a:r>
            <a:r>
              <a:rPr lang="en-US" sz="4000" dirty="0" err="1" smtClean="0"/>
              <a:t>fenitizing</a:t>
            </a:r>
            <a:r>
              <a:rPr lang="en-US" sz="4000" dirty="0" smtClean="0"/>
              <a:t> fluids and processes involved in fenitization at the Iron Hill Carbonatite Complex, Gunnison, Colorado, 170 pp, Colorado School of Mines, Golden, CO.</a:t>
            </a:r>
          </a:p>
          <a:p>
            <a:r>
              <a:rPr lang="en-US" sz="4000" dirty="0" smtClean="0"/>
              <a:t>McMillan, N. J., and V. T. McLemore (2004), Cambrian-Ordovician magmatism and extension in New Mexico and Colorado, </a:t>
            </a:r>
            <a:r>
              <a:rPr lang="en-US" sz="4000" i="1" dirty="0" smtClean="0"/>
              <a:t>New Mexico Bureau of Geology and Mineral Resources Bulletin</a:t>
            </a:r>
            <a:r>
              <a:rPr lang="en-US" sz="4000" dirty="0" smtClean="0"/>
              <a:t>, </a:t>
            </a:r>
            <a:r>
              <a:rPr lang="en-US" sz="4000" i="1" dirty="0" smtClean="0"/>
              <a:t>160</a:t>
            </a:r>
            <a:r>
              <a:rPr lang="en-US" sz="4000" dirty="0" smtClean="0"/>
              <a:t>, 1-11.</a:t>
            </a:r>
          </a:p>
          <a:p>
            <a:r>
              <a:rPr lang="en-US" sz="4000" dirty="0" err="1" smtClean="0"/>
              <a:t>Sindern</a:t>
            </a:r>
            <a:r>
              <a:rPr lang="en-US" sz="4000" dirty="0" smtClean="0"/>
              <a:t>, S., and U. </a:t>
            </a:r>
            <a:r>
              <a:rPr lang="en-US" sz="4000" dirty="0" err="1" smtClean="0"/>
              <a:t>Kramm</a:t>
            </a:r>
            <a:r>
              <a:rPr lang="en-US" sz="4000" dirty="0" smtClean="0"/>
              <a:t> (2000), Volume characteristics and element transfer of fenite aureoles: a case study from the </a:t>
            </a:r>
            <a:r>
              <a:rPr lang="en-US" sz="4000" dirty="0" err="1" smtClean="0"/>
              <a:t>Iivaara</a:t>
            </a:r>
            <a:r>
              <a:rPr lang="en-US" sz="4000" dirty="0" smtClean="0"/>
              <a:t> alkaline complex, Finland, </a:t>
            </a:r>
            <a:r>
              <a:rPr lang="en-US" sz="4000" i="1" dirty="0" err="1" smtClean="0"/>
              <a:t>Lithos</a:t>
            </a:r>
            <a:r>
              <a:rPr lang="en-US" sz="4000" dirty="0" smtClean="0"/>
              <a:t>, </a:t>
            </a:r>
            <a:r>
              <a:rPr lang="en-US" sz="4000" i="1" dirty="0" smtClean="0"/>
              <a:t>51</a:t>
            </a:r>
            <a:r>
              <a:rPr lang="en-US" sz="4000" dirty="0" smtClean="0"/>
              <a:t>, 75-93.</a:t>
            </a:r>
          </a:p>
          <a:p>
            <a:r>
              <a:rPr lang="en-US" sz="4000" dirty="0" smtClean="0"/>
              <a:t>Riggins, A. M. (2014), Origin of the REE-bearing episyenites in the Caballo and Burro Mountains, New Mexico, New Mexico Institute of Mining and Technology, Socorro, NM.</a:t>
            </a:r>
          </a:p>
          <a:p>
            <a:r>
              <a:rPr lang="en-US" sz="4000" dirty="0" smtClean="0"/>
              <a:t>McLemore, V. T. (1999), Cambrian alkaline rocks at Lobo Hill, Torrance County, New Mexico: More evidence for a Cambrian-Ordovician aulacogen, </a:t>
            </a:r>
            <a:r>
              <a:rPr lang="en-US" sz="4000" i="1" dirty="0" smtClean="0"/>
              <a:t>New Mexico Geological Society Guidebook</a:t>
            </a:r>
            <a:r>
              <a:rPr lang="en-US" sz="4000" dirty="0" smtClean="0"/>
              <a:t>, </a:t>
            </a:r>
            <a:r>
              <a:rPr lang="en-US" sz="4000" i="1" dirty="0" smtClean="0"/>
              <a:t>50th Annual Field Conference</a:t>
            </a:r>
            <a:r>
              <a:rPr lang="en-US" sz="4000" dirty="0" smtClean="0"/>
              <a:t>, 246-253.</a:t>
            </a:r>
          </a:p>
          <a:p>
            <a:r>
              <a:rPr lang="en-US" sz="4000" dirty="0" smtClean="0"/>
              <a:t>McLemore, V. T. (1986), Geology, geochemistry, and mineralization of </a:t>
            </a:r>
            <a:r>
              <a:rPr lang="en-US" sz="4000" dirty="0" err="1" smtClean="0"/>
              <a:t>syenites</a:t>
            </a:r>
            <a:r>
              <a:rPr lang="en-US" sz="4000" dirty="0" smtClean="0"/>
              <a:t> in the Red Hills, Southern Caballo Mountains, Sierra County, New Mexico: preliminary observations, </a:t>
            </a:r>
            <a:r>
              <a:rPr lang="en-US" sz="4000" i="1" dirty="0" smtClean="0"/>
              <a:t>New Mexico Geological Society Guidebook</a:t>
            </a:r>
            <a:r>
              <a:rPr lang="en-US" sz="4000" dirty="0" smtClean="0"/>
              <a:t>, </a:t>
            </a:r>
            <a:r>
              <a:rPr lang="en-US" sz="4000" i="1" dirty="0" smtClean="0"/>
              <a:t>37th Field Conference</a:t>
            </a:r>
            <a:r>
              <a:rPr lang="en-US" sz="4000" dirty="0" smtClean="0"/>
              <a:t>, 151-159.</a:t>
            </a:r>
          </a:p>
          <a:p>
            <a:r>
              <a:rPr lang="en-US" sz="4000" dirty="0" smtClean="0"/>
              <a:t>Liu, J., R. L. Hay, A. </a:t>
            </a:r>
            <a:r>
              <a:rPr lang="en-US" sz="4000" dirty="0" err="1" smtClean="0"/>
              <a:t>Deino</a:t>
            </a:r>
            <a:r>
              <a:rPr lang="en-US" sz="4000" dirty="0" smtClean="0"/>
              <a:t>, and T. K. </a:t>
            </a:r>
            <a:r>
              <a:rPr lang="en-US" sz="4000" dirty="0" err="1" smtClean="0"/>
              <a:t>Kyser</a:t>
            </a:r>
            <a:r>
              <a:rPr lang="en-US" sz="4000" dirty="0" smtClean="0"/>
              <a:t> (2003), Age and origin of </a:t>
            </a:r>
            <a:r>
              <a:rPr lang="en-US" sz="4000" dirty="0" err="1" smtClean="0"/>
              <a:t>authigenic</a:t>
            </a:r>
            <a:r>
              <a:rPr lang="en-US" sz="4000" dirty="0" smtClean="0"/>
              <a:t> K-feldspar in uppermost Precambrian rocks in the North American Midcontinent, </a:t>
            </a:r>
            <a:r>
              <a:rPr lang="en-US" sz="4000" i="1" dirty="0" smtClean="0"/>
              <a:t>GSA Bulletin</a:t>
            </a:r>
            <a:r>
              <a:rPr lang="en-US" sz="4000" dirty="0" smtClean="0"/>
              <a:t>, </a:t>
            </a:r>
            <a:r>
              <a:rPr lang="en-US" sz="4000" i="1" dirty="0" smtClean="0"/>
              <a:t>115</a:t>
            </a:r>
            <a:r>
              <a:rPr lang="en-US" sz="4000" dirty="0" smtClean="0"/>
              <a:t>(4), 422-433.</a:t>
            </a:r>
          </a:p>
          <a:p>
            <a:r>
              <a:rPr lang="en-US" sz="4000" dirty="0" smtClean="0"/>
              <a:t>Castor, S. B., and J. B. </a:t>
            </a:r>
            <a:r>
              <a:rPr lang="en-US" sz="4000" dirty="0" err="1" smtClean="0"/>
              <a:t>Hendrick</a:t>
            </a:r>
            <a:r>
              <a:rPr lang="en-US" sz="4000" dirty="0" smtClean="0"/>
              <a:t> (2006), Rare Earth Elements, in </a:t>
            </a:r>
            <a:r>
              <a:rPr lang="en-US" sz="4000" i="1" dirty="0" smtClean="0"/>
              <a:t>Industrial Minerals and Rocks</a:t>
            </a:r>
            <a:r>
              <a:rPr lang="en-US" sz="4000" dirty="0" smtClean="0"/>
              <a:t>, edited, pp. 769-292, Society of Mining, Metallurgy and Exploration.</a:t>
            </a:r>
          </a:p>
          <a:p>
            <a:r>
              <a:rPr lang="en-US" sz="4000" dirty="0" err="1" smtClean="0"/>
              <a:t>Jaireth</a:t>
            </a:r>
            <a:r>
              <a:rPr lang="en-US" sz="4000" dirty="0" smtClean="0"/>
              <a:t>, S., D. M. </a:t>
            </a:r>
            <a:r>
              <a:rPr lang="en-US" sz="4000" dirty="0" err="1" smtClean="0"/>
              <a:t>Hoatson</a:t>
            </a:r>
            <a:r>
              <a:rPr lang="en-US" sz="4000" dirty="0" smtClean="0"/>
              <a:t>, and Y. </a:t>
            </a:r>
            <a:r>
              <a:rPr lang="en-US" sz="4000" dirty="0" err="1" smtClean="0"/>
              <a:t>Miezitis</a:t>
            </a:r>
            <a:r>
              <a:rPr lang="en-US" sz="4000" dirty="0" smtClean="0"/>
              <a:t> (2014), Geological setting and resources of the major rare-earth-element deposits in Australia, </a:t>
            </a:r>
            <a:r>
              <a:rPr lang="en-US" sz="4000" i="1" dirty="0" smtClean="0"/>
              <a:t>Ore Geology Reviews</a:t>
            </a:r>
            <a:r>
              <a:rPr lang="en-US" sz="4000" dirty="0" smtClean="0"/>
              <a:t>, </a:t>
            </a:r>
            <a:r>
              <a:rPr lang="en-US" sz="4000" i="1" dirty="0" smtClean="0"/>
              <a:t>62</a:t>
            </a:r>
            <a:r>
              <a:rPr lang="en-US" sz="4000" dirty="0" smtClean="0"/>
              <a:t>, 72-128.</a:t>
            </a:r>
          </a:p>
          <a:p>
            <a:r>
              <a:rPr lang="en-US" sz="4000" dirty="0" smtClean="0"/>
              <a:t>Harrison, T. M. and McDougal, I. (1988). Geochronology and </a:t>
            </a:r>
            <a:r>
              <a:rPr lang="en-US" sz="4000" dirty="0" err="1" smtClean="0"/>
              <a:t>thermochronology</a:t>
            </a:r>
            <a:r>
              <a:rPr lang="en-US" sz="4000" dirty="0" smtClean="0"/>
              <a:t> by the 40Ar/39Ar method, </a:t>
            </a:r>
            <a:r>
              <a:rPr lang="en-US" sz="4000" i="1" dirty="0" smtClean="0"/>
              <a:t>2</a:t>
            </a:r>
            <a:r>
              <a:rPr lang="en-US" sz="4000" i="1" baseline="30000" dirty="0" smtClean="0"/>
              <a:t>nd</a:t>
            </a:r>
            <a:r>
              <a:rPr lang="en-US" sz="4000" i="1" dirty="0" smtClean="0"/>
              <a:t> Edition.</a:t>
            </a:r>
            <a:r>
              <a:rPr lang="en-US" sz="4000" dirty="0" smtClean="0"/>
              <a:t> </a:t>
            </a:r>
            <a:r>
              <a:rPr lang="en-US" sz="4000" i="1" dirty="0" smtClean="0"/>
              <a:t>Oxford University Press</a:t>
            </a:r>
            <a:r>
              <a:rPr lang="en-US" sz="4000" dirty="0" smtClean="0"/>
              <a:t> </a:t>
            </a:r>
            <a:r>
              <a:rPr lang="en-US" sz="4000" i="1" dirty="0" smtClean="0"/>
              <a:t>1999, </a:t>
            </a:r>
            <a:r>
              <a:rPr lang="en-US" sz="4000" dirty="0" smtClean="0"/>
              <a:t>271p.</a:t>
            </a:r>
          </a:p>
          <a:p>
            <a:r>
              <a:rPr lang="en-US" sz="4000" dirty="0" err="1" smtClean="0"/>
              <a:t>Heizler</a:t>
            </a:r>
            <a:r>
              <a:rPr lang="en-US" sz="4000" dirty="0" smtClean="0"/>
              <a:t>, M. T. and Harrison, T. M. (1998). The thermal history of the New York basement determined from </a:t>
            </a:r>
            <a:r>
              <a:rPr lang="en-US" sz="4000" baseline="30000" dirty="0" smtClean="0"/>
              <a:t>40</a:t>
            </a:r>
            <a:r>
              <a:rPr lang="en-US" sz="4000" dirty="0" smtClean="0"/>
              <a:t>Ar/</a:t>
            </a:r>
            <a:r>
              <a:rPr lang="en-US" sz="4000" baseline="30000" dirty="0" smtClean="0"/>
              <a:t>39</a:t>
            </a:r>
            <a:r>
              <a:rPr lang="en-US" sz="4000" dirty="0" smtClean="0"/>
              <a:t>Ar K-feldspar studies. </a:t>
            </a:r>
            <a:r>
              <a:rPr lang="en-US" sz="4000" i="1" dirty="0" smtClean="0"/>
              <a:t>Journal of Geophysical Research, </a:t>
            </a:r>
            <a:r>
              <a:rPr lang="en-US" sz="4000" dirty="0" smtClean="0"/>
              <a:t>103 no. B12, 795-814.</a:t>
            </a:r>
          </a:p>
          <a:p>
            <a:r>
              <a:rPr lang="en-US" sz="4000" dirty="0" smtClean="0"/>
              <a:t>Bauer, P. W., and R. P. </a:t>
            </a:r>
            <a:r>
              <a:rPr lang="en-US" sz="4000" dirty="0" err="1" smtClean="0"/>
              <a:t>Lozinsky</a:t>
            </a:r>
            <a:r>
              <a:rPr lang="en-US" sz="4000" dirty="0" smtClean="0"/>
              <a:t> (1986), Proterozoic geology of </a:t>
            </a:r>
            <a:r>
              <a:rPr lang="en-US" sz="4000" dirty="0" err="1" smtClean="0"/>
              <a:t>supracrustal</a:t>
            </a:r>
            <a:r>
              <a:rPr lang="en-US" sz="4000" dirty="0" smtClean="0"/>
              <a:t> and granitic rocks in the Caballo Mountains, Southern New Mexico, </a:t>
            </a:r>
            <a:r>
              <a:rPr lang="en-US" sz="4000" i="1" dirty="0" smtClean="0"/>
              <a:t>New Mexico Geological Society Guidebook</a:t>
            </a:r>
            <a:r>
              <a:rPr lang="en-US" sz="4000" dirty="0" smtClean="0"/>
              <a:t>, </a:t>
            </a:r>
            <a:r>
              <a:rPr lang="en-US" sz="4000" i="1" dirty="0" smtClean="0"/>
              <a:t>37th Field Conference</a:t>
            </a:r>
            <a:r>
              <a:rPr lang="en-US" sz="4000" dirty="0" smtClean="0"/>
              <a:t>, 143-149.</a:t>
            </a:r>
          </a:p>
          <a:p>
            <a:r>
              <a:rPr lang="en-US" sz="4000" dirty="0" err="1" smtClean="0"/>
              <a:t>Seager</a:t>
            </a:r>
            <a:r>
              <a:rPr lang="en-US" sz="4000" dirty="0" smtClean="0"/>
              <a:t>, W. R., and G. H. Mack (2003), </a:t>
            </a:r>
            <a:r>
              <a:rPr lang="en-US" sz="4000" i="1" dirty="0" smtClean="0"/>
              <a:t>Geology of the Caballo Mountains, New Mexico</a:t>
            </a:r>
            <a:r>
              <a:rPr lang="en-US" sz="4000" dirty="0" smtClean="0"/>
              <a:t>, New Mexico Bureau of Geology and Mineral Resources, Socorro, NM.</a:t>
            </a:r>
          </a:p>
          <a:p>
            <a:r>
              <a:rPr lang="en-US" sz="4000" dirty="0" err="1" smtClean="0"/>
              <a:t>LeBas</a:t>
            </a:r>
            <a:r>
              <a:rPr lang="en-US" sz="4000" dirty="0" smtClean="0"/>
              <a:t>, M. J. (2008), Fenites Associated with Carbonatites, </a:t>
            </a:r>
            <a:r>
              <a:rPr lang="en-US" sz="4000" i="1" dirty="0" smtClean="0"/>
              <a:t>Canadian Mineralogist</a:t>
            </a:r>
            <a:r>
              <a:rPr lang="en-US" sz="4000" dirty="0" smtClean="0"/>
              <a:t>, </a:t>
            </a:r>
            <a:r>
              <a:rPr lang="en-US" sz="4000" i="1" dirty="0" smtClean="0"/>
              <a:t>46</a:t>
            </a:r>
            <a:r>
              <a:rPr lang="en-US" sz="4000" dirty="0" smtClean="0"/>
              <a:t>, 915-932.</a:t>
            </a:r>
          </a:p>
          <a:p>
            <a:r>
              <a:rPr lang="en-US" sz="4000" dirty="0" err="1" smtClean="0"/>
              <a:t>Vartiainen</a:t>
            </a:r>
            <a:r>
              <a:rPr lang="en-US" sz="4000" dirty="0" smtClean="0"/>
              <a:t>, H., and A. R. Woolley (1976), The petrology, mineralogy and chemistry of the fenites of the </a:t>
            </a:r>
            <a:r>
              <a:rPr lang="en-US" sz="4000" dirty="0" err="1" smtClean="0"/>
              <a:t>Sokli</a:t>
            </a:r>
            <a:r>
              <a:rPr lang="en-US" sz="4000" dirty="0" smtClean="0"/>
              <a:t> carbonatite intrusion, Finland, </a:t>
            </a:r>
            <a:r>
              <a:rPr lang="en-US" sz="4000" i="1" dirty="0" smtClean="0"/>
              <a:t>Geological Society of Finland</a:t>
            </a:r>
            <a:r>
              <a:rPr lang="en-US" sz="4000" dirty="0" smtClean="0"/>
              <a:t>, </a:t>
            </a:r>
            <a:r>
              <a:rPr lang="en-US" sz="4000" i="1" dirty="0" smtClean="0"/>
              <a:t>Bulletin 280</a:t>
            </a:r>
            <a:r>
              <a:rPr lang="en-US" sz="4000" dirty="0" smtClean="0"/>
              <a:t>, 1-87.</a:t>
            </a:r>
            <a:endParaRPr lang="en-US" sz="4000" i="1" dirty="0" smtClean="0"/>
          </a:p>
          <a:p>
            <a:r>
              <a:rPr lang="en-US" sz="4000" dirty="0" err="1" smtClean="0"/>
              <a:t>Armbrustmacher</a:t>
            </a:r>
            <a:r>
              <a:rPr lang="en-US" sz="4000" dirty="0" smtClean="0"/>
              <a:t>, T. J. (1984), Alkaline rock complexes in the Wet Mountains area, Custer and Fremont counties, Colorado, edited by D. o. t. Interior.</a:t>
            </a:r>
          </a:p>
          <a:p>
            <a:r>
              <a:rPr lang="en-US" sz="4000" dirty="0" err="1" smtClean="0"/>
              <a:t>Armbrustmacher</a:t>
            </a:r>
            <a:r>
              <a:rPr lang="en-US" sz="4000" dirty="0" smtClean="0"/>
              <a:t>, T. J. (1988), Geology and resources of thorium and associated elements in the Wet Mountains area, Fremont and Custer counties, Colorado, edited by D. o. t. Interior, U.S. Geological Survey.</a:t>
            </a:r>
          </a:p>
          <a:p>
            <a:r>
              <a:rPr lang="en-US" sz="4000" dirty="0" smtClean="0"/>
              <a:t>Bell, K., and A. </a:t>
            </a:r>
            <a:r>
              <a:rPr lang="en-US" sz="4000" dirty="0" err="1" smtClean="0"/>
              <a:t>Simonetti</a:t>
            </a:r>
            <a:r>
              <a:rPr lang="en-US" sz="4000" dirty="0" smtClean="0"/>
              <a:t> (2009), Source of parental melts to carbonatites–critical isotopic constraints, </a:t>
            </a:r>
            <a:r>
              <a:rPr lang="en-US" sz="4000" i="1" dirty="0" smtClean="0"/>
              <a:t>Mineralogy and Petrology</a:t>
            </a:r>
            <a:r>
              <a:rPr lang="en-US" sz="4000" dirty="0" smtClean="0"/>
              <a:t>, </a:t>
            </a:r>
            <a:r>
              <a:rPr lang="en-US" sz="4000" i="1" dirty="0" smtClean="0"/>
              <a:t>98</a:t>
            </a:r>
            <a:r>
              <a:rPr lang="en-US" sz="4000" dirty="0" smtClean="0"/>
              <a:t>(1-4), 77-89.</a:t>
            </a:r>
          </a:p>
          <a:p>
            <a:r>
              <a:rPr lang="en-US" sz="4000" dirty="0" smtClean="0"/>
              <a:t>Bell, K., and G. R. Tilton (2002), Probing the Mantle: the Story from Carbonatite, </a:t>
            </a:r>
            <a:r>
              <a:rPr lang="en-US" sz="4000" i="1" dirty="0" smtClean="0"/>
              <a:t>EOS</a:t>
            </a:r>
            <a:r>
              <a:rPr lang="en-US" sz="4000" dirty="0" smtClean="0"/>
              <a:t>, </a:t>
            </a:r>
            <a:r>
              <a:rPr lang="en-US" sz="4000" i="1" dirty="0" smtClean="0"/>
              <a:t>83</a:t>
            </a:r>
            <a:r>
              <a:rPr lang="en-US" sz="4000" dirty="0" smtClean="0"/>
              <a:t>(25), 273-280.</a:t>
            </a:r>
          </a:p>
          <a:p>
            <a:r>
              <a:rPr lang="en-US" sz="4000" dirty="0" err="1" smtClean="0"/>
              <a:t>Kramm</a:t>
            </a:r>
            <a:r>
              <a:rPr lang="en-US" sz="4000" dirty="0" smtClean="0"/>
              <a:t>, U., and S. </a:t>
            </a:r>
            <a:r>
              <a:rPr lang="en-US" sz="4000" dirty="0" err="1" smtClean="0"/>
              <a:t>Sindern</a:t>
            </a:r>
            <a:r>
              <a:rPr lang="en-US" sz="4000" dirty="0" smtClean="0"/>
              <a:t> (1998), Nd and Sr Isotope Signatures of Fenites from </a:t>
            </a:r>
            <a:r>
              <a:rPr lang="en-US" sz="4000" dirty="0" err="1" smtClean="0"/>
              <a:t>Oldoinyo</a:t>
            </a:r>
            <a:r>
              <a:rPr lang="en-US" sz="4000" dirty="0" smtClean="0"/>
              <a:t> </a:t>
            </a:r>
            <a:r>
              <a:rPr lang="en-US" sz="4000" dirty="0" err="1" smtClean="0"/>
              <a:t>Lengai</a:t>
            </a:r>
            <a:r>
              <a:rPr lang="en-US" sz="4000" dirty="0" smtClean="0"/>
              <a:t>, Tanzania and the Genetic Relationship between </a:t>
            </a:r>
            <a:r>
              <a:rPr lang="en-US" sz="4000" dirty="0" err="1" smtClean="0"/>
              <a:t>Nephelinites</a:t>
            </a:r>
            <a:r>
              <a:rPr lang="en-US" sz="4000" dirty="0" smtClean="0"/>
              <a:t>, Phonolites and Carbonatites, </a:t>
            </a:r>
            <a:r>
              <a:rPr lang="en-US" sz="4000" i="1" dirty="0" smtClean="0"/>
              <a:t>Journal of Petrology</a:t>
            </a:r>
            <a:r>
              <a:rPr lang="en-US" sz="4000" dirty="0" smtClean="0"/>
              <a:t>, </a:t>
            </a:r>
            <a:r>
              <a:rPr lang="en-US" sz="4000" i="1" dirty="0" smtClean="0"/>
              <a:t>39</a:t>
            </a:r>
            <a:r>
              <a:rPr lang="en-US" sz="4000" dirty="0" smtClean="0"/>
              <a:t>(11-12), 1997-2004.</a:t>
            </a:r>
          </a:p>
          <a:p>
            <a:r>
              <a:rPr lang="en-US" sz="4000" dirty="0" err="1" smtClean="0"/>
              <a:t>Dolníček</a:t>
            </a:r>
            <a:r>
              <a:rPr lang="en-US" sz="4000" dirty="0" smtClean="0"/>
              <a:t>, Z., M. René, S. </a:t>
            </a:r>
            <a:r>
              <a:rPr lang="en-US" sz="4000" dirty="0" err="1" smtClean="0"/>
              <a:t>Hermannová</a:t>
            </a:r>
            <a:r>
              <a:rPr lang="en-US" sz="4000" dirty="0" smtClean="0"/>
              <a:t>, and W. Prochaska (2013), Origin of the </a:t>
            </a:r>
            <a:r>
              <a:rPr lang="en-US" sz="4000" dirty="0" err="1" smtClean="0"/>
              <a:t>Okrouhlá</a:t>
            </a:r>
            <a:r>
              <a:rPr lang="en-US" sz="4000" dirty="0" smtClean="0"/>
              <a:t> </a:t>
            </a:r>
            <a:r>
              <a:rPr lang="en-US" sz="4000" dirty="0" err="1" smtClean="0"/>
              <a:t>Radouň</a:t>
            </a:r>
            <a:r>
              <a:rPr lang="en-US" sz="4000" dirty="0" smtClean="0"/>
              <a:t> episyenite-hosted uranium deposit, Bohemian Massif, Czech Republic: fluid inclusion and stable isotope constraints, </a:t>
            </a:r>
            <a:r>
              <a:rPr lang="en-US" sz="4000" i="1" dirty="0" err="1" smtClean="0"/>
              <a:t>Mineralium</a:t>
            </a:r>
            <a:r>
              <a:rPr lang="en-US" sz="4000" i="1" dirty="0" smtClean="0"/>
              <a:t> Deposita</a:t>
            </a:r>
            <a:r>
              <a:rPr lang="en-US" sz="4000" dirty="0" smtClean="0"/>
              <a:t>, </a:t>
            </a:r>
            <a:r>
              <a:rPr lang="en-US" sz="4000" i="1" dirty="0" smtClean="0"/>
              <a:t>49</a:t>
            </a:r>
            <a:r>
              <a:rPr lang="en-US" sz="4000" dirty="0" smtClean="0"/>
              <a:t>(4), 409-425.</a:t>
            </a:r>
          </a:p>
          <a:p>
            <a:r>
              <a:rPr lang="en-US" sz="4000" dirty="0" err="1" smtClean="0"/>
              <a:t>Recio</a:t>
            </a:r>
            <a:r>
              <a:rPr lang="en-US" sz="4000" dirty="0" smtClean="0"/>
              <a:t>, C., A. E. </a:t>
            </a:r>
            <a:r>
              <a:rPr lang="en-US" sz="4000" dirty="0" err="1" smtClean="0"/>
              <a:t>Fallick</a:t>
            </a:r>
            <a:r>
              <a:rPr lang="en-US" sz="4000" dirty="0" smtClean="0"/>
              <a:t>, J. M. </a:t>
            </a:r>
            <a:r>
              <a:rPr lang="en-US" sz="4000" dirty="0" err="1" smtClean="0"/>
              <a:t>Ugidos</a:t>
            </a:r>
            <a:r>
              <a:rPr lang="en-US" sz="4000" dirty="0" smtClean="0"/>
              <a:t>, and W. E. Stephens (1997), Characterization of multiple fluid-granite interaction processes in the episyenite of Avila-</a:t>
            </a:r>
            <a:r>
              <a:rPr lang="en-US" sz="4000" dirty="0" err="1" smtClean="0"/>
              <a:t>Béjar</a:t>
            </a:r>
            <a:r>
              <a:rPr lang="en-US" sz="4000" dirty="0" smtClean="0"/>
              <a:t>, Central Iberian Massif, Spain, </a:t>
            </a:r>
            <a:r>
              <a:rPr lang="en-US" sz="4000" i="1" dirty="0" smtClean="0"/>
              <a:t>Chemical Geology</a:t>
            </a:r>
            <a:r>
              <a:rPr lang="en-US" sz="4000" dirty="0" smtClean="0"/>
              <a:t>, </a:t>
            </a:r>
            <a:r>
              <a:rPr lang="en-US" sz="4000" i="1" dirty="0" smtClean="0"/>
              <a:t>143</a:t>
            </a:r>
            <a:r>
              <a:rPr lang="en-US" sz="4000" dirty="0" smtClean="0"/>
              <a:t>, 127-144.</a:t>
            </a:r>
          </a:p>
          <a:p>
            <a:r>
              <a:rPr lang="en-US" sz="4000" dirty="0" err="1" smtClean="0"/>
              <a:t>Gysi</a:t>
            </a:r>
            <a:r>
              <a:rPr lang="en-US" sz="4000" dirty="0" smtClean="0"/>
              <a:t>, A. P., and A. E. Williams-Jones (2013), Hydrothermal mobilization of pegmatite-hosted REE and Zr at Strange Lake, Canada: A reaction path model, </a:t>
            </a:r>
            <a:r>
              <a:rPr lang="en-US" sz="4000" i="1" dirty="0" err="1" smtClean="0"/>
              <a:t>Geochimica</a:t>
            </a:r>
            <a:r>
              <a:rPr lang="en-US" sz="4000" i="1" dirty="0" smtClean="0"/>
              <a:t> et </a:t>
            </a:r>
            <a:r>
              <a:rPr lang="en-US" sz="4000" i="1" dirty="0" err="1" smtClean="0"/>
              <a:t>Cosmochimica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Acta</a:t>
            </a:r>
            <a:r>
              <a:rPr lang="en-US" sz="4000" dirty="0" smtClean="0"/>
              <a:t>, </a:t>
            </a:r>
            <a:r>
              <a:rPr lang="en-US" sz="4000" i="1" dirty="0" smtClean="0"/>
              <a:t>122</a:t>
            </a:r>
            <a:r>
              <a:rPr lang="en-US" sz="4000" dirty="0" smtClean="0"/>
              <a:t>, 324-352.</a:t>
            </a:r>
          </a:p>
          <a:p>
            <a:r>
              <a:rPr lang="en-US" sz="4000" dirty="0" smtClean="0"/>
              <a:t>McLemore, V. T. (1999), Cambrian alkaline rocks at Lobo Hill, Torrance County, New Mexico: More evidence for a Cambrian-Ordovician aulacogen, </a:t>
            </a:r>
            <a:r>
              <a:rPr lang="en-US" sz="4000" i="1" dirty="0" smtClean="0"/>
              <a:t>New Mexico Geological Society Guidebook</a:t>
            </a:r>
            <a:r>
              <a:rPr lang="en-US" sz="4000" dirty="0" smtClean="0"/>
              <a:t>, </a:t>
            </a:r>
            <a:r>
              <a:rPr lang="en-US" sz="4000" i="1" dirty="0" smtClean="0"/>
              <a:t>50th Annual Field Conference</a:t>
            </a:r>
            <a:r>
              <a:rPr lang="en-US" sz="4000" dirty="0" smtClean="0"/>
              <a:t>, 246-253.</a:t>
            </a:r>
          </a:p>
          <a:p>
            <a:endParaRPr lang="en-US" sz="4000" i="1" dirty="0" smtClean="0"/>
          </a:p>
          <a:p>
            <a:endParaRPr lang="en-US" sz="4000" i="1" dirty="0" smtClean="0"/>
          </a:p>
          <a:p>
            <a:endParaRPr lang="en-US" sz="5200" i="1" dirty="0" smtClean="0"/>
          </a:p>
          <a:p>
            <a:endParaRPr lang="en-US" i="1" dirty="0" smtClean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896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Pictures\episyenite out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05664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2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better define the timing of episyenite formation- Cambrian link?</a:t>
            </a:r>
          </a:p>
          <a:p>
            <a:r>
              <a:rPr lang="en-US" dirty="0"/>
              <a:t>To see if chemistry of alteration is indicative of Cambrian alkaline intrusive </a:t>
            </a:r>
            <a:r>
              <a:rPr lang="en-US" dirty="0" smtClean="0"/>
              <a:t>event</a:t>
            </a:r>
            <a:endParaRPr lang="en-US" dirty="0"/>
          </a:p>
          <a:p>
            <a:r>
              <a:rPr lang="en-US" dirty="0" smtClean="0"/>
              <a:t>To determine what other fluid processes have affected episyenites</a:t>
            </a:r>
          </a:p>
        </p:txBody>
      </p:sp>
    </p:spTree>
    <p:extLst>
      <p:ext uri="{BB962C8B-B14F-4D97-AF65-F5344CB8AC3E}">
        <p14:creationId xmlns:p14="http://schemas.microsoft.com/office/powerpoint/2010/main" val="10651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err="1" smtClean="0"/>
              <a:t>Ar</a:t>
            </a:r>
            <a:r>
              <a:rPr lang="en-US" sz="3000" dirty="0" smtClean="0"/>
              <a:t>/</a:t>
            </a:r>
            <a:r>
              <a:rPr lang="en-US" sz="3000" dirty="0" err="1" smtClean="0"/>
              <a:t>Ar</a:t>
            </a:r>
            <a:r>
              <a:rPr lang="en-US" sz="3000" dirty="0" smtClean="0"/>
              <a:t> geochronology</a:t>
            </a:r>
          </a:p>
          <a:p>
            <a:pPr lvl="1"/>
            <a:r>
              <a:rPr lang="en-US" sz="3000" dirty="0" smtClean="0"/>
              <a:t>Primary and secondary generation feldspar were separated</a:t>
            </a:r>
          </a:p>
          <a:p>
            <a:pPr lvl="1"/>
            <a:r>
              <a:rPr lang="en-US" sz="3000" dirty="0" smtClean="0"/>
              <a:t>Furnace step heating and laser step heating</a:t>
            </a:r>
          </a:p>
          <a:p>
            <a:pPr lvl="1"/>
            <a:r>
              <a:rPr lang="en-US" sz="3000" dirty="0" smtClean="0"/>
              <a:t>Diffusion modelling</a:t>
            </a:r>
          </a:p>
          <a:p>
            <a:r>
              <a:rPr lang="en-US" sz="3000" dirty="0" smtClean="0"/>
              <a:t>Whole rock geochemistry</a:t>
            </a:r>
          </a:p>
          <a:p>
            <a:pPr lvl="1"/>
            <a:r>
              <a:rPr lang="en-US" sz="3000" dirty="0" smtClean="0"/>
              <a:t>Samples cleaned, sent for whole rock analysis</a:t>
            </a:r>
          </a:p>
          <a:p>
            <a:pPr lvl="1"/>
            <a:r>
              <a:rPr lang="en-US" sz="3000" dirty="0" smtClean="0"/>
              <a:t>Correlation diagrams, mass balance calc.</a:t>
            </a:r>
          </a:p>
          <a:p>
            <a:r>
              <a:rPr lang="en-US" sz="3000" dirty="0" smtClean="0"/>
              <a:t>Radiogenic isotopes</a:t>
            </a:r>
          </a:p>
          <a:p>
            <a:pPr lvl="1"/>
            <a:r>
              <a:rPr lang="en-US" sz="3000" dirty="0" smtClean="0"/>
              <a:t>Feldspar separates and whole rock samples analyzed for </a:t>
            </a:r>
            <a:r>
              <a:rPr lang="en-US" sz="3000" dirty="0" err="1" smtClean="0"/>
              <a:t>Pb</a:t>
            </a:r>
            <a:r>
              <a:rPr lang="en-US" sz="3000" dirty="0" smtClean="0"/>
              <a:t>, Sr and Nd isotopes</a:t>
            </a:r>
          </a:p>
        </p:txBody>
      </p:sp>
    </p:spTree>
    <p:extLst>
      <p:ext uri="{BB962C8B-B14F-4D97-AF65-F5344CB8AC3E}">
        <p14:creationId xmlns:p14="http://schemas.microsoft.com/office/powerpoint/2010/main" val="10968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Episyenite- Caballo Mountains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600" dirty="0"/>
              <a:t>Towards endmember orthoclase with minor </a:t>
            </a:r>
            <a:r>
              <a:rPr lang="en-US" sz="2600" dirty="0" smtClean="0"/>
              <a:t>chlorite/fluorite and oxides</a:t>
            </a:r>
            <a:endParaRPr lang="en-US" sz="2600" dirty="0"/>
          </a:p>
          <a:p>
            <a:r>
              <a:rPr lang="en-US" sz="2600" dirty="0"/>
              <a:t>Metasomatic- gradational contacts, replacement </a:t>
            </a:r>
            <a:r>
              <a:rPr lang="en-US" sz="2600" dirty="0" smtClean="0"/>
              <a:t>textures</a:t>
            </a:r>
          </a:p>
          <a:p>
            <a:r>
              <a:rPr lang="en-US" sz="2600" dirty="0" smtClean="0"/>
              <a:t>Appears to follow structural weaknesses, lithology changes</a:t>
            </a:r>
            <a:endParaRPr lang="en-US" sz="2600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3886200"/>
            <a:ext cx="502285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t="5532" r="3815" b="6402"/>
          <a:stretch/>
        </p:blipFill>
        <p:spPr bwMode="auto">
          <a:xfrm>
            <a:off x="685800" y="3886200"/>
            <a:ext cx="2663588" cy="282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09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47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Episyenite- Caballo Mountains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5257800" cy="5486400"/>
          </a:xfrm>
        </p:spPr>
        <p:txBody>
          <a:bodyPr>
            <a:normAutofit/>
          </a:bodyPr>
          <a:lstStyle/>
          <a:p>
            <a:r>
              <a:rPr lang="en-US" sz="3000" dirty="0"/>
              <a:t>Economic Interest- high concentrations of U, </a:t>
            </a:r>
            <a:r>
              <a:rPr lang="en-US" sz="3000" dirty="0" err="1"/>
              <a:t>Th</a:t>
            </a:r>
            <a:r>
              <a:rPr lang="en-US" sz="3000" dirty="0"/>
              <a:t> and REE (esp. HREE</a:t>
            </a:r>
            <a:r>
              <a:rPr lang="en-US" sz="3000" dirty="0" smtClean="0"/>
              <a:t>)</a:t>
            </a:r>
          </a:p>
          <a:p>
            <a:pPr lvl="1"/>
            <a:r>
              <a:rPr lang="en-US" sz="2600" dirty="0" smtClean="0"/>
              <a:t>Trace element enrichments discontinuous</a:t>
            </a:r>
          </a:p>
          <a:p>
            <a:r>
              <a:rPr lang="en-US" sz="3000" dirty="0" smtClean="0">
                <a:latin typeface="+mj-lt"/>
              </a:rPr>
              <a:t>REE-phases</a:t>
            </a:r>
          </a:p>
          <a:p>
            <a:pPr lvl="1"/>
            <a:r>
              <a:rPr lang="en-US" sz="2600" dirty="0" smtClean="0">
                <a:latin typeface="+mj-lt"/>
              </a:rPr>
              <a:t>Bastnaesite, </a:t>
            </a:r>
            <a:r>
              <a:rPr lang="en-US" sz="2600" dirty="0" err="1" smtClean="0">
                <a:latin typeface="+mj-lt"/>
              </a:rPr>
              <a:t>Synchysite</a:t>
            </a:r>
            <a:endParaRPr lang="en-US" sz="2600" dirty="0">
              <a:latin typeface="+mj-lt"/>
            </a:endParaRPr>
          </a:p>
          <a:p>
            <a:pPr lvl="1"/>
            <a:r>
              <a:rPr lang="en-US" sz="2600" dirty="0" err="1">
                <a:latin typeface="+mj-lt"/>
              </a:rPr>
              <a:t>A</a:t>
            </a:r>
            <a:r>
              <a:rPr lang="en-US" sz="2600" dirty="0" err="1" smtClean="0">
                <a:latin typeface="+mj-lt"/>
              </a:rPr>
              <a:t>eschynite</a:t>
            </a:r>
            <a:endParaRPr lang="en-US" sz="2600" dirty="0" smtClean="0">
              <a:latin typeface="+mj-lt"/>
            </a:endParaRPr>
          </a:p>
          <a:p>
            <a:pPr lvl="1"/>
            <a:r>
              <a:rPr lang="en-US" sz="2600" dirty="0">
                <a:latin typeface="+mj-lt"/>
              </a:rPr>
              <a:t>X</a:t>
            </a:r>
            <a:r>
              <a:rPr lang="en-US" sz="2600" dirty="0" smtClean="0">
                <a:latin typeface="+mj-lt"/>
              </a:rPr>
              <a:t>enotime</a:t>
            </a:r>
          </a:p>
          <a:p>
            <a:pPr lvl="1"/>
            <a:r>
              <a:rPr lang="en-US" sz="2600" dirty="0" smtClean="0">
                <a:latin typeface="+mj-lt"/>
              </a:rPr>
              <a:t>U-</a:t>
            </a:r>
            <a:r>
              <a:rPr lang="en-US" sz="2600" dirty="0" err="1" smtClean="0">
                <a:latin typeface="+mj-lt"/>
              </a:rPr>
              <a:t>Th</a:t>
            </a:r>
            <a:r>
              <a:rPr lang="en-US" sz="2600" dirty="0" smtClean="0">
                <a:latin typeface="+mj-lt"/>
              </a:rPr>
              <a:t>-oxides</a:t>
            </a:r>
          </a:p>
          <a:p>
            <a:pPr lvl="1"/>
            <a:r>
              <a:rPr lang="en-US" sz="2600" dirty="0">
                <a:latin typeface="+mj-lt"/>
              </a:rPr>
              <a:t>Z</a:t>
            </a:r>
            <a:r>
              <a:rPr lang="en-US" sz="2600" dirty="0" smtClean="0">
                <a:latin typeface="+mj-lt"/>
              </a:rPr>
              <a:t>ircon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715000" y="5581620"/>
            <a:ext cx="2590800" cy="36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Riggins, 2014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52" y="2895600"/>
            <a:ext cx="3622369" cy="268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74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301" y="6560863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After Riggins, 2014</a:t>
            </a:r>
            <a:endParaRPr lang="en-US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3703" y="768207"/>
            <a:ext cx="6756688" cy="538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69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Episyenite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48457"/>
            <a:ext cx="8991600" cy="53109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Overlain by Bliss </a:t>
            </a:r>
            <a:r>
              <a:rPr lang="en-US" sz="2800" dirty="0"/>
              <a:t>F</a:t>
            </a:r>
            <a:r>
              <a:rPr lang="en-US" sz="2800" dirty="0" smtClean="0"/>
              <a:t>ormation (~495-465 Ma)</a:t>
            </a:r>
          </a:p>
          <a:p>
            <a:r>
              <a:rPr lang="en-US" sz="2800" dirty="0" smtClean="0"/>
              <a:t>Previous </a:t>
            </a:r>
            <a:r>
              <a:rPr lang="en-US" sz="2800" dirty="0" err="1" smtClean="0"/>
              <a:t>Ar</a:t>
            </a:r>
            <a:r>
              <a:rPr lang="en-US" sz="2800" dirty="0" smtClean="0"/>
              <a:t>/</a:t>
            </a:r>
            <a:r>
              <a:rPr lang="en-US" sz="2800" dirty="0" err="1" smtClean="0"/>
              <a:t>Ar</a:t>
            </a:r>
            <a:r>
              <a:rPr lang="en-US" sz="2800" dirty="0" smtClean="0"/>
              <a:t> geochronology- wide range of ages younger than Bliss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24000" y="2031776"/>
            <a:ext cx="6477000" cy="4521423"/>
            <a:chOff x="232012" y="3429000"/>
            <a:chExt cx="5101988" cy="3200401"/>
          </a:xfrm>
        </p:grpSpPr>
        <p:grpSp>
          <p:nvGrpSpPr>
            <p:cNvPr id="9" name="Group 8"/>
            <p:cNvGrpSpPr/>
            <p:nvPr/>
          </p:nvGrpSpPr>
          <p:grpSpPr>
            <a:xfrm>
              <a:off x="232012" y="3429000"/>
              <a:ext cx="5101988" cy="3200401"/>
              <a:chOff x="232012" y="3545006"/>
              <a:chExt cx="5685090" cy="3222893"/>
            </a:xfrm>
          </p:grpSpPr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12" y="3545006"/>
                <a:ext cx="5685090" cy="3200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Freeform 3"/>
              <p:cNvSpPr/>
              <p:nvPr/>
            </p:nvSpPr>
            <p:spPr>
              <a:xfrm>
                <a:off x="280576" y="4553803"/>
                <a:ext cx="2130188" cy="1182806"/>
              </a:xfrm>
              <a:custGeom>
                <a:avLst/>
                <a:gdLst>
                  <a:gd name="connsiteX0" fmla="*/ 0 w 1787857"/>
                  <a:gd name="connsiteY0" fmla="*/ 1023582 h 1023582"/>
                  <a:gd name="connsiteX1" fmla="*/ 27295 w 1787857"/>
                  <a:gd name="connsiteY1" fmla="*/ 955343 h 1023582"/>
                  <a:gd name="connsiteX2" fmla="*/ 54591 w 1787857"/>
                  <a:gd name="connsiteY2" fmla="*/ 914400 h 1023582"/>
                  <a:gd name="connsiteX3" fmla="*/ 68239 w 1787857"/>
                  <a:gd name="connsiteY3" fmla="*/ 859809 h 1023582"/>
                  <a:gd name="connsiteX4" fmla="*/ 95534 w 1787857"/>
                  <a:gd name="connsiteY4" fmla="*/ 818866 h 1023582"/>
                  <a:gd name="connsiteX5" fmla="*/ 122830 w 1787857"/>
                  <a:gd name="connsiteY5" fmla="*/ 764275 h 1023582"/>
                  <a:gd name="connsiteX6" fmla="*/ 136478 w 1787857"/>
                  <a:gd name="connsiteY6" fmla="*/ 723331 h 1023582"/>
                  <a:gd name="connsiteX7" fmla="*/ 177421 w 1787857"/>
                  <a:gd name="connsiteY7" fmla="*/ 641445 h 1023582"/>
                  <a:gd name="connsiteX8" fmla="*/ 218364 w 1787857"/>
                  <a:gd name="connsiteY8" fmla="*/ 545910 h 1023582"/>
                  <a:gd name="connsiteX9" fmla="*/ 313898 w 1787857"/>
                  <a:gd name="connsiteY9" fmla="*/ 504967 h 1023582"/>
                  <a:gd name="connsiteX10" fmla="*/ 368489 w 1787857"/>
                  <a:gd name="connsiteY10" fmla="*/ 477672 h 1023582"/>
                  <a:gd name="connsiteX11" fmla="*/ 436728 w 1787857"/>
                  <a:gd name="connsiteY11" fmla="*/ 450376 h 1023582"/>
                  <a:gd name="connsiteX12" fmla="*/ 518615 w 1787857"/>
                  <a:gd name="connsiteY12" fmla="*/ 423080 h 1023582"/>
                  <a:gd name="connsiteX13" fmla="*/ 559558 w 1787857"/>
                  <a:gd name="connsiteY13" fmla="*/ 395785 h 1023582"/>
                  <a:gd name="connsiteX14" fmla="*/ 641445 w 1787857"/>
                  <a:gd name="connsiteY14" fmla="*/ 368489 h 1023582"/>
                  <a:gd name="connsiteX15" fmla="*/ 682388 w 1787857"/>
                  <a:gd name="connsiteY15" fmla="*/ 354842 h 1023582"/>
                  <a:gd name="connsiteX16" fmla="*/ 736979 w 1787857"/>
                  <a:gd name="connsiteY16" fmla="*/ 341194 h 1023582"/>
                  <a:gd name="connsiteX17" fmla="*/ 818866 w 1787857"/>
                  <a:gd name="connsiteY17" fmla="*/ 313898 h 1023582"/>
                  <a:gd name="connsiteX18" fmla="*/ 873457 w 1787857"/>
                  <a:gd name="connsiteY18" fmla="*/ 300251 h 1023582"/>
                  <a:gd name="connsiteX19" fmla="*/ 955343 w 1787857"/>
                  <a:gd name="connsiteY19" fmla="*/ 272955 h 1023582"/>
                  <a:gd name="connsiteX20" fmla="*/ 996287 w 1787857"/>
                  <a:gd name="connsiteY20" fmla="*/ 259307 h 1023582"/>
                  <a:gd name="connsiteX21" fmla="*/ 1050878 w 1787857"/>
                  <a:gd name="connsiteY21" fmla="*/ 245660 h 1023582"/>
                  <a:gd name="connsiteX22" fmla="*/ 1091821 w 1787857"/>
                  <a:gd name="connsiteY22" fmla="*/ 232012 h 1023582"/>
                  <a:gd name="connsiteX23" fmla="*/ 1160060 w 1787857"/>
                  <a:gd name="connsiteY23" fmla="*/ 218364 h 1023582"/>
                  <a:gd name="connsiteX24" fmla="*/ 1241946 w 1787857"/>
                  <a:gd name="connsiteY24" fmla="*/ 191069 h 1023582"/>
                  <a:gd name="connsiteX25" fmla="*/ 1282889 w 1787857"/>
                  <a:gd name="connsiteY25" fmla="*/ 177421 h 1023582"/>
                  <a:gd name="connsiteX26" fmla="*/ 1337481 w 1787857"/>
                  <a:gd name="connsiteY26" fmla="*/ 150125 h 1023582"/>
                  <a:gd name="connsiteX27" fmla="*/ 1433015 w 1787857"/>
                  <a:gd name="connsiteY27" fmla="*/ 122830 h 1023582"/>
                  <a:gd name="connsiteX28" fmla="*/ 1473958 w 1787857"/>
                  <a:gd name="connsiteY28" fmla="*/ 109182 h 1023582"/>
                  <a:gd name="connsiteX29" fmla="*/ 1596788 w 1787857"/>
                  <a:gd name="connsiteY29" fmla="*/ 54591 h 1023582"/>
                  <a:gd name="connsiteX30" fmla="*/ 1678675 w 1787857"/>
                  <a:gd name="connsiteY30" fmla="*/ 27295 h 1023582"/>
                  <a:gd name="connsiteX31" fmla="*/ 1719618 w 1787857"/>
                  <a:gd name="connsiteY31" fmla="*/ 13648 h 1023582"/>
                  <a:gd name="connsiteX32" fmla="*/ 1787857 w 1787857"/>
                  <a:gd name="connsiteY32" fmla="*/ 0 h 1023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787857" h="1023582">
                    <a:moveTo>
                      <a:pt x="0" y="1023582"/>
                    </a:moveTo>
                    <a:cubicBezTo>
                      <a:pt x="9098" y="1000836"/>
                      <a:pt x="16339" y="977255"/>
                      <a:pt x="27295" y="955343"/>
                    </a:cubicBezTo>
                    <a:cubicBezTo>
                      <a:pt x="34630" y="940672"/>
                      <a:pt x="48130" y="929476"/>
                      <a:pt x="54591" y="914400"/>
                    </a:cubicBezTo>
                    <a:cubicBezTo>
                      <a:pt x="61980" y="897160"/>
                      <a:pt x="60850" y="877049"/>
                      <a:pt x="68239" y="859809"/>
                    </a:cubicBezTo>
                    <a:cubicBezTo>
                      <a:pt x="74700" y="844733"/>
                      <a:pt x="87396" y="833107"/>
                      <a:pt x="95534" y="818866"/>
                    </a:cubicBezTo>
                    <a:cubicBezTo>
                      <a:pt x="105628" y="801202"/>
                      <a:pt x="114816" y="782975"/>
                      <a:pt x="122830" y="764275"/>
                    </a:cubicBezTo>
                    <a:cubicBezTo>
                      <a:pt x="128497" y="751052"/>
                      <a:pt x="130635" y="736477"/>
                      <a:pt x="136478" y="723331"/>
                    </a:cubicBezTo>
                    <a:cubicBezTo>
                      <a:pt x="148872" y="695444"/>
                      <a:pt x="166087" y="669779"/>
                      <a:pt x="177421" y="641445"/>
                    </a:cubicBezTo>
                    <a:cubicBezTo>
                      <a:pt x="198302" y="589244"/>
                      <a:pt x="177819" y="586456"/>
                      <a:pt x="218364" y="545910"/>
                    </a:cubicBezTo>
                    <a:cubicBezTo>
                      <a:pt x="257082" y="507191"/>
                      <a:pt x="263786" y="523759"/>
                      <a:pt x="313898" y="504967"/>
                    </a:cubicBezTo>
                    <a:cubicBezTo>
                      <a:pt x="332947" y="497824"/>
                      <a:pt x="349898" y="485935"/>
                      <a:pt x="368489" y="477672"/>
                    </a:cubicBezTo>
                    <a:cubicBezTo>
                      <a:pt x="390876" y="467722"/>
                      <a:pt x="413704" y="458748"/>
                      <a:pt x="436728" y="450376"/>
                    </a:cubicBezTo>
                    <a:cubicBezTo>
                      <a:pt x="463768" y="440543"/>
                      <a:pt x="494675" y="439040"/>
                      <a:pt x="518615" y="423080"/>
                    </a:cubicBezTo>
                    <a:cubicBezTo>
                      <a:pt x="532263" y="413982"/>
                      <a:pt x="544569" y="402447"/>
                      <a:pt x="559558" y="395785"/>
                    </a:cubicBezTo>
                    <a:cubicBezTo>
                      <a:pt x="585850" y="384100"/>
                      <a:pt x="614149" y="377587"/>
                      <a:pt x="641445" y="368489"/>
                    </a:cubicBezTo>
                    <a:cubicBezTo>
                      <a:pt x="655093" y="363940"/>
                      <a:pt x="668432" y="358331"/>
                      <a:pt x="682388" y="354842"/>
                    </a:cubicBezTo>
                    <a:cubicBezTo>
                      <a:pt x="700585" y="350293"/>
                      <a:pt x="719013" y="346584"/>
                      <a:pt x="736979" y="341194"/>
                    </a:cubicBezTo>
                    <a:cubicBezTo>
                      <a:pt x="764538" y="332926"/>
                      <a:pt x="790953" y="320876"/>
                      <a:pt x="818866" y="313898"/>
                    </a:cubicBezTo>
                    <a:cubicBezTo>
                      <a:pt x="837063" y="309349"/>
                      <a:pt x="855491" y="305641"/>
                      <a:pt x="873457" y="300251"/>
                    </a:cubicBezTo>
                    <a:cubicBezTo>
                      <a:pt x="901015" y="291983"/>
                      <a:pt x="928048" y="282054"/>
                      <a:pt x="955343" y="272955"/>
                    </a:cubicBezTo>
                    <a:cubicBezTo>
                      <a:pt x="968991" y="268406"/>
                      <a:pt x="982330" y="262796"/>
                      <a:pt x="996287" y="259307"/>
                    </a:cubicBezTo>
                    <a:cubicBezTo>
                      <a:pt x="1014484" y="254758"/>
                      <a:pt x="1032843" y="250813"/>
                      <a:pt x="1050878" y="245660"/>
                    </a:cubicBezTo>
                    <a:cubicBezTo>
                      <a:pt x="1064710" y="241708"/>
                      <a:pt x="1077865" y="235501"/>
                      <a:pt x="1091821" y="232012"/>
                    </a:cubicBezTo>
                    <a:cubicBezTo>
                      <a:pt x="1114325" y="226386"/>
                      <a:pt x="1137681" y="224467"/>
                      <a:pt x="1160060" y="218364"/>
                    </a:cubicBezTo>
                    <a:cubicBezTo>
                      <a:pt x="1187818" y="210794"/>
                      <a:pt x="1214651" y="200167"/>
                      <a:pt x="1241946" y="191069"/>
                    </a:cubicBezTo>
                    <a:cubicBezTo>
                      <a:pt x="1255594" y="186520"/>
                      <a:pt x="1270022" y="183855"/>
                      <a:pt x="1282889" y="177421"/>
                    </a:cubicBezTo>
                    <a:cubicBezTo>
                      <a:pt x="1301086" y="168322"/>
                      <a:pt x="1318781" y="158139"/>
                      <a:pt x="1337481" y="150125"/>
                    </a:cubicBezTo>
                    <a:cubicBezTo>
                      <a:pt x="1370210" y="136098"/>
                      <a:pt x="1398378" y="132726"/>
                      <a:pt x="1433015" y="122830"/>
                    </a:cubicBezTo>
                    <a:cubicBezTo>
                      <a:pt x="1446847" y="118878"/>
                      <a:pt x="1461091" y="115616"/>
                      <a:pt x="1473958" y="109182"/>
                    </a:cubicBezTo>
                    <a:cubicBezTo>
                      <a:pt x="1603721" y="44299"/>
                      <a:pt x="1385532" y="125009"/>
                      <a:pt x="1596788" y="54591"/>
                    </a:cubicBezTo>
                    <a:lnTo>
                      <a:pt x="1678675" y="27295"/>
                    </a:lnTo>
                    <a:cubicBezTo>
                      <a:pt x="1692323" y="22746"/>
                      <a:pt x="1705512" y="16469"/>
                      <a:pt x="1719618" y="13648"/>
                    </a:cubicBezTo>
                    <a:lnTo>
                      <a:pt x="1787857" y="0"/>
                    </a:lnTo>
                  </a:path>
                </a:pathLst>
              </a:custGeom>
              <a:no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3859690" y="5321236"/>
                <a:ext cx="411184" cy="1446663"/>
              </a:xfrm>
              <a:custGeom>
                <a:avLst/>
                <a:gdLst>
                  <a:gd name="connsiteX0" fmla="*/ 411184 w 411184"/>
                  <a:gd name="connsiteY0" fmla="*/ 1446663 h 1446663"/>
                  <a:gd name="connsiteX1" fmla="*/ 356593 w 411184"/>
                  <a:gd name="connsiteY1" fmla="*/ 1323833 h 1446663"/>
                  <a:gd name="connsiteX2" fmla="*/ 329297 w 411184"/>
                  <a:gd name="connsiteY2" fmla="*/ 1282890 h 1446663"/>
                  <a:gd name="connsiteX3" fmla="*/ 315649 w 411184"/>
                  <a:gd name="connsiteY3" fmla="*/ 1241946 h 1446663"/>
                  <a:gd name="connsiteX4" fmla="*/ 261058 w 411184"/>
                  <a:gd name="connsiteY4" fmla="*/ 1160060 h 1446663"/>
                  <a:gd name="connsiteX5" fmla="*/ 233763 w 411184"/>
                  <a:gd name="connsiteY5" fmla="*/ 1064526 h 1446663"/>
                  <a:gd name="connsiteX6" fmla="*/ 179172 w 411184"/>
                  <a:gd name="connsiteY6" fmla="*/ 982639 h 1446663"/>
                  <a:gd name="connsiteX7" fmla="*/ 165524 w 411184"/>
                  <a:gd name="connsiteY7" fmla="*/ 941696 h 1446663"/>
                  <a:gd name="connsiteX8" fmla="*/ 124581 w 411184"/>
                  <a:gd name="connsiteY8" fmla="*/ 900752 h 1446663"/>
                  <a:gd name="connsiteX9" fmla="*/ 83637 w 411184"/>
                  <a:gd name="connsiteY9" fmla="*/ 846161 h 1446663"/>
                  <a:gd name="connsiteX10" fmla="*/ 29046 w 411184"/>
                  <a:gd name="connsiteY10" fmla="*/ 764275 h 1446663"/>
                  <a:gd name="connsiteX11" fmla="*/ 29046 w 411184"/>
                  <a:gd name="connsiteY11" fmla="*/ 354842 h 1446663"/>
                  <a:gd name="connsiteX12" fmla="*/ 42694 w 411184"/>
                  <a:gd name="connsiteY12" fmla="*/ 313899 h 1446663"/>
                  <a:gd name="connsiteX13" fmla="*/ 124581 w 411184"/>
                  <a:gd name="connsiteY13" fmla="*/ 232012 h 1446663"/>
                  <a:gd name="connsiteX14" fmla="*/ 192819 w 411184"/>
                  <a:gd name="connsiteY14" fmla="*/ 150126 h 1446663"/>
                  <a:gd name="connsiteX15" fmla="*/ 220115 w 411184"/>
                  <a:gd name="connsiteY15" fmla="*/ 109182 h 1446663"/>
                  <a:gd name="connsiteX16" fmla="*/ 342945 w 411184"/>
                  <a:gd name="connsiteY16" fmla="*/ 40944 h 1446663"/>
                  <a:gd name="connsiteX17" fmla="*/ 370240 w 411184"/>
                  <a:gd name="connsiteY17" fmla="*/ 0 h 1446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184" h="1446663">
                    <a:moveTo>
                      <a:pt x="411184" y="1446663"/>
                    </a:moveTo>
                    <a:cubicBezTo>
                      <a:pt x="391689" y="1397926"/>
                      <a:pt x="382091" y="1368454"/>
                      <a:pt x="356593" y="1323833"/>
                    </a:cubicBezTo>
                    <a:cubicBezTo>
                      <a:pt x="348455" y="1309592"/>
                      <a:pt x="338396" y="1296538"/>
                      <a:pt x="329297" y="1282890"/>
                    </a:cubicBezTo>
                    <a:cubicBezTo>
                      <a:pt x="324748" y="1269242"/>
                      <a:pt x="322636" y="1254522"/>
                      <a:pt x="315649" y="1241946"/>
                    </a:cubicBezTo>
                    <a:cubicBezTo>
                      <a:pt x="299717" y="1213269"/>
                      <a:pt x="261058" y="1160060"/>
                      <a:pt x="261058" y="1160060"/>
                    </a:cubicBezTo>
                    <a:cubicBezTo>
                      <a:pt x="257845" y="1147206"/>
                      <a:pt x="242665" y="1080549"/>
                      <a:pt x="233763" y="1064526"/>
                    </a:cubicBezTo>
                    <a:cubicBezTo>
                      <a:pt x="217831" y="1035849"/>
                      <a:pt x="189546" y="1013761"/>
                      <a:pt x="179172" y="982639"/>
                    </a:cubicBezTo>
                    <a:cubicBezTo>
                      <a:pt x="174623" y="968991"/>
                      <a:pt x="173504" y="953666"/>
                      <a:pt x="165524" y="941696"/>
                    </a:cubicBezTo>
                    <a:cubicBezTo>
                      <a:pt x="154818" y="925637"/>
                      <a:pt x="137142" y="915406"/>
                      <a:pt x="124581" y="900752"/>
                    </a:cubicBezTo>
                    <a:cubicBezTo>
                      <a:pt x="109778" y="883482"/>
                      <a:pt x="96681" y="864796"/>
                      <a:pt x="83637" y="846161"/>
                    </a:cubicBezTo>
                    <a:cubicBezTo>
                      <a:pt x="64824" y="819286"/>
                      <a:pt x="29046" y="764275"/>
                      <a:pt x="29046" y="764275"/>
                    </a:cubicBezTo>
                    <a:cubicBezTo>
                      <a:pt x="-22362" y="610044"/>
                      <a:pt x="5413" y="709346"/>
                      <a:pt x="29046" y="354842"/>
                    </a:cubicBezTo>
                    <a:cubicBezTo>
                      <a:pt x="30003" y="340488"/>
                      <a:pt x="33862" y="325255"/>
                      <a:pt x="42694" y="313899"/>
                    </a:cubicBezTo>
                    <a:cubicBezTo>
                      <a:pt x="66393" y="283429"/>
                      <a:pt x="103169" y="264131"/>
                      <a:pt x="124581" y="232012"/>
                    </a:cubicBezTo>
                    <a:cubicBezTo>
                      <a:pt x="192348" y="130360"/>
                      <a:pt x="105252" y="255207"/>
                      <a:pt x="192819" y="150126"/>
                    </a:cubicBezTo>
                    <a:cubicBezTo>
                      <a:pt x="203320" y="137525"/>
                      <a:pt x="207771" y="119983"/>
                      <a:pt x="220115" y="109182"/>
                    </a:cubicBezTo>
                    <a:cubicBezTo>
                      <a:pt x="277874" y="58643"/>
                      <a:pt x="286710" y="59688"/>
                      <a:pt x="342945" y="40944"/>
                    </a:cubicBezTo>
                    <a:lnTo>
                      <a:pt x="370240" y="0"/>
                    </a:lnTo>
                  </a:path>
                </a:pathLst>
              </a:custGeom>
              <a:no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294224" y="4124740"/>
                <a:ext cx="5595582" cy="1883391"/>
              </a:xfrm>
              <a:custGeom>
                <a:avLst/>
                <a:gdLst>
                  <a:gd name="connsiteX0" fmla="*/ 5595582 w 5595582"/>
                  <a:gd name="connsiteY0" fmla="*/ 1883391 h 1883391"/>
                  <a:gd name="connsiteX1" fmla="*/ 5486400 w 5595582"/>
                  <a:gd name="connsiteY1" fmla="*/ 1856095 h 1883391"/>
                  <a:gd name="connsiteX2" fmla="*/ 5445457 w 5595582"/>
                  <a:gd name="connsiteY2" fmla="*/ 1842447 h 1883391"/>
                  <a:gd name="connsiteX3" fmla="*/ 5308979 w 5595582"/>
                  <a:gd name="connsiteY3" fmla="*/ 1774209 h 1883391"/>
                  <a:gd name="connsiteX4" fmla="*/ 5186149 w 5595582"/>
                  <a:gd name="connsiteY4" fmla="*/ 1705970 h 1883391"/>
                  <a:gd name="connsiteX5" fmla="*/ 5145206 w 5595582"/>
                  <a:gd name="connsiteY5" fmla="*/ 1678674 h 1883391"/>
                  <a:gd name="connsiteX6" fmla="*/ 5104263 w 5595582"/>
                  <a:gd name="connsiteY6" fmla="*/ 1665027 h 1883391"/>
                  <a:gd name="connsiteX7" fmla="*/ 4981433 w 5595582"/>
                  <a:gd name="connsiteY7" fmla="*/ 1569492 h 1883391"/>
                  <a:gd name="connsiteX8" fmla="*/ 4844955 w 5595582"/>
                  <a:gd name="connsiteY8" fmla="*/ 1528549 h 1883391"/>
                  <a:gd name="connsiteX9" fmla="*/ 4763069 w 5595582"/>
                  <a:gd name="connsiteY9" fmla="*/ 1487606 h 1883391"/>
                  <a:gd name="connsiteX10" fmla="*/ 4708478 w 5595582"/>
                  <a:gd name="connsiteY10" fmla="*/ 1460310 h 1883391"/>
                  <a:gd name="connsiteX11" fmla="*/ 4558352 w 5595582"/>
                  <a:gd name="connsiteY11" fmla="*/ 1419367 h 1883391"/>
                  <a:gd name="connsiteX12" fmla="*/ 4421875 w 5595582"/>
                  <a:gd name="connsiteY12" fmla="*/ 1405719 h 1883391"/>
                  <a:gd name="connsiteX13" fmla="*/ 4367284 w 5595582"/>
                  <a:gd name="connsiteY13" fmla="*/ 1392071 h 1883391"/>
                  <a:gd name="connsiteX14" fmla="*/ 4244454 w 5595582"/>
                  <a:gd name="connsiteY14" fmla="*/ 1351128 h 1883391"/>
                  <a:gd name="connsiteX15" fmla="*/ 4203511 w 5595582"/>
                  <a:gd name="connsiteY15" fmla="*/ 1337480 h 1883391"/>
                  <a:gd name="connsiteX16" fmla="*/ 4162567 w 5595582"/>
                  <a:gd name="connsiteY16" fmla="*/ 1323833 h 1883391"/>
                  <a:gd name="connsiteX17" fmla="*/ 4080681 w 5595582"/>
                  <a:gd name="connsiteY17" fmla="*/ 1269241 h 1883391"/>
                  <a:gd name="connsiteX18" fmla="*/ 3998794 w 5595582"/>
                  <a:gd name="connsiteY18" fmla="*/ 1241946 h 1883391"/>
                  <a:gd name="connsiteX19" fmla="*/ 3916908 w 5595582"/>
                  <a:gd name="connsiteY19" fmla="*/ 1201003 h 1883391"/>
                  <a:gd name="connsiteX20" fmla="*/ 3889612 w 5595582"/>
                  <a:gd name="connsiteY20" fmla="*/ 1160059 h 1883391"/>
                  <a:gd name="connsiteX21" fmla="*/ 3835021 w 5595582"/>
                  <a:gd name="connsiteY21" fmla="*/ 1146412 h 1883391"/>
                  <a:gd name="connsiteX22" fmla="*/ 3753135 w 5595582"/>
                  <a:gd name="connsiteY22" fmla="*/ 1119116 h 1883391"/>
                  <a:gd name="connsiteX23" fmla="*/ 3712191 w 5595582"/>
                  <a:gd name="connsiteY23" fmla="*/ 1105468 h 1883391"/>
                  <a:gd name="connsiteX24" fmla="*/ 3657600 w 5595582"/>
                  <a:gd name="connsiteY24" fmla="*/ 1091821 h 1883391"/>
                  <a:gd name="connsiteX25" fmla="*/ 3575714 w 5595582"/>
                  <a:gd name="connsiteY25" fmla="*/ 1050877 h 1883391"/>
                  <a:gd name="connsiteX26" fmla="*/ 3534770 w 5595582"/>
                  <a:gd name="connsiteY26" fmla="*/ 1023582 h 1883391"/>
                  <a:gd name="connsiteX27" fmla="*/ 3452884 w 5595582"/>
                  <a:gd name="connsiteY27" fmla="*/ 996286 h 1883391"/>
                  <a:gd name="connsiteX28" fmla="*/ 3370997 w 5595582"/>
                  <a:gd name="connsiteY28" fmla="*/ 968991 h 1883391"/>
                  <a:gd name="connsiteX29" fmla="*/ 3289111 w 5595582"/>
                  <a:gd name="connsiteY29" fmla="*/ 941695 h 1883391"/>
                  <a:gd name="connsiteX30" fmla="*/ 3248167 w 5595582"/>
                  <a:gd name="connsiteY30" fmla="*/ 928047 h 1883391"/>
                  <a:gd name="connsiteX31" fmla="*/ 3125337 w 5595582"/>
                  <a:gd name="connsiteY31" fmla="*/ 859809 h 1883391"/>
                  <a:gd name="connsiteX32" fmla="*/ 3043451 w 5595582"/>
                  <a:gd name="connsiteY32" fmla="*/ 805218 h 1883391"/>
                  <a:gd name="connsiteX33" fmla="*/ 2961564 w 5595582"/>
                  <a:gd name="connsiteY33" fmla="*/ 777922 h 1883391"/>
                  <a:gd name="connsiteX34" fmla="*/ 2920621 w 5595582"/>
                  <a:gd name="connsiteY34" fmla="*/ 764274 h 1883391"/>
                  <a:gd name="connsiteX35" fmla="*/ 2866030 w 5595582"/>
                  <a:gd name="connsiteY35" fmla="*/ 750627 h 1883391"/>
                  <a:gd name="connsiteX36" fmla="*/ 2784143 w 5595582"/>
                  <a:gd name="connsiteY36" fmla="*/ 696035 h 1883391"/>
                  <a:gd name="connsiteX37" fmla="*/ 2743200 w 5595582"/>
                  <a:gd name="connsiteY37" fmla="*/ 668740 h 1883391"/>
                  <a:gd name="connsiteX38" fmla="*/ 2661314 w 5595582"/>
                  <a:gd name="connsiteY38" fmla="*/ 641444 h 1883391"/>
                  <a:gd name="connsiteX39" fmla="*/ 2579427 w 5595582"/>
                  <a:gd name="connsiteY39" fmla="*/ 600501 h 1883391"/>
                  <a:gd name="connsiteX40" fmla="*/ 2497540 w 5595582"/>
                  <a:gd name="connsiteY40" fmla="*/ 559558 h 1883391"/>
                  <a:gd name="connsiteX41" fmla="*/ 2456597 w 5595582"/>
                  <a:gd name="connsiteY41" fmla="*/ 532262 h 1883391"/>
                  <a:gd name="connsiteX42" fmla="*/ 2415654 w 5595582"/>
                  <a:gd name="connsiteY42" fmla="*/ 518615 h 1883391"/>
                  <a:gd name="connsiteX43" fmla="*/ 2333767 w 5595582"/>
                  <a:gd name="connsiteY43" fmla="*/ 464024 h 1883391"/>
                  <a:gd name="connsiteX44" fmla="*/ 2292824 w 5595582"/>
                  <a:gd name="connsiteY44" fmla="*/ 450376 h 1883391"/>
                  <a:gd name="connsiteX45" fmla="*/ 2210937 w 5595582"/>
                  <a:gd name="connsiteY45" fmla="*/ 395785 h 1883391"/>
                  <a:gd name="connsiteX46" fmla="*/ 2129051 w 5595582"/>
                  <a:gd name="connsiteY46" fmla="*/ 368489 h 1883391"/>
                  <a:gd name="connsiteX47" fmla="*/ 2115403 w 5595582"/>
                  <a:gd name="connsiteY47" fmla="*/ 327546 h 1883391"/>
                  <a:gd name="connsiteX48" fmla="*/ 2197290 w 5595582"/>
                  <a:gd name="connsiteY48" fmla="*/ 272955 h 1883391"/>
                  <a:gd name="connsiteX49" fmla="*/ 2265529 w 5595582"/>
                  <a:gd name="connsiteY49" fmla="*/ 218364 h 1883391"/>
                  <a:gd name="connsiteX50" fmla="*/ 2292824 w 5595582"/>
                  <a:gd name="connsiteY50" fmla="*/ 177421 h 1883391"/>
                  <a:gd name="connsiteX51" fmla="*/ 2374711 w 5595582"/>
                  <a:gd name="connsiteY51" fmla="*/ 122830 h 1883391"/>
                  <a:gd name="connsiteX52" fmla="*/ 2402006 w 5595582"/>
                  <a:gd name="connsiteY52" fmla="*/ 81886 h 1883391"/>
                  <a:gd name="connsiteX53" fmla="*/ 2320120 w 5595582"/>
                  <a:gd name="connsiteY53" fmla="*/ 54591 h 1883391"/>
                  <a:gd name="connsiteX54" fmla="*/ 2279176 w 5595582"/>
                  <a:gd name="connsiteY54" fmla="*/ 40943 h 1883391"/>
                  <a:gd name="connsiteX55" fmla="*/ 2238233 w 5595582"/>
                  <a:gd name="connsiteY55" fmla="*/ 13647 h 1883391"/>
                  <a:gd name="connsiteX56" fmla="*/ 2197290 w 5595582"/>
                  <a:gd name="connsiteY56" fmla="*/ 0 h 1883391"/>
                  <a:gd name="connsiteX57" fmla="*/ 1760561 w 5595582"/>
                  <a:gd name="connsiteY57" fmla="*/ 13647 h 1883391"/>
                  <a:gd name="connsiteX58" fmla="*/ 1678675 w 5595582"/>
                  <a:gd name="connsiteY58" fmla="*/ 40943 h 1883391"/>
                  <a:gd name="connsiteX59" fmla="*/ 1624084 w 5595582"/>
                  <a:gd name="connsiteY59" fmla="*/ 54591 h 1883391"/>
                  <a:gd name="connsiteX60" fmla="*/ 1542197 w 5595582"/>
                  <a:gd name="connsiteY60" fmla="*/ 81886 h 1883391"/>
                  <a:gd name="connsiteX61" fmla="*/ 1296537 w 5595582"/>
                  <a:gd name="connsiteY61" fmla="*/ 95534 h 1883391"/>
                  <a:gd name="connsiteX62" fmla="*/ 1241946 w 5595582"/>
                  <a:gd name="connsiteY62" fmla="*/ 109182 h 1883391"/>
                  <a:gd name="connsiteX63" fmla="*/ 1146412 w 5595582"/>
                  <a:gd name="connsiteY63" fmla="*/ 122830 h 1883391"/>
                  <a:gd name="connsiteX64" fmla="*/ 696036 w 5595582"/>
                  <a:gd name="connsiteY64" fmla="*/ 150125 h 1883391"/>
                  <a:gd name="connsiteX65" fmla="*/ 559558 w 5595582"/>
                  <a:gd name="connsiteY65" fmla="*/ 191068 h 1883391"/>
                  <a:gd name="connsiteX66" fmla="*/ 382137 w 5595582"/>
                  <a:gd name="connsiteY66" fmla="*/ 218364 h 1883391"/>
                  <a:gd name="connsiteX67" fmla="*/ 300251 w 5595582"/>
                  <a:gd name="connsiteY67" fmla="*/ 245659 h 1883391"/>
                  <a:gd name="connsiteX68" fmla="*/ 218364 w 5595582"/>
                  <a:gd name="connsiteY68" fmla="*/ 272955 h 1883391"/>
                  <a:gd name="connsiteX69" fmla="*/ 177421 w 5595582"/>
                  <a:gd name="connsiteY69" fmla="*/ 286603 h 1883391"/>
                  <a:gd name="connsiteX70" fmla="*/ 0 w 5595582"/>
                  <a:gd name="connsiteY70" fmla="*/ 300250 h 1883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5595582" h="1883391">
                    <a:moveTo>
                      <a:pt x="5595582" y="1883391"/>
                    </a:moveTo>
                    <a:cubicBezTo>
                      <a:pt x="5559188" y="1874292"/>
                      <a:pt x="5522592" y="1865966"/>
                      <a:pt x="5486400" y="1856095"/>
                    </a:cubicBezTo>
                    <a:cubicBezTo>
                      <a:pt x="5472521" y="1852310"/>
                      <a:pt x="5458033" y="1849433"/>
                      <a:pt x="5445457" y="1842447"/>
                    </a:cubicBezTo>
                    <a:cubicBezTo>
                      <a:pt x="5312514" y="1768590"/>
                      <a:pt x="5415664" y="1800879"/>
                      <a:pt x="5308979" y="1774209"/>
                    </a:cubicBezTo>
                    <a:cubicBezTo>
                      <a:pt x="5215123" y="1711638"/>
                      <a:pt x="5258215" y="1729992"/>
                      <a:pt x="5186149" y="1705970"/>
                    </a:cubicBezTo>
                    <a:cubicBezTo>
                      <a:pt x="5172501" y="1696871"/>
                      <a:pt x="5159877" y="1686009"/>
                      <a:pt x="5145206" y="1678674"/>
                    </a:cubicBezTo>
                    <a:cubicBezTo>
                      <a:pt x="5132339" y="1672240"/>
                      <a:pt x="5116233" y="1673007"/>
                      <a:pt x="5104263" y="1665027"/>
                    </a:cubicBezTo>
                    <a:cubicBezTo>
                      <a:pt x="5033608" y="1617923"/>
                      <a:pt x="5090454" y="1605831"/>
                      <a:pt x="4981433" y="1569492"/>
                    </a:cubicBezTo>
                    <a:cubicBezTo>
                      <a:pt x="4881751" y="1536266"/>
                      <a:pt x="4927459" y="1549175"/>
                      <a:pt x="4844955" y="1528549"/>
                    </a:cubicBezTo>
                    <a:cubicBezTo>
                      <a:pt x="4766270" y="1476091"/>
                      <a:pt x="4842176" y="1521509"/>
                      <a:pt x="4763069" y="1487606"/>
                    </a:cubicBezTo>
                    <a:cubicBezTo>
                      <a:pt x="4744369" y="1479592"/>
                      <a:pt x="4727368" y="1467866"/>
                      <a:pt x="4708478" y="1460310"/>
                    </a:cubicBezTo>
                    <a:cubicBezTo>
                      <a:pt x="4660470" y="1441107"/>
                      <a:pt x="4609748" y="1426220"/>
                      <a:pt x="4558352" y="1419367"/>
                    </a:cubicBezTo>
                    <a:cubicBezTo>
                      <a:pt x="4513034" y="1413324"/>
                      <a:pt x="4467367" y="1410268"/>
                      <a:pt x="4421875" y="1405719"/>
                    </a:cubicBezTo>
                    <a:cubicBezTo>
                      <a:pt x="4403678" y="1401170"/>
                      <a:pt x="4385250" y="1397461"/>
                      <a:pt x="4367284" y="1392071"/>
                    </a:cubicBezTo>
                    <a:cubicBezTo>
                      <a:pt x="4367237" y="1392057"/>
                      <a:pt x="4264949" y="1357960"/>
                      <a:pt x="4244454" y="1351128"/>
                    </a:cubicBezTo>
                    <a:lnTo>
                      <a:pt x="4203511" y="1337480"/>
                    </a:lnTo>
                    <a:lnTo>
                      <a:pt x="4162567" y="1323833"/>
                    </a:lnTo>
                    <a:cubicBezTo>
                      <a:pt x="4135272" y="1305636"/>
                      <a:pt x="4111803" y="1279615"/>
                      <a:pt x="4080681" y="1269241"/>
                    </a:cubicBezTo>
                    <a:cubicBezTo>
                      <a:pt x="4053385" y="1260143"/>
                      <a:pt x="4022734" y="1257906"/>
                      <a:pt x="3998794" y="1241946"/>
                    </a:cubicBezTo>
                    <a:cubicBezTo>
                      <a:pt x="3945881" y="1206670"/>
                      <a:pt x="3973412" y="1219837"/>
                      <a:pt x="3916908" y="1201003"/>
                    </a:cubicBezTo>
                    <a:cubicBezTo>
                      <a:pt x="3907809" y="1187355"/>
                      <a:pt x="3903260" y="1169158"/>
                      <a:pt x="3889612" y="1160059"/>
                    </a:cubicBezTo>
                    <a:cubicBezTo>
                      <a:pt x="3874005" y="1149655"/>
                      <a:pt x="3852987" y="1151802"/>
                      <a:pt x="3835021" y="1146412"/>
                    </a:cubicBezTo>
                    <a:cubicBezTo>
                      <a:pt x="3807463" y="1138144"/>
                      <a:pt x="3780430" y="1128215"/>
                      <a:pt x="3753135" y="1119116"/>
                    </a:cubicBezTo>
                    <a:cubicBezTo>
                      <a:pt x="3739487" y="1114567"/>
                      <a:pt x="3726148" y="1108957"/>
                      <a:pt x="3712191" y="1105468"/>
                    </a:cubicBezTo>
                    <a:lnTo>
                      <a:pt x="3657600" y="1091821"/>
                    </a:lnTo>
                    <a:cubicBezTo>
                      <a:pt x="3540277" y="1013604"/>
                      <a:pt x="3688709" y="1107374"/>
                      <a:pt x="3575714" y="1050877"/>
                    </a:cubicBezTo>
                    <a:cubicBezTo>
                      <a:pt x="3561043" y="1043542"/>
                      <a:pt x="3549759" y="1030244"/>
                      <a:pt x="3534770" y="1023582"/>
                    </a:cubicBezTo>
                    <a:cubicBezTo>
                      <a:pt x="3508478" y="1011897"/>
                      <a:pt x="3480179" y="1005385"/>
                      <a:pt x="3452884" y="996286"/>
                    </a:cubicBezTo>
                    <a:lnTo>
                      <a:pt x="3370997" y="968991"/>
                    </a:lnTo>
                    <a:lnTo>
                      <a:pt x="3289111" y="941695"/>
                    </a:lnTo>
                    <a:cubicBezTo>
                      <a:pt x="3275463" y="937146"/>
                      <a:pt x="3260137" y="936027"/>
                      <a:pt x="3248167" y="928047"/>
                    </a:cubicBezTo>
                    <a:cubicBezTo>
                      <a:pt x="3154311" y="865476"/>
                      <a:pt x="3197403" y="883829"/>
                      <a:pt x="3125337" y="859809"/>
                    </a:cubicBezTo>
                    <a:cubicBezTo>
                      <a:pt x="3098042" y="841612"/>
                      <a:pt x="3074572" y="815592"/>
                      <a:pt x="3043451" y="805218"/>
                    </a:cubicBezTo>
                    <a:lnTo>
                      <a:pt x="2961564" y="777922"/>
                    </a:lnTo>
                    <a:cubicBezTo>
                      <a:pt x="2947916" y="773373"/>
                      <a:pt x="2934577" y="767763"/>
                      <a:pt x="2920621" y="764274"/>
                    </a:cubicBezTo>
                    <a:lnTo>
                      <a:pt x="2866030" y="750627"/>
                    </a:lnTo>
                    <a:lnTo>
                      <a:pt x="2784143" y="696035"/>
                    </a:lnTo>
                    <a:cubicBezTo>
                      <a:pt x="2770495" y="686937"/>
                      <a:pt x="2758761" y="673927"/>
                      <a:pt x="2743200" y="668740"/>
                    </a:cubicBezTo>
                    <a:cubicBezTo>
                      <a:pt x="2715905" y="659641"/>
                      <a:pt x="2685254" y="657403"/>
                      <a:pt x="2661314" y="641444"/>
                    </a:cubicBezTo>
                    <a:cubicBezTo>
                      <a:pt x="2543969" y="563217"/>
                      <a:pt x="2692440" y="657008"/>
                      <a:pt x="2579427" y="600501"/>
                    </a:cubicBezTo>
                    <a:cubicBezTo>
                      <a:pt x="2473603" y="547589"/>
                      <a:pt x="2600452" y="593862"/>
                      <a:pt x="2497540" y="559558"/>
                    </a:cubicBezTo>
                    <a:cubicBezTo>
                      <a:pt x="2483892" y="550459"/>
                      <a:pt x="2471268" y="539597"/>
                      <a:pt x="2456597" y="532262"/>
                    </a:cubicBezTo>
                    <a:cubicBezTo>
                      <a:pt x="2443730" y="525828"/>
                      <a:pt x="2428230" y="525601"/>
                      <a:pt x="2415654" y="518615"/>
                    </a:cubicBezTo>
                    <a:cubicBezTo>
                      <a:pt x="2386977" y="502684"/>
                      <a:pt x="2364889" y="474398"/>
                      <a:pt x="2333767" y="464024"/>
                    </a:cubicBezTo>
                    <a:cubicBezTo>
                      <a:pt x="2320119" y="459475"/>
                      <a:pt x="2305400" y="457362"/>
                      <a:pt x="2292824" y="450376"/>
                    </a:cubicBezTo>
                    <a:cubicBezTo>
                      <a:pt x="2264147" y="434444"/>
                      <a:pt x="2242059" y="406159"/>
                      <a:pt x="2210937" y="395785"/>
                    </a:cubicBezTo>
                    <a:lnTo>
                      <a:pt x="2129051" y="368489"/>
                    </a:lnTo>
                    <a:cubicBezTo>
                      <a:pt x="2124502" y="354841"/>
                      <a:pt x="2107041" y="339252"/>
                      <a:pt x="2115403" y="327546"/>
                    </a:cubicBezTo>
                    <a:cubicBezTo>
                      <a:pt x="2134471" y="300851"/>
                      <a:pt x="2197290" y="272955"/>
                      <a:pt x="2197290" y="272955"/>
                    </a:cubicBezTo>
                    <a:cubicBezTo>
                      <a:pt x="2275512" y="155620"/>
                      <a:pt x="2171356" y="293702"/>
                      <a:pt x="2265529" y="218364"/>
                    </a:cubicBezTo>
                    <a:cubicBezTo>
                      <a:pt x="2278337" y="208118"/>
                      <a:pt x="2280480" y="188222"/>
                      <a:pt x="2292824" y="177421"/>
                    </a:cubicBezTo>
                    <a:cubicBezTo>
                      <a:pt x="2317512" y="155819"/>
                      <a:pt x="2374711" y="122830"/>
                      <a:pt x="2374711" y="122830"/>
                    </a:cubicBezTo>
                    <a:cubicBezTo>
                      <a:pt x="2383809" y="109182"/>
                      <a:pt x="2412253" y="94694"/>
                      <a:pt x="2402006" y="81886"/>
                    </a:cubicBezTo>
                    <a:cubicBezTo>
                      <a:pt x="2384032" y="59419"/>
                      <a:pt x="2347415" y="63689"/>
                      <a:pt x="2320120" y="54591"/>
                    </a:cubicBezTo>
                    <a:lnTo>
                      <a:pt x="2279176" y="40943"/>
                    </a:lnTo>
                    <a:cubicBezTo>
                      <a:pt x="2265528" y="31844"/>
                      <a:pt x="2252904" y="20982"/>
                      <a:pt x="2238233" y="13647"/>
                    </a:cubicBezTo>
                    <a:cubicBezTo>
                      <a:pt x="2225366" y="7213"/>
                      <a:pt x="2211676" y="0"/>
                      <a:pt x="2197290" y="0"/>
                    </a:cubicBezTo>
                    <a:cubicBezTo>
                      <a:pt x="2051643" y="0"/>
                      <a:pt x="1906137" y="9098"/>
                      <a:pt x="1760561" y="13647"/>
                    </a:cubicBezTo>
                    <a:cubicBezTo>
                      <a:pt x="1733266" y="22746"/>
                      <a:pt x="1706588" y="33965"/>
                      <a:pt x="1678675" y="40943"/>
                    </a:cubicBezTo>
                    <a:cubicBezTo>
                      <a:pt x="1660478" y="45492"/>
                      <a:pt x="1642050" y="49201"/>
                      <a:pt x="1624084" y="54591"/>
                    </a:cubicBezTo>
                    <a:cubicBezTo>
                      <a:pt x="1596525" y="62859"/>
                      <a:pt x="1570925" y="80290"/>
                      <a:pt x="1542197" y="81886"/>
                    </a:cubicBezTo>
                    <a:lnTo>
                      <a:pt x="1296537" y="95534"/>
                    </a:lnTo>
                    <a:cubicBezTo>
                      <a:pt x="1278340" y="100083"/>
                      <a:pt x="1260400" y="105827"/>
                      <a:pt x="1241946" y="109182"/>
                    </a:cubicBezTo>
                    <a:cubicBezTo>
                      <a:pt x="1210297" y="114936"/>
                      <a:pt x="1178383" y="119278"/>
                      <a:pt x="1146412" y="122830"/>
                    </a:cubicBezTo>
                    <a:cubicBezTo>
                      <a:pt x="973418" y="142051"/>
                      <a:pt x="893142" y="141165"/>
                      <a:pt x="696036" y="150125"/>
                    </a:cubicBezTo>
                    <a:cubicBezTo>
                      <a:pt x="659622" y="162263"/>
                      <a:pt x="600817" y="184192"/>
                      <a:pt x="559558" y="191068"/>
                    </a:cubicBezTo>
                    <a:cubicBezTo>
                      <a:pt x="488400" y="202927"/>
                      <a:pt x="447734" y="200474"/>
                      <a:pt x="382137" y="218364"/>
                    </a:cubicBezTo>
                    <a:cubicBezTo>
                      <a:pt x="354379" y="225934"/>
                      <a:pt x="327546" y="236561"/>
                      <a:pt x="300251" y="245659"/>
                    </a:cubicBezTo>
                    <a:lnTo>
                      <a:pt x="218364" y="272955"/>
                    </a:lnTo>
                    <a:cubicBezTo>
                      <a:pt x="204716" y="277504"/>
                      <a:pt x="191736" y="285172"/>
                      <a:pt x="177421" y="286603"/>
                    </a:cubicBezTo>
                    <a:cubicBezTo>
                      <a:pt x="27363" y="301608"/>
                      <a:pt x="86663" y="300250"/>
                      <a:pt x="0" y="300250"/>
                    </a:cubicBezTo>
                  </a:path>
                </a:pathLst>
              </a:custGeom>
              <a:noFill/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1368983">
              <a:off x="2961626" y="4200854"/>
              <a:ext cx="2090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Bliss Formation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22595" y="5551943"/>
              <a:ext cx="2237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Episyenite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1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E-1007_8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5" y="3760343"/>
            <a:ext cx="4028972" cy="296204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2356453" y="3760343"/>
            <a:ext cx="6668874" cy="11929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REE-1005_15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5" y="697089"/>
            <a:ext cx="4032482" cy="2964620"/>
          </a:xfrm>
          <a:prstGeom prst="rect">
            <a:avLst/>
          </a:prstGeom>
        </p:spPr>
      </p:pic>
      <p:pic>
        <p:nvPicPr>
          <p:cNvPr id="5" name="Picture 4" descr="REE-1007_10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43" y="697088"/>
            <a:ext cx="4032484" cy="296462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356453" y="5629929"/>
            <a:ext cx="6668874" cy="10415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REE-1003_3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34" y="3760343"/>
            <a:ext cx="3959793" cy="291118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432909" y="3760343"/>
            <a:ext cx="3632625" cy="11835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32909" y="5634348"/>
            <a:ext cx="3632625" cy="1037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32909" y="4953273"/>
            <a:ext cx="923544" cy="676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848160" y="0"/>
            <a:ext cx="405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Caballo</a:t>
            </a:r>
            <a:r>
              <a:rPr lang="en-US" sz="3600" dirty="0" smtClean="0"/>
              <a:t> Mountains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05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5869</TotalTime>
  <Words>1547</Words>
  <Application>Microsoft Office PowerPoint</Application>
  <PresentationFormat>On-screen Show (4:3)</PresentationFormat>
  <Paragraphs>150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1_Office Theme</vt:lpstr>
      <vt:lpstr>40Ar/39Ar Geochronology and Trace Element Geochemistry of Episyenites in Southern New Mexico</vt:lpstr>
      <vt:lpstr>Episyenites</vt:lpstr>
      <vt:lpstr>Purpose</vt:lpstr>
      <vt:lpstr>Methods</vt:lpstr>
      <vt:lpstr>Episyenite- Caballo Mountains</vt:lpstr>
      <vt:lpstr>Episyenite- Caballo Mountains</vt:lpstr>
      <vt:lpstr>PowerPoint Presentation</vt:lpstr>
      <vt:lpstr>Episyenite</vt:lpstr>
      <vt:lpstr>PowerPoint Presentation</vt:lpstr>
      <vt:lpstr>PowerPoint Presentation</vt:lpstr>
      <vt:lpstr>Discussion</vt:lpstr>
      <vt:lpstr>Discussion</vt:lpstr>
      <vt:lpstr>REE Geochemistry</vt:lpstr>
      <vt:lpstr>Trace Elements</vt:lpstr>
      <vt:lpstr>Discussion</vt:lpstr>
      <vt:lpstr>Discussion</vt:lpstr>
      <vt:lpstr>Alkaline Complexes- Wet Mountains</vt:lpstr>
      <vt:lpstr>PowerPoint Presentation</vt:lpstr>
      <vt:lpstr>Trace Elements</vt:lpstr>
      <vt:lpstr>Lobo Hill</vt:lpstr>
      <vt:lpstr>Lobo Hill, NM </vt:lpstr>
      <vt:lpstr>Spider Plot</vt:lpstr>
      <vt:lpstr>Discussion</vt:lpstr>
      <vt:lpstr>Conclusions</vt:lpstr>
      <vt:lpstr>Acknowledgements</vt:lpstr>
      <vt:lpstr>References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Outline</dc:title>
  <dc:creator>asus</dc:creator>
  <cp:lastModifiedBy>asus</cp:lastModifiedBy>
  <cp:revision>265</cp:revision>
  <dcterms:created xsi:type="dcterms:W3CDTF">2017-03-23T23:17:59Z</dcterms:created>
  <dcterms:modified xsi:type="dcterms:W3CDTF">2017-06-29T22:06:20Z</dcterms:modified>
</cp:coreProperties>
</file>