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25" r:id="rId3"/>
    <p:sldId id="335" r:id="rId4"/>
    <p:sldId id="322" r:id="rId5"/>
    <p:sldId id="323" r:id="rId6"/>
    <p:sldId id="324" r:id="rId7"/>
    <p:sldId id="329" r:id="rId8"/>
    <p:sldId id="327" r:id="rId9"/>
    <p:sldId id="328" r:id="rId10"/>
    <p:sldId id="330" r:id="rId11"/>
    <p:sldId id="331" r:id="rId12"/>
    <p:sldId id="332" r:id="rId13"/>
    <p:sldId id="336" r:id="rId14"/>
    <p:sldId id="337" r:id="rId15"/>
    <p:sldId id="338" r:id="rId16"/>
    <p:sldId id="333" r:id="rId17"/>
    <p:sldId id="33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C801"/>
    <a:srgbClr val="224E21"/>
    <a:srgbClr val="366C4A"/>
    <a:srgbClr val="18647C"/>
    <a:srgbClr val="282E7C"/>
    <a:srgbClr val="353238"/>
    <a:srgbClr val="616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43" autoAdjust="0"/>
    <p:restoredTop sz="77316" autoAdjust="0"/>
  </p:normalViewPr>
  <p:slideViewPr>
    <p:cSldViewPr snapToGrid="0">
      <p:cViewPr varScale="1">
        <p:scale>
          <a:sx n="66" d="100"/>
          <a:sy n="66" d="100"/>
        </p:scale>
        <p:origin x="2201" y="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0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9D841D-E85B-4A45-B68C-CC2995C835CB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52AC3-FDD2-46D3-A13B-EB0EC872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40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16A1B-15BE-7745-8A0D-D57F3D961299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3A5AF-4272-B54B-9722-78E4AB6388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203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546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127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79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24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95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38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46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70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6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70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3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291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4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76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709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3A5AF-4272-B54B-9722-78E4AB6388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6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569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8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71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073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56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4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8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4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29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921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90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1B35A-FDBC-D848-B91B-22AD36BC9A40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3AAEA-0171-B345-B08D-97E87CE9A2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1"/>
          <a:stretch/>
        </p:blipFill>
        <p:spPr>
          <a:xfrm>
            <a:off x="1" y="1004911"/>
            <a:ext cx="9144000" cy="58669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598058"/>
            <a:ext cx="9144000" cy="1269467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Sediment provenance and dispersal during foreland basin uplift: Lower Cretaceous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Mannville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Group, Alberta Basin, Canada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0" y="5610362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 i="1" dirty="0">
                <a:latin typeface="Calibri" charset="0"/>
                <a:cs typeface="Arial" charset="0"/>
              </a:rPr>
              <a:t>Benjamin Daniels, Stephen Hubbard, William Matthews, Garrett Quinn, Bernard Guest, Dale </a:t>
            </a:r>
            <a:r>
              <a:rPr lang="en-US" sz="1800" b="1" i="1" dirty="0" err="1">
                <a:latin typeface="Calibri" charset="0"/>
                <a:cs typeface="Arial" charset="0"/>
              </a:rPr>
              <a:t>Leckie</a:t>
            </a:r>
            <a:r>
              <a:rPr lang="en-US" sz="1800" b="1" i="1" dirty="0">
                <a:latin typeface="Calibri" charset="0"/>
                <a:cs typeface="Arial" charset="0"/>
              </a:rPr>
              <a:t>, and Thomas </a:t>
            </a:r>
            <a:r>
              <a:rPr lang="en-US" sz="1800" b="1" i="1" dirty="0" err="1">
                <a:latin typeface="Calibri" charset="0"/>
                <a:cs typeface="Arial" charset="0"/>
              </a:rPr>
              <a:t>Hadlari</a:t>
            </a:r>
            <a:endParaRPr lang="en-US" sz="1800" b="1" i="1" dirty="0">
              <a:latin typeface="Calibri" charset="0"/>
              <a:cs typeface="Arial" charset="0"/>
            </a:endParaRP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0" y="6259822"/>
            <a:ext cx="9143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600" i="1" dirty="0">
                <a:latin typeface="Calibri" charset="0"/>
                <a:cs typeface="Arial" charset="0"/>
              </a:rPr>
              <a:t>…with contributions from Rudi Bhargava, Marie-Pier </a:t>
            </a:r>
            <a:r>
              <a:rPr lang="en-US" sz="1600" i="1" dirty="0" err="1">
                <a:latin typeface="Calibri" charset="0"/>
                <a:cs typeface="Arial" charset="0"/>
              </a:rPr>
              <a:t>Boivin</a:t>
            </a:r>
            <a:r>
              <a:rPr lang="en-US" sz="1600" i="1" dirty="0">
                <a:latin typeface="Calibri" charset="0"/>
                <a:cs typeface="Arial" charset="0"/>
              </a:rPr>
              <a:t>, Rebecca </a:t>
            </a:r>
            <a:r>
              <a:rPr lang="en-US" sz="1600" i="1" dirty="0" err="1">
                <a:latin typeface="Calibri" charset="0"/>
                <a:cs typeface="Arial" charset="0"/>
              </a:rPr>
              <a:t>Englert</a:t>
            </a:r>
            <a:r>
              <a:rPr lang="en-US" sz="1600" i="1" dirty="0">
                <a:latin typeface="Calibri" charset="0"/>
                <a:cs typeface="Arial" charset="0"/>
              </a:rPr>
              <a:t>, Nicolas </a:t>
            </a:r>
            <a:r>
              <a:rPr lang="en-US" sz="1600" i="1" dirty="0" err="1">
                <a:latin typeface="Calibri" charset="0"/>
                <a:cs typeface="Arial" charset="0"/>
              </a:rPr>
              <a:t>Garroni</a:t>
            </a:r>
            <a:r>
              <a:rPr lang="en-US" sz="1600" i="1" dirty="0">
                <a:latin typeface="Calibri" charset="0"/>
                <a:cs typeface="Arial" charset="0"/>
              </a:rPr>
              <a:t>, Brad Hayes, Danica Heath, Lauren </a:t>
            </a:r>
            <a:r>
              <a:rPr lang="en-US" sz="1600" i="1" dirty="0" err="1">
                <a:latin typeface="Calibri" charset="0"/>
                <a:cs typeface="Arial" charset="0"/>
              </a:rPr>
              <a:t>Madronich</a:t>
            </a:r>
            <a:r>
              <a:rPr lang="en-US" sz="1600" i="1" dirty="0">
                <a:latin typeface="Calibri" charset="0"/>
                <a:cs typeface="Arial" charset="0"/>
              </a:rPr>
              <a:t>, Harrison Martin, Per Pedersen, Peter Putnam, and Dane </a:t>
            </a:r>
            <a:r>
              <a:rPr lang="en-US" sz="1600" i="1" dirty="0" err="1">
                <a:latin typeface="Calibri" charset="0"/>
                <a:cs typeface="Arial" charset="0"/>
              </a:rPr>
              <a:t>Synnott</a:t>
            </a:r>
            <a:endParaRPr lang="en-US" sz="1600" i="1" dirty="0">
              <a:latin typeface="Calibri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164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4305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Lower Mannville Sediment Provenance and Sediment Distribution: Detrital Zircon Geochronology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" y="1105468"/>
            <a:ext cx="7075239" cy="5752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5" y="1105468"/>
            <a:ext cx="7075239" cy="575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0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5" y="1105468"/>
            <a:ext cx="7075239" cy="57525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7"/>
          <a:stretch/>
        </p:blipFill>
        <p:spPr>
          <a:xfrm>
            <a:off x="413359" y="-47752"/>
            <a:ext cx="8267178" cy="6912015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08163" y="0"/>
            <a:ext cx="8274755" cy="5314948"/>
            <a:chOff x="408163" y="0"/>
            <a:chExt cx="8274755" cy="5314948"/>
          </a:xfrm>
        </p:grpSpPr>
        <p:grpSp>
          <p:nvGrpSpPr>
            <p:cNvPr id="31" name="Group 30"/>
            <p:cNvGrpSpPr/>
            <p:nvPr/>
          </p:nvGrpSpPr>
          <p:grpSpPr>
            <a:xfrm>
              <a:off x="7672388" y="194028"/>
              <a:ext cx="985837" cy="5120920"/>
              <a:chOff x="7672388" y="194028"/>
              <a:chExt cx="985837" cy="512092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7672388" y="5314948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7672388" y="4619624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7672388" y="4376736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72388" y="3438524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672388" y="3057524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7672388" y="2571749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7672388" y="2176461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7672388" y="2376486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7672388" y="1366836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7672388" y="1185861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7672388" y="990599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7672388" y="795336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7672388" y="586139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7672388" y="394228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7672388" y="194028"/>
                <a:ext cx="985837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Rectangle 31"/>
            <p:cNvSpPr/>
            <p:nvPr/>
          </p:nvSpPr>
          <p:spPr>
            <a:xfrm>
              <a:off x="413632" y="0"/>
              <a:ext cx="8269286" cy="1500188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8163" y="2085976"/>
              <a:ext cx="8274755" cy="180974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8163" y="3375196"/>
              <a:ext cx="8274755" cy="181321"/>
            </a:xfrm>
            <a:prstGeom prst="rect">
              <a:avLst/>
            </a:prstGeom>
            <a:solidFill>
              <a:srgbClr val="FFFF00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506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14305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Lower Mannville Sediment Provenance and Sediment Distribution: Multi-Dimensional Scaling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595"/>
            <a:ext cx="7075239" cy="57525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526" y="1018573"/>
            <a:ext cx="3800472" cy="3039856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864486" y="2906247"/>
            <a:ext cx="6241414" cy="3951753"/>
            <a:chOff x="2864486" y="2906247"/>
            <a:chExt cx="6241414" cy="3951753"/>
          </a:xfrm>
        </p:grpSpPr>
        <p:grpSp>
          <p:nvGrpSpPr>
            <p:cNvPr id="19" name="Group 18"/>
            <p:cNvGrpSpPr/>
            <p:nvPr/>
          </p:nvGrpSpPr>
          <p:grpSpPr>
            <a:xfrm>
              <a:off x="2864486" y="2906247"/>
              <a:ext cx="6241414" cy="3951753"/>
              <a:chOff x="2878896" y="2906247"/>
              <a:chExt cx="6241414" cy="395175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4577979" y="4038997"/>
                <a:ext cx="4542331" cy="2819003"/>
                <a:chOff x="432180" y="622300"/>
                <a:chExt cx="8694952" cy="5396149"/>
              </a:xfrm>
            </p:grpSpPr>
            <p:pic>
              <p:nvPicPr>
                <p:cNvPr id="4" name="Picture 3"/>
                <p:cNvPicPr>
                  <a:picLocks noChangeAspect="1"/>
                </p:cNvPicPr>
                <p:nvPr/>
              </p:nvPicPr>
              <p:blipFill rotWithShape="1">
                <a:blip r:embed="rId5"/>
                <a:srcRect r="4910" b="3525"/>
                <a:stretch/>
              </p:blipFill>
              <p:spPr>
                <a:xfrm>
                  <a:off x="432180" y="622300"/>
                  <a:ext cx="8694952" cy="5396149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514832" y="640747"/>
                  <a:ext cx="1332112" cy="78949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Rectangle 10"/>
              <p:cNvSpPr/>
              <p:nvPr/>
            </p:nvSpPr>
            <p:spPr>
              <a:xfrm>
                <a:off x="3425862" y="2906247"/>
                <a:ext cx="297459" cy="537771"/>
              </a:xfrm>
              <a:prstGeom prst="rect">
                <a:avLst/>
              </a:prstGeom>
              <a:noFill/>
              <a:ln w="1270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555380" y="3264602"/>
                <a:ext cx="160170" cy="16017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878896" y="3032108"/>
                <a:ext cx="707136" cy="2970196"/>
              </a:xfrm>
              <a:custGeom>
                <a:avLst/>
                <a:gdLst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66836 w 739718"/>
                  <a:gd name="connsiteY4" fmla="*/ 2345594 h 3032109"/>
                  <a:gd name="connsiteX5" fmla="*/ 138021 w 739718"/>
                  <a:gd name="connsiteY5" fmla="*/ 2185407 h 3032109"/>
                  <a:gd name="connsiteX6" fmla="*/ 115140 w 739718"/>
                  <a:gd name="connsiteY6" fmla="*/ 1956569 h 3032109"/>
                  <a:gd name="connsiteX7" fmla="*/ 57936 w 739718"/>
                  <a:gd name="connsiteY7" fmla="*/ 1830707 h 3032109"/>
                  <a:gd name="connsiteX8" fmla="*/ 126580 w 739718"/>
                  <a:gd name="connsiteY8" fmla="*/ 1704846 h 3032109"/>
                  <a:gd name="connsiteX9" fmla="*/ 263869 w 739718"/>
                  <a:gd name="connsiteY9" fmla="*/ 1578985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90649 w 739718"/>
                  <a:gd name="connsiteY4" fmla="*/ 2269394 h 3032109"/>
                  <a:gd name="connsiteX5" fmla="*/ 138021 w 739718"/>
                  <a:gd name="connsiteY5" fmla="*/ 2185407 h 3032109"/>
                  <a:gd name="connsiteX6" fmla="*/ 115140 w 739718"/>
                  <a:gd name="connsiteY6" fmla="*/ 1956569 h 3032109"/>
                  <a:gd name="connsiteX7" fmla="*/ 57936 w 739718"/>
                  <a:gd name="connsiteY7" fmla="*/ 1830707 h 3032109"/>
                  <a:gd name="connsiteX8" fmla="*/ 126580 w 739718"/>
                  <a:gd name="connsiteY8" fmla="*/ 1704846 h 3032109"/>
                  <a:gd name="connsiteX9" fmla="*/ 263869 w 739718"/>
                  <a:gd name="connsiteY9" fmla="*/ 1578985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90649 w 739718"/>
                  <a:gd name="connsiteY4" fmla="*/ 2269394 h 3032109"/>
                  <a:gd name="connsiteX5" fmla="*/ 176121 w 739718"/>
                  <a:gd name="connsiteY5" fmla="*/ 2113969 h 3032109"/>
                  <a:gd name="connsiteX6" fmla="*/ 115140 w 739718"/>
                  <a:gd name="connsiteY6" fmla="*/ 1956569 h 3032109"/>
                  <a:gd name="connsiteX7" fmla="*/ 57936 w 739718"/>
                  <a:gd name="connsiteY7" fmla="*/ 1830707 h 3032109"/>
                  <a:gd name="connsiteX8" fmla="*/ 126580 w 739718"/>
                  <a:gd name="connsiteY8" fmla="*/ 1704846 h 3032109"/>
                  <a:gd name="connsiteX9" fmla="*/ 263869 w 739718"/>
                  <a:gd name="connsiteY9" fmla="*/ 1578985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90649 w 739718"/>
                  <a:gd name="connsiteY4" fmla="*/ 2269394 h 3032109"/>
                  <a:gd name="connsiteX5" fmla="*/ 176121 w 739718"/>
                  <a:gd name="connsiteY5" fmla="*/ 2113969 h 3032109"/>
                  <a:gd name="connsiteX6" fmla="*/ 134190 w 739718"/>
                  <a:gd name="connsiteY6" fmla="*/ 1985144 h 3032109"/>
                  <a:gd name="connsiteX7" fmla="*/ 57936 w 739718"/>
                  <a:gd name="connsiteY7" fmla="*/ 1830707 h 3032109"/>
                  <a:gd name="connsiteX8" fmla="*/ 126580 w 739718"/>
                  <a:gd name="connsiteY8" fmla="*/ 1704846 h 3032109"/>
                  <a:gd name="connsiteX9" fmla="*/ 263869 w 739718"/>
                  <a:gd name="connsiteY9" fmla="*/ 1578985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90649 w 739718"/>
                  <a:gd name="connsiteY4" fmla="*/ 2269394 h 3032109"/>
                  <a:gd name="connsiteX5" fmla="*/ 176121 w 739718"/>
                  <a:gd name="connsiteY5" fmla="*/ 2113969 h 3032109"/>
                  <a:gd name="connsiteX6" fmla="*/ 134190 w 739718"/>
                  <a:gd name="connsiteY6" fmla="*/ 1985144 h 3032109"/>
                  <a:gd name="connsiteX7" fmla="*/ 134136 w 739718"/>
                  <a:gd name="connsiteY7" fmla="*/ 1878332 h 3032109"/>
                  <a:gd name="connsiteX8" fmla="*/ 126580 w 739718"/>
                  <a:gd name="connsiteY8" fmla="*/ 1704846 h 3032109"/>
                  <a:gd name="connsiteX9" fmla="*/ 263869 w 739718"/>
                  <a:gd name="connsiteY9" fmla="*/ 1578985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90649 w 739718"/>
                  <a:gd name="connsiteY4" fmla="*/ 2269394 h 3032109"/>
                  <a:gd name="connsiteX5" fmla="*/ 176121 w 739718"/>
                  <a:gd name="connsiteY5" fmla="*/ 2113969 h 3032109"/>
                  <a:gd name="connsiteX6" fmla="*/ 134190 w 739718"/>
                  <a:gd name="connsiteY6" fmla="*/ 1985144 h 3032109"/>
                  <a:gd name="connsiteX7" fmla="*/ 134136 w 739718"/>
                  <a:gd name="connsiteY7" fmla="*/ 1878332 h 3032109"/>
                  <a:gd name="connsiteX8" fmla="*/ 83718 w 739718"/>
                  <a:gd name="connsiteY8" fmla="*/ 1714371 h 3032109"/>
                  <a:gd name="connsiteX9" fmla="*/ 263869 w 739718"/>
                  <a:gd name="connsiteY9" fmla="*/ 1578985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32514 w 739718"/>
                  <a:gd name="connsiteY0" fmla="*/ 3032109 h 3032109"/>
                  <a:gd name="connsiteX1" fmla="*/ 275310 w 739718"/>
                  <a:gd name="connsiteY1" fmla="*/ 2871922 h 3032109"/>
                  <a:gd name="connsiteX2" fmla="*/ 332514 w 739718"/>
                  <a:gd name="connsiteY2" fmla="*/ 2643084 h 3032109"/>
                  <a:gd name="connsiteX3" fmla="*/ 378276 w 739718"/>
                  <a:gd name="connsiteY3" fmla="*/ 2402803 h 3032109"/>
                  <a:gd name="connsiteX4" fmla="*/ 390649 w 739718"/>
                  <a:gd name="connsiteY4" fmla="*/ 2269394 h 3032109"/>
                  <a:gd name="connsiteX5" fmla="*/ 176121 w 739718"/>
                  <a:gd name="connsiteY5" fmla="*/ 2113969 h 3032109"/>
                  <a:gd name="connsiteX6" fmla="*/ 134190 w 739718"/>
                  <a:gd name="connsiteY6" fmla="*/ 1985144 h 3032109"/>
                  <a:gd name="connsiteX7" fmla="*/ 134136 w 739718"/>
                  <a:gd name="connsiteY7" fmla="*/ 1878332 h 3032109"/>
                  <a:gd name="connsiteX8" fmla="*/ 83718 w 739718"/>
                  <a:gd name="connsiteY8" fmla="*/ 1714371 h 3032109"/>
                  <a:gd name="connsiteX9" fmla="*/ 235294 w 739718"/>
                  <a:gd name="connsiteY9" fmla="*/ 1574223 h 3032109"/>
                  <a:gd name="connsiteX10" fmla="*/ 263869 w 739718"/>
                  <a:gd name="connsiteY10" fmla="*/ 1201402 h 3032109"/>
                  <a:gd name="connsiteX11" fmla="*/ 149462 w 739718"/>
                  <a:gd name="connsiteY11" fmla="*/ 1041215 h 3032109"/>
                  <a:gd name="connsiteX12" fmla="*/ 92258 w 739718"/>
                  <a:gd name="connsiteY12" fmla="*/ 869586 h 3032109"/>
                  <a:gd name="connsiteX13" fmla="*/ 732 w 739718"/>
                  <a:gd name="connsiteY13" fmla="*/ 732283 h 3032109"/>
                  <a:gd name="connsiteX14" fmla="*/ 57936 w 739718"/>
                  <a:gd name="connsiteY14" fmla="*/ 629306 h 3032109"/>
                  <a:gd name="connsiteX15" fmla="*/ 206666 w 739718"/>
                  <a:gd name="connsiteY15" fmla="*/ 560654 h 3032109"/>
                  <a:gd name="connsiteX16" fmla="*/ 321073 w 739718"/>
                  <a:gd name="connsiteY16" fmla="*/ 503445 h 3032109"/>
                  <a:gd name="connsiteX17" fmla="*/ 412599 w 739718"/>
                  <a:gd name="connsiteY17" fmla="*/ 411910 h 3032109"/>
                  <a:gd name="connsiteX18" fmla="*/ 504124 w 739718"/>
                  <a:gd name="connsiteY18" fmla="*/ 217397 h 3032109"/>
                  <a:gd name="connsiteX19" fmla="*/ 641413 w 739718"/>
                  <a:gd name="connsiteY19" fmla="*/ 160187 h 3032109"/>
                  <a:gd name="connsiteX20" fmla="*/ 732939 w 739718"/>
                  <a:gd name="connsiteY20" fmla="*/ 34326 h 3032109"/>
                  <a:gd name="connsiteX21" fmla="*/ 732939 w 739718"/>
                  <a:gd name="connsiteY21" fmla="*/ 0 h 3032109"/>
                  <a:gd name="connsiteX0" fmla="*/ 361089 w 739718"/>
                  <a:gd name="connsiteY0" fmla="*/ 2970196 h 2970196"/>
                  <a:gd name="connsiteX1" fmla="*/ 275310 w 739718"/>
                  <a:gd name="connsiteY1" fmla="*/ 2871922 h 2970196"/>
                  <a:gd name="connsiteX2" fmla="*/ 332514 w 739718"/>
                  <a:gd name="connsiteY2" fmla="*/ 2643084 h 2970196"/>
                  <a:gd name="connsiteX3" fmla="*/ 378276 w 739718"/>
                  <a:gd name="connsiteY3" fmla="*/ 2402803 h 2970196"/>
                  <a:gd name="connsiteX4" fmla="*/ 390649 w 739718"/>
                  <a:gd name="connsiteY4" fmla="*/ 226939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3718 w 739718"/>
                  <a:gd name="connsiteY8" fmla="*/ 1714371 h 2970196"/>
                  <a:gd name="connsiteX9" fmla="*/ 235294 w 739718"/>
                  <a:gd name="connsiteY9" fmla="*/ 1574223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32514 w 739718"/>
                  <a:gd name="connsiteY2" fmla="*/ 2643084 h 2970196"/>
                  <a:gd name="connsiteX3" fmla="*/ 378276 w 739718"/>
                  <a:gd name="connsiteY3" fmla="*/ 2402803 h 2970196"/>
                  <a:gd name="connsiteX4" fmla="*/ 390649 w 739718"/>
                  <a:gd name="connsiteY4" fmla="*/ 226939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3718 w 739718"/>
                  <a:gd name="connsiteY8" fmla="*/ 1714371 h 2970196"/>
                  <a:gd name="connsiteX9" fmla="*/ 235294 w 739718"/>
                  <a:gd name="connsiteY9" fmla="*/ 1574223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08701 w 739718"/>
                  <a:gd name="connsiteY2" fmla="*/ 2628797 h 2970196"/>
                  <a:gd name="connsiteX3" fmla="*/ 378276 w 739718"/>
                  <a:gd name="connsiteY3" fmla="*/ 2402803 h 2970196"/>
                  <a:gd name="connsiteX4" fmla="*/ 390649 w 739718"/>
                  <a:gd name="connsiteY4" fmla="*/ 226939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3718 w 739718"/>
                  <a:gd name="connsiteY8" fmla="*/ 1714371 h 2970196"/>
                  <a:gd name="connsiteX9" fmla="*/ 235294 w 739718"/>
                  <a:gd name="connsiteY9" fmla="*/ 1574223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08701 w 739718"/>
                  <a:gd name="connsiteY2" fmla="*/ 2628797 h 2970196"/>
                  <a:gd name="connsiteX3" fmla="*/ 354463 w 739718"/>
                  <a:gd name="connsiteY3" fmla="*/ 2417091 h 2970196"/>
                  <a:gd name="connsiteX4" fmla="*/ 390649 w 739718"/>
                  <a:gd name="connsiteY4" fmla="*/ 226939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3718 w 739718"/>
                  <a:gd name="connsiteY8" fmla="*/ 1714371 h 2970196"/>
                  <a:gd name="connsiteX9" fmla="*/ 235294 w 739718"/>
                  <a:gd name="connsiteY9" fmla="*/ 1574223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08701 w 739718"/>
                  <a:gd name="connsiteY2" fmla="*/ 2628797 h 2970196"/>
                  <a:gd name="connsiteX3" fmla="*/ 354463 w 739718"/>
                  <a:gd name="connsiteY3" fmla="*/ 2417091 h 2970196"/>
                  <a:gd name="connsiteX4" fmla="*/ 385887 w 739718"/>
                  <a:gd name="connsiteY4" fmla="*/ 228844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3718 w 739718"/>
                  <a:gd name="connsiteY8" fmla="*/ 1714371 h 2970196"/>
                  <a:gd name="connsiteX9" fmla="*/ 235294 w 739718"/>
                  <a:gd name="connsiteY9" fmla="*/ 1574223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08701 w 739718"/>
                  <a:gd name="connsiteY2" fmla="*/ 2628797 h 2970196"/>
                  <a:gd name="connsiteX3" fmla="*/ 354463 w 739718"/>
                  <a:gd name="connsiteY3" fmla="*/ 2417091 h 2970196"/>
                  <a:gd name="connsiteX4" fmla="*/ 385887 w 739718"/>
                  <a:gd name="connsiteY4" fmla="*/ 228844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8481 w 739718"/>
                  <a:gd name="connsiteY8" fmla="*/ 1728658 h 2970196"/>
                  <a:gd name="connsiteX9" fmla="*/ 235294 w 739718"/>
                  <a:gd name="connsiteY9" fmla="*/ 1574223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08701 w 739718"/>
                  <a:gd name="connsiteY2" fmla="*/ 2628797 h 2970196"/>
                  <a:gd name="connsiteX3" fmla="*/ 354463 w 739718"/>
                  <a:gd name="connsiteY3" fmla="*/ 2417091 h 2970196"/>
                  <a:gd name="connsiteX4" fmla="*/ 385887 w 739718"/>
                  <a:gd name="connsiteY4" fmla="*/ 228844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8481 w 739718"/>
                  <a:gd name="connsiteY8" fmla="*/ 1728658 h 2970196"/>
                  <a:gd name="connsiteX9" fmla="*/ 259107 w 739718"/>
                  <a:gd name="connsiteY9" fmla="*/ 1531360 h 2970196"/>
                  <a:gd name="connsiteX10" fmla="*/ 263869 w 739718"/>
                  <a:gd name="connsiteY10" fmla="*/ 1201402 h 2970196"/>
                  <a:gd name="connsiteX11" fmla="*/ 149462 w 739718"/>
                  <a:gd name="connsiteY11" fmla="*/ 1041215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1089 w 739718"/>
                  <a:gd name="connsiteY0" fmla="*/ 2970196 h 2970196"/>
                  <a:gd name="connsiteX1" fmla="*/ 327698 w 739718"/>
                  <a:gd name="connsiteY1" fmla="*/ 2843347 h 2970196"/>
                  <a:gd name="connsiteX2" fmla="*/ 308701 w 739718"/>
                  <a:gd name="connsiteY2" fmla="*/ 2628797 h 2970196"/>
                  <a:gd name="connsiteX3" fmla="*/ 354463 w 739718"/>
                  <a:gd name="connsiteY3" fmla="*/ 2417091 h 2970196"/>
                  <a:gd name="connsiteX4" fmla="*/ 385887 w 739718"/>
                  <a:gd name="connsiteY4" fmla="*/ 2288444 h 2970196"/>
                  <a:gd name="connsiteX5" fmla="*/ 176121 w 739718"/>
                  <a:gd name="connsiteY5" fmla="*/ 2113969 h 2970196"/>
                  <a:gd name="connsiteX6" fmla="*/ 134190 w 739718"/>
                  <a:gd name="connsiteY6" fmla="*/ 1985144 h 2970196"/>
                  <a:gd name="connsiteX7" fmla="*/ 134136 w 739718"/>
                  <a:gd name="connsiteY7" fmla="*/ 1878332 h 2970196"/>
                  <a:gd name="connsiteX8" fmla="*/ 88481 w 739718"/>
                  <a:gd name="connsiteY8" fmla="*/ 1728658 h 2970196"/>
                  <a:gd name="connsiteX9" fmla="*/ 259107 w 739718"/>
                  <a:gd name="connsiteY9" fmla="*/ 1531360 h 2970196"/>
                  <a:gd name="connsiteX10" fmla="*/ 263869 w 739718"/>
                  <a:gd name="connsiteY10" fmla="*/ 1201402 h 2970196"/>
                  <a:gd name="connsiteX11" fmla="*/ 182800 w 739718"/>
                  <a:gd name="connsiteY11" fmla="*/ 1026928 h 2970196"/>
                  <a:gd name="connsiteX12" fmla="*/ 92258 w 739718"/>
                  <a:gd name="connsiteY12" fmla="*/ 869586 h 2970196"/>
                  <a:gd name="connsiteX13" fmla="*/ 732 w 739718"/>
                  <a:gd name="connsiteY13" fmla="*/ 732283 h 2970196"/>
                  <a:gd name="connsiteX14" fmla="*/ 57936 w 739718"/>
                  <a:gd name="connsiteY14" fmla="*/ 629306 h 2970196"/>
                  <a:gd name="connsiteX15" fmla="*/ 206666 w 739718"/>
                  <a:gd name="connsiteY15" fmla="*/ 560654 h 2970196"/>
                  <a:gd name="connsiteX16" fmla="*/ 321073 w 739718"/>
                  <a:gd name="connsiteY16" fmla="*/ 503445 h 2970196"/>
                  <a:gd name="connsiteX17" fmla="*/ 412599 w 739718"/>
                  <a:gd name="connsiteY17" fmla="*/ 411910 h 2970196"/>
                  <a:gd name="connsiteX18" fmla="*/ 504124 w 739718"/>
                  <a:gd name="connsiteY18" fmla="*/ 217397 h 2970196"/>
                  <a:gd name="connsiteX19" fmla="*/ 641413 w 739718"/>
                  <a:gd name="connsiteY19" fmla="*/ 160187 h 2970196"/>
                  <a:gd name="connsiteX20" fmla="*/ 732939 w 739718"/>
                  <a:gd name="connsiteY20" fmla="*/ 34326 h 2970196"/>
                  <a:gd name="connsiteX21" fmla="*/ 732939 w 739718"/>
                  <a:gd name="connsiteY21" fmla="*/ 0 h 2970196"/>
                  <a:gd name="connsiteX0" fmla="*/ 363292 w 741921"/>
                  <a:gd name="connsiteY0" fmla="*/ 2970196 h 2970196"/>
                  <a:gd name="connsiteX1" fmla="*/ 329901 w 741921"/>
                  <a:gd name="connsiteY1" fmla="*/ 2843347 h 2970196"/>
                  <a:gd name="connsiteX2" fmla="*/ 310904 w 741921"/>
                  <a:gd name="connsiteY2" fmla="*/ 2628797 h 2970196"/>
                  <a:gd name="connsiteX3" fmla="*/ 356666 w 741921"/>
                  <a:gd name="connsiteY3" fmla="*/ 2417091 h 2970196"/>
                  <a:gd name="connsiteX4" fmla="*/ 388090 w 741921"/>
                  <a:gd name="connsiteY4" fmla="*/ 2288444 h 2970196"/>
                  <a:gd name="connsiteX5" fmla="*/ 178324 w 741921"/>
                  <a:gd name="connsiteY5" fmla="*/ 2113969 h 2970196"/>
                  <a:gd name="connsiteX6" fmla="*/ 136393 w 741921"/>
                  <a:gd name="connsiteY6" fmla="*/ 1985144 h 2970196"/>
                  <a:gd name="connsiteX7" fmla="*/ 136339 w 741921"/>
                  <a:gd name="connsiteY7" fmla="*/ 1878332 h 2970196"/>
                  <a:gd name="connsiteX8" fmla="*/ 90684 w 741921"/>
                  <a:gd name="connsiteY8" fmla="*/ 1728658 h 2970196"/>
                  <a:gd name="connsiteX9" fmla="*/ 261310 w 741921"/>
                  <a:gd name="connsiteY9" fmla="*/ 1531360 h 2970196"/>
                  <a:gd name="connsiteX10" fmla="*/ 266072 w 741921"/>
                  <a:gd name="connsiteY10" fmla="*/ 1201402 h 2970196"/>
                  <a:gd name="connsiteX11" fmla="*/ 185003 w 741921"/>
                  <a:gd name="connsiteY11" fmla="*/ 1026928 h 2970196"/>
                  <a:gd name="connsiteX12" fmla="*/ 142086 w 741921"/>
                  <a:gd name="connsiteY12" fmla="*/ 841011 h 2970196"/>
                  <a:gd name="connsiteX13" fmla="*/ 2935 w 741921"/>
                  <a:gd name="connsiteY13" fmla="*/ 732283 h 2970196"/>
                  <a:gd name="connsiteX14" fmla="*/ 60139 w 741921"/>
                  <a:gd name="connsiteY14" fmla="*/ 629306 h 2970196"/>
                  <a:gd name="connsiteX15" fmla="*/ 208869 w 741921"/>
                  <a:gd name="connsiteY15" fmla="*/ 560654 h 2970196"/>
                  <a:gd name="connsiteX16" fmla="*/ 323276 w 741921"/>
                  <a:gd name="connsiteY16" fmla="*/ 503445 h 2970196"/>
                  <a:gd name="connsiteX17" fmla="*/ 414802 w 741921"/>
                  <a:gd name="connsiteY17" fmla="*/ 411910 h 2970196"/>
                  <a:gd name="connsiteX18" fmla="*/ 506327 w 741921"/>
                  <a:gd name="connsiteY18" fmla="*/ 217397 h 2970196"/>
                  <a:gd name="connsiteX19" fmla="*/ 643616 w 741921"/>
                  <a:gd name="connsiteY19" fmla="*/ 160187 h 2970196"/>
                  <a:gd name="connsiteX20" fmla="*/ 735142 w 741921"/>
                  <a:gd name="connsiteY20" fmla="*/ 34326 h 2970196"/>
                  <a:gd name="connsiteX21" fmla="*/ 735142 w 741921"/>
                  <a:gd name="connsiteY21" fmla="*/ 0 h 2970196"/>
                  <a:gd name="connsiteX0" fmla="*/ 337263 w 715892"/>
                  <a:gd name="connsiteY0" fmla="*/ 2970196 h 2970196"/>
                  <a:gd name="connsiteX1" fmla="*/ 303872 w 715892"/>
                  <a:gd name="connsiteY1" fmla="*/ 2843347 h 2970196"/>
                  <a:gd name="connsiteX2" fmla="*/ 284875 w 715892"/>
                  <a:gd name="connsiteY2" fmla="*/ 2628797 h 2970196"/>
                  <a:gd name="connsiteX3" fmla="*/ 330637 w 715892"/>
                  <a:gd name="connsiteY3" fmla="*/ 2417091 h 2970196"/>
                  <a:gd name="connsiteX4" fmla="*/ 362061 w 715892"/>
                  <a:gd name="connsiteY4" fmla="*/ 2288444 h 2970196"/>
                  <a:gd name="connsiteX5" fmla="*/ 152295 w 715892"/>
                  <a:gd name="connsiteY5" fmla="*/ 2113969 h 2970196"/>
                  <a:gd name="connsiteX6" fmla="*/ 110364 w 715892"/>
                  <a:gd name="connsiteY6" fmla="*/ 1985144 h 2970196"/>
                  <a:gd name="connsiteX7" fmla="*/ 110310 w 715892"/>
                  <a:gd name="connsiteY7" fmla="*/ 1878332 h 2970196"/>
                  <a:gd name="connsiteX8" fmla="*/ 64655 w 715892"/>
                  <a:gd name="connsiteY8" fmla="*/ 1728658 h 2970196"/>
                  <a:gd name="connsiteX9" fmla="*/ 235281 w 715892"/>
                  <a:gd name="connsiteY9" fmla="*/ 1531360 h 2970196"/>
                  <a:gd name="connsiteX10" fmla="*/ 240043 w 715892"/>
                  <a:gd name="connsiteY10" fmla="*/ 1201402 h 2970196"/>
                  <a:gd name="connsiteX11" fmla="*/ 158974 w 715892"/>
                  <a:gd name="connsiteY11" fmla="*/ 1026928 h 2970196"/>
                  <a:gd name="connsiteX12" fmla="*/ 116057 w 715892"/>
                  <a:gd name="connsiteY12" fmla="*/ 841011 h 2970196"/>
                  <a:gd name="connsiteX13" fmla="*/ 5481 w 715892"/>
                  <a:gd name="connsiteY13" fmla="*/ 737045 h 2970196"/>
                  <a:gd name="connsiteX14" fmla="*/ 34110 w 715892"/>
                  <a:gd name="connsiteY14" fmla="*/ 629306 h 2970196"/>
                  <a:gd name="connsiteX15" fmla="*/ 182840 w 715892"/>
                  <a:gd name="connsiteY15" fmla="*/ 560654 h 2970196"/>
                  <a:gd name="connsiteX16" fmla="*/ 297247 w 715892"/>
                  <a:gd name="connsiteY16" fmla="*/ 503445 h 2970196"/>
                  <a:gd name="connsiteX17" fmla="*/ 388773 w 715892"/>
                  <a:gd name="connsiteY17" fmla="*/ 411910 h 2970196"/>
                  <a:gd name="connsiteX18" fmla="*/ 480298 w 715892"/>
                  <a:gd name="connsiteY18" fmla="*/ 217397 h 2970196"/>
                  <a:gd name="connsiteX19" fmla="*/ 617587 w 715892"/>
                  <a:gd name="connsiteY19" fmla="*/ 160187 h 2970196"/>
                  <a:gd name="connsiteX20" fmla="*/ 709113 w 715892"/>
                  <a:gd name="connsiteY20" fmla="*/ 34326 h 2970196"/>
                  <a:gd name="connsiteX21" fmla="*/ 709113 w 715892"/>
                  <a:gd name="connsiteY21" fmla="*/ 0 h 2970196"/>
                  <a:gd name="connsiteX0" fmla="*/ 333994 w 712623"/>
                  <a:gd name="connsiteY0" fmla="*/ 2970196 h 2970196"/>
                  <a:gd name="connsiteX1" fmla="*/ 300603 w 712623"/>
                  <a:gd name="connsiteY1" fmla="*/ 2843347 h 2970196"/>
                  <a:gd name="connsiteX2" fmla="*/ 281606 w 712623"/>
                  <a:gd name="connsiteY2" fmla="*/ 2628797 h 2970196"/>
                  <a:gd name="connsiteX3" fmla="*/ 327368 w 712623"/>
                  <a:gd name="connsiteY3" fmla="*/ 2417091 h 2970196"/>
                  <a:gd name="connsiteX4" fmla="*/ 358792 w 712623"/>
                  <a:gd name="connsiteY4" fmla="*/ 2288444 h 2970196"/>
                  <a:gd name="connsiteX5" fmla="*/ 149026 w 712623"/>
                  <a:gd name="connsiteY5" fmla="*/ 2113969 h 2970196"/>
                  <a:gd name="connsiteX6" fmla="*/ 107095 w 712623"/>
                  <a:gd name="connsiteY6" fmla="*/ 1985144 h 2970196"/>
                  <a:gd name="connsiteX7" fmla="*/ 107041 w 712623"/>
                  <a:gd name="connsiteY7" fmla="*/ 1878332 h 2970196"/>
                  <a:gd name="connsiteX8" fmla="*/ 61386 w 712623"/>
                  <a:gd name="connsiteY8" fmla="*/ 1728658 h 2970196"/>
                  <a:gd name="connsiteX9" fmla="*/ 232012 w 712623"/>
                  <a:gd name="connsiteY9" fmla="*/ 1531360 h 2970196"/>
                  <a:gd name="connsiteX10" fmla="*/ 236774 w 712623"/>
                  <a:gd name="connsiteY10" fmla="*/ 1201402 h 2970196"/>
                  <a:gd name="connsiteX11" fmla="*/ 155705 w 712623"/>
                  <a:gd name="connsiteY11" fmla="*/ 1026928 h 2970196"/>
                  <a:gd name="connsiteX12" fmla="*/ 112788 w 712623"/>
                  <a:gd name="connsiteY12" fmla="*/ 841011 h 2970196"/>
                  <a:gd name="connsiteX13" fmla="*/ 2212 w 712623"/>
                  <a:gd name="connsiteY13" fmla="*/ 737045 h 2970196"/>
                  <a:gd name="connsiteX14" fmla="*/ 49891 w 712623"/>
                  <a:gd name="connsiteY14" fmla="*/ 629306 h 2970196"/>
                  <a:gd name="connsiteX15" fmla="*/ 179571 w 712623"/>
                  <a:gd name="connsiteY15" fmla="*/ 560654 h 2970196"/>
                  <a:gd name="connsiteX16" fmla="*/ 293978 w 712623"/>
                  <a:gd name="connsiteY16" fmla="*/ 503445 h 2970196"/>
                  <a:gd name="connsiteX17" fmla="*/ 385504 w 712623"/>
                  <a:gd name="connsiteY17" fmla="*/ 411910 h 2970196"/>
                  <a:gd name="connsiteX18" fmla="*/ 477029 w 712623"/>
                  <a:gd name="connsiteY18" fmla="*/ 217397 h 2970196"/>
                  <a:gd name="connsiteX19" fmla="*/ 614318 w 712623"/>
                  <a:gd name="connsiteY19" fmla="*/ 160187 h 2970196"/>
                  <a:gd name="connsiteX20" fmla="*/ 705844 w 712623"/>
                  <a:gd name="connsiteY20" fmla="*/ 34326 h 2970196"/>
                  <a:gd name="connsiteX21" fmla="*/ 705844 w 712623"/>
                  <a:gd name="connsiteY21" fmla="*/ 0 h 2970196"/>
                  <a:gd name="connsiteX0" fmla="*/ 335286 w 713915"/>
                  <a:gd name="connsiteY0" fmla="*/ 2970196 h 2970196"/>
                  <a:gd name="connsiteX1" fmla="*/ 301895 w 713915"/>
                  <a:gd name="connsiteY1" fmla="*/ 2843347 h 2970196"/>
                  <a:gd name="connsiteX2" fmla="*/ 282898 w 713915"/>
                  <a:gd name="connsiteY2" fmla="*/ 2628797 h 2970196"/>
                  <a:gd name="connsiteX3" fmla="*/ 328660 w 713915"/>
                  <a:gd name="connsiteY3" fmla="*/ 2417091 h 2970196"/>
                  <a:gd name="connsiteX4" fmla="*/ 360084 w 713915"/>
                  <a:gd name="connsiteY4" fmla="*/ 2288444 h 2970196"/>
                  <a:gd name="connsiteX5" fmla="*/ 150318 w 713915"/>
                  <a:gd name="connsiteY5" fmla="*/ 2113969 h 2970196"/>
                  <a:gd name="connsiteX6" fmla="*/ 108387 w 713915"/>
                  <a:gd name="connsiteY6" fmla="*/ 1985144 h 2970196"/>
                  <a:gd name="connsiteX7" fmla="*/ 108333 w 713915"/>
                  <a:gd name="connsiteY7" fmla="*/ 1878332 h 2970196"/>
                  <a:gd name="connsiteX8" fmla="*/ 62678 w 713915"/>
                  <a:gd name="connsiteY8" fmla="*/ 1728658 h 2970196"/>
                  <a:gd name="connsiteX9" fmla="*/ 233304 w 713915"/>
                  <a:gd name="connsiteY9" fmla="*/ 1531360 h 2970196"/>
                  <a:gd name="connsiteX10" fmla="*/ 238066 w 713915"/>
                  <a:gd name="connsiteY10" fmla="*/ 1201402 h 2970196"/>
                  <a:gd name="connsiteX11" fmla="*/ 156997 w 713915"/>
                  <a:gd name="connsiteY11" fmla="*/ 1026928 h 2970196"/>
                  <a:gd name="connsiteX12" fmla="*/ 114080 w 713915"/>
                  <a:gd name="connsiteY12" fmla="*/ 841011 h 2970196"/>
                  <a:gd name="connsiteX13" fmla="*/ 3504 w 713915"/>
                  <a:gd name="connsiteY13" fmla="*/ 737045 h 2970196"/>
                  <a:gd name="connsiteX14" fmla="*/ 41658 w 713915"/>
                  <a:gd name="connsiteY14" fmla="*/ 619781 h 2970196"/>
                  <a:gd name="connsiteX15" fmla="*/ 180863 w 713915"/>
                  <a:gd name="connsiteY15" fmla="*/ 560654 h 2970196"/>
                  <a:gd name="connsiteX16" fmla="*/ 295270 w 713915"/>
                  <a:gd name="connsiteY16" fmla="*/ 503445 h 2970196"/>
                  <a:gd name="connsiteX17" fmla="*/ 386796 w 713915"/>
                  <a:gd name="connsiteY17" fmla="*/ 411910 h 2970196"/>
                  <a:gd name="connsiteX18" fmla="*/ 478321 w 713915"/>
                  <a:gd name="connsiteY18" fmla="*/ 217397 h 2970196"/>
                  <a:gd name="connsiteX19" fmla="*/ 615610 w 713915"/>
                  <a:gd name="connsiteY19" fmla="*/ 160187 h 2970196"/>
                  <a:gd name="connsiteX20" fmla="*/ 707136 w 713915"/>
                  <a:gd name="connsiteY20" fmla="*/ 34326 h 2970196"/>
                  <a:gd name="connsiteX21" fmla="*/ 707136 w 713915"/>
                  <a:gd name="connsiteY21" fmla="*/ 0 h 2970196"/>
                  <a:gd name="connsiteX0" fmla="*/ 335286 w 713915"/>
                  <a:gd name="connsiteY0" fmla="*/ 2970196 h 2970196"/>
                  <a:gd name="connsiteX1" fmla="*/ 301895 w 713915"/>
                  <a:gd name="connsiteY1" fmla="*/ 2843347 h 2970196"/>
                  <a:gd name="connsiteX2" fmla="*/ 282898 w 713915"/>
                  <a:gd name="connsiteY2" fmla="*/ 2628797 h 2970196"/>
                  <a:gd name="connsiteX3" fmla="*/ 328660 w 713915"/>
                  <a:gd name="connsiteY3" fmla="*/ 2417091 h 2970196"/>
                  <a:gd name="connsiteX4" fmla="*/ 360084 w 713915"/>
                  <a:gd name="connsiteY4" fmla="*/ 2288444 h 2970196"/>
                  <a:gd name="connsiteX5" fmla="*/ 150318 w 713915"/>
                  <a:gd name="connsiteY5" fmla="*/ 2113969 h 2970196"/>
                  <a:gd name="connsiteX6" fmla="*/ 108387 w 713915"/>
                  <a:gd name="connsiteY6" fmla="*/ 1985144 h 2970196"/>
                  <a:gd name="connsiteX7" fmla="*/ 108333 w 713915"/>
                  <a:gd name="connsiteY7" fmla="*/ 1878332 h 2970196"/>
                  <a:gd name="connsiteX8" fmla="*/ 62678 w 713915"/>
                  <a:gd name="connsiteY8" fmla="*/ 1728658 h 2970196"/>
                  <a:gd name="connsiteX9" fmla="*/ 233304 w 713915"/>
                  <a:gd name="connsiteY9" fmla="*/ 1531360 h 2970196"/>
                  <a:gd name="connsiteX10" fmla="*/ 238066 w 713915"/>
                  <a:gd name="connsiteY10" fmla="*/ 1201402 h 2970196"/>
                  <a:gd name="connsiteX11" fmla="*/ 156997 w 713915"/>
                  <a:gd name="connsiteY11" fmla="*/ 1026928 h 2970196"/>
                  <a:gd name="connsiteX12" fmla="*/ 114080 w 713915"/>
                  <a:gd name="connsiteY12" fmla="*/ 841011 h 2970196"/>
                  <a:gd name="connsiteX13" fmla="*/ 3504 w 713915"/>
                  <a:gd name="connsiteY13" fmla="*/ 737045 h 2970196"/>
                  <a:gd name="connsiteX14" fmla="*/ 41658 w 713915"/>
                  <a:gd name="connsiteY14" fmla="*/ 619781 h 2970196"/>
                  <a:gd name="connsiteX15" fmla="*/ 180863 w 713915"/>
                  <a:gd name="connsiteY15" fmla="*/ 560654 h 2970196"/>
                  <a:gd name="connsiteX16" fmla="*/ 295270 w 713915"/>
                  <a:gd name="connsiteY16" fmla="*/ 503445 h 2970196"/>
                  <a:gd name="connsiteX17" fmla="*/ 362983 w 713915"/>
                  <a:gd name="connsiteY17" fmla="*/ 402385 h 2970196"/>
                  <a:gd name="connsiteX18" fmla="*/ 478321 w 713915"/>
                  <a:gd name="connsiteY18" fmla="*/ 217397 h 2970196"/>
                  <a:gd name="connsiteX19" fmla="*/ 615610 w 713915"/>
                  <a:gd name="connsiteY19" fmla="*/ 160187 h 2970196"/>
                  <a:gd name="connsiteX20" fmla="*/ 707136 w 713915"/>
                  <a:gd name="connsiteY20" fmla="*/ 34326 h 2970196"/>
                  <a:gd name="connsiteX21" fmla="*/ 707136 w 713915"/>
                  <a:gd name="connsiteY21" fmla="*/ 0 h 2970196"/>
                  <a:gd name="connsiteX0" fmla="*/ 335286 w 713915"/>
                  <a:gd name="connsiteY0" fmla="*/ 2970196 h 2970196"/>
                  <a:gd name="connsiteX1" fmla="*/ 301895 w 713915"/>
                  <a:gd name="connsiteY1" fmla="*/ 2843347 h 2970196"/>
                  <a:gd name="connsiteX2" fmla="*/ 282898 w 713915"/>
                  <a:gd name="connsiteY2" fmla="*/ 2628797 h 2970196"/>
                  <a:gd name="connsiteX3" fmla="*/ 328660 w 713915"/>
                  <a:gd name="connsiteY3" fmla="*/ 2417091 h 2970196"/>
                  <a:gd name="connsiteX4" fmla="*/ 360084 w 713915"/>
                  <a:gd name="connsiteY4" fmla="*/ 2288444 h 2970196"/>
                  <a:gd name="connsiteX5" fmla="*/ 150318 w 713915"/>
                  <a:gd name="connsiteY5" fmla="*/ 2113969 h 2970196"/>
                  <a:gd name="connsiteX6" fmla="*/ 108387 w 713915"/>
                  <a:gd name="connsiteY6" fmla="*/ 1985144 h 2970196"/>
                  <a:gd name="connsiteX7" fmla="*/ 108333 w 713915"/>
                  <a:gd name="connsiteY7" fmla="*/ 1878332 h 2970196"/>
                  <a:gd name="connsiteX8" fmla="*/ 62678 w 713915"/>
                  <a:gd name="connsiteY8" fmla="*/ 1728658 h 2970196"/>
                  <a:gd name="connsiteX9" fmla="*/ 233304 w 713915"/>
                  <a:gd name="connsiteY9" fmla="*/ 1531360 h 2970196"/>
                  <a:gd name="connsiteX10" fmla="*/ 238066 w 713915"/>
                  <a:gd name="connsiteY10" fmla="*/ 1201402 h 2970196"/>
                  <a:gd name="connsiteX11" fmla="*/ 156997 w 713915"/>
                  <a:gd name="connsiteY11" fmla="*/ 1026928 h 2970196"/>
                  <a:gd name="connsiteX12" fmla="*/ 114080 w 713915"/>
                  <a:gd name="connsiteY12" fmla="*/ 841011 h 2970196"/>
                  <a:gd name="connsiteX13" fmla="*/ 3504 w 713915"/>
                  <a:gd name="connsiteY13" fmla="*/ 737045 h 2970196"/>
                  <a:gd name="connsiteX14" fmla="*/ 41658 w 713915"/>
                  <a:gd name="connsiteY14" fmla="*/ 619781 h 2970196"/>
                  <a:gd name="connsiteX15" fmla="*/ 180863 w 713915"/>
                  <a:gd name="connsiteY15" fmla="*/ 560654 h 2970196"/>
                  <a:gd name="connsiteX16" fmla="*/ 295270 w 713915"/>
                  <a:gd name="connsiteY16" fmla="*/ 503445 h 2970196"/>
                  <a:gd name="connsiteX17" fmla="*/ 362983 w 713915"/>
                  <a:gd name="connsiteY17" fmla="*/ 402385 h 2970196"/>
                  <a:gd name="connsiteX18" fmla="*/ 473559 w 713915"/>
                  <a:gd name="connsiteY18" fmla="*/ 269785 h 2970196"/>
                  <a:gd name="connsiteX19" fmla="*/ 615610 w 713915"/>
                  <a:gd name="connsiteY19" fmla="*/ 160187 h 2970196"/>
                  <a:gd name="connsiteX20" fmla="*/ 707136 w 713915"/>
                  <a:gd name="connsiteY20" fmla="*/ 34326 h 2970196"/>
                  <a:gd name="connsiteX21" fmla="*/ 707136 w 713915"/>
                  <a:gd name="connsiteY21" fmla="*/ 0 h 2970196"/>
                  <a:gd name="connsiteX0" fmla="*/ 335286 w 713915"/>
                  <a:gd name="connsiteY0" fmla="*/ 2970196 h 2970196"/>
                  <a:gd name="connsiteX1" fmla="*/ 301895 w 713915"/>
                  <a:gd name="connsiteY1" fmla="*/ 2843347 h 2970196"/>
                  <a:gd name="connsiteX2" fmla="*/ 282898 w 713915"/>
                  <a:gd name="connsiteY2" fmla="*/ 2628797 h 2970196"/>
                  <a:gd name="connsiteX3" fmla="*/ 328660 w 713915"/>
                  <a:gd name="connsiteY3" fmla="*/ 2417091 h 2970196"/>
                  <a:gd name="connsiteX4" fmla="*/ 360084 w 713915"/>
                  <a:gd name="connsiteY4" fmla="*/ 2288444 h 2970196"/>
                  <a:gd name="connsiteX5" fmla="*/ 150318 w 713915"/>
                  <a:gd name="connsiteY5" fmla="*/ 2113969 h 2970196"/>
                  <a:gd name="connsiteX6" fmla="*/ 108387 w 713915"/>
                  <a:gd name="connsiteY6" fmla="*/ 1985144 h 2970196"/>
                  <a:gd name="connsiteX7" fmla="*/ 108333 w 713915"/>
                  <a:gd name="connsiteY7" fmla="*/ 1878332 h 2970196"/>
                  <a:gd name="connsiteX8" fmla="*/ 62678 w 713915"/>
                  <a:gd name="connsiteY8" fmla="*/ 1728658 h 2970196"/>
                  <a:gd name="connsiteX9" fmla="*/ 233304 w 713915"/>
                  <a:gd name="connsiteY9" fmla="*/ 1531360 h 2970196"/>
                  <a:gd name="connsiteX10" fmla="*/ 238066 w 713915"/>
                  <a:gd name="connsiteY10" fmla="*/ 1201402 h 2970196"/>
                  <a:gd name="connsiteX11" fmla="*/ 156997 w 713915"/>
                  <a:gd name="connsiteY11" fmla="*/ 1026928 h 2970196"/>
                  <a:gd name="connsiteX12" fmla="*/ 114080 w 713915"/>
                  <a:gd name="connsiteY12" fmla="*/ 841011 h 2970196"/>
                  <a:gd name="connsiteX13" fmla="*/ 3504 w 713915"/>
                  <a:gd name="connsiteY13" fmla="*/ 737045 h 2970196"/>
                  <a:gd name="connsiteX14" fmla="*/ 41658 w 713915"/>
                  <a:gd name="connsiteY14" fmla="*/ 619781 h 2970196"/>
                  <a:gd name="connsiteX15" fmla="*/ 180863 w 713915"/>
                  <a:gd name="connsiteY15" fmla="*/ 560654 h 2970196"/>
                  <a:gd name="connsiteX16" fmla="*/ 295270 w 713915"/>
                  <a:gd name="connsiteY16" fmla="*/ 503445 h 2970196"/>
                  <a:gd name="connsiteX17" fmla="*/ 362983 w 713915"/>
                  <a:gd name="connsiteY17" fmla="*/ 402385 h 2970196"/>
                  <a:gd name="connsiteX18" fmla="*/ 473559 w 713915"/>
                  <a:gd name="connsiteY18" fmla="*/ 269785 h 2970196"/>
                  <a:gd name="connsiteX19" fmla="*/ 496547 w 713915"/>
                  <a:gd name="connsiteY19" fmla="*/ 203049 h 2970196"/>
                  <a:gd name="connsiteX20" fmla="*/ 707136 w 713915"/>
                  <a:gd name="connsiteY20" fmla="*/ 34326 h 2970196"/>
                  <a:gd name="connsiteX21" fmla="*/ 707136 w 713915"/>
                  <a:gd name="connsiteY21" fmla="*/ 0 h 2970196"/>
                  <a:gd name="connsiteX0" fmla="*/ 335286 w 707136"/>
                  <a:gd name="connsiteY0" fmla="*/ 2970196 h 2970196"/>
                  <a:gd name="connsiteX1" fmla="*/ 301895 w 707136"/>
                  <a:gd name="connsiteY1" fmla="*/ 2843347 h 2970196"/>
                  <a:gd name="connsiteX2" fmla="*/ 282898 w 707136"/>
                  <a:gd name="connsiteY2" fmla="*/ 2628797 h 2970196"/>
                  <a:gd name="connsiteX3" fmla="*/ 328660 w 707136"/>
                  <a:gd name="connsiteY3" fmla="*/ 2417091 h 2970196"/>
                  <a:gd name="connsiteX4" fmla="*/ 360084 w 707136"/>
                  <a:gd name="connsiteY4" fmla="*/ 2288444 h 2970196"/>
                  <a:gd name="connsiteX5" fmla="*/ 150318 w 707136"/>
                  <a:gd name="connsiteY5" fmla="*/ 2113969 h 2970196"/>
                  <a:gd name="connsiteX6" fmla="*/ 108387 w 707136"/>
                  <a:gd name="connsiteY6" fmla="*/ 1985144 h 2970196"/>
                  <a:gd name="connsiteX7" fmla="*/ 108333 w 707136"/>
                  <a:gd name="connsiteY7" fmla="*/ 1878332 h 2970196"/>
                  <a:gd name="connsiteX8" fmla="*/ 62678 w 707136"/>
                  <a:gd name="connsiteY8" fmla="*/ 1728658 h 2970196"/>
                  <a:gd name="connsiteX9" fmla="*/ 233304 w 707136"/>
                  <a:gd name="connsiteY9" fmla="*/ 1531360 h 2970196"/>
                  <a:gd name="connsiteX10" fmla="*/ 238066 w 707136"/>
                  <a:gd name="connsiteY10" fmla="*/ 1201402 h 2970196"/>
                  <a:gd name="connsiteX11" fmla="*/ 156997 w 707136"/>
                  <a:gd name="connsiteY11" fmla="*/ 1026928 h 2970196"/>
                  <a:gd name="connsiteX12" fmla="*/ 114080 w 707136"/>
                  <a:gd name="connsiteY12" fmla="*/ 841011 h 2970196"/>
                  <a:gd name="connsiteX13" fmla="*/ 3504 w 707136"/>
                  <a:gd name="connsiteY13" fmla="*/ 737045 h 2970196"/>
                  <a:gd name="connsiteX14" fmla="*/ 41658 w 707136"/>
                  <a:gd name="connsiteY14" fmla="*/ 619781 h 2970196"/>
                  <a:gd name="connsiteX15" fmla="*/ 180863 w 707136"/>
                  <a:gd name="connsiteY15" fmla="*/ 560654 h 2970196"/>
                  <a:gd name="connsiteX16" fmla="*/ 295270 w 707136"/>
                  <a:gd name="connsiteY16" fmla="*/ 503445 h 2970196"/>
                  <a:gd name="connsiteX17" fmla="*/ 362983 w 707136"/>
                  <a:gd name="connsiteY17" fmla="*/ 402385 h 2970196"/>
                  <a:gd name="connsiteX18" fmla="*/ 473559 w 707136"/>
                  <a:gd name="connsiteY18" fmla="*/ 269785 h 2970196"/>
                  <a:gd name="connsiteX19" fmla="*/ 496547 w 707136"/>
                  <a:gd name="connsiteY19" fmla="*/ 203049 h 2970196"/>
                  <a:gd name="connsiteX20" fmla="*/ 659511 w 707136"/>
                  <a:gd name="connsiteY20" fmla="*/ 105763 h 2970196"/>
                  <a:gd name="connsiteX21" fmla="*/ 707136 w 707136"/>
                  <a:gd name="connsiteY21" fmla="*/ 0 h 2970196"/>
                  <a:gd name="connsiteX0" fmla="*/ 335286 w 707136"/>
                  <a:gd name="connsiteY0" fmla="*/ 2970196 h 2970196"/>
                  <a:gd name="connsiteX1" fmla="*/ 301895 w 707136"/>
                  <a:gd name="connsiteY1" fmla="*/ 2843347 h 2970196"/>
                  <a:gd name="connsiteX2" fmla="*/ 282898 w 707136"/>
                  <a:gd name="connsiteY2" fmla="*/ 2628797 h 2970196"/>
                  <a:gd name="connsiteX3" fmla="*/ 328660 w 707136"/>
                  <a:gd name="connsiteY3" fmla="*/ 2417091 h 2970196"/>
                  <a:gd name="connsiteX4" fmla="*/ 360084 w 707136"/>
                  <a:gd name="connsiteY4" fmla="*/ 2288444 h 2970196"/>
                  <a:gd name="connsiteX5" fmla="*/ 150318 w 707136"/>
                  <a:gd name="connsiteY5" fmla="*/ 2113969 h 2970196"/>
                  <a:gd name="connsiteX6" fmla="*/ 108387 w 707136"/>
                  <a:gd name="connsiteY6" fmla="*/ 1985144 h 2970196"/>
                  <a:gd name="connsiteX7" fmla="*/ 108333 w 707136"/>
                  <a:gd name="connsiteY7" fmla="*/ 1878332 h 2970196"/>
                  <a:gd name="connsiteX8" fmla="*/ 62678 w 707136"/>
                  <a:gd name="connsiteY8" fmla="*/ 1728658 h 2970196"/>
                  <a:gd name="connsiteX9" fmla="*/ 233304 w 707136"/>
                  <a:gd name="connsiteY9" fmla="*/ 1531360 h 2970196"/>
                  <a:gd name="connsiteX10" fmla="*/ 238066 w 707136"/>
                  <a:gd name="connsiteY10" fmla="*/ 1201402 h 2970196"/>
                  <a:gd name="connsiteX11" fmla="*/ 156997 w 707136"/>
                  <a:gd name="connsiteY11" fmla="*/ 1026928 h 2970196"/>
                  <a:gd name="connsiteX12" fmla="*/ 114080 w 707136"/>
                  <a:gd name="connsiteY12" fmla="*/ 841011 h 2970196"/>
                  <a:gd name="connsiteX13" fmla="*/ 3504 w 707136"/>
                  <a:gd name="connsiteY13" fmla="*/ 737045 h 2970196"/>
                  <a:gd name="connsiteX14" fmla="*/ 41658 w 707136"/>
                  <a:gd name="connsiteY14" fmla="*/ 619781 h 2970196"/>
                  <a:gd name="connsiteX15" fmla="*/ 180863 w 707136"/>
                  <a:gd name="connsiteY15" fmla="*/ 560654 h 2970196"/>
                  <a:gd name="connsiteX16" fmla="*/ 295270 w 707136"/>
                  <a:gd name="connsiteY16" fmla="*/ 503445 h 2970196"/>
                  <a:gd name="connsiteX17" fmla="*/ 362983 w 707136"/>
                  <a:gd name="connsiteY17" fmla="*/ 402385 h 2970196"/>
                  <a:gd name="connsiteX18" fmla="*/ 473559 w 707136"/>
                  <a:gd name="connsiteY18" fmla="*/ 269785 h 2970196"/>
                  <a:gd name="connsiteX19" fmla="*/ 529885 w 707136"/>
                  <a:gd name="connsiteY19" fmla="*/ 203049 h 2970196"/>
                  <a:gd name="connsiteX20" fmla="*/ 659511 w 707136"/>
                  <a:gd name="connsiteY20" fmla="*/ 105763 h 2970196"/>
                  <a:gd name="connsiteX21" fmla="*/ 707136 w 707136"/>
                  <a:gd name="connsiteY21" fmla="*/ 0 h 2970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07136" h="2970196">
                    <a:moveTo>
                      <a:pt x="335286" y="2970196"/>
                    </a:moveTo>
                    <a:cubicBezTo>
                      <a:pt x="306684" y="2922521"/>
                      <a:pt x="310626" y="2900247"/>
                      <a:pt x="301895" y="2843347"/>
                    </a:cubicBezTo>
                    <a:cubicBezTo>
                      <a:pt x="293164" y="2786447"/>
                      <a:pt x="278437" y="2699840"/>
                      <a:pt x="282898" y="2628797"/>
                    </a:cubicBezTo>
                    <a:cubicBezTo>
                      <a:pt x="287359" y="2557754"/>
                      <a:pt x="315796" y="2473817"/>
                      <a:pt x="328660" y="2417091"/>
                    </a:cubicBezTo>
                    <a:cubicBezTo>
                      <a:pt x="341524" y="2360366"/>
                      <a:pt x="389808" y="2338964"/>
                      <a:pt x="360084" y="2288444"/>
                    </a:cubicBezTo>
                    <a:cubicBezTo>
                      <a:pt x="330360" y="2237924"/>
                      <a:pt x="192267" y="2164519"/>
                      <a:pt x="150318" y="2113969"/>
                    </a:cubicBezTo>
                    <a:cubicBezTo>
                      <a:pt x="108369" y="2063419"/>
                      <a:pt x="115385" y="2024417"/>
                      <a:pt x="108387" y="1985144"/>
                    </a:cubicBezTo>
                    <a:cubicBezTo>
                      <a:pt x="101390" y="1945871"/>
                      <a:pt x="115951" y="1921080"/>
                      <a:pt x="108333" y="1878332"/>
                    </a:cubicBezTo>
                    <a:cubicBezTo>
                      <a:pt x="100715" y="1835584"/>
                      <a:pt x="41850" y="1786487"/>
                      <a:pt x="62678" y="1728658"/>
                    </a:cubicBezTo>
                    <a:cubicBezTo>
                      <a:pt x="83507" y="1670829"/>
                      <a:pt x="204073" y="1619236"/>
                      <a:pt x="233304" y="1531360"/>
                    </a:cubicBezTo>
                    <a:cubicBezTo>
                      <a:pt x="262535" y="1443484"/>
                      <a:pt x="250784" y="1285474"/>
                      <a:pt x="238066" y="1201402"/>
                    </a:cubicBezTo>
                    <a:cubicBezTo>
                      <a:pt x="225348" y="1117330"/>
                      <a:pt x="177661" y="1086993"/>
                      <a:pt x="156997" y="1026928"/>
                    </a:cubicBezTo>
                    <a:cubicBezTo>
                      <a:pt x="136333" y="966863"/>
                      <a:pt x="139662" y="889325"/>
                      <a:pt x="114080" y="841011"/>
                    </a:cubicBezTo>
                    <a:cubicBezTo>
                      <a:pt x="88498" y="792697"/>
                      <a:pt x="15574" y="773917"/>
                      <a:pt x="3504" y="737045"/>
                    </a:cubicBezTo>
                    <a:cubicBezTo>
                      <a:pt x="-8566" y="700173"/>
                      <a:pt x="12098" y="649179"/>
                      <a:pt x="41658" y="619781"/>
                    </a:cubicBezTo>
                    <a:cubicBezTo>
                      <a:pt x="71218" y="590383"/>
                      <a:pt x="138594" y="580043"/>
                      <a:pt x="180863" y="560654"/>
                    </a:cubicBezTo>
                    <a:cubicBezTo>
                      <a:pt x="223132" y="541265"/>
                      <a:pt x="264917" y="529823"/>
                      <a:pt x="295270" y="503445"/>
                    </a:cubicBezTo>
                    <a:cubicBezTo>
                      <a:pt x="325623" y="477067"/>
                      <a:pt x="333268" y="441328"/>
                      <a:pt x="362983" y="402385"/>
                    </a:cubicBezTo>
                    <a:cubicBezTo>
                      <a:pt x="392698" y="363442"/>
                      <a:pt x="445742" y="303008"/>
                      <a:pt x="473559" y="269785"/>
                    </a:cubicBezTo>
                    <a:cubicBezTo>
                      <a:pt x="501376" y="236562"/>
                      <a:pt x="498893" y="230386"/>
                      <a:pt x="529885" y="203049"/>
                    </a:cubicBezTo>
                    <a:cubicBezTo>
                      <a:pt x="560877" y="175712"/>
                      <a:pt x="644257" y="132461"/>
                      <a:pt x="659511" y="105763"/>
                    </a:cubicBezTo>
                    <a:cubicBezTo>
                      <a:pt x="674765" y="79065"/>
                      <a:pt x="707136" y="0"/>
                      <a:pt x="707136" y="0"/>
                    </a:cubicBezTo>
                  </a:path>
                </a:pathLst>
              </a:custGeom>
              <a:ln>
                <a:solidFill>
                  <a:srgbClr val="3366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494506" y="2917689"/>
                <a:ext cx="160170" cy="16017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7067599" y="6488668"/>
              <a:ext cx="18285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err="1"/>
                <a:t>Benyon</a:t>
              </a:r>
              <a:r>
                <a:rPr lang="en-US" sz="1600" i="1" dirty="0"/>
                <a:t> et al.,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4579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What happens in the Alberta Basin when convergence on the western margin of North America resumes?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289" y="1164559"/>
            <a:ext cx="5027977" cy="5693441"/>
            <a:chOff x="-6261" y="1164559"/>
            <a:chExt cx="5027977" cy="569344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61" y="1164559"/>
              <a:ext cx="4881446" cy="5470247"/>
            </a:xfrm>
            <a:prstGeom prst="rect">
              <a:avLst/>
            </a:prstGeom>
          </p:spPr>
        </p:pic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2696390" y="6581001"/>
              <a:ext cx="23253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 dirty="0">
                  <a:latin typeface="Calibri" charset="0"/>
                  <a:cs typeface="Arial" charset="0"/>
                </a:rPr>
                <a:t>modified from Quinn et al., 2016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693333" y="2981325"/>
            <a:ext cx="2535114" cy="461786"/>
            <a:chOff x="1682044" y="3370997"/>
            <a:chExt cx="2535114" cy="641445"/>
          </a:xfrm>
        </p:grpSpPr>
        <p:sp>
          <p:nvSpPr>
            <p:cNvPr id="17" name="Rectangle 16"/>
            <p:cNvSpPr/>
            <p:nvPr/>
          </p:nvSpPr>
          <p:spPr>
            <a:xfrm>
              <a:off x="1682044" y="3370997"/>
              <a:ext cx="2535114" cy="64144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40099" y="3434770"/>
              <a:ext cx="2443298" cy="4702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Upper </a:t>
              </a:r>
              <a:r>
                <a:rPr lang="en-US" sz="1600" b="1" dirty="0" err="1">
                  <a:latin typeface="Arial" charset="0"/>
                  <a:ea typeface="Arial" charset="0"/>
                  <a:cs typeface="Arial" charset="0"/>
                </a:rPr>
                <a:t>Mannville</a:t>
              </a:r>
              <a:r>
                <a:rPr lang="en-US" sz="1600" b="1" dirty="0">
                  <a:latin typeface="Arial" charset="0"/>
                  <a:ea typeface="Arial" charset="0"/>
                  <a:cs typeface="Arial" charset="0"/>
                </a:rPr>
                <a:t> Group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r="1555" b="46720"/>
          <a:stretch/>
        </p:blipFill>
        <p:spPr>
          <a:xfrm>
            <a:off x="4835521" y="3781385"/>
            <a:ext cx="4285902" cy="28421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1" t="55035" r="1815"/>
          <a:stretch/>
        </p:blipFill>
        <p:spPr>
          <a:xfrm>
            <a:off x="4835520" y="1103292"/>
            <a:ext cx="4274613" cy="239861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865512" y="3756982"/>
            <a:ext cx="4224337" cy="2869596"/>
          </a:xfrm>
          <a:prstGeom prst="rect">
            <a:avLst/>
          </a:prstGeom>
          <a:noFill/>
          <a:ln w="254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6856683" y="6593068"/>
            <a:ext cx="2325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latin typeface="Calibri" charset="0"/>
                <a:cs typeface="Arial" charset="0"/>
              </a:rPr>
              <a:t>modified from Heller et al., 1988</a:t>
            </a:r>
          </a:p>
        </p:txBody>
      </p:sp>
    </p:spTree>
    <p:extLst>
      <p:ext uri="{BB962C8B-B14F-4D97-AF65-F5344CB8AC3E}">
        <p14:creationId xmlns:p14="http://schemas.microsoft.com/office/powerpoint/2010/main" val="29709003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What happens in the Alberta Basin when convergence on the western margin of North America resumes?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8" y="1041721"/>
            <a:ext cx="7685278" cy="58047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3"/>
          <a:stretch/>
        </p:blipFill>
        <p:spPr>
          <a:xfrm>
            <a:off x="807598" y="1041721"/>
            <a:ext cx="7271578" cy="580470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4090" y="961657"/>
            <a:ext cx="8985252" cy="5832843"/>
            <a:chOff x="-4090" y="961657"/>
            <a:chExt cx="8985252" cy="583284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81" b="3218"/>
            <a:stretch/>
          </p:blipFill>
          <p:spPr>
            <a:xfrm>
              <a:off x="253516" y="1054100"/>
              <a:ext cx="8727646" cy="5740400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283906" y="1271451"/>
              <a:ext cx="0" cy="458941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35750" y="583087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SE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090" y="961657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NW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339474" y="1397850"/>
            <a:ext cx="1578451" cy="913916"/>
            <a:chOff x="7638521" y="1289182"/>
            <a:chExt cx="985837" cy="913916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7638521" y="1289182"/>
              <a:ext cx="947764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7638521" y="2022475"/>
              <a:ext cx="985837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638521" y="2203098"/>
              <a:ext cx="88249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1061407"/>
            <a:ext cx="7251178" cy="524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8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41921" y="1012994"/>
            <a:ext cx="7414860" cy="5819954"/>
            <a:chOff x="841921" y="1038046"/>
            <a:chExt cx="7414860" cy="58199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21" y="1038046"/>
              <a:ext cx="7414860" cy="5819954"/>
            </a:xfrm>
            <a:prstGeom prst="rect">
              <a:avLst/>
            </a:prstGeom>
          </p:spPr>
        </p:pic>
        <p:cxnSp>
          <p:nvCxnSpPr>
            <p:cNvPr id="3" name="Straight Connector 2"/>
            <p:cNvCxnSpPr/>
            <p:nvPr/>
          </p:nvCxnSpPr>
          <p:spPr>
            <a:xfrm>
              <a:off x="4318000" y="3457184"/>
              <a:ext cx="6096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3432827" y="2682484"/>
              <a:ext cx="107567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53427" y="2390384"/>
              <a:ext cx="55497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153427" y="2187184"/>
              <a:ext cx="55497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318000" y="3266684"/>
              <a:ext cx="60960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What happens in the Alberta Basin when convergence on the western margin of North America resumes?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1" y="1012994"/>
            <a:ext cx="7414861" cy="58199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1" y="1012994"/>
            <a:ext cx="7414860" cy="5819954"/>
          </a:xfrm>
          <a:prstGeom prst="rect">
            <a:avLst/>
          </a:prstGeom>
        </p:spPr>
      </p:pic>
      <p:sp>
        <p:nvSpPr>
          <p:cNvPr id="26" name="TextBox 5"/>
          <p:cNvSpPr txBox="1">
            <a:spLocks noChangeArrowheads="1"/>
          </p:cNvSpPr>
          <p:nvPr/>
        </p:nvSpPr>
        <p:spPr bwMode="auto">
          <a:xfrm>
            <a:off x="762259" y="6486251"/>
            <a:ext cx="28577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i="1" dirty="0">
                <a:latin typeface="Calibri" charset="0"/>
                <a:cs typeface="Arial" charset="0"/>
              </a:rPr>
              <a:t>modified from </a:t>
            </a:r>
            <a:r>
              <a:rPr lang="en-US" sz="1200" i="1" dirty="0" err="1">
                <a:latin typeface="Calibri" charset="0"/>
                <a:cs typeface="Arial" charset="0"/>
              </a:rPr>
              <a:t>Leckie</a:t>
            </a:r>
            <a:r>
              <a:rPr lang="en-US" sz="1200" i="1" dirty="0">
                <a:latin typeface="Calibri" charset="0"/>
                <a:cs typeface="Arial" charset="0"/>
              </a:rPr>
              <a:t> and Smith, 1992</a:t>
            </a:r>
          </a:p>
        </p:txBody>
      </p:sp>
    </p:spTree>
    <p:extLst>
      <p:ext uri="{BB962C8B-B14F-4D97-AF65-F5344CB8AC3E}">
        <p14:creationId xmlns:p14="http://schemas.microsoft.com/office/powerpoint/2010/main" val="399650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0584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1058441"/>
            <a:ext cx="9144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>
                <a:latin typeface="Arial"/>
                <a:cs typeface="Arial"/>
              </a:rPr>
              <a:t>1) Deposits of the Lower </a:t>
            </a:r>
            <a:r>
              <a:rPr lang="en-US" sz="1800" i="1" dirty="0" err="1">
                <a:latin typeface="Arial"/>
                <a:cs typeface="Arial"/>
              </a:rPr>
              <a:t>Mannville</a:t>
            </a:r>
            <a:r>
              <a:rPr lang="en-US" sz="1800" i="1" dirty="0">
                <a:latin typeface="Arial"/>
                <a:cs typeface="Arial"/>
              </a:rPr>
              <a:t> Group largely accumulated in accommodation generated during a period of basin uplift: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latin typeface="Arial"/>
                <a:cs typeface="Arial"/>
              </a:rPr>
              <a:t>Angular sub-Cretaceous unconformity; lack of asymmetric clastic wedge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latin typeface="Arial"/>
                <a:cs typeface="Arial"/>
              </a:rPr>
              <a:t>Segmented basin due to differential erosion of sub-cropping units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i="1" dirty="0">
                <a:latin typeface="Arial"/>
                <a:cs typeface="Arial"/>
              </a:rPr>
              <a:t>Erosion/recycling of proximal units to distal foreland impacted by </a:t>
            </a:r>
            <a:r>
              <a:rPr lang="en-US" sz="1800" i="1" dirty="0" err="1">
                <a:latin typeface="Arial"/>
                <a:cs typeface="Arial"/>
              </a:rPr>
              <a:t>orogen</a:t>
            </a:r>
            <a:r>
              <a:rPr lang="en-US" sz="1800" i="1" dirty="0">
                <a:latin typeface="Arial"/>
                <a:cs typeface="Arial"/>
              </a:rPr>
              <a:t>-parallel topography and capture of continental river</a:t>
            </a:r>
          </a:p>
          <a:p>
            <a:pPr>
              <a:spcBef>
                <a:spcPts val="600"/>
              </a:spcBef>
            </a:pPr>
            <a:r>
              <a:rPr lang="en-US" sz="1800" i="1" dirty="0">
                <a:latin typeface="Arial"/>
                <a:cs typeface="Arial"/>
              </a:rPr>
              <a:t>2) </a:t>
            </a:r>
            <a:r>
              <a:rPr lang="en-US" sz="1800" i="1" dirty="0" err="1">
                <a:latin typeface="Arial"/>
                <a:cs typeface="Arial"/>
              </a:rPr>
              <a:t>Paleotopography</a:t>
            </a:r>
            <a:r>
              <a:rPr lang="en-US" sz="1800" i="1" dirty="0">
                <a:latin typeface="Arial"/>
                <a:cs typeface="Arial"/>
              </a:rPr>
              <a:t> from LM time did not impact sediment dispersal as much during UM time; however, there is still evidence for drainages linking UM units from north-south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258152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Conclusions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0"/>
          <a:stretch/>
        </p:blipFill>
        <p:spPr>
          <a:xfrm>
            <a:off x="530" y="3737305"/>
            <a:ext cx="9142939" cy="313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37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ana_Group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2" t="12688"/>
          <a:stretch/>
        </p:blipFill>
        <p:spPr>
          <a:xfrm>
            <a:off x="0" y="485100"/>
            <a:ext cx="9144000" cy="63729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08986" y="5738027"/>
            <a:ext cx="3535014" cy="11199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4" descr="shell-logo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12" y="5846211"/>
            <a:ext cx="1012516" cy="941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SERC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655" y="5832092"/>
            <a:ext cx="2156241" cy="955359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Sediment provenance and dispersal during foreland basin uplift: Lower Cretaceous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Mannville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Group, Alberta Basin, Canada</a:t>
            </a:r>
          </a:p>
        </p:txBody>
      </p:sp>
    </p:spTree>
    <p:extLst>
      <p:ext uri="{BB962C8B-B14F-4D97-AF65-F5344CB8AC3E}">
        <p14:creationId xmlns:p14="http://schemas.microsoft.com/office/powerpoint/2010/main" val="6380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6720"/>
          <a:stretch/>
        </p:blipFill>
        <p:spPr>
          <a:xfrm>
            <a:off x="4790364" y="3792674"/>
            <a:ext cx="4353635" cy="2842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55035"/>
          <a:stretch/>
        </p:blipFill>
        <p:spPr>
          <a:xfrm>
            <a:off x="4790364" y="1103292"/>
            <a:ext cx="4353636" cy="2398612"/>
          </a:xfrm>
          <a:prstGeom prst="rect">
            <a:avLst/>
          </a:prstGeom>
        </p:spPr>
      </p:pic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6856683" y="6593068"/>
            <a:ext cx="2325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latin typeface="Calibri" charset="0"/>
                <a:cs typeface="Arial" charset="0"/>
              </a:rPr>
              <a:t>modified from Heller et al., 1988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0" y="25747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Project Motivation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15538" y="1346940"/>
            <a:ext cx="4705055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Sediment dispersal in foreland basins during </a:t>
            </a:r>
            <a:r>
              <a:rPr lang="en-US" sz="2000" dirty="0" err="1">
                <a:latin typeface="Arial"/>
                <a:cs typeface="Arial"/>
              </a:rPr>
              <a:t>orogenesis</a:t>
            </a:r>
            <a:r>
              <a:rPr lang="en-US" sz="2000" dirty="0">
                <a:latin typeface="Arial"/>
                <a:cs typeface="Arial"/>
              </a:rPr>
              <a:t> is largely confined to the basin </a:t>
            </a:r>
            <a:r>
              <a:rPr lang="en-US" sz="2000" dirty="0" err="1">
                <a:latin typeface="Arial"/>
                <a:cs typeface="Arial"/>
              </a:rPr>
              <a:t>foredeep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During periods of tectonic quiescence, the </a:t>
            </a:r>
            <a:r>
              <a:rPr lang="en-US" sz="2000" dirty="0" err="1">
                <a:latin typeface="Arial"/>
                <a:cs typeface="Arial"/>
              </a:rPr>
              <a:t>foredeep</a:t>
            </a:r>
            <a:r>
              <a:rPr lang="en-US" sz="2000" dirty="0">
                <a:latin typeface="Arial"/>
                <a:cs typeface="Arial"/>
              </a:rPr>
              <a:t> can </a:t>
            </a:r>
            <a:r>
              <a:rPr lang="en-US" sz="2000" dirty="0" err="1">
                <a:latin typeface="Arial"/>
                <a:cs typeface="Arial"/>
              </a:rPr>
              <a:t>isostatically</a:t>
            </a:r>
            <a:r>
              <a:rPr lang="en-US" sz="2000" dirty="0">
                <a:latin typeface="Arial"/>
                <a:cs typeface="Arial"/>
              </a:rPr>
              <a:t> rebound</a:t>
            </a:r>
          </a:p>
          <a:p>
            <a:pPr marL="1092200" lvl="2" indent="-357188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Erosion of basin topography can complicate sediment dispersal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What is the nature of sediment dispersal in the Alberta foreland basin during the Early Cretaceous?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1164559"/>
            <a:ext cx="5027977" cy="5693441"/>
            <a:chOff x="-6261" y="1164559"/>
            <a:chExt cx="5027977" cy="56934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61" y="1164559"/>
              <a:ext cx="4881446" cy="5470247"/>
            </a:xfrm>
            <a:prstGeom prst="rect">
              <a:avLst/>
            </a:prstGeom>
          </p:spPr>
        </p:pic>
        <p:sp>
          <p:nvSpPr>
            <p:cNvPr id="56" name="TextBox 5"/>
            <p:cNvSpPr txBox="1">
              <a:spLocks noChangeArrowheads="1"/>
            </p:cNvSpPr>
            <p:nvPr/>
          </p:nvSpPr>
          <p:spPr bwMode="auto">
            <a:xfrm>
              <a:off x="2696390" y="6581001"/>
              <a:ext cx="23253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 dirty="0">
                  <a:latin typeface="Calibri" charset="0"/>
                  <a:cs typeface="Arial" charset="0"/>
                </a:rPr>
                <a:t>modified from Quinn et al., 2016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82044" y="1126671"/>
            <a:ext cx="7390519" cy="2885771"/>
            <a:chOff x="1682044" y="1126671"/>
            <a:chExt cx="7390519" cy="2885771"/>
          </a:xfrm>
        </p:grpSpPr>
        <p:grpSp>
          <p:nvGrpSpPr>
            <p:cNvPr id="9" name="Group 8"/>
            <p:cNvGrpSpPr/>
            <p:nvPr/>
          </p:nvGrpSpPr>
          <p:grpSpPr>
            <a:xfrm>
              <a:off x="1682044" y="3370997"/>
              <a:ext cx="2535114" cy="641445"/>
              <a:chOff x="1682044" y="3370997"/>
              <a:chExt cx="2535114" cy="64144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82044" y="3370997"/>
                <a:ext cx="2535114" cy="641445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753379" y="3507053"/>
                <a:ext cx="24561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>
                    <a:latin typeface="Arial" charset="0"/>
                    <a:ea typeface="Arial" charset="0"/>
                    <a:cs typeface="Arial" charset="0"/>
                  </a:rPr>
                  <a:t>Lower </a:t>
                </a:r>
                <a:r>
                  <a:rPr lang="en-US" sz="1600" b="1" dirty="0" err="1">
                    <a:latin typeface="Arial" charset="0"/>
                    <a:ea typeface="Arial" charset="0"/>
                    <a:cs typeface="Arial" charset="0"/>
                  </a:rPr>
                  <a:t>Mannville</a:t>
                </a:r>
                <a:r>
                  <a:rPr lang="en-US" sz="1600" b="1" dirty="0">
                    <a:latin typeface="Arial" charset="0"/>
                    <a:ea typeface="Arial" charset="0"/>
                    <a:cs typeface="Arial" charset="0"/>
                  </a:rPr>
                  <a:t> Group</a:t>
                </a: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4849586" y="1126671"/>
              <a:ext cx="4222977" cy="24656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457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46720"/>
          <a:stretch/>
        </p:blipFill>
        <p:spPr>
          <a:xfrm>
            <a:off x="4790364" y="3792674"/>
            <a:ext cx="4353635" cy="284213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/>
          <a:srcRect t="55035"/>
          <a:stretch/>
        </p:blipFill>
        <p:spPr>
          <a:xfrm>
            <a:off x="4790364" y="1103292"/>
            <a:ext cx="4353636" cy="2398612"/>
          </a:xfrm>
          <a:prstGeom prst="rect">
            <a:avLst/>
          </a:prstGeom>
        </p:spPr>
      </p:pic>
      <p:sp>
        <p:nvSpPr>
          <p:cNvPr id="62" name="TextBox 5"/>
          <p:cNvSpPr txBox="1">
            <a:spLocks noChangeArrowheads="1"/>
          </p:cNvSpPr>
          <p:nvPr/>
        </p:nvSpPr>
        <p:spPr bwMode="auto">
          <a:xfrm>
            <a:off x="6856683" y="6593068"/>
            <a:ext cx="2325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i="1" dirty="0">
                <a:latin typeface="Calibri" charset="0"/>
                <a:cs typeface="Arial" charset="0"/>
              </a:rPr>
              <a:t>modified from Heller et al., 1988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0" y="94187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1" dirty="0">
                <a:solidFill>
                  <a:schemeClr val="bg1"/>
                </a:solidFill>
                <a:cs typeface="Arial" charset="0"/>
              </a:rPr>
              <a:t>Sediment provenance and dispersal during foreland basin uplift: Lower Cretaceous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Mannville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Group, Alberta Basin, Canada</a:t>
            </a:r>
          </a:p>
        </p:txBody>
      </p: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115538" y="1346940"/>
            <a:ext cx="4705055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Sediment dispersal in foreland basins during </a:t>
            </a:r>
            <a:r>
              <a:rPr lang="en-US" sz="2000" dirty="0" err="1">
                <a:latin typeface="Arial"/>
                <a:cs typeface="Arial"/>
              </a:rPr>
              <a:t>orogenesis</a:t>
            </a:r>
            <a:r>
              <a:rPr lang="en-US" sz="2000" dirty="0">
                <a:latin typeface="Arial"/>
                <a:cs typeface="Arial"/>
              </a:rPr>
              <a:t> is largely constrained to the basin </a:t>
            </a:r>
            <a:r>
              <a:rPr lang="en-US" sz="2000" dirty="0" err="1">
                <a:latin typeface="Arial"/>
                <a:cs typeface="Arial"/>
              </a:rPr>
              <a:t>foredeep</a:t>
            </a:r>
            <a:endParaRPr lang="en-US" sz="2000" dirty="0"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During periods of tectonic quiescence, the </a:t>
            </a:r>
            <a:r>
              <a:rPr lang="en-US" sz="2000" dirty="0" err="1">
                <a:latin typeface="Arial"/>
                <a:cs typeface="Arial"/>
              </a:rPr>
              <a:t>foredeep</a:t>
            </a:r>
            <a:r>
              <a:rPr lang="en-US" sz="2000" dirty="0">
                <a:latin typeface="Arial"/>
                <a:cs typeface="Arial"/>
              </a:rPr>
              <a:t> can </a:t>
            </a:r>
            <a:r>
              <a:rPr lang="en-US" sz="2000" dirty="0" err="1">
                <a:latin typeface="Arial"/>
                <a:cs typeface="Arial"/>
              </a:rPr>
              <a:t>isostatically</a:t>
            </a:r>
            <a:r>
              <a:rPr lang="en-US" sz="2000" dirty="0">
                <a:latin typeface="Arial"/>
                <a:cs typeface="Arial"/>
              </a:rPr>
              <a:t> rebound</a:t>
            </a:r>
          </a:p>
          <a:p>
            <a:pPr marL="1092200" lvl="2" indent="-357188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Basin topography can complicate sediment dispersal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What is the nature of sediment dispersal in the Alberta foreland basin during the Early Cretaceous?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1164559"/>
            <a:ext cx="5027977" cy="5693441"/>
            <a:chOff x="-6261" y="1164559"/>
            <a:chExt cx="5027977" cy="56934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261" y="1164559"/>
              <a:ext cx="4881446" cy="5470247"/>
            </a:xfrm>
            <a:prstGeom prst="rect">
              <a:avLst/>
            </a:prstGeom>
          </p:spPr>
        </p:pic>
        <p:sp>
          <p:nvSpPr>
            <p:cNvPr id="56" name="TextBox 5"/>
            <p:cNvSpPr txBox="1">
              <a:spLocks noChangeArrowheads="1"/>
            </p:cNvSpPr>
            <p:nvPr/>
          </p:nvSpPr>
          <p:spPr bwMode="auto">
            <a:xfrm>
              <a:off x="2696390" y="6581001"/>
              <a:ext cx="23253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i="1" dirty="0">
                  <a:latin typeface="Calibri" charset="0"/>
                  <a:cs typeface="Arial" charset="0"/>
                </a:rPr>
                <a:t>modified from Quinn et al., 2016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678675" y="1126671"/>
            <a:ext cx="7393888" cy="2885771"/>
            <a:chOff x="1678675" y="1126671"/>
            <a:chExt cx="7393888" cy="2885771"/>
          </a:xfrm>
        </p:grpSpPr>
        <p:grpSp>
          <p:nvGrpSpPr>
            <p:cNvPr id="9" name="Group 8"/>
            <p:cNvGrpSpPr/>
            <p:nvPr/>
          </p:nvGrpSpPr>
          <p:grpSpPr>
            <a:xfrm>
              <a:off x="1678675" y="3370997"/>
              <a:ext cx="2538483" cy="641445"/>
              <a:chOff x="1678675" y="3370997"/>
              <a:chExt cx="2538483" cy="641445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678675" y="3370997"/>
                <a:ext cx="2538483" cy="641445"/>
              </a:xfrm>
              <a:prstGeom prst="rect">
                <a:avLst/>
              </a:prstGeom>
              <a:solidFill>
                <a:schemeClr val="bg1">
                  <a:alpha val="75000"/>
                </a:schemeClr>
              </a:solidFill>
              <a:ln w="38100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760561" y="3507053"/>
                <a:ext cx="24269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Lower </a:t>
                </a:r>
                <a:r>
                  <a:rPr lang="en-US" b="1" dirty="0" err="1"/>
                  <a:t>Mannville</a:t>
                </a:r>
                <a:r>
                  <a:rPr lang="en-US" b="1" dirty="0"/>
                  <a:t> Group</a:t>
                </a:r>
              </a:p>
            </p:txBody>
          </p:sp>
        </p:grpSp>
        <p:sp>
          <p:nvSpPr>
            <p:cNvPr id="64" name="Rectangle 63"/>
            <p:cNvSpPr/>
            <p:nvPr/>
          </p:nvSpPr>
          <p:spPr>
            <a:xfrm>
              <a:off x="4849586" y="1126671"/>
              <a:ext cx="4222977" cy="246561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1019175"/>
            <a:ext cx="9144000" cy="5838825"/>
          </a:xfrm>
          <a:prstGeom prst="rect">
            <a:avLst/>
          </a:prstGeom>
          <a:solidFill>
            <a:schemeClr val="bg1">
              <a:lumMod val="85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1258" y="1959433"/>
            <a:ext cx="8605156" cy="3354765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/>
              <a:t>Hypothesis: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Deposits of the Lower </a:t>
            </a:r>
            <a:r>
              <a:rPr lang="en-US" sz="2000" dirty="0" err="1"/>
              <a:t>Mannville</a:t>
            </a:r>
            <a:r>
              <a:rPr lang="en-US" sz="2000" dirty="0"/>
              <a:t> Group largely accumulated in accommodation generated during a period of basin uplift and erosion rather than foreland basin subsidence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400" b="1" dirty="0"/>
              <a:t>Objectives: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Examine variations in stratigraphic thickness and sediment provenance in different parts of the Lower </a:t>
            </a:r>
            <a:r>
              <a:rPr lang="en-US" sz="2000" dirty="0" err="1"/>
              <a:t>Mannville</a:t>
            </a:r>
            <a:r>
              <a:rPr lang="en-US" sz="2000" dirty="0"/>
              <a:t> Group across the Alberta Basin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Use the results to elucidate controls on sediment dispersal in the Alberta Basin during periods of tectonic quiescence</a:t>
            </a:r>
          </a:p>
        </p:txBody>
      </p:sp>
    </p:spTree>
    <p:extLst>
      <p:ext uri="{BB962C8B-B14F-4D97-AF65-F5344CB8AC3E}">
        <p14:creationId xmlns:p14="http://schemas.microsoft.com/office/powerpoint/2010/main" val="3542685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25747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The sub-Cretaceous unconformity and the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Mannville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Group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082" y="1286933"/>
            <a:ext cx="4072700" cy="529834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064107" y="2720859"/>
            <a:ext cx="701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165 Ma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32286" y="3431485"/>
            <a:ext cx="7728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115 Ma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62578" y="3758856"/>
            <a:ext cx="704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74 Ma</a:t>
            </a:r>
          </a:p>
        </p:txBody>
      </p:sp>
      <p:sp>
        <p:nvSpPr>
          <p:cNvPr id="44" name="TextBox 5"/>
          <p:cNvSpPr txBox="1">
            <a:spLocks noChangeArrowheads="1"/>
          </p:cNvSpPr>
          <p:nvPr/>
        </p:nvSpPr>
        <p:spPr bwMode="auto">
          <a:xfrm>
            <a:off x="6799805" y="6548881"/>
            <a:ext cx="23253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200" i="1" dirty="0">
                <a:latin typeface="Calibri" charset="0"/>
                <a:cs typeface="Arial" charset="0"/>
              </a:rPr>
              <a:t>Quinn et al., 2016, Lithosphere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1" y="1132765"/>
            <a:ext cx="5027392" cy="5633798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V="1">
            <a:off x="6729413" y="1852613"/>
            <a:ext cx="113824" cy="110151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6605588" y="1764735"/>
            <a:ext cx="209550" cy="202792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6553200" y="1610954"/>
            <a:ext cx="295275" cy="285753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6534628" y="1576388"/>
            <a:ext cx="221454" cy="214313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6534945" y="1562100"/>
            <a:ext cx="123030" cy="119064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V="1">
            <a:off x="1857375" y="4100513"/>
            <a:ext cx="291838" cy="282428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971895" y="4105275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2148107" y="4110037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333844" y="4110037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2500532" y="4119562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2681506" y="4114799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2881531" y="4110037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3072031" y="4105274"/>
            <a:ext cx="364168" cy="352425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3248244" y="4119563"/>
            <a:ext cx="354325" cy="342900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3410169" y="4167188"/>
            <a:ext cx="305113" cy="295276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3595907" y="4329112"/>
            <a:ext cx="118109" cy="114301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V="1">
            <a:off x="1847850" y="4110038"/>
            <a:ext cx="124518" cy="120503"/>
          </a:xfrm>
          <a:prstGeom prst="line">
            <a:avLst/>
          </a:prstGeom>
          <a:ln cap="rnd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5657850" y="4014788"/>
            <a:ext cx="0" cy="210026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400798" y="3681413"/>
            <a:ext cx="0" cy="243363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329478" y="2957513"/>
            <a:ext cx="0" cy="316229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63773" y="2091234"/>
            <a:ext cx="483130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67138" y="1970436"/>
            <a:ext cx="6477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74 Ma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166045" y="3594766"/>
            <a:ext cx="483130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767932" y="3455833"/>
            <a:ext cx="6461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115 Ma</a:t>
            </a:r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154669" y="5371249"/>
            <a:ext cx="4831308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767138" y="5267856"/>
            <a:ext cx="64770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165 Ma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020711" y="4133322"/>
            <a:ext cx="151271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10-15 </a:t>
            </a:r>
            <a:r>
              <a:rPr lang="en-US" sz="1200" b="1" dirty="0" err="1">
                <a:latin typeface="Arial" charset="0"/>
                <a:ea typeface="Arial" charset="0"/>
                <a:cs typeface="Arial" charset="0"/>
              </a:rPr>
              <a:t>Myr</a:t>
            </a:r>
            <a:r>
              <a:rPr lang="en-US" sz="1200" b="1" dirty="0">
                <a:latin typeface="Arial" charset="0"/>
                <a:ea typeface="Arial" charset="0"/>
                <a:cs typeface="Arial" charset="0"/>
              </a:rPr>
              <a:t> hiatus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828799" y="3413332"/>
            <a:ext cx="1921933" cy="641445"/>
          </a:xfrm>
          <a:prstGeom prst="rect">
            <a:avLst/>
          </a:prstGeom>
          <a:solidFill>
            <a:schemeClr val="bg1">
              <a:alpha val="75000"/>
            </a:schemeClr>
          </a:solidFill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1878942" y="3447786"/>
            <a:ext cx="18405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1600" b="1" dirty="0" err="1">
                <a:latin typeface="Arial" charset="0"/>
                <a:ea typeface="Arial" charset="0"/>
                <a:cs typeface="Arial" charset="0"/>
              </a:rPr>
              <a:t>Mannville</a:t>
            </a:r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algn="ctr"/>
            <a:r>
              <a:rPr lang="en-US" sz="1600" b="1" dirty="0">
                <a:latin typeface="Arial" charset="0"/>
                <a:ea typeface="Arial" charset="0"/>
                <a:cs typeface="Arial" charset="0"/>
              </a:rPr>
              <a:t>Group</a:t>
            </a:r>
          </a:p>
        </p:txBody>
      </p:sp>
    </p:spTree>
    <p:extLst>
      <p:ext uri="{BB962C8B-B14F-4D97-AF65-F5344CB8AC3E}">
        <p14:creationId xmlns:p14="http://schemas.microsoft.com/office/powerpoint/2010/main" val="859563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Lower Mannville Paleogeography: Axial Drainages and Topographic Divides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59" y="1021350"/>
            <a:ext cx="7264709" cy="583664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254818" y="1840248"/>
            <a:ext cx="3544211" cy="4101678"/>
            <a:chOff x="2254818" y="1840248"/>
            <a:chExt cx="3544211" cy="4101678"/>
          </a:xfrm>
        </p:grpSpPr>
        <p:sp>
          <p:nvSpPr>
            <p:cNvPr id="14" name="Freeform 13"/>
            <p:cNvSpPr/>
            <p:nvPr/>
          </p:nvSpPr>
          <p:spPr>
            <a:xfrm>
              <a:off x="2254818" y="1840248"/>
              <a:ext cx="1367146" cy="1302428"/>
            </a:xfrm>
            <a:custGeom>
              <a:avLst/>
              <a:gdLst>
                <a:gd name="connsiteX0" fmla="*/ 1367146 w 1367146"/>
                <a:gd name="connsiteY0" fmla="*/ 1302428 h 1302428"/>
                <a:gd name="connsiteX1" fmla="*/ 1224600 w 1367146"/>
                <a:gd name="connsiteY1" fmla="*/ 1153394 h 1302428"/>
                <a:gd name="connsiteX2" fmla="*/ 1056136 w 1367146"/>
                <a:gd name="connsiteY2" fmla="*/ 1010840 h 1302428"/>
                <a:gd name="connsiteX3" fmla="*/ 816400 w 1367146"/>
                <a:gd name="connsiteY3" fmla="*/ 868285 h 1302428"/>
                <a:gd name="connsiteX4" fmla="*/ 576663 w 1367146"/>
                <a:gd name="connsiteY4" fmla="*/ 641494 h 1302428"/>
                <a:gd name="connsiteX5" fmla="*/ 369324 w 1367146"/>
                <a:gd name="connsiteY5" fmla="*/ 421183 h 1302428"/>
                <a:gd name="connsiteX6" fmla="*/ 129587 w 1367146"/>
                <a:gd name="connsiteY6" fmla="*/ 149034 h 1302428"/>
                <a:gd name="connsiteX7" fmla="*/ 0 w 1367146"/>
                <a:gd name="connsiteY7" fmla="*/ 0 h 1302428"/>
                <a:gd name="connsiteX8" fmla="*/ 0 w 1367146"/>
                <a:gd name="connsiteY8" fmla="*/ 0 h 130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7146" h="1302428">
                  <a:moveTo>
                    <a:pt x="1367146" y="1302428"/>
                  </a:moveTo>
                  <a:cubicBezTo>
                    <a:pt x="1321790" y="1252210"/>
                    <a:pt x="1276435" y="1201992"/>
                    <a:pt x="1224600" y="1153394"/>
                  </a:cubicBezTo>
                  <a:cubicBezTo>
                    <a:pt x="1172765" y="1104796"/>
                    <a:pt x="1124169" y="1058358"/>
                    <a:pt x="1056136" y="1010840"/>
                  </a:cubicBezTo>
                  <a:cubicBezTo>
                    <a:pt x="988103" y="963322"/>
                    <a:pt x="896312" y="929843"/>
                    <a:pt x="816400" y="868285"/>
                  </a:cubicBezTo>
                  <a:cubicBezTo>
                    <a:pt x="736488" y="806727"/>
                    <a:pt x="651176" y="716011"/>
                    <a:pt x="576663" y="641494"/>
                  </a:cubicBezTo>
                  <a:cubicBezTo>
                    <a:pt x="502150" y="566977"/>
                    <a:pt x="443837" y="503260"/>
                    <a:pt x="369324" y="421183"/>
                  </a:cubicBezTo>
                  <a:cubicBezTo>
                    <a:pt x="294811" y="339106"/>
                    <a:pt x="129587" y="149034"/>
                    <a:pt x="129587" y="149034"/>
                  </a:cubicBez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ln w="76200" cmpd="sng">
              <a:solidFill>
                <a:srgbClr val="C0504D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4788249" y="4445105"/>
              <a:ext cx="1010780" cy="1496821"/>
            </a:xfrm>
            <a:custGeom>
              <a:avLst/>
              <a:gdLst>
                <a:gd name="connsiteX0" fmla="*/ 0 w 1010780"/>
                <a:gd name="connsiteY0" fmla="*/ 0 h 1496821"/>
                <a:gd name="connsiteX1" fmla="*/ 239736 w 1010780"/>
                <a:gd name="connsiteY1" fmla="*/ 226791 h 1496821"/>
                <a:gd name="connsiteX2" fmla="*/ 518349 w 1010780"/>
                <a:gd name="connsiteY2" fmla="*/ 498940 h 1496821"/>
                <a:gd name="connsiteX3" fmla="*/ 771044 w 1010780"/>
                <a:gd name="connsiteY3" fmla="*/ 952522 h 1496821"/>
                <a:gd name="connsiteX4" fmla="*/ 842317 w 1010780"/>
                <a:gd name="connsiteY4" fmla="*/ 1159874 h 1496821"/>
                <a:gd name="connsiteX5" fmla="*/ 1010780 w 1010780"/>
                <a:gd name="connsiteY5" fmla="*/ 1496821 h 1496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0780" h="1496821">
                  <a:moveTo>
                    <a:pt x="0" y="0"/>
                  </a:moveTo>
                  <a:lnTo>
                    <a:pt x="239736" y="226791"/>
                  </a:lnTo>
                  <a:cubicBezTo>
                    <a:pt x="326128" y="309948"/>
                    <a:pt x="429798" y="377985"/>
                    <a:pt x="518349" y="498940"/>
                  </a:cubicBezTo>
                  <a:cubicBezTo>
                    <a:pt x="606900" y="619895"/>
                    <a:pt x="717049" y="842366"/>
                    <a:pt x="771044" y="952522"/>
                  </a:cubicBezTo>
                  <a:cubicBezTo>
                    <a:pt x="825039" y="1062678"/>
                    <a:pt x="802361" y="1069158"/>
                    <a:pt x="842317" y="1159874"/>
                  </a:cubicBezTo>
                  <a:cubicBezTo>
                    <a:pt x="882273" y="1250591"/>
                    <a:pt x="1010780" y="1496821"/>
                    <a:pt x="1010780" y="1496821"/>
                  </a:cubicBezTo>
                </a:path>
              </a:pathLst>
            </a:custGeom>
            <a:ln w="76200" cmpd="sng">
              <a:solidFill>
                <a:srgbClr val="C0504D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3085229">
              <a:off x="3586708" y="3615696"/>
              <a:ext cx="125001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chemeClr val="accent2">
                      <a:lumMod val="75000"/>
                    </a:schemeClr>
                  </a:solidFill>
                </a:rPr>
                <a:t>Forebulge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?</a:t>
              </a:r>
            </a:p>
          </p:txBody>
        </p:sp>
      </p:grpSp>
      <p:cxnSp>
        <p:nvCxnSpPr>
          <p:cNvPr id="17" name="Straight Connector 16"/>
          <p:cNvCxnSpPr/>
          <p:nvPr/>
        </p:nvCxnSpPr>
        <p:spPr>
          <a:xfrm flipV="1">
            <a:off x="2909245" y="2311229"/>
            <a:ext cx="1816432" cy="164665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55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Lower Mannville Paleogeography: Axial Drainages and Topographic Divides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1" name="Picture 10" descr="RangerXSect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70"/>
            <a:ext cx="9144000" cy="589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54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7" r="1"/>
          <a:stretch/>
        </p:blipFill>
        <p:spPr>
          <a:xfrm>
            <a:off x="1" y="991848"/>
            <a:ext cx="9144000" cy="5866988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40088" y="4632727"/>
            <a:ext cx="8866126" cy="1892826"/>
          </a:xfrm>
          <a:prstGeom prst="rect">
            <a:avLst/>
          </a:prstGeom>
          <a:solidFill>
            <a:srgbClr val="FFFFFF">
              <a:alpha val="72000"/>
            </a:srgbClr>
          </a:solidFill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 u="sng" dirty="0">
                <a:latin typeface="Arial"/>
                <a:cs typeface="Arial"/>
              </a:rPr>
              <a:t>Methodology: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i="1" dirty="0">
                <a:latin typeface="Arial"/>
                <a:cs typeface="Arial"/>
              </a:rPr>
              <a:t>Basin-scale </a:t>
            </a:r>
            <a:r>
              <a:rPr lang="en-US" i="1" dirty="0" err="1">
                <a:latin typeface="Arial"/>
                <a:cs typeface="Arial"/>
              </a:rPr>
              <a:t>isopach</a:t>
            </a:r>
            <a:r>
              <a:rPr lang="en-US" i="1" dirty="0">
                <a:latin typeface="Arial"/>
                <a:cs typeface="Arial"/>
              </a:rPr>
              <a:t> mapping of the Lower Mannville Group</a:t>
            </a:r>
          </a:p>
          <a:p>
            <a:pPr marL="457200" indent="-457200">
              <a:spcBef>
                <a:spcPct val="50000"/>
              </a:spcBef>
              <a:buAutoNum type="arabicPeriod"/>
            </a:pPr>
            <a:r>
              <a:rPr lang="en-US" i="1" dirty="0">
                <a:latin typeface="Arial"/>
                <a:cs typeface="Arial"/>
              </a:rPr>
              <a:t>Detrital zircon U-</a:t>
            </a:r>
            <a:r>
              <a:rPr lang="en-US" i="1" dirty="0" err="1">
                <a:latin typeface="Arial"/>
                <a:cs typeface="Arial"/>
              </a:rPr>
              <a:t>Pb</a:t>
            </a:r>
            <a:r>
              <a:rPr lang="en-US" i="1" dirty="0">
                <a:latin typeface="Arial"/>
                <a:cs typeface="Arial"/>
              </a:rPr>
              <a:t> geochronology (8 new samples) </a:t>
            </a:r>
          </a:p>
          <a:p>
            <a:pPr>
              <a:spcBef>
                <a:spcPct val="50000"/>
              </a:spcBef>
            </a:pPr>
            <a:r>
              <a:rPr lang="en-US" sz="1400" i="1" dirty="0">
                <a:latin typeface="Arial"/>
                <a:cs typeface="Arial"/>
              </a:rPr>
              <a:t>   (19 samples from </a:t>
            </a:r>
            <a:r>
              <a:rPr lang="en-US" sz="1400" i="1" dirty="0" err="1">
                <a:latin typeface="Arial"/>
                <a:cs typeface="Arial"/>
              </a:rPr>
              <a:t>Benyon</a:t>
            </a:r>
            <a:r>
              <a:rPr lang="en-US" sz="1400" i="1" dirty="0">
                <a:latin typeface="Arial"/>
                <a:cs typeface="Arial"/>
              </a:rPr>
              <a:t> et al., 2014; Blum and Pecha, 2014; </a:t>
            </a:r>
            <a:r>
              <a:rPr lang="en-US" sz="1400" i="1" dirty="0" err="1">
                <a:latin typeface="Arial"/>
                <a:cs typeface="Arial"/>
              </a:rPr>
              <a:t>Leier</a:t>
            </a:r>
            <a:r>
              <a:rPr lang="en-US" sz="1400" i="1" dirty="0">
                <a:latin typeface="Arial"/>
                <a:cs typeface="Arial"/>
              </a:rPr>
              <a:t> and </a:t>
            </a:r>
            <a:r>
              <a:rPr lang="en-US" sz="1400" i="1" dirty="0" err="1">
                <a:latin typeface="Arial"/>
                <a:cs typeface="Arial"/>
              </a:rPr>
              <a:t>Gehrels</a:t>
            </a:r>
            <a:r>
              <a:rPr lang="en-US" sz="1400" i="1" dirty="0">
                <a:latin typeface="Arial"/>
                <a:cs typeface="Arial"/>
              </a:rPr>
              <a:t>, 2011, Quinn et al., 2016)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Sediment provenance and dispersal during foreland basin uplift: Lower Cretaceous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Mannville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Group, Alberta Basin, Canada</a:t>
            </a:r>
          </a:p>
        </p:txBody>
      </p:sp>
    </p:spTree>
    <p:extLst>
      <p:ext uri="{BB962C8B-B14F-4D97-AF65-F5344CB8AC3E}">
        <p14:creationId xmlns:p14="http://schemas.microsoft.com/office/powerpoint/2010/main" val="368816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119116" y="1132764"/>
            <a:ext cx="7096252" cy="5725235"/>
            <a:chOff x="1119116" y="1132764"/>
            <a:chExt cx="7096252" cy="5725235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2319" t="1909"/>
            <a:stretch/>
          </p:blipFill>
          <p:spPr>
            <a:xfrm>
              <a:off x="1119116" y="1132764"/>
              <a:ext cx="7096252" cy="5725235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2254818" y="1840248"/>
              <a:ext cx="3544211" cy="4101678"/>
              <a:chOff x="2254818" y="1840248"/>
              <a:chExt cx="3544211" cy="4101678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2254818" y="1840248"/>
                <a:ext cx="1367146" cy="1302428"/>
              </a:xfrm>
              <a:custGeom>
                <a:avLst/>
                <a:gdLst>
                  <a:gd name="connsiteX0" fmla="*/ 1367146 w 1367146"/>
                  <a:gd name="connsiteY0" fmla="*/ 1302428 h 1302428"/>
                  <a:gd name="connsiteX1" fmla="*/ 1224600 w 1367146"/>
                  <a:gd name="connsiteY1" fmla="*/ 1153394 h 1302428"/>
                  <a:gd name="connsiteX2" fmla="*/ 1056136 w 1367146"/>
                  <a:gd name="connsiteY2" fmla="*/ 1010840 h 1302428"/>
                  <a:gd name="connsiteX3" fmla="*/ 816400 w 1367146"/>
                  <a:gd name="connsiteY3" fmla="*/ 868285 h 1302428"/>
                  <a:gd name="connsiteX4" fmla="*/ 576663 w 1367146"/>
                  <a:gd name="connsiteY4" fmla="*/ 641494 h 1302428"/>
                  <a:gd name="connsiteX5" fmla="*/ 369324 w 1367146"/>
                  <a:gd name="connsiteY5" fmla="*/ 421183 h 1302428"/>
                  <a:gd name="connsiteX6" fmla="*/ 129587 w 1367146"/>
                  <a:gd name="connsiteY6" fmla="*/ 149034 h 1302428"/>
                  <a:gd name="connsiteX7" fmla="*/ 0 w 1367146"/>
                  <a:gd name="connsiteY7" fmla="*/ 0 h 1302428"/>
                  <a:gd name="connsiteX8" fmla="*/ 0 w 1367146"/>
                  <a:gd name="connsiteY8" fmla="*/ 0 h 130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7146" h="1302428">
                    <a:moveTo>
                      <a:pt x="1367146" y="1302428"/>
                    </a:moveTo>
                    <a:cubicBezTo>
                      <a:pt x="1321790" y="1252210"/>
                      <a:pt x="1276435" y="1201992"/>
                      <a:pt x="1224600" y="1153394"/>
                    </a:cubicBezTo>
                    <a:cubicBezTo>
                      <a:pt x="1172765" y="1104796"/>
                      <a:pt x="1124169" y="1058358"/>
                      <a:pt x="1056136" y="1010840"/>
                    </a:cubicBezTo>
                    <a:cubicBezTo>
                      <a:pt x="988103" y="963322"/>
                      <a:pt x="896312" y="929843"/>
                      <a:pt x="816400" y="868285"/>
                    </a:cubicBezTo>
                    <a:cubicBezTo>
                      <a:pt x="736488" y="806727"/>
                      <a:pt x="651176" y="716011"/>
                      <a:pt x="576663" y="641494"/>
                    </a:cubicBezTo>
                    <a:cubicBezTo>
                      <a:pt x="502150" y="566977"/>
                      <a:pt x="443837" y="503260"/>
                      <a:pt x="369324" y="421183"/>
                    </a:cubicBezTo>
                    <a:cubicBezTo>
                      <a:pt x="294811" y="339106"/>
                      <a:pt x="129587" y="149034"/>
                      <a:pt x="129587" y="149034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ln w="76200" cmpd="sng">
                <a:solidFill>
                  <a:srgbClr val="C0504D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4788249" y="4445105"/>
                <a:ext cx="1010780" cy="1496821"/>
              </a:xfrm>
              <a:custGeom>
                <a:avLst/>
                <a:gdLst>
                  <a:gd name="connsiteX0" fmla="*/ 0 w 1010780"/>
                  <a:gd name="connsiteY0" fmla="*/ 0 h 1496821"/>
                  <a:gd name="connsiteX1" fmla="*/ 239736 w 1010780"/>
                  <a:gd name="connsiteY1" fmla="*/ 226791 h 1496821"/>
                  <a:gd name="connsiteX2" fmla="*/ 518349 w 1010780"/>
                  <a:gd name="connsiteY2" fmla="*/ 498940 h 1496821"/>
                  <a:gd name="connsiteX3" fmla="*/ 771044 w 1010780"/>
                  <a:gd name="connsiteY3" fmla="*/ 952522 h 1496821"/>
                  <a:gd name="connsiteX4" fmla="*/ 842317 w 1010780"/>
                  <a:gd name="connsiteY4" fmla="*/ 1159874 h 1496821"/>
                  <a:gd name="connsiteX5" fmla="*/ 1010780 w 1010780"/>
                  <a:gd name="connsiteY5" fmla="*/ 1496821 h 149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0780" h="1496821">
                    <a:moveTo>
                      <a:pt x="0" y="0"/>
                    </a:moveTo>
                    <a:lnTo>
                      <a:pt x="239736" y="226791"/>
                    </a:lnTo>
                    <a:cubicBezTo>
                      <a:pt x="326128" y="309948"/>
                      <a:pt x="429798" y="377985"/>
                      <a:pt x="518349" y="498940"/>
                    </a:cubicBezTo>
                    <a:cubicBezTo>
                      <a:pt x="606900" y="619895"/>
                      <a:pt x="717049" y="842366"/>
                      <a:pt x="771044" y="952522"/>
                    </a:cubicBezTo>
                    <a:cubicBezTo>
                      <a:pt x="825039" y="1062678"/>
                      <a:pt x="802361" y="1069158"/>
                      <a:pt x="842317" y="1159874"/>
                    </a:cubicBezTo>
                    <a:cubicBezTo>
                      <a:pt x="882273" y="1250591"/>
                      <a:pt x="1010780" y="1496821"/>
                      <a:pt x="1010780" y="1496821"/>
                    </a:cubicBezTo>
                  </a:path>
                </a:pathLst>
              </a:custGeom>
              <a:ln w="76200" cmpd="sng">
                <a:solidFill>
                  <a:srgbClr val="C0504D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Lower Mannville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Isopach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Mapping with Implications for Basin-Wide Accommodation Trends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080113" y="1084879"/>
            <a:ext cx="7305841" cy="5205609"/>
            <a:chOff x="1082842" y="1087609"/>
            <a:chExt cx="7305841" cy="52056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82842" y="1087609"/>
              <a:ext cx="7305841" cy="5063294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1290480">
              <a:off x="5532645" y="5952024"/>
              <a:ext cx="2293475" cy="3411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95932" y="1091821"/>
            <a:ext cx="7324737" cy="5042044"/>
            <a:chOff x="1095932" y="1091821"/>
            <a:chExt cx="7324737" cy="50420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/>
            <a:srcRect t="119"/>
            <a:stretch/>
          </p:blipFill>
          <p:spPr>
            <a:xfrm>
              <a:off x="1095932" y="1091821"/>
              <a:ext cx="6991682" cy="504204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079475" y="4885899"/>
              <a:ext cx="341194" cy="709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67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-19051"/>
            <a:ext cx="9144000" cy="1037025"/>
          </a:xfrm>
          <a:prstGeom prst="rect">
            <a:avLst/>
          </a:prstGeom>
          <a:solidFill>
            <a:srgbClr val="224E21"/>
          </a:solidFill>
          <a:ln>
            <a:noFill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351" y="1082283"/>
            <a:ext cx="6944895" cy="5058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432" b="-1"/>
          <a:stretch/>
        </p:blipFill>
        <p:spPr>
          <a:xfrm>
            <a:off x="1099776" y="1015691"/>
            <a:ext cx="6440346" cy="5124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3496" y="1033058"/>
            <a:ext cx="2160504" cy="5824941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0" y="9729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chemeClr val="bg1"/>
                </a:solidFill>
                <a:cs typeface="Arial" charset="0"/>
              </a:rPr>
              <a:t>Lower Mannville </a:t>
            </a:r>
            <a:r>
              <a:rPr lang="en-US" i="1" dirty="0" err="1">
                <a:solidFill>
                  <a:schemeClr val="bg1"/>
                </a:solidFill>
                <a:cs typeface="Arial" charset="0"/>
              </a:rPr>
              <a:t>Isopach</a:t>
            </a:r>
            <a:r>
              <a:rPr lang="en-US" i="1" dirty="0">
                <a:solidFill>
                  <a:schemeClr val="bg1"/>
                </a:solidFill>
                <a:cs typeface="Arial" charset="0"/>
              </a:rPr>
              <a:t> Mapping with Implications for Basin-Wide Accommodation Trends</a:t>
            </a:r>
            <a:endParaRPr lang="en-US" sz="2200" i="1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46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36809</TotalTime>
  <Words>656</Words>
  <Application>Microsoft Office PowerPoint</Application>
  <PresentationFormat>On-screen Show (4:3)</PresentationFormat>
  <Paragraphs>85</Paragraphs>
  <Slides>17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ＭＳ Ｐゴシック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Calgary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Hubbard</dc:creator>
  <cp:lastModifiedBy>Ben Daniels</cp:lastModifiedBy>
  <cp:revision>284</cp:revision>
  <cp:lastPrinted>2017-05-18T18:50:59Z</cp:lastPrinted>
  <dcterms:created xsi:type="dcterms:W3CDTF">2015-05-08T23:25:57Z</dcterms:created>
  <dcterms:modified xsi:type="dcterms:W3CDTF">2017-06-21T03:03:11Z</dcterms:modified>
</cp:coreProperties>
</file>