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3"/>
  </p:sldMasterIdLst>
  <p:notesMasterIdLst>
    <p:notesMasterId r:id="rId21"/>
  </p:notesMasterIdLst>
  <p:handoutMasterIdLst>
    <p:handoutMasterId r:id="rId22"/>
  </p:handoutMasterIdLst>
  <p:sldIdLst>
    <p:sldId id="260" r:id="rId4"/>
    <p:sldId id="261" r:id="rId5"/>
    <p:sldId id="263" r:id="rId6"/>
    <p:sldId id="269" r:id="rId7"/>
    <p:sldId id="324" r:id="rId8"/>
    <p:sldId id="335" r:id="rId9"/>
    <p:sldId id="336" r:id="rId10"/>
    <p:sldId id="345" r:id="rId11"/>
    <p:sldId id="346" r:id="rId12"/>
    <p:sldId id="331" r:id="rId13"/>
    <p:sldId id="347" r:id="rId14"/>
    <p:sldId id="348" r:id="rId15"/>
    <p:sldId id="344" r:id="rId16"/>
    <p:sldId id="349" r:id="rId17"/>
    <p:sldId id="350" r:id="rId18"/>
    <p:sldId id="329" r:id="rId19"/>
    <p:sldId id="339" r:id="rId20"/>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FF5353"/>
    <a:srgbClr val="F68426"/>
    <a:srgbClr val="A365D1"/>
    <a:srgbClr val="A9DA74"/>
    <a:srgbClr val="FFFF66"/>
    <a:srgbClr val="008000"/>
    <a:srgbClr val="33CAFF"/>
    <a:srgbClr val="3072C2"/>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85" autoAdjust="0"/>
    <p:restoredTop sz="87227" autoAdjust="0"/>
  </p:normalViewPr>
  <p:slideViewPr>
    <p:cSldViewPr snapToGrid="0" snapToObjects="1" showGuides="1">
      <p:cViewPr varScale="1">
        <p:scale>
          <a:sx n="97" d="100"/>
          <a:sy n="97" d="100"/>
        </p:scale>
        <p:origin x="1938" y="72"/>
      </p:cViewPr>
      <p:guideLst>
        <p:guide orient="horz" pos="2160"/>
        <p:guide pos="2880"/>
      </p:guideLst>
    </p:cSldViewPr>
  </p:slideViewPr>
  <p:outlineViewPr>
    <p:cViewPr>
      <p:scale>
        <a:sx n="33" d="100"/>
        <a:sy n="33" d="100"/>
      </p:scale>
      <p:origin x="0" y="5766"/>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83" d="100"/>
          <a:sy n="83" d="100"/>
        </p:scale>
        <p:origin x="3810"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1.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E8715360-6DEE-4FA1-82A7-20B172A5E227}" type="datetimeFigureOut">
              <a:rPr lang="en-US" smtClean="0"/>
              <a:t>3/10/2017</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1D73506F-A7C6-436D-A560-3021A864978E}" type="slidenum">
              <a:rPr lang="en-US" smtClean="0"/>
              <a:t>‹#›</a:t>
            </a:fld>
            <a:endParaRPr lang="en-US"/>
          </a:p>
        </p:txBody>
      </p:sp>
    </p:spTree>
    <p:extLst>
      <p:ext uri="{BB962C8B-B14F-4D97-AF65-F5344CB8AC3E}">
        <p14:creationId xmlns:p14="http://schemas.microsoft.com/office/powerpoint/2010/main" val="396262175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649"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134" y="0"/>
            <a:ext cx="3038648" cy="465138"/>
          </a:xfrm>
          <a:prstGeom prst="rect">
            <a:avLst/>
          </a:prstGeom>
        </p:spPr>
        <p:txBody>
          <a:bodyPr vert="horz" lIns="91440" tIns="45720" rIns="91440" bIns="45720" rtlCol="0"/>
          <a:lstStyle>
            <a:lvl1pPr algn="r">
              <a:defRPr sz="1200"/>
            </a:lvl1pPr>
          </a:lstStyle>
          <a:p>
            <a:fld id="{E82809FD-67CE-44C6-9711-56103F3514CE}" type="datetimeFigureOut">
              <a:rPr lang="en-US" smtClean="0"/>
              <a:t>3/10/2017</a:t>
            </a:fld>
            <a:endParaRPr lang="en-US"/>
          </a:p>
        </p:txBody>
      </p:sp>
      <p:sp>
        <p:nvSpPr>
          <p:cNvPr id="4" name="Slide Image Placeholder 3"/>
          <p:cNvSpPr>
            <a:spLocks noGrp="1" noRot="1" noChangeAspect="1"/>
          </p:cNvSpPr>
          <p:nvPr>
            <p:ph type="sldImg" idx="2"/>
          </p:nvPr>
        </p:nvSpPr>
        <p:spPr>
          <a:xfrm>
            <a:off x="1181100" y="696913"/>
            <a:ext cx="4649788"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848" y="4416426"/>
            <a:ext cx="560832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649"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134" y="8829675"/>
            <a:ext cx="3038648" cy="465138"/>
          </a:xfrm>
          <a:prstGeom prst="rect">
            <a:avLst/>
          </a:prstGeom>
        </p:spPr>
        <p:txBody>
          <a:bodyPr vert="horz" lIns="91440" tIns="45720" rIns="91440" bIns="45720" rtlCol="0" anchor="b"/>
          <a:lstStyle>
            <a:lvl1pPr algn="r">
              <a:defRPr sz="1200"/>
            </a:lvl1pPr>
          </a:lstStyle>
          <a:p>
            <a:fld id="{73EBE066-9DD1-48FB-BFD2-DA6CAA6ED0BB}" type="slidenum">
              <a:rPr lang="en-US" smtClean="0"/>
              <a:t>‹#›</a:t>
            </a:fld>
            <a:endParaRPr lang="en-US"/>
          </a:p>
        </p:txBody>
      </p:sp>
    </p:spTree>
    <p:extLst>
      <p:ext uri="{BB962C8B-B14F-4D97-AF65-F5344CB8AC3E}">
        <p14:creationId xmlns:p14="http://schemas.microsoft.com/office/powerpoint/2010/main" val="284116805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Good evening. My</a:t>
            </a:r>
            <a:r>
              <a:rPr lang="en-US" baseline="0" dirty="0" smtClean="0"/>
              <a:t> name is Vahid Zarezadeh, I am a PhD student in the Environmental Science and Engineering Program at University of Texas at San Antonio. My adviser is Dr. Marcio Giacomoni. I will be presenting our work on…</a:t>
            </a:r>
            <a:endParaRPr lang="en-US" dirty="0"/>
          </a:p>
        </p:txBody>
      </p:sp>
      <p:sp>
        <p:nvSpPr>
          <p:cNvPr id="5" name="Slide Number Placeholder 4"/>
          <p:cNvSpPr>
            <a:spLocks noGrp="1"/>
          </p:cNvSpPr>
          <p:nvPr>
            <p:ph type="sldNum" sz="quarter" idx="10"/>
          </p:nvPr>
        </p:nvSpPr>
        <p:spPr/>
        <p:txBody>
          <a:bodyPr/>
          <a:lstStyle/>
          <a:p>
            <a:fld id="{73EBE066-9DD1-48FB-BFD2-DA6CAA6ED0BB}" type="slidenum">
              <a:rPr lang="en-US" smtClean="0"/>
              <a:t>1</a:t>
            </a:fld>
            <a:endParaRPr lang="en-US"/>
          </a:p>
        </p:txBody>
      </p:sp>
    </p:spTree>
    <p:extLst>
      <p:ext uri="{BB962C8B-B14F-4D97-AF65-F5344CB8AC3E}">
        <p14:creationId xmlns:p14="http://schemas.microsoft.com/office/powerpoint/2010/main" val="11250648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Edwards Aquifer (EA) meet more than 80% of the water demand of the region.</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The EA is a karst aquifer that maintains several springs in the regions, including some that serve as habitats to endangered species.</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Because the EA is vulnerable to over extraction and contamination, its pumping is regulated by the Edwards Aquifer Authority (EAA).</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Leon</a:t>
            </a:r>
            <a:r>
              <a:rPr lang="en-US" sz="1200" kern="1200" baseline="0" dirty="0" smtClean="0">
                <a:solidFill>
                  <a:schemeClr val="tx1"/>
                </a:solidFill>
                <a:effectLst/>
                <a:latin typeface="+mn-lt"/>
                <a:ea typeface="+mn-ea"/>
                <a:cs typeface="+mn-cs"/>
              </a:rPr>
              <a:t> Creek: 30 </a:t>
            </a:r>
            <a:r>
              <a:rPr lang="en-US" sz="1200" kern="1200" baseline="0" dirty="0" err="1" smtClean="0">
                <a:solidFill>
                  <a:schemeClr val="tx1"/>
                </a:solidFill>
                <a:effectLst/>
                <a:latin typeface="+mn-lt"/>
                <a:ea typeface="+mn-ea"/>
                <a:cs typeface="+mn-cs"/>
              </a:rPr>
              <a:t>subbasin</a:t>
            </a:r>
            <a:r>
              <a:rPr lang="en-US" sz="1200" kern="1200" baseline="0" dirty="0" smtClean="0">
                <a:solidFill>
                  <a:schemeClr val="tx1"/>
                </a:solidFill>
                <a:effectLst/>
                <a:latin typeface="+mn-lt"/>
                <a:ea typeface="+mn-ea"/>
                <a:cs typeface="+mn-cs"/>
              </a:rPr>
              <a:t>, 236 HRUs</a:t>
            </a:r>
          </a:p>
          <a:p>
            <a:pPr marL="171450" indent="-171450">
              <a:buFont typeface="Arial" panose="020B0604020202020204" pitchFamily="34" charset="0"/>
              <a:buChar char="•"/>
            </a:pPr>
            <a:r>
              <a:rPr lang="en-US" sz="1200" kern="1200" baseline="0" dirty="0" smtClean="0">
                <a:solidFill>
                  <a:schemeClr val="tx1"/>
                </a:solidFill>
                <a:effectLst/>
                <a:latin typeface="+mn-lt"/>
                <a:ea typeface="+mn-ea"/>
                <a:cs typeface="+mn-cs"/>
              </a:rPr>
              <a:t>Salado Creek: 29 </a:t>
            </a:r>
            <a:r>
              <a:rPr lang="en-US" sz="1200" kern="1200" baseline="0" dirty="0" err="1" smtClean="0">
                <a:solidFill>
                  <a:schemeClr val="tx1"/>
                </a:solidFill>
                <a:effectLst/>
                <a:latin typeface="+mn-lt"/>
                <a:ea typeface="+mn-ea"/>
                <a:cs typeface="+mn-cs"/>
              </a:rPr>
              <a:t>Subbasin</a:t>
            </a:r>
            <a:r>
              <a:rPr lang="en-US" sz="1200" kern="1200" baseline="0" dirty="0" smtClean="0">
                <a:solidFill>
                  <a:schemeClr val="tx1"/>
                </a:solidFill>
                <a:effectLst/>
                <a:latin typeface="+mn-lt"/>
                <a:ea typeface="+mn-ea"/>
                <a:cs typeface="+mn-cs"/>
              </a:rPr>
              <a:t>, 206 HRUs</a:t>
            </a:r>
            <a:endParaRPr lang="en-US" sz="1200" kern="1200" dirty="0" smtClean="0">
              <a:solidFill>
                <a:schemeClr val="tx1"/>
              </a:solidFill>
              <a:effectLst/>
              <a:latin typeface="+mn-lt"/>
              <a:ea typeface="+mn-ea"/>
              <a:cs typeface="+mn-cs"/>
            </a:endParaRPr>
          </a:p>
        </p:txBody>
      </p:sp>
      <p:sp>
        <p:nvSpPr>
          <p:cNvPr id="5" name="Slide Number Placeholder 4"/>
          <p:cNvSpPr>
            <a:spLocks noGrp="1"/>
          </p:cNvSpPr>
          <p:nvPr>
            <p:ph type="sldNum" sz="quarter" idx="10"/>
          </p:nvPr>
        </p:nvSpPr>
        <p:spPr/>
        <p:txBody>
          <a:bodyPr/>
          <a:lstStyle/>
          <a:p>
            <a:fld id="{73EBE066-9DD1-48FB-BFD2-DA6CAA6ED0BB}" type="slidenum">
              <a:rPr lang="en-US" smtClean="0"/>
              <a:t>10</a:t>
            </a:fld>
            <a:endParaRPr lang="en-US"/>
          </a:p>
        </p:txBody>
      </p:sp>
    </p:spTree>
    <p:extLst>
      <p:ext uri="{BB962C8B-B14F-4D97-AF65-F5344CB8AC3E}">
        <p14:creationId xmlns:p14="http://schemas.microsoft.com/office/powerpoint/2010/main" val="32073156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The Kappa index of agreement (KIA) will tell you how much better, or worse, your classifier is than what would be expected by random chance. If you were to randomly assign cases to classes (i.e. a kind of terribly uninformed classifier), you'd get some correct simply by chance. Therefore, you will always find that the Kappa value is lower than the overall accuracy. The Kappa index is however considered to be a more conservative measure than the overall classification accuracy. Your KIA value is telling you essentially that your classifier is about 66% better than a random assignment of cases to the various classes.</a:t>
            </a:r>
            <a:endParaRPr lang="en-US" dirty="0"/>
          </a:p>
        </p:txBody>
      </p:sp>
      <p:sp>
        <p:nvSpPr>
          <p:cNvPr id="5" name="Slide Number Placeholder 4"/>
          <p:cNvSpPr>
            <a:spLocks noGrp="1"/>
          </p:cNvSpPr>
          <p:nvPr>
            <p:ph type="sldNum" sz="quarter" idx="10"/>
          </p:nvPr>
        </p:nvSpPr>
        <p:spPr/>
        <p:txBody>
          <a:bodyPr/>
          <a:lstStyle/>
          <a:p>
            <a:fld id="{73EBE066-9DD1-48FB-BFD2-DA6CAA6ED0BB}" type="slidenum">
              <a:rPr lang="en-US" smtClean="0"/>
              <a:t>11</a:t>
            </a:fld>
            <a:endParaRPr lang="en-US" dirty="0"/>
          </a:p>
        </p:txBody>
      </p:sp>
    </p:spTree>
    <p:extLst>
      <p:ext uri="{BB962C8B-B14F-4D97-AF65-F5344CB8AC3E}">
        <p14:creationId xmlns:p14="http://schemas.microsoft.com/office/powerpoint/2010/main" val="7358124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aseline="0" dirty="0" smtClean="0"/>
              <a:t>The  range  of r2 lies  between  0  and 1 which describes how much of the observed dispersion is explained by the prediction. </a:t>
            </a:r>
          </a:p>
          <a:p>
            <a:pPr marL="0" indent="0">
              <a:buFont typeface="Arial" panose="020B0604020202020204" pitchFamily="34" charset="0"/>
              <a:buNone/>
            </a:pPr>
            <a:r>
              <a:rPr lang="en-US" baseline="0" dirty="0" smtClean="0"/>
              <a:t>A value of zero means no correlation at all whereas a value of 1 means that the dispersion of  the  prediction  is  equal  to  that  of  the  observation.  </a:t>
            </a:r>
          </a:p>
          <a:p>
            <a:pPr marL="0" indent="0">
              <a:buFont typeface="Arial" panose="020B0604020202020204" pitchFamily="34" charset="0"/>
              <a:buNone/>
            </a:pPr>
            <a:r>
              <a:rPr lang="en-US" baseline="0" dirty="0" smtClean="0"/>
              <a:t>The fact that only the dispersion is quantified is one of the major drawbacks of r2 if it is considered alone. A model which systematically over- or underpredicts all the time will still result in good r2 values close to 1.0 even if all predictions were wrong.</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The range of</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Lies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between 1.0 (perfect fit) and</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 NSE value = 1·0 indicates perfect model performance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 model perfectly simulates the target output),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an NSE value = 0 indicates that the model is, </a:t>
            </a:r>
          </a:p>
          <a:p>
            <a:r>
              <a:rPr lang="en-US" sz="1200" kern="1200" dirty="0" smtClean="0">
                <a:solidFill>
                  <a:schemeClr val="tx1"/>
                </a:solidFill>
                <a:effectLst/>
                <a:latin typeface="+mn-lt"/>
                <a:ea typeface="+mn-ea"/>
                <a:cs typeface="+mn-cs"/>
              </a:rPr>
              <a:t>on average, performing only as good as the use of the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mean target value as prediction.</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An efficiency of lower</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than zero indicates that the mean value of the observed time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series would have been a better predictor than the model.</a:t>
            </a:r>
          </a:p>
          <a:p>
            <a:pPr marL="0" indent="0">
              <a:buFont typeface="Arial" panose="020B0604020202020204" pitchFamily="34" charset="0"/>
              <a:buNone/>
            </a:pPr>
            <a:endParaRPr lang="en-US" baseline="0" dirty="0" smtClean="0"/>
          </a:p>
        </p:txBody>
      </p:sp>
      <p:sp>
        <p:nvSpPr>
          <p:cNvPr id="5" name="Slide Number Placeholder 4"/>
          <p:cNvSpPr>
            <a:spLocks noGrp="1"/>
          </p:cNvSpPr>
          <p:nvPr>
            <p:ph type="sldNum" sz="quarter" idx="10"/>
          </p:nvPr>
        </p:nvSpPr>
        <p:spPr/>
        <p:txBody>
          <a:bodyPr/>
          <a:lstStyle/>
          <a:p>
            <a:fld id="{73EBE066-9DD1-48FB-BFD2-DA6CAA6ED0BB}" type="slidenum">
              <a:rPr lang="en-US" smtClean="0"/>
              <a:t>12</a:t>
            </a:fld>
            <a:endParaRPr lang="en-US" dirty="0"/>
          </a:p>
        </p:txBody>
      </p:sp>
    </p:spTree>
    <p:extLst>
      <p:ext uri="{BB962C8B-B14F-4D97-AF65-F5344CB8AC3E}">
        <p14:creationId xmlns:p14="http://schemas.microsoft.com/office/powerpoint/2010/main" val="8160654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baseline="0" dirty="0" smtClean="0"/>
          </a:p>
        </p:txBody>
      </p:sp>
      <p:sp>
        <p:nvSpPr>
          <p:cNvPr id="5" name="Slide Number Placeholder 4"/>
          <p:cNvSpPr>
            <a:spLocks noGrp="1"/>
          </p:cNvSpPr>
          <p:nvPr>
            <p:ph type="sldNum" sz="quarter" idx="10"/>
          </p:nvPr>
        </p:nvSpPr>
        <p:spPr/>
        <p:txBody>
          <a:bodyPr/>
          <a:lstStyle/>
          <a:p>
            <a:fld id="{73EBE066-9DD1-48FB-BFD2-DA6CAA6ED0BB}" type="slidenum">
              <a:rPr lang="en-US" smtClean="0"/>
              <a:t>13</a:t>
            </a:fld>
            <a:endParaRPr lang="en-US"/>
          </a:p>
        </p:txBody>
      </p:sp>
    </p:spTree>
    <p:extLst>
      <p:ext uri="{BB962C8B-B14F-4D97-AF65-F5344CB8AC3E}">
        <p14:creationId xmlns:p14="http://schemas.microsoft.com/office/powerpoint/2010/main" val="40584013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baseline="0" dirty="0" smtClean="0"/>
          </a:p>
        </p:txBody>
      </p:sp>
      <p:sp>
        <p:nvSpPr>
          <p:cNvPr id="5" name="Slide Number Placeholder 4"/>
          <p:cNvSpPr>
            <a:spLocks noGrp="1"/>
          </p:cNvSpPr>
          <p:nvPr>
            <p:ph type="sldNum" sz="quarter" idx="10"/>
          </p:nvPr>
        </p:nvSpPr>
        <p:spPr/>
        <p:txBody>
          <a:bodyPr/>
          <a:lstStyle/>
          <a:p>
            <a:fld id="{73EBE066-9DD1-48FB-BFD2-DA6CAA6ED0BB}" type="slidenum">
              <a:rPr lang="en-US" smtClean="0"/>
              <a:t>14</a:t>
            </a:fld>
            <a:endParaRPr lang="en-US"/>
          </a:p>
        </p:txBody>
      </p:sp>
    </p:spTree>
    <p:extLst>
      <p:ext uri="{BB962C8B-B14F-4D97-AF65-F5344CB8AC3E}">
        <p14:creationId xmlns:p14="http://schemas.microsoft.com/office/powerpoint/2010/main" val="9119806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baseline="0" dirty="0" smtClean="0"/>
          </a:p>
        </p:txBody>
      </p:sp>
      <p:sp>
        <p:nvSpPr>
          <p:cNvPr id="5" name="Slide Number Placeholder 4"/>
          <p:cNvSpPr>
            <a:spLocks noGrp="1"/>
          </p:cNvSpPr>
          <p:nvPr>
            <p:ph type="sldNum" sz="quarter" idx="10"/>
          </p:nvPr>
        </p:nvSpPr>
        <p:spPr/>
        <p:txBody>
          <a:bodyPr/>
          <a:lstStyle/>
          <a:p>
            <a:fld id="{73EBE066-9DD1-48FB-BFD2-DA6CAA6ED0BB}" type="slidenum">
              <a:rPr lang="en-US" smtClean="0"/>
              <a:t>15</a:t>
            </a:fld>
            <a:endParaRPr lang="en-US"/>
          </a:p>
        </p:txBody>
      </p:sp>
    </p:spTree>
    <p:extLst>
      <p:ext uri="{BB962C8B-B14F-4D97-AF65-F5344CB8AC3E}">
        <p14:creationId xmlns:p14="http://schemas.microsoft.com/office/powerpoint/2010/main" val="28650925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1</a:t>
            </a:r>
            <a:r>
              <a:rPr lang="en-US" sz="1200" kern="1200" baseline="30000" dirty="0" smtClean="0">
                <a:solidFill>
                  <a:schemeClr val="tx1"/>
                </a:solidFill>
                <a:effectLst/>
                <a:latin typeface="+mn-lt"/>
                <a:ea typeface="+mn-ea"/>
                <a:cs typeface="+mn-cs"/>
              </a:rPr>
              <a:t>st</a:t>
            </a:r>
            <a:r>
              <a:rPr lang="en-US" sz="1200" kern="1200" dirty="0" smtClean="0">
                <a:solidFill>
                  <a:schemeClr val="tx1"/>
                </a:solidFill>
                <a:effectLst/>
                <a:latin typeface="+mn-lt"/>
                <a:ea typeface="+mn-ea"/>
                <a:cs typeface="+mn-cs"/>
              </a:rPr>
              <a:t> impact note: decreasing the reliability of water distribution systems.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smtClean="0"/>
              <a:t>2</a:t>
            </a:r>
            <a:r>
              <a:rPr lang="en-US" sz="1200" baseline="30000" dirty="0" smtClean="0"/>
              <a:t>nd</a:t>
            </a:r>
            <a:r>
              <a:rPr lang="en-US" sz="1200" baseline="0" dirty="0" smtClean="0"/>
              <a:t> impact note: </a:t>
            </a:r>
            <a:r>
              <a:rPr lang="en-US" sz="1200" kern="1200" dirty="0" smtClean="0">
                <a:solidFill>
                  <a:schemeClr val="tx1"/>
                </a:solidFill>
                <a:effectLst/>
                <a:latin typeface="+mn-lt"/>
                <a:ea typeface="+mn-ea"/>
                <a:cs typeface="+mn-cs"/>
              </a:rPr>
              <a:t>reduced infiltration rates and groundwater recharge causes hydrologic cycle to be altered.</a:t>
            </a:r>
            <a:endParaRPr lang="en-US" sz="1200" baseline="0" dirty="0" smtClean="0"/>
          </a:p>
        </p:txBody>
      </p:sp>
      <p:sp>
        <p:nvSpPr>
          <p:cNvPr id="5" name="Slide Number Placeholder 4"/>
          <p:cNvSpPr>
            <a:spLocks noGrp="1"/>
          </p:cNvSpPr>
          <p:nvPr>
            <p:ph type="sldNum" sz="quarter" idx="10"/>
          </p:nvPr>
        </p:nvSpPr>
        <p:spPr/>
        <p:txBody>
          <a:bodyPr/>
          <a:lstStyle/>
          <a:p>
            <a:fld id="{73EBE066-9DD1-48FB-BFD2-DA6CAA6ED0BB}" type="slidenum">
              <a:rPr lang="en-US" smtClean="0"/>
              <a:t>2</a:t>
            </a:fld>
            <a:endParaRPr lang="en-US"/>
          </a:p>
        </p:txBody>
      </p:sp>
    </p:spTree>
    <p:extLst>
      <p:ext uri="{BB962C8B-B14F-4D97-AF65-F5344CB8AC3E}">
        <p14:creationId xmlns:p14="http://schemas.microsoft.com/office/powerpoint/2010/main" val="35901589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 fact, the land use of large and fast growing cities is dynamic and has profound impacts in the main hydrologic processes.</a:t>
            </a:r>
            <a:endParaRPr lang="en-US" dirty="0"/>
          </a:p>
        </p:txBody>
      </p:sp>
      <p:sp>
        <p:nvSpPr>
          <p:cNvPr id="5" name="Slide Number Placeholder 4"/>
          <p:cNvSpPr>
            <a:spLocks noGrp="1"/>
          </p:cNvSpPr>
          <p:nvPr>
            <p:ph type="sldNum" sz="quarter" idx="10"/>
          </p:nvPr>
        </p:nvSpPr>
        <p:spPr/>
        <p:txBody>
          <a:bodyPr/>
          <a:lstStyle/>
          <a:p>
            <a:fld id="{73EBE066-9DD1-48FB-BFD2-DA6CAA6ED0BB}" type="slidenum">
              <a:rPr lang="en-US" smtClean="0"/>
              <a:t>3</a:t>
            </a:fld>
            <a:endParaRPr lang="en-US"/>
          </a:p>
        </p:txBody>
      </p:sp>
    </p:spTree>
    <p:extLst>
      <p:ext uri="{BB962C8B-B14F-4D97-AF65-F5344CB8AC3E}">
        <p14:creationId xmlns:p14="http://schemas.microsoft.com/office/powerpoint/2010/main" val="17901230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smtClean="0"/>
          </a:p>
        </p:txBody>
      </p:sp>
      <p:sp>
        <p:nvSpPr>
          <p:cNvPr id="5" name="Slide Number Placeholder 4"/>
          <p:cNvSpPr>
            <a:spLocks noGrp="1"/>
          </p:cNvSpPr>
          <p:nvPr>
            <p:ph type="sldNum" sz="quarter" idx="10"/>
          </p:nvPr>
        </p:nvSpPr>
        <p:spPr/>
        <p:txBody>
          <a:bodyPr/>
          <a:lstStyle/>
          <a:p>
            <a:fld id="{73EBE066-9DD1-48FB-BFD2-DA6CAA6ED0BB}" type="slidenum">
              <a:rPr lang="en-US" smtClean="0"/>
              <a:t>4</a:t>
            </a:fld>
            <a:endParaRPr lang="en-US"/>
          </a:p>
        </p:txBody>
      </p:sp>
    </p:spTree>
    <p:extLst>
      <p:ext uri="{BB962C8B-B14F-4D97-AF65-F5344CB8AC3E}">
        <p14:creationId xmlns:p14="http://schemas.microsoft.com/office/powerpoint/2010/main" val="353346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baseline="0" dirty="0" smtClean="0">
                <a:solidFill>
                  <a:schemeClr val="tx1"/>
                </a:solidFill>
                <a:effectLst/>
                <a:latin typeface="+mn-lt"/>
                <a:ea typeface="+mn-ea"/>
                <a:cs typeface="+mn-cs"/>
              </a:rPr>
              <a:t>Include a colored legend</a:t>
            </a:r>
          </a:p>
        </p:txBody>
      </p:sp>
      <p:sp>
        <p:nvSpPr>
          <p:cNvPr id="5" name="Slide Number Placeholder 4"/>
          <p:cNvSpPr>
            <a:spLocks noGrp="1"/>
          </p:cNvSpPr>
          <p:nvPr>
            <p:ph type="sldNum" sz="quarter" idx="10"/>
          </p:nvPr>
        </p:nvSpPr>
        <p:spPr/>
        <p:txBody>
          <a:bodyPr/>
          <a:lstStyle/>
          <a:p>
            <a:fld id="{73EBE066-9DD1-48FB-BFD2-DA6CAA6ED0BB}" type="slidenum">
              <a:rPr lang="en-US" smtClean="0"/>
              <a:t>5</a:t>
            </a:fld>
            <a:endParaRPr lang="en-US"/>
          </a:p>
        </p:txBody>
      </p:sp>
    </p:spTree>
    <p:extLst>
      <p:ext uri="{BB962C8B-B14F-4D97-AF65-F5344CB8AC3E}">
        <p14:creationId xmlns:p14="http://schemas.microsoft.com/office/powerpoint/2010/main" val="40584013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baseline="0" dirty="0" smtClean="0">
                <a:solidFill>
                  <a:schemeClr val="tx1"/>
                </a:solidFill>
                <a:effectLst/>
                <a:latin typeface="+mn-lt"/>
                <a:ea typeface="+mn-ea"/>
                <a:cs typeface="+mn-cs"/>
              </a:rPr>
              <a:t>Include a colored legend</a:t>
            </a:r>
          </a:p>
        </p:txBody>
      </p:sp>
      <p:sp>
        <p:nvSpPr>
          <p:cNvPr id="5" name="Slide Number Placeholder 4"/>
          <p:cNvSpPr>
            <a:spLocks noGrp="1"/>
          </p:cNvSpPr>
          <p:nvPr>
            <p:ph type="sldNum" sz="quarter" idx="10"/>
          </p:nvPr>
        </p:nvSpPr>
        <p:spPr/>
        <p:txBody>
          <a:bodyPr/>
          <a:lstStyle/>
          <a:p>
            <a:fld id="{73EBE066-9DD1-48FB-BFD2-DA6CAA6ED0BB}" type="slidenum">
              <a:rPr lang="en-US" smtClean="0"/>
              <a:t>6</a:t>
            </a:fld>
            <a:endParaRPr lang="en-US"/>
          </a:p>
        </p:txBody>
      </p:sp>
    </p:spTree>
    <p:extLst>
      <p:ext uri="{BB962C8B-B14F-4D97-AF65-F5344CB8AC3E}">
        <p14:creationId xmlns:p14="http://schemas.microsoft.com/office/powerpoint/2010/main" val="40584013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baseline="0" dirty="0" smtClean="0">
                <a:solidFill>
                  <a:schemeClr val="tx1"/>
                </a:solidFill>
                <a:effectLst/>
                <a:latin typeface="+mn-lt"/>
                <a:ea typeface="+mn-ea"/>
                <a:cs typeface="+mn-cs"/>
              </a:rPr>
              <a:t>Cellular Automaton is coupled with watershed model</a:t>
            </a:r>
          </a:p>
        </p:txBody>
      </p:sp>
      <p:sp>
        <p:nvSpPr>
          <p:cNvPr id="5" name="Slide Number Placeholder 4"/>
          <p:cNvSpPr>
            <a:spLocks noGrp="1"/>
          </p:cNvSpPr>
          <p:nvPr>
            <p:ph type="sldNum" sz="quarter" idx="10"/>
          </p:nvPr>
        </p:nvSpPr>
        <p:spPr/>
        <p:txBody>
          <a:bodyPr/>
          <a:lstStyle/>
          <a:p>
            <a:fld id="{73EBE066-9DD1-48FB-BFD2-DA6CAA6ED0BB}" type="slidenum">
              <a:rPr lang="en-US" smtClean="0"/>
              <a:t>7</a:t>
            </a:fld>
            <a:endParaRPr lang="en-US"/>
          </a:p>
        </p:txBody>
      </p:sp>
    </p:spTree>
    <p:extLst>
      <p:ext uri="{BB962C8B-B14F-4D97-AF65-F5344CB8AC3E}">
        <p14:creationId xmlns:p14="http://schemas.microsoft.com/office/powerpoint/2010/main" val="40584013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baseline="0" dirty="0" smtClean="0"/>
          </a:p>
        </p:txBody>
      </p:sp>
      <p:sp>
        <p:nvSpPr>
          <p:cNvPr id="5" name="Slide Number Placeholder 4"/>
          <p:cNvSpPr>
            <a:spLocks noGrp="1"/>
          </p:cNvSpPr>
          <p:nvPr>
            <p:ph type="sldNum" sz="quarter" idx="10"/>
          </p:nvPr>
        </p:nvSpPr>
        <p:spPr/>
        <p:txBody>
          <a:bodyPr/>
          <a:lstStyle/>
          <a:p>
            <a:fld id="{73EBE066-9DD1-48FB-BFD2-DA6CAA6ED0BB}" type="slidenum">
              <a:rPr lang="en-US" smtClean="0"/>
              <a:t>8</a:t>
            </a:fld>
            <a:endParaRPr lang="en-US" dirty="0"/>
          </a:p>
        </p:txBody>
      </p:sp>
    </p:spTree>
    <p:extLst>
      <p:ext uri="{BB962C8B-B14F-4D97-AF65-F5344CB8AC3E}">
        <p14:creationId xmlns:p14="http://schemas.microsoft.com/office/powerpoint/2010/main" val="3205208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Explain HRUs and how HRUs change over time</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CHANGE FIGURE</a:t>
            </a:r>
          </a:p>
          <a:p>
            <a:pPr marL="171450" indent="-171450">
              <a:buFont typeface="Arial" panose="020B0604020202020204" pitchFamily="34" charset="0"/>
              <a:buChar char="•"/>
            </a:pPr>
            <a:endParaRPr lang="en-US" baseline="0" dirty="0" smtClean="0"/>
          </a:p>
        </p:txBody>
      </p:sp>
      <p:sp>
        <p:nvSpPr>
          <p:cNvPr id="5" name="Slide Number Placeholder 4"/>
          <p:cNvSpPr>
            <a:spLocks noGrp="1"/>
          </p:cNvSpPr>
          <p:nvPr>
            <p:ph type="sldNum" sz="quarter" idx="10"/>
          </p:nvPr>
        </p:nvSpPr>
        <p:spPr/>
        <p:txBody>
          <a:bodyPr/>
          <a:lstStyle/>
          <a:p>
            <a:fld id="{73EBE066-9DD1-48FB-BFD2-DA6CAA6ED0BB}" type="slidenum">
              <a:rPr lang="en-US" smtClean="0"/>
              <a:t>9</a:t>
            </a:fld>
            <a:endParaRPr lang="en-US" dirty="0"/>
          </a:p>
        </p:txBody>
      </p:sp>
    </p:spTree>
    <p:extLst>
      <p:ext uri="{BB962C8B-B14F-4D97-AF65-F5344CB8AC3E}">
        <p14:creationId xmlns:p14="http://schemas.microsoft.com/office/powerpoint/2010/main" val="16850664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84480" y="1795805"/>
            <a:ext cx="8642384"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284480" y="3265830"/>
            <a:ext cx="8642384" cy="1752600"/>
          </a:xfrm>
        </p:spPr>
        <p:txBody>
          <a:bodyPr anchor="t"/>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44108" y="859389"/>
            <a:ext cx="1382755" cy="5266774"/>
          </a:xfrm>
        </p:spPr>
        <p:txBody>
          <a:bodyPr vert="eaVert" ancho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345440" y="859389"/>
            <a:ext cx="6978125" cy="5266774"/>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84481" y="3082591"/>
            <a:ext cx="8468815"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284481" y="1582404"/>
            <a:ext cx="8468816"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dirty="0" smtClean="0"/>
              <a:t>Click to edit Master title style</a:t>
            </a:r>
            <a:endParaRPr lang="en-US" dirty="0"/>
          </a:p>
        </p:txBody>
      </p:sp>
      <p:sp>
        <p:nvSpPr>
          <p:cNvPr id="3" name="Content Placeholder 2"/>
          <p:cNvSpPr>
            <a:spLocks noGrp="1"/>
          </p:cNvSpPr>
          <p:nvPr>
            <p:ph sz="half" idx="1"/>
          </p:nvPr>
        </p:nvSpPr>
        <p:spPr>
          <a:xfrm>
            <a:off x="212046" y="2091433"/>
            <a:ext cx="4116114" cy="403473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32960" y="2091433"/>
            <a:ext cx="4293904" cy="403473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232366" y="2047295"/>
            <a:ext cx="405515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5" name="Text Placeholder 4"/>
          <p:cNvSpPr>
            <a:spLocks noGrp="1"/>
          </p:cNvSpPr>
          <p:nvPr>
            <p:ph type="body" sz="quarter" idx="3"/>
          </p:nvPr>
        </p:nvSpPr>
        <p:spPr>
          <a:xfrm>
            <a:off x="4775201" y="2047295"/>
            <a:ext cx="413134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775201" y="2687057"/>
            <a:ext cx="4131344" cy="343910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half" idx="13"/>
          </p:nvPr>
        </p:nvSpPr>
        <p:spPr>
          <a:xfrm>
            <a:off x="232366" y="2687057"/>
            <a:ext cx="4055154" cy="343910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dirty="0" smtClean="0"/>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4160" y="920232"/>
            <a:ext cx="8662704" cy="803867"/>
          </a:xfrm>
        </p:spPr>
        <p:txBody>
          <a:bodyPr anchor="b"/>
          <a:lstStyle>
            <a:lvl1pPr algn="l">
              <a:defRPr sz="3200" b="1"/>
            </a:lvl1pPr>
          </a:lstStyle>
          <a:p>
            <a:r>
              <a:rPr lang="en-US" dirty="0" smtClean="0"/>
              <a:t>Click to edit Master title style</a:t>
            </a:r>
            <a:endParaRPr lang="en-US" dirty="0"/>
          </a:p>
        </p:txBody>
      </p:sp>
      <p:sp>
        <p:nvSpPr>
          <p:cNvPr id="3" name="Content Placeholder 2"/>
          <p:cNvSpPr>
            <a:spLocks noGrp="1"/>
          </p:cNvSpPr>
          <p:nvPr>
            <p:ph idx="1"/>
          </p:nvPr>
        </p:nvSpPr>
        <p:spPr>
          <a:xfrm>
            <a:off x="264160" y="2464090"/>
            <a:ext cx="8662704" cy="366207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264160" y="1724101"/>
            <a:ext cx="8662704" cy="565070"/>
          </a:xfrm>
        </p:spPr>
        <p:txBody>
          <a:bodyPr/>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480" y="5077678"/>
            <a:ext cx="8642384" cy="566738"/>
          </a:xfrm>
        </p:spPr>
        <p:txBody>
          <a:bodyPr anchor="b"/>
          <a:lstStyle>
            <a:lvl1pPr algn="l">
              <a:defRPr sz="32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284480" y="805343"/>
            <a:ext cx="8642384" cy="406543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84480" y="5644416"/>
            <a:ext cx="8642384" cy="403401"/>
          </a:xfrm>
        </p:spPr>
        <p:txBody>
          <a:bodyPr>
            <a:noAutofit/>
          </a:bodyPr>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descr="Picture 66.png"/>
          <p:cNvPicPr>
            <a:picLocks noChangeAspect="1"/>
          </p:cNvPicPr>
          <p:nvPr userDrawn="1"/>
        </p:nvPicPr>
        <p:blipFill>
          <a:blip r:embed="rId13"/>
          <a:srcRect l="62498" t="75352" r="-451"/>
          <a:stretch>
            <a:fillRect/>
          </a:stretch>
        </p:blipFill>
        <p:spPr>
          <a:xfrm>
            <a:off x="-5285" y="6536265"/>
            <a:ext cx="9285041" cy="330201"/>
          </a:xfrm>
          <a:prstGeom prst="rect">
            <a:avLst/>
          </a:prstGeom>
        </p:spPr>
      </p:pic>
      <p:sp>
        <p:nvSpPr>
          <p:cNvPr id="8" name="Rectangle 7"/>
          <p:cNvSpPr/>
          <p:nvPr userDrawn="1"/>
        </p:nvSpPr>
        <p:spPr>
          <a:xfrm>
            <a:off x="0" y="251406"/>
            <a:ext cx="9144000" cy="325978"/>
          </a:xfrm>
          <a:prstGeom prst="rect">
            <a:avLst/>
          </a:prstGeom>
          <a:solidFill>
            <a:srgbClr val="F4732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sp>
        <p:nvSpPr>
          <p:cNvPr id="2" name="Title Placeholder 1"/>
          <p:cNvSpPr>
            <a:spLocks noGrp="1"/>
          </p:cNvSpPr>
          <p:nvPr>
            <p:ph type="title"/>
          </p:nvPr>
        </p:nvSpPr>
        <p:spPr>
          <a:xfrm>
            <a:off x="193210" y="777435"/>
            <a:ext cx="8733654" cy="1143000"/>
          </a:xfrm>
          <a:prstGeom prst="rect">
            <a:avLst/>
          </a:prstGeom>
        </p:spPr>
        <p:txBody>
          <a:bodyPr vert="horz" lIns="91440" tIns="45720" rIns="91440" bIns="45720" rtlCol="0" anchor="b">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93210" y="2121769"/>
            <a:ext cx="8733654" cy="4004394"/>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descr="Picture 66.png"/>
          <p:cNvPicPr>
            <a:picLocks noChangeAspect="1"/>
          </p:cNvPicPr>
          <p:nvPr userDrawn="1"/>
        </p:nvPicPr>
        <p:blipFill>
          <a:blip r:embed="rId13"/>
          <a:stretch>
            <a:fillRect/>
          </a:stretch>
        </p:blipFill>
        <p:spPr>
          <a:xfrm>
            <a:off x="0" y="0"/>
            <a:ext cx="9144001" cy="549275"/>
          </a:xfrm>
          <a:prstGeom prst="rect">
            <a:avLst/>
          </a:prstGeom>
        </p:spPr>
      </p:pic>
      <p:sp>
        <p:nvSpPr>
          <p:cNvPr id="11" name="TextBox 10"/>
          <p:cNvSpPr txBox="1"/>
          <p:nvPr userDrawn="1"/>
        </p:nvSpPr>
        <p:spPr>
          <a:xfrm>
            <a:off x="1261385" y="6587067"/>
            <a:ext cx="6561815" cy="253916"/>
          </a:xfrm>
          <a:prstGeom prst="rect">
            <a:avLst/>
          </a:prstGeom>
          <a:noFill/>
        </p:spPr>
        <p:txBody>
          <a:bodyPr wrap="square" rtlCol="0">
            <a:spAutoFit/>
          </a:bodyPr>
          <a:lstStyle/>
          <a:p>
            <a:pPr algn="ctr"/>
            <a:r>
              <a:rPr lang="en-US" sz="1050" dirty="0" smtClean="0">
                <a:solidFill>
                  <a:schemeClr val="bg1"/>
                </a:solidFill>
              </a:rPr>
              <a:t>The University of Texas at San Antonio, One UTSA Circle,</a:t>
            </a:r>
            <a:r>
              <a:rPr lang="en-US" sz="1050" baseline="0" dirty="0" smtClean="0">
                <a:solidFill>
                  <a:schemeClr val="bg1"/>
                </a:solidFill>
              </a:rPr>
              <a:t> San Antonio TX 78249</a:t>
            </a:r>
            <a:endParaRPr lang="en-US" sz="1050" dirty="0">
              <a:solidFill>
                <a:schemeClr val="bg1"/>
              </a:solidFill>
            </a:endParaRPr>
          </a:p>
        </p:txBody>
      </p:sp>
      <p:sp>
        <p:nvSpPr>
          <p:cNvPr id="12" name="TextBox 11"/>
          <p:cNvSpPr txBox="1"/>
          <p:nvPr userDrawn="1"/>
        </p:nvSpPr>
        <p:spPr>
          <a:xfrm>
            <a:off x="193210" y="6578600"/>
            <a:ext cx="1068176" cy="230832"/>
          </a:xfrm>
          <a:prstGeom prst="rect">
            <a:avLst/>
          </a:prstGeom>
          <a:noFill/>
        </p:spPr>
        <p:txBody>
          <a:bodyPr wrap="square" rtlCol="0">
            <a:spAutoFit/>
          </a:bodyPr>
          <a:lstStyle/>
          <a:p>
            <a:pPr algn="l"/>
            <a:r>
              <a:rPr lang="en-US" sz="900" dirty="0" smtClean="0">
                <a:solidFill>
                  <a:srgbClr val="FFFFFF"/>
                </a:solidFill>
              </a:rPr>
              <a:t>03/13/2017</a:t>
            </a:r>
            <a:endParaRPr lang="en-US" sz="900" dirty="0">
              <a:solidFill>
                <a:srgbClr val="FFFFFF"/>
              </a:solidFill>
            </a:endParaRPr>
          </a:p>
        </p:txBody>
      </p:sp>
      <p:sp>
        <p:nvSpPr>
          <p:cNvPr id="13" name="TextBox 12"/>
          <p:cNvSpPr txBox="1"/>
          <p:nvPr userDrawn="1"/>
        </p:nvSpPr>
        <p:spPr>
          <a:xfrm>
            <a:off x="7858688" y="6578600"/>
            <a:ext cx="1068176" cy="230832"/>
          </a:xfrm>
          <a:prstGeom prst="rect">
            <a:avLst/>
          </a:prstGeom>
          <a:noFill/>
        </p:spPr>
        <p:txBody>
          <a:bodyPr wrap="square" rtlCol="0">
            <a:spAutoFit/>
          </a:bodyPr>
          <a:lstStyle/>
          <a:p>
            <a:pPr algn="r"/>
            <a:fld id="{54E2E067-867D-6742-8085-D92830E30694}" type="slidenum">
              <a:rPr lang="en-US" sz="900" smtClean="0">
                <a:solidFill>
                  <a:srgbClr val="FFFFFF"/>
                </a:solidFill>
              </a:rPr>
              <a:pPr algn="r"/>
              <a:t>‹#›</a:t>
            </a:fld>
            <a:endParaRPr lang="en-US" sz="900" dirty="0">
              <a:solidFill>
                <a:srgbClr val="FFFFFF"/>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3900" kern="1200">
          <a:solidFill>
            <a:srgbClr val="F4732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lumMod val="95000"/>
              <a:lumOff val="5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lumMod val="95000"/>
              <a:lumOff val="5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lumMod val="95000"/>
              <a:lumOff val="5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lumMod val="95000"/>
              <a:lumOff val="5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lumMod val="95000"/>
              <a:lumOff val="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cover.png"/>
          <p:cNvPicPr>
            <a:picLocks noChangeAspect="1"/>
          </p:cNvPicPr>
          <p:nvPr/>
        </p:nvPicPr>
        <p:blipFill rotWithShape="1">
          <a:blip r:embed="rId3"/>
          <a:srcRect t="-2832" b="51255"/>
          <a:stretch/>
        </p:blipFill>
        <p:spPr>
          <a:xfrm>
            <a:off x="0" y="-418743"/>
            <a:ext cx="9152546" cy="7276744"/>
          </a:xfrm>
          <a:prstGeom prst="rect">
            <a:avLst/>
          </a:prstGeom>
        </p:spPr>
      </p:pic>
      <p:sp>
        <p:nvSpPr>
          <p:cNvPr id="2" name="Title 1"/>
          <p:cNvSpPr>
            <a:spLocks noGrp="1"/>
          </p:cNvSpPr>
          <p:nvPr>
            <p:ph type="ctrTitle"/>
          </p:nvPr>
        </p:nvSpPr>
        <p:spPr>
          <a:xfrm>
            <a:off x="284480" y="1864130"/>
            <a:ext cx="8642384" cy="1470025"/>
          </a:xfrm>
        </p:spPr>
        <p:txBody>
          <a:bodyPr/>
          <a:lstStyle/>
          <a:p>
            <a:pPr algn="ctr"/>
            <a:r>
              <a:rPr lang="en-US" b="1" dirty="0"/>
              <a:t>Effects of Urbanization and Land Use Change on Hydrologic Flow Regime</a:t>
            </a:r>
            <a:endParaRPr lang="en-US" dirty="0"/>
          </a:p>
        </p:txBody>
      </p:sp>
      <p:sp>
        <p:nvSpPr>
          <p:cNvPr id="3" name="Subtitle 2"/>
          <p:cNvSpPr>
            <a:spLocks noGrp="1"/>
          </p:cNvSpPr>
          <p:nvPr>
            <p:ph type="subTitle" idx="1"/>
          </p:nvPr>
        </p:nvSpPr>
        <p:spPr>
          <a:xfrm>
            <a:off x="284480" y="3835846"/>
            <a:ext cx="8642384" cy="2256196"/>
          </a:xfrm>
        </p:spPr>
        <p:txBody>
          <a:bodyPr>
            <a:normAutofit/>
          </a:bodyPr>
          <a:lstStyle/>
          <a:p>
            <a:pPr algn="ctr"/>
            <a:r>
              <a:rPr lang="en-US" sz="2400" dirty="0" smtClean="0"/>
              <a:t>Vahid Zarezadeh, MS</a:t>
            </a:r>
            <a:endParaRPr lang="en-US" sz="2800" dirty="0" smtClean="0"/>
          </a:p>
          <a:p>
            <a:pPr algn="ctr"/>
            <a:r>
              <a:rPr lang="en-US" sz="1600" i="1" dirty="0" smtClean="0"/>
              <a:t>PhD Candidate, Environmental Science and Engineering Program</a:t>
            </a:r>
          </a:p>
          <a:p>
            <a:pPr algn="ctr"/>
            <a:r>
              <a:rPr lang="en-US" sz="2400" dirty="0"/>
              <a:t>Marcio </a:t>
            </a:r>
            <a:r>
              <a:rPr lang="en-US" sz="2400" dirty="0" smtClean="0"/>
              <a:t>Giacomoni, PhD</a:t>
            </a:r>
          </a:p>
          <a:p>
            <a:pPr algn="ctr"/>
            <a:r>
              <a:rPr lang="en-US" sz="1600" i="1" dirty="0"/>
              <a:t>Assistant </a:t>
            </a:r>
            <a:r>
              <a:rPr lang="en-US" sz="1600" i="1" dirty="0" smtClean="0"/>
              <a:t>Professor, Dep. Civil and Environmental Engineering</a:t>
            </a:r>
            <a:endParaRPr lang="en-US" sz="1600" i="1" dirty="0"/>
          </a:p>
          <a:p>
            <a:pPr algn="ctr"/>
            <a:r>
              <a:rPr lang="en-US" sz="1600" i="1" dirty="0"/>
              <a:t>University of Texas at San Antonio</a:t>
            </a:r>
          </a:p>
        </p:txBody>
      </p:sp>
      <p:pic>
        <p:nvPicPr>
          <p:cNvPr id="5" name="Picture 4" descr="PP-cover.png"/>
          <p:cNvPicPr>
            <a:picLocks noChangeAspect="1"/>
          </p:cNvPicPr>
          <p:nvPr/>
        </p:nvPicPr>
        <p:blipFill rotWithShape="1">
          <a:blip r:embed="rId3"/>
          <a:srcRect l="41563" t="48423" r="2805" b="32586"/>
          <a:stretch/>
        </p:blipFill>
        <p:spPr>
          <a:xfrm>
            <a:off x="154965" y="5913687"/>
            <a:ext cx="3050849" cy="752031"/>
          </a:xfrm>
          <a:prstGeom prst="rect">
            <a:avLst/>
          </a:prstGeom>
        </p:spPr>
      </p:pic>
      <p:sp>
        <p:nvSpPr>
          <p:cNvPr id="7" name="TextBox 6"/>
          <p:cNvSpPr txBox="1"/>
          <p:nvPr/>
        </p:nvSpPr>
        <p:spPr>
          <a:xfrm>
            <a:off x="3170154" y="166030"/>
            <a:ext cx="2803716" cy="492443"/>
          </a:xfrm>
          <a:prstGeom prst="rect">
            <a:avLst/>
          </a:prstGeom>
          <a:noFill/>
        </p:spPr>
        <p:txBody>
          <a:bodyPr wrap="none" rtlCol="0">
            <a:spAutoFit/>
          </a:bodyPr>
          <a:lstStyle/>
          <a:p>
            <a:pPr algn="ctr"/>
            <a:r>
              <a:rPr lang="en-US" sz="1400" dirty="0" smtClean="0">
                <a:solidFill>
                  <a:schemeClr val="bg1"/>
                </a:solidFill>
                <a:latin typeface="Helvetica" panose="020B0604020202020204" pitchFamily="34" charset="0"/>
                <a:cs typeface="Helvetica" panose="020B0604020202020204" pitchFamily="34" charset="0"/>
              </a:rPr>
              <a:t>2017 GSA South-Central Section</a:t>
            </a:r>
          </a:p>
          <a:p>
            <a:pPr algn="ctr"/>
            <a:r>
              <a:rPr lang="en-US" sz="1200" dirty="0" smtClean="0">
                <a:solidFill>
                  <a:schemeClr val="bg1"/>
                </a:solidFill>
                <a:latin typeface="Helvetica" panose="020B0604020202020204" pitchFamily="34" charset="0"/>
                <a:cs typeface="Helvetica" panose="020B0604020202020204" pitchFamily="34" charset="0"/>
              </a:rPr>
              <a:t>San Antonio, Texas – Mar 2017</a:t>
            </a:r>
            <a:endParaRPr lang="en-US" sz="1200" dirty="0">
              <a:solidFill>
                <a:schemeClr val="bg1"/>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6344465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a:t>
            </a:r>
            <a:endParaRPr lang="en-US" dirty="0"/>
          </a:p>
        </p:txBody>
      </p:sp>
      <p:sp>
        <p:nvSpPr>
          <p:cNvPr id="3" name="TextBox 2"/>
          <p:cNvSpPr txBox="1"/>
          <p:nvPr/>
        </p:nvSpPr>
        <p:spPr>
          <a:xfrm>
            <a:off x="193210" y="1920435"/>
            <a:ext cx="4089230" cy="3785652"/>
          </a:xfrm>
          <a:prstGeom prst="rect">
            <a:avLst/>
          </a:prstGeom>
          <a:noFill/>
        </p:spPr>
        <p:txBody>
          <a:bodyPr wrap="square" rtlCol="0">
            <a:spAutoFit/>
          </a:bodyPr>
          <a:lstStyle/>
          <a:p>
            <a:pPr marL="457200" indent="-457200">
              <a:lnSpc>
                <a:spcPct val="150000"/>
              </a:lnSpc>
              <a:buFont typeface="Arial" panose="020B0604020202020204" pitchFamily="34" charset="0"/>
              <a:buChar char="•"/>
            </a:pPr>
            <a:r>
              <a:rPr lang="en-US" sz="2000" dirty="0" smtClean="0"/>
              <a:t>City </a:t>
            </a:r>
            <a:r>
              <a:rPr lang="en-US" sz="2000" dirty="0"/>
              <a:t>of San Antonio and its </a:t>
            </a:r>
            <a:r>
              <a:rPr lang="en-US" sz="2000" dirty="0" smtClean="0"/>
              <a:t>surroundings</a:t>
            </a:r>
          </a:p>
          <a:p>
            <a:pPr marL="914400" lvl="1" indent="-457200">
              <a:lnSpc>
                <a:spcPct val="150000"/>
              </a:lnSpc>
              <a:buFont typeface="Calibri" panose="020F0502020204030204" pitchFamily="34" charset="0"/>
              <a:buChar char="–"/>
            </a:pPr>
            <a:r>
              <a:rPr lang="en-US" dirty="0" smtClean="0"/>
              <a:t>Population ≈ 1.9 millions</a:t>
            </a:r>
          </a:p>
          <a:p>
            <a:pPr marL="914400" lvl="1" indent="-457200">
              <a:lnSpc>
                <a:spcPct val="150000"/>
              </a:lnSpc>
              <a:buFont typeface="Calibri" panose="020F0502020204030204" pitchFamily="34" charset="0"/>
              <a:buChar char="–"/>
            </a:pPr>
            <a:r>
              <a:rPr lang="en-US" dirty="0" smtClean="0"/>
              <a:t>By the year 2060: 2.9 millions</a:t>
            </a:r>
          </a:p>
          <a:p>
            <a:pPr marL="285750" indent="-285750">
              <a:lnSpc>
                <a:spcPct val="150000"/>
              </a:lnSpc>
              <a:buFont typeface="Arial" panose="020B0604020202020204" pitchFamily="34" charset="0"/>
              <a:buChar char="•"/>
            </a:pPr>
            <a:endParaRPr lang="en-US" dirty="0" smtClean="0"/>
          </a:p>
          <a:p>
            <a:pPr marL="285750" indent="-285750">
              <a:lnSpc>
                <a:spcPct val="150000"/>
              </a:lnSpc>
              <a:buFont typeface="Arial" panose="020B0604020202020204" pitchFamily="34" charset="0"/>
              <a:buChar char="•"/>
            </a:pPr>
            <a:r>
              <a:rPr lang="en-US" dirty="0" smtClean="0"/>
              <a:t>Salado </a:t>
            </a:r>
            <a:r>
              <a:rPr lang="en-US" dirty="0"/>
              <a:t>and Leon Creeks</a:t>
            </a:r>
          </a:p>
          <a:p>
            <a:pPr marL="742950" lvl="1" indent="-285750">
              <a:lnSpc>
                <a:spcPct val="150000"/>
              </a:lnSpc>
              <a:buFont typeface="Calibri" panose="020F0502020204030204" pitchFamily="34" charset="0"/>
              <a:buChar char="–"/>
            </a:pPr>
            <a:r>
              <a:rPr lang="en-US" dirty="0" smtClean="0"/>
              <a:t>Total area: 1000 km</a:t>
            </a:r>
            <a:r>
              <a:rPr lang="en-US" baseline="30000" dirty="0" smtClean="0"/>
              <a:t>2</a:t>
            </a:r>
            <a:endParaRPr lang="en-US" dirty="0" smtClean="0"/>
          </a:p>
          <a:p>
            <a:pPr marL="742950" lvl="1" indent="-285750">
              <a:lnSpc>
                <a:spcPct val="150000"/>
              </a:lnSpc>
              <a:buFont typeface="Calibri" panose="020F0502020204030204" pitchFamily="34" charset="0"/>
              <a:buChar char="–"/>
            </a:pPr>
            <a:r>
              <a:rPr lang="en-US" dirty="0" smtClean="0"/>
              <a:t>59 </a:t>
            </a:r>
            <a:r>
              <a:rPr lang="en-US" dirty="0" err="1" smtClean="0"/>
              <a:t>subbasins</a:t>
            </a:r>
            <a:r>
              <a:rPr lang="en-US" dirty="0" smtClean="0"/>
              <a:t>, 442 HRUs</a:t>
            </a:r>
          </a:p>
          <a:p>
            <a:pPr marL="742950" lvl="1" indent="-285750">
              <a:lnSpc>
                <a:spcPct val="150000"/>
              </a:lnSpc>
              <a:buFont typeface="Calibri" panose="020F0502020204030204" pitchFamily="34" charset="0"/>
              <a:buChar char="–"/>
            </a:pPr>
            <a:endParaRPr lang="en-US" baseline="30000" dirty="0" smtClean="0"/>
          </a:p>
        </p:txBody>
      </p:sp>
      <p:pic>
        <p:nvPicPr>
          <p:cNvPr id="17" name="Picture 16" descr="C:\Users\uwm876\Courses\PhD Research\First Paper (CA &amp; SWAT)\Files\PaperMap.jpg"/>
          <p:cNvPicPr/>
          <p:nvPr/>
        </p:nvPicPr>
        <p:blipFill>
          <a:blip r:embed="rId3">
            <a:extLst>
              <a:ext uri="{28A0092B-C50C-407E-A947-70E740481C1C}">
                <a14:useLocalDpi xmlns:a14="http://schemas.microsoft.com/office/drawing/2010/main" val="0"/>
              </a:ext>
            </a:extLst>
          </a:blip>
          <a:srcRect/>
          <a:stretch>
            <a:fillRect/>
          </a:stretch>
        </p:blipFill>
        <p:spPr bwMode="auto">
          <a:xfrm>
            <a:off x="4282440" y="1472380"/>
            <a:ext cx="4399444" cy="4535129"/>
          </a:xfrm>
          <a:prstGeom prst="rect">
            <a:avLst/>
          </a:prstGeom>
          <a:noFill/>
          <a:ln>
            <a:noFill/>
          </a:ln>
        </p:spPr>
      </p:pic>
    </p:spTree>
    <p:extLst>
      <p:ext uri="{BB962C8B-B14F-4D97-AF65-F5344CB8AC3E}">
        <p14:creationId xmlns:p14="http://schemas.microsoft.com/office/powerpoint/2010/main" val="19433894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210" y="518687"/>
            <a:ext cx="8733654" cy="1143000"/>
          </a:xfrm>
        </p:spPr>
        <p:txBody>
          <a:bodyPr/>
          <a:lstStyle/>
          <a:p>
            <a:r>
              <a:rPr lang="en-US" dirty="0" smtClean="0"/>
              <a:t>CA Model Results</a:t>
            </a:r>
            <a:endParaRPr lang="en-US" dirty="0"/>
          </a:p>
        </p:txBody>
      </p:sp>
      <p:graphicFrame>
        <p:nvGraphicFramePr>
          <p:cNvPr id="9" name="Table 8"/>
          <p:cNvGraphicFramePr>
            <a:graphicFrameLocks noGrp="1"/>
          </p:cNvGraphicFramePr>
          <p:nvPr>
            <p:extLst/>
          </p:nvPr>
        </p:nvGraphicFramePr>
        <p:xfrm>
          <a:off x="456738" y="4575370"/>
          <a:ext cx="1274785" cy="1554480"/>
        </p:xfrm>
        <a:graphic>
          <a:graphicData uri="http://schemas.openxmlformats.org/drawingml/2006/table">
            <a:tbl>
              <a:tblPr firstRow="1" bandRow="1">
                <a:effectLst/>
                <a:tableStyleId>{5940675A-B579-460E-94D1-54222C63F5DA}</a:tableStyleId>
              </a:tblPr>
              <a:tblGrid>
                <a:gridCol w="247672">
                  <a:extLst>
                    <a:ext uri="{9D8B030D-6E8A-4147-A177-3AD203B41FA5}">
                      <a16:colId xmlns:a16="http://schemas.microsoft.com/office/drawing/2014/main" val="20000"/>
                    </a:ext>
                  </a:extLst>
                </a:gridCol>
                <a:gridCol w="1027113">
                  <a:extLst>
                    <a:ext uri="{9D8B030D-6E8A-4147-A177-3AD203B41FA5}">
                      <a16:colId xmlns:a16="http://schemas.microsoft.com/office/drawing/2014/main" val="20001"/>
                    </a:ext>
                  </a:extLst>
                </a:gridCol>
              </a:tblGrid>
              <a:tr h="232080">
                <a:tc>
                  <a:txBody>
                    <a:bodyPr/>
                    <a:lstStyle/>
                    <a:p>
                      <a:endParaRPr lang="en-US" sz="1100" dirty="0"/>
                    </a:p>
                  </a:txBody>
                  <a:tcPr>
                    <a:solidFill>
                      <a:srgbClr val="C00000"/>
                    </a:solidFill>
                  </a:tcPr>
                </a:tc>
                <a:tc>
                  <a:txBody>
                    <a:bodyPr/>
                    <a:lstStyle/>
                    <a:p>
                      <a:r>
                        <a:rPr lang="en-US" sz="1100" dirty="0" smtClean="0"/>
                        <a:t>Commercial</a:t>
                      </a:r>
                      <a:endParaRPr lang="en-US" sz="1100" dirty="0"/>
                    </a:p>
                  </a:txBody>
                  <a:tcPr/>
                </a:tc>
                <a:extLst>
                  <a:ext uri="{0D108BD9-81ED-4DB2-BD59-A6C34878D82A}">
                    <a16:rowId xmlns:a16="http://schemas.microsoft.com/office/drawing/2014/main" val="10000"/>
                  </a:ext>
                </a:extLst>
              </a:tr>
              <a:tr h="232080">
                <a:tc>
                  <a:txBody>
                    <a:bodyPr/>
                    <a:lstStyle/>
                    <a:p>
                      <a:endParaRPr lang="en-US" sz="1100" dirty="0"/>
                    </a:p>
                  </a:txBody>
                  <a:tcPr>
                    <a:solidFill>
                      <a:srgbClr val="FF7979"/>
                    </a:solidFill>
                  </a:tcPr>
                </a:tc>
                <a:tc>
                  <a:txBody>
                    <a:bodyPr/>
                    <a:lstStyle/>
                    <a:p>
                      <a:r>
                        <a:rPr lang="en-US" sz="1100" dirty="0" smtClean="0"/>
                        <a:t>Residential</a:t>
                      </a:r>
                      <a:endParaRPr lang="en-US" sz="1100" dirty="0"/>
                    </a:p>
                  </a:txBody>
                  <a:tcPr/>
                </a:tc>
                <a:extLst>
                  <a:ext uri="{0D108BD9-81ED-4DB2-BD59-A6C34878D82A}">
                    <a16:rowId xmlns:a16="http://schemas.microsoft.com/office/drawing/2014/main" val="10001"/>
                  </a:ext>
                </a:extLst>
              </a:tr>
              <a:tr h="232080">
                <a:tc>
                  <a:txBody>
                    <a:bodyPr/>
                    <a:lstStyle/>
                    <a:p>
                      <a:endParaRPr lang="en-US" sz="1100" dirty="0"/>
                    </a:p>
                  </a:txBody>
                  <a:tcPr>
                    <a:solidFill>
                      <a:srgbClr val="009900"/>
                    </a:solidFill>
                  </a:tcPr>
                </a:tc>
                <a:tc>
                  <a:txBody>
                    <a:bodyPr/>
                    <a:lstStyle/>
                    <a:p>
                      <a:r>
                        <a:rPr lang="en-US" sz="1100" dirty="0" smtClean="0"/>
                        <a:t>Forest</a:t>
                      </a:r>
                      <a:endParaRPr lang="en-US" sz="1100" dirty="0"/>
                    </a:p>
                  </a:txBody>
                  <a:tcPr/>
                </a:tc>
                <a:extLst>
                  <a:ext uri="{0D108BD9-81ED-4DB2-BD59-A6C34878D82A}">
                    <a16:rowId xmlns:a16="http://schemas.microsoft.com/office/drawing/2014/main" val="10002"/>
                  </a:ext>
                </a:extLst>
              </a:tr>
              <a:tr h="232080">
                <a:tc>
                  <a:txBody>
                    <a:bodyPr/>
                    <a:lstStyle/>
                    <a:p>
                      <a:endParaRPr lang="en-US" sz="1100" dirty="0"/>
                    </a:p>
                  </a:txBody>
                  <a:tcPr>
                    <a:solidFill>
                      <a:srgbClr val="FFFF00"/>
                    </a:solidFill>
                  </a:tcPr>
                </a:tc>
                <a:tc>
                  <a:txBody>
                    <a:bodyPr/>
                    <a:lstStyle/>
                    <a:p>
                      <a:r>
                        <a:rPr lang="en-US" sz="1100" dirty="0" smtClean="0"/>
                        <a:t>Grass</a:t>
                      </a:r>
                      <a:endParaRPr lang="en-US" sz="1100" dirty="0"/>
                    </a:p>
                  </a:txBody>
                  <a:tcPr/>
                </a:tc>
                <a:extLst>
                  <a:ext uri="{0D108BD9-81ED-4DB2-BD59-A6C34878D82A}">
                    <a16:rowId xmlns:a16="http://schemas.microsoft.com/office/drawing/2014/main" val="10003"/>
                  </a:ext>
                </a:extLst>
              </a:tr>
              <a:tr h="232080">
                <a:tc>
                  <a:txBody>
                    <a:bodyPr/>
                    <a:lstStyle/>
                    <a:p>
                      <a:endParaRPr lang="en-US" sz="1100" dirty="0"/>
                    </a:p>
                  </a:txBody>
                  <a:tcPr>
                    <a:solidFill>
                      <a:srgbClr val="3072C2"/>
                    </a:solidFill>
                  </a:tcPr>
                </a:tc>
                <a:tc>
                  <a:txBody>
                    <a:bodyPr/>
                    <a:lstStyle/>
                    <a:p>
                      <a:r>
                        <a:rPr lang="en-US" sz="1100" dirty="0" smtClean="0"/>
                        <a:t>Water</a:t>
                      </a:r>
                      <a:endParaRPr lang="en-US" sz="1100" dirty="0"/>
                    </a:p>
                  </a:txBody>
                  <a:tcPr/>
                </a:tc>
                <a:extLst>
                  <a:ext uri="{0D108BD9-81ED-4DB2-BD59-A6C34878D82A}">
                    <a16:rowId xmlns:a16="http://schemas.microsoft.com/office/drawing/2014/main" val="10004"/>
                  </a:ext>
                </a:extLst>
              </a:tr>
              <a:tr h="232080">
                <a:tc>
                  <a:txBody>
                    <a:bodyPr/>
                    <a:lstStyle/>
                    <a:p>
                      <a:endParaRPr lang="en-US" sz="1100" dirty="0"/>
                    </a:p>
                  </a:txBody>
                  <a:tcPr>
                    <a:solidFill>
                      <a:schemeClr val="bg1">
                        <a:lumMod val="50000"/>
                      </a:schemeClr>
                    </a:solidFill>
                  </a:tcPr>
                </a:tc>
                <a:tc>
                  <a:txBody>
                    <a:bodyPr/>
                    <a:lstStyle/>
                    <a:p>
                      <a:r>
                        <a:rPr lang="en-US" sz="1100" dirty="0" smtClean="0"/>
                        <a:t>Barren</a:t>
                      </a:r>
                      <a:endParaRPr lang="en-US" sz="1100" dirty="0"/>
                    </a:p>
                  </a:txBody>
                  <a:tcPr/>
                </a:tc>
                <a:extLst>
                  <a:ext uri="{0D108BD9-81ED-4DB2-BD59-A6C34878D82A}">
                    <a16:rowId xmlns:a16="http://schemas.microsoft.com/office/drawing/2014/main" val="10005"/>
                  </a:ext>
                </a:extLst>
              </a:tr>
            </a:tbl>
          </a:graphicData>
        </a:graphic>
      </p:graphicFrame>
      <p:pic>
        <p:nvPicPr>
          <p:cNvPr id="3" name="Picture 2"/>
          <p:cNvPicPr>
            <a:picLocks noChangeAspect="1"/>
          </p:cNvPicPr>
          <p:nvPr/>
        </p:nvPicPr>
        <p:blipFill>
          <a:blip r:embed="rId3"/>
          <a:stretch>
            <a:fillRect/>
          </a:stretch>
        </p:blipFill>
        <p:spPr>
          <a:xfrm>
            <a:off x="2032061" y="1633698"/>
            <a:ext cx="6720999" cy="4575374"/>
          </a:xfrm>
          <a:prstGeom prst="rect">
            <a:avLst/>
          </a:prstGeom>
        </p:spPr>
      </p:pic>
    </p:spTree>
    <p:extLst>
      <p:ext uri="{BB962C8B-B14F-4D97-AF65-F5344CB8AC3E}">
        <p14:creationId xmlns:p14="http://schemas.microsoft.com/office/powerpoint/2010/main" val="8150101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210" y="654605"/>
            <a:ext cx="8733654" cy="864479"/>
          </a:xfrm>
        </p:spPr>
        <p:txBody>
          <a:bodyPr>
            <a:normAutofit/>
          </a:bodyPr>
          <a:lstStyle/>
          <a:p>
            <a:r>
              <a:rPr lang="en-US" dirty="0" smtClean="0"/>
              <a:t>SWAT Calibration &amp; Validation: SWAT-CUP</a:t>
            </a:r>
            <a:endParaRPr lang="en-US" dirty="0"/>
          </a:p>
        </p:txBody>
      </p:sp>
      <p:grpSp>
        <p:nvGrpSpPr>
          <p:cNvPr id="10" name="Group 9"/>
          <p:cNvGrpSpPr/>
          <p:nvPr/>
        </p:nvGrpSpPr>
        <p:grpSpPr>
          <a:xfrm>
            <a:off x="1275986" y="1519084"/>
            <a:ext cx="6568102" cy="3279058"/>
            <a:chOff x="914246" y="1795045"/>
            <a:chExt cx="7428061" cy="4111246"/>
          </a:xfrm>
        </p:grpSpPr>
        <p:pic>
          <p:nvPicPr>
            <p:cNvPr id="4" name="Picture 3"/>
            <p:cNvPicPr>
              <a:picLocks noChangeAspect="1"/>
            </p:cNvPicPr>
            <p:nvPr/>
          </p:nvPicPr>
          <p:blipFill>
            <a:blip r:embed="rId3"/>
            <a:stretch>
              <a:fillRect/>
            </a:stretch>
          </p:blipFill>
          <p:spPr>
            <a:xfrm>
              <a:off x="914246" y="1795045"/>
              <a:ext cx="7428061" cy="1970710"/>
            </a:xfrm>
            <a:prstGeom prst="rect">
              <a:avLst/>
            </a:prstGeom>
          </p:spPr>
        </p:pic>
        <p:pic>
          <p:nvPicPr>
            <p:cNvPr id="8" name="Picture 7"/>
            <p:cNvPicPr>
              <a:picLocks noChangeAspect="1"/>
            </p:cNvPicPr>
            <p:nvPr/>
          </p:nvPicPr>
          <p:blipFill>
            <a:blip r:embed="rId4"/>
            <a:stretch>
              <a:fillRect/>
            </a:stretch>
          </p:blipFill>
          <p:spPr>
            <a:xfrm>
              <a:off x="914246" y="4041717"/>
              <a:ext cx="7428061" cy="1864574"/>
            </a:xfrm>
            <a:prstGeom prst="rect">
              <a:avLst/>
            </a:prstGeom>
          </p:spPr>
        </p:pic>
      </p:grpSp>
      <p:pic>
        <p:nvPicPr>
          <p:cNvPr id="9" name="Picture 8"/>
          <p:cNvPicPr>
            <a:picLocks noChangeAspect="1"/>
          </p:cNvPicPr>
          <p:nvPr/>
        </p:nvPicPr>
        <p:blipFill>
          <a:blip r:embed="rId5"/>
          <a:stretch>
            <a:fillRect/>
          </a:stretch>
        </p:blipFill>
        <p:spPr>
          <a:xfrm>
            <a:off x="2476961" y="4999721"/>
            <a:ext cx="4524375" cy="1438275"/>
          </a:xfrm>
          <a:prstGeom prst="rect">
            <a:avLst/>
          </a:prstGeom>
        </p:spPr>
      </p:pic>
    </p:spTree>
    <p:extLst>
      <p:ext uri="{BB962C8B-B14F-4D97-AF65-F5344CB8AC3E}">
        <p14:creationId xmlns:p14="http://schemas.microsoft.com/office/powerpoint/2010/main" val="7869868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210" y="654605"/>
            <a:ext cx="8733654" cy="864479"/>
          </a:xfrm>
        </p:spPr>
        <p:txBody>
          <a:bodyPr>
            <a:normAutofit fontScale="90000"/>
          </a:bodyPr>
          <a:lstStyle/>
          <a:p>
            <a:r>
              <a:rPr lang="en-US" dirty="0" smtClean="0"/>
              <a:t>Static vs. Dynamic Hydrologic Modeling (1)</a:t>
            </a:r>
            <a:endParaRPr lang="en-US" dirty="0"/>
          </a:p>
        </p:txBody>
      </p:sp>
      <p:sp>
        <p:nvSpPr>
          <p:cNvPr id="4" name="Content Placeholder 2"/>
          <p:cNvSpPr>
            <a:spLocks noGrp="1"/>
          </p:cNvSpPr>
          <p:nvPr>
            <p:ph idx="1"/>
          </p:nvPr>
        </p:nvSpPr>
        <p:spPr>
          <a:xfrm>
            <a:off x="457199" y="1571737"/>
            <a:ext cx="4577939" cy="4858559"/>
          </a:xfrm>
        </p:spPr>
        <p:txBody>
          <a:bodyPr>
            <a:normAutofit fontScale="92500" lnSpcReduction="10000"/>
          </a:bodyPr>
          <a:lstStyle/>
          <a:p>
            <a:pPr>
              <a:lnSpc>
                <a:spcPct val="150000"/>
              </a:lnSpc>
            </a:pPr>
            <a:r>
              <a:rPr lang="en-US" sz="2000" dirty="0" smtClean="0"/>
              <a:t>Daily </a:t>
            </a:r>
            <a:r>
              <a:rPr lang="en-US" sz="2000" dirty="0" err="1" smtClean="0"/>
              <a:t>streamflow</a:t>
            </a:r>
            <a:r>
              <a:rPr lang="en-US" sz="2000" dirty="0" smtClean="0"/>
              <a:t> from 2000 to 2015</a:t>
            </a:r>
          </a:p>
          <a:p>
            <a:pPr>
              <a:lnSpc>
                <a:spcPct val="150000"/>
              </a:lnSpc>
            </a:pPr>
            <a:r>
              <a:rPr lang="en-US" sz="2000" u="sng" dirty="0" smtClean="0"/>
              <a:t>Static LU</a:t>
            </a:r>
            <a:r>
              <a:rPr lang="en-US" sz="2000" dirty="0" smtClean="0"/>
              <a:t>: modeling based on the 2001 land use</a:t>
            </a:r>
          </a:p>
          <a:p>
            <a:pPr>
              <a:lnSpc>
                <a:spcPct val="150000"/>
              </a:lnSpc>
            </a:pPr>
            <a:r>
              <a:rPr lang="en-US" sz="2000" u="sng" dirty="0" smtClean="0"/>
              <a:t>Dynamic CA</a:t>
            </a:r>
            <a:r>
              <a:rPr lang="en-US" sz="2000" dirty="0" smtClean="0"/>
              <a:t>: Land cover is updated for each year of simulation based on the CA model outputs</a:t>
            </a:r>
          </a:p>
          <a:p>
            <a:pPr>
              <a:lnSpc>
                <a:spcPct val="150000"/>
              </a:lnSpc>
            </a:pPr>
            <a:r>
              <a:rPr lang="en-US" sz="2000" u="sng" dirty="0" smtClean="0"/>
              <a:t>Dynamic NLCD</a:t>
            </a:r>
            <a:r>
              <a:rPr lang="en-US" sz="2000" dirty="0" smtClean="0"/>
              <a:t>: </a:t>
            </a:r>
            <a:r>
              <a:rPr lang="en-US" sz="2000" dirty="0"/>
              <a:t>Land cover is updated </a:t>
            </a:r>
            <a:r>
              <a:rPr lang="en-US" sz="2000" dirty="0" smtClean="0"/>
              <a:t>at specific years</a:t>
            </a:r>
          </a:p>
          <a:p>
            <a:pPr>
              <a:lnSpc>
                <a:spcPct val="150000"/>
              </a:lnSpc>
            </a:pPr>
            <a:r>
              <a:rPr lang="en-US" sz="2000" dirty="0" smtClean="0"/>
              <a:t>At each 5 years:</a:t>
            </a:r>
          </a:p>
          <a:p>
            <a:pPr lvl="1">
              <a:lnSpc>
                <a:spcPct val="150000"/>
              </a:lnSpc>
            </a:pPr>
            <a:r>
              <a:rPr lang="en-US" sz="1600" dirty="0" smtClean="0"/>
              <a:t>Nash Sutcliffe Efficiency (NSE), Coefficient of Determination (r</a:t>
            </a:r>
            <a:r>
              <a:rPr lang="en-US" sz="1600" baseline="30000" dirty="0" smtClean="0"/>
              <a:t>2</a:t>
            </a:r>
            <a:r>
              <a:rPr lang="en-US" sz="1600" dirty="0" smtClean="0"/>
              <a:t>), and PBIAS</a:t>
            </a:r>
          </a:p>
          <a:p>
            <a:pPr>
              <a:lnSpc>
                <a:spcPct val="150000"/>
              </a:lnSpc>
            </a:pPr>
            <a:endParaRPr lang="en-US" sz="2000" dirty="0"/>
          </a:p>
          <a:p>
            <a:pPr>
              <a:lnSpc>
                <a:spcPct val="150000"/>
              </a:lnSpc>
            </a:pPr>
            <a:endParaRPr lang="en-US" sz="2000" dirty="0" smtClean="0"/>
          </a:p>
        </p:txBody>
      </p:sp>
      <p:grpSp>
        <p:nvGrpSpPr>
          <p:cNvPr id="9" name="Group 8"/>
          <p:cNvGrpSpPr/>
          <p:nvPr/>
        </p:nvGrpSpPr>
        <p:grpSpPr>
          <a:xfrm>
            <a:off x="5304303" y="4714741"/>
            <a:ext cx="3839697" cy="1544092"/>
            <a:chOff x="5137494" y="4431668"/>
            <a:chExt cx="3839697" cy="1544092"/>
          </a:xfrm>
        </p:grpSpPr>
        <p:grpSp>
          <p:nvGrpSpPr>
            <p:cNvPr id="34" name="Group 33"/>
            <p:cNvGrpSpPr/>
            <p:nvPr/>
          </p:nvGrpSpPr>
          <p:grpSpPr>
            <a:xfrm>
              <a:off x="5137494" y="4431669"/>
              <a:ext cx="3839697" cy="1544091"/>
              <a:chOff x="4592459" y="3501862"/>
              <a:chExt cx="3839697" cy="1544091"/>
            </a:xfrm>
          </p:grpSpPr>
          <p:sp>
            <p:nvSpPr>
              <p:cNvPr id="14" name="TextBox 13"/>
              <p:cNvSpPr txBox="1"/>
              <p:nvPr/>
            </p:nvSpPr>
            <p:spPr>
              <a:xfrm>
                <a:off x="4592459" y="3813952"/>
                <a:ext cx="3839697" cy="261610"/>
              </a:xfrm>
              <a:prstGeom prst="rect">
                <a:avLst/>
              </a:prstGeom>
              <a:noFill/>
            </p:spPr>
            <p:txBody>
              <a:bodyPr wrap="square" rtlCol="0">
                <a:spAutoFit/>
              </a:bodyPr>
              <a:lstStyle/>
              <a:p>
                <a:r>
                  <a:rPr lang="en-US" sz="1100" dirty="0" smtClean="0"/>
                  <a:t>2000     2001    2002    2003  2004   2005  2006  2007 </a:t>
                </a:r>
                <a:endParaRPr lang="en-US" sz="1100" dirty="0"/>
              </a:p>
            </p:txBody>
          </p:sp>
          <p:grpSp>
            <p:nvGrpSpPr>
              <p:cNvPr id="33" name="Group 32"/>
              <p:cNvGrpSpPr/>
              <p:nvPr/>
            </p:nvGrpSpPr>
            <p:grpSpPr>
              <a:xfrm>
                <a:off x="4847102" y="3501862"/>
                <a:ext cx="3053351" cy="1544091"/>
                <a:chOff x="4847102" y="3501862"/>
                <a:chExt cx="3053351" cy="1544091"/>
              </a:xfrm>
            </p:grpSpPr>
            <p:grpSp>
              <p:nvGrpSpPr>
                <p:cNvPr id="32" name="Group 31"/>
                <p:cNvGrpSpPr/>
                <p:nvPr/>
              </p:nvGrpSpPr>
              <p:grpSpPr>
                <a:xfrm>
                  <a:off x="4847102" y="3501862"/>
                  <a:ext cx="3053351" cy="284041"/>
                  <a:chOff x="4847102" y="3501862"/>
                  <a:chExt cx="3053351" cy="284041"/>
                </a:xfrm>
              </p:grpSpPr>
              <p:cxnSp>
                <p:nvCxnSpPr>
                  <p:cNvPr id="8" name="Straight Arrow Connector 7"/>
                  <p:cNvCxnSpPr/>
                  <p:nvPr/>
                </p:nvCxnSpPr>
                <p:spPr>
                  <a:xfrm>
                    <a:off x="4847102" y="3643403"/>
                    <a:ext cx="3053351" cy="96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1" name="Straight Connector 10"/>
                  <p:cNvCxnSpPr/>
                  <p:nvPr/>
                </p:nvCxnSpPr>
                <p:spPr>
                  <a:xfrm>
                    <a:off x="4858977" y="3502830"/>
                    <a:ext cx="0" cy="283073"/>
                  </a:xfrm>
                  <a:prstGeom prst="line">
                    <a:avLst/>
                  </a:prstGeom>
                </p:spPr>
                <p:style>
                  <a:lnRef idx="2">
                    <a:schemeClr val="dk1"/>
                  </a:lnRef>
                  <a:fillRef idx="0">
                    <a:schemeClr val="dk1"/>
                  </a:fillRef>
                  <a:effectRef idx="1">
                    <a:schemeClr val="dk1"/>
                  </a:effectRef>
                  <a:fontRef idx="minor">
                    <a:schemeClr val="tx1"/>
                  </a:fontRef>
                </p:style>
              </p:cxnSp>
              <p:cxnSp>
                <p:nvCxnSpPr>
                  <p:cNvPr id="13" name="Straight Connector 12"/>
                  <p:cNvCxnSpPr/>
                  <p:nvPr/>
                </p:nvCxnSpPr>
                <p:spPr>
                  <a:xfrm>
                    <a:off x="5276208" y="3501866"/>
                    <a:ext cx="0" cy="283073"/>
                  </a:xfrm>
                  <a:prstGeom prst="line">
                    <a:avLst/>
                  </a:prstGeom>
                </p:spPr>
                <p:style>
                  <a:lnRef idx="2">
                    <a:schemeClr val="dk1"/>
                  </a:lnRef>
                  <a:fillRef idx="0">
                    <a:schemeClr val="dk1"/>
                  </a:fillRef>
                  <a:effectRef idx="1">
                    <a:schemeClr val="dk1"/>
                  </a:effectRef>
                  <a:fontRef idx="minor">
                    <a:schemeClr val="tx1"/>
                  </a:fontRef>
                </p:style>
              </p:cxnSp>
              <p:cxnSp>
                <p:nvCxnSpPr>
                  <p:cNvPr id="15" name="Straight Connector 14"/>
                  <p:cNvCxnSpPr/>
                  <p:nvPr/>
                </p:nvCxnSpPr>
                <p:spPr>
                  <a:xfrm>
                    <a:off x="5669676" y="3501866"/>
                    <a:ext cx="0" cy="283073"/>
                  </a:xfrm>
                  <a:prstGeom prst="line">
                    <a:avLst/>
                  </a:prstGeom>
                </p:spPr>
                <p:style>
                  <a:lnRef idx="2">
                    <a:schemeClr val="dk1"/>
                  </a:lnRef>
                  <a:fillRef idx="0">
                    <a:schemeClr val="dk1"/>
                  </a:fillRef>
                  <a:effectRef idx="1">
                    <a:schemeClr val="dk1"/>
                  </a:effectRef>
                  <a:fontRef idx="minor">
                    <a:schemeClr val="tx1"/>
                  </a:fontRef>
                </p:style>
              </p:cxnSp>
              <p:cxnSp>
                <p:nvCxnSpPr>
                  <p:cNvPr id="16" name="Straight Connector 15"/>
                  <p:cNvCxnSpPr/>
                  <p:nvPr/>
                </p:nvCxnSpPr>
                <p:spPr>
                  <a:xfrm>
                    <a:off x="6049572" y="3501862"/>
                    <a:ext cx="0" cy="283073"/>
                  </a:xfrm>
                  <a:prstGeom prst="line">
                    <a:avLst/>
                  </a:prstGeom>
                </p:spPr>
                <p:style>
                  <a:lnRef idx="2">
                    <a:schemeClr val="dk1"/>
                  </a:lnRef>
                  <a:fillRef idx="0">
                    <a:schemeClr val="dk1"/>
                  </a:fillRef>
                  <a:effectRef idx="1">
                    <a:schemeClr val="dk1"/>
                  </a:effectRef>
                  <a:fontRef idx="minor">
                    <a:schemeClr val="tx1"/>
                  </a:fontRef>
                </p:style>
              </p:cxnSp>
              <p:cxnSp>
                <p:nvCxnSpPr>
                  <p:cNvPr id="17" name="Straight Connector 16"/>
                  <p:cNvCxnSpPr/>
                  <p:nvPr/>
                </p:nvCxnSpPr>
                <p:spPr>
                  <a:xfrm>
                    <a:off x="6787188" y="3502830"/>
                    <a:ext cx="0" cy="283073"/>
                  </a:xfrm>
                  <a:prstGeom prst="line">
                    <a:avLst/>
                  </a:prstGeom>
                </p:spPr>
                <p:style>
                  <a:lnRef idx="2">
                    <a:schemeClr val="dk1"/>
                  </a:lnRef>
                  <a:fillRef idx="0">
                    <a:schemeClr val="dk1"/>
                  </a:fillRef>
                  <a:effectRef idx="1">
                    <a:schemeClr val="dk1"/>
                  </a:effectRef>
                  <a:fontRef idx="minor">
                    <a:schemeClr val="tx1"/>
                  </a:fontRef>
                </p:style>
              </p:cxnSp>
              <p:cxnSp>
                <p:nvCxnSpPr>
                  <p:cNvPr id="18" name="Straight Connector 17"/>
                  <p:cNvCxnSpPr/>
                  <p:nvPr/>
                </p:nvCxnSpPr>
                <p:spPr>
                  <a:xfrm>
                    <a:off x="7470553" y="3501865"/>
                    <a:ext cx="0" cy="283073"/>
                  </a:xfrm>
                  <a:prstGeom prst="line">
                    <a:avLst/>
                  </a:prstGeom>
                </p:spPr>
                <p:style>
                  <a:lnRef idx="2">
                    <a:schemeClr val="dk1"/>
                  </a:lnRef>
                  <a:fillRef idx="0">
                    <a:schemeClr val="dk1"/>
                  </a:fillRef>
                  <a:effectRef idx="1">
                    <a:schemeClr val="dk1"/>
                  </a:effectRef>
                  <a:fontRef idx="minor">
                    <a:schemeClr val="tx1"/>
                  </a:fontRef>
                </p:style>
              </p:cxnSp>
            </p:grpSp>
            <p:sp>
              <p:nvSpPr>
                <p:cNvPr id="22" name="Left Brace 21"/>
                <p:cNvSpPr/>
                <p:nvPr/>
              </p:nvSpPr>
              <p:spPr>
                <a:xfrm rot="16200000">
                  <a:off x="5673654" y="3302255"/>
                  <a:ext cx="296884" cy="1930188"/>
                </a:xfrm>
                <a:prstGeom prst="lef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23" name="Left Brace 22"/>
                <p:cNvSpPr/>
                <p:nvPr/>
              </p:nvSpPr>
              <p:spPr>
                <a:xfrm rot="16200000">
                  <a:off x="6058225" y="3650382"/>
                  <a:ext cx="296884" cy="1860919"/>
                </a:xfrm>
                <a:prstGeom prst="lef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24" name="Left Brace 23"/>
                <p:cNvSpPr/>
                <p:nvPr/>
              </p:nvSpPr>
              <p:spPr>
                <a:xfrm rot="16200000">
                  <a:off x="6421672" y="3997072"/>
                  <a:ext cx="296884" cy="1800878"/>
                </a:xfrm>
                <a:prstGeom prst="lef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grpSp>
        </p:grpSp>
        <p:cxnSp>
          <p:nvCxnSpPr>
            <p:cNvPr id="19" name="Straight Connector 18"/>
            <p:cNvCxnSpPr/>
            <p:nvPr/>
          </p:nvCxnSpPr>
          <p:spPr>
            <a:xfrm>
              <a:off x="6967972" y="4432637"/>
              <a:ext cx="0" cy="283073"/>
            </a:xfrm>
            <a:prstGeom prst="line">
              <a:avLst/>
            </a:prstGeom>
          </p:spPr>
          <p:style>
            <a:lnRef idx="2">
              <a:schemeClr val="dk1"/>
            </a:lnRef>
            <a:fillRef idx="0">
              <a:schemeClr val="dk1"/>
            </a:fillRef>
            <a:effectRef idx="1">
              <a:schemeClr val="dk1"/>
            </a:effectRef>
            <a:fontRef idx="minor">
              <a:schemeClr val="tx1"/>
            </a:fontRef>
          </p:style>
        </p:cxnSp>
        <p:cxnSp>
          <p:nvCxnSpPr>
            <p:cNvPr id="20" name="Straight Connector 19"/>
            <p:cNvCxnSpPr/>
            <p:nvPr/>
          </p:nvCxnSpPr>
          <p:spPr>
            <a:xfrm>
              <a:off x="7695583" y="4431668"/>
              <a:ext cx="0" cy="283073"/>
            </a:xfrm>
            <a:prstGeom prst="line">
              <a:avLst/>
            </a:prstGeom>
          </p:spPr>
          <p:style>
            <a:lnRef idx="2">
              <a:schemeClr val="dk1"/>
            </a:lnRef>
            <a:fillRef idx="0">
              <a:schemeClr val="dk1"/>
            </a:fillRef>
            <a:effectRef idx="1">
              <a:schemeClr val="dk1"/>
            </a:effectRef>
            <a:fontRef idx="minor">
              <a:schemeClr val="tx1"/>
            </a:fontRef>
          </p:style>
        </p:cxnSp>
      </p:grpSp>
    </p:spTree>
    <p:extLst>
      <p:ext uri="{BB962C8B-B14F-4D97-AF65-F5344CB8AC3E}">
        <p14:creationId xmlns:p14="http://schemas.microsoft.com/office/powerpoint/2010/main" val="35601881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210" y="654605"/>
            <a:ext cx="8733654" cy="864479"/>
          </a:xfrm>
        </p:spPr>
        <p:txBody>
          <a:bodyPr>
            <a:normAutofit fontScale="90000"/>
          </a:bodyPr>
          <a:lstStyle/>
          <a:p>
            <a:r>
              <a:rPr lang="en-US" dirty="0" smtClean="0"/>
              <a:t>Static vs. Dynamic Hydrologic Modeling (2)</a:t>
            </a:r>
            <a:endParaRPr lang="en-US" dirty="0"/>
          </a:p>
        </p:txBody>
      </p:sp>
      <p:pic>
        <p:nvPicPr>
          <p:cNvPr id="20" name="Content Placeholder 19"/>
          <p:cNvPicPr>
            <a:picLocks noGrp="1" noChangeAspect="1"/>
          </p:cNvPicPr>
          <p:nvPr>
            <p:ph idx="1"/>
          </p:nvPr>
        </p:nvPicPr>
        <p:blipFill>
          <a:blip r:embed="rId3"/>
          <a:stretch>
            <a:fillRect/>
          </a:stretch>
        </p:blipFill>
        <p:spPr>
          <a:xfrm>
            <a:off x="1174795" y="1519084"/>
            <a:ext cx="6751955" cy="4783393"/>
          </a:xfrm>
          <a:prstGeom prst="rect">
            <a:avLst/>
          </a:prstGeom>
        </p:spPr>
      </p:pic>
    </p:spTree>
    <p:extLst>
      <p:ext uri="{BB962C8B-B14F-4D97-AF65-F5344CB8AC3E}">
        <p14:creationId xmlns:p14="http://schemas.microsoft.com/office/powerpoint/2010/main" val="6281865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210" y="654605"/>
            <a:ext cx="8733654" cy="864479"/>
          </a:xfrm>
        </p:spPr>
        <p:txBody>
          <a:bodyPr>
            <a:normAutofit fontScale="90000"/>
          </a:bodyPr>
          <a:lstStyle/>
          <a:p>
            <a:r>
              <a:rPr lang="en-US" dirty="0" smtClean="0"/>
              <a:t>Static vs. Dynamic Hydrologic Modeling (3)</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93209" y="1807751"/>
                <a:ext cx="6463230" cy="4004394"/>
              </a:xfrm>
            </p:spPr>
            <p:txBody>
              <a:bodyPr>
                <a:normAutofit/>
              </a:bodyPr>
              <a:lstStyle/>
              <a:p>
                <a:pPr>
                  <a:lnSpc>
                    <a:spcPct val="150000"/>
                  </a:lnSpc>
                </a:pPr>
                <a:r>
                  <a:rPr lang="en-US" sz="2400" b="0" i="1" dirty="0" smtClean="0"/>
                  <a:t>Runoff coefficient</a:t>
                </a:r>
                <a14:m>
                  <m:oMath xmlns:m="http://schemas.openxmlformats.org/officeDocument/2006/math">
                    <m:r>
                      <a:rPr lang="en-US" sz="2400" b="0" i="1" dirty="0" smtClean="0">
                        <a:latin typeface="Cambria Math" panose="02040503050406030204" pitchFamily="18" charset="0"/>
                      </a:rPr>
                      <m:t>=</m:t>
                    </m:r>
                    <m:f>
                      <m:fPr>
                        <m:ctrlPr>
                          <a:rPr lang="en-US" sz="2400" i="1" dirty="0" smtClean="0">
                            <a:latin typeface="Cambria Math" panose="02040503050406030204" pitchFamily="18" charset="0"/>
                          </a:rPr>
                        </m:ctrlPr>
                      </m:fPr>
                      <m:num>
                        <m:r>
                          <a:rPr lang="en-US" sz="2400" b="0" i="1" dirty="0" smtClean="0">
                            <a:latin typeface="Cambria Math" panose="02040503050406030204" pitchFamily="18" charset="0"/>
                          </a:rPr>
                          <m:t>𝐴𝑛𝑛𝑢𝑎𝑙</m:t>
                        </m:r>
                        <m:r>
                          <a:rPr lang="en-US" sz="2400" b="0" i="1" dirty="0" smtClean="0">
                            <a:latin typeface="Cambria Math" panose="02040503050406030204" pitchFamily="18" charset="0"/>
                          </a:rPr>
                          <m:t> </m:t>
                        </m:r>
                        <m:r>
                          <a:rPr lang="en-US" sz="2400" b="0" i="1" dirty="0" smtClean="0">
                            <a:latin typeface="Cambria Math" panose="02040503050406030204" pitchFamily="18" charset="0"/>
                          </a:rPr>
                          <m:t>𝑟𝑢𝑛𝑜𝑓𝑓</m:t>
                        </m:r>
                      </m:num>
                      <m:den>
                        <m:r>
                          <a:rPr lang="en-US" sz="2400" b="0" i="1" dirty="0" smtClean="0">
                            <a:latin typeface="Cambria Math" panose="02040503050406030204" pitchFamily="18" charset="0"/>
                          </a:rPr>
                          <m:t>𝐴𝑛𝑛𝑢𝑎𝑙</m:t>
                        </m:r>
                        <m:r>
                          <a:rPr lang="en-US" sz="2400" b="0" i="1" dirty="0" smtClean="0">
                            <a:latin typeface="Cambria Math" panose="02040503050406030204" pitchFamily="18" charset="0"/>
                          </a:rPr>
                          <m:t> </m:t>
                        </m:r>
                        <m:r>
                          <a:rPr lang="en-US" sz="2400" b="0" i="1" dirty="0" smtClean="0">
                            <a:latin typeface="Cambria Math" panose="02040503050406030204" pitchFamily="18" charset="0"/>
                          </a:rPr>
                          <m:t>𝑝𝑟𝑒𝑐𝑖𝑝𝑖𝑡𝑎𝑡𝑖𝑜𝑛</m:t>
                        </m:r>
                      </m:den>
                    </m:f>
                  </m:oMath>
                </a14:m>
                <a:endParaRPr lang="en-US" sz="2400" dirty="0" smtClean="0">
                  <a:latin typeface="+mj-lt"/>
                </a:endParaRPr>
              </a:p>
              <a:p>
                <a:pPr>
                  <a:lnSpc>
                    <a:spcPct val="150000"/>
                  </a:lnSpc>
                </a:pPr>
                <a:r>
                  <a:rPr lang="en-US" sz="2400" dirty="0" smtClean="0">
                    <a:latin typeface="+mj-lt"/>
                  </a:rPr>
                  <a:t>Better simulation results by Dynamic modeling</a:t>
                </a:r>
              </a:p>
              <a:p>
                <a:endParaRPr lang="en-US" sz="2400" dirty="0"/>
              </a:p>
              <a:p>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93209" y="1807751"/>
                <a:ext cx="6463230" cy="4004394"/>
              </a:xfrm>
              <a:blipFill>
                <a:blip r:embed="rId4"/>
                <a:stretch>
                  <a:fillRect l="-1321"/>
                </a:stretch>
              </a:blipFill>
            </p:spPr>
            <p:txBody>
              <a:bodyPr/>
              <a:lstStyle/>
              <a:p>
                <a:r>
                  <a:rPr lang="en-US">
                    <a:noFill/>
                  </a:rPr>
                  <a:t> </a:t>
                </a:r>
              </a:p>
            </p:txBody>
          </p:sp>
        </mc:Fallback>
      </mc:AlternateContent>
      <p:graphicFrame>
        <p:nvGraphicFramePr>
          <p:cNvPr id="6" name="Table 5"/>
          <p:cNvGraphicFramePr>
            <a:graphicFrameLocks noGrp="1"/>
          </p:cNvGraphicFramePr>
          <p:nvPr>
            <p:extLst>
              <p:ext uri="{D42A27DB-BD31-4B8C-83A1-F6EECF244321}">
                <p14:modId xmlns:p14="http://schemas.microsoft.com/office/powerpoint/2010/main" val="165027407"/>
              </p:ext>
            </p:extLst>
          </p:nvPr>
        </p:nvGraphicFramePr>
        <p:xfrm>
          <a:off x="5205778" y="3992716"/>
          <a:ext cx="3594092" cy="1097280"/>
        </p:xfrm>
        <a:graphic>
          <a:graphicData uri="http://schemas.openxmlformats.org/drawingml/2006/table">
            <a:tbl>
              <a:tblPr firstRow="1" bandRow="1">
                <a:tableStyleId>{2D5ABB26-0587-4C30-8999-92F81FD0307C}</a:tableStyleId>
              </a:tblPr>
              <a:tblGrid>
                <a:gridCol w="898523">
                  <a:extLst>
                    <a:ext uri="{9D8B030D-6E8A-4147-A177-3AD203B41FA5}">
                      <a16:colId xmlns:a16="http://schemas.microsoft.com/office/drawing/2014/main" val="3039274180"/>
                    </a:ext>
                  </a:extLst>
                </a:gridCol>
                <a:gridCol w="898523">
                  <a:extLst>
                    <a:ext uri="{9D8B030D-6E8A-4147-A177-3AD203B41FA5}">
                      <a16:colId xmlns:a16="http://schemas.microsoft.com/office/drawing/2014/main" val="1647587670"/>
                    </a:ext>
                  </a:extLst>
                </a:gridCol>
                <a:gridCol w="898523">
                  <a:extLst>
                    <a:ext uri="{9D8B030D-6E8A-4147-A177-3AD203B41FA5}">
                      <a16:colId xmlns:a16="http://schemas.microsoft.com/office/drawing/2014/main" val="1578135403"/>
                    </a:ext>
                  </a:extLst>
                </a:gridCol>
                <a:gridCol w="898523">
                  <a:extLst>
                    <a:ext uri="{9D8B030D-6E8A-4147-A177-3AD203B41FA5}">
                      <a16:colId xmlns:a16="http://schemas.microsoft.com/office/drawing/2014/main" val="1524385924"/>
                    </a:ext>
                  </a:extLst>
                </a:gridCol>
              </a:tblGrid>
              <a:tr h="422378">
                <a:tc>
                  <a:txBody>
                    <a:bodyPr/>
                    <a:lstStyle/>
                    <a:p>
                      <a:pPr algn="ct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t>Dynamic CA</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t>Dynamic NLCD</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t>Static LU</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02497054"/>
                  </a:ext>
                </a:extLst>
              </a:tr>
              <a:tr h="422378">
                <a:tc>
                  <a:txBody>
                    <a:bodyPr/>
                    <a:lstStyle/>
                    <a:p>
                      <a:pPr algn="ctr"/>
                      <a:r>
                        <a:rPr lang="en-US" sz="1200" baseline="0" dirty="0" smtClean="0"/>
                        <a:t>difference to observed</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t>29 %</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t>31 %</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t>35 %</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191347"/>
                  </a:ext>
                </a:extLst>
              </a:tr>
            </a:tbl>
          </a:graphicData>
        </a:graphic>
      </p:graphicFrame>
      <p:pic>
        <p:nvPicPr>
          <p:cNvPr id="7" name="Picture 6"/>
          <p:cNvPicPr>
            <a:picLocks noChangeAspect="1"/>
          </p:cNvPicPr>
          <p:nvPr/>
        </p:nvPicPr>
        <p:blipFill>
          <a:blip r:embed="rId5"/>
          <a:stretch>
            <a:fillRect/>
          </a:stretch>
        </p:blipFill>
        <p:spPr>
          <a:xfrm>
            <a:off x="271953" y="3809948"/>
            <a:ext cx="4706520" cy="2267909"/>
          </a:xfrm>
          <a:prstGeom prst="rect">
            <a:avLst/>
          </a:prstGeom>
        </p:spPr>
      </p:pic>
    </p:spTree>
    <p:extLst>
      <p:ext uri="{BB962C8B-B14F-4D97-AF65-F5344CB8AC3E}">
        <p14:creationId xmlns:p14="http://schemas.microsoft.com/office/powerpoint/2010/main" val="14629193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210" y="625035"/>
            <a:ext cx="8733654" cy="1143000"/>
          </a:xfrm>
        </p:spPr>
        <p:txBody>
          <a:bodyPr/>
          <a:lstStyle/>
          <a:p>
            <a:r>
              <a:rPr lang="en-US" dirty="0" smtClean="0"/>
              <a:t>In Summary</a:t>
            </a:r>
            <a:endParaRPr lang="en-US" dirty="0"/>
          </a:p>
        </p:txBody>
      </p:sp>
      <p:sp>
        <p:nvSpPr>
          <p:cNvPr id="3" name="Content Placeholder 2"/>
          <p:cNvSpPr>
            <a:spLocks noGrp="1"/>
          </p:cNvSpPr>
          <p:nvPr>
            <p:ph idx="1"/>
          </p:nvPr>
        </p:nvSpPr>
        <p:spPr>
          <a:xfrm>
            <a:off x="193210" y="1617448"/>
            <a:ext cx="8733654" cy="4708965"/>
          </a:xfrm>
        </p:spPr>
        <p:txBody>
          <a:bodyPr>
            <a:noAutofit/>
          </a:bodyPr>
          <a:lstStyle/>
          <a:p>
            <a:pPr>
              <a:lnSpc>
                <a:spcPct val="160000"/>
              </a:lnSpc>
            </a:pPr>
            <a:r>
              <a:rPr lang="en-US" sz="1800" dirty="0"/>
              <a:t>Test and improve a new method to predict Land Cover Change</a:t>
            </a:r>
          </a:p>
          <a:p>
            <a:pPr>
              <a:lnSpc>
                <a:spcPct val="160000"/>
              </a:lnSpc>
            </a:pPr>
            <a:r>
              <a:rPr lang="en-US" sz="1800" dirty="0"/>
              <a:t>Couple Hydrologic Modeling with Land Cover Change model</a:t>
            </a:r>
          </a:p>
          <a:p>
            <a:pPr>
              <a:lnSpc>
                <a:spcPct val="160000"/>
              </a:lnSpc>
            </a:pPr>
            <a:r>
              <a:rPr lang="en-US" sz="1800" dirty="0"/>
              <a:t>Improve the representation of hydrological processes</a:t>
            </a:r>
          </a:p>
          <a:p>
            <a:pPr>
              <a:lnSpc>
                <a:spcPct val="160000"/>
              </a:lnSpc>
            </a:pPr>
            <a:r>
              <a:rPr lang="en-US" sz="1800" dirty="0"/>
              <a:t>Reduce model uncertainties</a:t>
            </a:r>
          </a:p>
          <a:p>
            <a:endParaRPr lang="en-US" sz="1800" dirty="0"/>
          </a:p>
          <a:p>
            <a:pPr>
              <a:lnSpc>
                <a:spcPct val="150000"/>
              </a:lnSpc>
            </a:pPr>
            <a:r>
              <a:rPr lang="en-US" sz="1800" dirty="0" smtClean="0"/>
              <a:t>Next steps:</a:t>
            </a:r>
          </a:p>
          <a:p>
            <a:pPr lvl="1">
              <a:lnSpc>
                <a:spcPct val="150000"/>
              </a:lnSpc>
            </a:pPr>
            <a:r>
              <a:rPr lang="en-US" sz="1800" dirty="0" smtClean="0"/>
              <a:t>Improve the accuracy of land use change model</a:t>
            </a:r>
          </a:p>
          <a:p>
            <a:pPr lvl="1">
              <a:lnSpc>
                <a:spcPct val="150000"/>
              </a:lnSpc>
            </a:pPr>
            <a:r>
              <a:rPr lang="en-US" sz="1800" dirty="0" smtClean="0"/>
              <a:t>Conduct hydrologic modeling for a longer simulation period</a:t>
            </a:r>
            <a:endParaRPr lang="en-US" sz="1600" dirty="0" smtClean="0"/>
          </a:p>
        </p:txBody>
      </p:sp>
    </p:spTree>
    <p:extLst>
      <p:ext uri="{BB962C8B-B14F-4D97-AF65-F5344CB8AC3E}">
        <p14:creationId xmlns:p14="http://schemas.microsoft.com/office/powerpoint/2010/main" val="22420369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9310" y="2901070"/>
            <a:ext cx="2664290" cy="1143000"/>
          </a:xfrm>
        </p:spPr>
        <p:txBody>
          <a:bodyPr/>
          <a:lstStyle/>
          <a:p>
            <a:r>
              <a:rPr lang="en-US" dirty="0" smtClean="0"/>
              <a:t>Thank you!</a:t>
            </a:r>
            <a:endParaRPr lang="en-US" dirty="0"/>
          </a:p>
        </p:txBody>
      </p:sp>
    </p:spTree>
    <p:extLst>
      <p:ext uri="{BB962C8B-B14F-4D97-AF65-F5344CB8AC3E}">
        <p14:creationId xmlns:p14="http://schemas.microsoft.com/office/powerpoint/2010/main" val="42660551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a:xfrm>
            <a:off x="193210" y="1764784"/>
            <a:ext cx="4840906" cy="4513023"/>
          </a:xfrm>
        </p:spPr>
        <p:txBody>
          <a:bodyPr>
            <a:noAutofit/>
          </a:bodyPr>
          <a:lstStyle/>
          <a:p>
            <a:r>
              <a:rPr lang="en-US" sz="2000" dirty="0" smtClean="0"/>
              <a:t>Threats </a:t>
            </a:r>
            <a:r>
              <a:rPr lang="en-US" sz="2000" dirty="0"/>
              <a:t>to the </a:t>
            </a:r>
            <a:r>
              <a:rPr lang="en-US" sz="2000" dirty="0" smtClean="0"/>
              <a:t>water sustainability:</a:t>
            </a:r>
          </a:p>
          <a:p>
            <a:pPr lvl="1"/>
            <a:r>
              <a:rPr lang="en-US" sz="1800" dirty="0" smtClean="0"/>
              <a:t>Population </a:t>
            </a:r>
            <a:r>
              <a:rPr lang="en-US" sz="1800" dirty="0"/>
              <a:t>growth and </a:t>
            </a:r>
            <a:r>
              <a:rPr lang="en-US" sz="1800" dirty="0" smtClean="0"/>
              <a:t>urbanization</a:t>
            </a:r>
          </a:p>
          <a:p>
            <a:pPr>
              <a:spcBef>
                <a:spcPts val="1200"/>
              </a:spcBef>
            </a:pPr>
            <a:r>
              <a:rPr lang="en-US" sz="2000" dirty="0"/>
              <a:t>Land Cover Change from Natural Areas to Impervious Surfaces</a:t>
            </a:r>
          </a:p>
          <a:p>
            <a:pPr>
              <a:spcBef>
                <a:spcPts val="1200"/>
              </a:spcBef>
            </a:pPr>
            <a:r>
              <a:rPr lang="en-US" sz="2000" dirty="0" smtClean="0"/>
              <a:t>Impacts on water quality &amp; quantity:</a:t>
            </a:r>
          </a:p>
          <a:p>
            <a:pPr lvl="1"/>
            <a:r>
              <a:rPr lang="en-US" sz="1800" dirty="0" smtClean="0"/>
              <a:t>Increases pollutants concentration</a:t>
            </a:r>
          </a:p>
          <a:p>
            <a:pPr lvl="1"/>
            <a:r>
              <a:rPr lang="en-US" sz="1800" dirty="0" smtClean="0"/>
              <a:t>Increases runoff volumes and peak flow</a:t>
            </a:r>
            <a:endParaRPr lang="en-US" sz="1800" dirty="0"/>
          </a:p>
          <a:p>
            <a:pPr>
              <a:spcBef>
                <a:spcPts val="1200"/>
              </a:spcBef>
            </a:pPr>
            <a:r>
              <a:rPr lang="en-US" sz="2000" dirty="0"/>
              <a:t>Results </a:t>
            </a:r>
            <a:r>
              <a:rPr lang="en-US" sz="2000" dirty="0" smtClean="0"/>
              <a:t>are:</a:t>
            </a:r>
          </a:p>
          <a:p>
            <a:pPr lvl="1"/>
            <a:r>
              <a:rPr lang="en-US" sz="1800" dirty="0"/>
              <a:t>more frequent and extreme floods</a:t>
            </a:r>
          </a:p>
          <a:p>
            <a:pPr lvl="1"/>
            <a:r>
              <a:rPr lang="en-US" sz="1800" dirty="0"/>
              <a:t>reduced water quality</a:t>
            </a:r>
          </a:p>
          <a:p>
            <a:pPr lvl="1"/>
            <a:r>
              <a:rPr lang="en-US" sz="1800" dirty="0"/>
              <a:t>reduced recharge rate of </a:t>
            </a:r>
            <a:r>
              <a:rPr lang="en-US" sz="1800" dirty="0" smtClean="0"/>
              <a:t>aquifers</a:t>
            </a:r>
            <a:endParaRPr lang="en-US" sz="1800" dirty="0"/>
          </a:p>
        </p:txBody>
      </p:sp>
      <p:pic>
        <p:nvPicPr>
          <p:cNvPr id="4" name="Picture 2" descr="Relationship of Impervious Cover to Stream Health - High degree of impercious cover associates with poor stream health. Source: Center for Watershed Protec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0088" y="1235216"/>
            <a:ext cx="3536222" cy="2543798"/>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4866947" y="3985492"/>
            <a:ext cx="4267199" cy="2259675"/>
            <a:chOff x="4176355" y="2747084"/>
            <a:chExt cx="4941683" cy="2599280"/>
          </a:xfrm>
        </p:grpSpPr>
        <p:pic>
          <p:nvPicPr>
            <p:cNvPr id="6" name="Picture 2" descr="https://bloomington.in.gov/media/media/image/jpeg/1286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41260" y="2747084"/>
              <a:ext cx="4683185" cy="213849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176355" y="4868421"/>
              <a:ext cx="4941683" cy="477943"/>
            </a:xfrm>
            <a:prstGeom prst="rect">
              <a:avLst/>
            </a:prstGeom>
            <a:noFill/>
          </p:spPr>
          <p:txBody>
            <a:bodyPr wrap="square" rtlCol="0">
              <a:spAutoFit/>
            </a:bodyPr>
            <a:lstStyle/>
            <a:p>
              <a:pPr algn="ctr"/>
              <a:r>
                <a:rPr lang="en-US" sz="700" dirty="0"/>
                <a:t>Source: (EPA) U.S. Environmental Protection Agency. 2003. Protecting Water Quality from Urban </a:t>
              </a:r>
              <a:r>
                <a:rPr lang="en-US" sz="700" dirty="0" smtClean="0"/>
                <a:t>Runoff.</a:t>
              </a:r>
            </a:p>
            <a:p>
              <a:pPr algn="ctr"/>
              <a:r>
                <a:rPr lang="en-US" sz="700" dirty="0" smtClean="0"/>
                <a:t>EPA </a:t>
              </a:r>
              <a:r>
                <a:rPr lang="en-US" sz="700" dirty="0"/>
                <a:t>841-F-03-003. Washington, D.C.: United States Environmental Protection Agency, Nonpoint Source Control Branch.</a:t>
              </a:r>
            </a:p>
          </p:txBody>
        </p:sp>
      </p:grpSp>
    </p:spTree>
    <p:extLst>
      <p:ext uri="{BB962C8B-B14F-4D97-AF65-F5344CB8AC3E}">
        <p14:creationId xmlns:p14="http://schemas.microsoft.com/office/powerpoint/2010/main" val="12075689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210" y="580660"/>
            <a:ext cx="8733654" cy="1143000"/>
          </a:xfrm>
        </p:spPr>
        <p:txBody>
          <a:bodyPr/>
          <a:lstStyle/>
          <a:p>
            <a:r>
              <a:rPr lang="en-US" dirty="0" smtClean="0"/>
              <a:t>Traditional Engineering Planning</a:t>
            </a:r>
            <a:endParaRPr lang="en-US" dirty="0"/>
          </a:p>
        </p:txBody>
      </p:sp>
      <p:sp>
        <p:nvSpPr>
          <p:cNvPr id="3" name="Content Placeholder 2"/>
          <p:cNvSpPr>
            <a:spLocks noGrp="1"/>
          </p:cNvSpPr>
          <p:nvPr>
            <p:ph sz="half" idx="1"/>
          </p:nvPr>
        </p:nvSpPr>
        <p:spPr>
          <a:xfrm>
            <a:off x="212045" y="1704554"/>
            <a:ext cx="8599446" cy="4239492"/>
          </a:xfrm>
        </p:spPr>
        <p:txBody>
          <a:bodyPr>
            <a:normAutofit fontScale="92500" lnSpcReduction="20000"/>
          </a:bodyPr>
          <a:lstStyle/>
          <a:p>
            <a:pPr>
              <a:lnSpc>
                <a:spcPct val="150000"/>
              </a:lnSpc>
            </a:pPr>
            <a:r>
              <a:rPr lang="en-US" sz="2400" dirty="0" smtClean="0"/>
              <a:t>Water supply and </a:t>
            </a:r>
            <a:r>
              <a:rPr lang="en-US" sz="2400" dirty="0" err="1" smtClean="0"/>
              <a:t>stormwater</a:t>
            </a:r>
            <a:r>
              <a:rPr lang="en-US" sz="2400" dirty="0" smtClean="0"/>
              <a:t> systems are typically planned/designed in isolation</a:t>
            </a:r>
          </a:p>
          <a:p>
            <a:pPr>
              <a:lnSpc>
                <a:spcPct val="150000"/>
              </a:lnSpc>
            </a:pPr>
            <a:r>
              <a:rPr lang="en-US" sz="2400" dirty="0" smtClean="0"/>
              <a:t>Existing Paradigm:</a:t>
            </a:r>
          </a:p>
          <a:p>
            <a:pPr lvl="1">
              <a:lnSpc>
                <a:spcPct val="150000"/>
              </a:lnSpc>
            </a:pPr>
            <a:r>
              <a:rPr lang="en-US" sz="2000" dirty="0" smtClean="0"/>
              <a:t>Supply side enhancement</a:t>
            </a:r>
          </a:p>
          <a:p>
            <a:pPr lvl="2">
              <a:lnSpc>
                <a:spcPct val="150000"/>
              </a:lnSpc>
            </a:pPr>
            <a:r>
              <a:rPr lang="en-US" sz="1600" dirty="0" smtClean="0"/>
              <a:t>Continuous Hydrologic Simulation</a:t>
            </a:r>
          </a:p>
          <a:p>
            <a:pPr lvl="1">
              <a:lnSpc>
                <a:spcPct val="150000"/>
              </a:lnSpc>
            </a:pPr>
            <a:r>
              <a:rPr lang="en-US" sz="2000" dirty="0" err="1" smtClean="0"/>
              <a:t>Stormwater</a:t>
            </a:r>
            <a:r>
              <a:rPr lang="en-US" sz="2000" dirty="0" smtClean="0"/>
              <a:t> drainage to regulate excess runoff</a:t>
            </a:r>
          </a:p>
          <a:p>
            <a:pPr lvl="2">
              <a:lnSpc>
                <a:spcPct val="150000"/>
              </a:lnSpc>
            </a:pPr>
            <a:r>
              <a:rPr lang="en-US" sz="1600" dirty="0" smtClean="0"/>
              <a:t>Event-based Hydrologic Modeling</a:t>
            </a:r>
          </a:p>
          <a:p>
            <a:pPr>
              <a:lnSpc>
                <a:spcPct val="150000"/>
              </a:lnSpc>
            </a:pPr>
            <a:r>
              <a:rPr lang="en-US" sz="2400" dirty="0" smtClean="0"/>
              <a:t>One of the drawbacks observed in the current approach:</a:t>
            </a:r>
          </a:p>
          <a:p>
            <a:pPr lvl="1">
              <a:lnSpc>
                <a:spcPct val="150000"/>
              </a:lnSpc>
            </a:pPr>
            <a:r>
              <a:rPr lang="en-US" dirty="0" smtClean="0"/>
              <a:t>Land Use/Land Cover is static and exogenous parameter</a:t>
            </a:r>
            <a:endParaRPr lang="en-US" sz="2400" dirty="0" smtClean="0"/>
          </a:p>
        </p:txBody>
      </p:sp>
    </p:spTree>
    <p:extLst>
      <p:ext uri="{BB962C8B-B14F-4D97-AF65-F5344CB8AC3E}">
        <p14:creationId xmlns:p14="http://schemas.microsoft.com/office/powerpoint/2010/main" val="7231016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611" y="648946"/>
            <a:ext cx="8229600" cy="922793"/>
          </a:xfrm>
        </p:spPr>
        <p:txBody>
          <a:bodyPr>
            <a:normAutofit/>
          </a:bodyPr>
          <a:lstStyle/>
          <a:p>
            <a:r>
              <a:rPr lang="en-US" sz="3600" dirty="0" smtClean="0"/>
              <a:t>Objectives</a:t>
            </a:r>
            <a:endParaRPr lang="en-US" sz="3600" dirty="0"/>
          </a:p>
        </p:txBody>
      </p:sp>
      <p:sp>
        <p:nvSpPr>
          <p:cNvPr id="3" name="Content Placeholder 2"/>
          <p:cNvSpPr>
            <a:spLocks noGrp="1"/>
          </p:cNvSpPr>
          <p:nvPr>
            <p:ph idx="1"/>
          </p:nvPr>
        </p:nvSpPr>
        <p:spPr>
          <a:xfrm>
            <a:off x="457199" y="1571737"/>
            <a:ext cx="8044543" cy="4858559"/>
          </a:xfrm>
        </p:spPr>
        <p:txBody>
          <a:bodyPr>
            <a:normAutofit/>
          </a:bodyPr>
          <a:lstStyle/>
          <a:p>
            <a:r>
              <a:rPr lang="en-US" sz="2400" dirty="0" smtClean="0"/>
              <a:t>Apply an integrated hydrologic modeling approach to incorporate DYNAMIC land use/land cover.</a:t>
            </a:r>
          </a:p>
          <a:p>
            <a:r>
              <a:rPr lang="en-US" sz="2400" dirty="0" smtClean="0"/>
              <a:t>Assess </a:t>
            </a:r>
            <a:r>
              <a:rPr lang="en-US" sz="2400" dirty="0"/>
              <a:t>the impact of land </a:t>
            </a:r>
            <a:r>
              <a:rPr lang="en-US" sz="2400" dirty="0" smtClean="0"/>
              <a:t>use/land cover </a:t>
            </a:r>
            <a:r>
              <a:rPr lang="en-US" sz="2400" dirty="0"/>
              <a:t>change </a:t>
            </a:r>
            <a:r>
              <a:rPr lang="en-US" sz="2400" dirty="0" smtClean="0"/>
              <a:t>on </a:t>
            </a:r>
            <a:r>
              <a:rPr lang="en-US" sz="2400" dirty="0"/>
              <a:t>the hydrologic flow regime in </a:t>
            </a:r>
            <a:r>
              <a:rPr lang="en-US" sz="2400" dirty="0" smtClean="0"/>
              <a:t>urbanizing watersheds. </a:t>
            </a:r>
          </a:p>
          <a:p>
            <a:r>
              <a:rPr lang="en-US" sz="2400" dirty="0" smtClean="0"/>
              <a:t>Implemented methods include:</a:t>
            </a:r>
          </a:p>
          <a:p>
            <a:pPr lvl="1"/>
            <a:r>
              <a:rPr lang="en-US" sz="2200" dirty="0"/>
              <a:t>Cellular </a:t>
            </a:r>
            <a:r>
              <a:rPr lang="en-US" sz="2200" dirty="0" smtClean="0"/>
              <a:t>Automata </a:t>
            </a:r>
            <a:r>
              <a:rPr lang="en-US" sz="2200" dirty="0"/>
              <a:t>model </a:t>
            </a:r>
            <a:r>
              <a:rPr lang="en-US" sz="2200" dirty="0" smtClean="0"/>
              <a:t>to represent  </a:t>
            </a:r>
            <a:r>
              <a:rPr lang="en-US" sz="2200" dirty="0"/>
              <a:t>land use </a:t>
            </a:r>
            <a:r>
              <a:rPr lang="en-US" sz="2200" dirty="0" smtClean="0"/>
              <a:t>change.</a:t>
            </a:r>
          </a:p>
          <a:p>
            <a:pPr lvl="1"/>
            <a:r>
              <a:rPr lang="en-US" sz="2200" dirty="0" smtClean="0"/>
              <a:t>Hydrologic Modeling (Soil and Water Assessment Tool - SWAT).</a:t>
            </a:r>
          </a:p>
          <a:p>
            <a:pPr marL="0" indent="0">
              <a:buNone/>
            </a:pPr>
            <a:endParaRPr lang="en-US" sz="1600" dirty="0">
              <a:solidFill>
                <a:schemeClr val="tx1"/>
              </a:solidFill>
              <a:latin typeface="Times New Roman"/>
              <a:cs typeface="Times New Roman"/>
            </a:endParaRPr>
          </a:p>
          <a:p>
            <a:pPr marL="0" indent="0">
              <a:buNone/>
            </a:pPr>
            <a:endParaRPr lang="en-US" sz="2400" dirty="0" smtClean="0"/>
          </a:p>
          <a:p>
            <a:endParaRPr lang="en-US" sz="2400" dirty="0"/>
          </a:p>
        </p:txBody>
      </p:sp>
    </p:spTree>
    <p:extLst>
      <p:ext uri="{BB962C8B-B14F-4D97-AF65-F5344CB8AC3E}">
        <p14:creationId xmlns:p14="http://schemas.microsoft.com/office/powerpoint/2010/main" val="35001724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210" y="654605"/>
            <a:ext cx="8733654" cy="744025"/>
          </a:xfrm>
        </p:spPr>
        <p:txBody>
          <a:bodyPr>
            <a:normAutofit/>
          </a:bodyPr>
          <a:lstStyle/>
          <a:p>
            <a:pPr algn="ctr"/>
            <a:r>
              <a:rPr lang="en-US" dirty="0" smtClean="0"/>
              <a:t>Integrated Modeling Approach</a:t>
            </a:r>
            <a:endParaRPr lang="en-US" dirty="0"/>
          </a:p>
        </p:txBody>
      </p:sp>
      <p:sp>
        <p:nvSpPr>
          <p:cNvPr id="30" name="Oval 29"/>
          <p:cNvSpPr/>
          <p:nvPr/>
        </p:nvSpPr>
        <p:spPr>
          <a:xfrm>
            <a:off x="6879113" y="2448037"/>
            <a:ext cx="1515029" cy="941309"/>
          </a:xfrm>
          <a:prstGeom prst="ellipse">
            <a:avLst/>
          </a:prstGeom>
        </p:spPr>
        <p:style>
          <a:lnRef idx="0">
            <a:schemeClr val="accent6"/>
          </a:lnRef>
          <a:fillRef idx="3">
            <a:schemeClr val="accent6"/>
          </a:fillRef>
          <a:effectRef idx="3">
            <a:schemeClr val="accent6"/>
          </a:effectRef>
          <a:fontRef idx="minor">
            <a:schemeClr val="lt1"/>
          </a:fontRef>
        </p:style>
        <p:txBody>
          <a:bodyPr wrap="none" rtlCol="0" anchor="ctr"/>
          <a:lstStyle/>
          <a:p>
            <a:pPr algn="ctr"/>
            <a:r>
              <a:rPr lang="en-US" sz="1400" dirty="0" smtClean="0">
                <a:solidFill>
                  <a:schemeClr val="accent1">
                    <a:lumMod val="75000"/>
                  </a:schemeClr>
                </a:solidFill>
              </a:rPr>
              <a:t>Land Use</a:t>
            </a:r>
          </a:p>
          <a:p>
            <a:pPr algn="ctr"/>
            <a:r>
              <a:rPr lang="en-US" sz="1400" dirty="0" smtClean="0">
                <a:solidFill>
                  <a:schemeClr val="accent1">
                    <a:lumMod val="75000"/>
                  </a:schemeClr>
                </a:solidFill>
              </a:rPr>
              <a:t>Change Model</a:t>
            </a:r>
            <a:endParaRPr lang="en-US" sz="1400" dirty="0">
              <a:solidFill>
                <a:schemeClr val="accent1">
                  <a:lumMod val="75000"/>
                </a:schemeClr>
              </a:solidFill>
            </a:endParaRPr>
          </a:p>
        </p:txBody>
      </p:sp>
      <p:sp>
        <p:nvSpPr>
          <p:cNvPr id="31" name="Oval 30"/>
          <p:cNvSpPr/>
          <p:nvPr/>
        </p:nvSpPr>
        <p:spPr>
          <a:xfrm>
            <a:off x="4632339" y="1542745"/>
            <a:ext cx="1500135" cy="939386"/>
          </a:xfrm>
          <a:prstGeom prst="ellipse">
            <a:avLst/>
          </a:prstGeom>
        </p:spPr>
        <p:style>
          <a:lnRef idx="0">
            <a:schemeClr val="accent3"/>
          </a:lnRef>
          <a:fillRef idx="3">
            <a:schemeClr val="accent3"/>
          </a:fillRef>
          <a:effectRef idx="3">
            <a:schemeClr val="accent3"/>
          </a:effectRef>
          <a:fontRef idx="minor">
            <a:schemeClr val="lt1"/>
          </a:fontRef>
        </p:style>
        <p:txBody>
          <a:bodyPr wrap="none" rtlCol="0" anchor="ctr"/>
          <a:lstStyle/>
          <a:p>
            <a:pPr algn="ctr"/>
            <a:r>
              <a:rPr lang="en-US" sz="1400" dirty="0" smtClean="0">
                <a:solidFill>
                  <a:schemeClr val="accent1">
                    <a:lumMod val="75000"/>
                  </a:schemeClr>
                </a:solidFill>
              </a:rPr>
              <a:t>Watershed</a:t>
            </a:r>
          </a:p>
          <a:p>
            <a:pPr algn="ctr"/>
            <a:r>
              <a:rPr lang="en-US" sz="1400" dirty="0" smtClean="0">
                <a:solidFill>
                  <a:schemeClr val="accent1">
                    <a:lumMod val="75000"/>
                  </a:schemeClr>
                </a:solidFill>
              </a:rPr>
              <a:t>Model</a:t>
            </a:r>
            <a:endParaRPr lang="en-US" sz="1400" dirty="0">
              <a:solidFill>
                <a:schemeClr val="accent1">
                  <a:lumMod val="75000"/>
                </a:schemeClr>
              </a:solidFill>
            </a:endParaRPr>
          </a:p>
        </p:txBody>
      </p:sp>
      <p:sp>
        <p:nvSpPr>
          <p:cNvPr id="32" name="Oval 31"/>
          <p:cNvSpPr/>
          <p:nvPr/>
        </p:nvSpPr>
        <p:spPr>
          <a:xfrm>
            <a:off x="4637398" y="3409044"/>
            <a:ext cx="1515029" cy="941309"/>
          </a:xfrm>
          <a:prstGeom prst="ellipse">
            <a:avLst/>
          </a:prstGeom>
        </p:spPr>
        <p:style>
          <a:lnRef idx="0">
            <a:schemeClr val="accent4"/>
          </a:lnRef>
          <a:fillRef idx="3">
            <a:schemeClr val="accent4"/>
          </a:fillRef>
          <a:effectRef idx="3">
            <a:schemeClr val="accent4"/>
          </a:effectRef>
          <a:fontRef idx="minor">
            <a:schemeClr val="lt1"/>
          </a:fontRef>
        </p:style>
        <p:txBody>
          <a:bodyPr wrap="none" rtlCol="0" anchor="ctr">
            <a:noAutofit/>
          </a:bodyPr>
          <a:lstStyle/>
          <a:p>
            <a:pPr algn="ctr"/>
            <a:r>
              <a:rPr lang="en-US" sz="1400" dirty="0" smtClean="0">
                <a:solidFill>
                  <a:schemeClr val="accent1">
                    <a:lumMod val="75000"/>
                  </a:schemeClr>
                </a:solidFill>
              </a:rPr>
              <a:t>Policymaker</a:t>
            </a:r>
          </a:p>
          <a:p>
            <a:pPr algn="ctr"/>
            <a:r>
              <a:rPr lang="en-US" sz="1400" dirty="0" smtClean="0">
                <a:solidFill>
                  <a:schemeClr val="accent1">
                    <a:lumMod val="75000"/>
                  </a:schemeClr>
                </a:solidFill>
              </a:rPr>
              <a:t>Model</a:t>
            </a:r>
            <a:endParaRPr lang="en-US" sz="1400" dirty="0">
              <a:solidFill>
                <a:schemeClr val="accent1">
                  <a:lumMod val="75000"/>
                </a:schemeClr>
              </a:solidFill>
            </a:endParaRPr>
          </a:p>
        </p:txBody>
      </p:sp>
      <p:sp>
        <p:nvSpPr>
          <p:cNvPr id="33" name="Oval 32"/>
          <p:cNvSpPr/>
          <p:nvPr/>
        </p:nvSpPr>
        <p:spPr>
          <a:xfrm>
            <a:off x="4665576" y="5352671"/>
            <a:ext cx="1515029" cy="917500"/>
          </a:xfrm>
          <a:prstGeom prst="ellipse">
            <a:avLst/>
          </a:prstGeom>
        </p:spPr>
        <p:style>
          <a:lnRef idx="0">
            <a:schemeClr val="accent4"/>
          </a:lnRef>
          <a:fillRef idx="3">
            <a:schemeClr val="accent4"/>
          </a:fillRef>
          <a:effectRef idx="3">
            <a:schemeClr val="accent4"/>
          </a:effectRef>
          <a:fontRef idx="minor">
            <a:schemeClr val="lt1"/>
          </a:fontRef>
        </p:style>
        <p:txBody>
          <a:bodyPr wrap="none" rtlCol="0" anchor="t"/>
          <a:lstStyle/>
          <a:p>
            <a:pPr algn="ctr"/>
            <a:r>
              <a:rPr lang="en-US" sz="1400" dirty="0" smtClean="0">
                <a:solidFill>
                  <a:schemeClr val="accent1">
                    <a:lumMod val="75000"/>
                  </a:schemeClr>
                </a:solidFill>
              </a:rPr>
              <a:t>Water</a:t>
            </a:r>
          </a:p>
          <a:p>
            <a:pPr algn="ctr"/>
            <a:r>
              <a:rPr lang="en-US" sz="1400" dirty="0" smtClean="0">
                <a:solidFill>
                  <a:schemeClr val="accent1">
                    <a:lumMod val="75000"/>
                  </a:schemeClr>
                </a:solidFill>
              </a:rPr>
              <a:t>Demand Model</a:t>
            </a:r>
            <a:endParaRPr lang="en-US" sz="1400" dirty="0">
              <a:solidFill>
                <a:schemeClr val="accent1">
                  <a:lumMod val="75000"/>
                </a:schemeClr>
              </a:solidFill>
            </a:endParaRPr>
          </a:p>
        </p:txBody>
      </p:sp>
      <p:sp>
        <p:nvSpPr>
          <p:cNvPr id="34" name="Oval 33"/>
          <p:cNvSpPr/>
          <p:nvPr/>
        </p:nvSpPr>
        <p:spPr>
          <a:xfrm>
            <a:off x="6879113" y="4323601"/>
            <a:ext cx="1515029" cy="941309"/>
          </a:xfrm>
          <a:prstGeom prst="ellipse">
            <a:avLst/>
          </a:prstGeom>
        </p:spPr>
        <p:style>
          <a:lnRef idx="0">
            <a:schemeClr val="accent2"/>
          </a:lnRef>
          <a:fillRef idx="3">
            <a:schemeClr val="accent2"/>
          </a:fillRef>
          <a:effectRef idx="3">
            <a:schemeClr val="accent2"/>
          </a:effectRef>
          <a:fontRef idx="minor">
            <a:schemeClr val="lt1"/>
          </a:fontRef>
        </p:style>
        <p:txBody>
          <a:bodyPr wrap="none" rtlCol="0" anchor="ctr"/>
          <a:lstStyle/>
          <a:p>
            <a:pPr algn="ctr"/>
            <a:r>
              <a:rPr lang="en-US" sz="1400" dirty="0" smtClean="0">
                <a:solidFill>
                  <a:schemeClr val="accent1">
                    <a:lumMod val="75000"/>
                  </a:schemeClr>
                </a:solidFill>
              </a:rPr>
              <a:t>Population</a:t>
            </a:r>
          </a:p>
          <a:p>
            <a:pPr algn="ctr"/>
            <a:r>
              <a:rPr lang="en-US" sz="1400" dirty="0" smtClean="0">
                <a:solidFill>
                  <a:schemeClr val="accent1">
                    <a:lumMod val="75000"/>
                  </a:schemeClr>
                </a:solidFill>
              </a:rPr>
              <a:t>Growth Model</a:t>
            </a:r>
            <a:endParaRPr lang="en-US" sz="1400" dirty="0">
              <a:solidFill>
                <a:schemeClr val="accent1">
                  <a:lumMod val="75000"/>
                </a:schemeClr>
              </a:solidFill>
            </a:endParaRPr>
          </a:p>
        </p:txBody>
      </p:sp>
      <p:sp>
        <p:nvSpPr>
          <p:cNvPr id="35" name="Oval 34"/>
          <p:cNvSpPr/>
          <p:nvPr/>
        </p:nvSpPr>
        <p:spPr>
          <a:xfrm>
            <a:off x="2584185" y="2448037"/>
            <a:ext cx="1515029" cy="941309"/>
          </a:xfrm>
          <a:prstGeom prst="ellipse">
            <a:avLst/>
          </a:prstGeom>
        </p:spPr>
        <p:style>
          <a:lnRef idx="0">
            <a:schemeClr val="accent3"/>
          </a:lnRef>
          <a:fillRef idx="3">
            <a:schemeClr val="accent3"/>
          </a:fillRef>
          <a:effectRef idx="3">
            <a:schemeClr val="accent3"/>
          </a:effectRef>
          <a:fontRef idx="minor">
            <a:schemeClr val="lt1"/>
          </a:fontRef>
        </p:style>
        <p:txBody>
          <a:bodyPr wrap="none" rtlCol="0" anchor="ctr"/>
          <a:lstStyle/>
          <a:p>
            <a:pPr algn="ctr"/>
            <a:r>
              <a:rPr lang="en-US" sz="1400" dirty="0" smtClean="0">
                <a:solidFill>
                  <a:schemeClr val="accent1">
                    <a:lumMod val="75000"/>
                  </a:schemeClr>
                </a:solidFill>
              </a:rPr>
              <a:t>Groundwater</a:t>
            </a:r>
          </a:p>
          <a:p>
            <a:pPr algn="ctr"/>
            <a:r>
              <a:rPr lang="en-US" sz="1400" dirty="0" smtClean="0">
                <a:solidFill>
                  <a:schemeClr val="accent1">
                    <a:lumMod val="75000"/>
                  </a:schemeClr>
                </a:solidFill>
              </a:rPr>
              <a:t>Model</a:t>
            </a:r>
            <a:endParaRPr lang="en-US" sz="1400" dirty="0">
              <a:solidFill>
                <a:schemeClr val="accent1">
                  <a:lumMod val="75000"/>
                </a:schemeClr>
              </a:solidFill>
            </a:endParaRPr>
          </a:p>
        </p:txBody>
      </p:sp>
      <p:sp>
        <p:nvSpPr>
          <p:cNvPr id="63" name="Left Arrow 62"/>
          <p:cNvSpPr/>
          <p:nvPr/>
        </p:nvSpPr>
        <p:spPr>
          <a:xfrm rot="19575637">
            <a:off x="6089879" y="5150494"/>
            <a:ext cx="876314" cy="323540"/>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Left Arrow 63"/>
          <p:cNvSpPr/>
          <p:nvPr/>
        </p:nvSpPr>
        <p:spPr>
          <a:xfrm rot="16200000">
            <a:off x="7232167" y="3695060"/>
            <a:ext cx="806196" cy="322828"/>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Oval 64"/>
          <p:cNvSpPr/>
          <p:nvPr/>
        </p:nvSpPr>
        <p:spPr>
          <a:xfrm>
            <a:off x="2614096" y="4369009"/>
            <a:ext cx="1448841" cy="917500"/>
          </a:xfrm>
          <a:prstGeom prst="ellipse">
            <a:avLst/>
          </a:prstGeom>
        </p:spPr>
        <p:style>
          <a:lnRef idx="0">
            <a:schemeClr val="accent3"/>
          </a:lnRef>
          <a:fillRef idx="3">
            <a:schemeClr val="accent3"/>
          </a:fillRef>
          <a:effectRef idx="3">
            <a:schemeClr val="accent3"/>
          </a:effectRef>
          <a:fontRef idx="minor">
            <a:schemeClr val="lt1"/>
          </a:fontRef>
        </p:style>
        <p:txBody>
          <a:bodyPr wrap="none" rtlCol="0" anchor="ctr"/>
          <a:lstStyle/>
          <a:p>
            <a:pPr algn="ctr"/>
            <a:r>
              <a:rPr lang="en-US" sz="1400" dirty="0" smtClean="0">
                <a:solidFill>
                  <a:schemeClr val="accent1">
                    <a:lumMod val="75000"/>
                  </a:schemeClr>
                </a:solidFill>
              </a:rPr>
              <a:t>Reservoir</a:t>
            </a:r>
          </a:p>
          <a:p>
            <a:pPr algn="ctr"/>
            <a:r>
              <a:rPr lang="en-US" sz="1400" dirty="0" smtClean="0">
                <a:solidFill>
                  <a:schemeClr val="accent1">
                    <a:lumMod val="75000"/>
                  </a:schemeClr>
                </a:solidFill>
              </a:rPr>
              <a:t>Model</a:t>
            </a:r>
            <a:endParaRPr lang="en-US" sz="1400" dirty="0">
              <a:solidFill>
                <a:schemeClr val="accent1">
                  <a:lumMod val="75000"/>
                </a:schemeClr>
              </a:solidFill>
            </a:endParaRPr>
          </a:p>
        </p:txBody>
      </p:sp>
      <p:sp>
        <p:nvSpPr>
          <p:cNvPr id="66" name="Left Arrow 65"/>
          <p:cNvSpPr/>
          <p:nvPr/>
        </p:nvSpPr>
        <p:spPr>
          <a:xfrm rot="1780798">
            <a:off x="3910342" y="5251936"/>
            <a:ext cx="776469" cy="323540"/>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Left Arrow 66"/>
          <p:cNvSpPr/>
          <p:nvPr/>
        </p:nvSpPr>
        <p:spPr>
          <a:xfrm rot="16200000">
            <a:off x="4985172" y="4708773"/>
            <a:ext cx="819482" cy="322828"/>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Left Arrow 67"/>
          <p:cNvSpPr/>
          <p:nvPr/>
        </p:nvSpPr>
        <p:spPr>
          <a:xfrm rot="8701321">
            <a:off x="6074828" y="3236605"/>
            <a:ext cx="879667" cy="323540"/>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Left Arrow 68"/>
          <p:cNvSpPr/>
          <p:nvPr/>
        </p:nvSpPr>
        <p:spPr>
          <a:xfrm rot="8701321">
            <a:off x="3927876" y="4141751"/>
            <a:ext cx="763459" cy="323540"/>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Left Arrow 69"/>
          <p:cNvSpPr/>
          <p:nvPr/>
        </p:nvSpPr>
        <p:spPr>
          <a:xfrm rot="16200000">
            <a:off x="2928042" y="3710693"/>
            <a:ext cx="819482" cy="322828"/>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Left Arrow 71"/>
          <p:cNvSpPr/>
          <p:nvPr/>
        </p:nvSpPr>
        <p:spPr>
          <a:xfrm rot="19709665">
            <a:off x="3842694" y="2142482"/>
            <a:ext cx="776469" cy="323540"/>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Left Arrow 72"/>
          <p:cNvSpPr/>
          <p:nvPr/>
        </p:nvSpPr>
        <p:spPr>
          <a:xfrm rot="1659792">
            <a:off x="6154889" y="2166507"/>
            <a:ext cx="918980" cy="323540"/>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Left Arrow 74"/>
          <p:cNvSpPr/>
          <p:nvPr/>
        </p:nvSpPr>
        <p:spPr>
          <a:xfrm rot="18083320">
            <a:off x="3183176" y="3247631"/>
            <a:ext cx="2224216" cy="322828"/>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5" name="Table 4"/>
          <p:cNvGraphicFramePr>
            <a:graphicFrameLocks noGrp="1"/>
          </p:cNvGraphicFramePr>
          <p:nvPr>
            <p:extLst>
              <p:ext uri="{D42A27DB-BD31-4B8C-83A1-F6EECF244321}">
                <p14:modId xmlns:p14="http://schemas.microsoft.com/office/powerpoint/2010/main" val="3077942926"/>
              </p:ext>
            </p:extLst>
          </p:nvPr>
        </p:nvGraphicFramePr>
        <p:xfrm>
          <a:off x="193211" y="4917428"/>
          <a:ext cx="2029289" cy="1381260"/>
        </p:xfrm>
        <a:graphic>
          <a:graphicData uri="http://schemas.openxmlformats.org/drawingml/2006/table">
            <a:tbl>
              <a:tblPr firstRow="1" bandRow="1">
                <a:tableStyleId>{5940675A-B579-460E-94D1-54222C63F5DA}</a:tableStyleId>
              </a:tblPr>
              <a:tblGrid>
                <a:gridCol w="327474">
                  <a:extLst>
                    <a:ext uri="{9D8B030D-6E8A-4147-A177-3AD203B41FA5}">
                      <a16:colId xmlns:a16="http://schemas.microsoft.com/office/drawing/2014/main" val="20000"/>
                    </a:ext>
                  </a:extLst>
                </a:gridCol>
                <a:gridCol w="1701815">
                  <a:extLst>
                    <a:ext uri="{9D8B030D-6E8A-4147-A177-3AD203B41FA5}">
                      <a16:colId xmlns:a16="http://schemas.microsoft.com/office/drawing/2014/main" val="20001"/>
                    </a:ext>
                  </a:extLst>
                </a:gridCol>
              </a:tblGrid>
              <a:tr h="345315">
                <a:tc>
                  <a:txBody>
                    <a:bodyPr/>
                    <a:lstStyle/>
                    <a:p>
                      <a:endParaRPr lang="en-US" sz="1400" dirty="0"/>
                    </a:p>
                  </a:txBody>
                  <a:tcPr>
                    <a:solidFill>
                      <a:srgbClr val="A9DA74"/>
                    </a:solidFill>
                  </a:tcPr>
                </a:tc>
                <a:tc>
                  <a:txBody>
                    <a:bodyPr/>
                    <a:lstStyle/>
                    <a:p>
                      <a:r>
                        <a:rPr lang="en-US" sz="1400" dirty="0" smtClean="0"/>
                        <a:t>Hydrology models</a:t>
                      </a:r>
                      <a:endParaRPr lang="en-US" sz="1400" dirty="0"/>
                    </a:p>
                  </a:txBody>
                  <a:tcPr/>
                </a:tc>
                <a:extLst>
                  <a:ext uri="{0D108BD9-81ED-4DB2-BD59-A6C34878D82A}">
                    <a16:rowId xmlns:a16="http://schemas.microsoft.com/office/drawing/2014/main" val="10000"/>
                  </a:ext>
                </a:extLst>
              </a:tr>
              <a:tr h="345315">
                <a:tc>
                  <a:txBody>
                    <a:bodyPr/>
                    <a:lstStyle/>
                    <a:p>
                      <a:endParaRPr lang="en-US" sz="1400" dirty="0"/>
                    </a:p>
                  </a:txBody>
                  <a:tcPr>
                    <a:solidFill>
                      <a:srgbClr val="A365D1"/>
                    </a:solidFill>
                  </a:tcPr>
                </a:tc>
                <a:tc>
                  <a:txBody>
                    <a:bodyPr/>
                    <a:lstStyle/>
                    <a:p>
                      <a:r>
                        <a:rPr lang="en-US" sz="1400" dirty="0" smtClean="0"/>
                        <a:t>Agent Based Models</a:t>
                      </a:r>
                      <a:endParaRPr lang="en-US" sz="1400" dirty="0"/>
                    </a:p>
                  </a:txBody>
                  <a:tcPr/>
                </a:tc>
                <a:extLst>
                  <a:ext uri="{0D108BD9-81ED-4DB2-BD59-A6C34878D82A}">
                    <a16:rowId xmlns:a16="http://schemas.microsoft.com/office/drawing/2014/main" val="10001"/>
                  </a:ext>
                </a:extLst>
              </a:tr>
              <a:tr h="345315">
                <a:tc>
                  <a:txBody>
                    <a:bodyPr/>
                    <a:lstStyle/>
                    <a:p>
                      <a:endParaRPr lang="en-US" sz="1400" dirty="0"/>
                    </a:p>
                  </a:txBody>
                  <a:tcPr>
                    <a:solidFill>
                      <a:srgbClr val="F68426"/>
                    </a:solidFill>
                  </a:tcPr>
                </a:tc>
                <a:tc>
                  <a:txBody>
                    <a:bodyPr/>
                    <a:lstStyle/>
                    <a:p>
                      <a:r>
                        <a:rPr lang="en-US" sz="1400" dirty="0" smtClean="0"/>
                        <a:t>Cellular Automata</a:t>
                      </a:r>
                      <a:endParaRPr lang="en-US" sz="1400" dirty="0"/>
                    </a:p>
                  </a:txBody>
                  <a:tcPr/>
                </a:tc>
                <a:extLst>
                  <a:ext uri="{0D108BD9-81ED-4DB2-BD59-A6C34878D82A}">
                    <a16:rowId xmlns:a16="http://schemas.microsoft.com/office/drawing/2014/main" val="10002"/>
                  </a:ext>
                </a:extLst>
              </a:tr>
              <a:tr h="345315">
                <a:tc>
                  <a:txBody>
                    <a:bodyPr/>
                    <a:lstStyle/>
                    <a:p>
                      <a:endParaRPr lang="en-US" sz="1400" dirty="0"/>
                    </a:p>
                  </a:txBody>
                  <a:tcPr>
                    <a:solidFill>
                      <a:srgbClr val="FF5353"/>
                    </a:solidFill>
                  </a:tcPr>
                </a:tc>
                <a:tc>
                  <a:txBody>
                    <a:bodyPr/>
                    <a:lstStyle/>
                    <a:p>
                      <a:r>
                        <a:rPr lang="en-US" sz="1400" dirty="0" smtClean="0"/>
                        <a:t>Systems</a:t>
                      </a:r>
                      <a:r>
                        <a:rPr lang="en-US" sz="1400" baseline="0" dirty="0" smtClean="0"/>
                        <a:t> Dynamics</a:t>
                      </a:r>
                      <a:endParaRPr lang="en-US" sz="1400" dirty="0"/>
                    </a:p>
                  </a:txBody>
                  <a:tcPr/>
                </a:tc>
                <a:extLst>
                  <a:ext uri="{0D108BD9-81ED-4DB2-BD59-A6C34878D82A}">
                    <a16:rowId xmlns:a16="http://schemas.microsoft.com/office/drawing/2014/main" val="10003"/>
                  </a:ext>
                </a:extLst>
              </a:tr>
            </a:tbl>
          </a:graphicData>
        </a:graphic>
      </p:graphicFrame>
      <p:sp>
        <p:nvSpPr>
          <p:cNvPr id="3" name="TextBox 2"/>
          <p:cNvSpPr txBox="1"/>
          <p:nvPr/>
        </p:nvSpPr>
        <p:spPr>
          <a:xfrm>
            <a:off x="7758579" y="3579780"/>
            <a:ext cx="783869" cy="461665"/>
          </a:xfrm>
          <a:prstGeom prst="rect">
            <a:avLst/>
          </a:prstGeom>
          <a:noFill/>
        </p:spPr>
        <p:txBody>
          <a:bodyPr wrap="none" rtlCol="0">
            <a:spAutoFit/>
          </a:bodyPr>
          <a:lstStyle/>
          <a:p>
            <a:r>
              <a:rPr lang="en-US" sz="1200" dirty="0" smtClean="0"/>
              <a:t>Available </a:t>
            </a:r>
          </a:p>
          <a:p>
            <a:pPr algn="ctr"/>
            <a:r>
              <a:rPr lang="en-US" sz="1200" dirty="0" smtClean="0"/>
              <a:t>Land</a:t>
            </a:r>
            <a:endParaRPr lang="en-US" sz="1200" dirty="0"/>
          </a:p>
        </p:txBody>
      </p:sp>
      <p:sp>
        <p:nvSpPr>
          <p:cNvPr id="23" name="TextBox 22"/>
          <p:cNvSpPr txBox="1"/>
          <p:nvPr/>
        </p:nvSpPr>
        <p:spPr>
          <a:xfrm>
            <a:off x="6475879" y="5395880"/>
            <a:ext cx="859851" cy="276999"/>
          </a:xfrm>
          <a:prstGeom prst="rect">
            <a:avLst/>
          </a:prstGeom>
          <a:noFill/>
        </p:spPr>
        <p:txBody>
          <a:bodyPr wrap="none" rtlCol="0">
            <a:spAutoFit/>
          </a:bodyPr>
          <a:lstStyle/>
          <a:p>
            <a:r>
              <a:rPr lang="en-US" sz="1200" dirty="0" smtClean="0"/>
              <a:t>Population</a:t>
            </a:r>
            <a:endParaRPr lang="en-US" sz="1200" dirty="0"/>
          </a:p>
        </p:txBody>
      </p:sp>
      <p:sp>
        <p:nvSpPr>
          <p:cNvPr id="24" name="TextBox 23"/>
          <p:cNvSpPr txBox="1"/>
          <p:nvPr/>
        </p:nvSpPr>
        <p:spPr>
          <a:xfrm>
            <a:off x="3415428" y="5607989"/>
            <a:ext cx="839910" cy="276999"/>
          </a:xfrm>
          <a:prstGeom prst="rect">
            <a:avLst/>
          </a:prstGeom>
          <a:noFill/>
        </p:spPr>
        <p:txBody>
          <a:bodyPr wrap="none" rtlCol="0">
            <a:spAutoFit/>
          </a:bodyPr>
          <a:lstStyle/>
          <a:p>
            <a:r>
              <a:rPr lang="en-US" sz="1200" dirty="0" smtClean="0"/>
              <a:t>Water Use</a:t>
            </a:r>
            <a:endParaRPr lang="en-US" sz="1200" dirty="0"/>
          </a:p>
        </p:txBody>
      </p:sp>
      <p:sp>
        <p:nvSpPr>
          <p:cNvPr id="25" name="TextBox 24"/>
          <p:cNvSpPr txBox="1"/>
          <p:nvPr/>
        </p:nvSpPr>
        <p:spPr>
          <a:xfrm>
            <a:off x="5520068" y="4563422"/>
            <a:ext cx="1007968" cy="461665"/>
          </a:xfrm>
          <a:prstGeom prst="rect">
            <a:avLst/>
          </a:prstGeom>
          <a:noFill/>
        </p:spPr>
        <p:txBody>
          <a:bodyPr wrap="none" rtlCol="0">
            <a:spAutoFit/>
          </a:bodyPr>
          <a:lstStyle/>
          <a:p>
            <a:r>
              <a:rPr lang="en-US" sz="1200" dirty="0" smtClean="0"/>
              <a:t>Water</a:t>
            </a:r>
          </a:p>
          <a:p>
            <a:r>
              <a:rPr lang="en-US" sz="1200" dirty="0" smtClean="0"/>
              <a:t>Conservation</a:t>
            </a:r>
            <a:endParaRPr lang="en-US" sz="1200" dirty="0"/>
          </a:p>
        </p:txBody>
      </p:sp>
      <p:sp>
        <p:nvSpPr>
          <p:cNvPr id="26" name="TextBox 25"/>
          <p:cNvSpPr txBox="1"/>
          <p:nvPr/>
        </p:nvSpPr>
        <p:spPr>
          <a:xfrm>
            <a:off x="6657303" y="1842587"/>
            <a:ext cx="544766" cy="461665"/>
          </a:xfrm>
          <a:prstGeom prst="rect">
            <a:avLst/>
          </a:prstGeom>
          <a:noFill/>
        </p:spPr>
        <p:txBody>
          <a:bodyPr wrap="none" rtlCol="0">
            <a:spAutoFit/>
          </a:bodyPr>
          <a:lstStyle/>
          <a:p>
            <a:pPr algn="ctr"/>
            <a:r>
              <a:rPr lang="en-US" sz="1200" dirty="0" smtClean="0"/>
              <a:t>Land</a:t>
            </a:r>
          </a:p>
          <a:p>
            <a:pPr algn="ctr"/>
            <a:r>
              <a:rPr lang="en-US" sz="1200" dirty="0" smtClean="0"/>
              <a:t>Cover</a:t>
            </a:r>
            <a:endParaRPr lang="en-US" sz="1200" dirty="0"/>
          </a:p>
        </p:txBody>
      </p:sp>
      <p:sp>
        <p:nvSpPr>
          <p:cNvPr id="27" name="TextBox 26"/>
          <p:cNvSpPr txBox="1"/>
          <p:nvPr/>
        </p:nvSpPr>
        <p:spPr>
          <a:xfrm rot="18027488">
            <a:off x="4096132" y="3314876"/>
            <a:ext cx="964303" cy="276999"/>
          </a:xfrm>
          <a:prstGeom prst="rect">
            <a:avLst/>
          </a:prstGeom>
          <a:noFill/>
        </p:spPr>
        <p:txBody>
          <a:bodyPr wrap="none" rtlCol="0">
            <a:spAutoFit/>
          </a:bodyPr>
          <a:lstStyle/>
          <a:p>
            <a:r>
              <a:rPr lang="en-US" sz="1200" dirty="0" smtClean="0"/>
              <a:t>Stream Flow</a:t>
            </a:r>
            <a:endParaRPr lang="en-US" sz="1200" dirty="0"/>
          </a:p>
        </p:txBody>
      </p:sp>
      <p:sp>
        <p:nvSpPr>
          <p:cNvPr id="28" name="TextBox 27"/>
          <p:cNvSpPr txBox="1"/>
          <p:nvPr/>
        </p:nvSpPr>
        <p:spPr>
          <a:xfrm rot="19403458">
            <a:off x="6333632" y="3437931"/>
            <a:ext cx="656398" cy="461665"/>
          </a:xfrm>
          <a:prstGeom prst="rect">
            <a:avLst/>
          </a:prstGeom>
          <a:noFill/>
        </p:spPr>
        <p:txBody>
          <a:bodyPr wrap="none" rtlCol="0">
            <a:spAutoFit/>
          </a:bodyPr>
          <a:lstStyle/>
          <a:p>
            <a:r>
              <a:rPr lang="en-US" sz="1200" dirty="0" smtClean="0"/>
              <a:t>Urban</a:t>
            </a:r>
          </a:p>
          <a:p>
            <a:r>
              <a:rPr lang="en-US" sz="1200" dirty="0" smtClean="0"/>
              <a:t>Growth</a:t>
            </a:r>
            <a:endParaRPr lang="en-US" sz="1200" dirty="0"/>
          </a:p>
        </p:txBody>
      </p:sp>
      <p:sp>
        <p:nvSpPr>
          <p:cNvPr id="29" name="TextBox 28"/>
          <p:cNvSpPr txBox="1"/>
          <p:nvPr/>
        </p:nvSpPr>
        <p:spPr>
          <a:xfrm rot="19403458">
            <a:off x="4034099" y="4400538"/>
            <a:ext cx="771878" cy="461665"/>
          </a:xfrm>
          <a:prstGeom prst="rect">
            <a:avLst/>
          </a:prstGeom>
          <a:noFill/>
        </p:spPr>
        <p:txBody>
          <a:bodyPr wrap="none" rtlCol="0">
            <a:spAutoFit/>
          </a:bodyPr>
          <a:lstStyle/>
          <a:p>
            <a:r>
              <a:rPr lang="en-US" sz="1200" dirty="0" smtClean="0"/>
              <a:t>Reservoir</a:t>
            </a:r>
          </a:p>
          <a:p>
            <a:r>
              <a:rPr lang="en-US" sz="1200" dirty="0" smtClean="0"/>
              <a:t>Levels</a:t>
            </a:r>
            <a:endParaRPr lang="en-US" sz="1200" dirty="0"/>
          </a:p>
        </p:txBody>
      </p:sp>
      <p:sp>
        <p:nvSpPr>
          <p:cNvPr id="36" name="TextBox 35"/>
          <p:cNvSpPr txBox="1"/>
          <p:nvPr/>
        </p:nvSpPr>
        <p:spPr>
          <a:xfrm>
            <a:off x="3682705" y="1745311"/>
            <a:ext cx="760465" cy="461665"/>
          </a:xfrm>
          <a:prstGeom prst="rect">
            <a:avLst/>
          </a:prstGeom>
          <a:noFill/>
        </p:spPr>
        <p:txBody>
          <a:bodyPr wrap="none" rtlCol="0">
            <a:spAutoFit/>
          </a:bodyPr>
          <a:lstStyle/>
          <a:p>
            <a:r>
              <a:rPr lang="en-US" sz="1200" dirty="0" smtClean="0"/>
              <a:t>Recharge</a:t>
            </a:r>
          </a:p>
          <a:p>
            <a:r>
              <a:rPr lang="en-US" sz="1200" dirty="0" smtClean="0"/>
              <a:t>Rate</a:t>
            </a:r>
            <a:endParaRPr lang="en-US" sz="1200" dirty="0"/>
          </a:p>
        </p:txBody>
      </p:sp>
      <p:sp>
        <p:nvSpPr>
          <p:cNvPr id="37" name="TextBox 36"/>
          <p:cNvSpPr txBox="1"/>
          <p:nvPr/>
        </p:nvSpPr>
        <p:spPr>
          <a:xfrm>
            <a:off x="2415904" y="3579779"/>
            <a:ext cx="770083" cy="461665"/>
          </a:xfrm>
          <a:prstGeom prst="rect">
            <a:avLst/>
          </a:prstGeom>
          <a:noFill/>
        </p:spPr>
        <p:txBody>
          <a:bodyPr wrap="none" rtlCol="0">
            <a:spAutoFit/>
          </a:bodyPr>
          <a:lstStyle/>
          <a:p>
            <a:r>
              <a:rPr lang="en-US" sz="1200" dirty="0" err="1" smtClean="0"/>
              <a:t>Pumpage</a:t>
            </a:r>
            <a:endParaRPr lang="en-US" sz="1200" dirty="0" smtClean="0"/>
          </a:p>
          <a:p>
            <a:r>
              <a:rPr lang="en-US" sz="1200" dirty="0" smtClean="0"/>
              <a:t>Volume</a:t>
            </a:r>
            <a:endParaRPr lang="en-US" sz="1200" dirty="0"/>
          </a:p>
        </p:txBody>
      </p:sp>
    </p:spTree>
    <p:extLst>
      <p:ext uri="{BB962C8B-B14F-4D97-AF65-F5344CB8AC3E}">
        <p14:creationId xmlns:p14="http://schemas.microsoft.com/office/powerpoint/2010/main" val="19955600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right)">
                                      <p:cBhvr>
                                        <p:cTn id="7" dur="500"/>
                                        <p:tgtEl>
                                          <p:spTgt spid="30"/>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Effect transition="in" filter="wipe(right)">
                                      <p:cBhvr>
                                        <p:cTn id="11" dur="500"/>
                                        <p:tgtEl>
                                          <p:spTgt spid="73"/>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fade">
                                      <p:cBhvr>
                                        <p:cTn id="14" dur="500"/>
                                        <p:tgtEl>
                                          <p:spTgt spid="26"/>
                                        </p:tgtEl>
                                      </p:cBhvr>
                                    </p:animEffect>
                                  </p:childTnLst>
                                </p:cTn>
                              </p:par>
                            </p:childTnLst>
                          </p:cTn>
                        </p:par>
                        <p:par>
                          <p:cTn id="15" fill="hold">
                            <p:stCondLst>
                              <p:cond delay="1000"/>
                            </p:stCondLst>
                            <p:childTnLst>
                              <p:par>
                                <p:cTn id="16" presetID="22" presetClass="entr" presetSubtype="2" fill="hold" grpId="0" nodeType="afterEffect">
                                  <p:stCondLst>
                                    <p:cond delay="0"/>
                                  </p:stCondLst>
                                  <p:childTnLst>
                                    <p:set>
                                      <p:cBhvr>
                                        <p:cTn id="17" dur="1" fill="hold">
                                          <p:stCondLst>
                                            <p:cond delay="0"/>
                                          </p:stCondLst>
                                        </p:cTn>
                                        <p:tgtEl>
                                          <p:spTgt spid="31"/>
                                        </p:tgtEl>
                                        <p:attrNameLst>
                                          <p:attrName>style.visibility</p:attrName>
                                        </p:attrNameLst>
                                      </p:cBhvr>
                                      <p:to>
                                        <p:strVal val="visible"/>
                                      </p:to>
                                    </p:set>
                                    <p:animEffect transition="in" filter="wipe(right)">
                                      <p:cBhvr>
                                        <p:cTn id="18" dur="500"/>
                                        <p:tgtEl>
                                          <p:spTgt spid="31"/>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Effect transition="in" filter="wipe(right)">
                                      <p:cBhvr>
                                        <p:cTn id="22" dur="500"/>
                                        <p:tgtEl>
                                          <p:spTgt spid="7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fade">
                                      <p:cBhvr>
                                        <p:cTn id="25" dur="500"/>
                                        <p:tgtEl>
                                          <p:spTgt spid="36"/>
                                        </p:tgtEl>
                                      </p:cBhvr>
                                    </p:animEffect>
                                  </p:childTnLst>
                                </p:cTn>
                              </p:par>
                              <p:par>
                                <p:cTn id="26" presetID="22" presetClass="entr" presetSubtype="2" fill="hold" grpId="0" nodeType="with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wipe(right)">
                                      <p:cBhvr>
                                        <p:cTn id="28" dur="500"/>
                                        <p:tgtEl>
                                          <p:spTgt spid="35"/>
                                        </p:tgtEl>
                                      </p:cBhvr>
                                    </p:animEffect>
                                  </p:childTnLst>
                                </p:cTn>
                              </p:par>
                            </p:childTnLst>
                          </p:cTn>
                        </p:par>
                        <p:par>
                          <p:cTn id="29" fill="hold">
                            <p:stCondLst>
                              <p:cond delay="2000"/>
                            </p:stCondLst>
                            <p:childTnLst>
                              <p:par>
                                <p:cTn id="30" presetID="22" presetClass="entr" presetSubtype="2" fill="hold" grpId="0" nodeType="afterEffect">
                                  <p:stCondLst>
                                    <p:cond delay="0"/>
                                  </p:stCondLst>
                                  <p:childTnLst>
                                    <p:set>
                                      <p:cBhvr>
                                        <p:cTn id="31" dur="1" fill="hold">
                                          <p:stCondLst>
                                            <p:cond delay="0"/>
                                          </p:stCondLst>
                                        </p:cTn>
                                        <p:tgtEl>
                                          <p:spTgt spid="75"/>
                                        </p:tgtEl>
                                        <p:attrNameLst>
                                          <p:attrName>style.visibility</p:attrName>
                                        </p:attrNameLst>
                                      </p:cBhvr>
                                      <p:to>
                                        <p:strVal val="visible"/>
                                      </p:to>
                                    </p:set>
                                    <p:animEffect transition="in" filter="wipe(right)">
                                      <p:cBhvr>
                                        <p:cTn id="32" dur="500"/>
                                        <p:tgtEl>
                                          <p:spTgt spid="75"/>
                                        </p:tgtEl>
                                      </p:cBhvr>
                                    </p:animEffect>
                                  </p:childTnLst>
                                </p:cTn>
                              </p:par>
                              <p:par>
                                <p:cTn id="33" presetID="22" presetClass="entr" presetSubtype="2" fill="hold" grpId="0" nodeType="withEffect">
                                  <p:stCondLst>
                                    <p:cond delay="0"/>
                                  </p:stCondLst>
                                  <p:childTnLst>
                                    <p:set>
                                      <p:cBhvr>
                                        <p:cTn id="34" dur="1" fill="hold">
                                          <p:stCondLst>
                                            <p:cond delay="0"/>
                                          </p:stCondLst>
                                        </p:cTn>
                                        <p:tgtEl>
                                          <p:spTgt spid="70"/>
                                        </p:tgtEl>
                                        <p:attrNameLst>
                                          <p:attrName>style.visibility</p:attrName>
                                        </p:attrNameLst>
                                      </p:cBhvr>
                                      <p:to>
                                        <p:strVal val="visible"/>
                                      </p:to>
                                    </p:set>
                                    <p:animEffect transition="in" filter="wipe(right)">
                                      <p:cBhvr>
                                        <p:cTn id="35" dur="500"/>
                                        <p:tgtEl>
                                          <p:spTgt spid="70"/>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fade">
                                      <p:cBhvr>
                                        <p:cTn id="38" dur="500"/>
                                        <p:tgtEl>
                                          <p:spTgt spid="27"/>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500"/>
                                        <p:tgtEl>
                                          <p:spTgt spid="37"/>
                                        </p:tgtEl>
                                      </p:cBhvr>
                                    </p:animEffect>
                                  </p:childTnLst>
                                </p:cTn>
                              </p:par>
                              <p:par>
                                <p:cTn id="42" presetID="22" presetClass="entr" presetSubtype="2" fill="hold" grpId="0" nodeType="withEffect">
                                  <p:stCondLst>
                                    <p:cond delay="0"/>
                                  </p:stCondLst>
                                  <p:childTnLst>
                                    <p:set>
                                      <p:cBhvr>
                                        <p:cTn id="43" dur="1" fill="hold">
                                          <p:stCondLst>
                                            <p:cond delay="0"/>
                                          </p:stCondLst>
                                        </p:cTn>
                                        <p:tgtEl>
                                          <p:spTgt spid="65"/>
                                        </p:tgtEl>
                                        <p:attrNameLst>
                                          <p:attrName>style.visibility</p:attrName>
                                        </p:attrNameLst>
                                      </p:cBhvr>
                                      <p:to>
                                        <p:strVal val="visible"/>
                                      </p:to>
                                    </p:set>
                                    <p:animEffect transition="in" filter="wipe(right)">
                                      <p:cBhvr>
                                        <p:cTn id="44" dur="500"/>
                                        <p:tgtEl>
                                          <p:spTgt spid="65"/>
                                        </p:tgtEl>
                                      </p:cBhvr>
                                    </p:animEffect>
                                  </p:childTnLst>
                                </p:cTn>
                              </p:par>
                            </p:childTnLst>
                          </p:cTn>
                        </p:par>
                        <p:par>
                          <p:cTn id="45" fill="hold">
                            <p:stCondLst>
                              <p:cond delay="2500"/>
                            </p:stCondLst>
                            <p:childTnLst>
                              <p:par>
                                <p:cTn id="46" presetID="22" presetClass="entr" presetSubtype="8"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wipe(left)">
                                      <p:cBhvr>
                                        <p:cTn id="48" dur="500"/>
                                        <p:tgtEl>
                                          <p:spTgt spid="69"/>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fade">
                                      <p:cBhvr>
                                        <p:cTn id="51" dur="500"/>
                                        <p:tgtEl>
                                          <p:spTgt spid="29"/>
                                        </p:tgtEl>
                                      </p:cBhvr>
                                    </p:animEffect>
                                  </p:childTnLst>
                                </p:cTn>
                              </p:par>
                            </p:childTnLst>
                          </p:cTn>
                        </p:par>
                        <p:par>
                          <p:cTn id="52" fill="hold">
                            <p:stCondLst>
                              <p:cond delay="3000"/>
                            </p:stCondLst>
                            <p:childTnLst>
                              <p:par>
                                <p:cTn id="53" presetID="22" presetClass="entr" presetSubtype="8"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68"/>
                                        </p:tgtEl>
                                        <p:attrNameLst>
                                          <p:attrName>style.visibility</p:attrName>
                                        </p:attrNameLst>
                                      </p:cBhvr>
                                      <p:to>
                                        <p:strVal val="visible"/>
                                      </p:to>
                                    </p:set>
                                    <p:animEffect transition="in" filter="wipe(left)">
                                      <p:cBhvr>
                                        <p:cTn id="58" dur="500"/>
                                        <p:tgtEl>
                                          <p:spTgt spid="68"/>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8"/>
                                        </p:tgtEl>
                                        <p:attrNameLst>
                                          <p:attrName>style.visibility</p:attrName>
                                        </p:attrNameLst>
                                      </p:cBhvr>
                                      <p:to>
                                        <p:strVal val="visible"/>
                                      </p:to>
                                    </p:set>
                                    <p:animEffect transition="in" filter="fade">
                                      <p:cBhvr>
                                        <p:cTn id="61" dur="500"/>
                                        <p:tgtEl>
                                          <p:spTgt spid="28"/>
                                        </p:tgtEl>
                                      </p:cBhvr>
                                    </p:animEffect>
                                  </p:childTnLst>
                                </p:cTn>
                              </p:par>
                            </p:childTnLst>
                          </p:cTn>
                        </p:par>
                        <p:par>
                          <p:cTn id="62" fill="hold">
                            <p:stCondLst>
                              <p:cond delay="3500"/>
                            </p:stCondLst>
                            <p:childTnLst>
                              <p:par>
                                <p:cTn id="63" presetID="22" presetClass="entr" presetSubtype="1" fill="hold" grpId="0" nodeType="afterEffect">
                                  <p:stCondLst>
                                    <p:cond delay="0"/>
                                  </p:stCondLst>
                                  <p:childTnLst>
                                    <p:set>
                                      <p:cBhvr>
                                        <p:cTn id="64" dur="1" fill="hold">
                                          <p:stCondLst>
                                            <p:cond delay="0"/>
                                          </p:stCondLst>
                                        </p:cTn>
                                        <p:tgtEl>
                                          <p:spTgt spid="64"/>
                                        </p:tgtEl>
                                        <p:attrNameLst>
                                          <p:attrName>style.visibility</p:attrName>
                                        </p:attrNameLst>
                                      </p:cBhvr>
                                      <p:to>
                                        <p:strVal val="visible"/>
                                      </p:to>
                                    </p:set>
                                    <p:animEffect transition="in" filter="wipe(up)">
                                      <p:cBhvr>
                                        <p:cTn id="65" dur="500"/>
                                        <p:tgtEl>
                                          <p:spTgt spid="64"/>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fade">
                                      <p:cBhvr>
                                        <p:cTn id="68" dur="500"/>
                                        <p:tgtEl>
                                          <p:spTgt spid="3"/>
                                        </p:tgtEl>
                                      </p:cBhvr>
                                    </p:animEffect>
                                  </p:childTnLst>
                                </p:cTn>
                              </p:par>
                              <p:par>
                                <p:cTn id="69" presetID="22" presetClass="entr" presetSubtype="1" fill="hold" grpId="0" nodeType="with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4000"/>
                            </p:stCondLst>
                            <p:childTnLst>
                              <p:par>
                                <p:cTn id="73" presetID="22" presetClass="entr" presetSubtype="2" fill="hold" grpId="0" nodeType="afterEffect">
                                  <p:stCondLst>
                                    <p:cond delay="0"/>
                                  </p:stCondLst>
                                  <p:childTnLst>
                                    <p:set>
                                      <p:cBhvr>
                                        <p:cTn id="74" dur="1" fill="hold">
                                          <p:stCondLst>
                                            <p:cond delay="0"/>
                                          </p:stCondLst>
                                        </p:cTn>
                                        <p:tgtEl>
                                          <p:spTgt spid="63"/>
                                        </p:tgtEl>
                                        <p:attrNameLst>
                                          <p:attrName>style.visibility</p:attrName>
                                        </p:attrNameLst>
                                      </p:cBhvr>
                                      <p:to>
                                        <p:strVal val="visible"/>
                                      </p:to>
                                    </p:set>
                                    <p:animEffect transition="in" filter="wipe(right)">
                                      <p:cBhvr>
                                        <p:cTn id="75" dur="500"/>
                                        <p:tgtEl>
                                          <p:spTgt spid="63"/>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23"/>
                                        </p:tgtEl>
                                        <p:attrNameLst>
                                          <p:attrName>style.visibility</p:attrName>
                                        </p:attrNameLst>
                                      </p:cBhvr>
                                      <p:to>
                                        <p:strVal val="visible"/>
                                      </p:to>
                                    </p:set>
                                    <p:animEffect transition="in" filter="fade">
                                      <p:cBhvr>
                                        <p:cTn id="78" dur="500"/>
                                        <p:tgtEl>
                                          <p:spTgt spid="23"/>
                                        </p:tgtEl>
                                      </p:cBhvr>
                                    </p:animEffect>
                                  </p:childTnLst>
                                </p:cTn>
                              </p:par>
                            </p:childTnLst>
                          </p:cTn>
                        </p:par>
                        <p:par>
                          <p:cTn id="79" fill="hold">
                            <p:stCondLst>
                              <p:cond delay="4500"/>
                            </p:stCondLst>
                            <p:childTnLst>
                              <p:par>
                                <p:cTn id="80" presetID="22" presetClass="entr" presetSubtype="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wipe(right)">
                                      <p:cBhvr>
                                        <p:cTn id="82" dur="500"/>
                                        <p:tgtEl>
                                          <p:spTgt spid="33"/>
                                        </p:tgtEl>
                                      </p:cBhvr>
                                    </p:animEffect>
                                  </p:childTnLst>
                                </p:cTn>
                              </p:par>
                            </p:childTnLst>
                          </p:cTn>
                        </p:par>
                        <p:par>
                          <p:cTn id="83" fill="hold">
                            <p:stCondLst>
                              <p:cond delay="5000"/>
                            </p:stCondLst>
                            <p:childTnLst>
                              <p:par>
                                <p:cTn id="84" presetID="22" presetClass="entr" presetSubtype="2" fill="hold" grpId="0" nodeType="afterEffect">
                                  <p:stCondLst>
                                    <p:cond delay="0"/>
                                  </p:stCondLst>
                                  <p:childTnLst>
                                    <p:set>
                                      <p:cBhvr>
                                        <p:cTn id="85" dur="1" fill="hold">
                                          <p:stCondLst>
                                            <p:cond delay="0"/>
                                          </p:stCondLst>
                                        </p:cTn>
                                        <p:tgtEl>
                                          <p:spTgt spid="66"/>
                                        </p:tgtEl>
                                        <p:attrNameLst>
                                          <p:attrName>style.visibility</p:attrName>
                                        </p:attrNameLst>
                                      </p:cBhvr>
                                      <p:to>
                                        <p:strVal val="visible"/>
                                      </p:to>
                                    </p:set>
                                    <p:animEffect transition="in" filter="wipe(right)">
                                      <p:cBhvr>
                                        <p:cTn id="86" dur="500"/>
                                        <p:tgtEl>
                                          <p:spTgt spid="66"/>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500"/>
                                        <p:tgtEl>
                                          <p:spTgt spid="24"/>
                                        </p:tgtEl>
                                      </p:cBhvr>
                                    </p:animEffect>
                                  </p:childTnLst>
                                </p:cTn>
                              </p:par>
                            </p:childTnLst>
                          </p:cTn>
                        </p:par>
                        <p:par>
                          <p:cTn id="90" fill="hold">
                            <p:stCondLst>
                              <p:cond delay="5500"/>
                            </p:stCondLst>
                            <p:childTnLst>
                              <p:par>
                                <p:cTn id="91" presetID="22" presetClass="entr" presetSubtype="2"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right)">
                                      <p:cBhvr>
                                        <p:cTn id="93" dur="500"/>
                                        <p:tgtEl>
                                          <p:spTgt spid="67"/>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25"/>
                                        </p:tgtEl>
                                        <p:attrNameLst>
                                          <p:attrName>style.visibility</p:attrName>
                                        </p:attrNameLst>
                                      </p:cBhvr>
                                      <p:to>
                                        <p:strVal val="visible"/>
                                      </p:to>
                                    </p:set>
                                    <p:animEffect transition="in" filter="fade">
                                      <p:cBhvr>
                                        <p:cTn id="9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34" grpId="0" animBg="1"/>
      <p:bldP spid="35" grpId="0" animBg="1"/>
      <p:bldP spid="63" grpId="0" animBg="1"/>
      <p:bldP spid="64" grpId="0" animBg="1"/>
      <p:bldP spid="65" grpId="0" animBg="1"/>
      <p:bldP spid="66" grpId="0" animBg="1"/>
      <p:bldP spid="67" grpId="0" animBg="1"/>
      <p:bldP spid="68" grpId="0" animBg="1"/>
      <p:bldP spid="69" grpId="0" animBg="1"/>
      <p:bldP spid="70" grpId="0" animBg="1"/>
      <p:bldP spid="72" grpId="0" animBg="1"/>
      <p:bldP spid="73" grpId="0" animBg="1"/>
      <p:bldP spid="75" grpId="0" animBg="1"/>
      <p:bldP spid="3" grpId="0"/>
      <p:bldP spid="23" grpId="0"/>
      <p:bldP spid="24" grpId="0"/>
      <p:bldP spid="25" grpId="0"/>
      <p:bldP spid="26" grpId="0"/>
      <p:bldP spid="27" grpId="0"/>
      <p:bldP spid="28" grpId="0"/>
      <p:bldP spid="29" grpId="0"/>
      <p:bldP spid="36" grpId="0"/>
      <p:bldP spid="3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210" y="654605"/>
            <a:ext cx="8733654" cy="744025"/>
          </a:xfrm>
        </p:spPr>
        <p:txBody>
          <a:bodyPr>
            <a:normAutofit/>
          </a:bodyPr>
          <a:lstStyle/>
          <a:p>
            <a:pPr algn="ctr"/>
            <a:r>
              <a:rPr lang="en-US" dirty="0" smtClean="0"/>
              <a:t>Integrated Modeling Approach</a:t>
            </a:r>
            <a:endParaRPr lang="en-US" dirty="0"/>
          </a:p>
        </p:txBody>
      </p:sp>
      <p:sp>
        <p:nvSpPr>
          <p:cNvPr id="30" name="Oval 29"/>
          <p:cNvSpPr/>
          <p:nvPr/>
        </p:nvSpPr>
        <p:spPr>
          <a:xfrm>
            <a:off x="6866413" y="2448037"/>
            <a:ext cx="1515029" cy="941309"/>
          </a:xfrm>
          <a:prstGeom prst="ellipse">
            <a:avLst/>
          </a:prstGeom>
        </p:spPr>
        <p:style>
          <a:lnRef idx="0">
            <a:schemeClr val="accent6"/>
          </a:lnRef>
          <a:fillRef idx="3">
            <a:schemeClr val="accent6"/>
          </a:fillRef>
          <a:effectRef idx="3">
            <a:schemeClr val="accent6"/>
          </a:effectRef>
          <a:fontRef idx="minor">
            <a:schemeClr val="lt1"/>
          </a:fontRef>
        </p:style>
        <p:txBody>
          <a:bodyPr wrap="none" rtlCol="0" anchor="ctr"/>
          <a:lstStyle/>
          <a:p>
            <a:pPr algn="ctr"/>
            <a:r>
              <a:rPr lang="en-US" sz="1400" dirty="0" smtClean="0">
                <a:solidFill>
                  <a:schemeClr val="accent1">
                    <a:lumMod val="75000"/>
                  </a:schemeClr>
                </a:solidFill>
              </a:rPr>
              <a:t>Land Use</a:t>
            </a:r>
          </a:p>
          <a:p>
            <a:pPr algn="ctr"/>
            <a:r>
              <a:rPr lang="en-US" sz="1400" dirty="0" smtClean="0">
                <a:solidFill>
                  <a:schemeClr val="accent1">
                    <a:lumMod val="75000"/>
                  </a:schemeClr>
                </a:solidFill>
              </a:rPr>
              <a:t>Change Model</a:t>
            </a:r>
            <a:endParaRPr lang="en-US" sz="1400" dirty="0">
              <a:solidFill>
                <a:schemeClr val="accent1">
                  <a:lumMod val="75000"/>
                </a:schemeClr>
              </a:solidFill>
            </a:endParaRPr>
          </a:p>
        </p:txBody>
      </p:sp>
      <p:sp>
        <p:nvSpPr>
          <p:cNvPr id="31" name="Oval 30"/>
          <p:cNvSpPr/>
          <p:nvPr/>
        </p:nvSpPr>
        <p:spPr>
          <a:xfrm>
            <a:off x="4619639" y="1542745"/>
            <a:ext cx="1500135" cy="939386"/>
          </a:xfrm>
          <a:prstGeom prst="ellipse">
            <a:avLst/>
          </a:prstGeom>
        </p:spPr>
        <p:style>
          <a:lnRef idx="0">
            <a:schemeClr val="accent3"/>
          </a:lnRef>
          <a:fillRef idx="3">
            <a:schemeClr val="accent3"/>
          </a:fillRef>
          <a:effectRef idx="3">
            <a:schemeClr val="accent3"/>
          </a:effectRef>
          <a:fontRef idx="minor">
            <a:schemeClr val="lt1"/>
          </a:fontRef>
        </p:style>
        <p:txBody>
          <a:bodyPr wrap="none" rtlCol="0" anchor="ctr"/>
          <a:lstStyle/>
          <a:p>
            <a:pPr algn="ctr"/>
            <a:r>
              <a:rPr lang="en-US" sz="1400" dirty="0" smtClean="0">
                <a:solidFill>
                  <a:schemeClr val="accent1">
                    <a:lumMod val="75000"/>
                  </a:schemeClr>
                </a:solidFill>
              </a:rPr>
              <a:t>Watershed</a:t>
            </a:r>
          </a:p>
          <a:p>
            <a:pPr algn="ctr"/>
            <a:r>
              <a:rPr lang="en-US" sz="1400" dirty="0" smtClean="0">
                <a:solidFill>
                  <a:schemeClr val="accent1">
                    <a:lumMod val="75000"/>
                  </a:schemeClr>
                </a:solidFill>
              </a:rPr>
              <a:t>Model</a:t>
            </a:r>
            <a:endParaRPr lang="en-US" sz="1400" dirty="0">
              <a:solidFill>
                <a:schemeClr val="accent1">
                  <a:lumMod val="75000"/>
                </a:schemeClr>
              </a:solidFill>
            </a:endParaRPr>
          </a:p>
        </p:txBody>
      </p:sp>
      <p:sp>
        <p:nvSpPr>
          <p:cNvPr id="32" name="Oval 31"/>
          <p:cNvSpPr/>
          <p:nvPr/>
        </p:nvSpPr>
        <p:spPr>
          <a:xfrm>
            <a:off x="4624698" y="3409044"/>
            <a:ext cx="1515029" cy="941309"/>
          </a:xfrm>
          <a:prstGeom prst="ellipse">
            <a:avLst/>
          </a:prstGeom>
        </p:spPr>
        <p:style>
          <a:lnRef idx="0">
            <a:schemeClr val="accent4"/>
          </a:lnRef>
          <a:fillRef idx="3">
            <a:schemeClr val="accent4"/>
          </a:fillRef>
          <a:effectRef idx="3">
            <a:schemeClr val="accent4"/>
          </a:effectRef>
          <a:fontRef idx="minor">
            <a:schemeClr val="lt1"/>
          </a:fontRef>
        </p:style>
        <p:txBody>
          <a:bodyPr wrap="none" rtlCol="0" anchor="ctr">
            <a:noAutofit/>
          </a:bodyPr>
          <a:lstStyle/>
          <a:p>
            <a:pPr algn="ctr"/>
            <a:r>
              <a:rPr lang="en-US" sz="1400" dirty="0" smtClean="0">
                <a:solidFill>
                  <a:schemeClr val="accent1">
                    <a:lumMod val="75000"/>
                  </a:schemeClr>
                </a:solidFill>
              </a:rPr>
              <a:t>Policymaker</a:t>
            </a:r>
          </a:p>
          <a:p>
            <a:pPr algn="ctr"/>
            <a:r>
              <a:rPr lang="en-US" sz="1400" dirty="0" smtClean="0">
                <a:solidFill>
                  <a:schemeClr val="accent1">
                    <a:lumMod val="75000"/>
                  </a:schemeClr>
                </a:solidFill>
              </a:rPr>
              <a:t>Model</a:t>
            </a:r>
            <a:endParaRPr lang="en-US" sz="1400" dirty="0">
              <a:solidFill>
                <a:schemeClr val="accent1">
                  <a:lumMod val="75000"/>
                </a:schemeClr>
              </a:solidFill>
            </a:endParaRPr>
          </a:p>
        </p:txBody>
      </p:sp>
      <p:sp>
        <p:nvSpPr>
          <p:cNvPr id="33" name="Oval 32"/>
          <p:cNvSpPr/>
          <p:nvPr/>
        </p:nvSpPr>
        <p:spPr>
          <a:xfrm>
            <a:off x="4652876" y="5352671"/>
            <a:ext cx="1515029" cy="917500"/>
          </a:xfrm>
          <a:prstGeom prst="ellipse">
            <a:avLst/>
          </a:prstGeom>
        </p:spPr>
        <p:style>
          <a:lnRef idx="0">
            <a:schemeClr val="accent4"/>
          </a:lnRef>
          <a:fillRef idx="3">
            <a:schemeClr val="accent4"/>
          </a:fillRef>
          <a:effectRef idx="3">
            <a:schemeClr val="accent4"/>
          </a:effectRef>
          <a:fontRef idx="minor">
            <a:schemeClr val="lt1"/>
          </a:fontRef>
        </p:style>
        <p:txBody>
          <a:bodyPr wrap="none" rtlCol="0" anchor="t"/>
          <a:lstStyle/>
          <a:p>
            <a:pPr algn="ctr"/>
            <a:r>
              <a:rPr lang="en-US" sz="1400" dirty="0" smtClean="0">
                <a:solidFill>
                  <a:schemeClr val="accent1">
                    <a:lumMod val="75000"/>
                  </a:schemeClr>
                </a:solidFill>
              </a:rPr>
              <a:t>Water</a:t>
            </a:r>
          </a:p>
          <a:p>
            <a:pPr algn="ctr"/>
            <a:r>
              <a:rPr lang="en-US" sz="1400" dirty="0" smtClean="0">
                <a:solidFill>
                  <a:schemeClr val="accent1">
                    <a:lumMod val="75000"/>
                  </a:schemeClr>
                </a:solidFill>
              </a:rPr>
              <a:t>Demand Model</a:t>
            </a:r>
            <a:endParaRPr lang="en-US" sz="1400" dirty="0">
              <a:solidFill>
                <a:schemeClr val="accent1">
                  <a:lumMod val="75000"/>
                </a:schemeClr>
              </a:solidFill>
            </a:endParaRPr>
          </a:p>
        </p:txBody>
      </p:sp>
      <p:sp>
        <p:nvSpPr>
          <p:cNvPr id="34" name="Oval 33"/>
          <p:cNvSpPr/>
          <p:nvPr/>
        </p:nvSpPr>
        <p:spPr>
          <a:xfrm>
            <a:off x="6866413" y="4323601"/>
            <a:ext cx="1515029" cy="941309"/>
          </a:xfrm>
          <a:prstGeom prst="ellipse">
            <a:avLst/>
          </a:prstGeom>
        </p:spPr>
        <p:style>
          <a:lnRef idx="0">
            <a:schemeClr val="accent2"/>
          </a:lnRef>
          <a:fillRef idx="3">
            <a:schemeClr val="accent2"/>
          </a:fillRef>
          <a:effectRef idx="3">
            <a:schemeClr val="accent2"/>
          </a:effectRef>
          <a:fontRef idx="minor">
            <a:schemeClr val="lt1"/>
          </a:fontRef>
        </p:style>
        <p:txBody>
          <a:bodyPr wrap="none" rtlCol="0" anchor="ctr"/>
          <a:lstStyle/>
          <a:p>
            <a:pPr algn="ctr"/>
            <a:r>
              <a:rPr lang="en-US" sz="1400" dirty="0" smtClean="0">
                <a:solidFill>
                  <a:schemeClr val="accent1">
                    <a:lumMod val="75000"/>
                  </a:schemeClr>
                </a:solidFill>
              </a:rPr>
              <a:t>Population</a:t>
            </a:r>
          </a:p>
          <a:p>
            <a:pPr algn="ctr"/>
            <a:r>
              <a:rPr lang="en-US" sz="1400" dirty="0" smtClean="0">
                <a:solidFill>
                  <a:schemeClr val="accent1">
                    <a:lumMod val="75000"/>
                  </a:schemeClr>
                </a:solidFill>
              </a:rPr>
              <a:t>Growth Model</a:t>
            </a:r>
            <a:endParaRPr lang="en-US" sz="1400" dirty="0">
              <a:solidFill>
                <a:schemeClr val="accent1">
                  <a:lumMod val="75000"/>
                </a:schemeClr>
              </a:solidFill>
            </a:endParaRPr>
          </a:p>
        </p:txBody>
      </p:sp>
      <p:sp>
        <p:nvSpPr>
          <p:cNvPr id="35" name="Oval 34"/>
          <p:cNvSpPr/>
          <p:nvPr/>
        </p:nvSpPr>
        <p:spPr>
          <a:xfrm>
            <a:off x="2571485" y="2448037"/>
            <a:ext cx="1515029" cy="941309"/>
          </a:xfrm>
          <a:prstGeom prst="ellipse">
            <a:avLst/>
          </a:prstGeom>
        </p:spPr>
        <p:style>
          <a:lnRef idx="0">
            <a:schemeClr val="accent3"/>
          </a:lnRef>
          <a:fillRef idx="3">
            <a:schemeClr val="accent3"/>
          </a:fillRef>
          <a:effectRef idx="3">
            <a:schemeClr val="accent3"/>
          </a:effectRef>
          <a:fontRef idx="minor">
            <a:schemeClr val="lt1"/>
          </a:fontRef>
        </p:style>
        <p:txBody>
          <a:bodyPr wrap="none" rtlCol="0" anchor="ctr"/>
          <a:lstStyle/>
          <a:p>
            <a:pPr algn="ctr"/>
            <a:r>
              <a:rPr lang="en-US" sz="1400" dirty="0" smtClean="0">
                <a:solidFill>
                  <a:schemeClr val="accent1">
                    <a:lumMod val="75000"/>
                  </a:schemeClr>
                </a:solidFill>
              </a:rPr>
              <a:t>Groundwater</a:t>
            </a:r>
          </a:p>
          <a:p>
            <a:pPr algn="ctr"/>
            <a:r>
              <a:rPr lang="en-US" sz="1400" dirty="0" smtClean="0">
                <a:solidFill>
                  <a:schemeClr val="accent1">
                    <a:lumMod val="75000"/>
                  </a:schemeClr>
                </a:solidFill>
              </a:rPr>
              <a:t>Model</a:t>
            </a:r>
            <a:endParaRPr lang="en-US" sz="1400" dirty="0">
              <a:solidFill>
                <a:schemeClr val="accent1">
                  <a:lumMod val="75000"/>
                </a:schemeClr>
              </a:solidFill>
            </a:endParaRPr>
          </a:p>
        </p:txBody>
      </p:sp>
      <p:sp>
        <p:nvSpPr>
          <p:cNvPr id="63" name="Left Arrow 62"/>
          <p:cNvSpPr/>
          <p:nvPr/>
        </p:nvSpPr>
        <p:spPr>
          <a:xfrm rot="19575637">
            <a:off x="6077179" y="5150494"/>
            <a:ext cx="876314" cy="323540"/>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Left Arrow 63"/>
          <p:cNvSpPr/>
          <p:nvPr/>
        </p:nvSpPr>
        <p:spPr>
          <a:xfrm rot="16200000">
            <a:off x="7219467" y="3695060"/>
            <a:ext cx="806196" cy="322828"/>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Oval 64"/>
          <p:cNvSpPr/>
          <p:nvPr/>
        </p:nvSpPr>
        <p:spPr>
          <a:xfrm>
            <a:off x="2601396" y="4369009"/>
            <a:ext cx="1448841" cy="917500"/>
          </a:xfrm>
          <a:prstGeom prst="ellipse">
            <a:avLst/>
          </a:prstGeom>
        </p:spPr>
        <p:style>
          <a:lnRef idx="0">
            <a:schemeClr val="accent3"/>
          </a:lnRef>
          <a:fillRef idx="3">
            <a:schemeClr val="accent3"/>
          </a:fillRef>
          <a:effectRef idx="3">
            <a:schemeClr val="accent3"/>
          </a:effectRef>
          <a:fontRef idx="minor">
            <a:schemeClr val="lt1"/>
          </a:fontRef>
        </p:style>
        <p:txBody>
          <a:bodyPr wrap="none" rtlCol="0" anchor="ctr"/>
          <a:lstStyle/>
          <a:p>
            <a:pPr algn="ctr"/>
            <a:r>
              <a:rPr lang="en-US" sz="1400" dirty="0" smtClean="0">
                <a:solidFill>
                  <a:schemeClr val="accent1">
                    <a:lumMod val="75000"/>
                  </a:schemeClr>
                </a:solidFill>
              </a:rPr>
              <a:t>Reservoir</a:t>
            </a:r>
          </a:p>
          <a:p>
            <a:pPr algn="ctr"/>
            <a:r>
              <a:rPr lang="en-US" sz="1400" dirty="0" smtClean="0">
                <a:solidFill>
                  <a:schemeClr val="accent1">
                    <a:lumMod val="75000"/>
                  </a:schemeClr>
                </a:solidFill>
              </a:rPr>
              <a:t>Model</a:t>
            </a:r>
            <a:endParaRPr lang="en-US" sz="1400" dirty="0">
              <a:solidFill>
                <a:schemeClr val="accent1">
                  <a:lumMod val="75000"/>
                </a:schemeClr>
              </a:solidFill>
            </a:endParaRPr>
          </a:p>
        </p:txBody>
      </p:sp>
      <p:sp>
        <p:nvSpPr>
          <p:cNvPr id="66" name="Left Arrow 65"/>
          <p:cNvSpPr/>
          <p:nvPr/>
        </p:nvSpPr>
        <p:spPr>
          <a:xfrm rot="1780798">
            <a:off x="3897642" y="5251936"/>
            <a:ext cx="776469" cy="323540"/>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Left Arrow 66"/>
          <p:cNvSpPr/>
          <p:nvPr/>
        </p:nvSpPr>
        <p:spPr>
          <a:xfrm rot="16200000">
            <a:off x="4972472" y="4708773"/>
            <a:ext cx="819482" cy="322828"/>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Left Arrow 67"/>
          <p:cNvSpPr/>
          <p:nvPr/>
        </p:nvSpPr>
        <p:spPr>
          <a:xfrm rot="8701321">
            <a:off x="6062128" y="3236605"/>
            <a:ext cx="879667" cy="323540"/>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Left Arrow 68"/>
          <p:cNvSpPr/>
          <p:nvPr/>
        </p:nvSpPr>
        <p:spPr>
          <a:xfrm rot="8701321">
            <a:off x="3915176" y="4141751"/>
            <a:ext cx="763459" cy="323540"/>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Left Arrow 69"/>
          <p:cNvSpPr/>
          <p:nvPr/>
        </p:nvSpPr>
        <p:spPr>
          <a:xfrm rot="16200000">
            <a:off x="2915342" y="3710693"/>
            <a:ext cx="819482" cy="322828"/>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Left Arrow 71"/>
          <p:cNvSpPr/>
          <p:nvPr/>
        </p:nvSpPr>
        <p:spPr>
          <a:xfrm rot="19709665">
            <a:off x="3829994" y="2142482"/>
            <a:ext cx="776469" cy="323540"/>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Left Arrow 72"/>
          <p:cNvSpPr/>
          <p:nvPr/>
        </p:nvSpPr>
        <p:spPr>
          <a:xfrm rot="1659792">
            <a:off x="6142189" y="2166507"/>
            <a:ext cx="918980" cy="323540"/>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Left Arrow 74"/>
          <p:cNvSpPr/>
          <p:nvPr/>
        </p:nvSpPr>
        <p:spPr>
          <a:xfrm rot="18083320">
            <a:off x="3170476" y="3247631"/>
            <a:ext cx="2224216" cy="322828"/>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21" name="Table 20"/>
          <p:cNvGraphicFramePr>
            <a:graphicFrameLocks noGrp="1"/>
          </p:cNvGraphicFramePr>
          <p:nvPr>
            <p:extLst>
              <p:ext uri="{D42A27DB-BD31-4B8C-83A1-F6EECF244321}">
                <p14:modId xmlns:p14="http://schemas.microsoft.com/office/powerpoint/2010/main" val="799115477"/>
              </p:ext>
            </p:extLst>
          </p:nvPr>
        </p:nvGraphicFramePr>
        <p:xfrm>
          <a:off x="193211" y="4917428"/>
          <a:ext cx="2029289" cy="1381260"/>
        </p:xfrm>
        <a:graphic>
          <a:graphicData uri="http://schemas.openxmlformats.org/drawingml/2006/table">
            <a:tbl>
              <a:tblPr firstRow="1" bandRow="1">
                <a:tableStyleId>{5940675A-B579-460E-94D1-54222C63F5DA}</a:tableStyleId>
              </a:tblPr>
              <a:tblGrid>
                <a:gridCol w="327474">
                  <a:extLst>
                    <a:ext uri="{9D8B030D-6E8A-4147-A177-3AD203B41FA5}">
                      <a16:colId xmlns:a16="http://schemas.microsoft.com/office/drawing/2014/main" val="20000"/>
                    </a:ext>
                  </a:extLst>
                </a:gridCol>
                <a:gridCol w="1701815">
                  <a:extLst>
                    <a:ext uri="{9D8B030D-6E8A-4147-A177-3AD203B41FA5}">
                      <a16:colId xmlns:a16="http://schemas.microsoft.com/office/drawing/2014/main" val="20001"/>
                    </a:ext>
                  </a:extLst>
                </a:gridCol>
              </a:tblGrid>
              <a:tr h="345315">
                <a:tc>
                  <a:txBody>
                    <a:bodyPr/>
                    <a:lstStyle/>
                    <a:p>
                      <a:endParaRPr lang="en-US" sz="1400" dirty="0"/>
                    </a:p>
                  </a:txBody>
                  <a:tcPr>
                    <a:solidFill>
                      <a:srgbClr val="A9DA74"/>
                    </a:solidFill>
                  </a:tcPr>
                </a:tc>
                <a:tc>
                  <a:txBody>
                    <a:bodyPr/>
                    <a:lstStyle/>
                    <a:p>
                      <a:r>
                        <a:rPr lang="en-US" sz="1400" dirty="0" smtClean="0"/>
                        <a:t>Hydrology models</a:t>
                      </a:r>
                      <a:endParaRPr lang="en-US" sz="1400" dirty="0"/>
                    </a:p>
                  </a:txBody>
                  <a:tcPr/>
                </a:tc>
                <a:extLst>
                  <a:ext uri="{0D108BD9-81ED-4DB2-BD59-A6C34878D82A}">
                    <a16:rowId xmlns:a16="http://schemas.microsoft.com/office/drawing/2014/main" val="10000"/>
                  </a:ext>
                </a:extLst>
              </a:tr>
              <a:tr h="345315">
                <a:tc>
                  <a:txBody>
                    <a:bodyPr/>
                    <a:lstStyle/>
                    <a:p>
                      <a:endParaRPr lang="en-US" sz="1400" dirty="0"/>
                    </a:p>
                  </a:txBody>
                  <a:tcPr>
                    <a:solidFill>
                      <a:srgbClr val="A365D1"/>
                    </a:solidFill>
                  </a:tcPr>
                </a:tc>
                <a:tc>
                  <a:txBody>
                    <a:bodyPr/>
                    <a:lstStyle/>
                    <a:p>
                      <a:r>
                        <a:rPr lang="en-US" sz="1400" dirty="0" smtClean="0"/>
                        <a:t>Agent Based Models</a:t>
                      </a:r>
                      <a:endParaRPr lang="en-US" sz="1400" dirty="0"/>
                    </a:p>
                  </a:txBody>
                  <a:tcPr/>
                </a:tc>
                <a:extLst>
                  <a:ext uri="{0D108BD9-81ED-4DB2-BD59-A6C34878D82A}">
                    <a16:rowId xmlns:a16="http://schemas.microsoft.com/office/drawing/2014/main" val="10001"/>
                  </a:ext>
                </a:extLst>
              </a:tr>
              <a:tr h="345315">
                <a:tc>
                  <a:txBody>
                    <a:bodyPr/>
                    <a:lstStyle/>
                    <a:p>
                      <a:endParaRPr lang="en-US" sz="1400" dirty="0"/>
                    </a:p>
                  </a:txBody>
                  <a:tcPr>
                    <a:solidFill>
                      <a:srgbClr val="F68426"/>
                    </a:solidFill>
                  </a:tcPr>
                </a:tc>
                <a:tc>
                  <a:txBody>
                    <a:bodyPr/>
                    <a:lstStyle/>
                    <a:p>
                      <a:r>
                        <a:rPr lang="en-US" sz="1400" dirty="0" smtClean="0"/>
                        <a:t>Cellular Automata</a:t>
                      </a:r>
                      <a:endParaRPr lang="en-US" sz="1400" dirty="0"/>
                    </a:p>
                  </a:txBody>
                  <a:tcPr/>
                </a:tc>
                <a:extLst>
                  <a:ext uri="{0D108BD9-81ED-4DB2-BD59-A6C34878D82A}">
                    <a16:rowId xmlns:a16="http://schemas.microsoft.com/office/drawing/2014/main" val="10002"/>
                  </a:ext>
                </a:extLst>
              </a:tr>
              <a:tr h="345315">
                <a:tc>
                  <a:txBody>
                    <a:bodyPr/>
                    <a:lstStyle/>
                    <a:p>
                      <a:endParaRPr lang="en-US" sz="1400" dirty="0"/>
                    </a:p>
                  </a:txBody>
                  <a:tcPr>
                    <a:solidFill>
                      <a:srgbClr val="FF5353"/>
                    </a:solidFill>
                  </a:tcPr>
                </a:tc>
                <a:tc>
                  <a:txBody>
                    <a:bodyPr/>
                    <a:lstStyle/>
                    <a:p>
                      <a:r>
                        <a:rPr lang="en-US" sz="1400" dirty="0" smtClean="0"/>
                        <a:t>Systems</a:t>
                      </a:r>
                      <a:r>
                        <a:rPr lang="en-US" sz="1400" baseline="0" dirty="0" smtClean="0"/>
                        <a:t> Dynamics</a:t>
                      </a:r>
                      <a:endParaRPr lang="en-US" sz="1400"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3935607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xit" presetSubtype="0" fill="hold" grpId="0" nodeType="withEffect">
                                  <p:stCondLst>
                                    <p:cond delay="0"/>
                                  </p:stCondLst>
                                  <p:childTnLst>
                                    <p:animEffect transition="out" filter="fade">
                                      <p:cBhvr>
                                        <p:cTn id="6" dur="1000"/>
                                        <p:tgtEl>
                                          <p:spTgt spid="72"/>
                                        </p:tgtEl>
                                      </p:cBhvr>
                                    </p:animEffect>
                                    <p:anim calcmode="lin" valueType="num">
                                      <p:cBhvr>
                                        <p:cTn id="7" dur="1000"/>
                                        <p:tgtEl>
                                          <p:spTgt spid="72"/>
                                        </p:tgtEl>
                                        <p:attrNameLst>
                                          <p:attrName>ppt_x</p:attrName>
                                        </p:attrNameLst>
                                      </p:cBhvr>
                                      <p:tavLst>
                                        <p:tav tm="0">
                                          <p:val>
                                            <p:strVal val="ppt_x"/>
                                          </p:val>
                                        </p:tav>
                                        <p:tav tm="100000">
                                          <p:val>
                                            <p:strVal val="ppt_x"/>
                                          </p:val>
                                        </p:tav>
                                      </p:tavLst>
                                    </p:anim>
                                    <p:anim calcmode="lin" valueType="num">
                                      <p:cBhvr>
                                        <p:cTn id="8" dur="1000"/>
                                        <p:tgtEl>
                                          <p:spTgt spid="72"/>
                                        </p:tgtEl>
                                        <p:attrNameLst>
                                          <p:attrName>ppt_y</p:attrName>
                                        </p:attrNameLst>
                                      </p:cBhvr>
                                      <p:tavLst>
                                        <p:tav tm="0">
                                          <p:val>
                                            <p:strVal val="ppt_y"/>
                                          </p:val>
                                        </p:tav>
                                        <p:tav tm="100000">
                                          <p:val>
                                            <p:strVal val="ppt_y+.1"/>
                                          </p:val>
                                        </p:tav>
                                      </p:tavLst>
                                    </p:anim>
                                    <p:set>
                                      <p:cBhvr>
                                        <p:cTn id="9" dur="1" fill="hold">
                                          <p:stCondLst>
                                            <p:cond delay="999"/>
                                          </p:stCondLst>
                                        </p:cTn>
                                        <p:tgtEl>
                                          <p:spTgt spid="72"/>
                                        </p:tgtEl>
                                        <p:attrNameLst>
                                          <p:attrName>style.visibility</p:attrName>
                                        </p:attrNameLst>
                                      </p:cBhvr>
                                      <p:to>
                                        <p:strVal val="hidden"/>
                                      </p:to>
                                    </p:set>
                                  </p:childTnLst>
                                </p:cTn>
                              </p:par>
                              <p:par>
                                <p:cTn id="10" presetID="42" presetClass="exit" presetSubtype="0" fill="hold" grpId="0" nodeType="withEffect">
                                  <p:stCondLst>
                                    <p:cond delay="0"/>
                                  </p:stCondLst>
                                  <p:childTnLst>
                                    <p:animEffect transition="out" filter="fade">
                                      <p:cBhvr>
                                        <p:cTn id="11" dur="1000"/>
                                        <p:tgtEl>
                                          <p:spTgt spid="35"/>
                                        </p:tgtEl>
                                      </p:cBhvr>
                                    </p:animEffect>
                                    <p:anim calcmode="lin" valueType="num">
                                      <p:cBhvr>
                                        <p:cTn id="12" dur="1000"/>
                                        <p:tgtEl>
                                          <p:spTgt spid="35"/>
                                        </p:tgtEl>
                                        <p:attrNameLst>
                                          <p:attrName>ppt_x</p:attrName>
                                        </p:attrNameLst>
                                      </p:cBhvr>
                                      <p:tavLst>
                                        <p:tav tm="0">
                                          <p:val>
                                            <p:strVal val="ppt_x"/>
                                          </p:val>
                                        </p:tav>
                                        <p:tav tm="100000">
                                          <p:val>
                                            <p:strVal val="ppt_x"/>
                                          </p:val>
                                        </p:tav>
                                      </p:tavLst>
                                    </p:anim>
                                    <p:anim calcmode="lin" valueType="num">
                                      <p:cBhvr>
                                        <p:cTn id="13" dur="1000"/>
                                        <p:tgtEl>
                                          <p:spTgt spid="35"/>
                                        </p:tgtEl>
                                        <p:attrNameLst>
                                          <p:attrName>ppt_y</p:attrName>
                                        </p:attrNameLst>
                                      </p:cBhvr>
                                      <p:tavLst>
                                        <p:tav tm="0">
                                          <p:val>
                                            <p:strVal val="ppt_y"/>
                                          </p:val>
                                        </p:tav>
                                        <p:tav tm="100000">
                                          <p:val>
                                            <p:strVal val="ppt_y+.1"/>
                                          </p:val>
                                        </p:tav>
                                      </p:tavLst>
                                    </p:anim>
                                    <p:set>
                                      <p:cBhvr>
                                        <p:cTn id="14" dur="1" fill="hold">
                                          <p:stCondLst>
                                            <p:cond delay="999"/>
                                          </p:stCondLst>
                                        </p:cTn>
                                        <p:tgtEl>
                                          <p:spTgt spid="35"/>
                                        </p:tgtEl>
                                        <p:attrNameLst>
                                          <p:attrName>style.visibility</p:attrName>
                                        </p:attrNameLst>
                                      </p:cBhvr>
                                      <p:to>
                                        <p:strVal val="hidden"/>
                                      </p:to>
                                    </p:set>
                                  </p:childTnLst>
                                </p:cTn>
                              </p:par>
                              <p:par>
                                <p:cTn id="15" presetID="42" presetClass="exit" presetSubtype="0" fill="hold" grpId="0" nodeType="withEffect">
                                  <p:stCondLst>
                                    <p:cond delay="0"/>
                                  </p:stCondLst>
                                  <p:childTnLst>
                                    <p:animEffect transition="out" filter="fade">
                                      <p:cBhvr>
                                        <p:cTn id="16" dur="1000"/>
                                        <p:tgtEl>
                                          <p:spTgt spid="75"/>
                                        </p:tgtEl>
                                      </p:cBhvr>
                                    </p:animEffect>
                                    <p:anim calcmode="lin" valueType="num">
                                      <p:cBhvr>
                                        <p:cTn id="17" dur="1000"/>
                                        <p:tgtEl>
                                          <p:spTgt spid="75"/>
                                        </p:tgtEl>
                                        <p:attrNameLst>
                                          <p:attrName>ppt_x</p:attrName>
                                        </p:attrNameLst>
                                      </p:cBhvr>
                                      <p:tavLst>
                                        <p:tav tm="0">
                                          <p:val>
                                            <p:strVal val="ppt_x"/>
                                          </p:val>
                                        </p:tav>
                                        <p:tav tm="100000">
                                          <p:val>
                                            <p:strVal val="ppt_x"/>
                                          </p:val>
                                        </p:tav>
                                      </p:tavLst>
                                    </p:anim>
                                    <p:anim calcmode="lin" valueType="num">
                                      <p:cBhvr>
                                        <p:cTn id="18" dur="1000"/>
                                        <p:tgtEl>
                                          <p:spTgt spid="75"/>
                                        </p:tgtEl>
                                        <p:attrNameLst>
                                          <p:attrName>ppt_y</p:attrName>
                                        </p:attrNameLst>
                                      </p:cBhvr>
                                      <p:tavLst>
                                        <p:tav tm="0">
                                          <p:val>
                                            <p:strVal val="ppt_y"/>
                                          </p:val>
                                        </p:tav>
                                        <p:tav tm="100000">
                                          <p:val>
                                            <p:strVal val="ppt_y+.1"/>
                                          </p:val>
                                        </p:tav>
                                      </p:tavLst>
                                    </p:anim>
                                    <p:set>
                                      <p:cBhvr>
                                        <p:cTn id="19" dur="1" fill="hold">
                                          <p:stCondLst>
                                            <p:cond delay="999"/>
                                          </p:stCondLst>
                                        </p:cTn>
                                        <p:tgtEl>
                                          <p:spTgt spid="75"/>
                                        </p:tgtEl>
                                        <p:attrNameLst>
                                          <p:attrName>style.visibility</p:attrName>
                                        </p:attrNameLst>
                                      </p:cBhvr>
                                      <p:to>
                                        <p:strVal val="hidden"/>
                                      </p:to>
                                    </p:set>
                                  </p:childTnLst>
                                </p:cTn>
                              </p:par>
                              <p:par>
                                <p:cTn id="20" presetID="42" presetClass="exit" presetSubtype="0" fill="hold" grpId="0" nodeType="withEffect">
                                  <p:stCondLst>
                                    <p:cond delay="0"/>
                                  </p:stCondLst>
                                  <p:childTnLst>
                                    <p:animEffect transition="out" filter="fade">
                                      <p:cBhvr>
                                        <p:cTn id="21" dur="1000"/>
                                        <p:tgtEl>
                                          <p:spTgt spid="70"/>
                                        </p:tgtEl>
                                      </p:cBhvr>
                                    </p:animEffect>
                                    <p:anim calcmode="lin" valueType="num">
                                      <p:cBhvr>
                                        <p:cTn id="22" dur="1000"/>
                                        <p:tgtEl>
                                          <p:spTgt spid="70"/>
                                        </p:tgtEl>
                                        <p:attrNameLst>
                                          <p:attrName>ppt_x</p:attrName>
                                        </p:attrNameLst>
                                      </p:cBhvr>
                                      <p:tavLst>
                                        <p:tav tm="0">
                                          <p:val>
                                            <p:strVal val="ppt_x"/>
                                          </p:val>
                                        </p:tav>
                                        <p:tav tm="100000">
                                          <p:val>
                                            <p:strVal val="ppt_x"/>
                                          </p:val>
                                        </p:tav>
                                      </p:tavLst>
                                    </p:anim>
                                    <p:anim calcmode="lin" valueType="num">
                                      <p:cBhvr>
                                        <p:cTn id="23" dur="1000"/>
                                        <p:tgtEl>
                                          <p:spTgt spid="70"/>
                                        </p:tgtEl>
                                        <p:attrNameLst>
                                          <p:attrName>ppt_y</p:attrName>
                                        </p:attrNameLst>
                                      </p:cBhvr>
                                      <p:tavLst>
                                        <p:tav tm="0">
                                          <p:val>
                                            <p:strVal val="ppt_y"/>
                                          </p:val>
                                        </p:tav>
                                        <p:tav tm="100000">
                                          <p:val>
                                            <p:strVal val="ppt_y+.1"/>
                                          </p:val>
                                        </p:tav>
                                      </p:tavLst>
                                    </p:anim>
                                    <p:set>
                                      <p:cBhvr>
                                        <p:cTn id="24" dur="1" fill="hold">
                                          <p:stCondLst>
                                            <p:cond delay="999"/>
                                          </p:stCondLst>
                                        </p:cTn>
                                        <p:tgtEl>
                                          <p:spTgt spid="70"/>
                                        </p:tgtEl>
                                        <p:attrNameLst>
                                          <p:attrName>style.visibility</p:attrName>
                                        </p:attrNameLst>
                                      </p:cBhvr>
                                      <p:to>
                                        <p:strVal val="hidden"/>
                                      </p:to>
                                    </p:set>
                                  </p:childTnLst>
                                </p:cTn>
                              </p:par>
                              <p:par>
                                <p:cTn id="25" presetID="42" presetClass="exit" presetSubtype="0" fill="hold" grpId="0" nodeType="withEffect">
                                  <p:stCondLst>
                                    <p:cond delay="0"/>
                                  </p:stCondLst>
                                  <p:childTnLst>
                                    <p:animEffect transition="out" filter="fade">
                                      <p:cBhvr>
                                        <p:cTn id="26" dur="1000"/>
                                        <p:tgtEl>
                                          <p:spTgt spid="65"/>
                                        </p:tgtEl>
                                      </p:cBhvr>
                                    </p:animEffect>
                                    <p:anim calcmode="lin" valueType="num">
                                      <p:cBhvr>
                                        <p:cTn id="27" dur="1000"/>
                                        <p:tgtEl>
                                          <p:spTgt spid="65"/>
                                        </p:tgtEl>
                                        <p:attrNameLst>
                                          <p:attrName>ppt_x</p:attrName>
                                        </p:attrNameLst>
                                      </p:cBhvr>
                                      <p:tavLst>
                                        <p:tav tm="0">
                                          <p:val>
                                            <p:strVal val="ppt_x"/>
                                          </p:val>
                                        </p:tav>
                                        <p:tav tm="100000">
                                          <p:val>
                                            <p:strVal val="ppt_x"/>
                                          </p:val>
                                        </p:tav>
                                      </p:tavLst>
                                    </p:anim>
                                    <p:anim calcmode="lin" valueType="num">
                                      <p:cBhvr>
                                        <p:cTn id="28" dur="1000"/>
                                        <p:tgtEl>
                                          <p:spTgt spid="65"/>
                                        </p:tgtEl>
                                        <p:attrNameLst>
                                          <p:attrName>ppt_y</p:attrName>
                                        </p:attrNameLst>
                                      </p:cBhvr>
                                      <p:tavLst>
                                        <p:tav tm="0">
                                          <p:val>
                                            <p:strVal val="ppt_y"/>
                                          </p:val>
                                        </p:tav>
                                        <p:tav tm="100000">
                                          <p:val>
                                            <p:strVal val="ppt_y+.1"/>
                                          </p:val>
                                        </p:tav>
                                      </p:tavLst>
                                    </p:anim>
                                    <p:set>
                                      <p:cBhvr>
                                        <p:cTn id="29" dur="1" fill="hold">
                                          <p:stCondLst>
                                            <p:cond delay="999"/>
                                          </p:stCondLst>
                                        </p:cTn>
                                        <p:tgtEl>
                                          <p:spTgt spid="65"/>
                                        </p:tgtEl>
                                        <p:attrNameLst>
                                          <p:attrName>style.visibility</p:attrName>
                                        </p:attrNameLst>
                                      </p:cBhvr>
                                      <p:to>
                                        <p:strVal val="hidden"/>
                                      </p:to>
                                    </p:set>
                                  </p:childTnLst>
                                </p:cTn>
                              </p:par>
                              <p:par>
                                <p:cTn id="30" presetID="42" presetClass="exit" presetSubtype="0" fill="hold" grpId="0" nodeType="withEffect">
                                  <p:stCondLst>
                                    <p:cond delay="0"/>
                                  </p:stCondLst>
                                  <p:childTnLst>
                                    <p:animEffect transition="out" filter="fade">
                                      <p:cBhvr>
                                        <p:cTn id="31" dur="1000"/>
                                        <p:tgtEl>
                                          <p:spTgt spid="69"/>
                                        </p:tgtEl>
                                      </p:cBhvr>
                                    </p:animEffect>
                                    <p:anim calcmode="lin" valueType="num">
                                      <p:cBhvr>
                                        <p:cTn id="32" dur="1000"/>
                                        <p:tgtEl>
                                          <p:spTgt spid="69"/>
                                        </p:tgtEl>
                                        <p:attrNameLst>
                                          <p:attrName>ppt_x</p:attrName>
                                        </p:attrNameLst>
                                      </p:cBhvr>
                                      <p:tavLst>
                                        <p:tav tm="0">
                                          <p:val>
                                            <p:strVal val="ppt_x"/>
                                          </p:val>
                                        </p:tav>
                                        <p:tav tm="100000">
                                          <p:val>
                                            <p:strVal val="ppt_x"/>
                                          </p:val>
                                        </p:tav>
                                      </p:tavLst>
                                    </p:anim>
                                    <p:anim calcmode="lin" valueType="num">
                                      <p:cBhvr>
                                        <p:cTn id="33" dur="1000"/>
                                        <p:tgtEl>
                                          <p:spTgt spid="69"/>
                                        </p:tgtEl>
                                        <p:attrNameLst>
                                          <p:attrName>ppt_y</p:attrName>
                                        </p:attrNameLst>
                                      </p:cBhvr>
                                      <p:tavLst>
                                        <p:tav tm="0">
                                          <p:val>
                                            <p:strVal val="ppt_y"/>
                                          </p:val>
                                        </p:tav>
                                        <p:tav tm="100000">
                                          <p:val>
                                            <p:strVal val="ppt_y+.1"/>
                                          </p:val>
                                        </p:tav>
                                      </p:tavLst>
                                    </p:anim>
                                    <p:set>
                                      <p:cBhvr>
                                        <p:cTn id="34" dur="1" fill="hold">
                                          <p:stCondLst>
                                            <p:cond delay="999"/>
                                          </p:stCondLst>
                                        </p:cTn>
                                        <p:tgtEl>
                                          <p:spTgt spid="69"/>
                                        </p:tgtEl>
                                        <p:attrNameLst>
                                          <p:attrName>style.visibility</p:attrName>
                                        </p:attrNameLst>
                                      </p:cBhvr>
                                      <p:to>
                                        <p:strVal val="hidden"/>
                                      </p:to>
                                    </p:set>
                                  </p:childTnLst>
                                </p:cTn>
                              </p:par>
                              <p:par>
                                <p:cTn id="35" presetID="42" presetClass="exit" presetSubtype="0" fill="hold" grpId="0" nodeType="withEffect">
                                  <p:stCondLst>
                                    <p:cond delay="0"/>
                                  </p:stCondLst>
                                  <p:childTnLst>
                                    <p:animEffect transition="out" filter="fade">
                                      <p:cBhvr>
                                        <p:cTn id="36" dur="1000"/>
                                        <p:tgtEl>
                                          <p:spTgt spid="32"/>
                                        </p:tgtEl>
                                      </p:cBhvr>
                                    </p:animEffect>
                                    <p:anim calcmode="lin" valueType="num">
                                      <p:cBhvr>
                                        <p:cTn id="37" dur="1000"/>
                                        <p:tgtEl>
                                          <p:spTgt spid="32"/>
                                        </p:tgtEl>
                                        <p:attrNameLst>
                                          <p:attrName>ppt_x</p:attrName>
                                        </p:attrNameLst>
                                      </p:cBhvr>
                                      <p:tavLst>
                                        <p:tav tm="0">
                                          <p:val>
                                            <p:strVal val="ppt_x"/>
                                          </p:val>
                                        </p:tav>
                                        <p:tav tm="100000">
                                          <p:val>
                                            <p:strVal val="ppt_x"/>
                                          </p:val>
                                        </p:tav>
                                      </p:tavLst>
                                    </p:anim>
                                    <p:anim calcmode="lin" valueType="num">
                                      <p:cBhvr>
                                        <p:cTn id="38" dur="1000"/>
                                        <p:tgtEl>
                                          <p:spTgt spid="32"/>
                                        </p:tgtEl>
                                        <p:attrNameLst>
                                          <p:attrName>ppt_y</p:attrName>
                                        </p:attrNameLst>
                                      </p:cBhvr>
                                      <p:tavLst>
                                        <p:tav tm="0">
                                          <p:val>
                                            <p:strVal val="ppt_y"/>
                                          </p:val>
                                        </p:tav>
                                        <p:tav tm="100000">
                                          <p:val>
                                            <p:strVal val="ppt_y+.1"/>
                                          </p:val>
                                        </p:tav>
                                      </p:tavLst>
                                    </p:anim>
                                    <p:set>
                                      <p:cBhvr>
                                        <p:cTn id="39" dur="1" fill="hold">
                                          <p:stCondLst>
                                            <p:cond delay="999"/>
                                          </p:stCondLst>
                                        </p:cTn>
                                        <p:tgtEl>
                                          <p:spTgt spid="32"/>
                                        </p:tgtEl>
                                        <p:attrNameLst>
                                          <p:attrName>style.visibility</p:attrName>
                                        </p:attrNameLst>
                                      </p:cBhvr>
                                      <p:to>
                                        <p:strVal val="hidden"/>
                                      </p:to>
                                    </p:set>
                                  </p:childTnLst>
                                </p:cTn>
                              </p:par>
                              <p:par>
                                <p:cTn id="40" presetID="42" presetClass="exit" presetSubtype="0" fill="hold" grpId="0" nodeType="withEffect">
                                  <p:stCondLst>
                                    <p:cond delay="0"/>
                                  </p:stCondLst>
                                  <p:childTnLst>
                                    <p:animEffect transition="out" filter="fade">
                                      <p:cBhvr>
                                        <p:cTn id="41" dur="1000"/>
                                        <p:tgtEl>
                                          <p:spTgt spid="68"/>
                                        </p:tgtEl>
                                      </p:cBhvr>
                                    </p:animEffect>
                                    <p:anim calcmode="lin" valueType="num">
                                      <p:cBhvr>
                                        <p:cTn id="42" dur="1000"/>
                                        <p:tgtEl>
                                          <p:spTgt spid="68"/>
                                        </p:tgtEl>
                                        <p:attrNameLst>
                                          <p:attrName>ppt_x</p:attrName>
                                        </p:attrNameLst>
                                      </p:cBhvr>
                                      <p:tavLst>
                                        <p:tav tm="0">
                                          <p:val>
                                            <p:strVal val="ppt_x"/>
                                          </p:val>
                                        </p:tav>
                                        <p:tav tm="100000">
                                          <p:val>
                                            <p:strVal val="ppt_x"/>
                                          </p:val>
                                        </p:tav>
                                      </p:tavLst>
                                    </p:anim>
                                    <p:anim calcmode="lin" valueType="num">
                                      <p:cBhvr>
                                        <p:cTn id="43" dur="1000"/>
                                        <p:tgtEl>
                                          <p:spTgt spid="68"/>
                                        </p:tgtEl>
                                        <p:attrNameLst>
                                          <p:attrName>ppt_y</p:attrName>
                                        </p:attrNameLst>
                                      </p:cBhvr>
                                      <p:tavLst>
                                        <p:tav tm="0">
                                          <p:val>
                                            <p:strVal val="ppt_y"/>
                                          </p:val>
                                        </p:tav>
                                        <p:tav tm="100000">
                                          <p:val>
                                            <p:strVal val="ppt_y+.1"/>
                                          </p:val>
                                        </p:tav>
                                      </p:tavLst>
                                    </p:anim>
                                    <p:set>
                                      <p:cBhvr>
                                        <p:cTn id="44" dur="1" fill="hold">
                                          <p:stCondLst>
                                            <p:cond delay="999"/>
                                          </p:stCondLst>
                                        </p:cTn>
                                        <p:tgtEl>
                                          <p:spTgt spid="68"/>
                                        </p:tgtEl>
                                        <p:attrNameLst>
                                          <p:attrName>style.visibility</p:attrName>
                                        </p:attrNameLst>
                                      </p:cBhvr>
                                      <p:to>
                                        <p:strVal val="hidden"/>
                                      </p:to>
                                    </p:set>
                                  </p:childTnLst>
                                </p:cTn>
                              </p:par>
                              <p:par>
                                <p:cTn id="45" presetID="42" presetClass="exit" presetSubtype="0" fill="hold" grpId="0" nodeType="withEffect">
                                  <p:stCondLst>
                                    <p:cond delay="0"/>
                                  </p:stCondLst>
                                  <p:childTnLst>
                                    <p:animEffect transition="out" filter="fade">
                                      <p:cBhvr>
                                        <p:cTn id="46" dur="1000"/>
                                        <p:tgtEl>
                                          <p:spTgt spid="64"/>
                                        </p:tgtEl>
                                      </p:cBhvr>
                                    </p:animEffect>
                                    <p:anim calcmode="lin" valueType="num">
                                      <p:cBhvr>
                                        <p:cTn id="47" dur="1000"/>
                                        <p:tgtEl>
                                          <p:spTgt spid="64"/>
                                        </p:tgtEl>
                                        <p:attrNameLst>
                                          <p:attrName>ppt_x</p:attrName>
                                        </p:attrNameLst>
                                      </p:cBhvr>
                                      <p:tavLst>
                                        <p:tav tm="0">
                                          <p:val>
                                            <p:strVal val="ppt_x"/>
                                          </p:val>
                                        </p:tav>
                                        <p:tav tm="100000">
                                          <p:val>
                                            <p:strVal val="ppt_x"/>
                                          </p:val>
                                        </p:tav>
                                      </p:tavLst>
                                    </p:anim>
                                    <p:anim calcmode="lin" valueType="num">
                                      <p:cBhvr>
                                        <p:cTn id="48" dur="1000"/>
                                        <p:tgtEl>
                                          <p:spTgt spid="64"/>
                                        </p:tgtEl>
                                        <p:attrNameLst>
                                          <p:attrName>ppt_y</p:attrName>
                                        </p:attrNameLst>
                                      </p:cBhvr>
                                      <p:tavLst>
                                        <p:tav tm="0">
                                          <p:val>
                                            <p:strVal val="ppt_y"/>
                                          </p:val>
                                        </p:tav>
                                        <p:tav tm="100000">
                                          <p:val>
                                            <p:strVal val="ppt_y+.1"/>
                                          </p:val>
                                        </p:tav>
                                      </p:tavLst>
                                    </p:anim>
                                    <p:set>
                                      <p:cBhvr>
                                        <p:cTn id="49" dur="1" fill="hold">
                                          <p:stCondLst>
                                            <p:cond delay="999"/>
                                          </p:stCondLst>
                                        </p:cTn>
                                        <p:tgtEl>
                                          <p:spTgt spid="64"/>
                                        </p:tgtEl>
                                        <p:attrNameLst>
                                          <p:attrName>style.visibility</p:attrName>
                                        </p:attrNameLst>
                                      </p:cBhvr>
                                      <p:to>
                                        <p:strVal val="hidden"/>
                                      </p:to>
                                    </p:set>
                                  </p:childTnLst>
                                </p:cTn>
                              </p:par>
                              <p:par>
                                <p:cTn id="50" presetID="42" presetClass="exit" presetSubtype="0" fill="hold" grpId="0" nodeType="withEffect">
                                  <p:stCondLst>
                                    <p:cond delay="0"/>
                                  </p:stCondLst>
                                  <p:childTnLst>
                                    <p:animEffect transition="out" filter="fade">
                                      <p:cBhvr>
                                        <p:cTn id="51" dur="1000"/>
                                        <p:tgtEl>
                                          <p:spTgt spid="34"/>
                                        </p:tgtEl>
                                      </p:cBhvr>
                                    </p:animEffect>
                                    <p:anim calcmode="lin" valueType="num">
                                      <p:cBhvr>
                                        <p:cTn id="52" dur="1000"/>
                                        <p:tgtEl>
                                          <p:spTgt spid="34"/>
                                        </p:tgtEl>
                                        <p:attrNameLst>
                                          <p:attrName>ppt_x</p:attrName>
                                        </p:attrNameLst>
                                      </p:cBhvr>
                                      <p:tavLst>
                                        <p:tav tm="0">
                                          <p:val>
                                            <p:strVal val="ppt_x"/>
                                          </p:val>
                                        </p:tav>
                                        <p:tav tm="100000">
                                          <p:val>
                                            <p:strVal val="ppt_x"/>
                                          </p:val>
                                        </p:tav>
                                      </p:tavLst>
                                    </p:anim>
                                    <p:anim calcmode="lin" valueType="num">
                                      <p:cBhvr>
                                        <p:cTn id="53" dur="1000"/>
                                        <p:tgtEl>
                                          <p:spTgt spid="34"/>
                                        </p:tgtEl>
                                        <p:attrNameLst>
                                          <p:attrName>ppt_y</p:attrName>
                                        </p:attrNameLst>
                                      </p:cBhvr>
                                      <p:tavLst>
                                        <p:tav tm="0">
                                          <p:val>
                                            <p:strVal val="ppt_y"/>
                                          </p:val>
                                        </p:tav>
                                        <p:tav tm="100000">
                                          <p:val>
                                            <p:strVal val="ppt_y+.1"/>
                                          </p:val>
                                        </p:tav>
                                      </p:tavLst>
                                    </p:anim>
                                    <p:set>
                                      <p:cBhvr>
                                        <p:cTn id="54" dur="1" fill="hold">
                                          <p:stCondLst>
                                            <p:cond delay="999"/>
                                          </p:stCondLst>
                                        </p:cTn>
                                        <p:tgtEl>
                                          <p:spTgt spid="34"/>
                                        </p:tgtEl>
                                        <p:attrNameLst>
                                          <p:attrName>style.visibility</p:attrName>
                                        </p:attrNameLst>
                                      </p:cBhvr>
                                      <p:to>
                                        <p:strVal val="hidden"/>
                                      </p:to>
                                    </p:set>
                                  </p:childTnLst>
                                </p:cTn>
                              </p:par>
                              <p:par>
                                <p:cTn id="55" presetID="42" presetClass="exit" presetSubtype="0" fill="hold" grpId="0" nodeType="withEffect">
                                  <p:stCondLst>
                                    <p:cond delay="0"/>
                                  </p:stCondLst>
                                  <p:childTnLst>
                                    <p:animEffect transition="out" filter="fade">
                                      <p:cBhvr>
                                        <p:cTn id="56" dur="1000"/>
                                        <p:tgtEl>
                                          <p:spTgt spid="63"/>
                                        </p:tgtEl>
                                      </p:cBhvr>
                                    </p:animEffect>
                                    <p:anim calcmode="lin" valueType="num">
                                      <p:cBhvr>
                                        <p:cTn id="57" dur="1000"/>
                                        <p:tgtEl>
                                          <p:spTgt spid="63"/>
                                        </p:tgtEl>
                                        <p:attrNameLst>
                                          <p:attrName>ppt_x</p:attrName>
                                        </p:attrNameLst>
                                      </p:cBhvr>
                                      <p:tavLst>
                                        <p:tav tm="0">
                                          <p:val>
                                            <p:strVal val="ppt_x"/>
                                          </p:val>
                                        </p:tav>
                                        <p:tav tm="100000">
                                          <p:val>
                                            <p:strVal val="ppt_x"/>
                                          </p:val>
                                        </p:tav>
                                      </p:tavLst>
                                    </p:anim>
                                    <p:anim calcmode="lin" valueType="num">
                                      <p:cBhvr>
                                        <p:cTn id="58" dur="1000"/>
                                        <p:tgtEl>
                                          <p:spTgt spid="63"/>
                                        </p:tgtEl>
                                        <p:attrNameLst>
                                          <p:attrName>ppt_y</p:attrName>
                                        </p:attrNameLst>
                                      </p:cBhvr>
                                      <p:tavLst>
                                        <p:tav tm="0">
                                          <p:val>
                                            <p:strVal val="ppt_y"/>
                                          </p:val>
                                        </p:tav>
                                        <p:tav tm="100000">
                                          <p:val>
                                            <p:strVal val="ppt_y+.1"/>
                                          </p:val>
                                        </p:tav>
                                      </p:tavLst>
                                    </p:anim>
                                    <p:set>
                                      <p:cBhvr>
                                        <p:cTn id="59" dur="1" fill="hold">
                                          <p:stCondLst>
                                            <p:cond delay="999"/>
                                          </p:stCondLst>
                                        </p:cTn>
                                        <p:tgtEl>
                                          <p:spTgt spid="63"/>
                                        </p:tgtEl>
                                        <p:attrNameLst>
                                          <p:attrName>style.visibility</p:attrName>
                                        </p:attrNameLst>
                                      </p:cBhvr>
                                      <p:to>
                                        <p:strVal val="hidden"/>
                                      </p:to>
                                    </p:set>
                                  </p:childTnLst>
                                </p:cTn>
                              </p:par>
                              <p:par>
                                <p:cTn id="60" presetID="42" presetClass="exit" presetSubtype="0" fill="hold" grpId="0" nodeType="withEffect">
                                  <p:stCondLst>
                                    <p:cond delay="0"/>
                                  </p:stCondLst>
                                  <p:childTnLst>
                                    <p:animEffect transition="out" filter="fade">
                                      <p:cBhvr>
                                        <p:cTn id="61" dur="1000"/>
                                        <p:tgtEl>
                                          <p:spTgt spid="33"/>
                                        </p:tgtEl>
                                      </p:cBhvr>
                                    </p:animEffect>
                                    <p:anim calcmode="lin" valueType="num">
                                      <p:cBhvr>
                                        <p:cTn id="62" dur="1000"/>
                                        <p:tgtEl>
                                          <p:spTgt spid="33"/>
                                        </p:tgtEl>
                                        <p:attrNameLst>
                                          <p:attrName>ppt_x</p:attrName>
                                        </p:attrNameLst>
                                      </p:cBhvr>
                                      <p:tavLst>
                                        <p:tav tm="0">
                                          <p:val>
                                            <p:strVal val="ppt_x"/>
                                          </p:val>
                                        </p:tav>
                                        <p:tav tm="100000">
                                          <p:val>
                                            <p:strVal val="ppt_x"/>
                                          </p:val>
                                        </p:tav>
                                      </p:tavLst>
                                    </p:anim>
                                    <p:anim calcmode="lin" valueType="num">
                                      <p:cBhvr>
                                        <p:cTn id="63" dur="1000"/>
                                        <p:tgtEl>
                                          <p:spTgt spid="33"/>
                                        </p:tgtEl>
                                        <p:attrNameLst>
                                          <p:attrName>ppt_y</p:attrName>
                                        </p:attrNameLst>
                                      </p:cBhvr>
                                      <p:tavLst>
                                        <p:tav tm="0">
                                          <p:val>
                                            <p:strVal val="ppt_y"/>
                                          </p:val>
                                        </p:tav>
                                        <p:tav tm="100000">
                                          <p:val>
                                            <p:strVal val="ppt_y+.1"/>
                                          </p:val>
                                        </p:tav>
                                      </p:tavLst>
                                    </p:anim>
                                    <p:set>
                                      <p:cBhvr>
                                        <p:cTn id="64" dur="1" fill="hold">
                                          <p:stCondLst>
                                            <p:cond delay="999"/>
                                          </p:stCondLst>
                                        </p:cTn>
                                        <p:tgtEl>
                                          <p:spTgt spid="33"/>
                                        </p:tgtEl>
                                        <p:attrNameLst>
                                          <p:attrName>style.visibility</p:attrName>
                                        </p:attrNameLst>
                                      </p:cBhvr>
                                      <p:to>
                                        <p:strVal val="hidden"/>
                                      </p:to>
                                    </p:set>
                                  </p:childTnLst>
                                </p:cTn>
                              </p:par>
                              <p:par>
                                <p:cTn id="65" presetID="42" presetClass="exit" presetSubtype="0" fill="hold" grpId="0" nodeType="withEffect">
                                  <p:stCondLst>
                                    <p:cond delay="0"/>
                                  </p:stCondLst>
                                  <p:childTnLst>
                                    <p:animEffect transition="out" filter="fade">
                                      <p:cBhvr>
                                        <p:cTn id="66" dur="1000"/>
                                        <p:tgtEl>
                                          <p:spTgt spid="66"/>
                                        </p:tgtEl>
                                      </p:cBhvr>
                                    </p:animEffect>
                                    <p:anim calcmode="lin" valueType="num">
                                      <p:cBhvr>
                                        <p:cTn id="67" dur="1000"/>
                                        <p:tgtEl>
                                          <p:spTgt spid="66"/>
                                        </p:tgtEl>
                                        <p:attrNameLst>
                                          <p:attrName>ppt_x</p:attrName>
                                        </p:attrNameLst>
                                      </p:cBhvr>
                                      <p:tavLst>
                                        <p:tav tm="0">
                                          <p:val>
                                            <p:strVal val="ppt_x"/>
                                          </p:val>
                                        </p:tav>
                                        <p:tav tm="100000">
                                          <p:val>
                                            <p:strVal val="ppt_x"/>
                                          </p:val>
                                        </p:tav>
                                      </p:tavLst>
                                    </p:anim>
                                    <p:anim calcmode="lin" valueType="num">
                                      <p:cBhvr>
                                        <p:cTn id="68" dur="1000"/>
                                        <p:tgtEl>
                                          <p:spTgt spid="66"/>
                                        </p:tgtEl>
                                        <p:attrNameLst>
                                          <p:attrName>ppt_y</p:attrName>
                                        </p:attrNameLst>
                                      </p:cBhvr>
                                      <p:tavLst>
                                        <p:tav tm="0">
                                          <p:val>
                                            <p:strVal val="ppt_y"/>
                                          </p:val>
                                        </p:tav>
                                        <p:tav tm="100000">
                                          <p:val>
                                            <p:strVal val="ppt_y+.1"/>
                                          </p:val>
                                        </p:tav>
                                      </p:tavLst>
                                    </p:anim>
                                    <p:set>
                                      <p:cBhvr>
                                        <p:cTn id="69" dur="1" fill="hold">
                                          <p:stCondLst>
                                            <p:cond delay="999"/>
                                          </p:stCondLst>
                                        </p:cTn>
                                        <p:tgtEl>
                                          <p:spTgt spid="66"/>
                                        </p:tgtEl>
                                        <p:attrNameLst>
                                          <p:attrName>style.visibility</p:attrName>
                                        </p:attrNameLst>
                                      </p:cBhvr>
                                      <p:to>
                                        <p:strVal val="hidden"/>
                                      </p:to>
                                    </p:set>
                                  </p:childTnLst>
                                </p:cTn>
                              </p:par>
                              <p:par>
                                <p:cTn id="70" presetID="42" presetClass="exit" presetSubtype="0" fill="hold" grpId="0" nodeType="withEffect">
                                  <p:stCondLst>
                                    <p:cond delay="0"/>
                                  </p:stCondLst>
                                  <p:childTnLst>
                                    <p:animEffect transition="out" filter="fade">
                                      <p:cBhvr>
                                        <p:cTn id="71" dur="1000"/>
                                        <p:tgtEl>
                                          <p:spTgt spid="67"/>
                                        </p:tgtEl>
                                      </p:cBhvr>
                                    </p:animEffect>
                                    <p:anim calcmode="lin" valueType="num">
                                      <p:cBhvr>
                                        <p:cTn id="72" dur="1000"/>
                                        <p:tgtEl>
                                          <p:spTgt spid="67"/>
                                        </p:tgtEl>
                                        <p:attrNameLst>
                                          <p:attrName>ppt_x</p:attrName>
                                        </p:attrNameLst>
                                      </p:cBhvr>
                                      <p:tavLst>
                                        <p:tav tm="0">
                                          <p:val>
                                            <p:strVal val="ppt_x"/>
                                          </p:val>
                                        </p:tav>
                                        <p:tav tm="100000">
                                          <p:val>
                                            <p:strVal val="ppt_x"/>
                                          </p:val>
                                        </p:tav>
                                      </p:tavLst>
                                    </p:anim>
                                    <p:anim calcmode="lin" valueType="num">
                                      <p:cBhvr>
                                        <p:cTn id="73" dur="1000"/>
                                        <p:tgtEl>
                                          <p:spTgt spid="67"/>
                                        </p:tgtEl>
                                        <p:attrNameLst>
                                          <p:attrName>ppt_y</p:attrName>
                                        </p:attrNameLst>
                                      </p:cBhvr>
                                      <p:tavLst>
                                        <p:tav tm="0">
                                          <p:val>
                                            <p:strVal val="ppt_y"/>
                                          </p:val>
                                        </p:tav>
                                        <p:tav tm="100000">
                                          <p:val>
                                            <p:strVal val="ppt_y+.1"/>
                                          </p:val>
                                        </p:tav>
                                      </p:tavLst>
                                    </p:anim>
                                    <p:set>
                                      <p:cBhvr>
                                        <p:cTn id="74" dur="1" fill="hold">
                                          <p:stCondLst>
                                            <p:cond delay="999"/>
                                          </p:stCondLst>
                                        </p:cTn>
                                        <p:tgtEl>
                                          <p:spTgt spid="6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34" grpId="0" animBg="1"/>
      <p:bldP spid="35" grpId="0" animBg="1"/>
      <p:bldP spid="63" grpId="0" animBg="1"/>
      <p:bldP spid="64" grpId="0" animBg="1"/>
      <p:bldP spid="65" grpId="0" animBg="1"/>
      <p:bldP spid="66" grpId="0" animBg="1"/>
      <p:bldP spid="67" grpId="0" animBg="1"/>
      <p:bldP spid="68" grpId="0" animBg="1"/>
      <p:bldP spid="69" grpId="0" animBg="1"/>
      <p:bldP spid="70" grpId="0" animBg="1"/>
      <p:bldP spid="72" grpId="0" animBg="1"/>
      <p:bldP spid="7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210" y="654605"/>
            <a:ext cx="8733654" cy="744025"/>
          </a:xfrm>
        </p:spPr>
        <p:txBody>
          <a:bodyPr>
            <a:normAutofit/>
          </a:bodyPr>
          <a:lstStyle/>
          <a:p>
            <a:pPr algn="ctr"/>
            <a:r>
              <a:rPr lang="en-US" dirty="0" smtClean="0"/>
              <a:t>Integrated Modeling Approach</a:t>
            </a:r>
            <a:endParaRPr lang="en-US" dirty="0"/>
          </a:p>
        </p:txBody>
      </p:sp>
      <p:sp>
        <p:nvSpPr>
          <p:cNvPr id="30" name="Oval 29"/>
          <p:cNvSpPr/>
          <p:nvPr/>
        </p:nvSpPr>
        <p:spPr>
          <a:xfrm>
            <a:off x="5455051" y="2857512"/>
            <a:ext cx="1515029" cy="941309"/>
          </a:xfrm>
          <a:prstGeom prst="ellipse">
            <a:avLst/>
          </a:prstGeom>
        </p:spPr>
        <p:style>
          <a:lnRef idx="0">
            <a:schemeClr val="accent6"/>
          </a:lnRef>
          <a:fillRef idx="3">
            <a:schemeClr val="accent6"/>
          </a:fillRef>
          <a:effectRef idx="3">
            <a:schemeClr val="accent6"/>
          </a:effectRef>
          <a:fontRef idx="minor">
            <a:schemeClr val="lt1"/>
          </a:fontRef>
        </p:style>
        <p:txBody>
          <a:bodyPr wrap="none" rtlCol="0" anchor="ctr"/>
          <a:lstStyle/>
          <a:p>
            <a:pPr algn="ctr"/>
            <a:r>
              <a:rPr lang="en-US" sz="1400" dirty="0" smtClean="0">
                <a:solidFill>
                  <a:schemeClr val="accent1">
                    <a:lumMod val="75000"/>
                  </a:schemeClr>
                </a:solidFill>
              </a:rPr>
              <a:t>Land Use</a:t>
            </a:r>
          </a:p>
          <a:p>
            <a:pPr algn="ctr"/>
            <a:r>
              <a:rPr lang="en-US" sz="1400" dirty="0" smtClean="0">
                <a:solidFill>
                  <a:schemeClr val="accent1">
                    <a:lumMod val="75000"/>
                  </a:schemeClr>
                </a:solidFill>
              </a:rPr>
              <a:t>Change Model</a:t>
            </a:r>
            <a:endParaRPr lang="en-US" sz="1400" dirty="0">
              <a:solidFill>
                <a:schemeClr val="accent1">
                  <a:lumMod val="75000"/>
                </a:schemeClr>
              </a:solidFill>
            </a:endParaRPr>
          </a:p>
        </p:txBody>
      </p:sp>
      <p:sp>
        <p:nvSpPr>
          <p:cNvPr id="31" name="Oval 30"/>
          <p:cNvSpPr/>
          <p:nvPr/>
        </p:nvSpPr>
        <p:spPr>
          <a:xfrm>
            <a:off x="2392355" y="2857512"/>
            <a:ext cx="1500135" cy="939386"/>
          </a:xfrm>
          <a:prstGeom prst="ellipse">
            <a:avLst/>
          </a:prstGeom>
        </p:spPr>
        <p:style>
          <a:lnRef idx="0">
            <a:schemeClr val="accent3"/>
          </a:lnRef>
          <a:fillRef idx="3">
            <a:schemeClr val="accent3"/>
          </a:fillRef>
          <a:effectRef idx="3">
            <a:schemeClr val="accent3"/>
          </a:effectRef>
          <a:fontRef idx="minor">
            <a:schemeClr val="lt1"/>
          </a:fontRef>
        </p:style>
        <p:txBody>
          <a:bodyPr wrap="none" rtlCol="0" anchor="ctr"/>
          <a:lstStyle/>
          <a:p>
            <a:pPr algn="ctr"/>
            <a:r>
              <a:rPr lang="en-US" sz="1400" dirty="0" smtClean="0">
                <a:solidFill>
                  <a:schemeClr val="accent1">
                    <a:lumMod val="75000"/>
                  </a:schemeClr>
                </a:solidFill>
              </a:rPr>
              <a:t>Watershed</a:t>
            </a:r>
          </a:p>
          <a:p>
            <a:pPr algn="ctr"/>
            <a:r>
              <a:rPr lang="en-US" sz="1400" dirty="0" smtClean="0">
                <a:solidFill>
                  <a:schemeClr val="accent1">
                    <a:lumMod val="75000"/>
                  </a:schemeClr>
                </a:solidFill>
              </a:rPr>
              <a:t>Model</a:t>
            </a:r>
            <a:endParaRPr lang="en-US" sz="1400" dirty="0">
              <a:solidFill>
                <a:schemeClr val="accent1">
                  <a:lumMod val="75000"/>
                </a:schemeClr>
              </a:solidFill>
            </a:endParaRPr>
          </a:p>
        </p:txBody>
      </p:sp>
      <p:sp>
        <p:nvSpPr>
          <p:cNvPr id="73" name="Left Arrow 72"/>
          <p:cNvSpPr/>
          <p:nvPr/>
        </p:nvSpPr>
        <p:spPr>
          <a:xfrm>
            <a:off x="4105687" y="3166397"/>
            <a:ext cx="1143952" cy="323540"/>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6" name="Table 5"/>
          <p:cNvGraphicFramePr>
            <a:graphicFrameLocks noGrp="1"/>
          </p:cNvGraphicFramePr>
          <p:nvPr>
            <p:extLst>
              <p:ext uri="{D42A27DB-BD31-4B8C-83A1-F6EECF244321}">
                <p14:modId xmlns:p14="http://schemas.microsoft.com/office/powerpoint/2010/main" val="469150657"/>
              </p:ext>
            </p:extLst>
          </p:nvPr>
        </p:nvGraphicFramePr>
        <p:xfrm>
          <a:off x="193211" y="4917428"/>
          <a:ext cx="2029289" cy="1381260"/>
        </p:xfrm>
        <a:graphic>
          <a:graphicData uri="http://schemas.openxmlformats.org/drawingml/2006/table">
            <a:tbl>
              <a:tblPr firstRow="1" bandRow="1">
                <a:tableStyleId>{5940675A-B579-460E-94D1-54222C63F5DA}</a:tableStyleId>
              </a:tblPr>
              <a:tblGrid>
                <a:gridCol w="327474">
                  <a:extLst>
                    <a:ext uri="{9D8B030D-6E8A-4147-A177-3AD203B41FA5}">
                      <a16:colId xmlns:a16="http://schemas.microsoft.com/office/drawing/2014/main" val="20000"/>
                    </a:ext>
                  </a:extLst>
                </a:gridCol>
                <a:gridCol w="1701815">
                  <a:extLst>
                    <a:ext uri="{9D8B030D-6E8A-4147-A177-3AD203B41FA5}">
                      <a16:colId xmlns:a16="http://schemas.microsoft.com/office/drawing/2014/main" val="20001"/>
                    </a:ext>
                  </a:extLst>
                </a:gridCol>
              </a:tblGrid>
              <a:tr h="345315">
                <a:tc>
                  <a:txBody>
                    <a:bodyPr/>
                    <a:lstStyle/>
                    <a:p>
                      <a:endParaRPr lang="en-US" sz="1400" dirty="0"/>
                    </a:p>
                  </a:txBody>
                  <a:tcPr>
                    <a:solidFill>
                      <a:srgbClr val="A9DA74"/>
                    </a:solidFill>
                  </a:tcPr>
                </a:tc>
                <a:tc>
                  <a:txBody>
                    <a:bodyPr/>
                    <a:lstStyle/>
                    <a:p>
                      <a:r>
                        <a:rPr lang="en-US" sz="1400" dirty="0" smtClean="0"/>
                        <a:t>Hydrology models</a:t>
                      </a:r>
                      <a:endParaRPr lang="en-US" sz="1400" dirty="0"/>
                    </a:p>
                  </a:txBody>
                  <a:tcPr/>
                </a:tc>
                <a:extLst>
                  <a:ext uri="{0D108BD9-81ED-4DB2-BD59-A6C34878D82A}">
                    <a16:rowId xmlns:a16="http://schemas.microsoft.com/office/drawing/2014/main" val="10000"/>
                  </a:ext>
                </a:extLst>
              </a:tr>
              <a:tr h="345315">
                <a:tc>
                  <a:txBody>
                    <a:bodyPr/>
                    <a:lstStyle/>
                    <a:p>
                      <a:endParaRPr lang="en-US" sz="1400" dirty="0"/>
                    </a:p>
                  </a:txBody>
                  <a:tcPr>
                    <a:solidFill>
                      <a:srgbClr val="A365D1"/>
                    </a:solidFill>
                  </a:tcPr>
                </a:tc>
                <a:tc>
                  <a:txBody>
                    <a:bodyPr/>
                    <a:lstStyle/>
                    <a:p>
                      <a:r>
                        <a:rPr lang="en-US" sz="1400" dirty="0" smtClean="0"/>
                        <a:t>Agent Based Models</a:t>
                      </a:r>
                      <a:endParaRPr lang="en-US" sz="1400" dirty="0"/>
                    </a:p>
                  </a:txBody>
                  <a:tcPr/>
                </a:tc>
                <a:extLst>
                  <a:ext uri="{0D108BD9-81ED-4DB2-BD59-A6C34878D82A}">
                    <a16:rowId xmlns:a16="http://schemas.microsoft.com/office/drawing/2014/main" val="10001"/>
                  </a:ext>
                </a:extLst>
              </a:tr>
              <a:tr h="345315">
                <a:tc>
                  <a:txBody>
                    <a:bodyPr/>
                    <a:lstStyle/>
                    <a:p>
                      <a:endParaRPr lang="en-US" sz="1400" dirty="0"/>
                    </a:p>
                  </a:txBody>
                  <a:tcPr>
                    <a:solidFill>
                      <a:srgbClr val="F68426"/>
                    </a:solidFill>
                  </a:tcPr>
                </a:tc>
                <a:tc>
                  <a:txBody>
                    <a:bodyPr/>
                    <a:lstStyle/>
                    <a:p>
                      <a:r>
                        <a:rPr lang="en-US" sz="1400" dirty="0" smtClean="0"/>
                        <a:t>Cellular Automata</a:t>
                      </a:r>
                      <a:endParaRPr lang="en-US" sz="1400" dirty="0"/>
                    </a:p>
                  </a:txBody>
                  <a:tcPr/>
                </a:tc>
                <a:extLst>
                  <a:ext uri="{0D108BD9-81ED-4DB2-BD59-A6C34878D82A}">
                    <a16:rowId xmlns:a16="http://schemas.microsoft.com/office/drawing/2014/main" val="10002"/>
                  </a:ext>
                </a:extLst>
              </a:tr>
              <a:tr h="345315">
                <a:tc>
                  <a:txBody>
                    <a:bodyPr/>
                    <a:lstStyle/>
                    <a:p>
                      <a:endParaRPr lang="en-US" sz="1400" dirty="0"/>
                    </a:p>
                  </a:txBody>
                  <a:tcPr>
                    <a:solidFill>
                      <a:srgbClr val="FF5353"/>
                    </a:solidFill>
                  </a:tcPr>
                </a:tc>
                <a:tc>
                  <a:txBody>
                    <a:bodyPr/>
                    <a:lstStyle/>
                    <a:p>
                      <a:r>
                        <a:rPr lang="en-US" sz="1400" dirty="0" smtClean="0"/>
                        <a:t>Systems</a:t>
                      </a:r>
                      <a:r>
                        <a:rPr lang="en-US" sz="1400" baseline="0" dirty="0" smtClean="0"/>
                        <a:t> Dynamics</a:t>
                      </a:r>
                      <a:endParaRPr lang="en-US" sz="1400"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3078695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210" y="578225"/>
            <a:ext cx="8733654" cy="864479"/>
          </a:xfrm>
        </p:spPr>
        <p:txBody>
          <a:bodyPr>
            <a:normAutofit/>
          </a:bodyPr>
          <a:lstStyle/>
          <a:p>
            <a:r>
              <a:rPr lang="en-US" sz="3600" dirty="0" smtClean="0"/>
              <a:t>Cellular Automata Land Use Change Model</a:t>
            </a:r>
            <a:endParaRPr lang="en-US" sz="3600" dirty="0"/>
          </a:p>
        </p:txBody>
      </p:sp>
      <p:grpSp>
        <p:nvGrpSpPr>
          <p:cNvPr id="3" name="Group 2"/>
          <p:cNvGrpSpPr/>
          <p:nvPr/>
        </p:nvGrpSpPr>
        <p:grpSpPr>
          <a:xfrm rot="5400000">
            <a:off x="466928" y="3109694"/>
            <a:ext cx="3429568" cy="2891135"/>
            <a:chOff x="2611512" y="1992480"/>
            <a:chExt cx="4974218" cy="3645503"/>
          </a:xfrm>
        </p:grpSpPr>
        <p:sp>
          <p:nvSpPr>
            <p:cNvPr id="4" name="Freeform 3"/>
            <p:cNvSpPr/>
            <p:nvPr/>
          </p:nvSpPr>
          <p:spPr>
            <a:xfrm rot="16200000">
              <a:off x="4552837" y="3264108"/>
              <a:ext cx="869391" cy="986727"/>
            </a:xfrm>
            <a:custGeom>
              <a:avLst/>
              <a:gdLst>
                <a:gd name="connsiteX0" fmla="*/ 0 w 1325686"/>
                <a:gd name="connsiteY0" fmla="*/ 662843 h 1325686"/>
                <a:gd name="connsiteX1" fmla="*/ 662843 w 1325686"/>
                <a:gd name="connsiteY1" fmla="*/ 0 h 1325686"/>
                <a:gd name="connsiteX2" fmla="*/ 1325686 w 1325686"/>
                <a:gd name="connsiteY2" fmla="*/ 662843 h 1325686"/>
                <a:gd name="connsiteX3" fmla="*/ 662843 w 1325686"/>
                <a:gd name="connsiteY3" fmla="*/ 1325686 h 1325686"/>
                <a:gd name="connsiteX4" fmla="*/ 0 w 1325686"/>
                <a:gd name="connsiteY4" fmla="*/ 662843 h 1325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5686" h="1325686">
                  <a:moveTo>
                    <a:pt x="0" y="662843"/>
                  </a:moveTo>
                  <a:cubicBezTo>
                    <a:pt x="0" y="296765"/>
                    <a:pt x="296765" y="0"/>
                    <a:pt x="662843" y="0"/>
                  </a:cubicBezTo>
                  <a:cubicBezTo>
                    <a:pt x="1028921" y="0"/>
                    <a:pt x="1325686" y="296765"/>
                    <a:pt x="1325686" y="662843"/>
                  </a:cubicBezTo>
                  <a:cubicBezTo>
                    <a:pt x="1325686" y="1028921"/>
                    <a:pt x="1028921" y="1325686"/>
                    <a:pt x="662843" y="1325686"/>
                  </a:cubicBezTo>
                  <a:cubicBezTo>
                    <a:pt x="296765" y="1325686"/>
                    <a:pt x="0" y="1028921"/>
                    <a:pt x="0" y="662843"/>
                  </a:cubicBezTo>
                  <a:close/>
                </a:path>
              </a:pathLst>
            </a:custGeom>
          </p:spPr>
          <p:style>
            <a:lnRef idx="3">
              <a:schemeClr val="accent1">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spcFirstLastPara="0" vert="horz" wrap="square" lIns="214462" tIns="214462" rIns="214462" bIns="214462" numCol="1" spcCol="1270" anchor="ctr" anchorCtr="0">
              <a:noAutofit/>
            </a:bodyPr>
            <a:lstStyle/>
            <a:p>
              <a:pPr lvl="0" algn="ctr" defTabSz="1422400">
                <a:lnSpc>
                  <a:spcPct val="90000"/>
                </a:lnSpc>
                <a:spcBef>
                  <a:spcPct val="0"/>
                </a:spcBef>
                <a:spcAft>
                  <a:spcPct val="35000"/>
                </a:spcAft>
              </a:pPr>
              <a:r>
                <a:rPr lang="en-US" kern="1200" dirty="0" smtClean="0"/>
                <a:t>CA</a:t>
              </a:r>
              <a:endParaRPr lang="en-US" kern="1200" dirty="0"/>
            </a:p>
          </p:txBody>
        </p:sp>
        <p:sp>
          <p:nvSpPr>
            <p:cNvPr id="5" name="Left Arrow 4"/>
            <p:cNvSpPr/>
            <p:nvPr/>
          </p:nvSpPr>
          <p:spPr>
            <a:xfrm rot="12754053">
              <a:off x="3845490" y="2936048"/>
              <a:ext cx="877796" cy="377820"/>
            </a:xfrm>
            <a:prstGeom prst="lef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1">
              <a:schemeClr val="accent1">
                <a:tint val="60000"/>
                <a:hueOff val="0"/>
                <a:satOff val="0"/>
                <a:lumOff val="0"/>
                <a:alphaOff val="0"/>
              </a:schemeClr>
            </a:effectRef>
            <a:fontRef idx="minor">
              <a:schemeClr val="dk1">
                <a:hueOff val="0"/>
                <a:satOff val="0"/>
                <a:lumOff val="0"/>
                <a:alphaOff val="0"/>
              </a:schemeClr>
            </a:fontRef>
          </p:style>
        </p:sp>
        <p:sp>
          <p:nvSpPr>
            <p:cNvPr id="6" name="Freeform 5"/>
            <p:cNvSpPr/>
            <p:nvPr/>
          </p:nvSpPr>
          <p:spPr>
            <a:xfrm rot="16200000">
              <a:off x="3280051" y="1960466"/>
              <a:ext cx="1094886" cy="1158913"/>
            </a:xfrm>
            <a:custGeom>
              <a:avLst/>
              <a:gdLst>
                <a:gd name="connsiteX0" fmla="*/ 0 w 1259402"/>
                <a:gd name="connsiteY0" fmla="*/ 100752 h 1007521"/>
                <a:gd name="connsiteX1" fmla="*/ 100752 w 1259402"/>
                <a:gd name="connsiteY1" fmla="*/ 0 h 1007521"/>
                <a:gd name="connsiteX2" fmla="*/ 1158650 w 1259402"/>
                <a:gd name="connsiteY2" fmla="*/ 0 h 1007521"/>
                <a:gd name="connsiteX3" fmla="*/ 1259402 w 1259402"/>
                <a:gd name="connsiteY3" fmla="*/ 100752 h 1007521"/>
                <a:gd name="connsiteX4" fmla="*/ 1259402 w 1259402"/>
                <a:gd name="connsiteY4" fmla="*/ 906769 h 1007521"/>
                <a:gd name="connsiteX5" fmla="*/ 1158650 w 1259402"/>
                <a:gd name="connsiteY5" fmla="*/ 1007521 h 1007521"/>
                <a:gd name="connsiteX6" fmla="*/ 100752 w 1259402"/>
                <a:gd name="connsiteY6" fmla="*/ 1007521 h 1007521"/>
                <a:gd name="connsiteX7" fmla="*/ 0 w 1259402"/>
                <a:gd name="connsiteY7" fmla="*/ 906769 h 1007521"/>
                <a:gd name="connsiteX8" fmla="*/ 0 w 1259402"/>
                <a:gd name="connsiteY8" fmla="*/ 100752 h 1007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9402" h="1007521">
                  <a:moveTo>
                    <a:pt x="0" y="100752"/>
                  </a:moveTo>
                  <a:cubicBezTo>
                    <a:pt x="0" y="45108"/>
                    <a:pt x="45108" y="0"/>
                    <a:pt x="100752" y="0"/>
                  </a:cubicBezTo>
                  <a:lnTo>
                    <a:pt x="1158650" y="0"/>
                  </a:lnTo>
                  <a:cubicBezTo>
                    <a:pt x="1214294" y="0"/>
                    <a:pt x="1259402" y="45108"/>
                    <a:pt x="1259402" y="100752"/>
                  </a:cubicBezTo>
                  <a:lnTo>
                    <a:pt x="1259402" y="906769"/>
                  </a:lnTo>
                  <a:cubicBezTo>
                    <a:pt x="1259402" y="962413"/>
                    <a:pt x="1214294" y="1007521"/>
                    <a:pt x="1158650" y="1007521"/>
                  </a:cubicBezTo>
                  <a:lnTo>
                    <a:pt x="100752" y="1007521"/>
                  </a:lnTo>
                  <a:cubicBezTo>
                    <a:pt x="45108" y="1007521"/>
                    <a:pt x="0" y="962413"/>
                    <a:pt x="0" y="906769"/>
                  </a:cubicBezTo>
                  <a:lnTo>
                    <a:pt x="0" y="100752"/>
                  </a:lnTo>
                  <a:close/>
                </a:path>
              </a:pathLst>
            </a:custGeom>
          </p:spPr>
          <p:style>
            <a:lnRef idx="3">
              <a:schemeClr val="accent1">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spcFirstLastPara="0" vert="horz" wrap="square" lIns="63799" tIns="63799" rIns="63799" bIns="63799" numCol="1" spcCol="1270" anchor="ctr" anchorCtr="0">
              <a:noAutofit/>
            </a:bodyPr>
            <a:lstStyle/>
            <a:p>
              <a:pPr lvl="0" algn="ctr" defTabSz="800100">
                <a:lnSpc>
                  <a:spcPct val="90000"/>
                </a:lnSpc>
                <a:spcBef>
                  <a:spcPct val="0"/>
                </a:spcBef>
                <a:spcAft>
                  <a:spcPct val="35000"/>
                </a:spcAft>
              </a:pPr>
              <a:r>
                <a:rPr lang="en-US" sz="1400" kern="1200" dirty="0" smtClean="0"/>
                <a:t>Satellite images</a:t>
              </a:r>
              <a:endParaRPr lang="en-US" sz="1400" kern="1200" dirty="0"/>
            </a:p>
          </p:txBody>
        </p:sp>
        <p:sp>
          <p:nvSpPr>
            <p:cNvPr id="7" name="Left Arrow 6"/>
            <p:cNvSpPr/>
            <p:nvPr/>
          </p:nvSpPr>
          <p:spPr>
            <a:xfrm rot="10800000">
              <a:off x="2740554" y="3542679"/>
              <a:ext cx="1674718" cy="377820"/>
            </a:xfrm>
            <a:prstGeom prst="lef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1">
              <a:schemeClr val="accent1">
                <a:tint val="60000"/>
                <a:hueOff val="0"/>
                <a:satOff val="0"/>
                <a:lumOff val="0"/>
                <a:alphaOff val="0"/>
              </a:schemeClr>
            </a:effectRef>
            <a:fontRef idx="minor">
              <a:schemeClr val="dk1">
                <a:hueOff val="0"/>
                <a:satOff val="0"/>
                <a:lumOff val="0"/>
                <a:alphaOff val="0"/>
              </a:schemeClr>
            </a:fontRef>
          </p:style>
        </p:sp>
        <p:sp>
          <p:nvSpPr>
            <p:cNvPr id="8" name="Freeform 7"/>
            <p:cNvSpPr/>
            <p:nvPr/>
          </p:nvSpPr>
          <p:spPr>
            <a:xfrm rot="16200000">
              <a:off x="2643525" y="3238348"/>
              <a:ext cx="1094885" cy="1158912"/>
            </a:xfrm>
            <a:custGeom>
              <a:avLst/>
              <a:gdLst>
                <a:gd name="connsiteX0" fmla="*/ 0 w 1259402"/>
                <a:gd name="connsiteY0" fmla="*/ 100752 h 1007521"/>
                <a:gd name="connsiteX1" fmla="*/ 100752 w 1259402"/>
                <a:gd name="connsiteY1" fmla="*/ 0 h 1007521"/>
                <a:gd name="connsiteX2" fmla="*/ 1158650 w 1259402"/>
                <a:gd name="connsiteY2" fmla="*/ 0 h 1007521"/>
                <a:gd name="connsiteX3" fmla="*/ 1259402 w 1259402"/>
                <a:gd name="connsiteY3" fmla="*/ 100752 h 1007521"/>
                <a:gd name="connsiteX4" fmla="*/ 1259402 w 1259402"/>
                <a:gd name="connsiteY4" fmla="*/ 906769 h 1007521"/>
                <a:gd name="connsiteX5" fmla="*/ 1158650 w 1259402"/>
                <a:gd name="connsiteY5" fmla="*/ 1007521 h 1007521"/>
                <a:gd name="connsiteX6" fmla="*/ 100752 w 1259402"/>
                <a:gd name="connsiteY6" fmla="*/ 1007521 h 1007521"/>
                <a:gd name="connsiteX7" fmla="*/ 0 w 1259402"/>
                <a:gd name="connsiteY7" fmla="*/ 906769 h 1007521"/>
                <a:gd name="connsiteX8" fmla="*/ 0 w 1259402"/>
                <a:gd name="connsiteY8" fmla="*/ 100752 h 1007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9402" h="1007521">
                  <a:moveTo>
                    <a:pt x="0" y="100752"/>
                  </a:moveTo>
                  <a:cubicBezTo>
                    <a:pt x="0" y="45108"/>
                    <a:pt x="45108" y="0"/>
                    <a:pt x="100752" y="0"/>
                  </a:cubicBezTo>
                  <a:lnTo>
                    <a:pt x="1158650" y="0"/>
                  </a:lnTo>
                  <a:cubicBezTo>
                    <a:pt x="1214294" y="0"/>
                    <a:pt x="1259402" y="45108"/>
                    <a:pt x="1259402" y="100752"/>
                  </a:cubicBezTo>
                  <a:lnTo>
                    <a:pt x="1259402" y="906769"/>
                  </a:lnTo>
                  <a:cubicBezTo>
                    <a:pt x="1259402" y="962413"/>
                    <a:pt x="1214294" y="1007521"/>
                    <a:pt x="1158650" y="1007521"/>
                  </a:cubicBezTo>
                  <a:lnTo>
                    <a:pt x="100752" y="1007521"/>
                  </a:lnTo>
                  <a:cubicBezTo>
                    <a:pt x="45108" y="1007521"/>
                    <a:pt x="0" y="962413"/>
                    <a:pt x="0" y="906769"/>
                  </a:cubicBezTo>
                  <a:lnTo>
                    <a:pt x="0" y="100752"/>
                  </a:lnTo>
                  <a:close/>
                </a:path>
              </a:pathLst>
            </a:custGeom>
          </p:spPr>
          <p:style>
            <a:lnRef idx="3">
              <a:schemeClr val="accent1">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spcFirstLastPara="0" vert="horz" wrap="square" lIns="63799" tIns="63799" rIns="63799" bIns="63799" numCol="1" spcCol="1270" anchor="ctr" anchorCtr="0">
              <a:noAutofit/>
            </a:bodyPr>
            <a:lstStyle/>
            <a:p>
              <a:pPr lvl="0" algn="ctr" defTabSz="800100">
                <a:lnSpc>
                  <a:spcPct val="90000"/>
                </a:lnSpc>
                <a:spcBef>
                  <a:spcPct val="0"/>
                </a:spcBef>
                <a:spcAft>
                  <a:spcPct val="35000"/>
                </a:spcAft>
              </a:pPr>
              <a:r>
                <a:rPr lang="en-US" sz="1400" kern="1200" dirty="0" smtClean="0"/>
                <a:t>GIS Layers</a:t>
              </a:r>
              <a:endParaRPr lang="en-US" sz="1400" kern="1200" dirty="0"/>
            </a:p>
          </p:txBody>
        </p:sp>
        <p:sp>
          <p:nvSpPr>
            <p:cNvPr id="9" name="Left Arrow 8"/>
            <p:cNvSpPr/>
            <p:nvPr/>
          </p:nvSpPr>
          <p:spPr>
            <a:xfrm rot="8373489">
              <a:off x="3970159" y="4199264"/>
              <a:ext cx="770154" cy="377820"/>
            </a:xfrm>
            <a:prstGeom prst="lef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1">
              <a:schemeClr val="accent1">
                <a:tint val="60000"/>
                <a:hueOff val="0"/>
                <a:satOff val="0"/>
                <a:lumOff val="0"/>
                <a:alphaOff val="0"/>
              </a:schemeClr>
            </a:effectRef>
            <a:fontRef idx="minor">
              <a:schemeClr val="dk1">
                <a:hueOff val="0"/>
                <a:satOff val="0"/>
                <a:lumOff val="0"/>
                <a:alphaOff val="0"/>
              </a:schemeClr>
            </a:fontRef>
          </p:style>
        </p:sp>
        <p:sp>
          <p:nvSpPr>
            <p:cNvPr id="10" name="Freeform 9"/>
            <p:cNvSpPr/>
            <p:nvPr/>
          </p:nvSpPr>
          <p:spPr>
            <a:xfrm rot="16200000">
              <a:off x="3288375" y="4511084"/>
              <a:ext cx="1094885" cy="1158913"/>
            </a:xfrm>
            <a:custGeom>
              <a:avLst/>
              <a:gdLst>
                <a:gd name="connsiteX0" fmla="*/ 0 w 1259402"/>
                <a:gd name="connsiteY0" fmla="*/ 100752 h 1007521"/>
                <a:gd name="connsiteX1" fmla="*/ 100752 w 1259402"/>
                <a:gd name="connsiteY1" fmla="*/ 0 h 1007521"/>
                <a:gd name="connsiteX2" fmla="*/ 1158650 w 1259402"/>
                <a:gd name="connsiteY2" fmla="*/ 0 h 1007521"/>
                <a:gd name="connsiteX3" fmla="*/ 1259402 w 1259402"/>
                <a:gd name="connsiteY3" fmla="*/ 100752 h 1007521"/>
                <a:gd name="connsiteX4" fmla="*/ 1259402 w 1259402"/>
                <a:gd name="connsiteY4" fmla="*/ 906769 h 1007521"/>
                <a:gd name="connsiteX5" fmla="*/ 1158650 w 1259402"/>
                <a:gd name="connsiteY5" fmla="*/ 1007521 h 1007521"/>
                <a:gd name="connsiteX6" fmla="*/ 100752 w 1259402"/>
                <a:gd name="connsiteY6" fmla="*/ 1007521 h 1007521"/>
                <a:gd name="connsiteX7" fmla="*/ 0 w 1259402"/>
                <a:gd name="connsiteY7" fmla="*/ 906769 h 1007521"/>
                <a:gd name="connsiteX8" fmla="*/ 0 w 1259402"/>
                <a:gd name="connsiteY8" fmla="*/ 100752 h 1007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9402" h="1007521">
                  <a:moveTo>
                    <a:pt x="0" y="100752"/>
                  </a:moveTo>
                  <a:cubicBezTo>
                    <a:pt x="0" y="45108"/>
                    <a:pt x="45108" y="0"/>
                    <a:pt x="100752" y="0"/>
                  </a:cubicBezTo>
                  <a:lnTo>
                    <a:pt x="1158650" y="0"/>
                  </a:lnTo>
                  <a:cubicBezTo>
                    <a:pt x="1214294" y="0"/>
                    <a:pt x="1259402" y="45108"/>
                    <a:pt x="1259402" y="100752"/>
                  </a:cubicBezTo>
                  <a:lnTo>
                    <a:pt x="1259402" y="906769"/>
                  </a:lnTo>
                  <a:cubicBezTo>
                    <a:pt x="1259402" y="962413"/>
                    <a:pt x="1214294" y="1007521"/>
                    <a:pt x="1158650" y="1007521"/>
                  </a:cubicBezTo>
                  <a:lnTo>
                    <a:pt x="100752" y="1007521"/>
                  </a:lnTo>
                  <a:cubicBezTo>
                    <a:pt x="45108" y="1007521"/>
                    <a:pt x="0" y="962413"/>
                    <a:pt x="0" y="906769"/>
                  </a:cubicBezTo>
                  <a:lnTo>
                    <a:pt x="0" y="100752"/>
                  </a:lnTo>
                  <a:close/>
                </a:path>
              </a:pathLst>
            </a:custGeom>
          </p:spPr>
          <p:style>
            <a:lnRef idx="3">
              <a:schemeClr val="accent1">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spcFirstLastPara="0" vert="horz" wrap="none" lIns="63799" tIns="63799" rIns="63799" bIns="63799" numCol="1" spcCol="1270" anchor="ctr" anchorCtr="0">
              <a:noAutofit/>
            </a:bodyPr>
            <a:lstStyle/>
            <a:p>
              <a:pPr lvl="0" algn="ctr" defTabSz="800100">
                <a:lnSpc>
                  <a:spcPct val="90000"/>
                </a:lnSpc>
                <a:spcBef>
                  <a:spcPct val="0"/>
                </a:spcBef>
                <a:spcAft>
                  <a:spcPct val="35000"/>
                </a:spcAft>
              </a:pPr>
              <a:r>
                <a:rPr lang="en-US" sz="1400" kern="1200" dirty="0" smtClean="0"/>
                <a:t>Transition</a:t>
              </a:r>
            </a:p>
            <a:p>
              <a:pPr lvl="0" algn="ctr" defTabSz="800100">
                <a:lnSpc>
                  <a:spcPct val="90000"/>
                </a:lnSpc>
                <a:spcBef>
                  <a:spcPct val="0"/>
                </a:spcBef>
                <a:spcAft>
                  <a:spcPct val="35000"/>
                </a:spcAft>
              </a:pPr>
              <a:r>
                <a:rPr lang="en-US" sz="1400" kern="1200" dirty="0" smtClean="0"/>
                <a:t>rules</a:t>
              </a:r>
              <a:endParaRPr lang="en-US" sz="1400" kern="1200" dirty="0"/>
            </a:p>
          </p:txBody>
        </p:sp>
        <p:sp>
          <p:nvSpPr>
            <p:cNvPr id="11" name="Left Arrow 10"/>
            <p:cNvSpPr/>
            <p:nvPr/>
          </p:nvSpPr>
          <p:spPr>
            <a:xfrm rot="10800000">
              <a:off x="5549458" y="3500983"/>
              <a:ext cx="616772" cy="436668"/>
            </a:xfrm>
            <a:prstGeom prst="lef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1">
              <a:schemeClr val="accent1">
                <a:tint val="60000"/>
                <a:hueOff val="0"/>
                <a:satOff val="0"/>
                <a:lumOff val="0"/>
                <a:alphaOff val="0"/>
              </a:schemeClr>
            </a:effectRef>
            <a:fontRef idx="minor">
              <a:schemeClr val="dk1">
                <a:hueOff val="0"/>
                <a:satOff val="0"/>
                <a:lumOff val="0"/>
                <a:alphaOff val="0"/>
              </a:schemeClr>
            </a:fontRef>
          </p:style>
        </p:sp>
        <p:sp>
          <p:nvSpPr>
            <p:cNvPr id="12" name="Freeform 11"/>
            <p:cNvSpPr/>
            <p:nvPr/>
          </p:nvSpPr>
          <p:spPr>
            <a:xfrm rot="16200000">
              <a:off x="6161924" y="3053096"/>
              <a:ext cx="1572812" cy="1274800"/>
            </a:xfrm>
            <a:custGeom>
              <a:avLst/>
              <a:gdLst>
                <a:gd name="connsiteX0" fmla="*/ 0 w 1385338"/>
                <a:gd name="connsiteY0" fmla="*/ 110827 h 1108271"/>
                <a:gd name="connsiteX1" fmla="*/ 110827 w 1385338"/>
                <a:gd name="connsiteY1" fmla="*/ 0 h 1108271"/>
                <a:gd name="connsiteX2" fmla="*/ 1274511 w 1385338"/>
                <a:gd name="connsiteY2" fmla="*/ 0 h 1108271"/>
                <a:gd name="connsiteX3" fmla="*/ 1385338 w 1385338"/>
                <a:gd name="connsiteY3" fmla="*/ 110827 h 1108271"/>
                <a:gd name="connsiteX4" fmla="*/ 1385338 w 1385338"/>
                <a:gd name="connsiteY4" fmla="*/ 997444 h 1108271"/>
                <a:gd name="connsiteX5" fmla="*/ 1274511 w 1385338"/>
                <a:gd name="connsiteY5" fmla="*/ 1108271 h 1108271"/>
                <a:gd name="connsiteX6" fmla="*/ 110827 w 1385338"/>
                <a:gd name="connsiteY6" fmla="*/ 1108271 h 1108271"/>
                <a:gd name="connsiteX7" fmla="*/ 0 w 1385338"/>
                <a:gd name="connsiteY7" fmla="*/ 997444 h 1108271"/>
                <a:gd name="connsiteX8" fmla="*/ 0 w 1385338"/>
                <a:gd name="connsiteY8" fmla="*/ 110827 h 1108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85338" h="1108271">
                  <a:moveTo>
                    <a:pt x="0" y="110827"/>
                  </a:moveTo>
                  <a:cubicBezTo>
                    <a:pt x="0" y="49619"/>
                    <a:pt x="49619" y="0"/>
                    <a:pt x="110827" y="0"/>
                  </a:cubicBezTo>
                  <a:lnTo>
                    <a:pt x="1274511" y="0"/>
                  </a:lnTo>
                  <a:cubicBezTo>
                    <a:pt x="1335719" y="0"/>
                    <a:pt x="1385338" y="49619"/>
                    <a:pt x="1385338" y="110827"/>
                  </a:cubicBezTo>
                  <a:lnTo>
                    <a:pt x="1385338" y="997444"/>
                  </a:lnTo>
                  <a:cubicBezTo>
                    <a:pt x="1385338" y="1058652"/>
                    <a:pt x="1335719" y="1108271"/>
                    <a:pt x="1274511" y="1108271"/>
                  </a:cubicBezTo>
                  <a:lnTo>
                    <a:pt x="110827" y="1108271"/>
                  </a:lnTo>
                  <a:cubicBezTo>
                    <a:pt x="49619" y="1108271"/>
                    <a:pt x="0" y="1058652"/>
                    <a:pt x="0" y="997444"/>
                  </a:cubicBezTo>
                  <a:lnTo>
                    <a:pt x="0" y="110827"/>
                  </a:lnTo>
                  <a:close/>
                </a:path>
              </a:pathLst>
            </a:custGeom>
          </p:spPr>
          <p:style>
            <a:lnRef idx="3">
              <a:schemeClr val="accent1">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spcFirstLastPara="0" vert="horz" wrap="square" lIns="66750" tIns="66750" rIns="66750" bIns="66750" numCol="1" spcCol="1270" anchor="ctr" anchorCtr="0">
              <a:noAutofit/>
            </a:bodyPr>
            <a:lstStyle/>
            <a:p>
              <a:pPr lvl="0" algn="ctr" defTabSz="800100">
                <a:lnSpc>
                  <a:spcPct val="90000"/>
                </a:lnSpc>
                <a:spcBef>
                  <a:spcPct val="0"/>
                </a:spcBef>
                <a:spcAft>
                  <a:spcPct val="35000"/>
                </a:spcAft>
              </a:pPr>
              <a:r>
                <a:rPr lang="en-US" sz="1400" kern="1200" dirty="0" smtClean="0"/>
                <a:t>Simulated</a:t>
              </a:r>
            </a:p>
            <a:p>
              <a:pPr lvl="0" algn="ctr" defTabSz="800100">
                <a:lnSpc>
                  <a:spcPct val="90000"/>
                </a:lnSpc>
                <a:spcBef>
                  <a:spcPct val="0"/>
                </a:spcBef>
                <a:spcAft>
                  <a:spcPct val="35000"/>
                </a:spcAft>
              </a:pPr>
              <a:r>
                <a:rPr lang="en-US" sz="1400" kern="1200" dirty="0" smtClean="0"/>
                <a:t> land cover</a:t>
              </a:r>
            </a:p>
            <a:p>
              <a:pPr lvl="0" algn="ctr" defTabSz="800100">
                <a:lnSpc>
                  <a:spcPct val="90000"/>
                </a:lnSpc>
                <a:spcBef>
                  <a:spcPct val="0"/>
                </a:spcBef>
                <a:spcAft>
                  <a:spcPct val="35000"/>
                </a:spcAft>
              </a:pPr>
              <a:r>
                <a:rPr lang="en-US" sz="1400" dirty="0" smtClean="0"/>
                <a:t>surfaces</a:t>
              </a:r>
              <a:endParaRPr lang="en-US" sz="1400" kern="1200" dirty="0"/>
            </a:p>
          </p:txBody>
        </p:sp>
      </p:grpSp>
      <p:graphicFrame>
        <p:nvGraphicFramePr>
          <p:cNvPr id="13" name="Table 12"/>
          <p:cNvGraphicFramePr>
            <a:graphicFrameLocks noGrp="1"/>
          </p:cNvGraphicFramePr>
          <p:nvPr>
            <p:extLst/>
          </p:nvPr>
        </p:nvGraphicFramePr>
        <p:xfrm>
          <a:off x="4441062" y="3820348"/>
          <a:ext cx="914400" cy="914400"/>
        </p:xfrm>
        <a:graphic>
          <a:graphicData uri="http://schemas.openxmlformats.org/drawingml/2006/table">
            <a:tbl>
              <a:tblPr firstRow="1" bandRow="1"/>
              <a:tblGrid>
                <a:gridCol w="304800">
                  <a:extLst>
                    <a:ext uri="{9D8B030D-6E8A-4147-A177-3AD203B41FA5}">
                      <a16:colId xmlns:a16="http://schemas.microsoft.com/office/drawing/2014/main" val="20000"/>
                    </a:ext>
                  </a:extLst>
                </a:gridCol>
                <a:gridCol w="304800">
                  <a:extLst>
                    <a:ext uri="{9D8B030D-6E8A-4147-A177-3AD203B41FA5}">
                      <a16:colId xmlns:a16="http://schemas.microsoft.com/office/drawing/2014/main" val="20001"/>
                    </a:ext>
                  </a:extLst>
                </a:gridCol>
                <a:gridCol w="304800">
                  <a:extLst>
                    <a:ext uri="{9D8B030D-6E8A-4147-A177-3AD203B41FA5}">
                      <a16:colId xmlns:a16="http://schemas.microsoft.com/office/drawing/2014/main" val="20002"/>
                    </a:ext>
                  </a:extLst>
                </a:gridCol>
              </a:tblGrid>
              <a:tr h="304800">
                <a:tc>
                  <a:txBody>
                    <a:bodyPr/>
                    <a:lstStyle/>
                    <a:p>
                      <a:endParaRPr lang="en-US" sz="1500" dirty="0"/>
                    </a:p>
                  </a:txBody>
                  <a:tcPr marL="76200" marR="76200" marT="38100" marB="38100">
                    <a:solidFill>
                      <a:srgbClr val="008000"/>
                    </a:solidFill>
                  </a:tcPr>
                </a:tc>
                <a:tc>
                  <a:txBody>
                    <a:bodyPr/>
                    <a:lstStyle/>
                    <a:p>
                      <a:endParaRPr lang="en-US" sz="1500" dirty="0"/>
                    </a:p>
                  </a:txBody>
                  <a:tcPr marL="76200" marR="76200" marT="38100" marB="38100">
                    <a:lnB w="57150" cap="flat" cmpd="sng" algn="ctr">
                      <a:solidFill>
                        <a:schemeClr val="tx1"/>
                      </a:solidFill>
                      <a:prstDash val="solid"/>
                      <a:round/>
                      <a:headEnd type="none" w="med" len="med"/>
                      <a:tailEnd type="none" w="med" len="med"/>
                    </a:lnB>
                    <a:solidFill>
                      <a:srgbClr val="008000"/>
                    </a:solidFill>
                  </a:tcPr>
                </a:tc>
                <a:tc>
                  <a:txBody>
                    <a:bodyPr/>
                    <a:lstStyle/>
                    <a:p>
                      <a:endParaRPr lang="en-US" sz="1500" dirty="0"/>
                    </a:p>
                  </a:txBody>
                  <a:tcPr marL="76200" marR="76200" marT="38100" marB="38100">
                    <a:solidFill>
                      <a:srgbClr val="008000"/>
                    </a:solidFill>
                  </a:tcPr>
                </a:tc>
                <a:extLst>
                  <a:ext uri="{0D108BD9-81ED-4DB2-BD59-A6C34878D82A}">
                    <a16:rowId xmlns:a16="http://schemas.microsoft.com/office/drawing/2014/main" val="10000"/>
                  </a:ext>
                </a:extLst>
              </a:tr>
              <a:tr h="304800">
                <a:tc>
                  <a:txBody>
                    <a:bodyPr/>
                    <a:lstStyle/>
                    <a:p>
                      <a:endParaRPr lang="en-US" sz="1500" dirty="0"/>
                    </a:p>
                  </a:txBody>
                  <a:tcPr marL="76200" marR="76200" marT="38100" marB="38100">
                    <a:lnR w="57150" cap="flat" cmpd="sng" algn="ctr">
                      <a:solidFill>
                        <a:schemeClr val="tx1"/>
                      </a:solidFill>
                      <a:prstDash val="solid"/>
                      <a:round/>
                      <a:headEnd type="none" w="med" len="med"/>
                      <a:tailEnd type="none" w="med" len="med"/>
                    </a:lnR>
                    <a:solidFill>
                      <a:srgbClr val="FF0000"/>
                    </a:solidFill>
                  </a:tcPr>
                </a:tc>
                <a:tc>
                  <a:txBody>
                    <a:bodyPr/>
                    <a:lstStyle/>
                    <a:p>
                      <a:endParaRPr lang="en-US" sz="1500" dirty="0"/>
                    </a:p>
                  </a:txBody>
                  <a:tcPr marL="76200" marR="76200" marT="38100" marB="38100">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008000"/>
                    </a:solidFill>
                  </a:tcPr>
                </a:tc>
                <a:tc>
                  <a:txBody>
                    <a:bodyPr/>
                    <a:lstStyle/>
                    <a:p>
                      <a:endParaRPr lang="en-US" sz="1500" dirty="0"/>
                    </a:p>
                  </a:txBody>
                  <a:tcPr marL="76200" marR="76200" marT="38100" marB="38100">
                    <a:lnL w="57150" cap="flat" cmpd="sng" algn="ctr">
                      <a:solidFill>
                        <a:schemeClr val="tx1"/>
                      </a:solidFill>
                      <a:prstDash val="solid"/>
                      <a:round/>
                      <a:headEnd type="none" w="med" len="med"/>
                      <a:tailEnd type="none" w="med" len="med"/>
                    </a:lnL>
                    <a:solidFill>
                      <a:srgbClr val="FF0000"/>
                    </a:solidFill>
                  </a:tcPr>
                </a:tc>
                <a:extLst>
                  <a:ext uri="{0D108BD9-81ED-4DB2-BD59-A6C34878D82A}">
                    <a16:rowId xmlns:a16="http://schemas.microsoft.com/office/drawing/2014/main" val="10001"/>
                  </a:ext>
                </a:extLst>
              </a:tr>
              <a:tr h="304800">
                <a:tc>
                  <a:txBody>
                    <a:bodyPr/>
                    <a:lstStyle/>
                    <a:p>
                      <a:endParaRPr lang="en-US" sz="1500" dirty="0"/>
                    </a:p>
                  </a:txBody>
                  <a:tcPr marL="76200" marR="76200" marT="38100" marB="38100">
                    <a:solidFill>
                      <a:srgbClr val="FF0000"/>
                    </a:solidFill>
                  </a:tcPr>
                </a:tc>
                <a:tc>
                  <a:txBody>
                    <a:bodyPr/>
                    <a:lstStyle/>
                    <a:p>
                      <a:endParaRPr lang="en-US" sz="1500" dirty="0"/>
                    </a:p>
                  </a:txBody>
                  <a:tcPr marL="76200" marR="76200" marT="38100" marB="38100">
                    <a:lnT w="57150" cap="flat" cmpd="sng" algn="ctr">
                      <a:solidFill>
                        <a:schemeClr val="tx1"/>
                      </a:solidFill>
                      <a:prstDash val="solid"/>
                      <a:round/>
                      <a:headEnd type="none" w="med" len="med"/>
                      <a:tailEnd type="none" w="med" len="med"/>
                    </a:lnT>
                    <a:solidFill>
                      <a:srgbClr val="FF0000"/>
                    </a:solidFill>
                  </a:tcPr>
                </a:tc>
                <a:tc>
                  <a:txBody>
                    <a:bodyPr/>
                    <a:lstStyle/>
                    <a:p>
                      <a:endParaRPr lang="en-US" sz="1500" dirty="0"/>
                    </a:p>
                  </a:txBody>
                  <a:tcPr marL="76200" marR="76200" marT="38100" marB="38100">
                    <a:solidFill>
                      <a:srgbClr val="FF0000"/>
                    </a:solidFill>
                  </a:tcPr>
                </a:tc>
                <a:extLst>
                  <a:ext uri="{0D108BD9-81ED-4DB2-BD59-A6C34878D82A}">
                    <a16:rowId xmlns:a16="http://schemas.microsoft.com/office/drawing/2014/main" val="10002"/>
                  </a:ext>
                </a:extLst>
              </a:tr>
            </a:tbl>
          </a:graphicData>
        </a:graphic>
      </p:graphicFrame>
      <p:cxnSp>
        <p:nvCxnSpPr>
          <p:cNvPr id="14" name="Curved Connector 13"/>
          <p:cNvCxnSpPr/>
          <p:nvPr/>
        </p:nvCxnSpPr>
        <p:spPr>
          <a:xfrm flipV="1">
            <a:off x="5096100" y="4263956"/>
            <a:ext cx="562194" cy="3864"/>
          </a:xfrm>
          <a:prstGeom prst="curvedConnector3">
            <a:avLst/>
          </a:prstGeom>
          <a:ln>
            <a:tailEnd type="arrow"/>
          </a:ln>
        </p:spPr>
        <p:style>
          <a:lnRef idx="2">
            <a:schemeClr val="dk1"/>
          </a:lnRef>
          <a:fillRef idx="0">
            <a:schemeClr val="dk1"/>
          </a:fillRef>
          <a:effectRef idx="1">
            <a:schemeClr val="dk1"/>
          </a:effectRef>
          <a:fontRef idx="minor">
            <a:schemeClr val="tx1"/>
          </a:fontRef>
        </p:style>
      </p:cxnSp>
      <p:sp>
        <p:nvSpPr>
          <p:cNvPr id="15" name="Left Brace 14"/>
          <p:cNvSpPr/>
          <p:nvPr/>
        </p:nvSpPr>
        <p:spPr>
          <a:xfrm>
            <a:off x="5710560" y="3545597"/>
            <a:ext cx="274782" cy="1371937"/>
          </a:xfrm>
          <a:prstGeom prst="leftBrace">
            <a:avLst>
              <a:gd name="adj1" fmla="val 24672"/>
              <a:gd name="adj2" fmla="val 51550"/>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dirty="0">
              <a:ln>
                <a:solidFill>
                  <a:sysClr val="windowText" lastClr="000000"/>
                </a:solidFill>
              </a:ln>
            </a:endParaRPr>
          </a:p>
        </p:txBody>
      </p:sp>
      <p:graphicFrame>
        <p:nvGraphicFramePr>
          <p:cNvPr id="16" name="Table 15"/>
          <p:cNvGraphicFramePr>
            <a:graphicFrameLocks noGrp="1"/>
          </p:cNvGraphicFramePr>
          <p:nvPr>
            <p:extLst/>
          </p:nvPr>
        </p:nvGraphicFramePr>
        <p:xfrm>
          <a:off x="7686276" y="3151762"/>
          <a:ext cx="805971" cy="914400"/>
        </p:xfrm>
        <a:graphic>
          <a:graphicData uri="http://schemas.openxmlformats.org/drawingml/2006/table">
            <a:tbl>
              <a:tblPr firstRow="1" bandRow="1"/>
              <a:tblGrid>
                <a:gridCol w="268657">
                  <a:extLst>
                    <a:ext uri="{9D8B030D-6E8A-4147-A177-3AD203B41FA5}">
                      <a16:colId xmlns:a16="http://schemas.microsoft.com/office/drawing/2014/main" val="20000"/>
                    </a:ext>
                  </a:extLst>
                </a:gridCol>
                <a:gridCol w="268657">
                  <a:extLst>
                    <a:ext uri="{9D8B030D-6E8A-4147-A177-3AD203B41FA5}">
                      <a16:colId xmlns:a16="http://schemas.microsoft.com/office/drawing/2014/main" val="20001"/>
                    </a:ext>
                  </a:extLst>
                </a:gridCol>
                <a:gridCol w="268657">
                  <a:extLst>
                    <a:ext uri="{9D8B030D-6E8A-4147-A177-3AD203B41FA5}">
                      <a16:colId xmlns:a16="http://schemas.microsoft.com/office/drawing/2014/main" val="20002"/>
                    </a:ext>
                  </a:extLst>
                </a:gridCol>
              </a:tblGrid>
              <a:tr h="262273">
                <a:tc>
                  <a:txBody>
                    <a:bodyPr/>
                    <a:lstStyle/>
                    <a:p>
                      <a:endParaRPr lang="en-US" sz="1500" dirty="0"/>
                    </a:p>
                  </a:txBody>
                  <a:tcPr marL="76200" marR="76200" marT="38100" marB="38100">
                    <a:solidFill>
                      <a:srgbClr val="008000"/>
                    </a:solidFill>
                  </a:tcPr>
                </a:tc>
                <a:tc>
                  <a:txBody>
                    <a:bodyPr/>
                    <a:lstStyle/>
                    <a:p>
                      <a:endParaRPr lang="en-US" sz="1500" dirty="0"/>
                    </a:p>
                  </a:txBody>
                  <a:tcPr marL="76200" marR="76200" marT="38100" marB="38100">
                    <a:lnB w="12700" cap="flat" cmpd="sng" algn="ctr">
                      <a:solidFill>
                        <a:schemeClr val="tx1"/>
                      </a:solidFill>
                      <a:prstDash val="solid"/>
                      <a:round/>
                      <a:headEnd type="none" w="med" len="med"/>
                      <a:tailEnd type="none" w="med" len="med"/>
                    </a:lnB>
                    <a:solidFill>
                      <a:srgbClr val="008000"/>
                    </a:solidFill>
                  </a:tcPr>
                </a:tc>
                <a:tc>
                  <a:txBody>
                    <a:bodyPr/>
                    <a:lstStyle/>
                    <a:p>
                      <a:endParaRPr lang="en-US" sz="1500" dirty="0"/>
                    </a:p>
                  </a:txBody>
                  <a:tcPr marL="76200" marR="76200" marT="38100" marB="38100">
                    <a:solidFill>
                      <a:srgbClr val="008000"/>
                    </a:solidFill>
                  </a:tcPr>
                </a:tc>
                <a:extLst>
                  <a:ext uri="{0D108BD9-81ED-4DB2-BD59-A6C34878D82A}">
                    <a16:rowId xmlns:a16="http://schemas.microsoft.com/office/drawing/2014/main" val="10000"/>
                  </a:ext>
                </a:extLst>
              </a:tr>
              <a:tr h="262273">
                <a:tc>
                  <a:txBody>
                    <a:bodyPr/>
                    <a:lstStyle/>
                    <a:p>
                      <a:endParaRPr lang="en-US" sz="1500" dirty="0"/>
                    </a:p>
                  </a:txBody>
                  <a:tcPr marL="76200" marR="76200" marT="38100" marB="38100">
                    <a:lnR w="12700" cap="flat" cmpd="sng" algn="ctr">
                      <a:solidFill>
                        <a:schemeClr val="tx1"/>
                      </a:solidFill>
                      <a:prstDash val="solid"/>
                      <a:round/>
                      <a:headEnd type="none" w="med" len="med"/>
                      <a:tailEnd type="none" w="med" len="med"/>
                    </a:lnR>
                    <a:solidFill>
                      <a:srgbClr val="FF0000"/>
                    </a:solidFill>
                  </a:tcPr>
                </a:tc>
                <a:tc>
                  <a:txBody>
                    <a:bodyPr/>
                    <a:lstStyle/>
                    <a:p>
                      <a:endParaRPr lang="en-US" sz="1500" dirty="0"/>
                    </a:p>
                  </a:txBody>
                  <a:tcPr marL="76200" marR="7620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en-US" sz="1500" dirty="0"/>
                    </a:p>
                  </a:txBody>
                  <a:tcPr marL="76200" marR="76200" marT="38100" marB="38100">
                    <a:lnL w="12700" cap="flat" cmpd="sng" algn="ctr">
                      <a:solidFill>
                        <a:schemeClr val="tx1"/>
                      </a:solidFill>
                      <a:prstDash val="solid"/>
                      <a:round/>
                      <a:headEnd type="none" w="med" len="med"/>
                      <a:tailEnd type="none" w="med" len="med"/>
                    </a:lnL>
                    <a:solidFill>
                      <a:srgbClr val="FF0000"/>
                    </a:solidFill>
                  </a:tcPr>
                </a:tc>
                <a:extLst>
                  <a:ext uri="{0D108BD9-81ED-4DB2-BD59-A6C34878D82A}">
                    <a16:rowId xmlns:a16="http://schemas.microsoft.com/office/drawing/2014/main" val="10001"/>
                  </a:ext>
                </a:extLst>
              </a:tr>
              <a:tr h="262273">
                <a:tc>
                  <a:txBody>
                    <a:bodyPr/>
                    <a:lstStyle/>
                    <a:p>
                      <a:endParaRPr lang="en-US" sz="1500" dirty="0"/>
                    </a:p>
                  </a:txBody>
                  <a:tcPr marL="76200" marR="76200" marT="38100" marB="38100">
                    <a:solidFill>
                      <a:srgbClr val="FF0000"/>
                    </a:solidFill>
                  </a:tcPr>
                </a:tc>
                <a:tc>
                  <a:txBody>
                    <a:bodyPr/>
                    <a:lstStyle/>
                    <a:p>
                      <a:endParaRPr lang="en-US" sz="1500" dirty="0"/>
                    </a:p>
                  </a:txBody>
                  <a:tcPr marL="76200" marR="76200" marT="38100" marB="38100">
                    <a:lnT w="12700" cap="flat" cmpd="sng" algn="ctr">
                      <a:solidFill>
                        <a:schemeClr val="tx1"/>
                      </a:solidFill>
                      <a:prstDash val="solid"/>
                      <a:round/>
                      <a:headEnd type="none" w="med" len="med"/>
                      <a:tailEnd type="none" w="med" len="med"/>
                    </a:lnT>
                    <a:solidFill>
                      <a:srgbClr val="FF0000"/>
                    </a:solidFill>
                  </a:tcPr>
                </a:tc>
                <a:tc>
                  <a:txBody>
                    <a:bodyPr/>
                    <a:lstStyle/>
                    <a:p>
                      <a:endParaRPr lang="en-US" sz="1500" dirty="0"/>
                    </a:p>
                  </a:txBody>
                  <a:tcPr marL="76200" marR="76200" marT="38100" marB="38100">
                    <a:solidFill>
                      <a:srgbClr val="FF0000"/>
                    </a:solidFill>
                  </a:tcPr>
                </a:tc>
                <a:extLst>
                  <a:ext uri="{0D108BD9-81ED-4DB2-BD59-A6C34878D82A}">
                    <a16:rowId xmlns:a16="http://schemas.microsoft.com/office/drawing/2014/main" val="10002"/>
                  </a:ext>
                </a:extLst>
              </a:tr>
            </a:tbl>
          </a:graphicData>
        </a:graphic>
      </p:graphicFrame>
      <p:graphicFrame>
        <p:nvGraphicFramePr>
          <p:cNvPr id="18" name="Table 17"/>
          <p:cNvGraphicFramePr>
            <a:graphicFrameLocks noGrp="1"/>
          </p:cNvGraphicFramePr>
          <p:nvPr>
            <p:extLst/>
          </p:nvPr>
        </p:nvGraphicFramePr>
        <p:xfrm>
          <a:off x="4468779" y="5713010"/>
          <a:ext cx="1099162" cy="544020"/>
        </p:xfrm>
        <a:graphic>
          <a:graphicData uri="http://schemas.openxmlformats.org/drawingml/2006/table">
            <a:tbl>
              <a:tblPr firstRow="1" bandRow="1">
                <a:tableStyleId>{5940675A-B579-460E-94D1-54222C63F5DA}</a:tableStyleId>
              </a:tblPr>
              <a:tblGrid>
                <a:gridCol w="270477">
                  <a:extLst>
                    <a:ext uri="{9D8B030D-6E8A-4147-A177-3AD203B41FA5}">
                      <a16:colId xmlns:a16="http://schemas.microsoft.com/office/drawing/2014/main" val="20000"/>
                    </a:ext>
                  </a:extLst>
                </a:gridCol>
                <a:gridCol w="828685">
                  <a:extLst>
                    <a:ext uri="{9D8B030D-6E8A-4147-A177-3AD203B41FA5}">
                      <a16:colId xmlns:a16="http://schemas.microsoft.com/office/drawing/2014/main" val="20001"/>
                    </a:ext>
                  </a:extLst>
                </a:gridCol>
              </a:tblGrid>
              <a:tr h="272010">
                <a:tc>
                  <a:txBody>
                    <a:bodyPr/>
                    <a:lstStyle/>
                    <a:p>
                      <a:endParaRPr lang="en-US" sz="1100" dirty="0"/>
                    </a:p>
                  </a:txBody>
                  <a:tcPr>
                    <a:solidFill>
                      <a:srgbClr val="009900"/>
                    </a:solidFill>
                  </a:tcPr>
                </a:tc>
                <a:tc>
                  <a:txBody>
                    <a:bodyPr/>
                    <a:lstStyle/>
                    <a:p>
                      <a:r>
                        <a:rPr lang="en-US" sz="1100" dirty="0" smtClean="0"/>
                        <a:t>Non-urban</a:t>
                      </a:r>
                      <a:endParaRPr lang="en-US" sz="1100" dirty="0"/>
                    </a:p>
                  </a:txBody>
                  <a:tcPr/>
                </a:tc>
                <a:extLst>
                  <a:ext uri="{0D108BD9-81ED-4DB2-BD59-A6C34878D82A}">
                    <a16:rowId xmlns:a16="http://schemas.microsoft.com/office/drawing/2014/main" val="10000"/>
                  </a:ext>
                </a:extLst>
              </a:tr>
              <a:tr h="272010">
                <a:tc>
                  <a:txBody>
                    <a:bodyPr/>
                    <a:lstStyle/>
                    <a:p>
                      <a:endParaRPr lang="en-US" sz="1100" dirty="0"/>
                    </a:p>
                  </a:txBody>
                  <a:tcPr>
                    <a:solidFill>
                      <a:srgbClr val="FF0000"/>
                    </a:solidFill>
                  </a:tcPr>
                </a:tc>
                <a:tc>
                  <a:txBody>
                    <a:bodyPr/>
                    <a:lstStyle/>
                    <a:p>
                      <a:r>
                        <a:rPr lang="en-US" sz="1100" dirty="0" smtClean="0"/>
                        <a:t>Urban</a:t>
                      </a:r>
                      <a:endParaRPr lang="en-US" sz="1100" dirty="0"/>
                    </a:p>
                  </a:txBody>
                  <a:tcPr/>
                </a:tc>
                <a:extLst>
                  <a:ext uri="{0D108BD9-81ED-4DB2-BD59-A6C34878D82A}">
                    <a16:rowId xmlns:a16="http://schemas.microsoft.com/office/drawing/2014/main" val="10001"/>
                  </a:ext>
                </a:extLst>
              </a:tr>
            </a:tbl>
          </a:graphicData>
        </a:graphic>
      </p:graphicFrame>
      <mc:AlternateContent xmlns:mc="http://schemas.openxmlformats.org/markup-compatibility/2006" xmlns:a14="http://schemas.microsoft.com/office/drawing/2010/main">
        <mc:Choice Requires="a14">
          <p:sp>
            <p:nvSpPr>
              <p:cNvPr id="20" name="TextBox 19"/>
              <p:cNvSpPr txBox="1"/>
              <p:nvPr/>
            </p:nvSpPr>
            <p:spPr>
              <a:xfrm>
                <a:off x="5914858" y="3528488"/>
                <a:ext cx="2165166" cy="1426416"/>
              </a:xfrm>
              <a:prstGeom prst="rect">
                <a:avLst/>
              </a:prstGeom>
              <a:noFill/>
            </p:spPr>
            <p:txBody>
              <a:bodyPr wrap="square" rtlCol="0">
                <a:spAutoFit/>
              </a:bodyPr>
              <a:lstStyle/>
              <a:p>
                <a14:m>
                  <m:oMath xmlns:m="http://schemas.openxmlformats.org/officeDocument/2006/math">
                    <m:sSub>
                      <m:sSubPr>
                        <m:ctrlPr>
                          <a:rPr lang="en-US" sz="1400" i="1" smtClean="0">
                            <a:latin typeface="Cambria Math" panose="02040503050406030204" pitchFamily="18" charset="0"/>
                          </a:rPr>
                        </m:ctrlPr>
                      </m:sSubPr>
                      <m:e>
                        <m:r>
                          <a:rPr lang="en-US" sz="1400" b="0" i="1" smtClean="0">
                            <a:latin typeface="Cambria Math"/>
                          </a:rPr>
                          <m:t>𝐿</m:t>
                        </m:r>
                      </m:e>
                      <m:sub>
                        <m:r>
                          <a:rPr lang="en-US" sz="1400" b="0" i="1" smtClean="0">
                            <a:latin typeface="Cambria Math"/>
                          </a:rPr>
                          <m:t>(</m:t>
                        </m:r>
                        <m:r>
                          <a:rPr lang="en-US" sz="1400" b="0" i="1" smtClean="0">
                            <a:latin typeface="Cambria Math"/>
                          </a:rPr>
                          <m:t>𝑥</m:t>
                        </m:r>
                        <m:r>
                          <a:rPr lang="en-US" sz="1400" b="0" i="1" smtClean="0">
                            <a:latin typeface="Cambria Math"/>
                          </a:rPr>
                          <m:t>,</m:t>
                        </m:r>
                        <m:r>
                          <a:rPr lang="en-US" sz="1400" b="0" i="1" smtClean="0">
                            <a:latin typeface="Cambria Math"/>
                          </a:rPr>
                          <m:t>𝑦</m:t>
                        </m:r>
                        <m:r>
                          <a:rPr lang="en-US" sz="1400" b="0" i="1" smtClean="0">
                            <a:latin typeface="Cambria Math"/>
                          </a:rPr>
                          <m:t>)</m:t>
                        </m:r>
                      </m:sub>
                    </m:sSub>
                    <m:r>
                      <a:rPr lang="en-US" sz="1400" i="1" smtClean="0">
                        <a:latin typeface="Cambria Math"/>
                        <a:ea typeface="Cambria Math"/>
                      </a:rPr>
                      <m:t>≥</m:t>
                    </m:r>
                    <m:r>
                      <a:rPr lang="en-US" sz="1400" b="0" i="1" smtClean="0">
                        <a:latin typeface="Cambria Math"/>
                        <a:ea typeface="Cambria Math"/>
                      </a:rPr>
                      <m:t> </m:t>
                    </m:r>
                    <m:r>
                      <a:rPr lang="en-US" sz="1400" b="0" i="1" smtClean="0">
                        <a:latin typeface="Cambria Math"/>
                        <a:ea typeface="Cambria Math"/>
                      </a:rPr>
                      <m:t>𝜃</m:t>
                    </m:r>
                  </m:oMath>
                </a14:m>
                <a:r>
                  <a:rPr lang="en-US" sz="1400" dirty="0" smtClean="0"/>
                  <a:t>       urban</a:t>
                </a:r>
              </a:p>
              <a:p>
                <a:endParaRPr lang="en-US" sz="1400" dirty="0"/>
              </a:p>
              <a:p>
                <a:endParaRPr lang="en-US" sz="1400" dirty="0" smtClean="0"/>
              </a:p>
              <a:p>
                <a:endParaRPr lang="en-US" sz="1400" dirty="0" smtClean="0"/>
              </a:p>
              <a:p>
                <a:endParaRPr lang="en-US" sz="1400" dirty="0" smtClean="0"/>
              </a:p>
              <a:p>
                <a14:m>
                  <m:oMath xmlns:m="http://schemas.openxmlformats.org/officeDocument/2006/math">
                    <m:sSub>
                      <m:sSubPr>
                        <m:ctrlPr>
                          <a:rPr lang="en-US" sz="1400" i="1">
                            <a:latin typeface="Cambria Math" panose="02040503050406030204" pitchFamily="18" charset="0"/>
                          </a:rPr>
                        </m:ctrlPr>
                      </m:sSubPr>
                      <m:e>
                        <m:r>
                          <a:rPr lang="en-US" sz="1400" i="1">
                            <a:latin typeface="Cambria Math"/>
                          </a:rPr>
                          <m:t>𝐿</m:t>
                        </m:r>
                      </m:e>
                      <m:sub>
                        <m:r>
                          <a:rPr lang="en-US" sz="1400" i="1">
                            <a:latin typeface="Cambria Math"/>
                          </a:rPr>
                          <m:t>(</m:t>
                        </m:r>
                        <m:r>
                          <a:rPr lang="en-US" sz="1400" i="1">
                            <a:latin typeface="Cambria Math"/>
                          </a:rPr>
                          <m:t>𝑥</m:t>
                        </m:r>
                        <m:r>
                          <a:rPr lang="en-US" sz="1400" i="1">
                            <a:latin typeface="Cambria Math"/>
                          </a:rPr>
                          <m:t>,</m:t>
                        </m:r>
                        <m:r>
                          <a:rPr lang="en-US" sz="1400" i="1">
                            <a:latin typeface="Cambria Math"/>
                          </a:rPr>
                          <m:t>𝑦</m:t>
                        </m:r>
                        <m:r>
                          <a:rPr lang="en-US" sz="1400" i="1">
                            <a:latin typeface="Cambria Math"/>
                          </a:rPr>
                          <m:t>)</m:t>
                        </m:r>
                      </m:sub>
                    </m:sSub>
                    <m:r>
                      <a:rPr lang="en-US" sz="1400" i="1" smtClean="0">
                        <a:latin typeface="Cambria Math"/>
                        <a:ea typeface="Cambria Math"/>
                      </a:rPr>
                      <m:t>&lt;</m:t>
                    </m:r>
                    <m:r>
                      <a:rPr lang="en-US" sz="1400" i="1">
                        <a:latin typeface="Cambria Math"/>
                        <a:ea typeface="Cambria Math"/>
                      </a:rPr>
                      <m:t> </m:t>
                    </m:r>
                    <m:r>
                      <a:rPr lang="en-US" sz="1400" i="1">
                        <a:latin typeface="Cambria Math"/>
                        <a:ea typeface="Cambria Math"/>
                      </a:rPr>
                      <m:t>𝜃</m:t>
                    </m:r>
                  </m:oMath>
                </a14:m>
                <a:r>
                  <a:rPr lang="en-US" sz="1400" dirty="0"/>
                  <a:t>      </a:t>
                </a:r>
                <a:r>
                  <a:rPr lang="en-US" sz="1400" dirty="0" smtClean="0"/>
                  <a:t> no change</a:t>
                </a:r>
                <a:endParaRPr lang="en-US" sz="1400" dirty="0"/>
              </a:p>
            </p:txBody>
          </p:sp>
        </mc:Choice>
        <mc:Fallback xmlns="">
          <p:sp>
            <p:nvSpPr>
              <p:cNvPr id="20" name="TextBox 19"/>
              <p:cNvSpPr txBox="1">
                <a:spLocks noRot="1" noChangeAspect="1" noMove="1" noResize="1" noEditPoints="1" noAdjustHandles="1" noChangeArrowheads="1" noChangeShapeType="1" noTextEdit="1"/>
              </p:cNvSpPr>
              <p:nvPr/>
            </p:nvSpPr>
            <p:spPr>
              <a:xfrm>
                <a:off x="5914858" y="3528488"/>
                <a:ext cx="2165166" cy="1426416"/>
              </a:xfrm>
              <a:prstGeom prst="rect">
                <a:avLst/>
              </a:prstGeom>
              <a:blipFill rotWithShape="0">
                <a:blip r:embed="rId3"/>
                <a:stretch>
                  <a:fillRect t="-427" b="-213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6067784" y="5600138"/>
                <a:ext cx="2596747" cy="769763"/>
              </a:xfrm>
              <a:prstGeom prst="rect">
                <a:avLst/>
              </a:prstGeom>
              <a:noFill/>
            </p:spPr>
            <p:txBody>
              <a:bodyPr wrap="square" rtlCol="0">
                <a:spAutoFit/>
              </a:bodyPr>
              <a:lstStyle/>
              <a:p>
                <a:pPr>
                  <a:lnSpc>
                    <a:spcPct val="150000"/>
                  </a:lnSpc>
                </a:pPr>
                <a:r>
                  <a:rPr lang="en-US" sz="1400" dirty="0" smtClean="0"/>
                  <a:t>0 &lt; </a:t>
                </a:r>
                <a14:m>
                  <m:oMath xmlns:m="http://schemas.openxmlformats.org/officeDocument/2006/math">
                    <m:sSub>
                      <m:sSubPr>
                        <m:ctrlPr>
                          <a:rPr lang="en-US" sz="1400" i="1" smtClean="0">
                            <a:latin typeface="Cambria Math" panose="02040503050406030204" pitchFamily="18" charset="0"/>
                          </a:rPr>
                        </m:ctrlPr>
                      </m:sSubPr>
                      <m:e>
                        <m:r>
                          <a:rPr lang="en-US" sz="1400" i="1">
                            <a:latin typeface="Cambria Math"/>
                          </a:rPr>
                          <m:t>𝐿</m:t>
                        </m:r>
                      </m:e>
                      <m:sub>
                        <m:r>
                          <a:rPr lang="en-US" sz="1400" i="1">
                            <a:latin typeface="Cambria Math"/>
                          </a:rPr>
                          <m:t>(</m:t>
                        </m:r>
                        <m:r>
                          <a:rPr lang="en-US" sz="1400" i="1">
                            <a:latin typeface="Cambria Math"/>
                          </a:rPr>
                          <m:t>𝑥</m:t>
                        </m:r>
                        <m:r>
                          <a:rPr lang="en-US" sz="1400" i="1">
                            <a:latin typeface="Cambria Math"/>
                          </a:rPr>
                          <m:t>,</m:t>
                        </m:r>
                        <m:r>
                          <a:rPr lang="en-US" sz="1400" i="1">
                            <a:latin typeface="Cambria Math"/>
                          </a:rPr>
                          <m:t>𝑦</m:t>
                        </m:r>
                        <m:r>
                          <a:rPr lang="en-US" sz="1400" i="1">
                            <a:latin typeface="Cambria Math"/>
                          </a:rPr>
                          <m:t>)</m:t>
                        </m:r>
                      </m:sub>
                    </m:sSub>
                    <m:r>
                      <a:rPr lang="en-US" sz="1400" b="0" i="1" smtClean="0">
                        <a:latin typeface="Cambria Math"/>
                      </a:rPr>
                      <m:t>:</m:t>
                    </m:r>
                  </m:oMath>
                </a14:m>
                <a:r>
                  <a:rPr lang="en-US" sz="1400" dirty="0" smtClean="0"/>
                  <a:t> Likelihood function &lt; 1</a:t>
                </a:r>
              </a:p>
              <a:p>
                <a:pPr>
                  <a:lnSpc>
                    <a:spcPct val="150000"/>
                  </a:lnSpc>
                </a:pPr>
                <a:r>
                  <a:rPr lang="en-US" sz="1400" dirty="0" smtClean="0">
                    <a:ea typeface="Cambria Math"/>
                  </a:rPr>
                  <a:t>0 &lt; </a:t>
                </a:r>
                <a14:m>
                  <m:oMath xmlns:m="http://schemas.openxmlformats.org/officeDocument/2006/math">
                    <m:r>
                      <a:rPr lang="en-US" sz="1400" i="1">
                        <a:latin typeface="Cambria Math"/>
                        <a:ea typeface="Cambria Math"/>
                      </a:rPr>
                      <m:t>𝜃</m:t>
                    </m:r>
                  </m:oMath>
                </a14:m>
                <a:r>
                  <a:rPr lang="en-US" sz="1400" dirty="0" smtClean="0"/>
                  <a:t>: Threshold function &lt; 1</a:t>
                </a:r>
              </a:p>
            </p:txBody>
          </p:sp>
        </mc:Choice>
        <mc:Fallback xmlns="">
          <p:sp>
            <p:nvSpPr>
              <p:cNvPr id="21" name="TextBox 20"/>
              <p:cNvSpPr txBox="1">
                <a:spLocks noRot="1" noChangeAspect="1" noMove="1" noResize="1" noEditPoints="1" noAdjustHandles="1" noChangeArrowheads="1" noChangeShapeType="1" noTextEdit="1"/>
              </p:cNvSpPr>
              <p:nvPr/>
            </p:nvSpPr>
            <p:spPr>
              <a:xfrm>
                <a:off x="6067784" y="5600138"/>
                <a:ext cx="2596747" cy="769763"/>
              </a:xfrm>
              <a:prstGeom prst="rect">
                <a:avLst/>
              </a:prstGeom>
              <a:blipFill rotWithShape="0">
                <a:blip r:embed="rId4"/>
                <a:stretch>
                  <a:fillRect l="-704" b="-3175"/>
                </a:stretch>
              </a:blipFill>
            </p:spPr>
            <p:txBody>
              <a:bodyPr/>
              <a:lstStyle/>
              <a:p>
                <a:r>
                  <a:rPr lang="en-US">
                    <a:noFill/>
                  </a:rPr>
                  <a:t> </a:t>
                </a:r>
              </a:p>
            </p:txBody>
          </p:sp>
        </mc:Fallback>
      </mc:AlternateContent>
      <p:cxnSp>
        <p:nvCxnSpPr>
          <p:cNvPr id="23" name="Straight Connector 22"/>
          <p:cNvCxnSpPr/>
          <p:nvPr/>
        </p:nvCxnSpPr>
        <p:spPr>
          <a:xfrm>
            <a:off x="4202349" y="2840477"/>
            <a:ext cx="0" cy="3215703"/>
          </a:xfrm>
          <a:prstGeom prst="line">
            <a:avLst/>
          </a:prstGeom>
        </p:spPr>
        <p:style>
          <a:lnRef idx="2">
            <a:schemeClr val="accent1"/>
          </a:lnRef>
          <a:fillRef idx="0">
            <a:schemeClr val="accent1"/>
          </a:fillRef>
          <a:effectRef idx="1">
            <a:schemeClr val="accent1"/>
          </a:effectRef>
          <a:fontRef idx="minor">
            <a:schemeClr val="tx1"/>
          </a:fontRef>
        </p:style>
      </p:cxnSp>
      <p:sp>
        <p:nvSpPr>
          <p:cNvPr id="27" name="TextBox 26"/>
          <p:cNvSpPr txBox="1"/>
          <p:nvPr/>
        </p:nvSpPr>
        <p:spPr>
          <a:xfrm>
            <a:off x="288643" y="1415850"/>
            <a:ext cx="8504484" cy="1323439"/>
          </a:xfrm>
          <a:prstGeom prst="rect">
            <a:avLst/>
          </a:prstGeom>
          <a:noFill/>
        </p:spPr>
        <p:txBody>
          <a:bodyPr wrap="square" rtlCol="0">
            <a:spAutoFit/>
          </a:bodyPr>
          <a:lstStyle/>
          <a:p>
            <a:pPr marL="342900" indent="-342900">
              <a:buFont typeface="Arial" panose="020B0604020202020204" pitchFamily="34" charset="0"/>
              <a:buChar char="•"/>
            </a:pPr>
            <a:r>
              <a:rPr lang="en-US" sz="2000" dirty="0" smtClean="0"/>
              <a:t>CA is a </a:t>
            </a:r>
            <a:r>
              <a:rPr lang="en-US" sz="2000" dirty="0"/>
              <a:t>method to simulate complex processes between natural and human systems</a:t>
            </a:r>
            <a:r>
              <a:rPr lang="en-US" sz="2000" dirty="0" smtClean="0"/>
              <a:t>.</a:t>
            </a:r>
          </a:p>
          <a:p>
            <a:pPr marL="342900" indent="-342900">
              <a:buFont typeface="Arial" panose="020B0604020202020204" pitchFamily="34" charset="0"/>
              <a:buChar char="•"/>
            </a:pPr>
            <a:r>
              <a:rPr lang="en-US" sz="2000" dirty="0" smtClean="0"/>
              <a:t>It represents the landscape as discrete cells</a:t>
            </a:r>
          </a:p>
          <a:p>
            <a:pPr marL="342900" indent="-342900">
              <a:buFont typeface="Arial" panose="020B0604020202020204" pitchFamily="34" charset="0"/>
              <a:buChar char="•"/>
            </a:pPr>
            <a:r>
              <a:rPr lang="en-US" sz="2000" dirty="0" smtClean="0"/>
              <a:t>The state of each cell is a function of neighbors cells</a:t>
            </a:r>
            <a:endParaRPr lang="en-US" sz="2000" dirty="0"/>
          </a:p>
        </p:txBody>
      </p:sp>
      <p:graphicFrame>
        <p:nvGraphicFramePr>
          <p:cNvPr id="26" name="Table 25"/>
          <p:cNvGraphicFramePr>
            <a:graphicFrameLocks noGrp="1"/>
          </p:cNvGraphicFramePr>
          <p:nvPr>
            <p:extLst/>
          </p:nvPr>
        </p:nvGraphicFramePr>
        <p:xfrm>
          <a:off x="8012465" y="4510204"/>
          <a:ext cx="805971" cy="914400"/>
        </p:xfrm>
        <a:graphic>
          <a:graphicData uri="http://schemas.openxmlformats.org/drawingml/2006/table">
            <a:tbl>
              <a:tblPr firstRow="1" bandRow="1"/>
              <a:tblGrid>
                <a:gridCol w="268657">
                  <a:extLst>
                    <a:ext uri="{9D8B030D-6E8A-4147-A177-3AD203B41FA5}">
                      <a16:colId xmlns:a16="http://schemas.microsoft.com/office/drawing/2014/main" val="20000"/>
                    </a:ext>
                  </a:extLst>
                </a:gridCol>
                <a:gridCol w="268657">
                  <a:extLst>
                    <a:ext uri="{9D8B030D-6E8A-4147-A177-3AD203B41FA5}">
                      <a16:colId xmlns:a16="http://schemas.microsoft.com/office/drawing/2014/main" val="20001"/>
                    </a:ext>
                  </a:extLst>
                </a:gridCol>
                <a:gridCol w="268657">
                  <a:extLst>
                    <a:ext uri="{9D8B030D-6E8A-4147-A177-3AD203B41FA5}">
                      <a16:colId xmlns:a16="http://schemas.microsoft.com/office/drawing/2014/main" val="20002"/>
                    </a:ext>
                  </a:extLst>
                </a:gridCol>
              </a:tblGrid>
              <a:tr h="262273">
                <a:tc>
                  <a:txBody>
                    <a:bodyPr/>
                    <a:lstStyle/>
                    <a:p>
                      <a:endParaRPr lang="en-US" sz="1500" dirty="0"/>
                    </a:p>
                  </a:txBody>
                  <a:tcPr marL="76200" marR="76200" marT="38100" marB="38100">
                    <a:solidFill>
                      <a:srgbClr val="008000"/>
                    </a:solidFill>
                  </a:tcPr>
                </a:tc>
                <a:tc>
                  <a:txBody>
                    <a:bodyPr/>
                    <a:lstStyle/>
                    <a:p>
                      <a:endParaRPr lang="en-US" sz="1500" dirty="0"/>
                    </a:p>
                  </a:txBody>
                  <a:tcPr marL="76200" marR="76200" marT="38100" marB="38100">
                    <a:lnB w="12700" cap="flat" cmpd="sng" algn="ctr">
                      <a:solidFill>
                        <a:schemeClr val="tx1"/>
                      </a:solidFill>
                      <a:prstDash val="solid"/>
                      <a:round/>
                      <a:headEnd type="none" w="med" len="med"/>
                      <a:tailEnd type="none" w="med" len="med"/>
                    </a:lnB>
                    <a:solidFill>
                      <a:srgbClr val="008000"/>
                    </a:solidFill>
                  </a:tcPr>
                </a:tc>
                <a:tc>
                  <a:txBody>
                    <a:bodyPr/>
                    <a:lstStyle/>
                    <a:p>
                      <a:endParaRPr lang="en-US" sz="1500" dirty="0"/>
                    </a:p>
                  </a:txBody>
                  <a:tcPr marL="76200" marR="76200" marT="38100" marB="38100">
                    <a:solidFill>
                      <a:srgbClr val="008000"/>
                    </a:solidFill>
                  </a:tcPr>
                </a:tc>
                <a:extLst>
                  <a:ext uri="{0D108BD9-81ED-4DB2-BD59-A6C34878D82A}">
                    <a16:rowId xmlns:a16="http://schemas.microsoft.com/office/drawing/2014/main" val="10000"/>
                  </a:ext>
                </a:extLst>
              </a:tr>
              <a:tr h="262273">
                <a:tc>
                  <a:txBody>
                    <a:bodyPr/>
                    <a:lstStyle/>
                    <a:p>
                      <a:endParaRPr lang="en-US" sz="1500" dirty="0"/>
                    </a:p>
                  </a:txBody>
                  <a:tcPr marL="76200" marR="76200" marT="38100" marB="38100">
                    <a:lnR w="12700" cap="flat" cmpd="sng" algn="ctr">
                      <a:solidFill>
                        <a:schemeClr val="tx1"/>
                      </a:solidFill>
                      <a:prstDash val="solid"/>
                      <a:round/>
                      <a:headEnd type="none" w="med" len="med"/>
                      <a:tailEnd type="none" w="med" len="med"/>
                    </a:lnR>
                    <a:solidFill>
                      <a:srgbClr val="FF0000"/>
                    </a:solidFill>
                  </a:tcPr>
                </a:tc>
                <a:tc>
                  <a:txBody>
                    <a:bodyPr/>
                    <a:lstStyle/>
                    <a:p>
                      <a:endParaRPr lang="en-US" sz="1100" kern="1200" dirty="0">
                        <a:solidFill>
                          <a:schemeClr val="tx1"/>
                        </a:solidFill>
                        <a:latin typeface="+mn-lt"/>
                        <a:ea typeface="+mn-ea"/>
                        <a:cs typeface="+mn-cs"/>
                      </a:endParaRPr>
                    </a:p>
                  </a:txBody>
                  <a:tcPr marL="76200" marR="7620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00"/>
                    </a:solidFill>
                  </a:tcPr>
                </a:tc>
                <a:tc>
                  <a:txBody>
                    <a:bodyPr/>
                    <a:lstStyle/>
                    <a:p>
                      <a:endParaRPr lang="en-US" sz="1500" dirty="0"/>
                    </a:p>
                  </a:txBody>
                  <a:tcPr marL="76200" marR="76200" marT="38100" marB="38100">
                    <a:lnL w="12700" cap="flat" cmpd="sng" algn="ctr">
                      <a:solidFill>
                        <a:schemeClr val="tx1"/>
                      </a:solidFill>
                      <a:prstDash val="solid"/>
                      <a:round/>
                      <a:headEnd type="none" w="med" len="med"/>
                      <a:tailEnd type="none" w="med" len="med"/>
                    </a:lnL>
                    <a:solidFill>
                      <a:srgbClr val="FF0000"/>
                    </a:solidFill>
                  </a:tcPr>
                </a:tc>
                <a:extLst>
                  <a:ext uri="{0D108BD9-81ED-4DB2-BD59-A6C34878D82A}">
                    <a16:rowId xmlns:a16="http://schemas.microsoft.com/office/drawing/2014/main" val="10001"/>
                  </a:ext>
                </a:extLst>
              </a:tr>
              <a:tr h="262273">
                <a:tc>
                  <a:txBody>
                    <a:bodyPr/>
                    <a:lstStyle/>
                    <a:p>
                      <a:endParaRPr lang="en-US" sz="1500" dirty="0"/>
                    </a:p>
                  </a:txBody>
                  <a:tcPr marL="76200" marR="76200" marT="38100" marB="38100">
                    <a:solidFill>
                      <a:srgbClr val="FF0000"/>
                    </a:solidFill>
                  </a:tcPr>
                </a:tc>
                <a:tc>
                  <a:txBody>
                    <a:bodyPr/>
                    <a:lstStyle/>
                    <a:p>
                      <a:endParaRPr lang="en-US" sz="1500" dirty="0"/>
                    </a:p>
                  </a:txBody>
                  <a:tcPr marL="76200" marR="76200" marT="38100" marB="38100">
                    <a:lnT w="12700" cap="flat" cmpd="sng" algn="ctr">
                      <a:solidFill>
                        <a:schemeClr val="tx1"/>
                      </a:solidFill>
                      <a:prstDash val="solid"/>
                      <a:round/>
                      <a:headEnd type="none" w="med" len="med"/>
                      <a:tailEnd type="none" w="med" len="med"/>
                    </a:lnT>
                    <a:solidFill>
                      <a:srgbClr val="FF0000"/>
                    </a:solidFill>
                  </a:tcPr>
                </a:tc>
                <a:tc>
                  <a:txBody>
                    <a:bodyPr/>
                    <a:lstStyle/>
                    <a:p>
                      <a:endParaRPr lang="en-US" sz="1500" dirty="0"/>
                    </a:p>
                  </a:txBody>
                  <a:tcPr marL="76200" marR="76200" marT="38100" marB="38100">
                    <a:solidFill>
                      <a:srgbClr val="FF0000"/>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0869088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20">
                                            <p:txEl>
                                              <p:pRg st="0" end="0"/>
                                            </p:txEl>
                                          </p:spTgt>
                                        </p:tgtEl>
                                        <p:attrNameLst>
                                          <p:attrName>style.visibility</p:attrName>
                                        </p:attrNameLst>
                                      </p:cBhvr>
                                      <p:to>
                                        <p:strVal val="visible"/>
                                      </p:to>
                                    </p:set>
                                    <p:animEffect transition="in" filter="fade">
                                      <p:cBhvr>
                                        <p:cTn id="12" dur="500"/>
                                        <p:tgtEl>
                                          <p:spTgt spid="2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
                                            <p:txEl>
                                              <p:pRg st="5" end="5"/>
                                            </p:txEl>
                                          </p:spTgt>
                                        </p:tgtEl>
                                        <p:attrNameLst>
                                          <p:attrName>style.visibility</p:attrName>
                                        </p:attrNameLst>
                                      </p:cBhvr>
                                      <p:to>
                                        <p:strVal val="visible"/>
                                      </p:to>
                                    </p:set>
                                    <p:animEffect transition="in" filter="fade">
                                      <p:cBhvr>
                                        <p:cTn id="17" dur="500"/>
                                        <p:tgtEl>
                                          <p:spTgt spid="20">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1000"/>
                                        <p:tgtEl>
                                          <p:spTgt spid="26"/>
                                        </p:tgtEl>
                                      </p:cBhvr>
                                    </p:animEffect>
                                    <p:anim calcmode="lin" valueType="num">
                                      <p:cBhvr>
                                        <p:cTn id="23" dur="1000" fill="hold"/>
                                        <p:tgtEl>
                                          <p:spTgt spid="26"/>
                                        </p:tgtEl>
                                        <p:attrNameLst>
                                          <p:attrName>ppt_x</p:attrName>
                                        </p:attrNameLst>
                                      </p:cBhvr>
                                      <p:tavLst>
                                        <p:tav tm="0">
                                          <p:val>
                                            <p:strVal val="#ppt_x"/>
                                          </p:val>
                                        </p:tav>
                                        <p:tav tm="100000">
                                          <p:val>
                                            <p:strVal val="#ppt_x"/>
                                          </p:val>
                                        </p:tav>
                                      </p:tavLst>
                                    </p:anim>
                                    <p:anim calcmode="lin" valueType="num">
                                      <p:cBhvr>
                                        <p:cTn id="24"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210" y="654605"/>
            <a:ext cx="8733654" cy="864479"/>
          </a:xfrm>
        </p:spPr>
        <p:txBody>
          <a:bodyPr>
            <a:normAutofit/>
          </a:bodyPr>
          <a:lstStyle/>
          <a:p>
            <a:r>
              <a:rPr lang="en-US" dirty="0" smtClean="0"/>
              <a:t>Watershed Model: SWAT</a:t>
            </a:r>
            <a:endParaRPr lang="en-US" dirty="0"/>
          </a:p>
        </p:txBody>
      </p:sp>
      <p:sp>
        <p:nvSpPr>
          <p:cNvPr id="4" name="Content Placeholder 2"/>
          <p:cNvSpPr>
            <a:spLocks noGrp="1"/>
          </p:cNvSpPr>
          <p:nvPr>
            <p:ph idx="1"/>
          </p:nvPr>
        </p:nvSpPr>
        <p:spPr>
          <a:xfrm>
            <a:off x="457199" y="1571737"/>
            <a:ext cx="8044543" cy="4858559"/>
          </a:xfrm>
        </p:spPr>
        <p:txBody>
          <a:bodyPr>
            <a:normAutofit/>
          </a:bodyPr>
          <a:lstStyle/>
          <a:p>
            <a:r>
              <a:rPr lang="en-US" sz="2400" dirty="0" smtClean="0"/>
              <a:t>Soil and Water Assessment Tool</a:t>
            </a:r>
          </a:p>
          <a:p>
            <a:pPr lvl="1"/>
            <a:r>
              <a:rPr lang="en-US" sz="2000" dirty="0" smtClean="0">
                <a:solidFill>
                  <a:schemeClr val="tx1"/>
                </a:solidFill>
              </a:rPr>
              <a:t>Continuous, semi-distributed model</a:t>
            </a:r>
          </a:p>
          <a:p>
            <a:pPr lvl="1"/>
            <a:r>
              <a:rPr lang="en-US" sz="2000" dirty="0" smtClean="0">
                <a:solidFill>
                  <a:schemeClr val="tx1"/>
                </a:solidFill>
              </a:rPr>
              <a:t>Successfully used to test different </a:t>
            </a:r>
          </a:p>
          <a:p>
            <a:pPr marL="457200" lvl="1" indent="0">
              <a:buNone/>
            </a:pPr>
            <a:r>
              <a:rPr lang="en-US" sz="2000" dirty="0" smtClean="0">
                <a:solidFill>
                  <a:schemeClr val="tx1"/>
                </a:solidFill>
              </a:rPr>
              <a:t>water and soil</a:t>
            </a:r>
            <a:r>
              <a:rPr lang="en-US" sz="2000" dirty="0">
                <a:solidFill>
                  <a:schemeClr val="tx1"/>
                </a:solidFill>
              </a:rPr>
              <a:t> </a:t>
            </a:r>
            <a:r>
              <a:rPr lang="en-US" sz="2000" dirty="0" smtClean="0">
                <a:solidFill>
                  <a:schemeClr val="tx1"/>
                </a:solidFill>
              </a:rPr>
              <a:t>management strategies</a:t>
            </a:r>
          </a:p>
          <a:p>
            <a:pPr lvl="1"/>
            <a:endParaRPr lang="en-US" sz="2000" dirty="0" smtClean="0">
              <a:solidFill>
                <a:schemeClr val="tx1"/>
              </a:solidFill>
            </a:endParaRPr>
          </a:p>
          <a:p>
            <a:endParaRPr lang="en-US" sz="2400" dirty="0" smtClean="0"/>
          </a:p>
          <a:p>
            <a:endParaRPr lang="en-US" sz="2400" dirty="0"/>
          </a:p>
          <a:p>
            <a:r>
              <a:rPr lang="en-US" sz="2400" dirty="0" smtClean="0"/>
              <a:t>Each </a:t>
            </a:r>
            <a:r>
              <a:rPr lang="en-US" sz="2400" dirty="0" err="1" smtClean="0"/>
              <a:t>subwatershed</a:t>
            </a:r>
            <a:r>
              <a:rPr lang="en-US" sz="2400" dirty="0" smtClean="0"/>
              <a:t> is a set of Hydrologic Response Units (HRUs)</a:t>
            </a:r>
          </a:p>
          <a:p>
            <a:pPr lvl="1"/>
            <a:r>
              <a:rPr lang="en-US" sz="2000" dirty="0" smtClean="0"/>
              <a:t>HRU is a unique combination of land use, soil type, and slope class</a:t>
            </a:r>
          </a:p>
          <a:p>
            <a:pPr lvl="1"/>
            <a:r>
              <a:rPr lang="en-US" sz="2000" dirty="0"/>
              <a:t>CA </a:t>
            </a:r>
            <a:r>
              <a:rPr lang="en-US" sz="2000" dirty="0" smtClean="0"/>
              <a:t>updates fraction of urbanized area at each </a:t>
            </a:r>
            <a:r>
              <a:rPr lang="en-US" sz="2000" dirty="0" err="1" smtClean="0"/>
              <a:t>subwatershed</a:t>
            </a:r>
            <a:r>
              <a:rPr lang="en-US" sz="2000" dirty="0" smtClean="0"/>
              <a:t> on an annual time step</a:t>
            </a:r>
          </a:p>
          <a:p>
            <a:pPr lvl="1"/>
            <a:endParaRPr lang="en-US" sz="2000" dirty="0"/>
          </a:p>
        </p:txBody>
      </p:sp>
      <p:grpSp>
        <p:nvGrpSpPr>
          <p:cNvPr id="13" name="Group 12"/>
          <p:cNvGrpSpPr/>
          <p:nvPr/>
        </p:nvGrpSpPr>
        <p:grpSpPr>
          <a:xfrm>
            <a:off x="5683978" y="1531630"/>
            <a:ext cx="2648861" cy="2660195"/>
            <a:chOff x="5683978" y="1531630"/>
            <a:chExt cx="2648861" cy="2660195"/>
          </a:xfrm>
        </p:grpSpPr>
        <p:grpSp>
          <p:nvGrpSpPr>
            <p:cNvPr id="8" name="Group 7"/>
            <p:cNvGrpSpPr/>
            <p:nvPr/>
          </p:nvGrpSpPr>
          <p:grpSpPr>
            <a:xfrm>
              <a:off x="5683978" y="1531630"/>
              <a:ext cx="2648861" cy="1651090"/>
              <a:chOff x="5683978" y="1531630"/>
              <a:chExt cx="2648861" cy="1651090"/>
            </a:xfrm>
          </p:grpSpPr>
          <p:pic>
            <p:nvPicPr>
              <p:cNvPr id="3" name="Picture 2"/>
              <p:cNvPicPr>
                <a:picLocks noChangeAspect="1"/>
              </p:cNvPicPr>
              <p:nvPr/>
            </p:nvPicPr>
            <p:blipFill>
              <a:blip r:embed="rId3"/>
              <a:stretch>
                <a:fillRect/>
              </a:stretch>
            </p:blipFill>
            <p:spPr>
              <a:xfrm>
                <a:off x="6498782" y="1780886"/>
                <a:ext cx="764775" cy="922313"/>
              </a:xfrm>
              <a:prstGeom prst="rect">
                <a:avLst/>
              </a:prstGeom>
            </p:spPr>
          </p:pic>
          <p:pic>
            <p:nvPicPr>
              <p:cNvPr id="5" name="Picture 4"/>
              <p:cNvPicPr>
                <a:picLocks noChangeAspect="1"/>
              </p:cNvPicPr>
              <p:nvPr/>
            </p:nvPicPr>
            <p:blipFill>
              <a:blip r:embed="rId4"/>
              <a:stretch>
                <a:fillRect/>
              </a:stretch>
            </p:blipFill>
            <p:spPr>
              <a:xfrm>
                <a:off x="7409472" y="2259682"/>
                <a:ext cx="767276" cy="923038"/>
              </a:xfrm>
              <a:prstGeom prst="rect">
                <a:avLst/>
              </a:prstGeom>
            </p:spPr>
          </p:pic>
          <p:pic>
            <p:nvPicPr>
              <p:cNvPr id="6" name="Picture 5"/>
              <p:cNvPicPr>
                <a:picLocks noChangeAspect="1"/>
              </p:cNvPicPr>
              <p:nvPr/>
            </p:nvPicPr>
            <p:blipFill>
              <a:blip r:embed="rId5"/>
              <a:stretch>
                <a:fillRect/>
              </a:stretch>
            </p:blipFill>
            <p:spPr>
              <a:xfrm>
                <a:off x="5683978" y="2241680"/>
                <a:ext cx="814804" cy="922313"/>
              </a:xfrm>
              <a:prstGeom prst="rect">
                <a:avLst/>
              </a:prstGeom>
            </p:spPr>
          </p:pic>
          <p:sp>
            <p:nvSpPr>
              <p:cNvPr id="7" name="TextBox 6"/>
              <p:cNvSpPr txBox="1"/>
              <p:nvPr/>
            </p:nvSpPr>
            <p:spPr>
              <a:xfrm>
                <a:off x="5683978" y="1531630"/>
                <a:ext cx="2648861" cy="738664"/>
              </a:xfrm>
              <a:prstGeom prst="rect">
                <a:avLst/>
              </a:prstGeom>
              <a:noFill/>
            </p:spPr>
            <p:txBody>
              <a:bodyPr wrap="square" rtlCol="0">
                <a:spAutoFit/>
              </a:bodyPr>
              <a:lstStyle/>
              <a:p>
                <a:r>
                  <a:rPr lang="en-US" sz="1400" dirty="0" smtClean="0"/>
                  <a:t>                   Land Use</a:t>
                </a:r>
              </a:p>
              <a:p>
                <a:endParaRPr lang="en-US" sz="1400" dirty="0"/>
              </a:p>
              <a:p>
                <a:r>
                  <a:rPr lang="en-US" sz="1400" dirty="0" smtClean="0"/>
                  <a:t>Slope                                 Soil Type </a:t>
                </a:r>
                <a:endParaRPr lang="en-US" sz="1400" dirty="0"/>
              </a:p>
            </p:txBody>
          </p:sp>
        </p:grpSp>
        <p:sp>
          <p:nvSpPr>
            <p:cNvPr id="10" name="Down Arrow 9"/>
            <p:cNvSpPr/>
            <p:nvPr/>
          </p:nvSpPr>
          <p:spPr>
            <a:xfrm>
              <a:off x="6814812" y="3155696"/>
              <a:ext cx="382388" cy="582097"/>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TextBox 11"/>
            <p:cNvSpPr txBox="1"/>
            <p:nvPr/>
          </p:nvSpPr>
          <p:spPr>
            <a:xfrm>
              <a:off x="6786345" y="3884048"/>
              <a:ext cx="1006765" cy="307777"/>
            </a:xfrm>
            <a:prstGeom prst="rect">
              <a:avLst/>
            </a:prstGeom>
            <a:noFill/>
          </p:spPr>
          <p:txBody>
            <a:bodyPr wrap="square" rtlCol="0">
              <a:spAutoFit/>
            </a:bodyPr>
            <a:lstStyle/>
            <a:p>
              <a:r>
                <a:rPr lang="en-US" sz="1400" dirty="0" smtClean="0"/>
                <a:t>HRU</a:t>
              </a:r>
              <a:endParaRPr lang="en-US" sz="1400" dirty="0"/>
            </a:p>
          </p:txBody>
        </p:sp>
      </p:grpSp>
    </p:spTree>
    <p:extLst>
      <p:ext uri="{BB962C8B-B14F-4D97-AF65-F5344CB8AC3E}">
        <p14:creationId xmlns:p14="http://schemas.microsoft.com/office/powerpoint/2010/main" val="14058102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259081A0490A64D971E178CB4033BC8" ma:contentTypeVersion="0" ma:contentTypeDescription="Create a new document." ma:contentTypeScope="" ma:versionID="90e0df258246c2a2c111fbc0a8f5b6ab">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E777AE4-CB5E-4718-9E4D-76F3740DB06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A3A8DD9A-B462-4606-A6A6-A3C5931BB93B}">
  <ds:schemaRefs>
    <ds:schemaRef ds:uri="http://purl.org/dc/dcmitype/"/>
    <ds:schemaRef ds:uri="http://schemas.microsoft.com/office/infopath/2007/PartnerControls"/>
    <ds:schemaRef ds:uri="http://schemas.microsoft.com/office/2006/documentManagement/types"/>
    <ds:schemaRef ds:uri="http://purl.org/dc/terms/"/>
    <ds:schemaRef ds:uri="http://www.w3.org/XML/1998/namespace"/>
    <ds:schemaRef ds:uri="http://schemas.openxmlformats.org/package/2006/metadata/core-properties"/>
    <ds:schemaRef ds:uri="http://schemas.microsoft.com/office/2006/metadata/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14503</TotalTime>
  <Words>1213</Words>
  <Application>Microsoft Office PowerPoint</Application>
  <PresentationFormat>On-screen Show (4:3)</PresentationFormat>
  <Paragraphs>219</Paragraphs>
  <Slides>17</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Cambria Math</vt:lpstr>
      <vt:lpstr>Helvetica</vt:lpstr>
      <vt:lpstr>Times New Roman</vt:lpstr>
      <vt:lpstr>Office Theme</vt:lpstr>
      <vt:lpstr>Effects of Urbanization and Land Use Change on Hydrologic Flow Regime</vt:lpstr>
      <vt:lpstr>Introduction</vt:lpstr>
      <vt:lpstr>Traditional Engineering Planning</vt:lpstr>
      <vt:lpstr>Objectives</vt:lpstr>
      <vt:lpstr>Integrated Modeling Approach</vt:lpstr>
      <vt:lpstr>Integrated Modeling Approach</vt:lpstr>
      <vt:lpstr>Integrated Modeling Approach</vt:lpstr>
      <vt:lpstr>Cellular Automata Land Use Change Model</vt:lpstr>
      <vt:lpstr>Watershed Model: SWAT</vt:lpstr>
      <vt:lpstr>Case Study</vt:lpstr>
      <vt:lpstr>CA Model Results</vt:lpstr>
      <vt:lpstr>SWAT Calibration &amp; Validation: SWAT-CUP</vt:lpstr>
      <vt:lpstr>Static vs. Dynamic Hydrologic Modeling (1)</vt:lpstr>
      <vt:lpstr>Static vs. Dynamic Hydrologic Modeling (2)</vt:lpstr>
      <vt:lpstr>Static vs. Dynamic Hydrologic Modeling (3)</vt:lpstr>
      <vt:lpstr>In Summary</vt:lpstr>
      <vt:lpstr>Thank you!</vt:lpstr>
    </vt:vector>
  </TitlesOfParts>
  <Company>The University of Texas at San Antonio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Sanitary Sewer Overflow Reduction Optimization Using Genetic Algorithm</dc:title>
  <dc:creator>Olufunso Ogidan</dc:creator>
  <cp:lastModifiedBy>Vahid Zarezadeh</cp:lastModifiedBy>
  <cp:revision>488</cp:revision>
  <cp:lastPrinted>2013-07-31T13:24:20Z</cp:lastPrinted>
  <dcterms:created xsi:type="dcterms:W3CDTF">2011-01-03T21:33:17Z</dcterms:created>
  <dcterms:modified xsi:type="dcterms:W3CDTF">2017-03-10T19:29:57Z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0x0101001259081A0490A64D971E178CB4033BC8</vt:lpwstr>
  </property>
</Properties>
</file>