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1" r:id="rId9"/>
    <p:sldId id="28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0" r:id="rId23"/>
    <p:sldId id="277" r:id="rId24"/>
    <p:sldId id="278" r:id="rId25"/>
    <p:sldId id="279" r:id="rId26"/>
    <p:sldId id="26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9" d="100"/>
          <a:sy n="129" d="100"/>
        </p:scale>
        <p:origin x="-96" y="-1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5DCEC-5FDE-F74E-86C4-71083120F60F}" type="datetimeFigureOut">
              <a:rPr lang="en-US" smtClean="0"/>
              <a:t>3/17/17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E0F39-D8F9-DF4B-8517-C04C10DBB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5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6B159B4-976A-DD4E-BD70-51CB1499FEA9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Bob. Maybe extend land in the App Basin west to the Cincinnati Arch, with App basin mostly overfilled deltaic. Little evidence for marine in Late Penn App. Basin. Only freshwater </a:t>
            </a:r>
            <a:r>
              <a:rPr lang="en-US" dirty="0" err="1" smtClean="0"/>
              <a:t>limestones</a:t>
            </a:r>
            <a:r>
              <a:rPr lang="en-US" dirty="0" smtClean="0"/>
              <a:t> that I’m aware of in the </a:t>
            </a:r>
            <a:r>
              <a:rPr lang="en-US" dirty="0" err="1" smtClean="0"/>
              <a:t>Monongehala</a:t>
            </a:r>
            <a:r>
              <a:rPr lang="en-US" dirty="0" smtClean="0"/>
              <a:t> </a:t>
            </a:r>
            <a:r>
              <a:rPr lang="en-US" dirty="0" err="1" smtClean="0"/>
              <a:t>Fm</a:t>
            </a:r>
            <a:r>
              <a:rPr lang="en-US" dirty="0" smtClean="0"/>
              <a:t> (</a:t>
            </a:r>
            <a:r>
              <a:rPr lang="en-US" dirty="0" err="1" smtClean="0"/>
              <a:t>Virgillian</a:t>
            </a:r>
            <a:r>
              <a:rPr lang="en-US" dirty="0" smtClean="0"/>
              <a:t>). Illinois basin does have some in the Mattoon </a:t>
            </a:r>
            <a:r>
              <a:rPr lang="en-US" dirty="0" err="1" smtClean="0"/>
              <a:t>Fm</a:t>
            </a:r>
            <a:r>
              <a:rPr lang="en-US" dirty="0" smtClean="0"/>
              <a:t> (</a:t>
            </a:r>
            <a:r>
              <a:rPr lang="en-US" dirty="0" err="1" smtClean="0"/>
              <a:t>Virgillian</a:t>
            </a:r>
            <a:r>
              <a:rPr lang="en-US" dirty="0" smtClean="0"/>
              <a:t>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E0F39-D8F9-DF4B-8517-C04C10DBB33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06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effectLst/>
              </a:rPr>
              <a:t>The longitudinal system from the Archer and </a:t>
            </a:r>
            <a:r>
              <a:rPr lang="en-US" sz="1200" dirty="0" err="1" smtClean="0">
                <a:effectLst/>
              </a:rPr>
              <a:t>Greb</a:t>
            </a:r>
            <a:r>
              <a:rPr lang="en-US" sz="1200" dirty="0" smtClean="0">
                <a:effectLst/>
              </a:rPr>
              <a:t> paper is for lower Penn (</a:t>
            </a:r>
            <a:r>
              <a:rPr lang="en-US" sz="1200" dirty="0" err="1" smtClean="0">
                <a:effectLst/>
              </a:rPr>
              <a:t>Morrowan</a:t>
            </a:r>
            <a:r>
              <a:rPr lang="en-US" sz="1200" dirty="0" smtClean="0">
                <a:effectLst/>
              </a:rPr>
              <a:t>). That system is mostly gone by the Middle Penn (</a:t>
            </a:r>
            <a:r>
              <a:rPr lang="en-US" sz="1200" dirty="0" err="1" smtClean="0">
                <a:effectLst/>
              </a:rPr>
              <a:t>Atokan</a:t>
            </a:r>
            <a:r>
              <a:rPr lang="en-US" sz="1200" dirty="0" smtClean="0">
                <a:effectLst/>
              </a:rPr>
              <a:t>). It may have been pushed westward, but we don't know. We know that throughout </a:t>
            </a:r>
            <a:r>
              <a:rPr lang="en-US" sz="1200" dirty="0" err="1" smtClean="0">
                <a:effectLst/>
              </a:rPr>
              <a:t>Atokan</a:t>
            </a:r>
            <a:r>
              <a:rPr lang="en-US" sz="1200" dirty="0" smtClean="0">
                <a:effectLst/>
              </a:rPr>
              <a:t>, most of the App. Basin </a:t>
            </a:r>
            <a:r>
              <a:rPr lang="en-US" sz="1200" dirty="0" err="1" smtClean="0">
                <a:effectLst/>
              </a:rPr>
              <a:t>paleocurrents</a:t>
            </a:r>
            <a:r>
              <a:rPr lang="en-US" sz="1200" dirty="0" smtClean="0">
                <a:effectLst/>
              </a:rPr>
              <a:t> in KY, OH, WV and PA are to west and northwest. Not much preserved south in TN, AL, so hard to tell what happened to south. In Illinois Basin throughout </a:t>
            </a:r>
            <a:r>
              <a:rPr lang="en-US" sz="1200" dirty="0" err="1" smtClean="0">
                <a:effectLst/>
              </a:rPr>
              <a:t>Atokan</a:t>
            </a:r>
            <a:r>
              <a:rPr lang="en-US" sz="1200" dirty="0" smtClean="0">
                <a:effectLst/>
              </a:rPr>
              <a:t>, drainage direction was south toward Mississippi Embayment. Single large (mostly muddy) drainages throughout most of </a:t>
            </a:r>
            <a:r>
              <a:rPr lang="en-US" sz="1200" dirty="0" err="1" smtClean="0">
                <a:effectLst/>
              </a:rPr>
              <a:t>Desmoinesian</a:t>
            </a:r>
            <a:r>
              <a:rPr lang="en-US" sz="1200" dirty="0" smtClean="0">
                <a:effectLst/>
              </a:rPr>
              <a:t> in Illinois basin. By </a:t>
            </a:r>
            <a:r>
              <a:rPr lang="en-US" sz="1200" dirty="0" err="1" smtClean="0">
                <a:effectLst/>
              </a:rPr>
              <a:t>Virgillian</a:t>
            </a:r>
            <a:r>
              <a:rPr lang="en-US" sz="1200" dirty="0" smtClean="0">
                <a:effectLst/>
              </a:rPr>
              <a:t>, little data in the east. In </a:t>
            </a:r>
            <a:r>
              <a:rPr lang="en-US" sz="1200" dirty="0" err="1" smtClean="0">
                <a:effectLst/>
              </a:rPr>
              <a:t>Dunkard</a:t>
            </a:r>
            <a:r>
              <a:rPr lang="en-US" sz="1200" dirty="0" smtClean="0">
                <a:effectLst/>
              </a:rPr>
              <a:t> Basin of northern WV, se OH, and </a:t>
            </a:r>
            <a:r>
              <a:rPr lang="en-US" sz="1200" dirty="0" err="1" smtClean="0">
                <a:effectLst/>
              </a:rPr>
              <a:t>sw</a:t>
            </a:r>
            <a:r>
              <a:rPr lang="en-US" sz="1200" dirty="0" smtClean="0">
                <a:effectLst/>
              </a:rPr>
              <a:t> PA, </a:t>
            </a:r>
            <a:r>
              <a:rPr lang="en-US" sz="1200" dirty="0" err="1" smtClean="0">
                <a:effectLst/>
              </a:rPr>
              <a:t>paleocurrents</a:t>
            </a:r>
            <a:r>
              <a:rPr lang="en-US" sz="1200" dirty="0" smtClean="0">
                <a:effectLst/>
              </a:rPr>
              <a:t> are to northwest, and likely feeding westward into Illinois Basin. Quinlan and </a:t>
            </a:r>
            <a:r>
              <a:rPr lang="en-US" sz="1200" dirty="0" err="1" smtClean="0">
                <a:effectLst/>
              </a:rPr>
              <a:t>Beuamont's</a:t>
            </a:r>
            <a:r>
              <a:rPr lang="en-US" sz="1200" dirty="0" smtClean="0">
                <a:effectLst/>
              </a:rPr>
              <a:t> old work shows </a:t>
            </a:r>
            <a:r>
              <a:rPr lang="en-US" sz="1200" dirty="0" err="1" smtClean="0">
                <a:effectLst/>
              </a:rPr>
              <a:t>forebulge</a:t>
            </a:r>
            <a:r>
              <a:rPr lang="en-US" sz="1200" dirty="0" smtClean="0">
                <a:effectLst/>
              </a:rPr>
              <a:t> migrating west through Pennsylvanian.  </a:t>
            </a:r>
            <a:r>
              <a:rPr lang="en-US" sz="1200" dirty="0" err="1" smtClean="0">
                <a:effectLst/>
              </a:rPr>
              <a:t>Virgillian</a:t>
            </a:r>
            <a:r>
              <a:rPr lang="en-US" sz="1200" dirty="0" smtClean="0">
                <a:effectLst/>
              </a:rPr>
              <a:t> App. </a:t>
            </a:r>
            <a:r>
              <a:rPr lang="en-US" sz="1200" smtClean="0">
                <a:effectLst/>
              </a:rPr>
              <a:t>Basin is overfilled deltaic.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E0F39-D8F9-DF4B-8517-C04C10DBB33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51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3A9E-E542-CD4A-8D0B-9F9FF7C8DB01}" type="datetimeFigureOut">
              <a:rPr lang="en-US" smtClean="0"/>
              <a:t>3/17/17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216C-7D6A-164E-AB87-57DF5E7E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2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3A9E-E542-CD4A-8D0B-9F9FF7C8DB01}" type="datetimeFigureOut">
              <a:rPr lang="en-US" smtClean="0"/>
              <a:t>3/17/17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216C-7D6A-164E-AB87-57DF5E7E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4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3A9E-E542-CD4A-8D0B-9F9FF7C8DB01}" type="datetimeFigureOut">
              <a:rPr lang="en-US" smtClean="0"/>
              <a:t>3/17/17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216C-7D6A-164E-AB87-57DF5E7E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49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EFBAB-4136-6A48-A2DF-5F6D7420C2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07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972F44C1-9864-6748-B596-8B08E6338E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3A9E-E542-CD4A-8D0B-9F9FF7C8DB01}" type="datetimeFigureOut">
              <a:rPr lang="en-US" smtClean="0"/>
              <a:t>3/17/17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216C-7D6A-164E-AB87-57DF5E7E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91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3A9E-E542-CD4A-8D0B-9F9FF7C8DB01}" type="datetimeFigureOut">
              <a:rPr lang="en-US" smtClean="0"/>
              <a:t>3/17/17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216C-7D6A-164E-AB87-57DF5E7E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7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3A9E-E542-CD4A-8D0B-9F9FF7C8DB01}" type="datetimeFigureOut">
              <a:rPr lang="en-US" smtClean="0"/>
              <a:t>3/17/17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216C-7D6A-164E-AB87-57DF5E7E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6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3A9E-E542-CD4A-8D0B-9F9FF7C8DB01}" type="datetimeFigureOut">
              <a:rPr lang="en-US" smtClean="0"/>
              <a:t>3/17/17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216C-7D6A-164E-AB87-57DF5E7E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25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3A9E-E542-CD4A-8D0B-9F9FF7C8DB01}" type="datetimeFigureOut">
              <a:rPr lang="en-US" smtClean="0"/>
              <a:t>3/17/17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216C-7D6A-164E-AB87-57DF5E7E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44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3A9E-E542-CD4A-8D0B-9F9FF7C8DB01}" type="datetimeFigureOut">
              <a:rPr lang="en-US" smtClean="0"/>
              <a:t>3/17/17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216C-7D6A-164E-AB87-57DF5E7E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62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3A9E-E542-CD4A-8D0B-9F9FF7C8DB01}" type="datetimeFigureOut">
              <a:rPr lang="en-US" smtClean="0"/>
              <a:t>3/17/17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216C-7D6A-164E-AB87-57DF5E7E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08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F3A9E-E542-CD4A-8D0B-9F9FF7C8DB01}" type="datetimeFigureOut">
              <a:rPr lang="en-US" smtClean="0"/>
              <a:t>3/17/17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216C-7D6A-164E-AB87-57DF5E7E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52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F3A9E-E542-CD4A-8D0B-9F9FF7C8DB01}" type="datetimeFigureOut">
              <a:rPr lang="en-US" smtClean="0"/>
              <a:t>3/17/17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7216C-7D6A-164E-AB87-57DF5E7E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7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g"/><Relationship Id="rId3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jpg"/><Relationship Id="rId3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484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GREAT PENNSYLVANIAN RIVER: A LINK BETWEEN PERMIAN BASIN HYDROCARBONS AND LATE PALEOZOIC COLLISION?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1865" y="3158765"/>
            <a:ext cx="852481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Bob Stern – UT Dallas Geosciences, Richardson TX</a:t>
            </a:r>
          </a:p>
          <a:p>
            <a:r>
              <a:rPr lang="en-US" sz="2200" dirty="0" smtClean="0"/>
              <a:t>Lowell Waite – Pioneer Natural Resources, Irving TX</a:t>
            </a:r>
          </a:p>
          <a:p>
            <a:r>
              <a:rPr lang="en-US" sz="2200" dirty="0" err="1" smtClean="0"/>
              <a:t>Majie</a:t>
            </a:r>
            <a:r>
              <a:rPr lang="en-US" sz="2200" dirty="0" smtClean="0"/>
              <a:t> Fan – UT Arlington Earth and Environmental Sciences, Arlington TX</a:t>
            </a:r>
          </a:p>
          <a:p>
            <a:r>
              <a:rPr lang="en-US" sz="2200" dirty="0" smtClean="0"/>
              <a:t>Stephen </a:t>
            </a:r>
            <a:r>
              <a:rPr lang="en-US" sz="2200" dirty="0" err="1" smtClean="0"/>
              <a:t>Greb</a:t>
            </a:r>
            <a:r>
              <a:rPr lang="en-US" sz="2200" dirty="0" smtClean="0"/>
              <a:t> – Kentucky Geological Survey, Lexington KY</a:t>
            </a:r>
            <a:endParaRPr lang="en-US" sz="2200" dirty="0"/>
          </a:p>
        </p:txBody>
      </p:sp>
      <p:pic>
        <p:nvPicPr>
          <p:cNvPr id="7" name="Picture 6" descr="Logo_UT_Arlingt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153" y="5047134"/>
            <a:ext cx="1853333" cy="1521194"/>
          </a:xfrm>
          <a:prstGeom prst="rect">
            <a:avLst/>
          </a:prstGeom>
        </p:spPr>
      </p:pic>
      <p:pic>
        <p:nvPicPr>
          <p:cNvPr id="8" name="Picture 7" descr="14202783_1391269714235048_7398345689336117812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486" y="5047134"/>
            <a:ext cx="1521194" cy="15211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865" y="6386286"/>
            <a:ext cx="2118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T10 Tuesday 8:40am</a:t>
            </a:r>
            <a:endParaRPr lang="en-US"/>
          </a:p>
        </p:txBody>
      </p:sp>
      <p:pic>
        <p:nvPicPr>
          <p:cNvPr id="9" name="Picture 8" descr="PXD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316" y="5135902"/>
            <a:ext cx="3031837" cy="1010612"/>
          </a:xfrm>
          <a:prstGeom prst="rect">
            <a:avLst/>
          </a:prstGeom>
        </p:spPr>
      </p:pic>
      <p:pic>
        <p:nvPicPr>
          <p:cNvPr id="5" name="Picture 4" descr="ut-dallas-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7" y="5135902"/>
            <a:ext cx="2493464" cy="96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87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ttensohn-2008-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598" y="0"/>
            <a:ext cx="561109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6776" y="946629"/>
            <a:ext cx="2984822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Map of east-central United States showing </a:t>
            </a:r>
            <a:r>
              <a:rPr lang="en-US" dirty="0" smtClean="0"/>
              <a:t>the </a:t>
            </a:r>
            <a:r>
              <a:rPr lang="en-US" dirty="0"/>
              <a:t>Central Appalachian and </a:t>
            </a:r>
            <a:r>
              <a:rPr lang="en-US" dirty="0" err="1"/>
              <a:t>Dunkard</a:t>
            </a:r>
            <a:r>
              <a:rPr lang="en-US" dirty="0"/>
              <a:t> (Northern Appalachian) </a:t>
            </a:r>
            <a:r>
              <a:rPr lang="en-US" dirty="0" smtClean="0"/>
              <a:t>basins</a:t>
            </a:r>
            <a:r>
              <a:rPr lang="en-US" dirty="0"/>
              <a:t> </a:t>
            </a:r>
            <a:r>
              <a:rPr lang="en-US" dirty="0" smtClean="0"/>
              <a:t>foreland basins. </a:t>
            </a:r>
            <a:r>
              <a:rPr lang="en-US" dirty="0"/>
              <a:t>Large dark arrows represent major </a:t>
            </a:r>
            <a:r>
              <a:rPr lang="en-US" dirty="0" err="1"/>
              <a:t>paleoslope</a:t>
            </a:r>
            <a:r>
              <a:rPr lang="en-US" dirty="0"/>
              <a:t> directions in each basin, whereas the smaller arrowheads represent secondary directions</a:t>
            </a:r>
            <a:r>
              <a:rPr lang="en-US" dirty="0" smtClean="0"/>
              <a:t>. The </a:t>
            </a:r>
            <a:r>
              <a:rPr lang="en-US" dirty="0"/>
              <a:t>northward migration of foreland basins in </a:t>
            </a:r>
            <a:r>
              <a:rPr lang="en-US" dirty="0" smtClean="0"/>
              <a:t>time </a:t>
            </a:r>
            <a:r>
              <a:rPr lang="en-US" dirty="0"/>
              <a:t>tracks the progress of the </a:t>
            </a:r>
            <a:r>
              <a:rPr lang="en-US" dirty="0" err="1"/>
              <a:t>Alleghanian</a:t>
            </a:r>
            <a:r>
              <a:rPr lang="en-US" dirty="0"/>
              <a:t> orogeny after collision in the south (</a:t>
            </a:r>
            <a:r>
              <a:rPr lang="en-US" dirty="0" err="1"/>
              <a:t>Ettensohn</a:t>
            </a:r>
            <a:r>
              <a:rPr lang="en-US" dirty="0"/>
              <a:t>, 2008).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4956" y="6362420"/>
            <a:ext cx="3348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But where did it flow to the sea?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6121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cher%20and%20Greb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599" y="0"/>
            <a:ext cx="5227674" cy="6858000"/>
          </a:xfrm>
          <a:prstGeom prst="rect">
            <a:avLst/>
          </a:prstGeom>
        </p:spPr>
      </p:pic>
      <p:pic>
        <p:nvPicPr>
          <p:cNvPr id="6" name="Picture 5" descr="Archer%20and%20Greb-6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555"/>
            <a:ext cx="6505698" cy="10842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3905" y="2616182"/>
            <a:ext cx="348794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 An Amazon-Scale Drainage System in the Early Pennsylvanian of Central North </a:t>
            </a:r>
            <a:r>
              <a:rPr lang="en-US" dirty="0" smtClean="0"/>
              <a:t>America</a:t>
            </a:r>
          </a:p>
          <a:p>
            <a:endParaRPr lang="en-US" dirty="0"/>
          </a:p>
          <a:p>
            <a:r>
              <a:rPr lang="en-US" dirty="0" smtClean="0"/>
              <a:t>Archer &amp; </a:t>
            </a:r>
            <a:r>
              <a:rPr lang="en-US" dirty="0" err="1" smtClean="0"/>
              <a:t>Greb</a:t>
            </a:r>
            <a:r>
              <a:rPr lang="en-US" dirty="0" smtClean="0"/>
              <a:t> 1995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095" y="5991083"/>
            <a:ext cx="3614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When did collision occur and cut of access to the sea?</a:t>
            </a:r>
            <a:endParaRPr lang="en-US" sz="2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72090" y="5000263"/>
            <a:ext cx="2253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Morrowan</a:t>
            </a:r>
            <a:r>
              <a:rPr lang="en-US" dirty="0" smtClean="0"/>
              <a:t> (~ 315 Ma)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514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ttensohn-2008-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628921" cy="4213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9572" y="5050465"/>
            <a:ext cx="89444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Schematic </a:t>
            </a:r>
            <a:r>
              <a:rPr lang="en-US" dirty="0" err="1"/>
              <a:t>paleogeographic</a:t>
            </a:r>
            <a:r>
              <a:rPr lang="en-US" dirty="0"/>
              <a:t> diagram of the collision zone between </a:t>
            </a:r>
            <a:r>
              <a:rPr lang="en-US" dirty="0" err="1"/>
              <a:t>Gondwana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/>
              <a:t>Laurussia</a:t>
            </a:r>
            <a:r>
              <a:rPr lang="en-US" dirty="0"/>
              <a:t> during Early Pennsylvanian time. The compact stipple represents one of the </a:t>
            </a:r>
            <a:r>
              <a:rPr lang="en-US" dirty="0" err="1"/>
              <a:t>braidplain</a:t>
            </a:r>
            <a:r>
              <a:rPr lang="en-US" dirty="0"/>
              <a:t> </a:t>
            </a:r>
            <a:r>
              <a:rPr lang="en-US" dirty="0" err="1"/>
              <a:t>sandbelts</a:t>
            </a:r>
            <a:r>
              <a:rPr lang="en-US" dirty="0"/>
              <a:t> running longitudinally </a:t>
            </a:r>
            <a:r>
              <a:rPr lang="en-US" dirty="0" smtClean="0"/>
              <a:t>along </a:t>
            </a:r>
            <a:r>
              <a:rPr lang="en-US" dirty="0"/>
              <a:t>the foreland basin; m</a:t>
            </a:r>
            <a:r>
              <a:rPr lang="en-US" dirty="0" smtClean="0"/>
              <a:t>ost </a:t>
            </a:r>
            <a:r>
              <a:rPr lang="en-US" dirty="0"/>
              <a:t>of the major drainage (loose stipple) from the </a:t>
            </a:r>
            <a:r>
              <a:rPr lang="en-US" dirty="0" smtClean="0"/>
              <a:t>mountains entered </a:t>
            </a:r>
            <a:r>
              <a:rPr lang="en-US" dirty="0"/>
              <a:t>from the north and northeast. During marine transgressions, the foreland </a:t>
            </a:r>
            <a:r>
              <a:rPr lang="en-US" dirty="0" smtClean="0"/>
              <a:t>basin drainage </a:t>
            </a:r>
            <a:r>
              <a:rPr lang="en-US" dirty="0"/>
              <a:t>would have been flooded with marine waters from the </a:t>
            </a:r>
            <a:r>
              <a:rPr lang="en-US" dirty="0" smtClean="0"/>
              <a:t>south </a:t>
            </a:r>
            <a:r>
              <a:rPr lang="en-US" dirty="0"/>
              <a:t>(from </a:t>
            </a:r>
            <a:r>
              <a:rPr lang="en-US" dirty="0" err="1"/>
              <a:t>Ettensohn</a:t>
            </a:r>
            <a:r>
              <a:rPr lang="en-US" dirty="0"/>
              <a:t>, </a:t>
            </a:r>
            <a:r>
              <a:rPr lang="en-US" dirty="0" smtClean="0"/>
              <a:t>2008). </a:t>
            </a:r>
            <a:r>
              <a:rPr lang="en-US" b="1" i="1" dirty="0" smtClean="0"/>
              <a:t>But there were mountains there!</a:t>
            </a:r>
            <a:endParaRPr lang="en-US" b="1" i="1" dirty="0"/>
          </a:p>
          <a:p>
            <a:endParaRPr lang="en-US" dirty="0"/>
          </a:p>
        </p:txBody>
      </p:sp>
      <p:pic>
        <p:nvPicPr>
          <p:cNvPr id="4" name="Picture 3" descr="014-Uppe-rPenn-Apalachia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168" y="2388851"/>
            <a:ext cx="3428810" cy="266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90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&#10;Pangea.jpg                                                     0001493BMacintosh HD                   B8438252:"/>
          <p:cNvPicPr>
            <a:picLocks noGrp="1" noChangeAspect="1" noChangeArrowheads="1"/>
          </p:cNvPicPr>
          <p:nvPr>
            <p:ph type="ch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610" y="1266603"/>
            <a:ext cx="6954411" cy="5245322"/>
          </a:xfrm>
        </p:spPr>
      </p:pic>
      <p:sp>
        <p:nvSpPr>
          <p:cNvPr id="2" name="TextBox 1"/>
          <p:cNvSpPr txBox="1"/>
          <p:nvPr/>
        </p:nvSpPr>
        <p:spPr>
          <a:xfrm>
            <a:off x="0" y="0"/>
            <a:ext cx="84335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 way for great peripheral foreland basin river to reach </a:t>
            </a:r>
          </a:p>
          <a:p>
            <a:r>
              <a:rPr lang="en-US" sz="2800" dirty="0" smtClean="0"/>
              <a:t>the sea except to the SW via the Permian Basin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775044" y="4444532"/>
            <a:ext cx="577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PB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06542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boniferous-fore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36" y="490631"/>
            <a:ext cx="8749057" cy="63673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724" y="121299"/>
            <a:ext cx="8989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Lots of organic matter would be carried in the Great Pennsylvanian River to the Permian Basin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8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74444" y="6285496"/>
            <a:ext cx="2380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Davis and </a:t>
            </a:r>
            <a:r>
              <a:rPr lang="en-US" dirty="0" err="1" smtClean="0"/>
              <a:t>Gebling</a:t>
            </a:r>
            <a:r>
              <a:rPr lang="en-US" dirty="0" smtClean="0"/>
              <a:t> 2013</a:t>
            </a:r>
            <a:endParaRPr lang="en-US" dirty="0"/>
          </a:p>
        </p:txBody>
      </p:sp>
      <p:pic>
        <p:nvPicPr>
          <p:cNvPr id="2" name="Picture 1" descr="DaviesESR13-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12" y="674248"/>
            <a:ext cx="6971915" cy="56112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9175" y="30784"/>
            <a:ext cx="796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Pennsylvanian Productivity in 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7203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boniferous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645"/>
            <a:ext cx="9238865" cy="57021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5742" y="86580"/>
            <a:ext cx="9008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Lots of organic matter would be carried in the Great Pennsylvanian River to the Permian Basin</a:t>
            </a:r>
          </a:p>
        </p:txBody>
      </p:sp>
    </p:spTree>
    <p:extLst>
      <p:ext uri="{BB962C8B-B14F-4D97-AF65-F5344CB8AC3E}">
        <p14:creationId xmlns:p14="http://schemas.microsoft.com/office/powerpoint/2010/main" val="3571502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ttensohn-2008-10 copy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97" y="0"/>
            <a:ext cx="500523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23588" y="1769075"/>
            <a:ext cx="331066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Paleozoic geologic time scale, showing  relative sea-level curve and Southern-Hemisphere ice volume (glaciation).  Modified from </a:t>
            </a:r>
            <a:r>
              <a:rPr lang="en-US" sz="2400" dirty="0" err="1"/>
              <a:t>Ettensohn</a:t>
            </a:r>
            <a:r>
              <a:rPr lang="en-US" sz="2400" dirty="0"/>
              <a:t> (2008).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302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ndwana-Research-2012-Isbell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8780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87807" y="195707"/>
            <a:ext cx="295619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Emerging ideas about the </a:t>
            </a:r>
            <a:r>
              <a:rPr lang="en-US" sz="2400" b="1" dirty="0" err="1" smtClean="0"/>
              <a:t>Gondwanan</a:t>
            </a:r>
            <a:r>
              <a:rPr lang="en-US" sz="2400" b="1" dirty="0" smtClean="0"/>
              <a:t> ice sheet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87807" y="1404713"/>
            <a:ext cx="2829193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Traditional and Recent reconstructions of maximum glaciation during the late Paleozoic Ice Age. A) Traditional reconstruction showing a massive ice sheet covering much </a:t>
            </a:r>
            <a:r>
              <a:rPr lang="en-US" dirty="0" smtClean="0"/>
              <a:t>of southern </a:t>
            </a:r>
            <a:r>
              <a:rPr lang="en-US" dirty="0" err="1"/>
              <a:t>Gondwana</a:t>
            </a:r>
            <a:r>
              <a:rPr lang="en-US" dirty="0"/>
              <a:t> (modified from </a:t>
            </a:r>
            <a:r>
              <a:rPr lang="en-US" dirty="0" err="1"/>
              <a:t>Scotese</a:t>
            </a:r>
            <a:r>
              <a:rPr lang="en-US" dirty="0"/>
              <a:t>, 1997, and </a:t>
            </a:r>
            <a:r>
              <a:rPr lang="en-US" dirty="0" err="1"/>
              <a:t>Scotese</a:t>
            </a:r>
            <a:r>
              <a:rPr lang="en-US" dirty="0"/>
              <a:t> and Barrett, 1990)</a:t>
            </a:r>
            <a:r>
              <a:rPr lang="en-US" dirty="0" smtClean="0"/>
              <a:t>.</a:t>
            </a:r>
          </a:p>
          <a:p>
            <a:r>
              <a:rPr lang="en-US" dirty="0" smtClean="0"/>
              <a:t>B</a:t>
            </a:r>
            <a:r>
              <a:rPr lang="en-US" dirty="0"/>
              <a:t>) Reconstruction of </a:t>
            </a:r>
            <a:r>
              <a:rPr lang="en-US" dirty="0" err="1"/>
              <a:t>Gondwana</a:t>
            </a:r>
            <a:r>
              <a:rPr lang="en-US" dirty="0"/>
              <a:t> during maximum glaciation during the </a:t>
            </a:r>
            <a:r>
              <a:rPr lang="en-US" dirty="0" err="1"/>
              <a:t>Gzhelian</a:t>
            </a:r>
            <a:r>
              <a:rPr lang="en-US" dirty="0"/>
              <a:t> to early</a:t>
            </a:r>
          </a:p>
          <a:p>
            <a:r>
              <a:rPr lang="en-US" dirty="0" err="1"/>
              <a:t>Sakmarian</a:t>
            </a:r>
            <a:r>
              <a:rPr lang="en-US" dirty="0"/>
              <a:t> (Pennsylvanian–Early Permian) based on recent data and ice flow directions</a:t>
            </a:r>
            <a:r>
              <a:rPr lang="en-US" dirty="0" smtClean="0"/>
              <a:t>. Isbell et al. </a:t>
            </a:r>
            <a:r>
              <a:rPr lang="en-US" smtClean="0"/>
              <a:t>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997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ournal-of-Sedimentary-Research-2008-Rygel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6" y="27310"/>
            <a:ext cx="839579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17202" y="651972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Rygel</a:t>
            </a:r>
            <a:r>
              <a:rPr lang="en-US" dirty="0" smtClean="0"/>
              <a:t> et al.,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793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viesESR13-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469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603" y="5775149"/>
            <a:ext cx="81503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Continental reconstruction of the </a:t>
            </a:r>
            <a:r>
              <a:rPr lang="en-US" sz="2800" dirty="0" smtClean="0"/>
              <a:t>Pennsylvanian world </a:t>
            </a:r>
          </a:p>
          <a:p>
            <a:r>
              <a:rPr lang="en-US" sz="2800" dirty="0" smtClean="0"/>
              <a:t>(Davies and </a:t>
            </a:r>
            <a:r>
              <a:rPr lang="en-US" sz="2800" dirty="0" err="1" smtClean="0"/>
              <a:t>Gibling</a:t>
            </a:r>
            <a:r>
              <a:rPr lang="en-US" sz="2800" dirty="0" smtClean="0"/>
              <a:t> 2013)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3453931" y="2555775"/>
            <a:ext cx="334789" cy="363183"/>
          </a:xfrm>
          <a:prstGeom prst="ellipse">
            <a:avLst/>
          </a:prstGeom>
          <a:noFill/>
          <a:ln w="28575" cmpd="sng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32624" y="2555775"/>
            <a:ext cx="1580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Permian Basin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870255" y="2559628"/>
            <a:ext cx="1896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Variscan</a:t>
            </a:r>
            <a:r>
              <a:rPr lang="en-US" i="1" dirty="0" smtClean="0"/>
              <a:t> (Europe)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54831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76" y="0"/>
            <a:ext cx="478242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25603" y="975841"/>
            <a:ext cx="39183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Cyclothems</a:t>
            </a:r>
            <a:r>
              <a:rPr lang="en-US" sz="3600" dirty="0" smtClean="0"/>
              <a:t>: The record of Pennsylvanian </a:t>
            </a:r>
            <a:r>
              <a:rPr lang="en-US" sz="3600" dirty="0" err="1" smtClean="0"/>
              <a:t>glacioeustatic</a:t>
            </a:r>
            <a:r>
              <a:rPr lang="en-US" sz="3600" dirty="0" smtClean="0"/>
              <a:t> change in the continental USA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98449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nnMapLowst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80" y="0"/>
            <a:ext cx="8737792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1775044" y="3896182"/>
            <a:ext cx="981325" cy="20202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6780" y="5951139"/>
            <a:ext cx="3075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Lots of nutrients delivered to Permian Basin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5725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nnMapHighsta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69" y="0"/>
            <a:ext cx="8740677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2078100" y="4357953"/>
            <a:ext cx="678269" cy="21934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7031" y="6528586"/>
            <a:ext cx="414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Few </a:t>
            </a:r>
            <a:r>
              <a:rPr lang="en-US" b="1" dirty="0"/>
              <a:t>nutrients delivered to Permian Basin</a:t>
            </a:r>
          </a:p>
        </p:txBody>
      </p:sp>
      <p:sp>
        <p:nvSpPr>
          <p:cNvPr id="2" name="Freeform 1"/>
          <p:cNvSpPr/>
          <p:nvPr/>
        </p:nvSpPr>
        <p:spPr>
          <a:xfrm>
            <a:off x="4722471" y="4190929"/>
            <a:ext cx="1389766" cy="741231"/>
          </a:xfrm>
          <a:custGeom>
            <a:avLst/>
            <a:gdLst>
              <a:gd name="connsiteX0" fmla="*/ 0 w 1558408"/>
              <a:gd name="connsiteY0" fmla="*/ 206485 h 750751"/>
              <a:gd name="connsiteX1" fmla="*/ 248856 w 1558408"/>
              <a:gd name="connsiteY1" fmla="*/ 530577 h 750751"/>
              <a:gd name="connsiteX2" fmla="*/ 532436 w 1558408"/>
              <a:gd name="connsiteY2" fmla="*/ 420617 h 750751"/>
              <a:gd name="connsiteX3" fmla="*/ 810228 w 1558408"/>
              <a:gd name="connsiteY3" fmla="*/ 443766 h 750751"/>
              <a:gd name="connsiteX4" fmla="*/ 1012785 w 1558408"/>
              <a:gd name="connsiteY4" fmla="*/ 293296 h 750751"/>
              <a:gd name="connsiteX5" fmla="*/ 1180618 w 1558408"/>
              <a:gd name="connsiteY5" fmla="*/ 137037 h 750751"/>
              <a:gd name="connsiteX6" fmla="*/ 1441048 w 1558408"/>
              <a:gd name="connsiteY6" fmla="*/ 9716 h 750751"/>
              <a:gd name="connsiteX7" fmla="*/ 1516284 w 1558408"/>
              <a:gd name="connsiteY7" fmla="*/ 409042 h 750751"/>
              <a:gd name="connsiteX8" fmla="*/ 792866 w 1558408"/>
              <a:gd name="connsiteY8" fmla="*/ 663685 h 750751"/>
              <a:gd name="connsiteX9" fmla="*/ 486137 w 1558408"/>
              <a:gd name="connsiteY9" fmla="*/ 744708 h 750751"/>
              <a:gd name="connsiteX10" fmla="*/ 318304 w 1558408"/>
              <a:gd name="connsiteY10" fmla="*/ 727346 h 750751"/>
              <a:gd name="connsiteX11" fmla="*/ 167833 w 1558408"/>
              <a:gd name="connsiteY11" fmla="*/ 588450 h 750751"/>
              <a:gd name="connsiteX0" fmla="*/ 81023 w 1390575"/>
              <a:gd name="connsiteY0" fmla="*/ 530577 h 750751"/>
              <a:gd name="connsiteX1" fmla="*/ 364603 w 1390575"/>
              <a:gd name="connsiteY1" fmla="*/ 420617 h 750751"/>
              <a:gd name="connsiteX2" fmla="*/ 642395 w 1390575"/>
              <a:gd name="connsiteY2" fmla="*/ 443766 h 750751"/>
              <a:gd name="connsiteX3" fmla="*/ 844952 w 1390575"/>
              <a:gd name="connsiteY3" fmla="*/ 293296 h 750751"/>
              <a:gd name="connsiteX4" fmla="*/ 1012785 w 1390575"/>
              <a:gd name="connsiteY4" fmla="*/ 137037 h 750751"/>
              <a:gd name="connsiteX5" fmla="*/ 1273215 w 1390575"/>
              <a:gd name="connsiteY5" fmla="*/ 9716 h 750751"/>
              <a:gd name="connsiteX6" fmla="*/ 1348451 w 1390575"/>
              <a:gd name="connsiteY6" fmla="*/ 409042 h 750751"/>
              <a:gd name="connsiteX7" fmla="*/ 625033 w 1390575"/>
              <a:gd name="connsiteY7" fmla="*/ 663685 h 750751"/>
              <a:gd name="connsiteX8" fmla="*/ 318304 w 1390575"/>
              <a:gd name="connsiteY8" fmla="*/ 744708 h 750751"/>
              <a:gd name="connsiteX9" fmla="*/ 150471 w 1390575"/>
              <a:gd name="connsiteY9" fmla="*/ 727346 h 750751"/>
              <a:gd name="connsiteX10" fmla="*/ 0 w 1390575"/>
              <a:gd name="connsiteY10" fmla="*/ 588450 h 750751"/>
              <a:gd name="connsiteX0" fmla="*/ 81023 w 1393696"/>
              <a:gd name="connsiteY0" fmla="*/ 555871 h 776045"/>
              <a:gd name="connsiteX1" fmla="*/ 364603 w 1393696"/>
              <a:gd name="connsiteY1" fmla="*/ 445911 h 776045"/>
              <a:gd name="connsiteX2" fmla="*/ 642395 w 1393696"/>
              <a:gd name="connsiteY2" fmla="*/ 469060 h 776045"/>
              <a:gd name="connsiteX3" fmla="*/ 844952 w 1393696"/>
              <a:gd name="connsiteY3" fmla="*/ 318590 h 776045"/>
              <a:gd name="connsiteX4" fmla="*/ 908613 w 1393696"/>
              <a:gd name="connsiteY4" fmla="*/ 52371 h 776045"/>
              <a:gd name="connsiteX5" fmla="*/ 1273215 w 1393696"/>
              <a:gd name="connsiteY5" fmla="*/ 35010 h 776045"/>
              <a:gd name="connsiteX6" fmla="*/ 1348451 w 1393696"/>
              <a:gd name="connsiteY6" fmla="*/ 434336 h 776045"/>
              <a:gd name="connsiteX7" fmla="*/ 625033 w 1393696"/>
              <a:gd name="connsiteY7" fmla="*/ 688979 h 776045"/>
              <a:gd name="connsiteX8" fmla="*/ 318304 w 1393696"/>
              <a:gd name="connsiteY8" fmla="*/ 770002 h 776045"/>
              <a:gd name="connsiteX9" fmla="*/ 150471 w 1393696"/>
              <a:gd name="connsiteY9" fmla="*/ 752640 h 776045"/>
              <a:gd name="connsiteX10" fmla="*/ 0 w 1393696"/>
              <a:gd name="connsiteY10" fmla="*/ 613744 h 776045"/>
              <a:gd name="connsiteX0" fmla="*/ 81023 w 1393696"/>
              <a:gd name="connsiteY0" fmla="*/ 555068 h 775242"/>
              <a:gd name="connsiteX1" fmla="*/ 364603 w 1393696"/>
              <a:gd name="connsiteY1" fmla="*/ 445108 h 775242"/>
              <a:gd name="connsiteX2" fmla="*/ 642395 w 1393696"/>
              <a:gd name="connsiteY2" fmla="*/ 468257 h 775242"/>
              <a:gd name="connsiteX3" fmla="*/ 1111170 w 1393696"/>
              <a:gd name="connsiteY3" fmla="*/ 300425 h 775242"/>
              <a:gd name="connsiteX4" fmla="*/ 908613 w 1393696"/>
              <a:gd name="connsiteY4" fmla="*/ 51568 h 775242"/>
              <a:gd name="connsiteX5" fmla="*/ 1273215 w 1393696"/>
              <a:gd name="connsiteY5" fmla="*/ 34207 h 775242"/>
              <a:gd name="connsiteX6" fmla="*/ 1348451 w 1393696"/>
              <a:gd name="connsiteY6" fmla="*/ 433533 h 775242"/>
              <a:gd name="connsiteX7" fmla="*/ 625033 w 1393696"/>
              <a:gd name="connsiteY7" fmla="*/ 688176 h 775242"/>
              <a:gd name="connsiteX8" fmla="*/ 318304 w 1393696"/>
              <a:gd name="connsiteY8" fmla="*/ 769199 h 775242"/>
              <a:gd name="connsiteX9" fmla="*/ 150471 w 1393696"/>
              <a:gd name="connsiteY9" fmla="*/ 751837 h 775242"/>
              <a:gd name="connsiteX10" fmla="*/ 0 w 1393696"/>
              <a:gd name="connsiteY10" fmla="*/ 612941 h 775242"/>
              <a:gd name="connsiteX0" fmla="*/ 81023 w 1387921"/>
              <a:gd name="connsiteY0" fmla="*/ 522452 h 742626"/>
              <a:gd name="connsiteX1" fmla="*/ 364603 w 1387921"/>
              <a:gd name="connsiteY1" fmla="*/ 412492 h 742626"/>
              <a:gd name="connsiteX2" fmla="*/ 642395 w 1387921"/>
              <a:gd name="connsiteY2" fmla="*/ 435641 h 742626"/>
              <a:gd name="connsiteX3" fmla="*/ 1111170 w 1387921"/>
              <a:gd name="connsiteY3" fmla="*/ 267809 h 742626"/>
              <a:gd name="connsiteX4" fmla="*/ 1273215 w 1387921"/>
              <a:gd name="connsiteY4" fmla="*/ 1591 h 742626"/>
              <a:gd name="connsiteX5" fmla="*/ 1348451 w 1387921"/>
              <a:gd name="connsiteY5" fmla="*/ 400917 h 742626"/>
              <a:gd name="connsiteX6" fmla="*/ 625033 w 1387921"/>
              <a:gd name="connsiteY6" fmla="*/ 655560 h 742626"/>
              <a:gd name="connsiteX7" fmla="*/ 318304 w 1387921"/>
              <a:gd name="connsiteY7" fmla="*/ 736583 h 742626"/>
              <a:gd name="connsiteX8" fmla="*/ 150471 w 1387921"/>
              <a:gd name="connsiteY8" fmla="*/ 719221 h 742626"/>
              <a:gd name="connsiteX9" fmla="*/ 0 w 1387921"/>
              <a:gd name="connsiteY9" fmla="*/ 580325 h 742626"/>
              <a:gd name="connsiteX0" fmla="*/ 81023 w 1389766"/>
              <a:gd name="connsiteY0" fmla="*/ 521057 h 741231"/>
              <a:gd name="connsiteX1" fmla="*/ 364603 w 1389766"/>
              <a:gd name="connsiteY1" fmla="*/ 411097 h 741231"/>
              <a:gd name="connsiteX2" fmla="*/ 642395 w 1389766"/>
              <a:gd name="connsiteY2" fmla="*/ 434246 h 741231"/>
              <a:gd name="connsiteX3" fmla="*/ 1041722 w 1389766"/>
              <a:gd name="connsiteY3" fmla="*/ 347437 h 741231"/>
              <a:gd name="connsiteX4" fmla="*/ 1273215 w 1389766"/>
              <a:gd name="connsiteY4" fmla="*/ 196 h 741231"/>
              <a:gd name="connsiteX5" fmla="*/ 1348451 w 1389766"/>
              <a:gd name="connsiteY5" fmla="*/ 399522 h 741231"/>
              <a:gd name="connsiteX6" fmla="*/ 625033 w 1389766"/>
              <a:gd name="connsiteY6" fmla="*/ 654165 h 741231"/>
              <a:gd name="connsiteX7" fmla="*/ 318304 w 1389766"/>
              <a:gd name="connsiteY7" fmla="*/ 735188 h 741231"/>
              <a:gd name="connsiteX8" fmla="*/ 150471 w 1389766"/>
              <a:gd name="connsiteY8" fmla="*/ 717826 h 741231"/>
              <a:gd name="connsiteX9" fmla="*/ 0 w 1389766"/>
              <a:gd name="connsiteY9" fmla="*/ 578930 h 74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9766" h="741231">
                <a:moveTo>
                  <a:pt x="81023" y="521057"/>
                </a:moveTo>
                <a:cubicBezTo>
                  <a:pt x="169762" y="556746"/>
                  <a:pt x="271041" y="425565"/>
                  <a:pt x="364603" y="411097"/>
                </a:cubicBezTo>
                <a:cubicBezTo>
                  <a:pt x="458165" y="396629"/>
                  <a:pt x="529542" y="444856"/>
                  <a:pt x="642395" y="434246"/>
                </a:cubicBezTo>
                <a:cubicBezTo>
                  <a:pt x="755248" y="423636"/>
                  <a:pt x="936585" y="419779"/>
                  <a:pt x="1041722" y="347437"/>
                </a:cubicBezTo>
                <a:cubicBezTo>
                  <a:pt x="1146859" y="275095"/>
                  <a:pt x="1222094" y="-8485"/>
                  <a:pt x="1273215" y="196"/>
                </a:cubicBezTo>
                <a:cubicBezTo>
                  <a:pt x="1324336" y="8877"/>
                  <a:pt x="1456481" y="290527"/>
                  <a:pt x="1348451" y="399522"/>
                </a:cubicBezTo>
                <a:cubicBezTo>
                  <a:pt x="1240421" y="508517"/>
                  <a:pt x="796724" y="598221"/>
                  <a:pt x="625033" y="654165"/>
                </a:cubicBezTo>
                <a:cubicBezTo>
                  <a:pt x="453342" y="710109"/>
                  <a:pt x="397398" y="724578"/>
                  <a:pt x="318304" y="735188"/>
                </a:cubicBezTo>
                <a:cubicBezTo>
                  <a:pt x="239210" y="745798"/>
                  <a:pt x="203522" y="743869"/>
                  <a:pt x="150471" y="717826"/>
                </a:cubicBezTo>
                <a:cubicBezTo>
                  <a:pt x="97420" y="691783"/>
                  <a:pt x="48710" y="635356"/>
                  <a:pt x="0" y="578930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5710" y="4443111"/>
            <a:ext cx="856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09388" y="4595511"/>
            <a:ext cx="856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56886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15152"/>
            <a:ext cx="8549105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If there was a Great Pennsylvanian River, it ended in the Permian Basin of W Texas and SE New Mexico</a:t>
            </a:r>
            <a:endParaRPr lang="en-US" sz="2800" dirty="0"/>
          </a:p>
        </p:txBody>
      </p:sp>
      <p:pic>
        <p:nvPicPr>
          <p:cNvPr id="3" name="Picture 2" descr="PB-depocen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9" y="1948812"/>
            <a:ext cx="5430482" cy="43550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28188" y="1158152"/>
            <a:ext cx="3385932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relationship between the GPR and hydrocarbon richness of Permian Basin?</a:t>
            </a:r>
          </a:p>
          <a:p>
            <a:endParaRPr lang="en-US" dirty="0"/>
          </a:p>
          <a:p>
            <a:r>
              <a:rPr lang="en-US" dirty="0" smtClean="0"/>
              <a:t>Especially interested in Pennsylvanian and Early Permian record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Is there a relationship between hydrocarbon source rocks and </a:t>
            </a:r>
            <a:r>
              <a:rPr lang="en-US" dirty="0" err="1" smtClean="0"/>
              <a:t>sealevel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Picture 4" descr="Journal-of-Sedimentary-Research-2008-Rygel-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049" y="3228110"/>
            <a:ext cx="3326457" cy="27171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35714" y="2503713"/>
            <a:ext cx="327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0682" y="3416680"/>
            <a:ext cx="327283" cy="29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97965" y="4374065"/>
            <a:ext cx="327283" cy="21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11384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1214"/>
            <a:ext cx="7772400" cy="7061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Thanks for Listening!</a:t>
            </a:r>
            <a:endParaRPr lang="en-US" dirty="0"/>
          </a:p>
        </p:txBody>
      </p:sp>
      <p:pic>
        <p:nvPicPr>
          <p:cNvPr id="5" name="Picture 4" descr="geologic_time_sca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73" y="887371"/>
            <a:ext cx="4227954" cy="577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68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ournal-of-Sedimentary-Research-2008-Rygel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84" y="0"/>
            <a:ext cx="841176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93624" y="5967040"/>
            <a:ext cx="1625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Rygel</a:t>
            </a:r>
            <a:r>
              <a:rPr lang="en-US" dirty="0" smtClean="0"/>
              <a:t> etal.2008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140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leason_et_al_1994_Geology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59" y="358573"/>
            <a:ext cx="8011288" cy="61300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93340" y="6488668"/>
            <a:ext cx="2038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Gleason et al., 1994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1659" y="59536"/>
            <a:ext cx="8813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Idea of Pennsylvanian river has been around for a decade or so, link to Permian Basin is new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7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14-Uppe-rPenn-Apalachia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45" y="0"/>
            <a:ext cx="8834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12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te-Paleozoic-Deformation-of-Interior-North-America-The-Greater-Ancestral-Rocky-Mountai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69" y="440158"/>
            <a:ext cx="7190154" cy="49084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4462" y="5348588"/>
            <a:ext cx="89095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Comparative timing of Late Paleozoic events between the Ouachita-Marathon fold and thrust belt,  Ancestral Rockies, and western Mexico. Thinner black bars show age of thrusting along the basin margins (for the Ouachita </a:t>
            </a:r>
            <a:r>
              <a:rPr lang="en-US" dirty="0" err="1"/>
              <a:t>orogen</a:t>
            </a:r>
            <a:r>
              <a:rPr lang="en-US" dirty="0"/>
              <a:t>, only thrusting proximal to the margin is shown); heavier black bars show timing of subsidence in the interior basins and the </a:t>
            </a:r>
            <a:r>
              <a:rPr lang="en-US" dirty="0" err="1"/>
              <a:t>foredeep</a:t>
            </a:r>
            <a:r>
              <a:rPr lang="en-US" dirty="0"/>
              <a:t> of the Ouachita </a:t>
            </a:r>
            <a:r>
              <a:rPr lang="en-US" dirty="0" err="1"/>
              <a:t>orogene</a:t>
            </a:r>
            <a:r>
              <a:rPr lang="en-US" dirty="0"/>
              <a:t>. V = volcanic activity in western Mexico (Ye et al., 1996).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36000" y="449384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79231" y="255492"/>
            <a:ext cx="6733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OUACHITA</a:t>
            </a:r>
            <a:r>
              <a:rPr lang="en-US" smtClean="0"/>
              <a:t>-MARATHON            ANCESTRAL ROCKIES                   MEXICO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657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223838"/>
            <a:ext cx="8229600" cy="7270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Compressional Sedimentary Basins</a:t>
            </a:r>
            <a:br>
              <a:rPr lang="en-US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(Foreland Basin)</a:t>
            </a:r>
          </a:p>
        </p:txBody>
      </p:sp>
      <p:pic>
        <p:nvPicPr>
          <p:cNvPr id="37891" name="Picture 3" descr="Foreland-basin-Mod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1397000"/>
            <a:ext cx="6767512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521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ondwana-Laurent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3" y="1321487"/>
            <a:ext cx="8013341" cy="5534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992" y="0"/>
            <a:ext cx="5698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Gondwana</a:t>
            </a:r>
            <a:r>
              <a:rPr lang="en-US" sz="2400" dirty="0" smtClean="0"/>
              <a:t> was (weak) over-riding plate</a:t>
            </a:r>
          </a:p>
          <a:p>
            <a:r>
              <a:rPr lang="en-US" sz="2400" dirty="0" err="1" smtClean="0"/>
              <a:t>Laurentia</a:t>
            </a:r>
            <a:r>
              <a:rPr lang="en-US" sz="2400" dirty="0" smtClean="0"/>
              <a:t> was (strong) rigid </a:t>
            </a:r>
            <a:r>
              <a:rPr lang="en-US" sz="2400" dirty="0" err="1" smtClean="0"/>
              <a:t>indentor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Peripheral foreland basin formed above </a:t>
            </a:r>
            <a:r>
              <a:rPr lang="en-US" sz="2400" dirty="0" err="1" smtClean="0"/>
              <a:t>downgoing</a:t>
            </a:r>
            <a:r>
              <a:rPr lang="en-US" sz="2400" dirty="0" smtClean="0"/>
              <a:t> </a:t>
            </a:r>
            <a:r>
              <a:rPr lang="en-US" sz="2400" dirty="0" err="1" smtClean="0"/>
              <a:t>Laurentia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438951" y="1496381"/>
            <a:ext cx="2038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River flows here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0215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5334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Sediment Transport in </a:t>
            </a:r>
            <a:r>
              <a:rPr lang="en-US" sz="3200" dirty="0" smtClean="0">
                <a:latin typeface="Calibri" charset="0"/>
                <a:ea typeface="ＭＳ Ｐゴシック" charset="0"/>
                <a:cs typeface="ＭＳ Ｐゴシック" charset="0"/>
              </a:rPr>
              <a:t>Peripheral </a:t>
            </a:r>
            <a:r>
              <a:rPr lang="en-US" sz="3200" dirty="0" err="1" smtClean="0">
                <a:latin typeface="Calibri" charset="0"/>
                <a:ea typeface="ＭＳ Ｐゴシック" charset="0"/>
                <a:cs typeface="ＭＳ Ｐゴシック" charset="0"/>
              </a:rPr>
              <a:t>Foredeeps</a:t>
            </a:r>
            <a:r>
              <a:rPr lang="en-US" sz="32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is mostly Axial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6323" name="Picture 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143000"/>
            <a:ext cx="8763000" cy="5162550"/>
          </a:xfrm>
        </p:spPr>
      </p:pic>
    </p:spTree>
    <p:extLst>
      <p:ext uri="{BB962C8B-B14F-4D97-AF65-F5344CB8AC3E}">
        <p14:creationId xmlns:p14="http://schemas.microsoft.com/office/powerpoint/2010/main" val="2147864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ham-et-al-1975_Himalayan-Bengal-Model-for-Flysch-Dispersal-in-the-appalchian-ouachita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2159"/>
            <a:ext cx="9144000" cy="4072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99216" y="860494"/>
            <a:ext cx="9044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Himalaya-Bengal (</a:t>
            </a:r>
            <a:r>
              <a:rPr lang="en-US" sz="2000" dirty="0" err="1" smtClean="0"/>
              <a:t>Neogene</a:t>
            </a:r>
            <a:r>
              <a:rPr lang="en-US" sz="2000" dirty="0" smtClean="0"/>
              <a:t>)		  		Appalachia-Ouachita (Pennsylvanian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9216" y="5491295"/>
            <a:ext cx="40529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1: suture; 2: Main Boundary Fault; 3; </a:t>
            </a:r>
            <a:r>
              <a:rPr lang="en-US" dirty="0" err="1" smtClean="0"/>
              <a:t>Qal</a:t>
            </a:r>
            <a:r>
              <a:rPr lang="en-US" dirty="0" smtClean="0"/>
              <a:t>; </a:t>
            </a:r>
          </a:p>
          <a:p>
            <a:r>
              <a:rPr lang="en-US" dirty="0" smtClean="0"/>
              <a:t>4: Andaman convergent margin;</a:t>
            </a:r>
          </a:p>
          <a:p>
            <a:r>
              <a:rPr lang="en-US" dirty="0" smtClean="0"/>
              <a:t>5: </a:t>
            </a:r>
            <a:r>
              <a:rPr lang="en-US" dirty="0" err="1" smtClean="0"/>
              <a:t>Accretionary</a:t>
            </a:r>
            <a:r>
              <a:rPr lang="en-US" dirty="0" smtClean="0"/>
              <a:t> prism; </a:t>
            </a:r>
          </a:p>
          <a:p>
            <a:r>
              <a:rPr lang="en-US" dirty="0" smtClean="0"/>
              <a:t>6: Andaman </a:t>
            </a:r>
            <a:r>
              <a:rPr lang="en-US" dirty="0" err="1" smtClean="0"/>
              <a:t>backarc</a:t>
            </a:r>
            <a:r>
              <a:rPr lang="en-US" dirty="0" smtClean="0"/>
              <a:t> basin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00544" y="5674902"/>
            <a:ext cx="44434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1: Paleozoic </a:t>
            </a:r>
            <a:r>
              <a:rPr lang="en-US" dirty="0" err="1" smtClean="0"/>
              <a:t>foldbelt</a:t>
            </a:r>
            <a:r>
              <a:rPr lang="en-US" dirty="0" smtClean="0"/>
              <a:t>; 2, 4: limit of thrusting;</a:t>
            </a:r>
          </a:p>
          <a:p>
            <a:r>
              <a:rPr lang="en-US" dirty="0" smtClean="0"/>
              <a:t>3: Pennsylvanian  </a:t>
            </a:r>
            <a:r>
              <a:rPr lang="en-US" dirty="0" err="1" smtClean="0"/>
              <a:t>clastics</a:t>
            </a:r>
            <a:r>
              <a:rPr lang="en-US" dirty="0" smtClean="0"/>
              <a:t>; 5: Ouachita </a:t>
            </a:r>
            <a:r>
              <a:rPr lang="en-US" dirty="0" err="1" smtClean="0"/>
              <a:t>orogen</a:t>
            </a:r>
            <a:endParaRPr lang="en-US" dirty="0" smtClean="0"/>
          </a:p>
          <a:p>
            <a:r>
              <a:rPr lang="en-US" dirty="0" smtClean="0"/>
              <a:t>6: Gulf of Mexico rifting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4802" y="29497"/>
            <a:ext cx="867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Grand et al. (1975) comparison of </a:t>
            </a:r>
            <a:r>
              <a:rPr lang="en-US" sz="2000" b="1" i="1" dirty="0" err="1" smtClean="0"/>
              <a:t>Neogene</a:t>
            </a:r>
            <a:r>
              <a:rPr lang="en-US" sz="2000" b="1" i="1" dirty="0" smtClean="0"/>
              <a:t> India collision and </a:t>
            </a:r>
            <a:r>
              <a:rPr lang="en-US" sz="2000" b="1" i="1" dirty="0" err="1" smtClean="0"/>
              <a:t>Gondwana-Laurentia</a:t>
            </a:r>
            <a:r>
              <a:rPr lang="en-US" sz="2000" b="1" i="1" dirty="0" smtClean="0"/>
              <a:t>  collision as framework for understanding Pennsylvanian drainage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798811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ham-et-al-1975_Himalayan-Bengal-Model-for-Flysch-Dispersal-in-the-appalchian-ouachita-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57" y="0"/>
            <a:ext cx="538055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5654" y="2013994"/>
            <a:ext cx="918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(Late D)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1591" y="1981728"/>
            <a:ext cx="81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(Miss.)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9587" y="4220073"/>
            <a:ext cx="131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(Early Penn)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4583" y="4231073"/>
            <a:ext cx="1514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(Middle Penn)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994" y="6253657"/>
            <a:ext cx="1253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(Late Penn)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6210" y="1873773"/>
            <a:ext cx="32344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Interpretive sketches of southeastern North America showing inferred Carboniferous evolution of Ouachita </a:t>
            </a:r>
            <a:r>
              <a:rPr lang="en-US" dirty="0" err="1" smtClean="0"/>
              <a:t>flysch</a:t>
            </a:r>
            <a:r>
              <a:rPr lang="en-US" dirty="0" smtClean="0"/>
              <a:t> (from Graham et al., 1975).  </a:t>
            </a:r>
          </a:p>
          <a:p>
            <a:endParaRPr lang="en-US"/>
          </a:p>
          <a:p>
            <a:r>
              <a:rPr lang="en-US" smtClean="0"/>
              <a:t>Features </a:t>
            </a:r>
            <a:r>
              <a:rPr lang="en-US" dirty="0" smtClean="0"/>
              <a:t>shown include:</a:t>
            </a:r>
          </a:p>
          <a:p>
            <a:r>
              <a:rPr lang="en-US" dirty="0" smtClean="0"/>
              <a:t>A-A: Anadarko-Ardmore basin</a:t>
            </a:r>
          </a:p>
          <a:p>
            <a:r>
              <a:rPr lang="en-US" dirty="0" smtClean="0"/>
              <a:t>B: Black Warrior Basin</a:t>
            </a:r>
          </a:p>
          <a:p>
            <a:r>
              <a:rPr lang="en-US" dirty="0" smtClean="0"/>
              <a:t>F: Ft. Worth Basin</a:t>
            </a:r>
          </a:p>
          <a:p>
            <a:r>
              <a:rPr lang="en-US" dirty="0" smtClean="0"/>
              <a:t>I: Illinois Basin</a:t>
            </a:r>
          </a:p>
          <a:p>
            <a:r>
              <a:rPr lang="en-US" dirty="0" smtClean="0"/>
              <a:t>K: Kerr basin</a:t>
            </a:r>
          </a:p>
          <a:p>
            <a:r>
              <a:rPr lang="en-US" dirty="0" smtClean="0"/>
              <a:t>M: Marathon region</a:t>
            </a:r>
          </a:p>
          <a:p>
            <a:r>
              <a:rPr lang="en-US" dirty="0" smtClean="0"/>
              <a:t>V: Val Verde Basin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10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1095</Words>
  <Application>Microsoft Macintosh PowerPoint</Application>
  <PresentationFormat>On-screen Show (4:3)</PresentationFormat>
  <Paragraphs>96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THE GREAT PENNSYLVANIAN RIVER: A LINK BETWEEN PERMIAN BASIN HYDROCARBONS AND LATE PALEOZOIC COLLISION? </vt:lpstr>
      <vt:lpstr>PowerPoint Presentation</vt:lpstr>
      <vt:lpstr>PowerPoint Presentation</vt:lpstr>
      <vt:lpstr>PowerPoint Presentation</vt:lpstr>
      <vt:lpstr>Compressional Sedimentary Basins (Foreland Basin)</vt:lpstr>
      <vt:lpstr>PowerPoint Presentation</vt:lpstr>
      <vt:lpstr>Sediment Transport in Peripheral Foredeeps is mostly Axial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there was a Great Pennsylvanian River, it ended in the Permian Basin of W Texas and SE New Mexico</vt:lpstr>
      <vt:lpstr>Thanks for Listening!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PENNSYLVANIAN RIVER: A LINK BETWEEN PERMIAN BASIN HYDROCARBONS AND LATE PALEOZOIC COLLISION? </dc:title>
  <dc:creator>Robert Stern</dc:creator>
  <cp:lastModifiedBy>Robert Stern</cp:lastModifiedBy>
  <cp:revision>11</cp:revision>
  <dcterms:created xsi:type="dcterms:W3CDTF">2017-03-05T20:25:08Z</dcterms:created>
  <dcterms:modified xsi:type="dcterms:W3CDTF">2017-03-17T15:54:23Z</dcterms:modified>
</cp:coreProperties>
</file>