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Lst>
  <p:notesMasterIdLst>
    <p:notesMasterId r:id="rId21"/>
  </p:notesMasterIdLst>
  <p:sldIdLst>
    <p:sldId id="257" r:id="rId4"/>
    <p:sldId id="293" r:id="rId5"/>
    <p:sldId id="294" r:id="rId6"/>
    <p:sldId id="282" r:id="rId7"/>
    <p:sldId id="296" r:id="rId8"/>
    <p:sldId id="295" r:id="rId9"/>
    <p:sldId id="305" r:id="rId10"/>
    <p:sldId id="298" r:id="rId11"/>
    <p:sldId id="300" r:id="rId12"/>
    <p:sldId id="308" r:id="rId13"/>
    <p:sldId id="301" r:id="rId14"/>
    <p:sldId id="303" r:id="rId15"/>
    <p:sldId id="297" r:id="rId16"/>
    <p:sldId id="277" r:id="rId17"/>
    <p:sldId id="306" r:id="rId18"/>
    <p:sldId id="304" r:id="rId19"/>
    <p:sldId id="30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7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MAP</c:v>
          </c:tx>
          <c:spPr>
            <a:ln w="19050">
              <a:noFill/>
            </a:ln>
          </c:spPr>
          <c:marker>
            <c:symbol val="circle"/>
            <c:size val="15"/>
            <c:spPr>
              <a:solidFill>
                <a:srgbClr val="FFFF00"/>
              </a:solidFill>
              <a:ln w="19050">
                <a:solidFill>
                  <a:schemeClr val="tx1"/>
                </a:solidFill>
              </a:ln>
            </c:spPr>
          </c:marker>
          <c:xVal>
            <c:numRef>
              <c:f>Baraboo_transform_K2Oest!$D$4:$D$24</c:f>
              <c:numCache>
                <c:formatCode>General</c:formatCode>
                <c:ptCount val="21"/>
                <c:pt idx="0">
                  <c:v>1209</c:v>
                </c:pt>
                <c:pt idx="1">
                  <c:v>1685</c:v>
                </c:pt>
                <c:pt idx="2">
                  <c:v>1214</c:v>
                </c:pt>
                <c:pt idx="3">
                  <c:v>1220</c:v>
                </c:pt>
                <c:pt idx="4">
                  <c:v>1474</c:v>
                </c:pt>
                <c:pt idx="5">
                  <c:v>1236</c:v>
                </c:pt>
                <c:pt idx="6">
                  <c:v>1093</c:v>
                </c:pt>
                <c:pt idx="7">
                  <c:v>1061</c:v>
                </c:pt>
                <c:pt idx="8">
                  <c:v>1077</c:v>
                </c:pt>
                <c:pt idx="9">
                  <c:v>1078</c:v>
                </c:pt>
                <c:pt idx="10">
                  <c:v>1091</c:v>
                </c:pt>
                <c:pt idx="11">
                  <c:v>1045</c:v>
                </c:pt>
                <c:pt idx="12">
                  <c:v>1148</c:v>
                </c:pt>
                <c:pt idx="13">
                  <c:v>1132</c:v>
                </c:pt>
                <c:pt idx="14">
                  <c:v>1144</c:v>
                </c:pt>
                <c:pt idx="15">
                  <c:v>1057</c:v>
                </c:pt>
                <c:pt idx="16">
                  <c:v>1362</c:v>
                </c:pt>
                <c:pt idx="17">
                  <c:v>1233</c:v>
                </c:pt>
                <c:pt idx="18">
                  <c:v>1191</c:v>
                </c:pt>
                <c:pt idx="19">
                  <c:v>939</c:v>
                </c:pt>
                <c:pt idx="20">
                  <c:v>396</c:v>
                </c:pt>
              </c:numCache>
            </c:numRef>
          </c:xVal>
          <c:yVal>
            <c:numRef>
              <c:f>Baraboo_transform_K2Oest!$B$4:$B$24</c:f>
              <c:numCache>
                <c:formatCode>0</c:formatCode>
                <c:ptCount val="21"/>
                <c:pt idx="0">
                  <c:v>10.160000000000309</c:v>
                </c:pt>
                <c:pt idx="1">
                  <c:v>25.400000000000091</c:v>
                </c:pt>
                <c:pt idx="2">
                  <c:v>46.736000000000331</c:v>
                </c:pt>
                <c:pt idx="3">
                  <c:v>65.024000000000342</c:v>
                </c:pt>
                <c:pt idx="4">
                  <c:v>71.120000000000346</c:v>
                </c:pt>
                <c:pt idx="5">
                  <c:v>74.16800000000012</c:v>
                </c:pt>
                <c:pt idx="6">
                  <c:v>77.216000000000349</c:v>
                </c:pt>
                <c:pt idx="7">
                  <c:v>83.312000000000353</c:v>
                </c:pt>
                <c:pt idx="8">
                  <c:v>93.980000000000473</c:v>
                </c:pt>
                <c:pt idx="9">
                  <c:v>95.50400000000036</c:v>
                </c:pt>
                <c:pt idx="10">
                  <c:v>122.93600000000015</c:v>
                </c:pt>
                <c:pt idx="11">
                  <c:v>144.27200000000039</c:v>
                </c:pt>
                <c:pt idx="12">
                  <c:v>154.94000000000005</c:v>
                </c:pt>
                <c:pt idx="13">
                  <c:v>174.75200000000041</c:v>
                </c:pt>
                <c:pt idx="14">
                  <c:v>193.04000000000042</c:v>
                </c:pt>
                <c:pt idx="15">
                  <c:v>246.38000000000011</c:v>
                </c:pt>
                <c:pt idx="16">
                  <c:v>462.17840000000024</c:v>
                </c:pt>
                <c:pt idx="17">
                  <c:v>574.04000000000042</c:v>
                </c:pt>
                <c:pt idx="18">
                  <c:v>614.57840000000033</c:v>
                </c:pt>
                <c:pt idx="19">
                  <c:v>659.5</c:v>
                </c:pt>
                <c:pt idx="20">
                  <c:v>703.58000000000038</c:v>
                </c:pt>
              </c:numCache>
            </c:numRef>
          </c:yVal>
          <c:smooth val="0"/>
          <c:extLst>
            <c:ext xmlns:c16="http://schemas.microsoft.com/office/drawing/2014/chart" uri="{C3380CC4-5D6E-409C-BE32-E72D297353CC}">
              <c16:uniqueId val="{00000000-AB22-471C-AB1D-32D59C6E926D}"/>
            </c:ext>
          </c:extLst>
        </c:ser>
        <c:ser>
          <c:idx val="0"/>
          <c:order val="1"/>
          <c:spPr>
            <a:ln w="19050">
              <a:noFill/>
            </a:ln>
          </c:spPr>
          <c:marker>
            <c:symbol val="diamond"/>
            <c:size val="15"/>
          </c:marker>
          <c:xVal>
            <c:numRef>
              <c:f>Baraboo_v3!$U$2:$U$23</c:f>
              <c:numCache>
                <c:formatCode>General</c:formatCode>
                <c:ptCount val="22"/>
                <c:pt idx="0">
                  <c:v>1100</c:v>
                </c:pt>
                <c:pt idx="1">
                  <c:v>1236</c:v>
                </c:pt>
                <c:pt idx="2">
                  <c:v>1275</c:v>
                </c:pt>
                <c:pt idx="3">
                  <c:v>1228</c:v>
                </c:pt>
                <c:pt idx="4">
                  <c:v>1226</c:v>
                </c:pt>
                <c:pt idx="5">
                  <c:v>1235</c:v>
                </c:pt>
                <c:pt idx="6">
                  <c:v>1215</c:v>
                </c:pt>
                <c:pt idx="7">
                  <c:v>1210</c:v>
                </c:pt>
                <c:pt idx="8">
                  <c:v>1233</c:v>
                </c:pt>
                <c:pt idx="9">
                  <c:v>1264</c:v>
                </c:pt>
                <c:pt idx="10">
                  <c:v>1261</c:v>
                </c:pt>
                <c:pt idx="11">
                  <c:v>1284</c:v>
                </c:pt>
                <c:pt idx="12">
                  <c:v>1324</c:v>
                </c:pt>
                <c:pt idx="13">
                  <c:v>1307</c:v>
                </c:pt>
                <c:pt idx="14">
                  <c:v>1279</c:v>
                </c:pt>
                <c:pt idx="15">
                  <c:v>1247</c:v>
                </c:pt>
                <c:pt idx="16">
                  <c:v>1091</c:v>
                </c:pt>
                <c:pt idx="17">
                  <c:v>1608</c:v>
                </c:pt>
                <c:pt idx="18">
                  <c:v>1126</c:v>
                </c:pt>
                <c:pt idx="19">
                  <c:v>1191</c:v>
                </c:pt>
                <c:pt idx="20">
                  <c:v>977</c:v>
                </c:pt>
                <c:pt idx="21">
                  <c:v>405</c:v>
                </c:pt>
              </c:numCache>
            </c:numRef>
          </c:xVal>
          <c:yVal>
            <c:numRef>
              <c:f>Baraboo_transform_K2Oest!$B$4:$B$24</c:f>
              <c:numCache>
                <c:formatCode>0</c:formatCode>
                <c:ptCount val="21"/>
                <c:pt idx="0">
                  <c:v>10.160000000000309</c:v>
                </c:pt>
                <c:pt idx="1">
                  <c:v>25.400000000000091</c:v>
                </c:pt>
                <c:pt idx="2">
                  <c:v>46.736000000000331</c:v>
                </c:pt>
                <c:pt idx="3">
                  <c:v>65.024000000000342</c:v>
                </c:pt>
                <c:pt idx="4">
                  <c:v>71.120000000000346</c:v>
                </c:pt>
                <c:pt idx="5">
                  <c:v>74.16800000000012</c:v>
                </c:pt>
                <c:pt idx="6">
                  <c:v>77.216000000000349</c:v>
                </c:pt>
                <c:pt idx="7">
                  <c:v>83.312000000000353</c:v>
                </c:pt>
                <c:pt idx="8">
                  <c:v>93.980000000000473</c:v>
                </c:pt>
                <c:pt idx="9">
                  <c:v>95.50400000000036</c:v>
                </c:pt>
                <c:pt idx="10">
                  <c:v>122.93600000000015</c:v>
                </c:pt>
                <c:pt idx="11">
                  <c:v>144.27200000000039</c:v>
                </c:pt>
                <c:pt idx="12">
                  <c:v>154.94000000000005</c:v>
                </c:pt>
                <c:pt idx="13">
                  <c:v>174.75200000000041</c:v>
                </c:pt>
                <c:pt idx="14">
                  <c:v>193.04000000000042</c:v>
                </c:pt>
                <c:pt idx="15">
                  <c:v>246.38000000000011</c:v>
                </c:pt>
                <c:pt idx="16">
                  <c:v>462.17840000000024</c:v>
                </c:pt>
                <c:pt idx="17">
                  <c:v>574.04000000000042</c:v>
                </c:pt>
                <c:pt idx="18">
                  <c:v>614.57840000000033</c:v>
                </c:pt>
                <c:pt idx="19">
                  <c:v>659.5</c:v>
                </c:pt>
                <c:pt idx="20">
                  <c:v>703.58000000000038</c:v>
                </c:pt>
              </c:numCache>
            </c:numRef>
          </c:yVal>
          <c:smooth val="0"/>
          <c:extLst>
            <c:ext xmlns:c16="http://schemas.microsoft.com/office/drawing/2014/chart" uri="{C3380CC4-5D6E-409C-BE32-E72D297353CC}">
              <c16:uniqueId val="{00000001-AB22-471C-AB1D-32D59C6E926D}"/>
            </c:ext>
          </c:extLst>
        </c:ser>
        <c:dLbls>
          <c:showLegendKey val="0"/>
          <c:showVal val="0"/>
          <c:showCatName val="0"/>
          <c:showSerName val="0"/>
          <c:showPercent val="0"/>
          <c:showBubbleSize val="0"/>
        </c:dLbls>
        <c:axId val="547477184"/>
        <c:axId val="547480320"/>
        <c:extLst/>
      </c:scatterChart>
      <c:valAx>
        <c:axId val="547477184"/>
        <c:scaling>
          <c:orientation val="minMax"/>
          <c:max val="2500"/>
          <c:min val="5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dirty="0" smtClean="0">
                    <a:latin typeface="Arial" panose="020B0604020202020204" pitchFamily="34" charset="0"/>
                    <a:cs typeface="Arial" panose="020B0604020202020204" pitchFamily="34" charset="0"/>
                  </a:rPr>
                  <a:t>MAP</a:t>
                </a:r>
                <a:r>
                  <a:rPr lang="en-US" sz="2400" baseline="0" dirty="0" smtClean="0">
                    <a:latin typeface="Arial" panose="020B0604020202020204" pitchFamily="34" charset="0"/>
                    <a:cs typeface="Arial" panose="020B0604020202020204" pitchFamily="34" charset="0"/>
                  </a:rPr>
                  <a:t> (mm yr</a:t>
                </a:r>
                <a:r>
                  <a:rPr lang="en-US" sz="2400" baseline="30000" dirty="0" smtClean="0">
                    <a:latin typeface="Arial" panose="020B0604020202020204" pitchFamily="34" charset="0"/>
                    <a:cs typeface="Arial" panose="020B0604020202020204" pitchFamily="34" charset="0"/>
                  </a:rPr>
                  <a:t>-1</a:t>
                </a:r>
                <a:r>
                  <a:rPr lang="en-US" sz="2400" baseline="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c:rich>
          </c:tx>
          <c:layout/>
          <c:overlay val="0"/>
          <c:spPr>
            <a:noFill/>
            <a:ln>
              <a:noFill/>
            </a:ln>
            <a:effectLst/>
          </c:spPr>
        </c:title>
        <c:numFmt formatCode="0" sourceLinked="0"/>
        <c:majorTickMark val="in"/>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480320"/>
        <c:crosses val="autoZero"/>
        <c:crossBetween val="midCat"/>
        <c:majorUnit val="500"/>
        <c:minorUnit val="100"/>
      </c:valAx>
      <c:valAx>
        <c:axId val="547480320"/>
        <c:scaling>
          <c:logBase val="10"/>
          <c:orientation val="maxMin"/>
          <c:max val="100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a:latin typeface="Arial" panose="020B0604020202020204" pitchFamily="34" charset="0"/>
                    <a:cs typeface="Arial" panose="020B0604020202020204" pitchFamily="34" charset="0"/>
                  </a:rPr>
                  <a:t>depth, cm</a:t>
                </a:r>
              </a:p>
            </c:rich>
          </c:tx>
          <c:layout/>
          <c:overlay val="0"/>
          <c:spPr>
            <a:noFill/>
            <a:ln>
              <a:noFill/>
            </a:ln>
            <a:effectLst/>
          </c:spPr>
        </c:title>
        <c:numFmt formatCode="0" sourceLinked="0"/>
        <c:majorTickMark val="in"/>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477184"/>
        <c:crosses val="autoZero"/>
        <c:crossBetween val="midCat"/>
        <c:majorUnit val="10"/>
        <c:minorUnit val="10"/>
      </c:valAx>
      <c:spPr>
        <a:solidFill>
          <a:schemeClr val="bg1">
            <a:lumMod val="95000"/>
          </a:schemeClr>
        </a:solidFill>
        <a:ln w="12700">
          <a:solidFill>
            <a:schemeClr val="tx1"/>
          </a:solidFill>
        </a:ln>
        <a:effectLst/>
      </c:spPr>
    </c:plotArea>
    <c:plotVisOnly val="1"/>
    <c:dispBlanksAs val="gap"/>
    <c:showDLblsOverMax val="0"/>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MAT</c:v>
          </c:tx>
          <c:spPr>
            <a:ln w="19050">
              <a:noFill/>
            </a:ln>
          </c:spPr>
          <c:marker>
            <c:symbol val="circle"/>
            <c:size val="15"/>
            <c:spPr>
              <a:solidFill>
                <a:srgbClr val="FFFF00"/>
              </a:solidFill>
              <a:ln w="19050">
                <a:solidFill>
                  <a:schemeClr val="tx1"/>
                </a:solidFill>
              </a:ln>
            </c:spPr>
          </c:marker>
          <c:xVal>
            <c:numRef>
              <c:f>Baraboo_transform_K2Oest!$G$4:$G$24</c:f>
              <c:numCache>
                <c:formatCode>General</c:formatCode>
                <c:ptCount val="21"/>
                <c:pt idx="0">
                  <c:v>17.3</c:v>
                </c:pt>
                <c:pt idx="1">
                  <c:v>18.399999999999999</c:v>
                </c:pt>
                <c:pt idx="2">
                  <c:v>16.8</c:v>
                </c:pt>
                <c:pt idx="3">
                  <c:v>17.3</c:v>
                </c:pt>
                <c:pt idx="4">
                  <c:v>17.5</c:v>
                </c:pt>
                <c:pt idx="5">
                  <c:v>16.8</c:v>
                </c:pt>
                <c:pt idx="6">
                  <c:v>15.5</c:v>
                </c:pt>
                <c:pt idx="7">
                  <c:v>15.1</c:v>
                </c:pt>
                <c:pt idx="8">
                  <c:v>15.2</c:v>
                </c:pt>
                <c:pt idx="9">
                  <c:v>15</c:v>
                </c:pt>
                <c:pt idx="10">
                  <c:v>15.2</c:v>
                </c:pt>
                <c:pt idx="11">
                  <c:v>14.8</c:v>
                </c:pt>
                <c:pt idx="12">
                  <c:v>16</c:v>
                </c:pt>
                <c:pt idx="13">
                  <c:v>15.3</c:v>
                </c:pt>
                <c:pt idx="14">
                  <c:v>15.5</c:v>
                </c:pt>
                <c:pt idx="15">
                  <c:v>14.9</c:v>
                </c:pt>
                <c:pt idx="16">
                  <c:v>17.600000000000001</c:v>
                </c:pt>
                <c:pt idx="17">
                  <c:v>11</c:v>
                </c:pt>
                <c:pt idx="18">
                  <c:v>16.100000000000001</c:v>
                </c:pt>
                <c:pt idx="19">
                  <c:v>14.4</c:v>
                </c:pt>
                <c:pt idx="20">
                  <c:v>9.3000000000000007</c:v>
                </c:pt>
              </c:numCache>
            </c:numRef>
          </c:xVal>
          <c:yVal>
            <c:numRef>
              <c:f>Baraboo_transform_K2Oest!$B$4:$B$24</c:f>
              <c:numCache>
                <c:formatCode>0</c:formatCode>
                <c:ptCount val="21"/>
                <c:pt idx="0">
                  <c:v>10.160000000000309</c:v>
                </c:pt>
                <c:pt idx="1">
                  <c:v>25.400000000000091</c:v>
                </c:pt>
                <c:pt idx="2">
                  <c:v>46.736000000000331</c:v>
                </c:pt>
                <c:pt idx="3">
                  <c:v>65.024000000000342</c:v>
                </c:pt>
                <c:pt idx="4">
                  <c:v>71.120000000000346</c:v>
                </c:pt>
                <c:pt idx="5">
                  <c:v>74.16800000000012</c:v>
                </c:pt>
                <c:pt idx="6">
                  <c:v>77.216000000000349</c:v>
                </c:pt>
                <c:pt idx="7">
                  <c:v>83.312000000000353</c:v>
                </c:pt>
                <c:pt idx="8">
                  <c:v>93.980000000000473</c:v>
                </c:pt>
                <c:pt idx="9">
                  <c:v>95.50400000000036</c:v>
                </c:pt>
                <c:pt idx="10">
                  <c:v>122.93600000000015</c:v>
                </c:pt>
                <c:pt idx="11">
                  <c:v>144.27200000000039</c:v>
                </c:pt>
                <c:pt idx="12">
                  <c:v>154.94000000000005</c:v>
                </c:pt>
                <c:pt idx="13">
                  <c:v>174.75200000000041</c:v>
                </c:pt>
                <c:pt idx="14">
                  <c:v>193.04000000000042</c:v>
                </c:pt>
                <c:pt idx="15">
                  <c:v>246.38000000000011</c:v>
                </c:pt>
                <c:pt idx="16">
                  <c:v>462.17840000000024</c:v>
                </c:pt>
                <c:pt idx="17">
                  <c:v>574.04000000000042</c:v>
                </c:pt>
                <c:pt idx="18">
                  <c:v>614.57840000000033</c:v>
                </c:pt>
                <c:pt idx="19">
                  <c:v>659.5</c:v>
                </c:pt>
                <c:pt idx="20">
                  <c:v>703.58000000000038</c:v>
                </c:pt>
              </c:numCache>
            </c:numRef>
          </c:yVal>
          <c:smooth val="0"/>
          <c:extLst>
            <c:ext xmlns:c16="http://schemas.microsoft.com/office/drawing/2014/chart" uri="{C3380CC4-5D6E-409C-BE32-E72D297353CC}">
              <c16:uniqueId val="{00000000-863D-4765-AEDD-4A7C56928569}"/>
            </c:ext>
          </c:extLst>
        </c:ser>
        <c:ser>
          <c:idx val="0"/>
          <c:order val="1"/>
          <c:spPr>
            <a:ln w="19050">
              <a:noFill/>
            </a:ln>
          </c:spPr>
          <c:marker>
            <c:symbol val="diamond"/>
            <c:size val="15"/>
          </c:marker>
          <c:xVal>
            <c:numRef>
              <c:f>Baraboo_v3!$X$2:$X$23</c:f>
              <c:numCache>
                <c:formatCode>General</c:formatCode>
                <c:ptCount val="22"/>
                <c:pt idx="0">
                  <c:v>12</c:v>
                </c:pt>
                <c:pt idx="1">
                  <c:v>11.3</c:v>
                </c:pt>
                <c:pt idx="2">
                  <c:v>11.1</c:v>
                </c:pt>
                <c:pt idx="3">
                  <c:v>11.8</c:v>
                </c:pt>
                <c:pt idx="4">
                  <c:v>12</c:v>
                </c:pt>
                <c:pt idx="5">
                  <c:v>11.2</c:v>
                </c:pt>
                <c:pt idx="6">
                  <c:v>11</c:v>
                </c:pt>
                <c:pt idx="7">
                  <c:v>10.7</c:v>
                </c:pt>
                <c:pt idx="8">
                  <c:v>10.7</c:v>
                </c:pt>
                <c:pt idx="9">
                  <c:v>10.6</c:v>
                </c:pt>
                <c:pt idx="10">
                  <c:v>10.6</c:v>
                </c:pt>
                <c:pt idx="11">
                  <c:v>10.5</c:v>
                </c:pt>
                <c:pt idx="12">
                  <c:v>10.5</c:v>
                </c:pt>
                <c:pt idx="13">
                  <c:v>10.5</c:v>
                </c:pt>
                <c:pt idx="14">
                  <c:v>10.7</c:v>
                </c:pt>
                <c:pt idx="15">
                  <c:v>11.4</c:v>
                </c:pt>
                <c:pt idx="16">
                  <c:v>16.7</c:v>
                </c:pt>
                <c:pt idx="17">
                  <c:v>9.1999999999999993</c:v>
                </c:pt>
                <c:pt idx="18">
                  <c:v>15.3</c:v>
                </c:pt>
                <c:pt idx="19">
                  <c:v>11.4</c:v>
                </c:pt>
                <c:pt idx="20">
                  <c:v>6.2</c:v>
                </c:pt>
                <c:pt idx="21">
                  <c:v>5.5</c:v>
                </c:pt>
              </c:numCache>
            </c:numRef>
          </c:xVal>
          <c:yVal>
            <c:numRef>
              <c:f>Baraboo_transform_K2Oest!$B$4:$B$24</c:f>
              <c:numCache>
                <c:formatCode>0</c:formatCode>
                <c:ptCount val="21"/>
                <c:pt idx="0">
                  <c:v>10.160000000000309</c:v>
                </c:pt>
                <c:pt idx="1">
                  <c:v>25.400000000000091</c:v>
                </c:pt>
                <c:pt idx="2">
                  <c:v>46.736000000000331</c:v>
                </c:pt>
                <c:pt idx="3">
                  <c:v>65.024000000000342</c:v>
                </c:pt>
                <c:pt idx="4">
                  <c:v>71.120000000000346</c:v>
                </c:pt>
                <c:pt idx="5">
                  <c:v>74.16800000000012</c:v>
                </c:pt>
                <c:pt idx="6">
                  <c:v>77.216000000000349</c:v>
                </c:pt>
                <c:pt idx="7">
                  <c:v>83.312000000000353</c:v>
                </c:pt>
                <c:pt idx="8">
                  <c:v>93.980000000000473</c:v>
                </c:pt>
                <c:pt idx="9">
                  <c:v>95.50400000000036</c:v>
                </c:pt>
                <c:pt idx="10">
                  <c:v>122.93600000000015</c:v>
                </c:pt>
                <c:pt idx="11">
                  <c:v>144.27200000000039</c:v>
                </c:pt>
                <c:pt idx="12">
                  <c:v>154.94000000000005</c:v>
                </c:pt>
                <c:pt idx="13">
                  <c:v>174.75200000000041</c:v>
                </c:pt>
                <c:pt idx="14">
                  <c:v>193.04000000000042</c:v>
                </c:pt>
                <c:pt idx="15">
                  <c:v>246.38000000000011</c:v>
                </c:pt>
                <c:pt idx="16">
                  <c:v>462.17840000000024</c:v>
                </c:pt>
                <c:pt idx="17">
                  <c:v>574.04000000000042</c:v>
                </c:pt>
                <c:pt idx="18">
                  <c:v>614.57840000000033</c:v>
                </c:pt>
                <c:pt idx="19">
                  <c:v>659.5</c:v>
                </c:pt>
                <c:pt idx="20">
                  <c:v>703.58000000000038</c:v>
                </c:pt>
              </c:numCache>
            </c:numRef>
          </c:yVal>
          <c:smooth val="0"/>
          <c:extLst>
            <c:ext xmlns:c16="http://schemas.microsoft.com/office/drawing/2014/chart" uri="{C3380CC4-5D6E-409C-BE32-E72D297353CC}">
              <c16:uniqueId val="{00000001-863D-4765-AEDD-4A7C56928569}"/>
            </c:ext>
          </c:extLst>
        </c:ser>
        <c:dLbls>
          <c:showLegendKey val="0"/>
          <c:showVal val="0"/>
          <c:showCatName val="0"/>
          <c:showSerName val="0"/>
          <c:showPercent val="0"/>
          <c:showBubbleSize val="0"/>
        </c:dLbls>
        <c:axId val="547481496"/>
        <c:axId val="547476400"/>
        <c:extLst/>
      </c:scatterChart>
      <c:valAx>
        <c:axId val="547481496"/>
        <c:scaling>
          <c:orientation val="minMax"/>
          <c:max val="25"/>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dirty="0" smtClean="0">
                    <a:latin typeface="Arial" panose="020B0604020202020204" pitchFamily="34" charset="0"/>
                    <a:cs typeface="Arial" panose="020B0604020202020204" pitchFamily="34" charset="0"/>
                  </a:rPr>
                  <a:t>MAT (</a:t>
                </a:r>
                <a:r>
                  <a:rPr lang="en-US" sz="2400" baseline="30000" dirty="0" err="1" smtClean="0">
                    <a:latin typeface="Arial" panose="020B0604020202020204" pitchFamily="34" charset="0"/>
                    <a:cs typeface="Arial" panose="020B0604020202020204" pitchFamily="34" charset="0"/>
                  </a:rPr>
                  <a:t>o</a:t>
                </a:r>
                <a:r>
                  <a:rPr lang="en-US" sz="2400" dirty="0" err="1" smtClean="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c:rich>
          </c:tx>
          <c:layout>
            <c:manualLayout>
              <c:xMode val="edge"/>
              <c:yMode val="edge"/>
              <c:x val="0.5249274795331127"/>
              <c:y val="2.3256853080415973E-2"/>
            </c:manualLayout>
          </c:layout>
          <c:overlay val="0"/>
          <c:spPr>
            <a:noFill/>
            <a:ln>
              <a:noFill/>
            </a:ln>
            <a:effectLst/>
          </c:spPr>
        </c:title>
        <c:numFmt formatCode="0" sourceLinked="0"/>
        <c:majorTickMark val="in"/>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476400"/>
        <c:crosses val="autoZero"/>
        <c:crossBetween val="midCat"/>
        <c:majorUnit val="5"/>
      </c:valAx>
      <c:valAx>
        <c:axId val="547476400"/>
        <c:scaling>
          <c:logBase val="10"/>
          <c:orientation val="maxMin"/>
          <c:max val="100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a:latin typeface="Arial" panose="020B0604020202020204" pitchFamily="34" charset="0"/>
                    <a:cs typeface="Arial" panose="020B0604020202020204" pitchFamily="34" charset="0"/>
                  </a:rPr>
                  <a:t>depth, cm</a:t>
                </a:r>
              </a:p>
            </c:rich>
          </c:tx>
          <c:layout/>
          <c:overlay val="0"/>
          <c:spPr>
            <a:noFill/>
            <a:ln>
              <a:noFill/>
            </a:ln>
            <a:effectLst/>
          </c:spPr>
        </c:title>
        <c:numFmt formatCode="0" sourceLinked="0"/>
        <c:majorTickMark val="in"/>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481496"/>
        <c:crosses val="autoZero"/>
        <c:crossBetween val="midCat"/>
        <c:majorUnit val="10"/>
        <c:minorUnit val="10"/>
      </c:valAx>
      <c:spPr>
        <a:solidFill>
          <a:schemeClr val="bg1">
            <a:lumMod val="95000"/>
          </a:schemeClr>
        </a:solidFill>
        <a:ln w="12700">
          <a:solidFill>
            <a:schemeClr val="tx1"/>
          </a:solidFill>
        </a:ln>
        <a:effectLst/>
      </c:spPr>
    </c:plotArea>
    <c:plotVisOnly val="1"/>
    <c:dispBlanksAs val="gap"/>
    <c:showDLblsOverMax val="0"/>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06615137220991"/>
          <c:y val="0.20683527249339304"/>
          <c:w val="0.66497909256097509"/>
          <c:h val="0.74099207570903547"/>
        </c:manualLayout>
      </c:layout>
      <c:scatterChart>
        <c:scatterStyle val="lineMarker"/>
        <c:varyColors val="0"/>
        <c:ser>
          <c:idx val="1"/>
          <c:order val="0"/>
          <c:tx>
            <c:strRef>
              <c:f>Baraboo!$Z$79</c:f>
              <c:strCache>
                <c:ptCount val="1"/>
                <c:pt idx="0">
                  <c:v>Baraboo</c:v>
                </c:pt>
              </c:strCache>
            </c:strRef>
          </c:tx>
          <c:spPr>
            <a:ln w="19050">
              <a:noFill/>
            </a:ln>
          </c:spPr>
          <c:xVal>
            <c:numRef>
              <c:f>Baraboo!$Z$80:$Z$100</c:f>
              <c:numCache>
                <c:formatCode>0</c:formatCode>
                <c:ptCount val="21"/>
                <c:pt idx="0">
                  <c:v>10.160000000000309</c:v>
                </c:pt>
                <c:pt idx="1">
                  <c:v>25.400000000000091</c:v>
                </c:pt>
                <c:pt idx="2">
                  <c:v>46.736000000000331</c:v>
                </c:pt>
                <c:pt idx="3">
                  <c:v>65.024000000000342</c:v>
                </c:pt>
                <c:pt idx="4">
                  <c:v>71.120000000000346</c:v>
                </c:pt>
                <c:pt idx="5">
                  <c:v>74.16800000000012</c:v>
                </c:pt>
                <c:pt idx="6">
                  <c:v>77.216000000000349</c:v>
                </c:pt>
                <c:pt idx="7">
                  <c:v>83.312000000000353</c:v>
                </c:pt>
                <c:pt idx="8">
                  <c:v>93.980000000000473</c:v>
                </c:pt>
                <c:pt idx="9">
                  <c:v>95.50400000000036</c:v>
                </c:pt>
                <c:pt idx="10">
                  <c:v>122.93600000000015</c:v>
                </c:pt>
                <c:pt idx="11">
                  <c:v>144.27200000000039</c:v>
                </c:pt>
                <c:pt idx="12">
                  <c:v>154.94000000000005</c:v>
                </c:pt>
                <c:pt idx="13">
                  <c:v>174.75200000000041</c:v>
                </c:pt>
                <c:pt idx="14">
                  <c:v>193.04000000000042</c:v>
                </c:pt>
                <c:pt idx="15">
                  <c:v>246.38000000000011</c:v>
                </c:pt>
                <c:pt idx="16">
                  <c:v>462.17840000000024</c:v>
                </c:pt>
                <c:pt idx="17">
                  <c:v>574.04000000000042</c:v>
                </c:pt>
                <c:pt idx="18">
                  <c:v>614.57840000000033</c:v>
                </c:pt>
                <c:pt idx="19">
                  <c:v>659.5</c:v>
                </c:pt>
                <c:pt idx="20">
                  <c:v>703.58000000000038</c:v>
                </c:pt>
              </c:numCache>
            </c:numRef>
          </c:xVal>
          <c:yVal>
            <c:numRef>
              <c:f>Baraboo!$Y$80:$Y$100</c:f>
              <c:numCache>
                <c:formatCode>0.00</c:formatCode>
                <c:ptCount val="21"/>
                <c:pt idx="0">
                  <c:v>4.7090751650013845</c:v>
                </c:pt>
                <c:pt idx="1">
                  <c:v>4.7734820320069566</c:v>
                </c:pt>
                <c:pt idx="2">
                  <c:v>4.7335664482009081</c:v>
                </c:pt>
                <c:pt idx="3">
                  <c:v>4.8610821443354606</c:v>
                </c:pt>
                <c:pt idx="4">
                  <c:v>4.9077713907221598</c:v>
                </c:pt>
                <c:pt idx="5">
                  <c:v>4.8847118984131646</c:v>
                </c:pt>
                <c:pt idx="6">
                  <c:v>4.8062384872671462</c:v>
                </c:pt>
                <c:pt idx="7">
                  <c:v>4.7256795867284911</c:v>
                </c:pt>
                <c:pt idx="8">
                  <c:v>4.8065851259246655</c:v>
                </c:pt>
                <c:pt idx="9">
                  <c:v>4.7825737317701034</c:v>
                </c:pt>
                <c:pt idx="10">
                  <c:v>5.0090315876550431</c:v>
                </c:pt>
                <c:pt idx="11">
                  <c:v>4.9875358347546337</c:v>
                </c:pt>
                <c:pt idx="12">
                  <c:v>5.0557927506789611</c:v>
                </c:pt>
                <c:pt idx="13">
                  <c:v>5.0195289286139122</c:v>
                </c:pt>
                <c:pt idx="14">
                  <c:v>4.9901258598249019</c:v>
                </c:pt>
                <c:pt idx="15">
                  <c:v>5.039022181789659</c:v>
                </c:pt>
                <c:pt idx="16">
                  <c:v>5.3061160961237803</c:v>
                </c:pt>
                <c:pt idx="17">
                  <c:v>5.2922206658667612</c:v>
                </c:pt>
                <c:pt idx="18">
                  <c:v>5.0813739897919312</c:v>
                </c:pt>
                <c:pt idx="19">
                  <c:v>4.8196627124660383</c:v>
                </c:pt>
                <c:pt idx="20">
                  <c:v>5.1456702259346265</c:v>
                </c:pt>
              </c:numCache>
            </c:numRef>
          </c:yVal>
          <c:smooth val="0"/>
          <c:extLst>
            <c:ext xmlns:c16="http://schemas.microsoft.com/office/drawing/2014/chart" uri="{C3380CC4-5D6E-409C-BE32-E72D297353CC}">
              <c16:uniqueId val="{00000000-D78B-4046-A1A3-4B7F5F5E9537}"/>
            </c:ext>
          </c:extLst>
        </c:ser>
        <c:ser>
          <c:idx val="2"/>
          <c:order val="1"/>
          <c:tx>
            <c:strRef>
              <c:f>Baraboo!$Z$79</c:f>
              <c:strCache>
                <c:ptCount val="1"/>
                <c:pt idx="0">
                  <c:v>Baraboo</c:v>
                </c:pt>
              </c:strCache>
            </c:strRef>
          </c:tx>
          <c:spPr>
            <a:ln w="19050">
              <a:solidFill>
                <a:srgbClr val="FF0000"/>
              </a:solidFill>
            </a:ln>
          </c:spPr>
          <c:marker>
            <c:symbol val="triangle"/>
            <c:size val="18"/>
            <c:spPr>
              <a:solidFill>
                <a:srgbClr val="FF0000"/>
              </a:solidFill>
              <a:ln w="12700">
                <a:solidFill>
                  <a:schemeClr val="tx1"/>
                </a:solidFill>
              </a:ln>
            </c:spPr>
          </c:marker>
          <c:xVal>
            <c:numRef>
              <c:f>Baraboo!$Y$80:$Y$100</c:f>
              <c:numCache>
                <c:formatCode>0.00</c:formatCode>
                <c:ptCount val="21"/>
                <c:pt idx="0">
                  <c:v>4.7090751650013845</c:v>
                </c:pt>
                <c:pt idx="1">
                  <c:v>4.7734820320069566</c:v>
                </c:pt>
                <c:pt idx="2">
                  <c:v>4.7335664482009081</c:v>
                </c:pt>
                <c:pt idx="3">
                  <c:v>4.8610821443354606</c:v>
                </c:pt>
                <c:pt idx="4">
                  <c:v>4.9077713907221598</c:v>
                </c:pt>
                <c:pt idx="5">
                  <c:v>4.8847118984131646</c:v>
                </c:pt>
                <c:pt idx="6">
                  <c:v>4.8062384872671462</c:v>
                </c:pt>
                <c:pt idx="7">
                  <c:v>4.7256795867284911</c:v>
                </c:pt>
                <c:pt idx="8">
                  <c:v>4.8065851259246655</c:v>
                </c:pt>
                <c:pt idx="9">
                  <c:v>4.7825737317701034</c:v>
                </c:pt>
                <c:pt idx="10">
                  <c:v>5.0090315876550431</c:v>
                </c:pt>
                <c:pt idx="11">
                  <c:v>4.9875358347546337</c:v>
                </c:pt>
                <c:pt idx="12">
                  <c:v>5.0557927506789611</c:v>
                </c:pt>
                <c:pt idx="13">
                  <c:v>5.0195289286139122</c:v>
                </c:pt>
                <c:pt idx="14">
                  <c:v>4.9901258598249019</c:v>
                </c:pt>
                <c:pt idx="15">
                  <c:v>5.039022181789659</c:v>
                </c:pt>
                <c:pt idx="16">
                  <c:v>5.3061160961237803</c:v>
                </c:pt>
                <c:pt idx="17">
                  <c:v>5.2922206658667612</c:v>
                </c:pt>
                <c:pt idx="18">
                  <c:v>5.0813739897919312</c:v>
                </c:pt>
                <c:pt idx="19">
                  <c:v>4.8196627124660383</c:v>
                </c:pt>
                <c:pt idx="20">
                  <c:v>5.1456702259346265</c:v>
                </c:pt>
              </c:numCache>
            </c:numRef>
          </c:xVal>
          <c:yVal>
            <c:numRef>
              <c:f>Baraboo!$Z$80:$Z$100</c:f>
              <c:numCache>
                <c:formatCode>0</c:formatCode>
                <c:ptCount val="21"/>
                <c:pt idx="0">
                  <c:v>10.160000000000309</c:v>
                </c:pt>
                <c:pt idx="1">
                  <c:v>25.400000000000091</c:v>
                </c:pt>
                <c:pt idx="2">
                  <c:v>46.736000000000331</c:v>
                </c:pt>
                <c:pt idx="3">
                  <c:v>65.024000000000342</c:v>
                </c:pt>
                <c:pt idx="4">
                  <c:v>71.120000000000346</c:v>
                </c:pt>
                <c:pt idx="5">
                  <c:v>74.16800000000012</c:v>
                </c:pt>
                <c:pt idx="6">
                  <c:v>77.216000000000349</c:v>
                </c:pt>
                <c:pt idx="7">
                  <c:v>83.312000000000353</c:v>
                </c:pt>
                <c:pt idx="8">
                  <c:v>93.980000000000473</c:v>
                </c:pt>
                <c:pt idx="9">
                  <c:v>95.50400000000036</c:v>
                </c:pt>
                <c:pt idx="10">
                  <c:v>122.93600000000015</c:v>
                </c:pt>
                <c:pt idx="11">
                  <c:v>144.27200000000039</c:v>
                </c:pt>
                <c:pt idx="12">
                  <c:v>154.94000000000005</c:v>
                </c:pt>
                <c:pt idx="13">
                  <c:v>174.75200000000041</c:v>
                </c:pt>
                <c:pt idx="14">
                  <c:v>193.04000000000042</c:v>
                </c:pt>
                <c:pt idx="15">
                  <c:v>246.38000000000011</c:v>
                </c:pt>
                <c:pt idx="16">
                  <c:v>462.17840000000024</c:v>
                </c:pt>
                <c:pt idx="17">
                  <c:v>574.04000000000042</c:v>
                </c:pt>
                <c:pt idx="18">
                  <c:v>614.57840000000033</c:v>
                </c:pt>
                <c:pt idx="19">
                  <c:v>659.5</c:v>
                </c:pt>
                <c:pt idx="20">
                  <c:v>703.58000000000038</c:v>
                </c:pt>
              </c:numCache>
            </c:numRef>
          </c:yVal>
          <c:smooth val="0"/>
          <c:extLst>
            <c:ext xmlns:c16="http://schemas.microsoft.com/office/drawing/2014/chart" uri="{C3380CC4-5D6E-409C-BE32-E72D297353CC}">
              <c16:uniqueId val="{00000001-D78B-4046-A1A3-4B7F5F5E9537}"/>
            </c:ext>
          </c:extLst>
        </c:ser>
        <c:dLbls>
          <c:showLegendKey val="0"/>
          <c:showVal val="0"/>
          <c:showCatName val="0"/>
          <c:showSerName val="0"/>
          <c:showPercent val="0"/>
          <c:showBubbleSize val="0"/>
        </c:dLbls>
        <c:axId val="547481496"/>
        <c:axId val="547476400"/>
        <c:extLst/>
      </c:scatterChart>
      <c:valAx>
        <c:axId val="547481496"/>
        <c:scaling>
          <c:orientation val="minMax"/>
          <c:max val="6"/>
          <c:min val="3"/>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dirty="0" smtClean="0">
                    <a:latin typeface="Arial" panose="020B0604020202020204" pitchFamily="34" charset="0"/>
                    <a:cs typeface="Arial" panose="020B0604020202020204" pitchFamily="34" charset="0"/>
                  </a:rPr>
                  <a:t>Baraboo </a:t>
                </a:r>
                <a:r>
                  <a:rPr lang="en-US" sz="2400" dirty="0" err="1" smtClean="0">
                    <a:latin typeface="Arial" panose="020B0604020202020204" pitchFamily="34" charset="0"/>
                    <a:cs typeface="Arial" panose="020B0604020202020204" pitchFamily="34" charset="0"/>
                  </a:rPr>
                  <a:t>AlCa</a:t>
                </a:r>
                <a:r>
                  <a:rPr lang="en-US" sz="2400" dirty="0" smtClean="0">
                    <a:latin typeface="Arial" panose="020B0604020202020204" pitchFamily="34" charset="0"/>
                    <a:cs typeface="Arial" panose="020B0604020202020204" pitchFamily="34" charset="0"/>
                  </a:rPr>
                  <a:t> estimated pH</a:t>
                </a:r>
                <a:endParaRPr lang="en-US" sz="2400" dirty="0">
                  <a:latin typeface="Arial" panose="020B0604020202020204" pitchFamily="34" charset="0"/>
                  <a:cs typeface="Arial" panose="020B0604020202020204" pitchFamily="34" charset="0"/>
                </a:endParaRPr>
              </a:p>
            </c:rich>
          </c:tx>
          <c:layout>
            <c:manualLayout>
              <c:xMode val="edge"/>
              <c:yMode val="edge"/>
              <c:x val="0.2187327868263042"/>
              <c:y val="1.2388289426784617E-2"/>
            </c:manualLayout>
          </c:layout>
          <c:overlay val="0"/>
          <c:spPr>
            <a:noFill/>
            <a:ln>
              <a:noFill/>
            </a:ln>
            <a:effectLst/>
          </c:spPr>
        </c:title>
        <c:numFmt formatCode="0" sourceLinked="0"/>
        <c:majorTickMark val="in"/>
        <c:minorTickMark val="in"/>
        <c:tickLblPos val="nextTo"/>
        <c:spPr>
          <a:noFill/>
          <a:ln w="31750"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476400"/>
        <c:crosses val="autoZero"/>
        <c:crossBetween val="midCat"/>
        <c:majorUnit val="1"/>
        <c:minorUnit val="0.5"/>
      </c:valAx>
      <c:valAx>
        <c:axId val="547476400"/>
        <c:scaling>
          <c:logBase val="10"/>
          <c:orientation val="maxMin"/>
          <c:max val="100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3600">
                    <a:latin typeface="Arial" panose="020B0604020202020204" pitchFamily="34" charset="0"/>
                    <a:cs typeface="Arial" panose="020B0604020202020204" pitchFamily="34" charset="0"/>
                  </a:rPr>
                  <a:t>depth, cm</a:t>
                </a:r>
              </a:p>
            </c:rich>
          </c:tx>
          <c:layout/>
          <c:overlay val="0"/>
          <c:spPr>
            <a:noFill/>
            <a:ln>
              <a:noFill/>
            </a:ln>
            <a:effectLst/>
          </c:spPr>
        </c:title>
        <c:numFmt formatCode="0" sourceLinked="0"/>
        <c:majorTickMark val="in"/>
        <c:minorTickMark val="in"/>
        <c:tickLblPos val="nextTo"/>
        <c:spPr>
          <a:noFill/>
          <a:ln w="381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7481496"/>
        <c:crosses val="autoZero"/>
        <c:crossBetween val="midCat"/>
        <c:majorUnit val="10"/>
        <c:minorUnit val="10"/>
      </c:valAx>
      <c:spPr>
        <a:solidFill>
          <a:schemeClr val="bg1"/>
        </a:solidFill>
        <a:ln w="12700">
          <a:solidFill>
            <a:schemeClr val="tx1"/>
          </a:solidFill>
        </a:ln>
        <a:effectLst/>
      </c:spPr>
    </c:plotArea>
    <c:plotVisOnly val="1"/>
    <c:dispBlanksAs val="gap"/>
    <c:showDLblsOverMax val="0"/>
  </c:chart>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D3906-519B-4643-9A52-1065A43CD4E3}" type="datetimeFigureOut">
              <a:rPr lang="en-US" smtClean="0"/>
              <a:t>3/10/2017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FD237-ABCA-4CB5-B510-150C676172B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3/10/2017 11:16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44903"/>
            <a:ext cx="7681913" cy="3199895"/>
          </a:xfrm>
        </p:spPr>
        <p:txBody>
          <a:bodyPr/>
          <a:lstStyle/>
          <a:p>
            <a:pPr algn="ctr"/>
            <a:r>
              <a:rPr lang="en-US" sz="4000" dirty="0">
                <a:latin typeface="Arial" panose="020B0604020202020204" pitchFamily="34" charset="0"/>
                <a:cs typeface="Arial" panose="020B0604020202020204" pitchFamily="34" charset="0"/>
              </a:rPr>
              <a:t>APPLICATIONS OF </a:t>
            </a:r>
            <a:r>
              <a:rPr lang="en-US" sz="4000" dirty="0" err="1" smtClean="0">
                <a:latin typeface="Arial" panose="020B0604020202020204" pitchFamily="34" charset="0"/>
                <a:cs typeface="Arial" panose="020B0604020202020204" pitchFamily="34" charset="0"/>
              </a:rPr>
              <a:t>tau</a:t>
            </a:r>
            <a:r>
              <a:rPr lang="en-US" sz="4000" baseline="-25000" dirty="0" err="1" smtClean="0">
                <a:latin typeface="Arial" panose="020B0604020202020204" pitchFamily="34" charset="0"/>
                <a:cs typeface="Arial" panose="020B0604020202020204" pitchFamily="34" charset="0"/>
              </a:rPr>
              <a:t>P</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AND </a:t>
            </a:r>
            <a:r>
              <a:rPr lang="en-US" sz="4000" dirty="0" err="1" smtClean="0">
                <a:latin typeface="Arial" panose="020B0604020202020204" pitchFamily="34" charset="0"/>
                <a:cs typeface="Arial" panose="020B0604020202020204" pitchFamily="34" charset="0"/>
              </a:rPr>
              <a:t>tau</a:t>
            </a:r>
            <a:r>
              <a:rPr lang="en-US" sz="4000" baseline="-25000" dirty="0" err="1" smtClean="0">
                <a:latin typeface="Arial" panose="020B0604020202020204" pitchFamily="34" charset="0"/>
                <a:cs typeface="Arial" panose="020B0604020202020204" pitchFamily="34" charset="0"/>
              </a:rPr>
              <a:t>Fe</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AS INDICATORS OF MICROBIAL BIOCYCLING AND REDOX PROCESSES IN PRECAMBRIAN PALEOSOLS AND </a:t>
            </a:r>
            <a:r>
              <a:rPr lang="en-US" sz="4000" dirty="0" smtClean="0">
                <a:latin typeface="Arial" panose="020B0604020202020204" pitchFamily="34" charset="0"/>
                <a:cs typeface="Arial" panose="020B0604020202020204" pitchFamily="34" charset="0"/>
              </a:rPr>
              <a:t>PALEOSAPROLITES</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95" y="3446682"/>
            <a:ext cx="9144000" cy="2573117"/>
          </a:xfrm>
        </p:spPr>
        <p:txBody>
          <a:bodyPr/>
          <a:lstStyle/>
          <a:p>
            <a:pPr algn="ctr"/>
            <a:r>
              <a:rPr lang="en-US" dirty="0" smtClean="0">
                <a:latin typeface="Arial" panose="020B0604020202020204" pitchFamily="34" charset="0"/>
                <a:cs typeface="Arial" panose="020B0604020202020204" pitchFamily="34" charset="0"/>
              </a:rPr>
              <a:t>Steven G. Driese </a:t>
            </a:r>
          </a:p>
          <a:p>
            <a:pPr algn="ctr"/>
            <a:r>
              <a:rPr lang="en-US" sz="2000" dirty="0" smtClean="0">
                <a:latin typeface="Arial" panose="020B0604020202020204" pitchFamily="34" charset="0"/>
                <a:cs typeface="Arial" panose="020B0604020202020204" pitchFamily="34" charset="0"/>
              </a:rPr>
              <a:t>Department of Geosciences and </a:t>
            </a:r>
          </a:p>
          <a:p>
            <a:pPr algn="ctr"/>
            <a:r>
              <a:rPr lang="en-US" sz="2000" dirty="0" smtClean="0">
                <a:latin typeface="Arial" panose="020B0604020202020204" pitchFamily="34" charset="0"/>
                <a:cs typeface="Arial" panose="020B0604020202020204" pitchFamily="34" charset="0"/>
              </a:rPr>
              <a:t>Terrestrial Paleoclimatology Research Group, Baylor University, Waco, TX</a:t>
            </a:r>
          </a:p>
          <a:p>
            <a:pPr algn="ctr"/>
            <a:r>
              <a:rPr lang="en-US" sz="2400" dirty="0" smtClean="0">
                <a:latin typeface="Arial" panose="020B0604020202020204" pitchFamily="34" charset="0"/>
                <a:cs typeface="Arial" panose="020B0604020202020204" pitchFamily="34" charset="0"/>
              </a:rPr>
              <a:t>L. Gordon Medaris, </a:t>
            </a:r>
            <a:r>
              <a:rPr lang="en-US" sz="2400" dirty="0">
                <a:latin typeface="Arial" panose="020B0604020202020204" pitchFamily="34" charset="0"/>
                <a:cs typeface="Arial" panose="020B0604020202020204" pitchFamily="34" charset="0"/>
              </a:rPr>
              <a:t>Jr</a:t>
            </a:r>
            <a:r>
              <a:rPr lang="en-US" sz="2400" dirty="0" smtClean="0">
                <a:latin typeface="Arial" panose="020B0604020202020204" pitchFamily="34" charset="0"/>
                <a:cs typeface="Arial" panose="020B0604020202020204" pitchFamily="34" charset="0"/>
              </a:rPr>
              <a:t>. </a:t>
            </a:r>
          </a:p>
          <a:p>
            <a:pPr algn="ctr"/>
            <a:r>
              <a:rPr lang="en-US" sz="2000" dirty="0" smtClean="0">
                <a:latin typeface="Arial" panose="020B0604020202020204" pitchFamily="34" charset="0"/>
                <a:cs typeface="Arial" panose="020B0604020202020204" pitchFamily="34" charset="0"/>
              </a:rPr>
              <a:t>Department </a:t>
            </a:r>
            <a:r>
              <a:rPr lang="en-US" sz="2000" dirty="0">
                <a:latin typeface="Arial" panose="020B0604020202020204" pitchFamily="34" charset="0"/>
                <a:cs typeface="Arial" panose="020B0604020202020204" pitchFamily="34" charset="0"/>
              </a:rPr>
              <a:t>of Geoscience, University of Wisconsin, </a:t>
            </a:r>
            <a:r>
              <a:rPr lang="en-US" sz="2000" dirty="0" smtClean="0">
                <a:latin typeface="Arial" panose="020B0604020202020204" pitchFamily="34" charset="0"/>
                <a:cs typeface="Arial" panose="020B0604020202020204" pitchFamily="34" charset="0"/>
              </a:rPr>
              <a:t>Madison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WI</a:t>
            </a:r>
          </a:p>
          <a:p>
            <a:pPr algn="ctr"/>
            <a:r>
              <a:rPr lang="en-US" sz="2400" dirty="0" smtClean="0">
                <a:latin typeface="Arial" panose="020B0604020202020204" pitchFamily="34" charset="0"/>
                <a:cs typeface="Arial" panose="020B0604020202020204" pitchFamily="34" charset="0"/>
              </a:rPr>
              <a:t>Gary E. Stinchcomb</a:t>
            </a:r>
          </a:p>
          <a:p>
            <a:pPr algn="ctr"/>
            <a:r>
              <a:rPr lang="en-US" sz="2000" dirty="0" smtClean="0">
                <a:latin typeface="Arial" panose="020B0604020202020204" pitchFamily="34" charset="0"/>
                <a:cs typeface="Arial" panose="020B0604020202020204" pitchFamily="34" charset="0"/>
              </a:rPr>
              <a:t>Department </a:t>
            </a:r>
            <a:r>
              <a:rPr lang="en-US" sz="2000" dirty="0">
                <a:latin typeface="Arial" panose="020B0604020202020204" pitchFamily="34" charset="0"/>
                <a:cs typeface="Arial" panose="020B0604020202020204" pitchFamily="34" charset="0"/>
              </a:rPr>
              <a:t>of Geosciences &amp; Watershed Studies Institute, Murray State </a:t>
            </a:r>
            <a:r>
              <a:rPr lang="en-US" sz="2000" dirty="0" smtClean="0">
                <a:latin typeface="Arial" panose="020B0604020202020204" pitchFamily="34" charset="0"/>
                <a:cs typeface="Arial" panose="020B0604020202020204" pitchFamily="34" charset="0"/>
              </a:rPr>
              <a:t>University, Murray, KY</a:t>
            </a:r>
          </a:p>
          <a:p>
            <a:pPr algn="ctr"/>
            <a:endParaRPr lang="en-US" sz="2400" dirty="0" smtClean="0">
              <a:latin typeface="Arial" panose="020B0604020202020204" pitchFamily="34" charset="0"/>
              <a:cs typeface="Arial" panose="020B0604020202020204" pitchFamily="34" charset="0"/>
            </a:endParaRPr>
          </a:p>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6113887"/>
            <a:ext cx="2117035" cy="649224"/>
          </a:xfrm>
          <a:prstGeom prst="rect">
            <a:avLst/>
          </a:prstGeom>
        </p:spPr>
      </p:pic>
      <p:sp>
        <p:nvSpPr>
          <p:cNvPr id="5" name="TextBox 4"/>
          <p:cNvSpPr txBox="1"/>
          <p:nvPr/>
        </p:nvSpPr>
        <p:spPr>
          <a:xfrm>
            <a:off x="76200" y="6211669"/>
            <a:ext cx="22860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March 13, 2017, San Antonio, TX</a:t>
            </a: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dirty="0" smtClean="0">
                <a:latin typeface="Arial" panose="020B0604020202020204" pitchFamily="34" charset="0"/>
                <a:cs typeface="Arial" panose="020B0604020202020204" pitchFamily="34" charset="0"/>
              </a:rPr>
              <a:t>Mass-Balance Geochemical Analysis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412875"/>
            <a:ext cx="8382000" cy="443198"/>
          </a:xfrm>
        </p:spPr>
        <p:txBody>
          <a:bodyPr/>
          <a:lstStyle/>
          <a:p>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change = 100 × [(</a:t>
            </a:r>
            <a:r>
              <a:rPr lang="en-US"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baseline="-250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j,w</a:t>
            </a: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baseline="-250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j,p</a:t>
            </a: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baseline="-250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i,w</a:t>
            </a: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baseline="-250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i,p</a:t>
            </a:r>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1]</a:t>
            </a:r>
          </a:p>
        </p:txBody>
      </p:sp>
      <p:sp>
        <p:nvSpPr>
          <p:cNvPr id="4" name="Rectangle 3"/>
          <p:cNvSpPr/>
          <p:nvPr/>
        </p:nvSpPr>
        <p:spPr>
          <a:xfrm>
            <a:off x="1447800" y="2057400"/>
            <a:ext cx="6400800" cy="4616648"/>
          </a:xfrm>
          <a:prstGeom prst="rect">
            <a:avLst/>
          </a:prstGeom>
        </p:spPr>
        <p:txBody>
          <a:bodyPr wrap="square">
            <a:spAutoFit/>
          </a:bodyPr>
          <a:lstStyle/>
          <a:p>
            <a:pPr algn="ctr">
              <a:lnSpc>
                <a:spcPct val="150000"/>
              </a:lnSpc>
            </a:pPr>
            <a:r>
              <a:rPr lang="en-US" sz="2800" dirty="0">
                <a:latin typeface="Arial" panose="020B0604020202020204" pitchFamily="34" charset="0"/>
                <a:ea typeface="Calibri" panose="020F0502020204030204" pitchFamily="34" charset="0"/>
                <a:cs typeface="Arial" panose="020B0604020202020204" pitchFamily="34" charset="0"/>
              </a:rPr>
              <a:t>where </a:t>
            </a:r>
            <a:r>
              <a:rPr lang="en-US" sz="2800" dirty="0" err="1">
                <a:solidFill>
                  <a:srgbClr val="FFFF00"/>
                </a:solidFill>
                <a:latin typeface="Arial" panose="020B0604020202020204" pitchFamily="34" charset="0"/>
                <a:ea typeface="Calibri" panose="020F0502020204030204" pitchFamily="34" charset="0"/>
                <a:cs typeface="Arial" panose="020B0604020202020204" pitchFamily="34" charset="0"/>
              </a:rPr>
              <a:t>c</a:t>
            </a:r>
            <a:r>
              <a:rPr lang="en-US" sz="2800" baseline="-25000" dirty="0" err="1">
                <a:solidFill>
                  <a:srgbClr val="FFFF00"/>
                </a:solidFill>
                <a:latin typeface="Arial" panose="020B0604020202020204" pitchFamily="34" charset="0"/>
                <a:ea typeface="Calibri" panose="020F0502020204030204" pitchFamily="34" charset="0"/>
                <a:cs typeface="Arial" panose="020B0604020202020204" pitchFamily="34" charset="0"/>
              </a:rPr>
              <a:t>j,w</a:t>
            </a:r>
            <a:r>
              <a:rPr lang="en-US" sz="2800" baseline="-25000" dirty="0">
                <a:latin typeface="Arial" panose="020B0604020202020204" pitchFamily="34" charset="0"/>
                <a:ea typeface="Calibri" panose="020F0502020204030204" pitchFamily="34" charset="0"/>
                <a:cs typeface="Arial" panose="020B0604020202020204" pitchFamily="34" charset="0"/>
              </a:rPr>
              <a:t> </a:t>
            </a:r>
            <a:r>
              <a:rPr lang="en-US" sz="2800" dirty="0">
                <a:latin typeface="Arial" panose="020B0604020202020204" pitchFamily="34" charset="0"/>
                <a:ea typeface="Calibri" panose="020F0502020204030204" pitchFamily="34" charset="0"/>
                <a:cs typeface="Arial" panose="020B0604020202020204" pitchFamily="34" charset="0"/>
              </a:rPr>
              <a:t>is the concentration of element j in weathered material, </a:t>
            </a:r>
            <a:r>
              <a:rPr lang="en-US" sz="2800" dirty="0" err="1">
                <a:solidFill>
                  <a:srgbClr val="FFFF00"/>
                </a:solidFill>
                <a:latin typeface="Arial" panose="020B0604020202020204" pitchFamily="34" charset="0"/>
                <a:ea typeface="Calibri" panose="020F0502020204030204" pitchFamily="34" charset="0"/>
                <a:cs typeface="Arial" panose="020B0604020202020204" pitchFamily="34" charset="0"/>
              </a:rPr>
              <a:t>c</a:t>
            </a:r>
            <a:r>
              <a:rPr lang="en-US" sz="2800" baseline="-25000" dirty="0" err="1">
                <a:solidFill>
                  <a:srgbClr val="FFFF00"/>
                </a:solidFill>
                <a:latin typeface="Arial" panose="020B0604020202020204" pitchFamily="34" charset="0"/>
                <a:ea typeface="Calibri" panose="020F0502020204030204" pitchFamily="34" charset="0"/>
                <a:cs typeface="Arial" panose="020B0604020202020204" pitchFamily="34" charset="0"/>
              </a:rPr>
              <a:t>j,p</a:t>
            </a:r>
            <a:r>
              <a:rPr lang="en-US" sz="2800" dirty="0">
                <a:latin typeface="Arial" panose="020B0604020202020204" pitchFamily="34" charset="0"/>
                <a:ea typeface="Calibri" panose="020F0502020204030204" pitchFamily="34" charset="0"/>
                <a:cs typeface="Arial" panose="020B0604020202020204" pitchFamily="34" charset="0"/>
              </a:rPr>
              <a:t> is the concentration of element j in protolith, </a:t>
            </a:r>
            <a:r>
              <a:rPr lang="en-US" sz="2800" dirty="0" err="1">
                <a:solidFill>
                  <a:srgbClr val="FFFF00"/>
                </a:solidFill>
                <a:latin typeface="Arial" panose="020B0604020202020204" pitchFamily="34" charset="0"/>
                <a:ea typeface="Calibri" panose="020F0502020204030204" pitchFamily="34" charset="0"/>
                <a:cs typeface="Arial" panose="020B0604020202020204" pitchFamily="34" charset="0"/>
              </a:rPr>
              <a:t>c</a:t>
            </a:r>
            <a:r>
              <a:rPr lang="en-US" sz="2800" baseline="-25000" dirty="0" err="1">
                <a:solidFill>
                  <a:srgbClr val="FFFF00"/>
                </a:solidFill>
                <a:latin typeface="Arial" panose="020B0604020202020204" pitchFamily="34" charset="0"/>
                <a:ea typeface="Calibri" panose="020F0502020204030204" pitchFamily="34" charset="0"/>
                <a:cs typeface="Arial" panose="020B0604020202020204" pitchFamily="34" charset="0"/>
              </a:rPr>
              <a:t>i,w</a:t>
            </a:r>
            <a:r>
              <a:rPr lang="en-US" sz="2800" dirty="0">
                <a:latin typeface="Arial" panose="020B0604020202020204" pitchFamily="34" charset="0"/>
                <a:ea typeface="Calibri" panose="020F0502020204030204" pitchFamily="34" charset="0"/>
                <a:cs typeface="Arial" panose="020B0604020202020204" pitchFamily="34" charset="0"/>
              </a:rPr>
              <a:t> is the concentration of immobile element in weathered material, and </a:t>
            </a:r>
            <a:r>
              <a:rPr lang="en-US" sz="2800" dirty="0" err="1">
                <a:solidFill>
                  <a:srgbClr val="FFFF00"/>
                </a:solidFill>
                <a:latin typeface="Arial" panose="020B0604020202020204" pitchFamily="34" charset="0"/>
                <a:ea typeface="Calibri" panose="020F0502020204030204" pitchFamily="34" charset="0"/>
                <a:cs typeface="Arial" panose="020B0604020202020204" pitchFamily="34" charset="0"/>
              </a:rPr>
              <a:t>c</a:t>
            </a:r>
            <a:r>
              <a:rPr lang="en-US" sz="2800" baseline="-25000" dirty="0" err="1">
                <a:solidFill>
                  <a:srgbClr val="FFFF00"/>
                </a:solidFill>
                <a:latin typeface="Arial" panose="020B0604020202020204" pitchFamily="34" charset="0"/>
                <a:ea typeface="Calibri" panose="020F0502020204030204" pitchFamily="34" charset="0"/>
                <a:cs typeface="Arial" panose="020B0604020202020204" pitchFamily="34" charset="0"/>
              </a:rPr>
              <a:t>i,p</a:t>
            </a:r>
            <a:r>
              <a:rPr lang="en-US" sz="2800" dirty="0">
                <a:latin typeface="Arial" panose="020B0604020202020204" pitchFamily="34" charset="0"/>
                <a:ea typeface="Calibri" panose="020F0502020204030204" pitchFamily="34" charset="0"/>
                <a:cs typeface="Arial" panose="020B0604020202020204" pitchFamily="34" charset="0"/>
              </a:rPr>
              <a:t> is the concentration of immobile element in protolith.</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16717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246" y="5918413"/>
            <a:ext cx="5958839" cy="443198"/>
          </a:xfrm>
        </p:spPr>
        <p:txBody>
          <a:bodyPr/>
          <a:lstStyle/>
          <a:p>
            <a:pPr algn="ctr"/>
            <a:r>
              <a:rPr lang="en-US" sz="3200" dirty="0" smtClean="0">
                <a:latin typeface="Arial" panose="020B0604020202020204" pitchFamily="34" charset="0"/>
                <a:cs typeface="Arial" panose="020B0604020202020204" pitchFamily="34" charset="0"/>
              </a:rPr>
              <a:t>% Net Gains (+)/Losses (-)</a:t>
            </a:r>
            <a:endParaRPr lang="en-US" sz="3200" dirty="0">
              <a:latin typeface="Arial" panose="020B0604020202020204" pitchFamily="34" charset="0"/>
              <a:cs typeface="Arial" panose="020B0604020202020204" pitchFamily="34" charset="0"/>
            </a:endParaRPr>
          </a:p>
        </p:txBody>
      </p:sp>
      <p:sp>
        <p:nvSpPr>
          <p:cNvPr id="6" name="Title 1"/>
          <p:cNvSpPr txBox="1">
            <a:spLocks/>
          </p:cNvSpPr>
          <p:nvPr/>
        </p:nvSpPr>
        <p:spPr>
          <a:xfrm>
            <a:off x="2286000" y="6324600"/>
            <a:ext cx="5867400"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200" dirty="0" smtClean="0">
                <a:latin typeface="Arial" panose="020B0604020202020204" pitchFamily="34" charset="0"/>
                <a:cs typeface="Arial" panose="020B0604020202020204" pitchFamily="34" charset="0"/>
              </a:rPr>
              <a:t>(</a:t>
            </a:r>
            <a:r>
              <a:rPr lang="en-US" sz="3200" i="1" dirty="0" smtClean="0">
                <a:latin typeface="Arial" panose="020B0604020202020204" pitchFamily="34" charset="0"/>
                <a:cs typeface="Arial" panose="020B0604020202020204" pitchFamily="34" charset="0"/>
              </a:rPr>
              <a:t>Total</a:t>
            </a:r>
            <a:r>
              <a:rPr lang="en-US" sz="3200" dirty="0" smtClean="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Mass Fluxes</a:t>
            </a:r>
            <a:r>
              <a:rPr lang="en-US" sz="3200" i="1" dirty="0" smtClean="0">
                <a:latin typeface="Arial" panose="020B0604020202020204" pitchFamily="34" charset="0"/>
                <a:cs typeface="Arial" panose="020B0604020202020204" pitchFamily="34" charset="0"/>
              </a:rPr>
              <a:t>: mol </a:t>
            </a:r>
            <a:r>
              <a:rPr lang="en-US" sz="3200" i="1" dirty="0">
                <a:latin typeface="Arial" panose="020B0604020202020204" pitchFamily="34" charset="0"/>
                <a:cs typeface="Arial" panose="020B0604020202020204" pitchFamily="34" charset="0"/>
              </a:rPr>
              <a:t>cm</a:t>
            </a:r>
            <a:r>
              <a:rPr lang="en-US" sz="3200" i="1" baseline="30000" dirty="0">
                <a:latin typeface="Arial" panose="020B0604020202020204" pitchFamily="34" charset="0"/>
                <a:cs typeface="Arial" panose="020B0604020202020204" pitchFamily="34" charset="0"/>
              </a:rPr>
              <a:t>-2</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828" y="126274"/>
            <a:ext cx="6560978" cy="5766013"/>
          </a:xfrm>
          <a:prstGeom prst="rect">
            <a:avLst/>
          </a:prstGeom>
        </p:spPr>
      </p:pic>
      <p:sp>
        <p:nvSpPr>
          <p:cNvPr id="5" name="TextBox 4"/>
          <p:cNvSpPr txBox="1"/>
          <p:nvPr/>
        </p:nvSpPr>
        <p:spPr>
          <a:xfrm>
            <a:off x="76200" y="6069223"/>
            <a:ext cx="2743200"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Medaris et al., in review, Precambrian Research</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0013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5" y="914400"/>
            <a:ext cx="878205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19600" y="6374800"/>
            <a:ext cx="4343400" cy="369332"/>
          </a:xfrm>
          <a:prstGeom prst="rect">
            <a:avLst/>
          </a:prstGeom>
          <a:noFill/>
        </p:spPr>
        <p:txBody>
          <a:bodyPr wrap="square" rtlCol="0">
            <a:spAutoFit/>
          </a:bodyPr>
          <a:lstStyle/>
          <a:p>
            <a:pPr algn="ctr"/>
            <a:r>
              <a:rPr lang="en-US" dirty="0" err="1" smtClean="0">
                <a:latin typeface="Arial" panose="020B0604020202020204" pitchFamily="34" charset="0"/>
                <a:cs typeface="Arial" panose="020B0604020202020204" pitchFamily="34" charset="0"/>
              </a:rPr>
              <a:t>Drischel</a:t>
            </a:r>
            <a:r>
              <a:rPr lang="en-US" dirty="0" smtClean="0">
                <a:latin typeface="Arial" panose="020B0604020202020204" pitchFamily="34" charset="0"/>
                <a:cs typeface="Arial" panose="020B0604020202020204" pitchFamily="34" charset="0"/>
              </a:rPr>
              <a:t> and </a:t>
            </a:r>
            <a:r>
              <a:rPr lang="en-US" dirty="0" err="1" smtClean="0">
                <a:latin typeface="Arial" panose="020B0604020202020204" pitchFamily="34" charset="0"/>
                <a:cs typeface="Arial" panose="020B0604020202020204" pitchFamily="34" charset="0"/>
              </a:rPr>
              <a:t>Kappler</a:t>
            </a:r>
            <a:r>
              <a:rPr lang="en-US" dirty="0" smtClean="0">
                <a:latin typeface="Arial" panose="020B0604020202020204" pitchFamily="34" charset="0"/>
                <a:cs typeface="Arial" panose="020B0604020202020204" pitchFamily="34" charset="0"/>
              </a:rPr>
              <a:t> (2015) </a:t>
            </a:r>
            <a:r>
              <a:rPr lang="en-US" i="1" dirty="0" smtClean="0">
                <a:latin typeface="Arial" panose="020B0604020202020204" pitchFamily="34" charset="0"/>
                <a:cs typeface="Arial" panose="020B0604020202020204" pitchFamily="34" charset="0"/>
              </a:rPr>
              <a:t>Elements</a:t>
            </a:r>
            <a:endParaRPr lang="en-US" i="1" dirty="0">
              <a:latin typeface="Arial" panose="020B0604020202020204" pitchFamily="34" charset="0"/>
              <a:cs typeface="Arial" panose="020B0604020202020204" pitchFamily="34" charset="0"/>
            </a:endParaRPr>
          </a:p>
        </p:txBody>
      </p:sp>
      <p:cxnSp>
        <p:nvCxnSpPr>
          <p:cNvPr id="4" name="Straight Connector 3"/>
          <p:cNvCxnSpPr/>
          <p:nvPr/>
        </p:nvCxnSpPr>
        <p:spPr>
          <a:xfrm>
            <a:off x="1295400" y="990600"/>
            <a:ext cx="7543800" cy="0"/>
          </a:xfrm>
          <a:prstGeom prst="line">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0" y="990600"/>
            <a:ext cx="3505200"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Nanometers to a few microns</a:t>
            </a:r>
            <a:endParaRPr lang="en-US"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381000" y="14057"/>
            <a:ext cx="8382000" cy="664797"/>
          </a:xfrm>
        </p:spPr>
        <p:txBody>
          <a:bodyPr/>
          <a:lstStyle/>
          <a:p>
            <a:pPr algn="ctr"/>
            <a:r>
              <a:rPr lang="en-US" dirty="0" smtClean="0"/>
              <a:t>Generalized Microbial Structures</a:t>
            </a:r>
            <a:endParaRPr lang="en-US" dirty="0"/>
          </a:p>
        </p:txBody>
      </p:sp>
    </p:spTree>
    <p:extLst>
      <p:ext uri="{BB962C8B-B14F-4D97-AF65-F5344CB8AC3E}">
        <p14:creationId xmlns:p14="http://schemas.microsoft.com/office/powerpoint/2010/main" val="75402253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357" y="69730"/>
            <a:ext cx="2651662" cy="3397417"/>
          </a:xfrm>
          <a:prstGeom prst="rect">
            <a:avLst/>
          </a:prstGeom>
        </p:spPr>
      </p:pic>
      <p:pic>
        <p:nvPicPr>
          <p:cNvPr id="5" name="Picture 4"/>
          <p:cNvPicPr>
            <a:picLocks noChangeAspect="1"/>
          </p:cNvPicPr>
          <p:nvPr/>
        </p:nvPicPr>
        <p:blipFill>
          <a:blip r:embed="rId3"/>
          <a:stretch>
            <a:fillRect/>
          </a:stretch>
        </p:blipFill>
        <p:spPr>
          <a:xfrm>
            <a:off x="120357" y="3519742"/>
            <a:ext cx="2651662" cy="3284205"/>
          </a:xfrm>
          <a:prstGeom prst="rect">
            <a:avLst/>
          </a:prstGeom>
        </p:spPr>
      </p:pic>
      <p:sp>
        <p:nvSpPr>
          <p:cNvPr id="8" name="TextBox 7"/>
          <p:cNvSpPr txBox="1"/>
          <p:nvPr/>
        </p:nvSpPr>
        <p:spPr>
          <a:xfrm>
            <a:off x="2959564" y="261029"/>
            <a:ext cx="4203236" cy="523220"/>
          </a:xfrm>
          <a:prstGeom prst="rect">
            <a:avLst/>
          </a:prstGeom>
          <a:noFill/>
        </p:spPr>
        <p:txBody>
          <a:bodyPr wrap="square" rtlCol="0">
            <a:spAutoFit/>
          </a:bodyPr>
          <a:lstStyle/>
          <a:p>
            <a:pPr algn="ctr"/>
            <a:r>
              <a:rPr lang="en-US" sz="2800" u="sng" dirty="0" smtClean="0">
                <a:latin typeface="Arial" panose="020B0604020202020204" pitchFamily="34" charset="0"/>
                <a:cs typeface="Arial" panose="020B0604020202020204" pitchFamily="34" charset="0"/>
              </a:rPr>
              <a:t>Aerobic </a:t>
            </a:r>
            <a:r>
              <a:rPr lang="en-US" sz="2800" u="sng" dirty="0">
                <a:latin typeface="Arial" panose="020B0604020202020204" pitchFamily="34" charset="0"/>
                <a:cs typeface="Arial" panose="020B0604020202020204" pitchFamily="34" charset="0"/>
              </a:rPr>
              <a:t>Fe </a:t>
            </a:r>
            <a:r>
              <a:rPr lang="en-US" sz="2400" u="sng" dirty="0">
                <a:latin typeface="Arial" panose="020B0604020202020204" pitchFamily="34" charset="0"/>
                <a:cs typeface="Arial" panose="020B0604020202020204" pitchFamily="34" charset="0"/>
              </a:rPr>
              <a:t>(II) </a:t>
            </a:r>
            <a:r>
              <a:rPr lang="en-US" sz="2400" u="sng" dirty="0" smtClean="0">
                <a:latin typeface="Arial" panose="020B0604020202020204" pitchFamily="34" charset="0"/>
                <a:cs typeface="Arial" panose="020B0604020202020204" pitchFamily="34" charset="0"/>
              </a:rPr>
              <a:t>Oxidation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2869199" y="2515561"/>
            <a:ext cx="5085010" cy="523220"/>
          </a:xfrm>
          <a:prstGeom prst="rect">
            <a:avLst/>
          </a:prstGeom>
          <a:noFill/>
        </p:spPr>
        <p:txBody>
          <a:bodyPr wrap="square" rtlCol="0">
            <a:spAutoFit/>
          </a:bodyPr>
          <a:lstStyle/>
          <a:p>
            <a:pPr algn="ctr"/>
            <a:r>
              <a:rPr lang="en-US" sz="2800" u="sng" dirty="0" smtClean="0">
                <a:latin typeface="Arial" panose="020B0604020202020204" pitchFamily="34" charset="0"/>
                <a:cs typeface="Arial" panose="020B0604020202020204" pitchFamily="34" charset="0"/>
              </a:rPr>
              <a:t>Anaerobic </a:t>
            </a:r>
            <a:r>
              <a:rPr lang="en-US" sz="2800" u="sng" dirty="0">
                <a:latin typeface="Arial" panose="020B0604020202020204" pitchFamily="34" charset="0"/>
                <a:cs typeface="Arial" panose="020B0604020202020204" pitchFamily="34" charset="0"/>
              </a:rPr>
              <a:t>Fe (II) </a:t>
            </a:r>
            <a:r>
              <a:rPr lang="en-US" sz="2800" u="sng" dirty="0" smtClean="0">
                <a:latin typeface="Arial" panose="020B0604020202020204" pitchFamily="34" charset="0"/>
                <a:cs typeface="Arial" panose="020B0604020202020204" pitchFamily="34" charset="0"/>
              </a:rPr>
              <a:t>Oxidation:</a:t>
            </a:r>
            <a:endParaRPr lang="en-US" sz="2800" u="sng" dirty="0">
              <a:latin typeface="Arial" panose="020B0604020202020204" pitchFamily="34" charset="0"/>
              <a:cs typeface="Arial" panose="020B0604020202020204" pitchFamily="34" charset="0"/>
            </a:endParaRPr>
          </a:p>
        </p:txBody>
      </p:sp>
      <p:sp>
        <p:nvSpPr>
          <p:cNvPr id="11" name="TextBox 10"/>
          <p:cNvSpPr txBox="1"/>
          <p:nvPr/>
        </p:nvSpPr>
        <p:spPr>
          <a:xfrm>
            <a:off x="2804912" y="4211063"/>
            <a:ext cx="6388642"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 bio-removal for metabolic processes</a:t>
            </a:r>
            <a:endParaRPr lang="en-US" sz="2800" dirty="0">
              <a:latin typeface="Arial" panose="020B0604020202020204" pitchFamily="34" charset="0"/>
              <a:cs typeface="Arial" panose="020B0604020202020204" pitchFamily="34" charset="0"/>
            </a:endParaRPr>
          </a:p>
        </p:txBody>
      </p:sp>
      <p:sp>
        <p:nvSpPr>
          <p:cNvPr id="12" name="TextBox 11"/>
          <p:cNvSpPr txBox="1"/>
          <p:nvPr/>
        </p:nvSpPr>
        <p:spPr>
          <a:xfrm>
            <a:off x="2916331" y="5179495"/>
            <a:ext cx="6136822"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 </a:t>
            </a:r>
            <a:r>
              <a:rPr lang="en-US" sz="2400" dirty="0" smtClean="0">
                <a:latin typeface="Arial" panose="020B0604020202020204" pitchFamily="34" charset="0"/>
                <a:cs typeface="Arial" panose="020B0604020202020204" pitchFamily="34" charset="0"/>
              </a:rPr>
              <a:t>bio-concentration </a:t>
            </a:r>
            <a:r>
              <a:rPr lang="en-US" sz="2400" dirty="0" smtClean="0">
                <a:latin typeface="Arial" panose="020B0604020202020204" pitchFamily="34" charset="0"/>
                <a:cs typeface="Arial" panose="020B0604020202020204" pitchFamily="34" charset="0"/>
              </a:rPr>
              <a:t>+ Aluminum-Phosphate-</a:t>
            </a:r>
            <a:r>
              <a:rPr lang="en-US" sz="2400" dirty="0" err="1" smtClean="0">
                <a:latin typeface="Arial" panose="020B0604020202020204" pitchFamily="34" charset="0"/>
                <a:cs typeface="Arial" panose="020B0604020202020204" pitchFamily="34" charset="0"/>
              </a:rPr>
              <a:t>Sulphate</a:t>
            </a:r>
            <a:r>
              <a:rPr lang="en-US" sz="2400" dirty="0" smtClean="0">
                <a:latin typeface="Arial" panose="020B0604020202020204" pitchFamily="34" charset="0"/>
                <a:cs typeface="Arial" panose="020B0604020202020204" pitchFamily="34" charset="0"/>
              </a:rPr>
              <a:t> (APS) mineral </a:t>
            </a:r>
            <a:r>
              <a:rPr lang="en-US" sz="2400" dirty="0" err="1" smtClean="0">
                <a:latin typeface="Arial" panose="020B0604020202020204" pitchFamily="34" charset="0"/>
                <a:cs typeface="Arial" panose="020B0604020202020204" pitchFamily="34" charset="0"/>
              </a:rPr>
              <a:t>ppt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svanbergite</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 name="Rectangle 1"/>
          <p:cNvSpPr/>
          <p:nvPr/>
        </p:nvSpPr>
        <p:spPr bwMode="auto">
          <a:xfrm>
            <a:off x="604415" y="445831"/>
            <a:ext cx="2057400" cy="1256212"/>
          </a:xfrm>
          <a:prstGeom prst="rect">
            <a:avLst/>
          </a:prstGeom>
          <a:gradFill>
            <a:gsLst>
              <a:gs pos="0">
                <a:srgbClr val="FF0000">
                  <a:alpha val="28000"/>
                </a:srgbClr>
              </a:gs>
              <a:gs pos="100000">
                <a:schemeClr val="accent2">
                  <a:shade val="45000"/>
                  <a:satMod val="170000"/>
                </a:schemeClr>
              </a:gs>
              <a:gs pos="89000">
                <a:srgbClr val="FF0000">
                  <a:alpha val="0"/>
                </a:srgbClr>
              </a:gs>
              <a:gs pos="100000">
                <a:srgbClr val="FF0000"/>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686728" y="3929732"/>
            <a:ext cx="1882090" cy="1176025"/>
          </a:xfrm>
          <a:prstGeom prst="rect">
            <a:avLst/>
          </a:prstGeom>
          <a:gradFill>
            <a:gsLst>
              <a:gs pos="0">
                <a:srgbClr val="FF0000">
                  <a:alpha val="42000"/>
                </a:srgbClr>
              </a:gs>
              <a:gs pos="100000">
                <a:schemeClr val="accent2">
                  <a:shade val="45000"/>
                  <a:satMod val="170000"/>
                </a:schemeClr>
              </a:gs>
              <a:gs pos="89000">
                <a:srgbClr val="FF0000">
                  <a:alpha val="0"/>
                </a:srgbClr>
              </a:gs>
              <a:gs pos="100000">
                <a:srgbClr val="FF0000"/>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638533" y="1702043"/>
            <a:ext cx="2057400" cy="1524000"/>
          </a:xfrm>
          <a:prstGeom prst="rect">
            <a:avLst/>
          </a:prstGeom>
          <a:gradFill>
            <a:gsLst>
              <a:gs pos="0">
                <a:schemeClr val="bg2">
                  <a:alpha val="50000"/>
                </a:schemeClr>
              </a:gs>
              <a:gs pos="100000">
                <a:schemeClr val="accent2">
                  <a:shade val="45000"/>
                  <a:satMod val="170000"/>
                </a:schemeClr>
              </a:gs>
              <a:gs pos="89000">
                <a:srgbClr val="FF0000">
                  <a:alpha val="0"/>
                </a:srgbClr>
              </a:gs>
              <a:gs pos="100000">
                <a:srgbClr val="FF0000"/>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686728" y="5140183"/>
            <a:ext cx="1877426" cy="1421363"/>
          </a:xfrm>
          <a:prstGeom prst="rect">
            <a:avLst/>
          </a:prstGeom>
          <a:gradFill>
            <a:gsLst>
              <a:gs pos="0">
                <a:schemeClr val="bg2">
                  <a:alpha val="50000"/>
                </a:schemeClr>
              </a:gs>
              <a:gs pos="100000">
                <a:schemeClr val="accent2">
                  <a:shade val="45000"/>
                  <a:satMod val="170000"/>
                </a:schemeClr>
              </a:gs>
              <a:gs pos="89000">
                <a:srgbClr val="FF0000">
                  <a:alpha val="0"/>
                </a:srgbClr>
              </a:gs>
              <a:gs pos="100000">
                <a:srgbClr val="FF0000"/>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104241" y="3519742"/>
            <a:ext cx="472987"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cm</a:t>
            </a:r>
            <a:endParaRPr lang="en-US" sz="1600"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2723456" y="675819"/>
            <a:ext cx="6329697" cy="461665"/>
          </a:xfrm>
          <a:prstGeom prst="rect">
            <a:avLst/>
          </a:prstGeom>
          <a:noFill/>
        </p:spPr>
        <p:txBody>
          <a:bodyPr wrap="square" rtlCol="0" anchor="ctr">
            <a:spAutoFit/>
          </a:bodyPr>
          <a:lstStyle/>
          <a:p>
            <a:pPr algn="ctr"/>
            <a:r>
              <a:rPr lang="en-US" sz="2400" dirty="0" smtClean="0">
                <a:latin typeface="Arial" panose="020B0604020202020204" pitchFamily="34" charset="0"/>
                <a:cs typeface="Arial" panose="020B0604020202020204" pitchFamily="34" charset="0"/>
              </a:rPr>
              <a:t>2Fe</a:t>
            </a:r>
            <a:r>
              <a:rPr lang="en-US" sz="2400" baseline="30000" dirty="0" smtClean="0">
                <a:latin typeface="Arial" panose="020B0604020202020204" pitchFamily="34" charset="0"/>
                <a:cs typeface="Arial" panose="020B0604020202020204" pitchFamily="34" charset="0"/>
              </a:rPr>
              <a:t>2+ </a:t>
            </a:r>
            <a:r>
              <a:rPr lang="en-US" sz="2400" dirty="0" smtClean="0">
                <a:latin typeface="Arial" panose="020B0604020202020204" pitchFamily="34" charset="0"/>
                <a:cs typeface="Arial" panose="020B0604020202020204" pitchFamily="34" charset="0"/>
              </a:rPr>
              <a:t>+ 0.5O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+ 2H+ = 2Fe</a:t>
            </a:r>
            <a:r>
              <a:rPr lang="en-US" sz="2400" baseline="30000" dirty="0" smtClean="0">
                <a:latin typeface="Arial" panose="020B0604020202020204" pitchFamily="34" charset="0"/>
                <a:cs typeface="Arial" panose="020B0604020202020204" pitchFamily="34" charset="0"/>
              </a:rPr>
              <a:t>3+ </a:t>
            </a:r>
            <a:r>
              <a:rPr lang="en-US" sz="2400" dirty="0" smtClean="0">
                <a:latin typeface="Arial" panose="020B0604020202020204" pitchFamily="34" charset="0"/>
                <a:cs typeface="Arial" panose="020B0604020202020204" pitchFamily="34" charset="0"/>
              </a:rPr>
              <a:t>+ H</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O</a:t>
            </a:r>
            <a:endParaRPr lang="en-US" sz="2400" dirty="0">
              <a:latin typeface="Arial" panose="020B0604020202020204" pitchFamily="34" charset="0"/>
              <a:cs typeface="Arial" panose="020B0604020202020204" pitchFamily="34" charset="0"/>
            </a:endParaRPr>
          </a:p>
        </p:txBody>
      </p:sp>
      <p:sp>
        <p:nvSpPr>
          <p:cNvPr id="17" name="Rectangle 16"/>
          <p:cNvSpPr/>
          <p:nvPr/>
        </p:nvSpPr>
        <p:spPr>
          <a:xfrm>
            <a:off x="2804912" y="2973823"/>
            <a:ext cx="6046446"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10Fe</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+ 2NO</a:t>
            </a:r>
            <a:r>
              <a:rPr lang="en-US" sz="2400" baseline="-250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+ 24 </a:t>
            </a:r>
            <a:r>
              <a:rPr lang="en-US" sz="2400" dirty="0" smtClean="0">
                <a:latin typeface="Arial" panose="020B0604020202020204" pitchFamily="34" charset="0"/>
                <a:cs typeface="Arial" panose="020B0604020202020204" pitchFamily="34" charset="0"/>
              </a:rPr>
              <a:t>H</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O = 10Fe(OH)</a:t>
            </a:r>
            <a:r>
              <a:rPr lang="en-US" sz="2400" baseline="-25000" dirty="0" smtClean="0">
                <a:latin typeface="Arial" panose="020B0604020202020204" pitchFamily="34" charset="0"/>
                <a:cs typeface="Arial" panose="020B0604020202020204" pitchFamily="34" charset="0"/>
              </a:rPr>
              <a:t>3</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N</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+ 18H</a:t>
            </a:r>
            <a:r>
              <a:rPr lang="en-US" sz="2400" baseline="30000" dirty="0">
                <a:latin typeface="Arial" panose="020B0604020202020204" pitchFamily="34" charset="0"/>
                <a:cs typeface="Arial" panose="020B0604020202020204" pitchFamily="34" charset="0"/>
              </a:rPr>
              <a:t>+</a:t>
            </a:r>
          </a:p>
        </p:txBody>
      </p:sp>
      <p:sp>
        <p:nvSpPr>
          <p:cNvPr id="21" name="Rectangle 20"/>
          <p:cNvSpPr/>
          <p:nvPr/>
        </p:nvSpPr>
        <p:spPr>
          <a:xfrm>
            <a:off x="3113107" y="1422750"/>
            <a:ext cx="4811693" cy="523220"/>
          </a:xfrm>
          <a:prstGeom prst="rect">
            <a:avLst/>
          </a:prstGeom>
        </p:spPr>
        <p:txBody>
          <a:bodyPr wrap="square">
            <a:spAutoFit/>
          </a:bodyPr>
          <a:lstStyle/>
          <a:p>
            <a:pPr algn="ctr"/>
            <a:r>
              <a:rPr lang="en-US" sz="2800" u="sng" dirty="0">
                <a:latin typeface="Arial" panose="020B0604020202020204" pitchFamily="34" charset="0"/>
                <a:cs typeface="Arial" panose="020B0604020202020204" pitchFamily="34" charset="0"/>
              </a:rPr>
              <a:t>Anaerobic Fe (III) </a:t>
            </a:r>
            <a:r>
              <a:rPr lang="en-US" sz="2800" u="sng" dirty="0" smtClean="0">
                <a:latin typeface="Arial" panose="020B0604020202020204" pitchFamily="34" charset="0"/>
                <a:cs typeface="Arial" panose="020B0604020202020204" pitchFamily="34" charset="0"/>
              </a:rPr>
              <a:t>Reduction:</a:t>
            </a:r>
            <a:endParaRPr lang="en-US" sz="2800" u="sng" dirty="0">
              <a:latin typeface="Arial" panose="020B0604020202020204" pitchFamily="34" charset="0"/>
              <a:cs typeface="Arial" panose="020B0604020202020204" pitchFamily="34" charset="0"/>
            </a:endParaRPr>
          </a:p>
        </p:txBody>
      </p:sp>
      <p:sp>
        <p:nvSpPr>
          <p:cNvPr id="24" name="Rectangle 23"/>
          <p:cNvSpPr/>
          <p:nvPr/>
        </p:nvSpPr>
        <p:spPr>
          <a:xfrm>
            <a:off x="2564154" y="1847708"/>
            <a:ext cx="6629400"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CH</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COO</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+ 8Fe(OH)</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8Fe</a:t>
            </a:r>
            <a:r>
              <a:rPr lang="en-US" sz="2400" baseline="30000" dirty="0" smtClean="0">
                <a:latin typeface="Arial" panose="020B0604020202020204" pitchFamily="34" charset="0"/>
                <a:cs typeface="Arial" panose="020B0604020202020204" pitchFamily="34" charset="0"/>
              </a:rPr>
              <a:t>2</a:t>
            </a:r>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+ 2HCO</a:t>
            </a:r>
            <a:r>
              <a:rPr lang="en-US" sz="2400" baseline="-250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+ 15OH</a:t>
            </a:r>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5H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a:t>
            </a:r>
            <a:endParaRPr lang="en-US" sz="2400" baseline="30000" dirty="0">
              <a:latin typeface="Arial" panose="020B0604020202020204" pitchFamily="34" charset="0"/>
              <a:cs typeface="Arial" panose="020B0604020202020204" pitchFamily="34" charset="0"/>
            </a:endParaRPr>
          </a:p>
        </p:txBody>
      </p:sp>
      <p:sp>
        <p:nvSpPr>
          <p:cNvPr id="25" name="TextBox 24"/>
          <p:cNvSpPr txBox="1"/>
          <p:nvPr/>
        </p:nvSpPr>
        <p:spPr>
          <a:xfrm>
            <a:off x="3200400" y="6478290"/>
            <a:ext cx="5584444"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Medaris et al., in review, Precambrian Research</a:t>
            </a:r>
            <a:endParaRPr lang="en-US" sz="1600" dirty="0">
              <a:latin typeface="Arial" panose="020B0604020202020204" pitchFamily="34" charset="0"/>
              <a:cs typeface="Arial" panose="020B0604020202020204" pitchFamily="34" charset="0"/>
            </a:endParaRPr>
          </a:p>
        </p:txBody>
      </p:sp>
      <p:sp>
        <p:nvSpPr>
          <p:cNvPr id="22" name="TextBox 21"/>
          <p:cNvSpPr txBox="1"/>
          <p:nvPr/>
        </p:nvSpPr>
        <p:spPr>
          <a:xfrm>
            <a:off x="42573" y="40688"/>
            <a:ext cx="472987"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cs typeface="Arial" panose="020B0604020202020204" pitchFamily="34" charset="0"/>
              </a:rPr>
              <a:t>cm</a:t>
            </a:r>
            <a:endParaRPr lang="en-US" sz="1600" dirty="0">
              <a:solidFill>
                <a:schemeClr val="bg1"/>
              </a:solidFill>
              <a:latin typeface="Arial" panose="020B0604020202020204" pitchFamily="34" charset="0"/>
              <a:cs typeface="Arial" panose="020B0604020202020204" pitchFamily="34" charset="0"/>
            </a:endParaRPr>
          </a:p>
        </p:txBody>
      </p:sp>
      <p:sp>
        <p:nvSpPr>
          <p:cNvPr id="19" name="Title 1"/>
          <p:cNvSpPr>
            <a:spLocks noGrp="1"/>
          </p:cNvSpPr>
          <p:nvPr>
            <p:ph type="title"/>
          </p:nvPr>
        </p:nvSpPr>
        <p:spPr>
          <a:xfrm>
            <a:off x="3200400" y="37545"/>
            <a:ext cx="4500985" cy="332399"/>
          </a:xfrm>
        </p:spPr>
        <p:txBody>
          <a:bodyPr/>
          <a:lstStyle/>
          <a:p>
            <a:pPr algn="ctr"/>
            <a:r>
              <a:rPr lang="en-US" sz="2400" dirty="0" smtClean="0">
                <a:latin typeface="Arial" panose="020B0604020202020204" pitchFamily="34" charset="0"/>
                <a:cs typeface="Arial" panose="020B0604020202020204" pitchFamily="34" charset="0"/>
              </a:rPr>
              <a:t>Metabolic Needs of Microbes (?)</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1600200" y="1219200"/>
            <a:ext cx="963954"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aerobic</a:t>
            </a:r>
            <a:endParaRPr lang="en-US"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1447800" y="2146229"/>
            <a:ext cx="1275656"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anaerobic</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0518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329595"/>
          </a:xfrm>
        </p:spPr>
        <p:txBody>
          <a:bodyPr/>
          <a:lstStyle/>
          <a:p>
            <a:pPr algn="ctr"/>
            <a:r>
              <a:rPr lang="en-US" dirty="0" smtClean="0">
                <a:latin typeface="Arial" panose="020B0604020202020204" pitchFamily="34" charset="0"/>
                <a:cs typeface="Arial" panose="020B0604020202020204" pitchFamily="34" charset="0"/>
              </a:rPr>
              <a:t>Paleoprecipitation and </a:t>
            </a: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aleotemperature  Estimates</a:t>
            </a:r>
            <a:endParaRPr lang="en-US"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186659199"/>
              </p:ext>
            </p:extLst>
          </p:nvPr>
        </p:nvGraphicFramePr>
        <p:xfrm>
          <a:off x="152400" y="1326824"/>
          <a:ext cx="4498730" cy="54607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801259533"/>
              </p:ext>
            </p:extLst>
          </p:nvPr>
        </p:nvGraphicFramePr>
        <p:xfrm>
          <a:off x="4436918" y="1295400"/>
          <a:ext cx="4498730" cy="5460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19900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398"/>
          </a:xfrm>
        </p:spPr>
        <p:txBody>
          <a:bodyPr/>
          <a:lstStyle/>
          <a:p>
            <a:pPr algn="ctr"/>
            <a:r>
              <a:rPr lang="en-US" sz="4400" dirty="0" smtClean="0">
                <a:latin typeface="Arial" panose="020B0604020202020204" pitchFamily="34" charset="0"/>
                <a:cs typeface="Arial" panose="020B0604020202020204" pitchFamily="34" charset="0"/>
              </a:rPr>
              <a:t>pH (</a:t>
            </a:r>
            <a:r>
              <a:rPr lang="en-US" sz="4400" dirty="0" err="1" smtClean="0">
                <a:latin typeface="Arial" panose="020B0604020202020204" pitchFamily="34" charset="0"/>
                <a:cs typeface="Arial" panose="020B0604020202020204" pitchFamily="34" charset="0"/>
              </a:rPr>
              <a:t>AlCa</a:t>
            </a:r>
            <a:r>
              <a:rPr lang="en-US" sz="4400" dirty="0" smtClean="0">
                <a:latin typeface="Arial" panose="020B0604020202020204" pitchFamily="34" charset="0"/>
                <a:cs typeface="Arial" panose="020B0604020202020204" pitchFamily="34" charset="0"/>
              </a:rPr>
              <a:t>): Lukens et al. (in review)</a:t>
            </a:r>
            <a:endParaRPr lang="en-US" sz="4400" dirty="0">
              <a:latin typeface="Arial" panose="020B0604020202020204" pitchFamily="34" charset="0"/>
              <a:cs typeface="Arial" panose="020B06040202020202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1560007529"/>
              </p:ext>
            </p:extLst>
          </p:nvPr>
        </p:nvGraphicFramePr>
        <p:xfrm>
          <a:off x="152400" y="685800"/>
          <a:ext cx="55626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172200" y="2286000"/>
            <a:ext cx="2438400" cy="3970318"/>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Low-pH microbial </a:t>
            </a:r>
            <a:r>
              <a:rPr lang="en-US" sz="2800" dirty="0" smtClean="0">
                <a:latin typeface="Arial" panose="020B0604020202020204" pitchFamily="34" charset="0"/>
                <a:cs typeface="Arial" panose="020B0604020202020204" pitchFamily="34" charset="0"/>
              </a:rPr>
              <a:t>“soils” </a:t>
            </a:r>
            <a:r>
              <a:rPr lang="en-US" sz="2800" dirty="0" smtClean="0">
                <a:latin typeface="Arial" panose="020B0604020202020204" pitchFamily="34" charset="0"/>
                <a:cs typeface="Arial" panose="020B0604020202020204" pitchFamily="34" charset="0"/>
              </a:rPr>
              <a:t>probably characterized many Precambrian paleosol profiles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5688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Paleoatmospheric pCO</a:t>
            </a:r>
            <a:r>
              <a:rPr lang="en-US" baseline="-25000" dirty="0" smtClean="0"/>
              <a:t>2</a:t>
            </a:r>
            <a:r>
              <a:rPr lang="en-US" dirty="0" smtClean="0"/>
              <a:t> Estimates</a:t>
            </a:r>
            <a:endParaRPr lang="en-US" baseline="-25000" dirty="0"/>
          </a:p>
        </p:txBody>
      </p:sp>
      <p:pic>
        <p:nvPicPr>
          <p:cNvPr id="5" name="Picture 4" descr="C:\Geology Projects - current\Baraboo (new)\Figures\Fig 11 CO2 vs time 6.5x100.jpg"/>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6553200" cy="5715000"/>
          </a:xfrm>
          <a:prstGeom prst="rect">
            <a:avLst/>
          </a:prstGeom>
          <a:noFill/>
          <a:ln>
            <a:noFill/>
          </a:ln>
        </p:spPr>
      </p:pic>
      <p:sp>
        <p:nvSpPr>
          <p:cNvPr id="4" name="TextBox 3"/>
          <p:cNvSpPr txBox="1"/>
          <p:nvPr/>
        </p:nvSpPr>
        <p:spPr>
          <a:xfrm>
            <a:off x="914400" y="6269069"/>
            <a:ext cx="2743200" cy="584775"/>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Medaris et al., in review, Precambrian Research</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3110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Summary and Conclusions</a:t>
            </a:r>
            <a:endParaRPr lang="en-US"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228600" y="1219200"/>
            <a:ext cx="8686800" cy="5638800"/>
          </a:xfrm>
          <a:prstGeom prst="rect">
            <a:avLst/>
          </a:prstGeom>
        </p:spPr>
        <p:txBody>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Precambrian paleoweathering profiles examined using bulk geochemistry &amp; mass-balance (</a:t>
            </a:r>
            <a:r>
              <a:rPr lang="en-US" altLang="en-US" sz="3400" dirty="0">
                <a:solidFill>
                  <a:schemeClr val="accent5">
                    <a:lumMod val="60000"/>
                    <a:lumOff val="40000"/>
                  </a:schemeClr>
                </a:solidFill>
                <a:latin typeface="Arial" panose="020B0604020202020204" pitchFamily="34" charset="0"/>
                <a:cs typeface="Arial" panose="020B0604020202020204" pitchFamily="34" charset="0"/>
              </a:rPr>
              <a:t>t</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au) assuming immobile Al</a:t>
            </a:r>
            <a:r>
              <a:rPr lang="en-US" altLang="en-US" sz="3400" baseline="-25000" dirty="0" smtClean="0">
                <a:solidFill>
                  <a:schemeClr val="accent5">
                    <a:lumMod val="60000"/>
                    <a:lumOff val="40000"/>
                  </a:schemeClr>
                </a:solidFill>
                <a:latin typeface="Arial" panose="020B0604020202020204" pitchFamily="34" charset="0"/>
                <a:cs typeface="Arial" panose="020B0604020202020204" pitchFamily="34" charset="0"/>
              </a:rPr>
              <a:t>2</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O</a:t>
            </a:r>
            <a:r>
              <a:rPr lang="en-US" altLang="en-US" sz="3400" baseline="-25000" dirty="0" smtClean="0">
                <a:solidFill>
                  <a:schemeClr val="accent5">
                    <a:lumMod val="60000"/>
                    <a:lumOff val="40000"/>
                  </a:schemeClr>
                </a:solidFill>
                <a:latin typeface="Arial" panose="020B0604020202020204" pitchFamily="34" charset="0"/>
                <a:cs typeface="Arial" panose="020B0604020202020204" pitchFamily="34" charset="0"/>
              </a:rPr>
              <a:t>3 </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focusing on Fe and P</a:t>
            </a:r>
          </a:p>
          <a:p>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Baraboo (1.7 Ga) profile shows distinctive </a:t>
            </a:r>
            <a:r>
              <a:rPr lang="en-US" altLang="en-US" sz="3400" dirty="0" err="1" smtClean="0">
                <a:solidFill>
                  <a:schemeClr val="accent5">
                    <a:lumMod val="60000"/>
                    <a:lumOff val="40000"/>
                  </a:schemeClr>
                </a:solidFill>
                <a:latin typeface="Arial" panose="020B0604020202020204" pitchFamily="34" charset="0"/>
                <a:cs typeface="Arial" panose="020B0604020202020204" pitchFamily="34" charset="0"/>
              </a:rPr>
              <a:t>tau</a:t>
            </a:r>
            <a:r>
              <a:rPr lang="en-US" altLang="en-US" sz="3400" baseline="-25000" dirty="0" err="1" smtClean="0">
                <a:solidFill>
                  <a:schemeClr val="accent5">
                    <a:lumMod val="60000"/>
                    <a:lumOff val="40000"/>
                  </a:schemeClr>
                </a:solidFill>
                <a:latin typeface="Arial" panose="020B0604020202020204" pitchFamily="34" charset="0"/>
                <a:cs typeface="Arial" panose="020B0604020202020204" pitchFamily="34" charset="0"/>
              </a:rPr>
              <a:t>Fe</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 and </a:t>
            </a:r>
            <a:r>
              <a:rPr lang="en-US" altLang="en-US" sz="3400" dirty="0" err="1" smtClean="0">
                <a:solidFill>
                  <a:schemeClr val="accent5">
                    <a:lumMod val="60000"/>
                    <a:lumOff val="40000"/>
                  </a:schemeClr>
                </a:solidFill>
                <a:latin typeface="Arial" panose="020B0604020202020204" pitchFamily="34" charset="0"/>
                <a:cs typeface="Arial" panose="020B0604020202020204" pitchFamily="34" charset="0"/>
              </a:rPr>
              <a:t>tau</a:t>
            </a:r>
            <a:r>
              <a:rPr lang="en-US" altLang="en-US" sz="3400" baseline="-25000" dirty="0" err="1" smtClean="0">
                <a:solidFill>
                  <a:schemeClr val="accent5">
                    <a:lumMod val="60000"/>
                    <a:lumOff val="40000"/>
                  </a:schemeClr>
                </a:solidFill>
                <a:latin typeface="Arial" panose="020B0604020202020204" pitchFamily="34" charset="0"/>
                <a:cs typeface="Arial" panose="020B0604020202020204" pitchFamily="34" charset="0"/>
              </a:rPr>
              <a:t>P</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 patterns explicable in terms of microbial processes (upper aerobic, lower anaerobic weathering zones)</a:t>
            </a:r>
          </a:p>
          <a:p>
            <a:r>
              <a:rPr lang="en-US" altLang="en-US" sz="3400" dirty="0">
                <a:solidFill>
                  <a:schemeClr val="accent5">
                    <a:lumMod val="60000"/>
                    <a:lumOff val="40000"/>
                  </a:schemeClr>
                </a:solidFill>
                <a:latin typeface="Arial" panose="020B0604020202020204" pitchFamily="34" charset="0"/>
                <a:cs typeface="Arial" panose="020B0604020202020204" pitchFamily="34" charset="0"/>
              </a:rPr>
              <a:t>MAP </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1177(658-1695) mm yr</a:t>
            </a:r>
            <a:r>
              <a:rPr lang="en-US" altLang="en-US" sz="3400" baseline="30000" dirty="0" smtClean="0">
                <a:solidFill>
                  <a:schemeClr val="accent5">
                    <a:lumMod val="60000"/>
                    <a:lumOff val="40000"/>
                  </a:schemeClr>
                </a:solidFill>
                <a:latin typeface="Arial" panose="020B0604020202020204" pitchFamily="34" charset="0"/>
                <a:cs typeface="Arial" panose="020B0604020202020204" pitchFamily="34" charset="0"/>
              </a:rPr>
              <a:t>-1</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 </a:t>
            </a:r>
            <a:r>
              <a:rPr lang="en-US" altLang="en-US" sz="3400" dirty="0">
                <a:solidFill>
                  <a:schemeClr val="accent5">
                    <a:lumMod val="60000"/>
                    <a:lumOff val="40000"/>
                  </a:schemeClr>
                </a:solidFill>
                <a:latin typeface="Arial" panose="020B0604020202020204" pitchFamily="34" charset="0"/>
                <a:cs typeface="Arial" panose="020B0604020202020204" pitchFamily="34" charset="0"/>
              </a:rPr>
              <a:t>MAT </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14.3 (9.4-19.2) </a:t>
            </a:r>
            <a:r>
              <a:rPr lang="en-US" altLang="en-US" sz="3400" baseline="30000" dirty="0" err="1" smtClean="0">
                <a:solidFill>
                  <a:schemeClr val="accent5">
                    <a:lumMod val="60000"/>
                    <a:lumOff val="40000"/>
                  </a:schemeClr>
                </a:solidFill>
                <a:latin typeface="Arial" panose="020B0604020202020204" pitchFamily="34" charset="0"/>
                <a:cs typeface="Arial" panose="020B0604020202020204" pitchFamily="34" charset="0"/>
              </a:rPr>
              <a:t>o</a:t>
            </a:r>
            <a:r>
              <a:rPr lang="en-US" altLang="en-US" sz="3400" dirty="0" err="1" smtClean="0">
                <a:solidFill>
                  <a:schemeClr val="accent5">
                    <a:lumMod val="60000"/>
                    <a:lumOff val="40000"/>
                  </a:schemeClr>
                </a:solidFill>
                <a:latin typeface="Arial" panose="020B0604020202020204" pitchFamily="34" charset="0"/>
                <a:cs typeface="Arial" panose="020B0604020202020204" pitchFamily="34" charset="0"/>
              </a:rPr>
              <a:t>C</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 pH 4.8 </a:t>
            </a:r>
            <a:r>
              <a:rPr lang="en-US" altLang="en-US" sz="3400" smtClean="0">
                <a:solidFill>
                  <a:schemeClr val="accent5">
                    <a:lumMod val="60000"/>
                    <a:lumOff val="40000"/>
                  </a:schemeClr>
                </a:solidFill>
                <a:latin typeface="Arial" panose="020B0604020202020204" pitchFamily="34" charset="0"/>
                <a:cs typeface="Arial" panose="020B0604020202020204" pitchFamily="34" charset="0"/>
              </a:rPr>
              <a:t>(3.9-5.6); </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pCO</a:t>
            </a:r>
            <a:r>
              <a:rPr lang="en-US" altLang="en-US" sz="3400" baseline="-25000" dirty="0" smtClean="0">
                <a:solidFill>
                  <a:schemeClr val="accent5">
                    <a:lumMod val="60000"/>
                    <a:lumOff val="40000"/>
                  </a:schemeClr>
                </a:solidFill>
                <a:latin typeface="Arial" panose="020B0604020202020204" pitchFamily="34" charset="0"/>
                <a:cs typeface="Arial" panose="020B0604020202020204" pitchFamily="34" charset="0"/>
              </a:rPr>
              <a:t>2</a:t>
            </a:r>
            <a:r>
              <a:rPr lang="en-US" altLang="en-US" sz="3400" dirty="0" smtClean="0">
                <a:solidFill>
                  <a:schemeClr val="accent5">
                    <a:lumMod val="60000"/>
                    <a:lumOff val="40000"/>
                  </a:schemeClr>
                </a:solidFill>
                <a:latin typeface="Arial" panose="020B0604020202020204" pitchFamily="34" charset="0"/>
                <a:cs typeface="Arial" panose="020B0604020202020204" pitchFamily="34" charset="0"/>
              </a:rPr>
              <a:t> 4.8 PIAL, for 100,000 yr weathering duration</a:t>
            </a:r>
            <a:endParaRPr lang="en-US" altLang="en-US" sz="3400" dirty="0" smtClean="0">
              <a:solidFill>
                <a:schemeClr val="accent5">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2841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19600" y="884872"/>
            <a:ext cx="3390672" cy="1200329"/>
          </a:xfrm>
          <a:prstGeom prst="rect">
            <a:avLst/>
          </a:prstGeom>
          <a:noFill/>
        </p:spPr>
        <p:txBody>
          <a:bodyPr wrap="none" rtlCol="0">
            <a:spAutoFit/>
          </a:bodyPr>
          <a:lstStyle/>
          <a:p>
            <a:r>
              <a:rPr lang="en-US" b="1" dirty="0" smtClean="0">
                <a:solidFill>
                  <a:srgbClr val="FFFF00"/>
                </a:solidFill>
                <a:latin typeface="Arial" pitchFamily="34" charset="0"/>
                <a:cs typeface="Arial" pitchFamily="34" charset="0"/>
              </a:rPr>
              <a:t>terrestrial </a:t>
            </a:r>
            <a:r>
              <a:rPr lang="en-US" b="1" dirty="0" err="1" smtClean="0">
                <a:solidFill>
                  <a:srgbClr val="FFFF00"/>
                </a:solidFill>
                <a:latin typeface="Arial" pitchFamily="34" charset="0"/>
                <a:cs typeface="Arial" pitchFamily="34" charset="0"/>
              </a:rPr>
              <a:t>cryptobiotic</a:t>
            </a:r>
            <a:r>
              <a:rPr lang="en-US" b="1" dirty="0" smtClean="0">
                <a:solidFill>
                  <a:srgbClr val="FFFF00"/>
                </a:solidFill>
                <a:latin typeface="Arial" pitchFamily="34" charset="0"/>
                <a:cs typeface="Arial" pitchFamily="34" charset="0"/>
              </a:rPr>
              <a:t> crusts</a:t>
            </a:r>
          </a:p>
          <a:p>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cyanobacteria</a:t>
            </a:r>
            <a:endParaRPr lang="en-US" b="1" dirty="0" smtClean="0">
              <a:solidFill>
                <a:srgbClr val="FFFF00"/>
              </a:solidFill>
              <a:latin typeface="Arial" pitchFamily="34" charset="0"/>
              <a:cs typeface="Arial" pitchFamily="34" charset="0"/>
            </a:endParaRPr>
          </a:p>
          <a:p>
            <a:r>
              <a:rPr lang="en-US" b="1" dirty="0" smtClean="0">
                <a:solidFill>
                  <a:srgbClr val="FFFF00"/>
                </a:solidFill>
                <a:latin typeface="Arial" pitchFamily="34" charset="0"/>
                <a:cs typeface="Arial" pitchFamily="34" charset="0"/>
              </a:rPr>
              <a:t>    algae</a:t>
            </a:r>
          </a:p>
          <a:p>
            <a:r>
              <a:rPr lang="en-US" b="1" dirty="0" smtClean="0">
                <a:solidFill>
                  <a:srgbClr val="FFFF00"/>
                </a:solidFill>
                <a:latin typeface="Arial" pitchFamily="34" charset="0"/>
                <a:cs typeface="Arial" pitchFamily="34" charset="0"/>
              </a:rPr>
              <a:t>    fungi</a:t>
            </a:r>
            <a:endParaRPr lang="en-US" b="1" dirty="0">
              <a:solidFill>
                <a:srgbClr val="FFFF00"/>
              </a:solidFill>
              <a:latin typeface="Arial" pitchFamily="34" charset="0"/>
              <a:cs typeface="Arial" pitchFamily="34" charset="0"/>
            </a:endParaRPr>
          </a:p>
        </p:txBody>
      </p:sp>
      <p:pic>
        <p:nvPicPr>
          <p:cNvPr id="3" name="Picture 2" descr="Stromatolites.JPG"/>
          <p:cNvPicPr>
            <a:picLocks noChangeAspect="1"/>
          </p:cNvPicPr>
          <p:nvPr/>
        </p:nvPicPr>
        <p:blipFill>
          <a:blip r:embed="rId2" cstate="print"/>
          <a:stretch>
            <a:fillRect/>
          </a:stretch>
        </p:blipFill>
        <p:spPr>
          <a:xfrm>
            <a:off x="223709" y="441960"/>
            <a:ext cx="4109663" cy="2743200"/>
          </a:xfrm>
          <a:prstGeom prst="rect">
            <a:avLst/>
          </a:prstGeom>
        </p:spPr>
      </p:pic>
      <p:sp>
        <p:nvSpPr>
          <p:cNvPr id="4" name="TextBox 3"/>
          <p:cNvSpPr txBox="1"/>
          <p:nvPr/>
        </p:nvSpPr>
        <p:spPr>
          <a:xfrm>
            <a:off x="152400" y="60960"/>
            <a:ext cx="6046848" cy="400110"/>
          </a:xfrm>
          <a:prstGeom prst="rect">
            <a:avLst/>
          </a:prstGeom>
          <a:noFill/>
        </p:spPr>
        <p:txBody>
          <a:bodyPr wrap="none" rtlCol="0">
            <a:spAutoFit/>
          </a:bodyPr>
          <a:lstStyle/>
          <a:p>
            <a:r>
              <a:rPr lang="en-US" sz="2000" b="1" dirty="0" smtClean="0">
                <a:solidFill>
                  <a:srgbClr val="FFFF00"/>
                </a:solidFill>
                <a:latin typeface="Arial" pitchFamily="34" charset="0"/>
                <a:cs typeface="Arial" pitchFamily="34" charset="0"/>
              </a:rPr>
              <a:t>Precambrian: 3.5 billion to 500 million years ago</a:t>
            </a:r>
            <a:endParaRPr lang="en-US" sz="2000" b="1" dirty="0">
              <a:solidFill>
                <a:srgbClr val="FFFF00"/>
              </a:solidFill>
              <a:latin typeface="Arial" pitchFamily="34" charset="0"/>
              <a:cs typeface="Arial" pitchFamily="34" charset="0"/>
            </a:endParaRPr>
          </a:p>
        </p:txBody>
      </p:sp>
      <p:pic>
        <p:nvPicPr>
          <p:cNvPr id="6" name="Picture 5" descr="landscape - Silurian 425 Ma cooksonia_caledonica_600 edited.jpg"/>
          <p:cNvPicPr>
            <a:picLocks noChangeAspect="1"/>
          </p:cNvPicPr>
          <p:nvPr/>
        </p:nvPicPr>
        <p:blipFill>
          <a:blip r:embed="rId3" cstate="print"/>
          <a:stretch>
            <a:fillRect/>
          </a:stretch>
        </p:blipFill>
        <p:spPr>
          <a:xfrm>
            <a:off x="1828800" y="1828800"/>
            <a:ext cx="4267200" cy="3200400"/>
          </a:xfrm>
          <a:prstGeom prst="rect">
            <a:avLst/>
          </a:prstGeom>
          <a:ln w="12700">
            <a:solidFill>
              <a:schemeClr val="bg1"/>
            </a:solidFill>
          </a:ln>
        </p:spPr>
      </p:pic>
      <p:pic>
        <p:nvPicPr>
          <p:cNvPr id="2" name="Picture 1" descr="landscape cretaceous_1.jpg"/>
          <p:cNvPicPr>
            <a:picLocks noChangeAspect="1"/>
          </p:cNvPicPr>
          <p:nvPr/>
        </p:nvPicPr>
        <p:blipFill>
          <a:blip r:embed="rId4" cstate="print"/>
          <a:stretch>
            <a:fillRect/>
          </a:stretch>
        </p:blipFill>
        <p:spPr>
          <a:xfrm>
            <a:off x="4495800" y="3962400"/>
            <a:ext cx="4444679" cy="2743200"/>
          </a:xfrm>
          <a:prstGeom prst="rect">
            <a:avLst/>
          </a:prstGeom>
          <a:ln w="12700">
            <a:solidFill>
              <a:schemeClr val="bg1"/>
            </a:solidFill>
          </a:ln>
        </p:spPr>
      </p:pic>
      <p:sp>
        <p:nvSpPr>
          <p:cNvPr id="5" name="TextBox 4"/>
          <p:cNvSpPr txBox="1"/>
          <p:nvPr/>
        </p:nvSpPr>
        <p:spPr>
          <a:xfrm>
            <a:off x="6080333" y="3254514"/>
            <a:ext cx="3060453" cy="707886"/>
          </a:xfrm>
          <a:prstGeom prst="rect">
            <a:avLst/>
          </a:prstGeom>
          <a:noFill/>
        </p:spPr>
        <p:txBody>
          <a:bodyPr wrap="none" rtlCol="0">
            <a:spAutoFit/>
          </a:bodyPr>
          <a:lstStyle/>
          <a:p>
            <a:r>
              <a:rPr lang="en-US" sz="2000" b="1" dirty="0" smtClean="0">
                <a:solidFill>
                  <a:srgbClr val="00CC00"/>
                </a:solidFill>
                <a:latin typeface="Arial" pitchFamily="34" charset="0"/>
                <a:cs typeface="Arial" pitchFamily="34" charset="0"/>
              </a:rPr>
              <a:t>Cretaceous: 100 million</a:t>
            </a:r>
          </a:p>
          <a:p>
            <a:r>
              <a:rPr lang="en-US" sz="2000" b="1" dirty="0" smtClean="0">
                <a:solidFill>
                  <a:srgbClr val="00CC00"/>
                </a:solidFill>
                <a:latin typeface="Arial" pitchFamily="34" charset="0"/>
                <a:cs typeface="Arial" pitchFamily="34" charset="0"/>
              </a:rPr>
              <a:t> years ago </a:t>
            </a:r>
            <a:endParaRPr lang="en-US" sz="2000" b="1" dirty="0">
              <a:solidFill>
                <a:srgbClr val="00CC00"/>
              </a:solidFill>
              <a:latin typeface="Arial" pitchFamily="34" charset="0"/>
              <a:cs typeface="Arial" pitchFamily="34" charset="0"/>
            </a:endParaRPr>
          </a:p>
        </p:txBody>
      </p:sp>
      <p:sp>
        <p:nvSpPr>
          <p:cNvPr id="7" name="TextBox 6"/>
          <p:cNvSpPr txBox="1"/>
          <p:nvPr/>
        </p:nvSpPr>
        <p:spPr>
          <a:xfrm>
            <a:off x="4724400" y="1428690"/>
            <a:ext cx="4222631" cy="400110"/>
          </a:xfrm>
          <a:prstGeom prst="rect">
            <a:avLst/>
          </a:prstGeom>
          <a:solidFill>
            <a:srgbClr val="000000"/>
          </a:solidFill>
        </p:spPr>
        <p:txBody>
          <a:bodyPr wrap="none" rtlCol="0">
            <a:spAutoFit/>
          </a:bodyPr>
          <a:lstStyle/>
          <a:p>
            <a:r>
              <a:rPr lang="en-US" sz="2000" b="1" dirty="0" smtClean="0">
                <a:solidFill>
                  <a:srgbClr val="FFCC66"/>
                </a:solidFill>
                <a:effectLst>
                  <a:outerShdw blurRad="50800" dist="50800" dir="2700000" algn="ctr" rotWithShape="0">
                    <a:schemeClr val="bg1"/>
                  </a:outerShdw>
                </a:effectLst>
                <a:latin typeface="Arial" pitchFamily="34" charset="0"/>
                <a:cs typeface="Arial" pitchFamily="34" charset="0"/>
              </a:rPr>
              <a:t>     </a:t>
            </a:r>
            <a:r>
              <a:rPr lang="en-US" sz="2000" b="1" dirty="0" smtClean="0">
                <a:solidFill>
                  <a:srgbClr val="FFCC66"/>
                </a:solidFill>
                <a:latin typeface="Arial" pitchFamily="34" charset="0"/>
                <a:cs typeface="Arial" pitchFamily="34" charset="0"/>
              </a:rPr>
              <a:t>Silurian: 425 million years ago</a:t>
            </a:r>
            <a:endParaRPr lang="en-US" sz="2000" b="1" dirty="0">
              <a:solidFill>
                <a:srgbClr val="FFCC66"/>
              </a:solidFill>
              <a:latin typeface="Arial" pitchFamily="34" charset="0"/>
              <a:cs typeface="Arial" pitchFamily="34" charset="0"/>
            </a:endParaRPr>
          </a:p>
        </p:txBody>
      </p:sp>
      <p:sp>
        <p:nvSpPr>
          <p:cNvPr id="8" name="TextBox 7"/>
          <p:cNvSpPr txBox="1"/>
          <p:nvPr/>
        </p:nvSpPr>
        <p:spPr>
          <a:xfrm>
            <a:off x="4419600" y="372070"/>
            <a:ext cx="2903359" cy="646331"/>
          </a:xfrm>
          <a:prstGeom prst="rect">
            <a:avLst/>
          </a:prstGeom>
          <a:noFill/>
        </p:spPr>
        <p:txBody>
          <a:bodyPr wrap="none" rtlCol="0">
            <a:spAutoFit/>
          </a:bodyPr>
          <a:lstStyle/>
          <a:p>
            <a:r>
              <a:rPr lang="en-US" b="1" dirty="0" err="1" smtClean="0">
                <a:solidFill>
                  <a:srgbClr val="FFFF00"/>
                </a:solidFill>
                <a:latin typeface="Arial" pitchFamily="34" charset="0"/>
                <a:cs typeface="Arial" pitchFamily="34" charset="0"/>
              </a:rPr>
              <a:t>eucaryotes</a:t>
            </a:r>
            <a:r>
              <a:rPr lang="en-US" b="1" dirty="0" smtClean="0">
                <a:solidFill>
                  <a:srgbClr val="FFFF00"/>
                </a:solidFill>
                <a:latin typeface="Arial" pitchFamily="34" charset="0"/>
                <a:cs typeface="Arial" pitchFamily="34" charset="0"/>
              </a:rPr>
              <a:t> (green algae)</a:t>
            </a:r>
          </a:p>
          <a:p>
            <a:r>
              <a:rPr lang="en-US" b="1" dirty="0" smtClean="0">
                <a:solidFill>
                  <a:srgbClr val="FFFF00"/>
                </a:solidFill>
                <a:latin typeface="Arial" pitchFamily="34" charset="0"/>
                <a:cs typeface="Arial" pitchFamily="34" charset="0"/>
              </a:rPr>
              <a:t>stromatolites</a:t>
            </a:r>
          </a:p>
        </p:txBody>
      </p:sp>
      <p:sp>
        <p:nvSpPr>
          <p:cNvPr id="10" name="TextBox 9"/>
          <p:cNvSpPr txBox="1"/>
          <p:nvPr/>
        </p:nvSpPr>
        <p:spPr>
          <a:xfrm>
            <a:off x="6096000" y="1840468"/>
            <a:ext cx="2967479" cy="1754326"/>
          </a:xfrm>
          <a:prstGeom prst="rect">
            <a:avLst/>
          </a:prstGeom>
          <a:noFill/>
        </p:spPr>
        <p:txBody>
          <a:bodyPr wrap="none" rtlCol="0">
            <a:spAutoFit/>
          </a:bodyPr>
          <a:lstStyle/>
          <a:p>
            <a:r>
              <a:rPr lang="en-US" b="1" dirty="0" smtClean="0">
                <a:solidFill>
                  <a:srgbClr val="FFCC66"/>
                </a:solidFill>
                <a:latin typeface="Arial" pitchFamily="34" charset="0"/>
                <a:cs typeface="Arial" pitchFamily="34" charset="0"/>
              </a:rPr>
              <a:t>early land plants</a:t>
            </a:r>
          </a:p>
          <a:p>
            <a:r>
              <a:rPr lang="en-US" b="1" dirty="0" smtClean="0">
                <a:solidFill>
                  <a:srgbClr val="FFCC66"/>
                </a:solidFill>
                <a:latin typeface="Arial" pitchFamily="34" charset="0"/>
                <a:cs typeface="Arial" pitchFamily="34" charset="0"/>
              </a:rPr>
              <a:t>  </a:t>
            </a:r>
            <a:r>
              <a:rPr lang="en-US" b="1" i="1" dirty="0" err="1" smtClean="0">
                <a:solidFill>
                  <a:srgbClr val="FFCC66"/>
                </a:solidFill>
                <a:latin typeface="Arial" pitchFamily="34" charset="0"/>
                <a:cs typeface="Arial" pitchFamily="34" charset="0"/>
              </a:rPr>
              <a:t>Cooksonia</a:t>
            </a:r>
            <a:r>
              <a:rPr lang="en-US" b="1" i="1" dirty="0" smtClean="0">
                <a:solidFill>
                  <a:srgbClr val="FFCC66"/>
                </a:solidFill>
                <a:latin typeface="Arial" pitchFamily="34" charset="0"/>
                <a:cs typeface="Arial" pitchFamily="34" charset="0"/>
              </a:rPr>
              <a:t> </a:t>
            </a:r>
            <a:r>
              <a:rPr lang="en-US" b="1" i="1" dirty="0" err="1" smtClean="0">
                <a:solidFill>
                  <a:srgbClr val="FFCC66"/>
                </a:solidFill>
                <a:latin typeface="Arial" pitchFamily="34" charset="0"/>
                <a:cs typeface="Arial" pitchFamily="34" charset="0"/>
              </a:rPr>
              <a:t>caledonica</a:t>
            </a:r>
            <a:endParaRPr lang="en-US" b="1" i="1" dirty="0" smtClean="0">
              <a:solidFill>
                <a:srgbClr val="FFCC66"/>
              </a:solidFill>
              <a:latin typeface="Arial" pitchFamily="34" charset="0"/>
              <a:cs typeface="Arial" pitchFamily="34" charset="0"/>
            </a:endParaRPr>
          </a:p>
          <a:p>
            <a:r>
              <a:rPr lang="en-US" b="1" dirty="0" smtClean="0">
                <a:solidFill>
                  <a:srgbClr val="FFCC66"/>
                </a:solidFill>
                <a:latin typeface="Arial" pitchFamily="34" charset="0"/>
                <a:cs typeface="Arial" pitchFamily="34" charset="0"/>
              </a:rPr>
              <a:t>first  vascular land plants</a:t>
            </a:r>
          </a:p>
          <a:p>
            <a:r>
              <a:rPr lang="en-US" b="1" dirty="0" smtClean="0">
                <a:solidFill>
                  <a:srgbClr val="FFCC66"/>
                </a:solidFill>
                <a:latin typeface="Arial" pitchFamily="34" charset="0"/>
                <a:cs typeface="Arial" pitchFamily="34" charset="0"/>
              </a:rPr>
              <a:t>  </a:t>
            </a:r>
            <a:r>
              <a:rPr lang="en-US" b="1" i="1" dirty="0" smtClean="0">
                <a:solidFill>
                  <a:srgbClr val="FFCC66"/>
                </a:solidFill>
                <a:latin typeface="Arial" pitchFamily="34" charset="0"/>
                <a:cs typeface="Arial" pitchFamily="34" charset="0"/>
              </a:rPr>
              <a:t>Late Silurian to</a:t>
            </a:r>
          </a:p>
          <a:p>
            <a:r>
              <a:rPr lang="en-US" b="1" i="1" dirty="0" smtClean="0">
                <a:solidFill>
                  <a:srgbClr val="FFCC66"/>
                </a:solidFill>
                <a:latin typeface="Arial" pitchFamily="34" charset="0"/>
                <a:cs typeface="Arial" pitchFamily="34" charset="0"/>
              </a:rPr>
              <a:t>  Early Devonian</a:t>
            </a:r>
          </a:p>
          <a:p>
            <a:endParaRPr lang="en-US" b="1" i="1" dirty="0">
              <a:solidFill>
                <a:srgbClr val="FFCC66"/>
              </a:solidFill>
              <a:latin typeface="Arial" pitchFamily="34" charset="0"/>
              <a:cs typeface="Arial" pitchFamily="34" charset="0"/>
            </a:endParaRPr>
          </a:p>
        </p:txBody>
      </p:sp>
      <p:sp>
        <p:nvSpPr>
          <p:cNvPr id="11" name="TextBox 10"/>
          <p:cNvSpPr txBox="1"/>
          <p:nvPr/>
        </p:nvSpPr>
        <p:spPr>
          <a:xfrm>
            <a:off x="1705713" y="5257800"/>
            <a:ext cx="2723823" cy="1477328"/>
          </a:xfrm>
          <a:prstGeom prst="rect">
            <a:avLst/>
          </a:prstGeom>
          <a:noFill/>
        </p:spPr>
        <p:txBody>
          <a:bodyPr wrap="none" rtlCol="0">
            <a:spAutoFit/>
          </a:bodyPr>
          <a:lstStyle/>
          <a:p>
            <a:pPr algn="r"/>
            <a:r>
              <a:rPr lang="en-US" b="1" dirty="0" smtClean="0">
                <a:solidFill>
                  <a:srgbClr val="00FF00"/>
                </a:solidFill>
                <a:latin typeface="Arial" pitchFamily="34" charset="0"/>
                <a:cs typeface="Arial" pitchFamily="34" charset="0"/>
              </a:rPr>
              <a:t>extensive development</a:t>
            </a:r>
          </a:p>
          <a:p>
            <a:pPr algn="r"/>
            <a:r>
              <a:rPr lang="en-US" b="1" dirty="0" smtClean="0">
                <a:solidFill>
                  <a:srgbClr val="00FF00"/>
                </a:solidFill>
                <a:latin typeface="Arial" pitchFamily="34" charset="0"/>
                <a:cs typeface="Arial" pitchFamily="34" charset="0"/>
              </a:rPr>
              <a:t>of rooted vascular</a:t>
            </a:r>
          </a:p>
          <a:p>
            <a:pPr algn="r"/>
            <a:r>
              <a:rPr lang="en-US" b="1" dirty="0" smtClean="0">
                <a:solidFill>
                  <a:srgbClr val="00FF00"/>
                </a:solidFill>
                <a:latin typeface="Arial" pitchFamily="34" charset="0"/>
                <a:cs typeface="Arial" pitchFamily="34" charset="0"/>
              </a:rPr>
              <a:t>land plants</a:t>
            </a:r>
          </a:p>
          <a:p>
            <a:pPr algn="r"/>
            <a:r>
              <a:rPr lang="en-US" b="1" i="1" dirty="0" smtClean="0">
                <a:solidFill>
                  <a:srgbClr val="00FF00"/>
                </a:solidFill>
                <a:latin typeface="Arial" pitchFamily="34" charset="0"/>
                <a:cs typeface="Arial" pitchFamily="34" charset="0"/>
              </a:rPr>
              <a:t>weathering enhanced</a:t>
            </a:r>
          </a:p>
          <a:p>
            <a:pPr algn="r"/>
            <a:r>
              <a:rPr lang="en-US" b="1" i="1" dirty="0" smtClean="0">
                <a:solidFill>
                  <a:srgbClr val="00FF00"/>
                </a:solidFill>
                <a:latin typeface="Arial" pitchFamily="34" charset="0"/>
                <a:cs typeface="Arial" pitchFamily="34" charset="0"/>
              </a:rPr>
              <a:t>by 5 to 10×</a:t>
            </a:r>
            <a:endParaRPr lang="en-US" b="1" i="1" dirty="0">
              <a:solidFill>
                <a:srgbClr val="00FF00"/>
              </a:solidFill>
              <a:latin typeface="Arial" pitchFamily="34" charset="0"/>
              <a:cs typeface="Arial" pitchFamily="34" charset="0"/>
            </a:endParaRPr>
          </a:p>
        </p:txBody>
      </p:sp>
    </p:spTree>
    <p:extLst>
      <p:ext uri="{BB962C8B-B14F-4D97-AF65-F5344CB8AC3E}">
        <p14:creationId xmlns:p14="http://schemas.microsoft.com/office/powerpoint/2010/main" val="278861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4"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4"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animBg="1"/>
      <p:bldP spid="8" grpId="0"/>
      <p:bldP spid="10" grpId="0"/>
      <p:bldP spid="10" grpId="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Microbial worlds Science May 20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0"/>
            <a:ext cx="5467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04800" y="1905000"/>
            <a:ext cx="8382000" cy="2209800"/>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X-factor: Earliest Microbial Communities and Terrestrial Biomass ?</a:t>
            </a:r>
          </a:p>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0239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664797"/>
          </a:xfrm>
        </p:spPr>
        <p:txBody>
          <a:bodyPr/>
          <a:lstStyle/>
          <a:p>
            <a:pPr algn="ctr"/>
            <a:r>
              <a:rPr lang="en-US" dirty="0" smtClean="0">
                <a:latin typeface="Arial" panose="020B0604020202020204" pitchFamily="34" charset="0"/>
                <a:cs typeface="Arial" panose="020B0604020202020204" pitchFamily="34" charset="0"/>
              </a:rPr>
              <a:t>Methods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219200"/>
            <a:ext cx="8534400" cy="4819781"/>
          </a:xfrm>
        </p:spPr>
        <p:txBody>
          <a:bodyPr/>
          <a:lstStyle/>
          <a:p>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thin-sections (standard PPL/XPL + UVf)</a:t>
            </a:r>
          </a:p>
          <a:p>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bulk </a:t>
            </a:r>
            <a:r>
              <a:rPr lang="en-US" altLang="en-US" sz="3600" dirty="0">
                <a:solidFill>
                  <a:schemeClr val="accent5">
                    <a:lumMod val="60000"/>
                    <a:lumOff val="40000"/>
                  </a:schemeClr>
                </a:solidFill>
                <a:latin typeface="Arial" panose="020B0604020202020204" pitchFamily="34" charset="0"/>
                <a:cs typeface="Arial" panose="020B0604020202020204" pitchFamily="34" charset="0"/>
              </a:rPr>
              <a:t>geochemistry &amp; mass-balance </a:t>
            </a:r>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a:t>
            </a:r>
            <a:r>
              <a:rPr lang="el-GR" altLang="en-US" sz="3600" dirty="0" smtClean="0">
                <a:solidFill>
                  <a:schemeClr val="accent5">
                    <a:lumMod val="60000"/>
                    <a:lumOff val="40000"/>
                  </a:schemeClr>
                </a:solidFill>
                <a:latin typeface="Arial" panose="020B0604020202020204" pitchFamily="34" charset="0"/>
                <a:cs typeface="Arial" panose="020B0604020202020204" pitchFamily="34" charset="0"/>
              </a:rPr>
              <a:t>τ</a:t>
            </a:r>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 assuming </a:t>
            </a:r>
            <a:r>
              <a:rPr lang="en-US" altLang="en-US" sz="3600" dirty="0">
                <a:solidFill>
                  <a:schemeClr val="accent5">
                    <a:lumMod val="60000"/>
                    <a:lumOff val="40000"/>
                  </a:schemeClr>
                </a:solidFill>
                <a:latin typeface="Arial" panose="020B0604020202020204" pitchFamily="34" charset="0"/>
                <a:cs typeface="Arial" panose="020B0604020202020204" pitchFamily="34" charset="0"/>
              </a:rPr>
              <a:t>immobile </a:t>
            </a:r>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Al</a:t>
            </a:r>
            <a:r>
              <a:rPr lang="en-US" altLang="en-US" sz="3600" baseline="-25000" dirty="0" smtClean="0">
                <a:solidFill>
                  <a:schemeClr val="accent5">
                    <a:lumMod val="60000"/>
                    <a:lumOff val="40000"/>
                  </a:schemeClr>
                </a:solidFill>
                <a:latin typeface="Arial" panose="020B0604020202020204" pitchFamily="34" charset="0"/>
                <a:cs typeface="Arial" panose="020B0604020202020204" pitchFamily="34" charset="0"/>
              </a:rPr>
              <a:t>2</a:t>
            </a:r>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O</a:t>
            </a:r>
            <a:r>
              <a:rPr lang="en-US" altLang="en-US" sz="3600" baseline="-25000" dirty="0" smtClean="0">
                <a:solidFill>
                  <a:schemeClr val="accent5">
                    <a:lumMod val="60000"/>
                    <a:lumOff val="40000"/>
                  </a:schemeClr>
                </a:solidFill>
                <a:latin typeface="Arial" panose="020B0604020202020204" pitchFamily="34" charset="0"/>
                <a:cs typeface="Arial" panose="020B0604020202020204" pitchFamily="34" charset="0"/>
              </a:rPr>
              <a:t>3</a:t>
            </a:r>
            <a:endParaRPr lang="en-US" altLang="en-US" sz="3600" dirty="0">
              <a:solidFill>
                <a:schemeClr val="accent5">
                  <a:lumMod val="60000"/>
                  <a:lumOff val="40000"/>
                </a:schemeClr>
              </a:solidFill>
              <a:latin typeface="Arial" panose="020B0604020202020204" pitchFamily="34" charset="0"/>
              <a:cs typeface="Arial" panose="020B0604020202020204" pitchFamily="34" charset="0"/>
            </a:endParaRPr>
          </a:p>
          <a:p>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XRD semi-quantitative mineralogy</a:t>
            </a:r>
          </a:p>
          <a:p>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CIA-K </a:t>
            </a:r>
            <a:r>
              <a:rPr lang="en-US" altLang="en-US" sz="3600" dirty="0">
                <a:solidFill>
                  <a:schemeClr val="accent5">
                    <a:lumMod val="60000"/>
                    <a:lumOff val="40000"/>
                  </a:schemeClr>
                </a:solidFill>
                <a:latin typeface="Arial" panose="020B0604020202020204" pitchFamily="34" charset="0"/>
                <a:cs typeface="Arial" panose="020B0604020202020204" pitchFamily="34" charset="0"/>
              </a:rPr>
              <a:t>and </a:t>
            </a:r>
            <a:r>
              <a:rPr lang="en-US" altLang="en-US" sz="3600" dirty="0" err="1">
                <a:solidFill>
                  <a:schemeClr val="accent5">
                    <a:lumMod val="60000"/>
                    <a:lumOff val="40000"/>
                  </a:schemeClr>
                </a:solidFill>
                <a:latin typeface="Arial" panose="020B0604020202020204" pitchFamily="34" charset="0"/>
                <a:cs typeface="Arial" panose="020B0604020202020204" pitchFamily="34" charset="0"/>
              </a:rPr>
              <a:t>Clayeyness</a:t>
            </a:r>
            <a:r>
              <a:rPr lang="en-US" altLang="en-US" sz="3600" dirty="0">
                <a:solidFill>
                  <a:schemeClr val="accent5">
                    <a:lumMod val="60000"/>
                    <a:lumOff val="40000"/>
                  </a:schemeClr>
                </a:solidFill>
                <a:latin typeface="Arial" panose="020B0604020202020204" pitchFamily="34" charset="0"/>
                <a:cs typeface="Arial" panose="020B0604020202020204" pitchFamily="34" charset="0"/>
              </a:rPr>
              <a:t>, and PPM v.1 model to estimate MAP, MAT; Medaris et al. (2015) correction for </a:t>
            </a:r>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K-metasomatism; </a:t>
            </a:r>
            <a:r>
              <a:rPr lang="en-US" altLang="en-US" sz="3600" dirty="0" err="1" smtClean="0">
                <a:solidFill>
                  <a:schemeClr val="accent5">
                    <a:lumMod val="60000"/>
                    <a:lumOff val="40000"/>
                  </a:schemeClr>
                </a:solidFill>
                <a:latin typeface="Arial" panose="020B0604020202020204" pitchFamily="34" charset="0"/>
                <a:cs typeface="Arial" panose="020B0604020202020204" pitchFamily="34" charset="0"/>
              </a:rPr>
              <a:t>AlCa</a:t>
            </a:r>
            <a:r>
              <a:rPr lang="en-US" altLang="en-US" sz="3600" dirty="0" smtClean="0">
                <a:solidFill>
                  <a:schemeClr val="accent5">
                    <a:lumMod val="60000"/>
                    <a:lumOff val="40000"/>
                  </a:schemeClr>
                </a:solidFill>
                <a:latin typeface="Arial" panose="020B0604020202020204" pitchFamily="34" charset="0"/>
                <a:cs typeface="Arial" panose="020B0604020202020204" pitchFamily="34" charset="0"/>
              </a:rPr>
              <a:t> used to estimate pH (Lukens et al., in review)</a:t>
            </a:r>
          </a:p>
        </p:txBody>
      </p:sp>
    </p:spTree>
    <p:extLst>
      <p:ext uri="{BB962C8B-B14F-4D97-AF65-F5344CB8AC3E}">
        <p14:creationId xmlns:p14="http://schemas.microsoft.com/office/powerpoint/2010/main" val="35993871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8084" y="42301"/>
            <a:ext cx="8965916" cy="461665"/>
          </a:xfrm>
          <a:prstGeom prst="rect">
            <a:avLst/>
          </a:prstGeom>
          <a:noFill/>
        </p:spPr>
        <p:txBody>
          <a:bodyPr wrap="none" rtlCol="0">
            <a:spAutoFit/>
          </a:bodyPr>
          <a:lstStyle/>
          <a:p>
            <a:r>
              <a:rPr lang="en-US"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Localities of Granitic Saprolites in the Lake Superior Region</a:t>
            </a: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descr="Locality map 9.5x150.jpg"/>
          <p:cNvPicPr>
            <a:picLocks noChangeAspect="1"/>
          </p:cNvPicPr>
          <p:nvPr/>
        </p:nvPicPr>
        <p:blipFill>
          <a:blip r:embed="rId2" cstate="print"/>
          <a:stretch>
            <a:fillRect/>
          </a:stretch>
        </p:blipFill>
        <p:spPr>
          <a:xfrm>
            <a:off x="228600" y="552510"/>
            <a:ext cx="8686800" cy="5791200"/>
          </a:xfrm>
          <a:prstGeom prst="rect">
            <a:avLst/>
          </a:prstGeom>
        </p:spPr>
      </p:pic>
      <p:sp>
        <p:nvSpPr>
          <p:cNvPr id="6" name="TextBox 5"/>
          <p:cNvSpPr txBox="1"/>
          <p:nvPr/>
        </p:nvSpPr>
        <p:spPr>
          <a:xfrm>
            <a:off x="5486400" y="6397823"/>
            <a:ext cx="3231719" cy="307777"/>
          </a:xfrm>
          <a:prstGeom prst="rect">
            <a:avLst/>
          </a:prstGeom>
          <a:noFill/>
        </p:spPr>
        <p:txBody>
          <a:bodyPr wrap="none" rtlCol="0">
            <a:spAutoFit/>
          </a:bodyPr>
          <a:lstStyle/>
          <a:p>
            <a:r>
              <a:rPr lang="en-US" sz="1400" b="1" dirty="0" smtClean="0">
                <a:solidFill>
                  <a:srgbClr val="FFFF00"/>
                </a:solidFill>
                <a:latin typeface="Arial" panose="020B0604020202020204" pitchFamily="34" charset="0"/>
                <a:cs typeface="Arial" panose="020B0604020202020204" pitchFamily="34" charset="0"/>
              </a:rPr>
              <a:t>modified from </a:t>
            </a:r>
            <a:r>
              <a:rPr lang="en-US" sz="1400" b="1" dirty="0" err="1" smtClean="0">
                <a:solidFill>
                  <a:srgbClr val="FFFF00"/>
                </a:solidFill>
                <a:latin typeface="Arial" panose="020B0604020202020204" pitchFamily="34" charset="0"/>
                <a:cs typeface="Arial" panose="020B0604020202020204" pitchFamily="34" charset="0"/>
              </a:rPr>
              <a:t>Garrity</a:t>
            </a:r>
            <a:r>
              <a:rPr lang="en-US" sz="1400" b="1" dirty="0" smtClean="0">
                <a:solidFill>
                  <a:srgbClr val="FFFF00"/>
                </a:solidFill>
                <a:latin typeface="Arial" panose="020B0604020202020204" pitchFamily="34" charset="0"/>
                <a:cs typeface="Arial" panose="020B0604020202020204" pitchFamily="34" charset="0"/>
              </a:rPr>
              <a:t> &amp; </a:t>
            </a:r>
            <a:r>
              <a:rPr lang="en-US" sz="1400" b="1" dirty="0" err="1" smtClean="0">
                <a:solidFill>
                  <a:srgbClr val="FFFF00"/>
                </a:solidFill>
                <a:latin typeface="Arial" panose="020B0604020202020204" pitchFamily="34" charset="0"/>
                <a:cs typeface="Arial" panose="020B0604020202020204" pitchFamily="34" charset="0"/>
              </a:rPr>
              <a:t>Soller</a:t>
            </a:r>
            <a:r>
              <a:rPr lang="en-US" sz="1400" b="1" dirty="0" smtClean="0">
                <a:solidFill>
                  <a:srgbClr val="FFFF00"/>
                </a:solidFill>
                <a:latin typeface="Arial" panose="020B0604020202020204" pitchFamily="34" charset="0"/>
                <a:cs typeface="Arial" panose="020B0604020202020204" pitchFamily="34" charset="0"/>
              </a:rPr>
              <a:t>, 2009</a:t>
            </a:r>
            <a:endParaRPr lang="en-US" sz="1400" b="1" dirty="0">
              <a:solidFill>
                <a:srgbClr val="FFFF00"/>
              </a:solidFill>
              <a:latin typeface="Arial" panose="020B0604020202020204" pitchFamily="34" charset="0"/>
              <a:cs typeface="Arial" panose="020B0604020202020204" pitchFamily="34" charset="0"/>
            </a:endParaRPr>
          </a:p>
        </p:txBody>
      </p:sp>
      <p:sp>
        <p:nvSpPr>
          <p:cNvPr id="2" name="TextBox 1"/>
          <p:cNvSpPr txBox="1"/>
          <p:nvPr/>
        </p:nvSpPr>
        <p:spPr>
          <a:xfrm>
            <a:off x="1905000" y="4564472"/>
            <a:ext cx="1163207" cy="584775"/>
          </a:xfrm>
          <a:prstGeom prst="rect">
            <a:avLst/>
          </a:prstGeom>
          <a:noFill/>
        </p:spPr>
        <p:txBody>
          <a:bodyPr wrap="square" rtlCol="0">
            <a:spAutoFit/>
          </a:bodyPr>
          <a:lstStyle/>
          <a:p>
            <a:pPr algn="ctr"/>
            <a:r>
              <a:rPr lang="en-US" sz="1600" dirty="0" smtClean="0">
                <a:solidFill>
                  <a:schemeClr val="bg1"/>
                </a:solidFill>
                <a:latin typeface="Franklin Gothic Demi Cond" panose="020B0706030402020204" pitchFamily="34" charset="0"/>
                <a:ea typeface="Verdana" panose="020B0604030504040204" pitchFamily="34" charset="0"/>
                <a:cs typeface="Verdana" panose="020B0604030504040204" pitchFamily="34" charset="0"/>
              </a:rPr>
              <a:t>TR119</a:t>
            </a:r>
            <a:endParaRPr lang="en-US" sz="1600" dirty="0" smtClean="0">
              <a:solidFill>
                <a:schemeClr val="bg1"/>
              </a:solidFill>
              <a:latin typeface="Franklin Gothic Demi Cond" panose="020B0706030402020204" pitchFamily="34" charset="0"/>
              <a:ea typeface="Verdana" panose="020B0604030504040204" pitchFamily="34" charset="0"/>
              <a:cs typeface="Verdana" panose="020B0604030504040204" pitchFamily="34" charset="0"/>
            </a:endParaRPr>
          </a:p>
          <a:p>
            <a:pPr algn="ctr"/>
            <a:r>
              <a:rPr lang="en-US" sz="1600" dirty="0" smtClean="0">
                <a:solidFill>
                  <a:schemeClr val="bg1"/>
                </a:solidFill>
                <a:latin typeface="Franklin Gothic Demi Cond" panose="020B0706030402020204" pitchFamily="34" charset="0"/>
                <a:ea typeface="Verdana" panose="020B0604030504040204" pitchFamily="34" charset="0"/>
                <a:cs typeface="Verdana" panose="020B0604030504040204" pitchFamily="34" charset="0"/>
              </a:rPr>
              <a:t>500 Ma</a:t>
            </a:r>
            <a:endParaRPr lang="en-US" sz="1600" dirty="0">
              <a:solidFill>
                <a:schemeClr val="bg1"/>
              </a:solidFill>
              <a:latin typeface="Franklin Gothic Demi Cond" panose="020B0706030402020204" pitchFamily="34" charset="0"/>
              <a:ea typeface="Verdana" panose="020B0604030504040204" pitchFamily="34" charset="0"/>
              <a:cs typeface="Verdana" panose="020B0604030504040204" pitchFamily="34" charset="0"/>
            </a:endParaRPr>
          </a:p>
        </p:txBody>
      </p:sp>
      <p:sp>
        <p:nvSpPr>
          <p:cNvPr id="3" name="5-Point Star 2"/>
          <p:cNvSpPr/>
          <p:nvPr/>
        </p:nvSpPr>
        <p:spPr>
          <a:xfrm>
            <a:off x="2821002" y="4648200"/>
            <a:ext cx="226998" cy="20866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553200" y="2974649"/>
            <a:ext cx="226998" cy="20866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2890920"/>
            <a:ext cx="991136" cy="584775"/>
          </a:xfrm>
          <a:prstGeom prst="rect">
            <a:avLst/>
          </a:prstGeom>
          <a:noFill/>
        </p:spPr>
        <p:txBody>
          <a:bodyPr wrap="square" rtlCol="0">
            <a:spAutoFit/>
          </a:bodyPr>
          <a:lstStyle/>
          <a:p>
            <a:pPr algn="ctr"/>
            <a:r>
              <a:rPr lang="en-US" sz="1600" dirty="0">
                <a:solidFill>
                  <a:schemeClr val="bg1"/>
                </a:solidFill>
                <a:latin typeface="Franklin Gothic Demi Cond" panose="020B0706030402020204" pitchFamily="34" charset="0"/>
              </a:rPr>
              <a:t>Denison</a:t>
            </a:r>
          </a:p>
          <a:p>
            <a:pPr algn="ctr"/>
            <a:r>
              <a:rPr lang="en-US" sz="1600" dirty="0">
                <a:solidFill>
                  <a:schemeClr val="bg1"/>
                </a:solidFill>
                <a:latin typeface="Franklin Gothic Demi Cond" panose="020B0706030402020204" pitchFamily="34" charset="0"/>
              </a:rPr>
              <a:t>2450 Ma</a:t>
            </a:r>
          </a:p>
        </p:txBody>
      </p:sp>
      <p:cxnSp>
        <p:nvCxnSpPr>
          <p:cNvPr id="10" name="Straight Arrow Connector 9"/>
          <p:cNvCxnSpPr/>
          <p:nvPr/>
        </p:nvCxnSpPr>
        <p:spPr>
          <a:xfrm flipV="1">
            <a:off x="5791200" y="3131144"/>
            <a:ext cx="762000" cy="52165"/>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3581400" y="5127978"/>
            <a:ext cx="226998" cy="208660"/>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2369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6176"/>
          </a:xfrm>
        </p:spPr>
        <p:txBody>
          <a:bodyPr anchor="ctr">
            <a:normAutofit/>
          </a:bodyPr>
          <a:lstStyle/>
          <a:p>
            <a:pPr algn="ctr"/>
            <a:r>
              <a:rPr lang="en-US" sz="2800" dirty="0" smtClean="0">
                <a:solidFill>
                  <a:srgbClr val="FFC000"/>
                </a:solidFill>
                <a:latin typeface="Arial" panose="020B0604020202020204" pitchFamily="34" charset="0"/>
                <a:cs typeface="Arial" panose="020B0604020202020204" pitchFamily="34" charset="0"/>
              </a:rPr>
              <a:t>Conceptual Model: tau</a:t>
            </a:r>
            <a:r>
              <a:rPr lang="en-US" sz="2800" dirty="0" smtClean="0">
                <a:solidFill>
                  <a:srgbClr val="42F62A"/>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Fe</a:t>
            </a:r>
            <a:r>
              <a:rPr lang="en-US" sz="2800" baseline="-25000" dirty="0" smtClean="0">
                <a:solidFill>
                  <a:srgbClr val="FF0000"/>
                </a:solidFill>
                <a:latin typeface="Arial" panose="020B0604020202020204" pitchFamily="34" charset="0"/>
                <a:cs typeface="Arial" panose="020B0604020202020204" pitchFamily="34" charset="0"/>
              </a:rPr>
              <a:t>2</a:t>
            </a:r>
            <a:r>
              <a:rPr lang="en-US" sz="2800" dirty="0" smtClean="0">
                <a:solidFill>
                  <a:srgbClr val="FF0000"/>
                </a:solidFill>
                <a:latin typeface="Arial" panose="020B0604020202020204" pitchFamily="34" charset="0"/>
                <a:cs typeface="Arial" panose="020B0604020202020204" pitchFamily="34" charset="0"/>
              </a:rPr>
              <a:t>O</a:t>
            </a:r>
            <a:r>
              <a:rPr lang="en-US" sz="2800" baseline="-25000" dirty="0" smtClean="0">
                <a:solidFill>
                  <a:srgbClr val="FF0000"/>
                </a:solidFill>
                <a:latin typeface="Arial" panose="020B0604020202020204" pitchFamily="34" charset="0"/>
                <a:cs typeface="Arial" panose="020B0604020202020204" pitchFamily="34" charset="0"/>
              </a:rPr>
              <a:t>3</a:t>
            </a:r>
            <a:r>
              <a:rPr lang="en-US" sz="2800" dirty="0" smtClean="0">
                <a:solidFill>
                  <a:srgbClr val="FF0000"/>
                </a:solidFill>
                <a:latin typeface="Arial" panose="020B0604020202020204" pitchFamily="34" charset="0"/>
                <a:cs typeface="Arial" panose="020B0604020202020204" pitchFamily="34" charset="0"/>
              </a:rPr>
              <a:t> (red) </a:t>
            </a:r>
            <a:r>
              <a:rPr lang="en-US" sz="2800" dirty="0" smtClean="0">
                <a:solidFill>
                  <a:srgbClr val="FFC000"/>
                </a:solidFill>
                <a:latin typeface="Arial" panose="020B0604020202020204" pitchFamily="34" charset="0"/>
                <a:cs typeface="Arial" panose="020B0604020202020204" pitchFamily="34" charset="0"/>
              </a:rPr>
              <a:t>and</a:t>
            </a:r>
            <a:r>
              <a:rPr lang="en-US" sz="2800" dirty="0">
                <a:solidFill>
                  <a:srgbClr val="42F62A"/>
                </a:solidFill>
                <a:latin typeface="Arial" panose="020B0604020202020204" pitchFamily="34" charset="0"/>
                <a:cs typeface="Arial" panose="020B0604020202020204" pitchFamily="34" charset="0"/>
              </a:rPr>
              <a:t> </a:t>
            </a:r>
            <a:r>
              <a:rPr lang="en-US" sz="2800" dirty="0">
                <a:solidFill>
                  <a:srgbClr val="FFC000"/>
                </a:solidFill>
                <a:latin typeface="Arial" panose="020B0604020202020204" pitchFamily="34" charset="0"/>
                <a:cs typeface="Arial" panose="020B0604020202020204" pitchFamily="34" charset="0"/>
              </a:rPr>
              <a:t>tau</a:t>
            </a:r>
            <a:r>
              <a:rPr lang="en-US" sz="2800" dirty="0" smtClean="0">
                <a:solidFill>
                  <a:srgbClr val="42F62A"/>
                </a:solidFill>
                <a:latin typeface="Arial" panose="020B0604020202020204" pitchFamily="34" charset="0"/>
                <a:cs typeface="Arial" panose="020B0604020202020204" pitchFamily="34" charset="0"/>
              </a:rPr>
              <a:t> </a:t>
            </a:r>
            <a:r>
              <a:rPr lang="en-US" sz="2800" dirty="0" smtClean="0">
                <a:solidFill>
                  <a:srgbClr val="F30BF3"/>
                </a:solidFill>
                <a:latin typeface="Arial" panose="020B0604020202020204" pitchFamily="34" charset="0"/>
                <a:cs typeface="Arial" panose="020B0604020202020204" pitchFamily="34" charset="0"/>
              </a:rPr>
              <a:t>P</a:t>
            </a:r>
            <a:r>
              <a:rPr lang="en-US" sz="2800" baseline="-25000" dirty="0" smtClean="0">
                <a:solidFill>
                  <a:srgbClr val="F30BF3"/>
                </a:solidFill>
                <a:latin typeface="Arial" panose="020B0604020202020204" pitchFamily="34" charset="0"/>
                <a:cs typeface="Arial" panose="020B0604020202020204" pitchFamily="34" charset="0"/>
              </a:rPr>
              <a:t>2</a:t>
            </a:r>
            <a:r>
              <a:rPr lang="en-US" sz="2800" dirty="0" smtClean="0">
                <a:solidFill>
                  <a:srgbClr val="F30BF3"/>
                </a:solidFill>
                <a:latin typeface="Arial" panose="020B0604020202020204" pitchFamily="34" charset="0"/>
                <a:cs typeface="Arial" panose="020B0604020202020204" pitchFamily="34" charset="0"/>
              </a:rPr>
              <a:t>O</a:t>
            </a:r>
            <a:r>
              <a:rPr lang="en-US" sz="2800" baseline="-25000" dirty="0" smtClean="0">
                <a:solidFill>
                  <a:srgbClr val="F30BF3"/>
                </a:solidFill>
                <a:latin typeface="Arial" panose="020B0604020202020204" pitchFamily="34" charset="0"/>
                <a:cs typeface="Arial" panose="020B0604020202020204" pitchFamily="34" charset="0"/>
              </a:rPr>
              <a:t>5</a:t>
            </a:r>
            <a:r>
              <a:rPr lang="en-US" sz="2800" dirty="0" smtClean="0">
                <a:solidFill>
                  <a:srgbClr val="F30BF3"/>
                </a:solidFill>
                <a:latin typeface="Arial" panose="020B0604020202020204" pitchFamily="34" charset="0"/>
                <a:cs typeface="Arial" panose="020B0604020202020204" pitchFamily="34" charset="0"/>
              </a:rPr>
              <a:t> (purple)</a:t>
            </a:r>
            <a:endParaRPr lang="en-US" sz="2800" dirty="0">
              <a:solidFill>
                <a:srgbClr val="F30BF3"/>
              </a:solidFill>
              <a:latin typeface="Arial" panose="020B0604020202020204" pitchFamily="34" charset="0"/>
              <a:cs typeface="Arial" panose="020B0604020202020204" pitchFamily="34" charset="0"/>
            </a:endParaRPr>
          </a:p>
        </p:txBody>
      </p:sp>
      <p:cxnSp>
        <p:nvCxnSpPr>
          <p:cNvPr id="4" name="Straight Connector 3"/>
          <p:cNvCxnSpPr/>
          <p:nvPr/>
        </p:nvCxnSpPr>
        <p:spPr>
          <a:xfrm>
            <a:off x="7162800" y="759820"/>
            <a:ext cx="0" cy="243840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50695" y="3180460"/>
            <a:ext cx="12954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96201" y="723416"/>
            <a:ext cx="0" cy="2438400"/>
          </a:xfrm>
          <a:prstGeom prst="line">
            <a:avLst/>
          </a:prstGeom>
          <a:ln w="158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7445461" y="753778"/>
            <a:ext cx="898377" cy="2401368"/>
          </a:xfrm>
          <a:custGeom>
            <a:avLst/>
            <a:gdLst>
              <a:gd name="connsiteX0" fmla="*/ 0 w 651734"/>
              <a:gd name="connsiteY0" fmla="*/ 0 h 2401368"/>
              <a:gd name="connsiteX1" fmla="*/ 8546 w 651734"/>
              <a:gd name="connsiteY1" fmla="*/ 59820 h 2401368"/>
              <a:gd name="connsiteX2" fmla="*/ 25637 w 651734"/>
              <a:gd name="connsiteY2" fmla="*/ 162370 h 2401368"/>
              <a:gd name="connsiteX3" fmla="*/ 42729 w 651734"/>
              <a:gd name="connsiteY3" fmla="*/ 299103 h 2401368"/>
              <a:gd name="connsiteX4" fmla="*/ 68366 w 651734"/>
              <a:gd name="connsiteY4" fmla="*/ 401652 h 2401368"/>
              <a:gd name="connsiteX5" fmla="*/ 94004 w 651734"/>
              <a:gd name="connsiteY5" fmla="*/ 452927 h 2401368"/>
              <a:gd name="connsiteX6" fmla="*/ 145279 w 651734"/>
              <a:gd name="connsiteY6" fmla="*/ 487110 h 2401368"/>
              <a:gd name="connsiteX7" fmla="*/ 205099 w 651734"/>
              <a:gd name="connsiteY7" fmla="*/ 521293 h 2401368"/>
              <a:gd name="connsiteX8" fmla="*/ 256374 w 651734"/>
              <a:gd name="connsiteY8" fmla="*/ 538385 h 2401368"/>
              <a:gd name="connsiteX9" fmla="*/ 290557 w 651734"/>
              <a:gd name="connsiteY9" fmla="*/ 546931 h 2401368"/>
              <a:gd name="connsiteX10" fmla="*/ 341832 w 651734"/>
              <a:gd name="connsiteY10" fmla="*/ 564022 h 2401368"/>
              <a:gd name="connsiteX11" fmla="*/ 393107 w 651734"/>
              <a:gd name="connsiteY11" fmla="*/ 589660 h 2401368"/>
              <a:gd name="connsiteX12" fmla="*/ 444381 w 651734"/>
              <a:gd name="connsiteY12" fmla="*/ 615297 h 2401368"/>
              <a:gd name="connsiteX13" fmla="*/ 487110 w 651734"/>
              <a:gd name="connsiteY13" fmla="*/ 666572 h 2401368"/>
              <a:gd name="connsiteX14" fmla="*/ 521294 w 651734"/>
              <a:gd name="connsiteY14" fmla="*/ 717847 h 2401368"/>
              <a:gd name="connsiteX15" fmla="*/ 564023 w 651734"/>
              <a:gd name="connsiteY15" fmla="*/ 794759 h 2401368"/>
              <a:gd name="connsiteX16" fmla="*/ 589660 w 651734"/>
              <a:gd name="connsiteY16" fmla="*/ 854579 h 2401368"/>
              <a:gd name="connsiteX17" fmla="*/ 606751 w 651734"/>
              <a:gd name="connsiteY17" fmla="*/ 905854 h 2401368"/>
              <a:gd name="connsiteX18" fmla="*/ 632389 w 651734"/>
              <a:gd name="connsiteY18" fmla="*/ 982766 h 2401368"/>
              <a:gd name="connsiteX19" fmla="*/ 640935 w 651734"/>
              <a:gd name="connsiteY19" fmla="*/ 1016949 h 2401368"/>
              <a:gd name="connsiteX20" fmla="*/ 640935 w 651734"/>
              <a:gd name="connsiteY20" fmla="*/ 1247686 h 2401368"/>
              <a:gd name="connsiteX21" fmla="*/ 615297 w 651734"/>
              <a:gd name="connsiteY21" fmla="*/ 1324598 h 2401368"/>
              <a:gd name="connsiteX22" fmla="*/ 598206 w 651734"/>
              <a:gd name="connsiteY22" fmla="*/ 1375873 h 2401368"/>
              <a:gd name="connsiteX23" fmla="*/ 581114 w 651734"/>
              <a:gd name="connsiteY23" fmla="*/ 1401510 h 2401368"/>
              <a:gd name="connsiteX24" fmla="*/ 564023 w 651734"/>
              <a:gd name="connsiteY24" fmla="*/ 1452785 h 2401368"/>
              <a:gd name="connsiteX25" fmla="*/ 555477 w 651734"/>
              <a:gd name="connsiteY25" fmla="*/ 1478422 h 2401368"/>
              <a:gd name="connsiteX26" fmla="*/ 495656 w 651734"/>
              <a:gd name="connsiteY26" fmla="*/ 1555334 h 2401368"/>
              <a:gd name="connsiteX27" fmla="*/ 478565 w 651734"/>
              <a:gd name="connsiteY27" fmla="*/ 1580972 h 2401368"/>
              <a:gd name="connsiteX28" fmla="*/ 452927 w 651734"/>
              <a:gd name="connsiteY28" fmla="*/ 1606609 h 2401368"/>
              <a:gd name="connsiteX29" fmla="*/ 435836 w 651734"/>
              <a:gd name="connsiteY29" fmla="*/ 1632247 h 2401368"/>
              <a:gd name="connsiteX30" fmla="*/ 410198 w 651734"/>
              <a:gd name="connsiteY30" fmla="*/ 1649338 h 2401368"/>
              <a:gd name="connsiteX31" fmla="*/ 393107 w 651734"/>
              <a:gd name="connsiteY31" fmla="*/ 1674976 h 2401368"/>
              <a:gd name="connsiteX32" fmla="*/ 341832 w 651734"/>
              <a:gd name="connsiteY32" fmla="*/ 1709159 h 2401368"/>
              <a:gd name="connsiteX33" fmla="*/ 324740 w 651734"/>
              <a:gd name="connsiteY33" fmla="*/ 1734796 h 2401368"/>
              <a:gd name="connsiteX34" fmla="*/ 299103 w 651734"/>
              <a:gd name="connsiteY34" fmla="*/ 1751888 h 2401368"/>
              <a:gd name="connsiteX35" fmla="*/ 273466 w 651734"/>
              <a:gd name="connsiteY35" fmla="*/ 1777525 h 2401368"/>
              <a:gd name="connsiteX36" fmla="*/ 239282 w 651734"/>
              <a:gd name="connsiteY36" fmla="*/ 1820254 h 2401368"/>
              <a:gd name="connsiteX37" fmla="*/ 230737 w 651734"/>
              <a:gd name="connsiteY37" fmla="*/ 1845891 h 2401368"/>
              <a:gd name="connsiteX38" fmla="*/ 196553 w 651734"/>
              <a:gd name="connsiteY38" fmla="*/ 1897166 h 2401368"/>
              <a:gd name="connsiteX39" fmla="*/ 179462 w 651734"/>
              <a:gd name="connsiteY39" fmla="*/ 2008262 h 2401368"/>
              <a:gd name="connsiteX40" fmla="*/ 162370 w 651734"/>
              <a:gd name="connsiteY40" fmla="*/ 2093719 h 2401368"/>
              <a:gd name="connsiteX41" fmla="*/ 162370 w 651734"/>
              <a:gd name="connsiteY41" fmla="*/ 2341548 h 2401368"/>
              <a:gd name="connsiteX42" fmla="*/ 179462 w 651734"/>
              <a:gd name="connsiteY42" fmla="*/ 2367185 h 2401368"/>
              <a:gd name="connsiteX43" fmla="*/ 230737 w 651734"/>
              <a:gd name="connsiteY43" fmla="*/ 2392822 h 2401368"/>
              <a:gd name="connsiteX44" fmla="*/ 239282 w 651734"/>
              <a:gd name="connsiteY44" fmla="*/ 2401368 h 24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1734" h="2401368">
                <a:moveTo>
                  <a:pt x="0" y="0"/>
                </a:moveTo>
                <a:cubicBezTo>
                  <a:pt x="2849" y="19940"/>
                  <a:pt x="5405" y="39924"/>
                  <a:pt x="8546" y="59820"/>
                </a:cubicBezTo>
                <a:cubicBezTo>
                  <a:pt x="13951" y="94051"/>
                  <a:pt x="22499" y="127858"/>
                  <a:pt x="25637" y="162370"/>
                </a:cubicBezTo>
                <a:cubicBezTo>
                  <a:pt x="38396" y="302714"/>
                  <a:pt x="26675" y="210806"/>
                  <a:pt x="42729" y="299103"/>
                </a:cubicBezTo>
                <a:cubicBezTo>
                  <a:pt x="56538" y="375051"/>
                  <a:pt x="43403" y="326762"/>
                  <a:pt x="68366" y="401652"/>
                </a:cubicBezTo>
                <a:cubicBezTo>
                  <a:pt x="74462" y="419940"/>
                  <a:pt x="78412" y="439284"/>
                  <a:pt x="94004" y="452927"/>
                </a:cubicBezTo>
                <a:cubicBezTo>
                  <a:pt x="109463" y="466454"/>
                  <a:pt x="128187" y="475716"/>
                  <a:pt x="145279" y="487110"/>
                </a:cubicBezTo>
                <a:cubicBezTo>
                  <a:pt x="168408" y="502530"/>
                  <a:pt x="177987" y="510448"/>
                  <a:pt x="205099" y="521293"/>
                </a:cubicBezTo>
                <a:cubicBezTo>
                  <a:pt x="221827" y="527984"/>
                  <a:pt x="239282" y="532688"/>
                  <a:pt x="256374" y="538385"/>
                </a:cubicBezTo>
                <a:cubicBezTo>
                  <a:pt x="267516" y="542099"/>
                  <a:pt x="279307" y="543556"/>
                  <a:pt x="290557" y="546931"/>
                </a:cubicBezTo>
                <a:cubicBezTo>
                  <a:pt x="307813" y="552108"/>
                  <a:pt x="341832" y="564022"/>
                  <a:pt x="341832" y="564022"/>
                </a:cubicBezTo>
                <a:cubicBezTo>
                  <a:pt x="415293" y="612998"/>
                  <a:pt x="322353" y="554284"/>
                  <a:pt x="393107" y="589660"/>
                </a:cubicBezTo>
                <a:cubicBezTo>
                  <a:pt x="459375" y="622793"/>
                  <a:pt x="379938" y="593815"/>
                  <a:pt x="444381" y="615297"/>
                </a:cubicBezTo>
                <a:cubicBezTo>
                  <a:pt x="505462" y="706915"/>
                  <a:pt x="410337" y="567864"/>
                  <a:pt x="487110" y="666572"/>
                </a:cubicBezTo>
                <a:cubicBezTo>
                  <a:pt x="499721" y="682787"/>
                  <a:pt x="521294" y="717847"/>
                  <a:pt x="521294" y="717847"/>
                </a:cubicBezTo>
                <a:cubicBezTo>
                  <a:pt x="542207" y="780587"/>
                  <a:pt x="525646" y="756382"/>
                  <a:pt x="564023" y="794759"/>
                </a:cubicBezTo>
                <a:cubicBezTo>
                  <a:pt x="586627" y="885183"/>
                  <a:pt x="555937" y="778701"/>
                  <a:pt x="589660" y="854579"/>
                </a:cubicBezTo>
                <a:cubicBezTo>
                  <a:pt x="596977" y="871042"/>
                  <a:pt x="601054" y="888762"/>
                  <a:pt x="606751" y="905854"/>
                </a:cubicBezTo>
                <a:lnTo>
                  <a:pt x="632389" y="982766"/>
                </a:lnTo>
                <a:cubicBezTo>
                  <a:pt x="636103" y="993908"/>
                  <a:pt x="638086" y="1005555"/>
                  <a:pt x="640935" y="1016949"/>
                </a:cubicBezTo>
                <a:cubicBezTo>
                  <a:pt x="653503" y="1117502"/>
                  <a:pt x="657056" y="1113341"/>
                  <a:pt x="640935" y="1247686"/>
                </a:cubicBezTo>
                <a:cubicBezTo>
                  <a:pt x="640935" y="1247688"/>
                  <a:pt x="619570" y="1311778"/>
                  <a:pt x="615297" y="1324598"/>
                </a:cubicBezTo>
                <a:lnTo>
                  <a:pt x="598206" y="1375873"/>
                </a:lnTo>
                <a:cubicBezTo>
                  <a:pt x="594958" y="1385617"/>
                  <a:pt x="586811" y="1392964"/>
                  <a:pt x="581114" y="1401510"/>
                </a:cubicBezTo>
                <a:lnTo>
                  <a:pt x="564023" y="1452785"/>
                </a:lnTo>
                <a:cubicBezTo>
                  <a:pt x="561174" y="1461331"/>
                  <a:pt x="560474" y="1470927"/>
                  <a:pt x="555477" y="1478422"/>
                </a:cubicBezTo>
                <a:cubicBezTo>
                  <a:pt x="469072" y="1608031"/>
                  <a:pt x="562600" y="1475001"/>
                  <a:pt x="495656" y="1555334"/>
                </a:cubicBezTo>
                <a:cubicBezTo>
                  <a:pt x="489081" y="1563224"/>
                  <a:pt x="485140" y="1573082"/>
                  <a:pt x="478565" y="1580972"/>
                </a:cubicBezTo>
                <a:cubicBezTo>
                  <a:pt x="470828" y="1590256"/>
                  <a:pt x="460664" y="1597325"/>
                  <a:pt x="452927" y="1606609"/>
                </a:cubicBezTo>
                <a:cubicBezTo>
                  <a:pt x="446352" y="1614499"/>
                  <a:pt x="443099" y="1624984"/>
                  <a:pt x="435836" y="1632247"/>
                </a:cubicBezTo>
                <a:cubicBezTo>
                  <a:pt x="428573" y="1639510"/>
                  <a:pt x="418744" y="1643641"/>
                  <a:pt x="410198" y="1649338"/>
                </a:cubicBezTo>
                <a:cubicBezTo>
                  <a:pt x="404501" y="1657884"/>
                  <a:pt x="400837" y="1668213"/>
                  <a:pt x="393107" y="1674976"/>
                </a:cubicBezTo>
                <a:cubicBezTo>
                  <a:pt x="377648" y="1688503"/>
                  <a:pt x="341832" y="1709159"/>
                  <a:pt x="341832" y="1709159"/>
                </a:cubicBezTo>
                <a:cubicBezTo>
                  <a:pt x="336135" y="1717705"/>
                  <a:pt x="332003" y="1727533"/>
                  <a:pt x="324740" y="1734796"/>
                </a:cubicBezTo>
                <a:cubicBezTo>
                  <a:pt x="317477" y="1742059"/>
                  <a:pt x="306993" y="1745313"/>
                  <a:pt x="299103" y="1751888"/>
                </a:cubicBezTo>
                <a:cubicBezTo>
                  <a:pt x="289819" y="1759625"/>
                  <a:pt x="282012" y="1768979"/>
                  <a:pt x="273466" y="1777525"/>
                </a:cubicBezTo>
                <a:cubicBezTo>
                  <a:pt x="251985" y="1841966"/>
                  <a:pt x="283460" y="1765031"/>
                  <a:pt x="239282" y="1820254"/>
                </a:cubicBezTo>
                <a:cubicBezTo>
                  <a:pt x="233655" y="1827288"/>
                  <a:pt x="235112" y="1838017"/>
                  <a:pt x="230737" y="1845891"/>
                </a:cubicBezTo>
                <a:cubicBezTo>
                  <a:pt x="220761" y="1863848"/>
                  <a:pt x="196553" y="1897166"/>
                  <a:pt x="196553" y="1897166"/>
                </a:cubicBezTo>
                <a:cubicBezTo>
                  <a:pt x="177767" y="1953530"/>
                  <a:pt x="192682" y="1902507"/>
                  <a:pt x="179462" y="2008262"/>
                </a:cubicBezTo>
                <a:cubicBezTo>
                  <a:pt x="174224" y="2050167"/>
                  <a:pt x="171568" y="2056930"/>
                  <a:pt x="162370" y="2093719"/>
                </a:cubicBezTo>
                <a:cubicBezTo>
                  <a:pt x="149399" y="2197487"/>
                  <a:pt x="144900" y="2201794"/>
                  <a:pt x="162370" y="2341548"/>
                </a:cubicBezTo>
                <a:cubicBezTo>
                  <a:pt x="163644" y="2351739"/>
                  <a:pt x="172199" y="2359923"/>
                  <a:pt x="179462" y="2367185"/>
                </a:cubicBezTo>
                <a:cubicBezTo>
                  <a:pt x="203954" y="2391676"/>
                  <a:pt x="202934" y="2378920"/>
                  <a:pt x="230737" y="2392822"/>
                </a:cubicBezTo>
                <a:cubicBezTo>
                  <a:pt x="234340" y="2394624"/>
                  <a:pt x="236434" y="2398519"/>
                  <a:pt x="239282" y="240136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07951" y="3180460"/>
            <a:ext cx="286698" cy="307777"/>
          </a:xfrm>
          <a:prstGeom prst="rect">
            <a:avLst/>
          </a:prstGeom>
          <a:noFill/>
        </p:spPr>
        <p:txBody>
          <a:bodyPr wrap="square" rtlCol="0">
            <a:spAutoFit/>
          </a:bodyPr>
          <a:lstStyle/>
          <a:p>
            <a:r>
              <a:rPr lang="en-US" sz="1400" dirty="0" smtClean="0">
                <a:solidFill>
                  <a:srgbClr val="FFC000"/>
                </a:solidFill>
                <a:latin typeface="Arial" panose="020B0604020202020204" pitchFamily="34" charset="0"/>
                <a:cs typeface="Arial" panose="020B0604020202020204" pitchFamily="34" charset="0"/>
              </a:rPr>
              <a:t>0</a:t>
            </a:r>
            <a:endParaRPr lang="en-US" sz="1400" dirty="0">
              <a:solidFill>
                <a:srgbClr val="FFC000"/>
              </a:solidFill>
              <a:latin typeface="Arial" panose="020B0604020202020204" pitchFamily="34" charset="0"/>
              <a:cs typeface="Arial" panose="020B0604020202020204" pitchFamily="34" charset="0"/>
            </a:endParaRPr>
          </a:p>
        </p:txBody>
      </p:sp>
      <p:sp>
        <p:nvSpPr>
          <p:cNvPr id="17" name="TextBox 16"/>
          <p:cNvSpPr txBox="1"/>
          <p:nvPr/>
        </p:nvSpPr>
        <p:spPr>
          <a:xfrm>
            <a:off x="6751817" y="1316645"/>
            <a:ext cx="400110" cy="762000"/>
          </a:xfrm>
          <a:prstGeom prst="rect">
            <a:avLst/>
          </a:prstGeom>
          <a:noFill/>
        </p:spPr>
        <p:txBody>
          <a:bodyPr vert="vert270"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Depth</a:t>
            </a:r>
            <a:endParaRPr lang="en-US" sz="1400" dirty="0">
              <a:solidFill>
                <a:srgbClr val="FFC000"/>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a:off x="6988172" y="2070219"/>
            <a:ext cx="0" cy="11430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01000" y="753778"/>
            <a:ext cx="1024666"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Biocycling</a:t>
            </a:r>
            <a:endParaRPr lang="en-US" sz="1400" dirty="0">
              <a:latin typeface="Arial" panose="020B0604020202020204" pitchFamily="34" charset="0"/>
              <a:cs typeface="Arial" panose="020B0604020202020204" pitchFamily="34" charset="0"/>
            </a:endParaRPr>
          </a:p>
        </p:txBody>
      </p:sp>
      <p:sp>
        <p:nvSpPr>
          <p:cNvPr id="22" name="TextBox 21"/>
          <p:cNvSpPr txBox="1"/>
          <p:nvPr/>
        </p:nvSpPr>
        <p:spPr>
          <a:xfrm>
            <a:off x="8109435" y="2247426"/>
            <a:ext cx="1024666"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Root zone</a:t>
            </a:r>
            <a:endParaRPr lang="en-US" sz="1400" dirty="0">
              <a:latin typeface="Arial" panose="020B0604020202020204" pitchFamily="34" charset="0"/>
              <a:cs typeface="Arial" panose="020B0604020202020204" pitchFamily="34" charset="0"/>
            </a:endParaRPr>
          </a:p>
        </p:txBody>
      </p:sp>
      <p:cxnSp>
        <p:nvCxnSpPr>
          <p:cNvPr id="23" name="Straight Connector 22"/>
          <p:cNvCxnSpPr/>
          <p:nvPr/>
        </p:nvCxnSpPr>
        <p:spPr>
          <a:xfrm>
            <a:off x="3733800" y="2430293"/>
            <a:ext cx="0" cy="243840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2717" y="3649493"/>
            <a:ext cx="0" cy="243840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33800" y="4856860"/>
            <a:ext cx="12954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8524" y="6096000"/>
            <a:ext cx="12954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21344" y="4953000"/>
            <a:ext cx="0" cy="11430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43000" y="3637660"/>
            <a:ext cx="0" cy="2438400"/>
          </a:xfrm>
          <a:prstGeom prst="line">
            <a:avLst/>
          </a:prstGeom>
          <a:ln w="158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06718" y="574357"/>
            <a:ext cx="286698" cy="369332"/>
          </a:xfrm>
          <a:prstGeom prst="rect">
            <a:avLst/>
          </a:prstGeom>
          <a:noFill/>
        </p:spPr>
        <p:txBody>
          <a:bodyPr wrap="square" rtlCol="0">
            <a:spAutoFit/>
          </a:bodyPr>
          <a:lstStyle/>
          <a:p>
            <a:r>
              <a:rPr lang="en-US" dirty="0" smtClean="0">
                <a:solidFill>
                  <a:srgbClr val="FFC000"/>
                </a:solidFill>
                <a:latin typeface="Arial" panose="020B0604020202020204" pitchFamily="34" charset="0"/>
                <a:cs typeface="Arial" panose="020B0604020202020204" pitchFamily="34" charset="0"/>
              </a:rPr>
              <a:t>0</a:t>
            </a:r>
            <a:endParaRPr lang="en-US" dirty="0">
              <a:solidFill>
                <a:srgbClr val="FFC000"/>
              </a:solidFill>
              <a:latin typeface="Arial" panose="020B0604020202020204" pitchFamily="34" charset="0"/>
              <a:cs typeface="Arial" panose="020B0604020202020204" pitchFamily="34" charset="0"/>
            </a:endParaRPr>
          </a:p>
        </p:txBody>
      </p:sp>
      <p:sp>
        <p:nvSpPr>
          <p:cNvPr id="31" name="TextBox 30"/>
          <p:cNvSpPr txBox="1"/>
          <p:nvPr/>
        </p:nvSpPr>
        <p:spPr>
          <a:xfrm>
            <a:off x="1846902" y="2977150"/>
            <a:ext cx="286698" cy="369332"/>
          </a:xfrm>
          <a:prstGeom prst="rect">
            <a:avLst/>
          </a:prstGeom>
          <a:noFill/>
        </p:spPr>
        <p:txBody>
          <a:bodyPr wrap="square" rtlCol="0">
            <a:spAutoFit/>
          </a:bodyPr>
          <a:lstStyle/>
          <a:p>
            <a:r>
              <a:rPr lang="en-US" dirty="0" smtClean="0">
                <a:solidFill>
                  <a:srgbClr val="FFC000"/>
                </a:solidFill>
                <a:latin typeface="Arial" panose="020B0604020202020204" pitchFamily="34" charset="0"/>
                <a:cs typeface="Arial" panose="020B0604020202020204" pitchFamily="34" charset="0"/>
              </a:rPr>
              <a:t>0</a:t>
            </a:r>
            <a:endParaRPr lang="en-US" dirty="0">
              <a:solidFill>
                <a:srgbClr val="FFC000"/>
              </a:solidFill>
              <a:latin typeface="Arial" panose="020B0604020202020204" pitchFamily="34" charset="0"/>
              <a:cs typeface="Arial" panose="020B0604020202020204" pitchFamily="34" charset="0"/>
            </a:endParaRPr>
          </a:p>
        </p:txBody>
      </p:sp>
      <p:sp>
        <p:nvSpPr>
          <p:cNvPr id="32" name="TextBox 31"/>
          <p:cNvSpPr txBox="1"/>
          <p:nvPr/>
        </p:nvSpPr>
        <p:spPr>
          <a:xfrm>
            <a:off x="277995" y="3454365"/>
            <a:ext cx="286698" cy="369332"/>
          </a:xfrm>
          <a:prstGeom prst="rect">
            <a:avLst/>
          </a:prstGeom>
          <a:noFill/>
        </p:spPr>
        <p:txBody>
          <a:bodyPr wrap="square" rtlCol="0">
            <a:spAutoFit/>
          </a:bodyPr>
          <a:lstStyle/>
          <a:p>
            <a:r>
              <a:rPr lang="en-US" dirty="0" smtClean="0">
                <a:solidFill>
                  <a:srgbClr val="FFC000"/>
                </a:solidFill>
                <a:latin typeface="Arial" panose="020B0604020202020204" pitchFamily="34" charset="0"/>
                <a:cs typeface="Arial" panose="020B0604020202020204" pitchFamily="34" charset="0"/>
              </a:rPr>
              <a:t>0</a:t>
            </a:r>
            <a:endParaRPr lang="en-US" dirty="0">
              <a:solidFill>
                <a:srgbClr val="FFC000"/>
              </a:solidFill>
              <a:latin typeface="Arial" panose="020B0604020202020204" pitchFamily="34" charset="0"/>
              <a:cs typeface="Arial" panose="020B0604020202020204" pitchFamily="34" charset="0"/>
            </a:endParaRPr>
          </a:p>
        </p:txBody>
      </p:sp>
      <p:sp>
        <p:nvSpPr>
          <p:cNvPr id="33" name="TextBox 32"/>
          <p:cNvSpPr txBox="1"/>
          <p:nvPr/>
        </p:nvSpPr>
        <p:spPr>
          <a:xfrm>
            <a:off x="999651" y="6096000"/>
            <a:ext cx="286698" cy="307777"/>
          </a:xfrm>
          <a:prstGeom prst="rect">
            <a:avLst/>
          </a:prstGeom>
          <a:noFill/>
        </p:spPr>
        <p:txBody>
          <a:bodyPr wrap="square" rtlCol="0">
            <a:spAutoFit/>
          </a:bodyPr>
          <a:lstStyle/>
          <a:p>
            <a:r>
              <a:rPr lang="en-US" sz="1400" dirty="0" smtClean="0">
                <a:solidFill>
                  <a:srgbClr val="FFC000"/>
                </a:solidFill>
                <a:latin typeface="Arial" panose="020B0604020202020204" pitchFamily="34" charset="0"/>
                <a:cs typeface="Arial" panose="020B0604020202020204" pitchFamily="34" charset="0"/>
              </a:rPr>
              <a:t>0</a:t>
            </a:r>
            <a:endParaRPr lang="en-US" sz="1400" dirty="0">
              <a:solidFill>
                <a:srgbClr val="FFC000"/>
              </a:solidFill>
              <a:latin typeface="Arial" panose="020B0604020202020204" pitchFamily="34" charset="0"/>
              <a:cs typeface="Arial" panose="020B0604020202020204" pitchFamily="34" charset="0"/>
            </a:endParaRPr>
          </a:p>
        </p:txBody>
      </p:sp>
      <p:sp>
        <p:nvSpPr>
          <p:cNvPr id="35" name="TextBox 34"/>
          <p:cNvSpPr txBox="1"/>
          <p:nvPr/>
        </p:nvSpPr>
        <p:spPr>
          <a:xfrm>
            <a:off x="515752" y="6106836"/>
            <a:ext cx="525144"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36" name="TextBox 35"/>
          <p:cNvSpPr txBox="1"/>
          <p:nvPr/>
        </p:nvSpPr>
        <p:spPr>
          <a:xfrm>
            <a:off x="1222018" y="6126777"/>
            <a:ext cx="596211"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cxnSp>
        <p:nvCxnSpPr>
          <p:cNvPr id="45" name="Straight Connector 44"/>
          <p:cNvCxnSpPr/>
          <p:nvPr/>
        </p:nvCxnSpPr>
        <p:spPr>
          <a:xfrm flipH="1">
            <a:off x="412799" y="3838925"/>
            <a:ext cx="8545" cy="40373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645527" y="3660832"/>
            <a:ext cx="543003" cy="2358639"/>
          </a:xfrm>
          <a:custGeom>
            <a:avLst/>
            <a:gdLst>
              <a:gd name="connsiteX0" fmla="*/ 55892 w 543003"/>
              <a:gd name="connsiteY0" fmla="*/ 0 h 2358639"/>
              <a:gd name="connsiteX1" fmla="*/ 47347 w 543003"/>
              <a:gd name="connsiteY1" fmla="*/ 324740 h 2358639"/>
              <a:gd name="connsiteX2" fmla="*/ 64438 w 543003"/>
              <a:gd name="connsiteY2" fmla="*/ 1598063 h 2358639"/>
              <a:gd name="connsiteX3" fmla="*/ 72984 w 543003"/>
              <a:gd name="connsiteY3" fmla="*/ 1700613 h 2358639"/>
              <a:gd name="connsiteX4" fmla="*/ 81530 w 543003"/>
              <a:gd name="connsiteY4" fmla="*/ 1726250 h 2358639"/>
              <a:gd name="connsiteX5" fmla="*/ 98621 w 543003"/>
              <a:gd name="connsiteY5" fmla="*/ 1794616 h 2358639"/>
              <a:gd name="connsiteX6" fmla="*/ 107167 w 543003"/>
              <a:gd name="connsiteY6" fmla="*/ 1837345 h 2358639"/>
              <a:gd name="connsiteX7" fmla="*/ 124259 w 543003"/>
              <a:gd name="connsiteY7" fmla="*/ 1888620 h 2358639"/>
              <a:gd name="connsiteX8" fmla="*/ 149896 w 543003"/>
              <a:gd name="connsiteY8" fmla="*/ 1974078 h 2358639"/>
              <a:gd name="connsiteX9" fmla="*/ 175534 w 543003"/>
              <a:gd name="connsiteY9" fmla="*/ 1982624 h 2358639"/>
              <a:gd name="connsiteX10" fmla="*/ 184079 w 543003"/>
              <a:gd name="connsiteY10" fmla="*/ 2008261 h 2358639"/>
              <a:gd name="connsiteX11" fmla="*/ 209717 w 543003"/>
              <a:gd name="connsiteY11" fmla="*/ 2016807 h 2358639"/>
              <a:gd name="connsiteX12" fmla="*/ 260992 w 543003"/>
              <a:gd name="connsiteY12" fmla="*/ 2042444 h 2358639"/>
              <a:gd name="connsiteX13" fmla="*/ 337904 w 543003"/>
              <a:gd name="connsiteY13" fmla="*/ 2093719 h 2358639"/>
              <a:gd name="connsiteX14" fmla="*/ 389178 w 543003"/>
              <a:gd name="connsiteY14" fmla="*/ 2110811 h 2358639"/>
              <a:gd name="connsiteX15" fmla="*/ 414816 w 543003"/>
              <a:gd name="connsiteY15" fmla="*/ 2127902 h 2358639"/>
              <a:gd name="connsiteX16" fmla="*/ 440453 w 543003"/>
              <a:gd name="connsiteY16" fmla="*/ 2136448 h 2358639"/>
              <a:gd name="connsiteX17" fmla="*/ 483182 w 543003"/>
              <a:gd name="connsiteY17" fmla="*/ 2170631 h 2358639"/>
              <a:gd name="connsiteX18" fmla="*/ 500274 w 543003"/>
              <a:gd name="connsiteY18" fmla="*/ 2196269 h 2358639"/>
              <a:gd name="connsiteX19" fmla="*/ 543003 w 543003"/>
              <a:gd name="connsiteY19" fmla="*/ 2247544 h 2358639"/>
              <a:gd name="connsiteX20" fmla="*/ 534457 w 543003"/>
              <a:gd name="connsiteY20" fmla="*/ 2324456 h 2358639"/>
              <a:gd name="connsiteX21" fmla="*/ 508820 w 543003"/>
              <a:gd name="connsiteY21" fmla="*/ 2333001 h 2358639"/>
              <a:gd name="connsiteX22" fmla="*/ 491728 w 543003"/>
              <a:gd name="connsiteY22" fmla="*/ 2358639 h 23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003" h="2358639">
                <a:moveTo>
                  <a:pt x="55892" y="0"/>
                </a:moveTo>
                <a:cubicBezTo>
                  <a:pt x="53044" y="108247"/>
                  <a:pt x="47347" y="216456"/>
                  <a:pt x="47347" y="324740"/>
                </a:cubicBezTo>
                <a:cubicBezTo>
                  <a:pt x="47347" y="749219"/>
                  <a:pt x="-69799" y="1195368"/>
                  <a:pt x="64438" y="1598063"/>
                </a:cubicBezTo>
                <a:cubicBezTo>
                  <a:pt x="67287" y="1632246"/>
                  <a:pt x="68450" y="1666612"/>
                  <a:pt x="72984" y="1700613"/>
                </a:cubicBezTo>
                <a:cubicBezTo>
                  <a:pt x="74175" y="1709542"/>
                  <a:pt x="79160" y="1717559"/>
                  <a:pt x="81530" y="1726250"/>
                </a:cubicBezTo>
                <a:cubicBezTo>
                  <a:pt x="87711" y="1748912"/>
                  <a:pt x="92924" y="1771827"/>
                  <a:pt x="98621" y="1794616"/>
                </a:cubicBezTo>
                <a:cubicBezTo>
                  <a:pt x="102144" y="1808707"/>
                  <a:pt x="103345" y="1823332"/>
                  <a:pt x="107167" y="1837345"/>
                </a:cubicBezTo>
                <a:cubicBezTo>
                  <a:pt x="111907" y="1854726"/>
                  <a:pt x="118562" y="1871528"/>
                  <a:pt x="124259" y="1888620"/>
                </a:cubicBezTo>
                <a:cubicBezTo>
                  <a:pt x="128454" y="1901204"/>
                  <a:pt x="142468" y="1971602"/>
                  <a:pt x="149896" y="1974078"/>
                </a:cubicBezTo>
                <a:lnTo>
                  <a:pt x="175534" y="1982624"/>
                </a:lnTo>
                <a:cubicBezTo>
                  <a:pt x="178382" y="1991170"/>
                  <a:pt x="177709" y="2001891"/>
                  <a:pt x="184079" y="2008261"/>
                </a:cubicBezTo>
                <a:cubicBezTo>
                  <a:pt x="190449" y="2014631"/>
                  <a:pt x="201660" y="2012778"/>
                  <a:pt x="209717" y="2016807"/>
                </a:cubicBezTo>
                <a:cubicBezTo>
                  <a:pt x="275975" y="2049937"/>
                  <a:pt x="196557" y="2020968"/>
                  <a:pt x="260992" y="2042444"/>
                </a:cubicBezTo>
                <a:lnTo>
                  <a:pt x="337904" y="2093719"/>
                </a:lnTo>
                <a:cubicBezTo>
                  <a:pt x="352894" y="2103712"/>
                  <a:pt x="372087" y="2105114"/>
                  <a:pt x="389178" y="2110811"/>
                </a:cubicBezTo>
                <a:cubicBezTo>
                  <a:pt x="398922" y="2114059"/>
                  <a:pt x="405629" y="2123309"/>
                  <a:pt x="414816" y="2127902"/>
                </a:cubicBezTo>
                <a:cubicBezTo>
                  <a:pt x="422873" y="2131930"/>
                  <a:pt x="431907" y="2133599"/>
                  <a:pt x="440453" y="2136448"/>
                </a:cubicBezTo>
                <a:cubicBezTo>
                  <a:pt x="489438" y="2209925"/>
                  <a:pt x="424213" y="2123456"/>
                  <a:pt x="483182" y="2170631"/>
                </a:cubicBezTo>
                <a:cubicBezTo>
                  <a:pt x="491202" y="2177047"/>
                  <a:pt x="493699" y="2188379"/>
                  <a:pt x="500274" y="2196269"/>
                </a:cubicBezTo>
                <a:cubicBezTo>
                  <a:pt x="555108" y="2262070"/>
                  <a:pt x="500566" y="2183889"/>
                  <a:pt x="543003" y="2247544"/>
                </a:cubicBezTo>
                <a:cubicBezTo>
                  <a:pt x="540154" y="2273181"/>
                  <a:pt x="544037" y="2300506"/>
                  <a:pt x="534457" y="2324456"/>
                </a:cubicBezTo>
                <a:cubicBezTo>
                  <a:pt x="531112" y="2332820"/>
                  <a:pt x="515854" y="2327374"/>
                  <a:pt x="508820" y="2333001"/>
                </a:cubicBezTo>
                <a:cubicBezTo>
                  <a:pt x="500800" y="2339417"/>
                  <a:pt x="491728" y="2358639"/>
                  <a:pt x="491728" y="2358639"/>
                </a:cubicBezTo>
              </a:path>
            </a:pathLst>
          </a:custGeom>
          <a:noFill/>
          <a:ln>
            <a:solidFill>
              <a:srgbClr val="F30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778324" y="3717421"/>
            <a:ext cx="410206" cy="2358639"/>
          </a:xfrm>
          <a:custGeom>
            <a:avLst/>
            <a:gdLst>
              <a:gd name="connsiteX0" fmla="*/ 94012 w 410206"/>
              <a:gd name="connsiteY0" fmla="*/ 0 h 2358639"/>
              <a:gd name="connsiteX1" fmla="*/ 85466 w 410206"/>
              <a:gd name="connsiteY1" fmla="*/ 290557 h 2358639"/>
              <a:gd name="connsiteX2" fmla="*/ 59828 w 410206"/>
              <a:gd name="connsiteY2" fmla="*/ 427289 h 2358639"/>
              <a:gd name="connsiteX3" fmla="*/ 42737 w 410206"/>
              <a:gd name="connsiteY3" fmla="*/ 546930 h 2358639"/>
              <a:gd name="connsiteX4" fmla="*/ 34191 w 410206"/>
              <a:gd name="connsiteY4" fmla="*/ 581114 h 2358639"/>
              <a:gd name="connsiteX5" fmla="*/ 25645 w 410206"/>
              <a:gd name="connsiteY5" fmla="*/ 623843 h 2358639"/>
              <a:gd name="connsiteX6" fmla="*/ 17099 w 410206"/>
              <a:gd name="connsiteY6" fmla="*/ 683663 h 2358639"/>
              <a:gd name="connsiteX7" fmla="*/ 8554 w 410206"/>
              <a:gd name="connsiteY7" fmla="*/ 734938 h 2358639"/>
              <a:gd name="connsiteX8" fmla="*/ 8554 w 410206"/>
              <a:gd name="connsiteY8" fmla="*/ 1239140 h 2358639"/>
              <a:gd name="connsiteX9" fmla="*/ 25645 w 410206"/>
              <a:gd name="connsiteY9" fmla="*/ 1375872 h 2358639"/>
              <a:gd name="connsiteX10" fmla="*/ 34191 w 410206"/>
              <a:gd name="connsiteY10" fmla="*/ 1401510 h 2358639"/>
              <a:gd name="connsiteX11" fmla="*/ 42737 w 410206"/>
              <a:gd name="connsiteY11" fmla="*/ 1444239 h 2358639"/>
              <a:gd name="connsiteX12" fmla="*/ 51283 w 410206"/>
              <a:gd name="connsiteY12" fmla="*/ 1478422 h 2358639"/>
              <a:gd name="connsiteX13" fmla="*/ 59828 w 410206"/>
              <a:gd name="connsiteY13" fmla="*/ 1563880 h 2358639"/>
              <a:gd name="connsiteX14" fmla="*/ 68374 w 410206"/>
              <a:gd name="connsiteY14" fmla="*/ 1615155 h 2358639"/>
              <a:gd name="connsiteX15" fmla="*/ 76920 w 410206"/>
              <a:gd name="connsiteY15" fmla="*/ 1674975 h 2358639"/>
              <a:gd name="connsiteX16" fmla="*/ 85466 w 410206"/>
              <a:gd name="connsiteY16" fmla="*/ 1717704 h 2358639"/>
              <a:gd name="connsiteX17" fmla="*/ 111103 w 410206"/>
              <a:gd name="connsiteY17" fmla="*/ 1828800 h 2358639"/>
              <a:gd name="connsiteX18" fmla="*/ 136740 w 410206"/>
              <a:gd name="connsiteY18" fmla="*/ 1914258 h 2358639"/>
              <a:gd name="connsiteX19" fmla="*/ 162378 w 410206"/>
              <a:gd name="connsiteY19" fmla="*/ 1931349 h 2358639"/>
              <a:gd name="connsiteX20" fmla="*/ 179469 w 410206"/>
              <a:gd name="connsiteY20" fmla="*/ 1956986 h 2358639"/>
              <a:gd name="connsiteX21" fmla="*/ 230744 w 410206"/>
              <a:gd name="connsiteY21" fmla="*/ 1991170 h 2358639"/>
              <a:gd name="connsiteX22" fmla="*/ 264927 w 410206"/>
              <a:gd name="connsiteY22" fmla="*/ 2033899 h 2358639"/>
              <a:gd name="connsiteX23" fmla="*/ 282019 w 410206"/>
              <a:gd name="connsiteY23" fmla="*/ 2059536 h 2358639"/>
              <a:gd name="connsiteX24" fmla="*/ 307656 w 410206"/>
              <a:gd name="connsiteY24" fmla="*/ 2076628 h 2358639"/>
              <a:gd name="connsiteX25" fmla="*/ 350385 w 410206"/>
              <a:gd name="connsiteY25" fmla="*/ 2127902 h 2358639"/>
              <a:gd name="connsiteX26" fmla="*/ 358931 w 410206"/>
              <a:gd name="connsiteY26" fmla="*/ 2153540 h 2358639"/>
              <a:gd name="connsiteX27" fmla="*/ 384569 w 410206"/>
              <a:gd name="connsiteY27" fmla="*/ 2179177 h 2358639"/>
              <a:gd name="connsiteX28" fmla="*/ 410206 w 410206"/>
              <a:gd name="connsiteY28" fmla="*/ 2230452 h 2358639"/>
              <a:gd name="connsiteX29" fmla="*/ 367477 w 410206"/>
              <a:gd name="connsiteY29" fmla="*/ 2350093 h 2358639"/>
              <a:gd name="connsiteX30" fmla="*/ 358931 w 410206"/>
              <a:gd name="connsiteY30" fmla="*/ 2358639 h 23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0206" h="2358639">
                <a:moveTo>
                  <a:pt x="94012" y="0"/>
                </a:moveTo>
                <a:cubicBezTo>
                  <a:pt x="91163" y="96852"/>
                  <a:pt x="93193" y="193971"/>
                  <a:pt x="85466" y="290557"/>
                </a:cubicBezTo>
                <a:cubicBezTo>
                  <a:pt x="81768" y="336781"/>
                  <a:pt x="66386" y="381383"/>
                  <a:pt x="59828" y="427289"/>
                </a:cubicBezTo>
                <a:cubicBezTo>
                  <a:pt x="54131" y="467169"/>
                  <a:pt x="49360" y="507193"/>
                  <a:pt x="42737" y="546930"/>
                </a:cubicBezTo>
                <a:cubicBezTo>
                  <a:pt x="40806" y="558516"/>
                  <a:pt x="36739" y="569648"/>
                  <a:pt x="34191" y="581114"/>
                </a:cubicBezTo>
                <a:cubicBezTo>
                  <a:pt x="31040" y="595293"/>
                  <a:pt x="28033" y="609516"/>
                  <a:pt x="25645" y="623843"/>
                </a:cubicBezTo>
                <a:cubicBezTo>
                  <a:pt x="22334" y="643711"/>
                  <a:pt x="20162" y="663755"/>
                  <a:pt x="17099" y="683663"/>
                </a:cubicBezTo>
                <a:cubicBezTo>
                  <a:pt x="14464" y="700789"/>
                  <a:pt x="11402" y="717846"/>
                  <a:pt x="8554" y="734938"/>
                </a:cubicBezTo>
                <a:cubicBezTo>
                  <a:pt x="2338" y="958716"/>
                  <a:pt x="-7102" y="1035613"/>
                  <a:pt x="8554" y="1239140"/>
                </a:cubicBezTo>
                <a:cubicBezTo>
                  <a:pt x="12077" y="1284937"/>
                  <a:pt x="11120" y="1332297"/>
                  <a:pt x="25645" y="1375872"/>
                </a:cubicBezTo>
                <a:cubicBezTo>
                  <a:pt x="28494" y="1384418"/>
                  <a:pt x="32006" y="1392771"/>
                  <a:pt x="34191" y="1401510"/>
                </a:cubicBezTo>
                <a:cubicBezTo>
                  <a:pt x="37714" y="1415601"/>
                  <a:pt x="39586" y="1430060"/>
                  <a:pt x="42737" y="1444239"/>
                </a:cubicBezTo>
                <a:cubicBezTo>
                  <a:pt x="45285" y="1455704"/>
                  <a:pt x="48434" y="1467028"/>
                  <a:pt x="51283" y="1478422"/>
                </a:cubicBezTo>
                <a:cubicBezTo>
                  <a:pt x="54131" y="1506908"/>
                  <a:pt x="56277" y="1535473"/>
                  <a:pt x="59828" y="1563880"/>
                </a:cubicBezTo>
                <a:cubicBezTo>
                  <a:pt x="61977" y="1581074"/>
                  <a:pt x="65739" y="1598029"/>
                  <a:pt x="68374" y="1615155"/>
                </a:cubicBezTo>
                <a:cubicBezTo>
                  <a:pt x="71437" y="1635063"/>
                  <a:pt x="73609" y="1655107"/>
                  <a:pt x="76920" y="1674975"/>
                </a:cubicBezTo>
                <a:cubicBezTo>
                  <a:pt x="79308" y="1689302"/>
                  <a:pt x="83078" y="1703377"/>
                  <a:pt x="85466" y="1717704"/>
                </a:cubicBezTo>
                <a:cubicBezTo>
                  <a:pt x="100258" y="1806455"/>
                  <a:pt x="84335" y="1748492"/>
                  <a:pt x="111103" y="1828800"/>
                </a:cubicBezTo>
                <a:cubicBezTo>
                  <a:pt x="115989" y="1843459"/>
                  <a:pt x="128252" y="1908600"/>
                  <a:pt x="136740" y="1914258"/>
                </a:cubicBezTo>
                <a:lnTo>
                  <a:pt x="162378" y="1931349"/>
                </a:lnTo>
                <a:cubicBezTo>
                  <a:pt x="168075" y="1939895"/>
                  <a:pt x="171740" y="1950223"/>
                  <a:pt x="179469" y="1956986"/>
                </a:cubicBezTo>
                <a:cubicBezTo>
                  <a:pt x="194928" y="1970513"/>
                  <a:pt x="230744" y="1991170"/>
                  <a:pt x="230744" y="1991170"/>
                </a:cubicBezTo>
                <a:cubicBezTo>
                  <a:pt x="247381" y="2041079"/>
                  <a:pt x="226273" y="1995245"/>
                  <a:pt x="264927" y="2033899"/>
                </a:cubicBezTo>
                <a:cubicBezTo>
                  <a:pt x="272190" y="2041162"/>
                  <a:pt x="274756" y="2052273"/>
                  <a:pt x="282019" y="2059536"/>
                </a:cubicBezTo>
                <a:cubicBezTo>
                  <a:pt x="289282" y="2066799"/>
                  <a:pt x="299766" y="2070053"/>
                  <a:pt x="307656" y="2076628"/>
                </a:cubicBezTo>
                <a:cubicBezTo>
                  <a:pt x="323858" y="2090129"/>
                  <a:pt x="340781" y="2108694"/>
                  <a:pt x="350385" y="2127902"/>
                </a:cubicBezTo>
                <a:cubicBezTo>
                  <a:pt x="354414" y="2135959"/>
                  <a:pt x="353934" y="2146045"/>
                  <a:pt x="358931" y="2153540"/>
                </a:cubicBezTo>
                <a:cubicBezTo>
                  <a:pt x="365635" y="2163596"/>
                  <a:pt x="376832" y="2169893"/>
                  <a:pt x="384569" y="2179177"/>
                </a:cubicBezTo>
                <a:cubicBezTo>
                  <a:pt x="402974" y="2201263"/>
                  <a:pt x="401642" y="2204760"/>
                  <a:pt x="410206" y="2230452"/>
                </a:cubicBezTo>
                <a:cubicBezTo>
                  <a:pt x="399070" y="2364080"/>
                  <a:pt x="432909" y="2310833"/>
                  <a:pt x="367477" y="2350093"/>
                </a:cubicBezTo>
                <a:cubicBezTo>
                  <a:pt x="364023" y="2352166"/>
                  <a:pt x="361780" y="2355790"/>
                  <a:pt x="358931" y="23586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12167" y="2259750"/>
            <a:ext cx="461665" cy="1349743"/>
          </a:xfrm>
          <a:prstGeom prst="rect">
            <a:avLst/>
          </a:prstGeom>
          <a:noFill/>
        </p:spPr>
        <p:txBody>
          <a:bodyPr vert="vert270" wrap="square" rtlCol="0">
            <a:spAutoFit/>
          </a:bodyPr>
          <a:lstStyle/>
          <a:p>
            <a:r>
              <a:rPr lang="en-US" dirty="0">
                <a:solidFill>
                  <a:srgbClr val="FFFF00"/>
                </a:solidFill>
                <a:latin typeface="Arial" panose="020B0604020202020204" pitchFamily="34" charset="0"/>
                <a:cs typeface="Arial" panose="020B0604020202020204" pitchFamily="34" charset="0"/>
              </a:rPr>
              <a:t>N</a:t>
            </a:r>
            <a:r>
              <a:rPr lang="en-US" dirty="0" smtClean="0">
                <a:solidFill>
                  <a:srgbClr val="FFFF00"/>
                </a:solidFill>
                <a:latin typeface="Arial" panose="020B0604020202020204" pitchFamily="34" charset="0"/>
                <a:cs typeface="Arial" panose="020B0604020202020204" pitchFamily="34" charset="0"/>
              </a:rPr>
              <a:t>eoarchean</a:t>
            </a:r>
            <a:endParaRPr lang="en-US" dirty="0">
              <a:solidFill>
                <a:srgbClr val="FFFF00"/>
              </a:solidFill>
              <a:latin typeface="Arial" panose="020B0604020202020204" pitchFamily="34" charset="0"/>
              <a:cs typeface="Arial" panose="020B0604020202020204" pitchFamily="34" charset="0"/>
            </a:endParaRPr>
          </a:p>
        </p:txBody>
      </p:sp>
      <p:cxnSp>
        <p:nvCxnSpPr>
          <p:cNvPr id="49" name="Straight Connector 48"/>
          <p:cNvCxnSpPr/>
          <p:nvPr/>
        </p:nvCxnSpPr>
        <p:spPr>
          <a:xfrm>
            <a:off x="2133600" y="3161816"/>
            <a:ext cx="0" cy="243840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133600" y="5582997"/>
            <a:ext cx="12954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550467" y="1281752"/>
            <a:ext cx="461665" cy="1855139"/>
          </a:xfrm>
          <a:prstGeom prst="rect">
            <a:avLst/>
          </a:prstGeom>
          <a:noFill/>
        </p:spPr>
        <p:txBody>
          <a:bodyPr vert="vert270" wrap="square" rtlCol="0">
            <a:spAutoFit/>
          </a:bodyPr>
          <a:lstStyle/>
          <a:p>
            <a:r>
              <a:rPr lang="en-US" dirty="0" smtClean="0">
                <a:solidFill>
                  <a:srgbClr val="FFFF00"/>
                </a:solidFill>
                <a:latin typeface="Arial" panose="020B0604020202020204" pitchFamily="34" charset="0"/>
                <a:cs typeface="Arial" panose="020B0604020202020204" pitchFamily="34" charset="0"/>
              </a:rPr>
              <a:t>Paleoproterozoic</a:t>
            </a:r>
            <a:endParaRPr lang="en-US" dirty="0">
              <a:solidFill>
                <a:srgbClr val="FFFF00"/>
              </a:solidFill>
              <a:latin typeface="Arial" panose="020B0604020202020204" pitchFamily="34" charset="0"/>
              <a:cs typeface="Arial" panose="020B0604020202020204" pitchFamily="34" charset="0"/>
            </a:endParaRPr>
          </a:p>
        </p:txBody>
      </p:sp>
      <p:sp>
        <p:nvSpPr>
          <p:cNvPr id="55" name="TextBox 54"/>
          <p:cNvSpPr txBox="1"/>
          <p:nvPr/>
        </p:nvSpPr>
        <p:spPr>
          <a:xfrm>
            <a:off x="4150667" y="546176"/>
            <a:ext cx="461665" cy="1855139"/>
          </a:xfrm>
          <a:prstGeom prst="rect">
            <a:avLst/>
          </a:prstGeom>
          <a:noFill/>
        </p:spPr>
        <p:txBody>
          <a:bodyPr vert="vert270" wrap="square" rtlCol="0">
            <a:spAutoFit/>
          </a:bodyPr>
          <a:lstStyle/>
          <a:p>
            <a:r>
              <a:rPr lang="en-US" dirty="0" smtClean="0">
                <a:solidFill>
                  <a:srgbClr val="FFFF00"/>
                </a:solidFill>
                <a:latin typeface="Arial" panose="020B0604020202020204" pitchFamily="34" charset="0"/>
                <a:cs typeface="Arial" panose="020B0604020202020204" pitchFamily="34" charset="0"/>
              </a:rPr>
              <a:t>Mesoproterozoic</a:t>
            </a:r>
            <a:endParaRPr lang="en-US" dirty="0">
              <a:solidFill>
                <a:srgbClr val="FFFF00"/>
              </a:solidFill>
              <a:latin typeface="Arial" panose="020B0604020202020204" pitchFamily="34" charset="0"/>
              <a:cs typeface="Arial" panose="020B0604020202020204" pitchFamily="34" charset="0"/>
            </a:endParaRPr>
          </a:p>
        </p:txBody>
      </p:sp>
      <p:sp>
        <p:nvSpPr>
          <p:cNvPr id="56" name="TextBox 55"/>
          <p:cNvSpPr txBox="1"/>
          <p:nvPr/>
        </p:nvSpPr>
        <p:spPr>
          <a:xfrm>
            <a:off x="8011488" y="1038973"/>
            <a:ext cx="1066800" cy="369332"/>
          </a:xfrm>
          <a:prstGeom prst="rect">
            <a:avLst/>
          </a:prstGeom>
          <a:noFill/>
        </p:spPr>
        <p:txBody>
          <a:bodyPr wrap="square" rtlCol="0">
            <a:spAutoFit/>
          </a:bodyPr>
          <a:lstStyle/>
          <a:p>
            <a:r>
              <a:rPr lang="en-US" dirty="0" smtClean="0">
                <a:solidFill>
                  <a:srgbClr val="FFFF00"/>
                </a:solidFill>
                <a:latin typeface="Arial" panose="020B0604020202020204" pitchFamily="34" charset="0"/>
                <a:cs typeface="Arial" panose="020B0604020202020204" pitchFamily="34" charset="0"/>
              </a:rPr>
              <a:t>Modern</a:t>
            </a:r>
            <a:endParaRPr lang="en-US" dirty="0">
              <a:solidFill>
                <a:srgbClr val="FFFF00"/>
              </a:solidFill>
              <a:latin typeface="Arial" panose="020B0604020202020204" pitchFamily="34" charset="0"/>
              <a:cs typeface="Arial" panose="020B0604020202020204" pitchFamily="34" charset="0"/>
            </a:endParaRPr>
          </a:p>
        </p:txBody>
      </p:sp>
      <p:cxnSp>
        <p:nvCxnSpPr>
          <p:cNvPr id="57" name="Straight Connector 56"/>
          <p:cNvCxnSpPr/>
          <p:nvPr/>
        </p:nvCxnSpPr>
        <p:spPr>
          <a:xfrm>
            <a:off x="7527595" y="6410671"/>
            <a:ext cx="12954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02720" y="6233180"/>
            <a:ext cx="12954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544272" y="3980368"/>
            <a:ext cx="0" cy="243840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86400" y="3794780"/>
            <a:ext cx="0" cy="243840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781300" y="3161816"/>
            <a:ext cx="0" cy="2438400"/>
          </a:xfrm>
          <a:prstGeom prst="line">
            <a:avLst/>
          </a:prstGeom>
          <a:ln w="158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381500" y="2419831"/>
            <a:ext cx="0" cy="2438400"/>
          </a:xfrm>
          <a:prstGeom prst="line">
            <a:avLst/>
          </a:prstGeom>
          <a:ln w="158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150420" y="3794780"/>
            <a:ext cx="8960" cy="2377420"/>
          </a:xfrm>
          <a:prstGeom prst="line">
            <a:avLst/>
          </a:prstGeom>
          <a:ln w="158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243132" y="3980368"/>
            <a:ext cx="0" cy="2417748"/>
          </a:xfrm>
          <a:prstGeom prst="line">
            <a:avLst/>
          </a:prstGeom>
          <a:ln w="158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898735" y="1820356"/>
            <a:ext cx="461665" cy="1855139"/>
          </a:xfrm>
          <a:prstGeom prst="rect">
            <a:avLst/>
          </a:prstGeom>
          <a:noFill/>
        </p:spPr>
        <p:txBody>
          <a:bodyPr vert="vert270" wrap="square" rtlCol="0">
            <a:spAutoFit/>
          </a:bodyPr>
          <a:lstStyle/>
          <a:p>
            <a:r>
              <a:rPr lang="en-US" dirty="0" smtClean="0">
                <a:solidFill>
                  <a:srgbClr val="FFFF00"/>
                </a:solidFill>
                <a:latin typeface="Arial" panose="020B0604020202020204" pitchFamily="34" charset="0"/>
                <a:cs typeface="Arial" panose="020B0604020202020204" pitchFamily="34" charset="0"/>
              </a:rPr>
              <a:t>Neoproterozoic</a:t>
            </a:r>
            <a:endParaRPr lang="en-US" dirty="0">
              <a:solidFill>
                <a:srgbClr val="FFFF00"/>
              </a:solidFill>
              <a:latin typeface="Arial" panose="020B0604020202020204" pitchFamily="34" charset="0"/>
              <a:cs typeface="Arial" panose="020B0604020202020204" pitchFamily="34" charset="0"/>
            </a:endParaRPr>
          </a:p>
        </p:txBody>
      </p:sp>
      <p:sp>
        <p:nvSpPr>
          <p:cNvPr id="66" name="TextBox 65"/>
          <p:cNvSpPr txBox="1"/>
          <p:nvPr/>
        </p:nvSpPr>
        <p:spPr>
          <a:xfrm>
            <a:off x="2127872" y="5588950"/>
            <a:ext cx="525144"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67" name="TextBox 66"/>
          <p:cNvSpPr txBox="1"/>
          <p:nvPr/>
        </p:nvSpPr>
        <p:spPr>
          <a:xfrm>
            <a:off x="3751552" y="4849227"/>
            <a:ext cx="525144"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68" name="TextBox 67"/>
          <p:cNvSpPr txBox="1"/>
          <p:nvPr/>
        </p:nvSpPr>
        <p:spPr>
          <a:xfrm>
            <a:off x="5516251" y="6239679"/>
            <a:ext cx="525144"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69" name="TextBox 68"/>
          <p:cNvSpPr txBox="1"/>
          <p:nvPr/>
        </p:nvSpPr>
        <p:spPr>
          <a:xfrm>
            <a:off x="7632078" y="6424345"/>
            <a:ext cx="525144"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70" name="TextBox 69"/>
          <p:cNvSpPr txBox="1"/>
          <p:nvPr/>
        </p:nvSpPr>
        <p:spPr>
          <a:xfrm>
            <a:off x="7144223" y="3185910"/>
            <a:ext cx="525144"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71" name="TextBox 70"/>
          <p:cNvSpPr txBox="1"/>
          <p:nvPr/>
        </p:nvSpPr>
        <p:spPr>
          <a:xfrm>
            <a:off x="2832789" y="5605996"/>
            <a:ext cx="596211"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72" name="TextBox 71"/>
          <p:cNvSpPr txBox="1"/>
          <p:nvPr/>
        </p:nvSpPr>
        <p:spPr>
          <a:xfrm>
            <a:off x="4431201" y="4868693"/>
            <a:ext cx="596211"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73" name="TextBox 72"/>
          <p:cNvSpPr txBox="1"/>
          <p:nvPr/>
        </p:nvSpPr>
        <p:spPr>
          <a:xfrm>
            <a:off x="6303688" y="6239679"/>
            <a:ext cx="596211"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74" name="TextBox 73"/>
          <p:cNvSpPr txBox="1"/>
          <p:nvPr/>
        </p:nvSpPr>
        <p:spPr>
          <a:xfrm>
            <a:off x="7894649" y="3197423"/>
            <a:ext cx="596211"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75" name="TextBox 74"/>
          <p:cNvSpPr txBox="1"/>
          <p:nvPr/>
        </p:nvSpPr>
        <p:spPr>
          <a:xfrm>
            <a:off x="8356848" y="6414569"/>
            <a:ext cx="596211" cy="307777"/>
          </a:xfrm>
          <a:prstGeom prst="rect">
            <a:avLst/>
          </a:prstGeom>
          <a:noFill/>
        </p:spPr>
        <p:txBody>
          <a:bodyPr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+tau</a:t>
            </a:r>
            <a:endParaRPr lang="en-US" sz="1400" dirty="0">
              <a:solidFill>
                <a:srgbClr val="FFC000"/>
              </a:solidFill>
              <a:latin typeface="Arial" panose="020B0604020202020204" pitchFamily="34" charset="0"/>
              <a:cs typeface="Arial" panose="020B0604020202020204" pitchFamily="34" charset="0"/>
            </a:endParaRPr>
          </a:p>
        </p:txBody>
      </p:sp>
      <p:sp>
        <p:nvSpPr>
          <p:cNvPr id="76" name="TextBox 75"/>
          <p:cNvSpPr txBox="1"/>
          <p:nvPr/>
        </p:nvSpPr>
        <p:spPr>
          <a:xfrm>
            <a:off x="7669367" y="3577019"/>
            <a:ext cx="1244980" cy="369332"/>
          </a:xfrm>
          <a:prstGeom prst="rect">
            <a:avLst/>
          </a:prstGeom>
          <a:noFill/>
        </p:spPr>
        <p:txBody>
          <a:bodyPr wrap="square" rtlCol="0">
            <a:spAutoFit/>
          </a:bodyPr>
          <a:lstStyle/>
          <a:p>
            <a:r>
              <a:rPr lang="en-US" dirty="0" smtClean="0">
                <a:solidFill>
                  <a:srgbClr val="FFFF00"/>
                </a:solidFill>
                <a:latin typeface="Arial" panose="020B0604020202020204" pitchFamily="34" charset="0"/>
                <a:cs typeface="Arial" panose="020B0604020202020204" pitchFamily="34" charset="0"/>
              </a:rPr>
              <a:t>Cambrian</a:t>
            </a:r>
            <a:endParaRPr lang="en-US" dirty="0">
              <a:solidFill>
                <a:srgbClr val="FFFF00"/>
              </a:solidFill>
              <a:latin typeface="Arial" panose="020B0604020202020204" pitchFamily="34" charset="0"/>
              <a:cs typeface="Arial" panose="020B0604020202020204" pitchFamily="34" charset="0"/>
            </a:endParaRPr>
          </a:p>
        </p:txBody>
      </p:sp>
      <p:sp>
        <p:nvSpPr>
          <p:cNvPr id="77" name="TextBox 76"/>
          <p:cNvSpPr txBox="1"/>
          <p:nvPr/>
        </p:nvSpPr>
        <p:spPr>
          <a:xfrm>
            <a:off x="277995" y="685800"/>
            <a:ext cx="3473557"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*For saprolites and regoliths formed on crystalline basement</a:t>
            </a:r>
            <a:endParaRPr lang="en-US" dirty="0">
              <a:latin typeface="Arial" panose="020B0604020202020204" pitchFamily="34" charset="0"/>
              <a:cs typeface="Arial" panose="020B0604020202020204" pitchFamily="34" charset="0"/>
            </a:endParaRPr>
          </a:p>
        </p:txBody>
      </p:sp>
      <p:sp>
        <p:nvSpPr>
          <p:cNvPr id="78" name="Freeform 77"/>
          <p:cNvSpPr/>
          <p:nvPr/>
        </p:nvSpPr>
        <p:spPr>
          <a:xfrm>
            <a:off x="2708403" y="3170490"/>
            <a:ext cx="303730" cy="2418460"/>
          </a:xfrm>
          <a:custGeom>
            <a:avLst/>
            <a:gdLst>
              <a:gd name="connsiteX0" fmla="*/ 231351 w 410813"/>
              <a:gd name="connsiteY0" fmla="*/ 0 h 2418460"/>
              <a:gd name="connsiteX1" fmla="*/ 274080 w 410813"/>
              <a:gd name="connsiteY1" fmla="*/ 17091 h 2418460"/>
              <a:gd name="connsiteX2" fmla="*/ 350992 w 410813"/>
              <a:gd name="connsiteY2" fmla="*/ 68366 h 2418460"/>
              <a:gd name="connsiteX3" fmla="*/ 376630 w 410813"/>
              <a:gd name="connsiteY3" fmla="*/ 85458 h 2418460"/>
              <a:gd name="connsiteX4" fmla="*/ 402267 w 410813"/>
              <a:gd name="connsiteY4" fmla="*/ 102549 h 2418460"/>
              <a:gd name="connsiteX5" fmla="*/ 410813 w 410813"/>
              <a:gd name="connsiteY5" fmla="*/ 128187 h 2418460"/>
              <a:gd name="connsiteX6" fmla="*/ 368084 w 410813"/>
              <a:gd name="connsiteY6" fmla="*/ 222190 h 2418460"/>
              <a:gd name="connsiteX7" fmla="*/ 350992 w 410813"/>
              <a:gd name="connsiteY7" fmla="*/ 247828 h 2418460"/>
              <a:gd name="connsiteX8" fmla="*/ 368084 w 410813"/>
              <a:gd name="connsiteY8" fmla="*/ 333286 h 2418460"/>
              <a:gd name="connsiteX9" fmla="*/ 402267 w 410813"/>
              <a:gd name="connsiteY9" fmla="*/ 384560 h 2418460"/>
              <a:gd name="connsiteX10" fmla="*/ 393721 w 410813"/>
              <a:gd name="connsiteY10" fmla="*/ 487110 h 2418460"/>
              <a:gd name="connsiteX11" fmla="*/ 376630 w 410813"/>
              <a:gd name="connsiteY11" fmla="*/ 572568 h 2418460"/>
              <a:gd name="connsiteX12" fmla="*/ 402267 w 410813"/>
              <a:gd name="connsiteY12" fmla="*/ 666572 h 2418460"/>
              <a:gd name="connsiteX13" fmla="*/ 410813 w 410813"/>
              <a:gd name="connsiteY13" fmla="*/ 692209 h 2418460"/>
              <a:gd name="connsiteX14" fmla="*/ 402267 w 410813"/>
              <a:gd name="connsiteY14" fmla="*/ 811850 h 2418460"/>
              <a:gd name="connsiteX15" fmla="*/ 385176 w 410813"/>
              <a:gd name="connsiteY15" fmla="*/ 880217 h 2418460"/>
              <a:gd name="connsiteX16" fmla="*/ 368084 w 410813"/>
              <a:gd name="connsiteY16" fmla="*/ 905854 h 2418460"/>
              <a:gd name="connsiteX17" fmla="*/ 359538 w 410813"/>
              <a:gd name="connsiteY17" fmla="*/ 931491 h 2418460"/>
              <a:gd name="connsiteX18" fmla="*/ 316809 w 410813"/>
              <a:gd name="connsiteY18" fmla="*/ 982766 h 2418460"/>
              <a:gd name="connsiteX19" fmla="*/ 299718 w 410813"/>
              <a:gd name="connsiteY19" fmla="*/ 1034041 h 2418460"/>
              <a:gd name="connsiteX20" fmla="*/ 291172 w 410813"/>
              <a:gd name="connsiteY20" fmla="*/ 1059678 h 2418460"/>
              <a:gd name="connsiteX21" fmla="*/ 274080 w 410813"/>
              <a:gd name="connsiteY21" fmla="*/ 1264777 h 2418460"/>
              <a:gd name="connsiteX22" fmla="*/ 265534 w 410813"/>
              <a:gd name="connsiteY22" fmla="*/ 1298960 h 2418460"/>
              <a:gd name="connsiteX23" fmla="*/ 239897 w 410813"/>
              <a:gd name="connsiteY23" fmla="*/ 1316052 h 2418460"/>
              <a:gd name="connsiteX24" fmla="*/ 214260 w 410813"/>
              <a:gd name="connsiteY24" fmla="*/ 1350235 h 2418460"/>
              <a:gd name="connsiteX25" fmla="*/ 180077 w 410813"/>
              <a:gd name="connsiteY25" fmla="*/ 1384418 h 2418460"/>
              <a:gd name="connsiteX26" fmla="*/ 94619 w 410813"/>
              <a:gd name="connsiteY26" fmla="*/ 1640792 h 2418460"/>
              <a:gd name="connsiteX27" fmla="*/ 86073 w 410813"/>
              <a:gd name="connsiteY27" fmla="*/ 1683521 h 2418460"/>
              <a:gd name="connsiteX28" fmla="*/ 43344 w 410813"/>
              <a:gd name="connsiteY28" fmla="*/ 1760433 h 2418460"/>
              <a:gd name="connsiteX29" fmla="*/ 26252 w 410813"/>
              <a:gd name="connsiteY29" fmla="*/ 1786071 h 2418460"/>
              <a:gd name="connsiteX30" fmla="*/ 9161 w 410813"/>
              <a:gd name="connsiteY30" fmla="*/ 1811708 h 2418460"/>
              <a:gd name="connsiteX31" fmla="*/ 9161 w 410813"/>
              <a:gd name="connsiteY31" fmla="*/ 2264635 h 2418460"/>
              <a:gd name="connsiteX32" fmla="*/ 17706 w 410813"/>
              <a:gd name="connsiteY32" fmla="*/ 2290273 h 2418460"/>
              <a:gd name="connsiteX33" fmla="*/ 34798 w 410813"/>
              <a:gd name="connsiteY33" fmla="*/ 2384276 h 2418460"/>
              <a:gd name="connsiteX34" fmla="*/ 43344 w 410813"/>
              <a:gd name="connsiteY34" fmla="*/ 2418460 h 241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0813" h="2418460">
                <a:moveTo>
                  <a:pt x="231351" y="0"/>
                </a:moveTo>
                <a:cubicBezTo>
                  <a:pt x="245594" y="5697"/>
                  <a:pt x="260613" y="9745"/>
                  <a:pt x="274080" y="17091"/>
                </a:cubicBezTo>
                <a:cubicBezTo>
                  <a:pt x="274099" y="17101"/>
                  <a:pt x="338164" y="59814"/>
                  <a:pt x="350992" y="68366"/>
                </a:cubicBezTo>
                <a:lnTo>
                  <a:pt x="376630" y="85458"/>
                </a:lnTo>
                <a:lnTo>
                  <a:pt x="402267" y="102549"/>
                </a:lnTo>
                <a:cubicBezTo>
                  <a:pt x="405116" y="111095"/>
                  <a:pt x="410813" y="119179"/>
                  <a:pt x="410813" y="128187"/>
                </a:cubicBezTo>
                <a:cubicBezTo>
                  <a:pt x="410813" y="172197"/>
                  <a:pt x="392541" y="185504"/>
                  <a:pt x="368084" y="222190"/>
                </a:cubicBezTo>
                <a:lnTo>
                  <a:pt x="350992" y="247828"/>
                </a:lnTo>
                <a:cubicBezTo>
                  <a:pt x="353115" y="262690"/>
                  <a:pt x="356611" y="312634"/>
                  <a:pt x="368084" y="333286"/>
                </a:cubicBezTo>
                <a:cubicBezTo>
                  <a:pt x="378060" y="351242"/>
                  <a:pt x="402267" y="384560"/>
                  <a:pt x="402267" y="384560"/>
                </a:cubicBezTo>
                <a:cubicBezTo>
                  <a:pt x="399418" y="418743"/>
                  <a:pt x="397509" y="453018"/>
                  <a:pt x="393721" y="487110"/>
                </a:cubicBezTo>
                <a:cubicBezTo>
                  <a:pt x="389530" y="524834"/>
                  <a:pt x="385119" y="538613"/>
                  <a:pt x="376630" y="572568"/>
                </a:cubicBezTo>
                <a:cubicBezTo>
                  <a:pt x="388709" y="632960"/>
                  <a:pt x="380584" y="601521"/>
                  <a:pt x="402267" y="666572"/>
                </a:cubicBezTo>
                <a:lnTo>
                  <a:pt x="410813" y="692209"/>
                </a:lnTo>
                <a:cubicBezTo>
                  <a:pt x="407964" y="732089"/>
                  <a:pt x="406453" y="772088"/>
                  <a:pt x="402267" y="811850"/>
                </a:cubicBezTo>
                <a:cubicBezTo>
                  <a:pt x="400967" y="824195"/>
                  <a:pt x="392724" y="865121"/>
                  <a:pt x="385176" y="880217"/>
                </a:cubicBezTo>
                <a:cubicBezTo>
                  <a:pt x="380583" y="889403"/>
                  <a:pt x="372677" y="896668"/>
                  <a:pt x="368084" y="905854"/>
                </a:cubicBezTo>
                <a:cubicBezTo>
                  <a:pt x="364055" y="913911"/>
                  <a:pt x="363566" y="923434"/>
                  <a:pt x="359538" y="931491"/>
                </a:cubicBezTo>
                <a:cubicBezTo>
                  <a:pt x="347639" y="955290"/>
                  <a:pt x="335713" y="963863"/>
                  <a:pt x="316809" y="982766"/>
                </a:cubicBezTo>
                <a:lnTo>
                  <a:pt x="299718" y="1034041"/>
                </a:lnTo>
                <a:lnTo>
                  <a:pt x="291172" y="1059678"/>
                </a:lnTo>
                <a:cubicBezTo>
                  <a:pt x="276977" y="1357776"/>
                  <a:pt x="302350" y="1165834"/>
                  <a:pt x="274080" y="1264777"/>
                </a:cubicBezTo>
                <a:cubicBezTo>
                  <a:pt x="270853" y="1276070"/>
                  <a:pt x="272049" y="1289188"/>
                  <a:pt x="265534" y="1298960"/>
                </a:cubicBezTo>
                <a:cubicBezTo>
                  <a:pt x="259837" y="1307506"/>
                  <a:pt x="247159" y="1308789"/>
                  <a:pt x="239897" y="1316052"/>
                </a:cubicBezTo>
                <a:cubicBezTo>
                  <a:pt x="229826" y="1326123"/>
                  <a:pt x="223639" y="1339516"/>
                  <a:pt x="214260" y="1350235"/>
                </a:cubicBezTo>
                <a:cubicBezTo>
                  <a:pt x="203649" y="1362362"/>
                  <a:pt x="191471" y="1373024"/>
                  <a:pt x="180077" y="1384418"/>
                </a:cubicBezTo>
                <a:lnTo>
                  <a:pt x="94619" y="1640792"/>
                </a:lnTo>
                <a:cubicBezTo>
                  <a:pt x="90026" y="1654572"/>
                  <a:pt x="89596" y="1669430"/>
                  <a:pt x="86073" y="1683521"/>
                </a:cubicBezTo>
                <a:cubicBezTo>
                  <a:pt x="77048" y="1719622"/>
                  <a:pt x="68805" y="1722242"/>
                  <a:pt x="43344" y="1760433"/>
                </a:cubicBezTo>
                <a:lnTo>
                  <a:pt x="26252" y="1786071"/>
                </a:lnTo>
                <a:lnTo>
                  <a:pt x="9161" y="1811708"/>
                </a:lnTo>
                <a:cubicBezTo>
                  <a:pt x="-703" y="2028720"/>
                  <a:pt x="-5201" y="2020470"/>
                  <a:pt x="9161" y="2264635"/>
                </a:cubicBezTo>
                <a:cubicBezTo>
                  <a:pt x="9690" y="2273628"/>
                  <a:pt x="15752" y="2281479"/>
                  <a:pt x="17706" y="2290273"/>
                </a:cubicBezTo>
                <a:cubicBezTo>
                  <a:pt x="32937" y="2358814"/>
                  <a:pt x="19252" y="2322092"/>
                  <a:pt x="34798" y="2384276"/>
                </a:cubicBezTo>
                <a:cubicBezTo>
                  <a:pt x="44245" y="2422063"/>
                  <a:pt x="43344" y="2397919"/>
                  <a:pt x="43344" y="24184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2298819" y="3213219"/>
            <a:ext cx="598205" cy="2375731"/>
          </a:xfrm>
          <a:custGeom>
            <a:avLst/>
            <a:gdLst>
              <a:gd name="connsiteX0" fmla="*/ 17091 w 598205"/>
              <a:gd name="connsiteY0" fmla="*/ 0 h 2375731"/>
              <a:gd name="connsiteX1" fmla="*/ 25637 w 598205"/>
              <a:gd name="connsiteY1" fmla="*/ 230736 h 2375731"/>
              <a:gd name="connsiteX2" fmla="*/ 17091 w 598205"/>
              <a:gd name="connsiteY2" fmla="*/ 333286 h 2375731"/>
              <a:gd name="connsiteX3" fmla="*/ 0 w 598205"/>
              <a:gd name="connsiteY3" fmla="*/ 384560 h 2375731"/>
              <a:gd name="connsiteX4" fmla="*/ 8545 w 598205"/>
              <a:gd name="connsiteY4" fmla="*/ 1093861 h 2375731"/>
              <a:gd name="connsiteX5" fmla="*/ 17091 w 598205"/>
              <a:gd name="connsiteY5" fmla="*/ 1136590 h 2375731"/>
              <a:gd name="connsiteX6" fmla="*/ 34183 w 598205"/>
              <a:gd name="connsiteY6" fmla="*/ 1410056 h 2375731"/>
              <a:gd name="connsiteX7" fmla="*/ 51274 w 598205"/>
              <a:gd name="connsiteY7" fmla="*/ 1469876 h 2375731"/>
              <a:gd name="connsiteX8" fmla="*/ 68366 w 598205"/>
              <a:gd name="connsiteY8" fmla="*/ 1495514 h 2375731"/>
              <a:gd name="connsiteX9" fmla="*/ 94003 w 598205"/>
              <a:gd name="connsiteY9" fmla="*/ 1546788 h 2375731"/>
              <a:gd name="connsiteX10" fmla="*/ 119641 w 598205"/>
              <a:gd name="connsiteY10" fmla="*/ 1563880 h 2375731"/>
              <a:gd name="connsiteX11" fmla="*/ 188007 w 598205"/>
              <a:gd name="connsiteY11" fmla="*/ 1666430 h 2375731"/>
              <a:gd name="connsiteX12" fmla="*/ 196553 w 598205"/>
              <a:gd name="connsiteY12" fmla="*/ 1692067 h 2375731"/>
              <a:gd name="connsiteX13" fmla="*/ 222190 w 598205"/>
              <a:gd name="connsiteY13" fmla="*/ 1709159 h 2375731"/>
              <a:gd name="connsiteX14" fmla="*/ 247828 w 598205"/>
              <a:gd name="connsiteY14" fmla="*/ 1760433 h 2375731"/>
              <a:gd name="connsiteX15" fmla="*/ 273465 w 598205"/>
              <a:gd name="connsiteY15" fmla="*/ 1777525 h 2375731"/>
              <a:gd name="connsiteX16" fmla="*/ 307648 w 598205"/>
              <a:gd name="connsiteY16" fmla="*/ 1828800 h 2375731"/>
              <a:gd name="connsiteX17" fmla="*/ 367469 w 598205"/>
              <a:gd name="connsiteY17" fmla="*/ 1897166 h 2375731"/>
              <a:gd name="connsiteX18" fmla="*/ 393106 w 598205"/>
              <a:gd name="connsiteY18" fmla="*/ 1905712 h 2375731"/>
              <a:gd name="connsiteX19" fmla="*/ 410198 w 598205"/>
              <a:gd name="connsiteY19" fmla="*/ 1931349 h 2375731"/>
              <a:gd name="connsiteX20" fmla="*/ 461473 w 598205"/>
              <a:gd name="connsiteY20" fmla="*/ 1965532 h 2375731"/>
              <a:gd name="connsiteX21" fmla="*/ 478564 w 598205"/>
              <a:gd name="connsiteY21" fmla="*/ 1991170 h 2375731"/>
              <a:gd name="connsiteX22" fmla="*/ 487110 w 598205"/>
              <a:gd name="connsiteY22" fmla="*/ 2016807 h 2375731"/>
              <a:gd name="connsiteX23" fmla="*/ 512747 w 598205"/>
              <a:gd name="connsiteY23" fmla="*/ 2042445 h 2375731"/>
              <a:gd name="connsiteX24" fmla="*/ 538385 w 598205"/>
              <a:gd name="connsiteY24" fmla="*/ 2093719 h 2375731"/>
              <a:gd name="connsiteX25" fmla="*/ 564022 w 598205"/>
              <a:gd name="connsiteY25" fmla="*/ 2127902 h 2375731"/>
              <a:gd name="connsiteX26" fmla="*/ 572568 w 598205"/>
              <a:gd name="connsiteY26" fmla="*/ 2162086 h 2375731"/>
              <a:gd name="connsiteX27" fmla="*/ 589660 w 598205"/>
              <a:gd name="connsiteY27" fmla="*/ 2187723 h 2375731"/>
              <a:gd name="connsiteX28" fmla="*/ 598205 w 598205"/>
              <a:gd name="connsiteY28" fmla="*/ 2213360 h 2375731"/>
              <a:gd name="connsiteX29" fmla="*/ 572568 w 598205"/>
              <a:gd name="connsiteY29" fmla="*/ 2264635 h 2375731"/>
              <a:gd name="connsiteX30" fmla="*/ 546931 w 598205"/>
              <a:gd name="connsiteY30" fmla="*/ 2281727 h 2375731"/>
              <a:gd name="connsiteX31" fmla="*/ 512747 w 598205"/>
              <a:gd name="connsiteY31" fmla="*/ 2333002 h 2375731"/>
              <a:gd name="connsiteX32" fmla="*/ 470018 w 598205"/>
              <a:gd name="connsiteY32" fmla="*/ 2375731 h 237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8205" h="2375731">
                <a:moveTo>
                  <a:pt x="17091" y="0"/>
                </a:moveTo>
                <a:cubicBezTo>
                  <a:pt x="19940" y="76912"/>
                  <a:pt x="25637" y="153771"/>
                  <a:pt x="25637" y="230736"/>
                </a:cubicBezTo>
                <a:cubicBezTo>
                  <a:pt x="25637" y="265038"/>
                  <a:pt x="22730" y="299451"/>
                  <a:pt x="17091" y="333286"/>
                </a:cubicBezTo>
                <a:cubicBezTo>
                  <a:pt x="14129" y="351057"/>
                  <a:pt x="0" y="384560"/>
                  <a:pt x="0" y="384560"/>
                </a:cubicBezTo>
                <a:cubicBezTo>
                  <a:pt x="2848" y="620994"/>
                  <a:pt x="3173" y="857471"/>
                  <a:pt x="8545" y="1093861"/>
                </a:cubicBezTo>
                <a:cubicBezTo>
                  <a:pt x="8875" y="1108382"/>
                  <a:pt x="16185" y="1122093"/>
                  <a:pt x="17091" y="1136590"/>
                </a:cubicBezTo>
                <a:cubicBezTo>
                  <a:pt x="29417" y="1333799"/>
                  <a:pt x="9931" y="1300923"/>
                  <a:pt x="34183" y="1410056"/>
                </a:cubicBezTo>
                <a:cubicBezTo>
                  <a:pt x="36372" y="1419908"/>
                  <a:pt x="45566" y="1458460"/>
                  <a:pt x="51274" y="1469876"/>
                </a:cubicBezTo>
                <a:cubicBezTo>
                  <a:pt x="55867" y="1479063"/>
                  <a:pt x="63773" y="1486327"/>
                  <a:pt x="68366" y="1495514"/>
                </a:cubicBezTo>
                <a:cubicBezTo>
                  <a:pt x="82266" y="1523314"/>
                  <a:pt x="69514" y="1522299"/>
                  <a:pt x="94003" y="1546788"/>
                </a:cubicBezTo>
                <a:cubicBezTo>
                  <a:pt x="101266" y="1554051"/>
                  <a:pt x="111095" y="1558183"/>
                  <a:pt x="119641" y="1563880"/>
                </a:cubicBezTo>
                <a:lnTo>
                  <a:pt x="188007" y="1666430"/>
                </a:lnTo>
                <a:cubicBezTo>
                  <a:pt x="193004" y="1673925"/>
                  <a:pt x="190926" y="1685033"/>
                  <a:pt x="196553" y="1692067"/>
                </a:cubicBezTo>
                <a:cubicBezTo>
                  <a:pt x="202969" y="1700087"/>
                  <a:pt x="213644" y="1703462"/>
                  <a:pt x="222190" y="1709159"/>
                </a:cubicBezTo>
                <a:cubicBezTo>
                  <a:pt x="229141" y="1730011"/>
                  <a:pt x="231261" y="1743866"/>
                  <a:pt x="247828" y="1760433"/>
                </a:cubicBezTo>
                <a:cubicBezTo>
                  <a:pt x="255091" y="1767696"/>
                  <a:pt x="264919" y="1771828"/>
                  <a:pt x="273465" y="1777525"/>
                </a:cubicBezTo>
                <a:cubicBezTo>
                  <a:pt x="289809" y="1826554"/>
                  <a:pt x="270307" y="1780790"/>
                  <a:pt x="307648" y="1828800"/>
                </a:cubicBezTo>
                <a:cubicBezTo>
                  <a:pt x="340278" y="1870753"/>
                  <a:pt x="328365" y="1877614"/>
                  <a:pt x="367469" y="1897166"/>
                </a:cubicBezTo>
                <a:cubicBezTo>
                  <a:pt x="375526" y="1901195"/>
                  <a:pt x="384560" y="1902863"/>
                  <a:pt x="393106" y="1905712"/>
                </a:cubicBezTo>
                <a:cubicBezTo>
                  <a:pt x="398803" y="1914258"/>
                  <a:pt x="402468" y="1924586"/>
                  <a:pt x="410198" y="1931349"/>
                </a:cubicBezTo>
                <a:cubicBezTo>
                  <a:pt x="425657" y="1944876"/>
                  <a:pt x="461473" y="1965532"/>
                  <a:pt x="461473" y="1965532"/>
                </a:cubicBezTo>
                <a:cubicBezTo>
                  <a:pt x="467170" y="1974078"/>
                  <a:pt x="473971" y="1981983"/>
                  <a:pt x="478564" y="1991170"/>
                </a:cubicBezTo>
                <a:cubicBezTo>
                  <a:pt x="482592" y="1999227"/>
                  <a:pt x="482113" y="2009312"/>
                  <a:pt x="487110" y="2016807"/>
                </a:cubicBezTo>
                <a:cubicBezTo>
                  <a:pt x="493814" y="2026863"/>
                  <a:pt x="505010" y="2033161"/>
                  <a:pt x="512747" y="2042445"/>
                </a:cubicBezTo>
                <a:cubicBezTo>
                  <a:pt x="553350" y="2091169"/>
                  <a:pt x="510353" y="2044664"/>
                  <a:pt x="538385" y="2093719"/>
                </a:cubicBezTo>
                <a:cubicBezTo>
                  <a:pt x="545451" y="2106085"/>
                  <a:pt x="555476" y="2116508"/>
                  <a:pt x="564022" y="2127902"/>
                </a:cubicBezTo>
                <a:cubicBezTo>
                  <a:pt x="566871" y="2139297"/>
                  <a:pt x="567941" y="2151290"/>
                  <a:pt x="572568" y="2162086"/>
                </a:cubicBezTo>
                <a:cubicBezTo>
                  <a:pt x="576614" y="2171526"/>
                  <a:pt x="585067" y="2178537"/>
                  <a:pt x="589660" y="2187723"/>
                </a:cubicBezTo>
                <a:cubicBezTo>
                  <a:pt x="593688" y="2195780"/>
                  <a:pt x="595357" y="2204814"/>
                  <a:pt x="598205" y="2213360"/>
                </a:cubicBezTo>
                <a:cubicBezTo>
                  <a:pt x="591254" y="2234214"/>
                  <a:pt x="589136" y="2248067"/>
                  <a:pt x="572568" y="2264635"/>
                </a:cubicBezTo>
                <a:cubicBezTo>
                  <a:pt x="565305" y="2271898"/>
                  <a:pt x="555477" y="2276030"/>
                  <a:pt x="546931" y="2281727"/>
                </a:cubicBezTo>
                <a:lnTo>
                  <a:pt x="512747" y="2333002"/>
                </a:lnTo>
                <a:lnTo>
                  <a:pt x="470018" y="2375731"/>
                </a:lnTo>
              </a:path>
            </a:pathLst>
          </a:custGeom>
          <a:noFill/>
          <a:ln>
            <a:solidFill>
              <a:srgbClr val="F30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141778" y="2469735"/>
            <a:ext cx="470554" cy="2341547"/>
          </a:xfrm>
          <a:custGeom>
            <a:avLst/>
            <a:gdLst>
              <a:gd name="connsiteX0" fmla="*/ 173848 w 601138"/>
              <a:gd name="connsiteY0" fmla="*/ 0 h 2341547"/>
              <a:gd name="connsiteX1" fmla="*/ 182394 w 601138"/>
              <a:gd name="connsiteY1" fmla="*/ 239282 h 2341547"/>
              <a:gd name="connsiteX2" fmla="*/ 242215 w 601138"/>
              <a:gd name="connsiteY2" fmla="*/ 299102 h 2341547"/>
              <a:gd name="connsiteX3" fmla="*/ 267852 w 601138"/>
              <a:gd name="connsiteY3" fmla="*/ 316194 h 2341547"/>
              <a:gd name="connsiteX4" fmla="*/ 284943 w 601138"/>
              <a:gd name="connsiteY4" fmla="*/ 341831 h 2341547"/>
              <a:gd name="connsiteX5" fmla="*/ 361856 w 601138"/>
              <a:gd name="connsiteY5" fmla="*/ 367469 h 2341547"/>
              <a:gd name="connsiteX6" fmla="*/ 387493 w 601138"/>
              <a:gd name="connsiteY6" fmla="*/ 376015 h 2341547"/>
              <a:gd name="connsiteX7" fmla="*/ 413130 w 601138"/>
              <a:gd name="connsiteY7" fmla="*/ 384560 h 2341547"/>
              <a:gd name="connsiteX8" fmla="*/ 490043 w 601138"/>
              <a:gd name="connsiteY8" fmla="*/ 427289 h 2341547"/>
              <a:gd name="connsiteX9" fmla="*/ 515680 w 601138"/>
              <a:gd name="connsiteY9" fmla="*/ 444381 h 2341547"/>
              <a:gd name="connsiteX10" fmla="*/ 532772 w 601138"/>
              <a:gd name="connsiteY10" fmla="*/ 470018 h 2341547"/>
              <a:gd name="connsiteX11" fmla="*/ 558409 w 601138"/>
              <a:gd name="connsiteY11" fmla="*/ 478564 h 2341547"/>
              <a:gd name="connsiteX12" fmla="*/ 584046 w 601138"/>
              <a:gd name="connsiteY12" fmla="*/ 555476 h 2341547"/>
              <a:gd name="connsiteX13" fmla="*/ 592592 w 601138"/>
              <a:gd name="connsiteY13" fmla="*/ 581114 h 2341547"/>
              <a:gd name="connsiteX14" fmla="*/ 601138 w 601138"/>
              <a:gd name="connsiteY14" fmla="*/ 606751 h 2341547"/>
              <a:gd name="connsiteX15" fmla="*/ 592592 w 601138"/>
              <a:gd name="connsiteY15" fmla="*/ 760575 h 2341547"/>
              <a:gd name="connsiteX16" fmla="*/ 566955 w 601138"/>
              <a:gd name="connsiteY16" fmla="*/ 837487 h 2341547"/>
              <a:gd name="connsiteX17" fmla="*/ 541317 w 601138"/>
              <a:gd name="connsiteY17" fmla="*/ 854579 h 2341547"/>
              <a:gd name="connsiteX18" fmla="*/ 515680 w 601138"/>
              <a:gd name="connsiteY18" fmla="*/ 905854 h 2341547"/>
              <a:gd name="connsiteX19" fmla="*/ 498588 w 601138"/>
              <a:gd name="connsiteY19" fmla="*/ 931491 h 2341547"/>
              <a:gd name="connsiteX20" fmla="*/ 472951 w 601138"/>
              <a:gd name="connsiteY20" fmla="*/ 1008403 h 2341547"/>
              <a:gd name="connsiteX21" fmla="*/ 447314 w 601138"/>
              <a:gd name="connsiteY21" fmla="*/ 1034041 h 2341547"/>
              <a:gd name="connsiteX22" fmla="*/ 378947 w 601138"/>
              <a:gd name="connsiteY22" fmla="*/ 1110953 h 2341547"/>
              <a:gd name="connsiteX23" fmla="*/ 293489 w 601138"/>
              <a:gd name="connsiteY23" fmla="*/ 1119499 h 2341547"/>
              <a:gd name="connsiteX24" fmla="*/ 276398 w 601138"/>
              <a:gd name="connsiteY24" fmla="*/ 1145136 h 2341547"/>
              <a:gd name="connsiteX25" fmla="*/ 267852 w 601138"/>
              <a:gd name="connsiteY25" fmla="*/ 1170773 h 2341547"/>
              <a:gd name="connsiteX26" fmla="*/ 233669 w 601138"/>
              <a:gd name="connsiteY26" fmla="*/ 1222048 h 2341547"/>
              <a:gd name="connsiteX27" fmla="*/ 225123 w 601138"/>
              <a:gd name="connsiteY27" fmla="*/ 1247686 h 2341547"/>
              <a:gd name="connsiteX28" fmla="*/ 208031 w 601138"/>
              <a:gd name="connsiteY28" fmla="*/ 1273323 h 2341547"/>
              <a:gd name="connsiteX29" fmla="*/ 173848 w 601138"/>
              <a:gd name="connsiteY29" fmla="*/ 1350235 h 2341547"/>
              <a:gd name="connsiteX30" fmla="*/ 156757 w 601138"/>
              <a:gd name="connsiteY30" fmla="*/ 1418601 h 2341547"/>
              <a:gd name="connsiteX31" fmla="*/ 148211 w 601138"/>
              <a:gd name="connsiteY31" fmla="*/ 1444239 h 2341547"/>
              <a:gd name="connsiteX32" fmla="*/ 122573 w 601138"/>
              <a:gd name="connsiteY32" fmla="*/ 1461330 h 2341547"/>
              <a:gd name="connsiteX33" fmla="*/ 114028 w 601138"/>
              <a:gd name="connsiteY33" fmla="*/ 1486968 h 2341547"/>
              <a:gd name="connsiteX34" fmla="*/ 88390 w 601138"/>
              <a:gd name="connsiteY34" fmla="*/ 1504059 h 2341547"/>
              <a:gd name="connsiteX35" fmla="*/ 71299 w 601138"/>
              <a:gd name="connsiteY35" fmla="*/ 1555334 h 2341547"/>
              <a:gd name="connsiteX36" fmla="*/ 54207 w 601138"/>
              <a:gd name="connsiteY36" fmla="*/ 1606609 h 2341547"/>
              <a:gd name="connsiteX37" fmla="*/ 45661 w 601138"/>
              <a:gd name="connsiteY37" fmla="*/ 1632246 h 2341547"/>
              <a:gd name="connsiteX38" fmla="*/ 28570 w 601138"/>
              <a:gd name="connsiteY38" fmla="*/ 1760433 h 2341547"/>
              <a:gd name="connsiteX39" fmla="*/ 20024 w 601138"/>
              <a:gd name="connsiteY39" fmla="*/ 1803162 h 2341547"/>
              <a:gd name="connsiteX40" fmla="*/ 11478 w 601138"/>
              <a:gd name="connsiteY40" fmla="*/ 1828800 h 2341547"/>
              <a:gd name="connsiteX41" fmla="*/ 11478 w 601138"/>
              <a:gd name="connsiteY41" fmla="*/ 2025353 h 2341547"/>
              <a:gd name="connsiteX42" fmla="*/ 37115 w 601138"/>
              <a:gd name="connsiteY42" fmla="*/ 2050990 h 2341547"/>
              <a:gd name="connsiteX43" fmla="*/ 79844 w 601138"/>
              <a:gd name="connsiteY43" fmla="*/ 2093719 h 2341547"/>
              <a:gd name="connsiteX44" fmla="*/ 96936 w 601138"/>
              <a:gd name="connsiteY44" fmla="*/ 2119357 h 2341547"/>
              <a:gd name="connsiteX45" fmla="*/ 105482 w 601138"/>
              <a:gd name="connsiteY45" fmla="*/ 2144994 h 2341547"/>
              <a:gd name="connsiteX46" fmla="*/ 139665 w 601138"/>
              <a:gd name="connsiteY46" fmla="*/ 2196269 h 2341547"/>
              <a:gd name="connsiteX47" fmla="*/ 165302 w 601138"/>
              <a:gd name="connsiteY47" fmla="*/ 2247544 h 2341547"/>
              <a:gd name="connsiteX48" fmla="*/ 190940 w 601138"/>
              <a:gd name="connsiteY48" fmla="*/ 2298818 h 2341547"/>
              <a:gd name="connsiteX49" fmla="*/ 216577 w 601138"/>
              <a:gd name="connsiteY49" fmla="*/ 2315910 h 2341547"/>
              <a:gd name="connsiteX50" fmla="*/ 225123 w 601138"/>
              <a:gd name="connsiteY50" fmla="*/ 2341547 h 23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1138" h="2341547">
                <a:moveTo>
                  <a:pt x="173848" y="0"/>
                </a:moveTo>
                <a:cubicBezTo>
                  <a:pt x="176697" y="79761"/>
                  <a:pt x="177255" y="159636"/>
                  <a:pt x="182394" y="239282"/>
                </a:cubicBezTo>
                <a:cubicBezTo>
                  <a:pt x="184760" y="275956"/>
                  <a:pt x="212351" y="279192"/>
                  <a:pt x="242215" y="299102"/>
                </a:cubicBezTo>
                <a:lnTo>
                  <a:pt x="267852" y="316194"/>
                </a:lnTo>
                <a:cubicBezTo>
                  <a:pt x="273549" y="324740"/>
                  <a:pt x="276234" y="336388"/>
                  <a:pt x="284943" y="341831"/>
                </a:cubicBezTo>
                <a:cubicBezTo>
                  <a:pt x="284945" y="341832"/>
                  <a:pt x="349036" y="363196"/>
                  <a:pt x="361856" y="367469"/>
                </a:cubicBezTo>
                <a:lnTo>
                  <a:pt x="387493" y="376015"/>
                </a:lnTo>
                <a:lnTo>
                  <a:pt x="413130" y="384560"/>
                </a:lnTo>
                <a:cubicBezTo>
                  <a:pt x="471900" y="423741"/>
                  <a:pt x="444917" y="412249"/>
                  <a:pt x="490043" y="427289"/>
                </a:cubicBezTo>
                <a:cubicBezTo>
                  <a:pt x="498589" y="432986"/>
                  <a:pt x="508417" y="437118"/>
                  <a:pt x="515680" y="444381"/>
                </a:cubicBezTo>
                <a:cubicBezTo>
                  <a:pt x="522943" y="451644"/>
                  <a:pt x="524752" y="463602"/>
                  <a:pt x="532772" y="470018"/>
                </a:cubicBezTo>
                <a:cubicBezTo>
                  <a:pt x="539806" y="475645"/>
                  <a:pt x="549863" y="475715"/>
                  <a:pt x="558409" y="478564"/>
                </a:cubicBezTo>
                <a:lnTo>
                  <a:pt x="584046" y="555476"/>
                </a:lnTo>
                <a:lnTo>
                  <a:pt x="592592" y="581114"/>
                </a:lnTo>
                <a:lnTo>
                  <a:pt x="601138" y="606751"/>
                </a:lnTo>
                <a:cubicBezTo>
                  <a:pt x="598289" y="658026"/>
                  <a:pt x="598962" y="709618"/>
                  <a:pt x="592592" y="760575"/>
                </a:cubicBezTo>
                <a:cubicBezTo>
                  <a:pt x="592591" y="760582"/>
                  <a:pt x="571229" y="824665"/>
                  <a:pt x="566955" y="837487"/>
                </a:cubicBezTo>
                <a:cubicBezTo>
                  <a:pt x="563707" y="847231"/>
                  <a:pt x="549863" y="848882"/>
                  <a:pt x="541317" y="854579"/>
                </a:cubicBezTo>
                <a:cubicBezTo>
                  <a:pt x="492332" y="928059"/>
                  <a:pt x="551066" y="835084"/>
                  <a:pt x="515680" y="905854"/>
                </a:cubicBezTo>
                <a:cubicBezTo>
                  <a:pt x="511087" y="915040"/>
                  <a:pt x="504285" y="922945"/>
                  <a:pt x="498588" y="931491"/>
                </a:cubicBezTo>
                <a:lnTo>
                  <a:pt x="472951" y="1008403"/>
                </a:lnTo>
                <a:cubicBezTo>
                  <a:pt x="469129" y="1019868"/>
                  <a:pt x="454734" y="1024501"/>
                  <a:pt x="447314" y="1034041"/>
                </a:cubicBezTo>
                <a:cubicBezTo>
                  <a:pt x="430107" y="1056164"/>
                  <a:pt x="412313" y="1101420"/>
                  <a:pt x="378947" y="1110953"/>
                </a:cubicBezTo>
                <a:cubicBezTo>
                  <a:pt x="351420" y="1118818"/>
                  <a:pt x="321975" y="1116650"/>
                  <a:pt x="293489" y="1119499"/>
                </a:cubicBezTo>
                <a:cubicBezTo>
                  <a:pt x="287792" y="1128045"/>
                  <a:pt x="280991" y="1135950"/>
                  <a:pt x="276398" y="1145136"/>
                </a:cubicBezTo>
                <a:cubicBezTo>
                  <a:pt x="272370" y="1153193"/>
                  <a:pt x="272227" y="1162899"/>
                  <a:pt x="267852" y="1170773"/>
                </a:cubicBezTo>
                <a:cubicBezTo>
                  <a:pt x="257876" y="1188730"/>
                  <a:pt x="245063" y="1204956"/>
                  <a:pt x="233669" y="1222048"/>
                </a:cubicBezTo>
                <a:cubicBezTo>
                  <a:pt x="228672" y="1229543"/>
                  <a:pt x="229152" y="1239629"/>
                  <a:pt x="225123" y="1247686"/>
                </a:cubicBezTo>
                <a:cubicBezTo>
                  <a:pt x="220530" y="1256872"/>
                  <a:pt x="213728" y="1264777"/>
                  <a:pt x="208031" y="1273323"/>
                </a:cubicBezTo>
                <a:cubicBezTo>
                  <a:pt x="187692" y="1334342"/>
                  <a:pt x="200934" y="1309608"/>
                  <a:pt x="173848" y="1350235"/>
                </a:cubicBezTo>
                <a:lnTo>
                  <a:pt x="156757" y="1418601"/>
                </a:lnTo>
                <a:cubicBezTo>
                  <a:pt x="154572" y="1427340"/>
                  <a:pt x="153839" y="1437205"/>
                  <a:pt x="148211" y="1444239"/>
                </a:cubicBezTo>
                <a:cubicBezTo>
                  <a:pt x="141795" y="1452259"/>
                  <a:pt x="131119" y="1455633"/>
                  <a:pt x="122573" y="1461330"/>
                </a:cubicBezTo>
                <a:cubicBezTo>
                  <a:pt x="119725" y="1469876"/>
                  <a:pt x="119655" y="1479934"/>
                  <a:pt x="114028" y="1486968"/>
                </a:cubicBezTo>
                <a:cubicBezTo>
                  <a:pt x="107612" y="1494988"/>
                  <a:pt x="93834" y="1495349"/>
                  <a:pt x="88390" y="1504059"/>
                </a:cubicBezTo>
                <a:cubicBezTo>
                  <a:pt x="78841" y="1519337"/>
                  <a:pt x="76996" y="1538242"/>
                  <a:pt x="71299" y="1555334"/>
                </a:cubicBezTo>
                <a:lnTo>
                  <a:pt x="54207" y="1606609"/>
                </a:lnTo>
                <a:lnTo>
                  <a:pt x="45661" y="1632246"/>
                </a:lnTo>
                <a:cubicBezTo>
                  <a:pt x="37923" y="1701887"/>
                  <a:pt x="39527" y="1700166"/>
                  <a:pt x="28570" y="1760433"/>
                </a:cubicBezTo>
                <a:cubicBezTo>
                  <a:pt x="25972" y="1774724"/>
                  <a:pt x="23547" y="1789071"/>
                  <a:pt x="20024" y="1803162"/>
                </a:cubicBezTo>
                <a:cubicBezTo>
                  <a:pt x="17839" y="1811901"/>
                  <a:pt x="14327" y="1820254"/>
                  <a:pt x="11478" y="1828800"/>
                </a:cubicBezTo>
                <a:cubicBezTo>
                  <a:pt x="613" y="1904851"/>
                  <a:pt x="-7710" y="1934211"/>
                  <a:pt x="11478" y="2025353"/>
                </a:cubicBezTo>
                <a:cubicBezTo>
                  <a:pt x="13968" y="2037179"/>
                  <a:pt x="29378" y="2041706"/>
                  <a:pt x="37115" y="2050990"/>
                </a:cubicBezTo>
                <a:cubicBezTo>
                  <a:pt x="72722" y="2093719"/>
                  <a:pt x="32843" y="2062386"/>
                  <a:pt x="79844" y="2093719"/>
                </a:cubicBezTo>
                <a:cubicBezTo>
                  <a:pt x="85541" y="2102265"/>
                  <a:pt x="92343" y="2110170"/>
                  <a:pt x="96936" y="2119357"/>
                </a:cubicBezTo>
                <a:cubicBezTo>
                  <a:pt x="100965" y="2127414"/>
                  <a:pt x="101107" y="2137120"/>
                  <a:pt x="105482" y="2144994"/>
                </a:cubicBezTo>
                <a:cubicBezTo>
                  <a:pt x="115458" y="2162951"/>
                  <a:pt x="133169" y="2176782"/>
                  <a:pt x="139665" y="2196269"/>
                </a:cubicBezTo>
                <a:cubicBezTo>
                  <a:pt x="161145" y="2260708"/>
                  <a:pt x="132170" y="2181279"/>
                  <a:pt x="165302" y="2247544"/>
                </a:cubicBezTo>
                <a:cubicBezTo>
                  <a:pt x="179203" y="2275346"/>
                  <a:pt x="166449" y="2274327"/>
                  <a:pt x="190940" y="2298818"/>
                </a:cubicBezTo>
                <a:cubicBezTo>
                  <a:pt x="198203" y="2306081"/>
                  <a:pt x="208031" y="2310213"/>
                  <a:pt x="216577" y="2315910"/>
                </a:cubicBezTo>
                <a:lnTo>
                  <a:pt x="225123" y="23415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973794" y="2529555"/>
            <a:ext cx="752603" cy="2315910"/>
          </a:xfrm>
          <a:custGeom>
            <a:avLst/>
            <a:gdLst>
              <a:gd name="connsiteX0" fmla="*/ 0 w 752603"/>
              <a:gd name="connsiteY0" fmla="*/ 0 h 2315910"/>
              <a:gd name="connsiteX1" fmla="*/ 8546 w 752603"/>
              <a:gd name="connsiteY1" fmla="*/ 42729 h 2315910"/>
              <a:gd name="connsiteX2" fmla="*/ 25638 w 752603"/>
              <a:gd name="connsiteY2" fmla="*/ 230737 h 2315910"/>
              <a:gd name="connsiteX3" fmla="*/ 34184 w 752603"/>
              <a:gd name="connsiteY3" fmla="*/ 290557 h 2315910"/>
              <a:gd name="connsiteX4" fmla="*/ 51275 w 752603"/>
              <a:gd name="connsiteY4" fmla="*/ 384561 h 2315910"/>
              <a:gd name="connsiteX5" fmla="*/ 85458 w 752603"/>
              <a:gd name="connsiteY5" fmla="*/ 435836 h 2315910"/>
              <a:gd name="connsiteX6" fmla="*/ 102550 w 752603"/>
              <a:gd name="connsiteY6" fmla="*/ 521294 h 2315910"/>
              <a:gd name="connsiteX7" fmla="*/ 111096 w 752603"/>
              <a:gd name="connsiteY7" fmla="*/ 546931 h 2315910"/>
              <a:gd name="connsiteX8" fmla="*/ 128187 w 752603"/>
              <a:gd name="connsiteY8" fmla="*/ 572568 h 2315910"/>
              <a:gd name="connsiteX9" fmla="*/ 153825 w 752603"/>
              <a:gd name="connsiteY9" fmla="*/ 623843 h 2315910"/>
              <a:gd name="connsiteX10" fmla="*/ 179462 w 752603"/>
              <a:gd name="connsiteY10" fmla="*/ 709301 h 2315910"/>
              <a:gd name="connsiteX11" fmla="*/ 188008 w 752603"/>
              <a:gd name="connsiteY11" fmla="*/ 734938 h 2315910"/>
              <a:gd name="connsiteX12" fmla="*/ 196554 w 752603"/>
              <a:gd name="connsiteY12" fmla="*/ 760576 h 2315910"/>
              <a:gd name="connsiteX13" fmla="*/ 222191 w 752603"/>
              <a:gd name="connsiteY13" fmla="*/ 880217 h 2315910"/>
              <a:gd name="connsiteX14" fmla="*/ 239283 w 752603"/>
              <a:gd name="connsiteY14" fmla="*/ 931492 h 2315910"/>
              <a:gd name="connsiteX15" fmla="*/ 256374 w 752603"/>
              <a:gd name="connsiteY15" fmla="*/ 991312 h 2315910"/>
              <a:gd name="connsiteX16" fmla="*/ 307649 w 752603"/>
              <a:gd name="connsiteY16" fmla="*/ 1025495 h 2315910"/>
              <a:gd name="connsiteX17" fmla="*/ 333286 w 752603"/>
              <a:gd name="connsiteY17" fmla="*/ 1042587 h 2315910"/>
              <a:gd name="connsiteX18" fmla="*/ 384561 w 752603"/>
              <a:gd name="connsiteY18" fmla="*/ 1059679 h 2315910"/>
              <a:gd name="connsiteX19" fmla="*/ 410199 w 752603"/>
              <a:gd name="connsiteY19" fmla="*/ 1085316 h 2315910"/>
              <a:gd name="connsiteX20" fmla="*/ 427290 w 752603"/>
              <a:gd name="connsiteY20" fmla="*/ 1110953 h 2315910"/>
              <a:gd name="connsiteX21" fmla="*/ 452927 w 752603"/>
              <a:gd name="connsiteY21" fmla="*/ 1128045 h 2315910"/>
              <a:gd name="connsiteX22" fmla="*/ 495656 w 752603"/>
              <a:gd name="connsiteY22" fmla="*/ 1179320 h 2315910"/>
              <a:gd name="connsiteX23" fmla="*/ 512748 w 752603"/>
              <a:gd name="connsiteY23" fmla="*/ 1204957 h 2315910"/>
              <a:gd name="connsiteX24" fmla="*/ 521294 w 752603"/>
              <a:gd name="connsiteY24" fmla="*/ 1230595 h 2315910"/>
              <a:gd name="connsiteX25" fmla="*/ 538385 w 752603"/>
              <a:gd name="connsiteY25" fmla="*/ 1256232 h 2315910"/>
              <a:gd name="connsiteX26" fmla="*/ 546931 w 752603"/>
              <a:gd name="connsiteY26" fmla="*/ 1298961 h 2315910"/>
              <a:gd name="connsiteX27" fmla="*/ 623843 w 752603"/>
              <a:gd name="connsiteY27" fmla="*/ 1341690 h 2315910"/>
              <a:gd name="connsiteX28" fmla="*/ 675118 w 752603"/>
              <a:gd name="connsiteY28" fmla="*/ 1418602 h 2315910"/>
              <a:gd name="connsiteX29" fmla="*/ 700756 w 752603"/>
              <a:gd name="connsiteY29" fmla="*/ 1435694 h 2315910"/>
              <a:gd name="connsiteX30" fmla="*/ 726393 w 752603"/>
              <a:gd name="connsiteY30" fmla="*/ 1486968 h 2315910"/>
              <a:gd name="connsiteX31" fmla="*/ 743485 w 752603"/>
              <a:gd name="connsiteY31" fmla="*/ 1512606 h 2315910"/>
              <a:gd name="connsiteX32" fmla="*/ 752030 w 752603"/>
              <a:gd name="connsiteY32" fmla="*/ 1538243 h 2315910"/>
              <a:gd name="connsiteX33" fmla="*/ 717847 w 752603"/>
              <a:gd name="connsiteY33" fmla="*/ 1589518 h 2315910"/>
              <a:gd name="connsiteX34" fmla="*/ 700756 w 752603"/>
              <a:gd name="connsiteY34" fmla="*/ 1615155 h 2315910"/>
              <a:gd name="connsiteX35" fmla="*/ 675118 w 752603"/>
              <a:gd name="connsiteY35" fmla="*/ 1674976 h 2315910"/>
              <a:gd name="connsiteX36" fmla="*/ 640935 w 752603"/>
              <a:gd name="connsiteY36" fmla="*/ 1726251 h 2315910"/>
              <a:gd name="connsiteX37" fmla="*/ 623843 w 752603"/>
              <a:gd name="connsiteY37" fmla="*/ 1786071 h 2315910"/>
              <a:gd name="connsiteX38" fmla="*/ 615298 w 752603"/>
              <a:gd name="connsiteY38" fmla="*/ 1811709 h 2315910"/>
              <a:gd name="connsiteX39" fmla="*/ 598206 w 752603"/>
              <a:gd name="connsiteY39" fmla="*/ 1880075 h 2315910"/>
              <a:gd name="connsiteX40" fmla="*/ 581114 w 752603"/>
              <a:gd name="connsiteY40" fmla="*/ 2059537 h 2315910"/>
              <a:gd name="connsiteX41" fmla="*/ 572569 w 752603"/>
              <a:gd name="connsiteY41" fmla="*/ 2110811 h 2315910"/>
              <a:gd name="connsiteX42" fmla="*/ 555477 w 752603"/>
              <a:gd name="connsiteY42" fmla="*/ 2162086 h 2315910"/>
              <a:gd name="connsiteX43" fmla="*/ 529840 w 752603"/>
              <a:gd name="connsiteY43" fmla="*/ 2221907 h 2315910"/>
              <a:gd name="connsiteX44" fmla="*/ 521294 w 752603"/>
              <a:gd name="connsiteY44" fmla="*/ 2247544 h 2315910"/>
              <a:gd name="connsiteX45" fmla="*/ 418744 w 752603"/>
              <a:gd name="connsiteY45" fmla="*/ 2298819 h 2315910"/>
              <a:gd name="connsiteX46" fmla="*/ 401653 w 752603"/>
              <a:gd name="connsiteY46" fmla="*/ 2315910 h 231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52603" h="2315910">
                <a:moveTo>
                  <a:pt x="0" y="0"/>
                </a:moveTo>
                <a:cubicBezTo>
                  <a:pt x="2849" y="14243"/>
                  <a:pt x="6942" y="28293"/>
                  <a:pt x="8546" y="42729"/>
                </a:cubicBezTo>
                <a:cubicBezTo>
                  <a:pt x="15495" y="105272"/>
                  <a:pt x="16738" y="168442"/>
                  <a:pt x="25638" y="230737"/>
                </a:cubicBezTo>
                <a:cubicBezTo>
                  <a:pt x="28487" y="250677"/>
                  <a:pt x="31522" y="270591"/>
                  <a:pt x="34184" y="290557"/>
                </a:cubicBezTo>
                <a:cubicBezTo>
                  <a:pt x="36210" y="305756"/>
                  <a:pt x="38461" y="361496"/>
                  <a:pt x="51275" y="384561"/>
                </a:cubicBezTo>
                <a:cubicBezTo>
                  <a:pt x="61251" y="402518"/>
                  <a:pt x="85458" y="435836"/>
                  <a:pt x="85458" y="435836"/>
                </a:cubicBezTo>
                <a:lnTo>
                  <a:pt x="102550" y="521294"/>
                </a:lnTo>
                <a:cubicBezTo>
                  <a:pt x="104317" y="530127"/>
                  <a:pt x="107068" y="538874"/>
                  <a:pt x="111096" y="546931"/>
                </a:cubicBezTo>
                <a:cubicBezTo>
                  <a:pt x="115689" y="556117"/>
                  <a:pt x="123594" y="563382"/>
                  <a:pt x="128187" y="572568"/>
                </a:cubicBezTo>
                <a:cubicBezTo>
                  <a:pt x="163563" y="643322"/>
                  <a:pt x="104849" y="550382"/>
                  <a:pt x="153825" y="623843"/>
                </a:cubicBezTo>
                <a:cubicBezTo>
                  <a:pt x="166739" y="675503"/>
                  <a:pt x="158656" y="646885"/>
                  <a:pt x="179462" y="709301"/>
                </a:cubicBezTo>
                <a:lnTo>
                  <a:pt x="188008" y="734938"/>
                </a:lnTo>
                <a:lnTo>
                  <a:pt x="196554" y="760576"/>
                </a:lnTo>
                <a:cubicBezTo>
                  <a:pt x="208960" y="835022"/>
                  <a:pt x="200896" y="795041"/>
                  <a:pt x="222191" y="880217"/>
                </a:cubicBezTo>
                <a:cubicBezTo>
                  <a:pt x="226561" y="897695"/>
                  <a:pt x="234914" y="914014"/>
                  <a:pt x="239283" y="931492"/>
                </a:cubicBezTo>
                <a:cubicBezTo>
                  <a:pt x="239357" y="931790"/>
                  <a:pt x="252286" y="987224"/>
                  <a:pt x="256374" y="991312"/>
                </a:cubicBezTo>
                <a:cubicBezTo>
                  <a:pt x="270899" y="1005837"/>
                  <a:pt x="290557" y="1014101"/>
                  <a:pt x="307649" y="1025495"/>
                </a:cubicBezTo>
                <a:cubicBezTo>
                  <a:pt x="316195" y="1031192"/>
                  <a:pt x="323542" y="1039339"/>
                  <a:pt x="333286" y="1042587"/>
                </a:cubicBezTo>
                <a:lnTo>
                  <a:pt x="384561" y="1059679"/>
                </a:lnTo>
                <a:cubicBezTo>
                  <a:pt x="393107" y="1068225"/>
                  <a:pt x="402462" y="1076032"/>
                  <a:pt x="410199" y="1085316"/>
                </a:cubicBezTo>
                <a:cubicBezTo>
                  <a:pt x="416774" y="1093206"/>
                  <a:pt x="420028" y="1103691"/>
                  <a:pt x="427290" y="1110953"/>
                </a:cubicBezTo>
                <a:cubicBezTo>
                  <a:pt x="434552" y="1118216"/>
                  <a:pt x="444381" y="1122348"/>
                  <a:pt x="452927" y="1128045"/>
                </a:cubicBezTo>
                <a:cubicBezTo>
                  <a:pt x="495363" y="1191697"/>
                  <a:pt x="440823" y="1113520"/>
                  <a:pt x="495656" y="1179320"/>
                </a:cubicBezTo>
                <a:cubicBezTo>
                  <a:pt x="502231" y="1187210"/>
                  <a:pt x="507051" y="1196411"/>
                  <a:pt x="512748" y="1204957"/>
                </a:cubicBezTo>
                <a:cubicBezTo>
                  <a:pt x="515597" y="1213503"/>
                  <a:pt x="517265" y="1222538"/>
                  <a:pt x="521294" y="1230595"/>
                </a:cubicBezTo>
                <a:cubicBezTo>
                  <a:pt x="525887" y="1239781"/>
                  <a:pt x="534779" y="1246615"/>
                  <a:pt x="538385" y="1256232"/>
                </a:cubicBezTo>
                <a:cubicBezTo>
                  <a:pt x="543485" y="1269832"/>
                  <a:pt x="538013" y="1287496"/>
                  <a:pt x="546931" y="1298961"/>
                </a:cubicBezTo>
                <a:cubicBezTo>
                  <a:pt x="567500" y="1325406"/>
                  <a:pt x="595471" y="1332232"/>
                  <a:pt x="623843" y="1341690"/>
                </a:cubicBezTo>
                <a:lnTo>
                  <a:pt x="675118" y="1418602"/>
                </a:lnTo>
                <a:cubicBezTo>
                  <a:pt x="680815" y="1427148"/>
                  <a:pt x="692210" y="1429997"/>
                  <a:pt x="700756" y="1435694"/>
                </a:cubicBezTo>
                <a:cubicBezTo>
                  <a:pt x="749739" y="1509170"/>
                  <a:pt x="691010" y="1416203"/>
                  <a:pt x="726393" y="1486968"/>
                </a:cubicBezTo>
                <a:cubicBezTo>
                  <a:pt x="730986" y="1496155"/>
                  <a:pt x="737788" y="1504060"/>
                  <a:pt x="743485" y="1512606"/>
                </a:cubicBezTo>
                <a:cubicBezTo>
                  <a:pt x="746333" y="1521152"/>
                  <a:pt x="754879" y="1529697"/>
                  <a:pt x="752030" y="1538243"/>
                </a:cubicBezTo>
                <a:cubicBezTo>
                  <a:pt x="745534" y="1557730"/>
                  <a:pt x="729241" y="1572426"/>
                  <a:pt x="717847" y="1589518"/>
                </a:cubicBezTo>
                <a:cubicBezTo>
                  <a:pt x="712150" y="1598064"/>
                  <a:pt x="704004" y="1605411"/>
                  <a:pt x="700756" y="1615155"/>
                </a:cubicBezTo>
                <a:cubicBezTo>
                  <a:pt x="691915" y="1641679"/>
                  <a:pt x="690959" y="1648574"/>
                  <a:pt x="675118" y="1674976"/>
                </a:cubicBezTo>
                <a:cubicBezTo>
                  <a:pt x="664549" y="1692590"/>
                  <a:pt x="647431" y="1706764"/>
                  <a:pt x="640935" y="1726251"/>
                </a:cubicBezTo>
                <a:cubicBezTo>
                  <a:pt x="620453" y="1787694"/>
                  <a:pt x="645293" y="1710992"/>
                  <a:pt x="623843" y="1786071"/>
                </a:cubicBezTo>
                <a:cubicBezTo>
                  <a:pt x="621368" y="1794733"/>
                  <a:pt x="617483" y="1802970"/>
                  <a:pt x="615298" y="1811709"/>
                </a:cubicBezTo>
                <a:lnTo>
                  <a:pt x="598206" y="1880075"/>
                </a:lnTo>
                <a:cubicBezTo>
                  <a:pt x="591443" y="1967995"/>
                  <a:pt x="592075" y="1982806"/>
                  <a:pt x="581114" y="2059537"/>
                </a:cubicBezTo>
                <a:cubicBezTo>
                  <a:pt x="578664" y="2076690"/>
                  <a:pt x="576771" y="2094001"/>
                  <a:pt x="572569" y="2110811"/>
                </a:cubicBezTo>
                <a:cubicBezTo>
                  <a:pt x="568199" y="2128289"/>
                  <a:pt x="561174" y="2144994"/>
                  <a:pt x="555477" y="2162086"/>
                </a:cubicBezTo>
                <a:cubicBezTo>
                  <a:pt x="535435" y="2222211"/>
                  <a:pt x="561520" y="2147987"/>
                  <a:pt x="529840" y="2221907"/>
                </a:cubicBezTo>
                <a:cubicBezTo>
                  <a:pt x="526292" y="2230187"/>
                  <a:pt x="527664" y="2241174"/>
                  <a:pt x="521294" y="2247544"/>
                </a:cubicBezTo>
                <a:cubicBezTo>
                  <a:pt x="488161" y="2280676"/>
                  <a:pt x="460447" y="2284918"/>
                  <a:pt x="418744" y="2298819"/>
                </a:cubicBezTo>
                <a:cubicBezTo>
                  <a:pt x="411101" y="2301367"/>
                  <a:pt x="407350" y="2310213"/>
                  <a:pt x="401653" y="2315910"/>
                </a:cubicBezTo>
              </a:path>
            </a:pathLst>
          </a:custGeom>
          <a:noFill/>
          <a:ln>
            <a:solidFill>
              <a:srgbClr val="F30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2637951" y="5600172"/>
            <a:ext cx="286698" cy="307777"/>
          </a:xfrm>
          <a:prstGeom prst="rect">
            <a:avLst/>
          </a:prstGeom>
          <a:noFill/>
        </p:spPr>
        <p:txBody>
          <a:bodyPr wrap="square" rtlCol="0">
            <a:spAutoFit/>
          </a:bodyPr>
          <a:lstStyle/>
          <a:p>
            <a:r>
              <a:rPr lang="en-US" sz="1400" dirty="0" smtClean="0">
                <a:solidFill>
                  <a:srgbClr val="FFC000"/>
                </a:solidFill>
                <a:latin typeface="Arial" panose="020B0604020202020204" pitchFamily="34" charset="0"/>
                <a:cs typeface="Arial" panose="020B0604020202020204" pitchFamily="34" charset="0"/>
              </a:rPr>
              <a:t>0</a:t>
            </a:r>
            <a:endParaRPr lang="en-US" sz="1400" dirty="0">
              <a:solidFill>
                <a:srgbClr val="FFC000"/>
              </a:solidFill>
              <a:latin typeface="Arial" panose="020B0604020202020204" pitchFamily="34" charset="0"/>
              <a:cs typeface="Arial" panose="020B0604020202020204" pitchFamily="34" charset="0"/>
            </a:endParaRPr>
          </a:p>
        </p:txBody>
      </p:sp>
      <p:sp>
        <p:nvSpPr>
          <p:cNvPr id="83" name="TextBox 82"/>
          <p:cNvSpPr txBox="1"/>
          <p:nvPr/>
        </p:nvSpPr>
        <p:spPr>
          <a:xfrm>
            <a:off x="4238151" y="4871038"/>
            <a:ext cx="286698" cy="307777"/>
          </a:xfrm>
          <a:prstGeom prst="rect">
            <a:avLst/>
          </a:prstGeom>
          <a:noFill/>
        </p:spPr>
        <p:txBody>
          <a:bodyPr wrap="square" rtlCol="0">
            <a:spAutoFit/>
          </a:bodyPr>
          <a:lstStyle/>
          <a:p>
            <a:r>
              <a:rPr lang="en-US" sz="1400" dirty="0" smtClean="0">
                <a:solidFill>
                  <a:srgbClr val="FFC000"/>
                </a:solidFill>
                <a:latin typeface="Arial" panose="020B0604020202020204" pitchFamily="34" charset="0"/>
                <a:cs typeface="Arial" panose="020B0604020202020204" pitchFamily="34" charset="0"/>
              </a:rPr>
              <a:t>0</a:t>
            </a:r>
            <a:endParaRPr lang="en-US" sz="1400" dirty="0">
              <a:solidFill>
                <a:srgbClr val="FFC000"/>
              </a:solidFill>
              <a:latin typeface="Arial" panose="020B0604020202020204" pitchFamily="34" charset="0"/>
              <a:cs typeface="Arial" panose="020B0604020202020204" pitchFamily="34" charset="0"/>
            </a:endParaRPr>
          </a:p>
        </p:txBody>
      </p:sp>
      <p:sp>
        <p:nvSpPr>
          <p:cNvPr id="84" name="TextBox 83"/>
          <p:cNvSpPr txBox="1"/>
          <p:nvPr/>
        </p:nvSpPr>
        <p:spPr>
          <a:xfrm>
            <a:off x="6041395" y="6226005"/>
            <a:ext cx="286698" cy="307777"/>
          </a:xfrm>
          <a:prstGeom prst="rect">
            <a:avLst/>
          </a:prstGeom>
          <a:noFill/>
        </p:spPr>
        <p:txBody>
          <a:bodyPr wrap="square" rtlCol="0">
            <a:spAutoFit/>
          </a:bodyPr>
          <a:lstStyle/>
          <a:p>
            <a:r>
              <a:rPr lang="en-US" sz="1400" dirty="0" smtClean="0">
                <a:solidFill>
                  <a:srgbClr val="FFC000"/>
                </a:solidFill>
                <a:latin typeface="Arial" panose="020B0604020202020204" pitchFamily="34" charset="0"/>
                <a:cs typeface="Arial" panose="020B0604020202020204" pitchFamily="34" charset="0"/>
              </a:rPr>
              <a:t>0</a:t>
            </a:r>
            <a:endParaRPr lang="en-US" sz="1400" dirty="0">
              <a:solidFill>
                <a:srgbClr val="FFC000"/>
              </a:solidFill>
              <a:latin typeface="Arial" panose="020B0604020202020204" pitchFamily="34" charset="0"/>
              <a:cs typeface="Arial" panose="020B0604020202020204" pitchFamily="34" charset="0"/>
            </a:endParaRPr>
          </a:p>
        </p:txBody>
      </p:sp>
      <p:sp>
        <p:nvSpPr>
          <p:cNvPr id="85" name="TextBox 84"/>
          <p:cNvSpPr txBox="1"/>
          <p:nvPr/>
        </p:nvSpPr>
        <p:spPr>
          <a:xfrm>
            <a:off x="8119334" y="6434554"/>
            <a:ext cx="286698" cy="307777"/>
          </a:xfrm>
          <a:prstGeom prst="rect">
            <a:avLst/>
          </a:prstGeom>
          <a:noFill/>
        </p:spPr>
        <p:txBody>
          <a:bodyPr wrap="square" rtlCol="0">
            <a:spAutoFit/>
          </a:bodyPr>
          <a:lstStyle/>
          <a:p>
            <a:r>
              <a:rPr lang="en-US" sz="1400" dirty="0" smtClean="0">
                <a:solidFill>
                  <a:srgbClr val="FFC000"/>
                </a:solidFill>
                <a:latin typeface="Arial" panose="020B0604020202020204" pitchFamily="34" charset="0"/>
                <a:cs typeface="Arial" panose="020B0604020202020204" pitchFamily="34" charset="0"/>
              </a:rPr>
              <a:t>0</a:t>
            </a:r>
            <a:endParaRPr lang="en-US" sz="1400" dirty="0">
              <a:solidFill>
                <a:srgbClr val="FFC000"/>
              </a:solidFill>
              <a:latin typeface="Arial" panose="020B0604020202020204" pitchFamily="34" charset="0"/>
              <a:cs typeface="Arial" panose="020B0604020202020204" pitchFamily="34" charset="0"/>
            </a:endParaRPr>
          </a:p>
        </p:txBody>
      </p:sp>
      <p:sp>
        <p:nvSpPr>
          <p:cNvPr id="86" name="Freeform 85"/>
          <p:cNvSpPr/>
          <p:nvPr/>
        </p:nvSpPr>
        <p:spPr>
          <a:xfrm>
            <a:off x="5778822" y="3845607"/>
            <a:ext cx="549271" cy="2358640"/>
          </a:xfrm>
          <a:custGeom>
            <a:avLst/>
            <a:gdLst>
              <a:gd name="connsiteX0" fmla="*/ 0 w 855424"/>
              <a:gd name="connsiteY0" fmla="*/ 0 h 2358640"/>
              <a:gd name="connsiteX1" fmla="*/ 8546 w 855424"/>
              <a:gd name="connsiteY1" fmla="*/ 59821 h 2358640"/>
              <a:gd name="connsiteX2" fmla="*/ 17092 w 855424"/>
              <a:gd name="connsiteY2" fmla="*/ 85458 h 2358640"/>
              <a:gd name="connsiteX3" fmla="*/ 34183 w 855424"/>
              <a:gd name="connsiteY3" fmla="*/ 170916 h 2358640"/>
              <a:gd name="connsiteX4" fmla="*/ 42729 w 855424"/>
              <a:gd name="connsiteY4" fmla="*/ 196554 h 2358640"/>
              <a:gd name="connsiteX5" fmla="*/ 51275 w 855424"/>
              <a:gd name="connsiteY5" fmla="*/ 239283 h 2358640"/>
              <a:gd name="connsiteX6" fmla="*/ 76912 w 855424"/>
              <a:gd name="connsiteY6" fmla="*/ 264920 h 2358640"/>
              <a:gd name="connsiteX7" fmla="*/ 153825 w 855424"/>
              <a:gd name="connsiteY7" fmla="*/ 299103 h 2358640"/>
              <a:gd name="connsiteX8" fmla="*/ 179462 w 855424"/>
              <a:gd name="connsiteY8" fmla="*/ 307649 h 2358640"/>
              <a:gd name="connsiteX9" fmla="*/ 205099 w 855424"/>
              <a:gd name="connsiteY9" fmla="*/ 324741 h 2358640"/>
              <a:gd name="connsiteX10" fmla="*/ 282011 w 855424"/>
              <a:gd name="connsiteY10" fmla="*/ 341832 h 2358640"/>
              <a:gd name="connsiteX11" fmla="*/ 700755 w 855424"/>
              <a:gd name="connsiteY11" fmla="*/ 350378 h 2358640"/>
              <a:gd name="connsiteX12" fmla="*/ 803305 w 855424"/>
              <a:gd name="connsiteY12" fmla="*/ 410199 h 2358640"/>
              <a:gd name="connsiteX13" fmla="*/ 828942 w 855424"/>
              <a:gd name="connsiteY13" fmla="*/ 427290 h 2358640"/>
              <a:gd name="connsiteX14" fmla="*/ 828942 w 855424"/>
              <a:gd name="connsiteY14" fmla="*/ 828943 h 2358640"/>
              <a:gd name="connsiteX15" fmla="*/ 811851 w 855424"/>
              <a:gd name="connsiteY15" fmla="*/ 880217 h 2358640"/>
              <a:gd name="connsiteX16" fmla="*/ 794759 w 855424"/>
              <a:gd name="connsiteY16" fmla="*/ 905855 h 2358640"/>
              <a:gd name="connsiteX17" fmla="*/ 777668 w 855424"/>
              <a:gd name="connsiteY17" fmla="*/ 957129 h 2358640"/>
              <a:gd name="connsiteX18" fmla="*/ 760576 w 855424"/>
              <a:gd name="connsiteY18" fmla="*/ 1008404 h 2358640"/>
              <a:gd name="connsiteX19" fmla="*/ 743484 w 855424"/>
              <a:gd name="connsiteY19" fmla="*/ 1034042 h 2358640"/>
              <a:gd name="connsiteX20" fmla="*/ 726393 w 855424"/>
              <a:gd name="connsiteY20" fmla="*/ 1068225 h 2358640"/>
              <a:gd name="connsiteX21" fmla="*/ 692210 w 855424"/>
              <a:gd name="connsiteY21" fmla="*/ 1119500 h 2358640"/>
              <a:gd name="connsiteX22" fmla="*/ 666572 w 855424"/>
              <a:gd name="connsiteY22" fmla="*/ 1170774 h 2358640"/>
              <a:gd name="connsiteX23" fmla="*/ 649481 w 855424"/>
              <a:gd name="connsiteY23" fmla="*/ 1222049 h 2358640"/>
              <a:gd name="connsiteX24" fmla="*/ 640935 w 855424"/>
              <a:gd name="connsiteY24" fmla="*/ 1247686 h 2358640"/>
              <a:gd name="connsiteX25" fmla="*/ 623843 w 855424"/>
              <a:gd name="connsiteY25" fmla="*/ 1273324 h 2358640"/>
              <a:gd name="connsiteX26" fmla="*/ 589660 w 855424"/>
              <a:gd name="connsiteY26" fmla="*/ 1324599 h 2358640"/>
              <a:gd name="connsiteX27" fmla="*/ 581114 w 855424"/>
              <a:gd name="connsiteY27" fmla="*/ 1350236 h 2358640"/>
              <a:gd name="connsiteX28" fmla="*/ 555477 w 855424"/>
              <a:gd name="connsiteY28" fmla="*/ 1375873 h 2358640"/>
              <a:gd name="connsiteX29" fmla="*/ 521294 w 855424"/>
              <a:gd name="connsiteY29" fmla="*/ 1427148 h 2358640"/>
              <a:gd name="connsiteX30" fmla="*/ 512748 w 855424"/>
              <a:gd name="connsiteY30" fmla="*/ 1452786 h 2358640"/>
              <a:gd name="connsiteX31" fmla="*/ 487111 w 855424"/>
              <a:gd name="connsiteY31" fmla="*/ 1469877 h 2358640"/>
              <a:gd name="connsiteX32" fmla="*/ 444382 w 855424"/>
              <a:gd name="connsiteY32" fmla="*/ 1521152 h 2358640"/>
              <a:gd name="connsiteX33" fmla="*/ 393107 w 855424"/>
              <a:gd name="connsiteY33" fmla="*/ 1598064 h 2358640"/>
              <a:gd name="connsiteX34" fmla="*/ 367469 w 855424"/>
              <a:gd name="connsiteY34" fmla="*/ 1606610 h 2358640"/>
              <a:gd name="connsiteX35" fmla="*/ 341832 w 855424"/>
              <a:gd name="connsiteY35" fmla="*/ 1657885 h 2358640"/>
              <a:gd name="connsiteX36" fmla="*/ 324740 w 855424"/>
              <a:gd name="connsiteY36" fmla="*/ 1683522 h 2358640"/>
              <a:gd name="connsiteX37" fmla="*/ 316195 w 855424"/>
              <a:gd name="connsiteY37" fmla="*/ 1709159 h 2358640"/>
              <a:gd name="connsiteX38" fmla="*/ 299103 w 855424"/>
              <a:gd name="connsiteY38" fmla="*/ 1734797 h 2358640"/>
              <a:gd name="connsiteX39" fmla="*/ 282011 w 855424"/>
              <a:gd name="connsiteY39" fmla="*/ 1837346 h 2358640"/>
              <a:gd name="connsiteX40" fmla="*/ 273466 w 855424"/>
              <a:gd name="connsiteY40" fmla="*/ 1862984 h 2358640"/>
              <a:gd name="connsiteX41" fmla="*/ 282011 w 855424"/>
              <a:gd name="connsiteY41" fmla="*/ 1974079 h 2358640"/>
              <a:gd name="connsiteX42" fmla="*/ 290557 w 855424"/>
              <a:gd name="connsiteY42" fmla="*/ 2008262 h 2358640"/>
              <a:gd name="connsiteX43" fmla="*/ 299103 w 855424"/>
              <a:gd name="connsiteY43" fmla="*/ 2059537 h 2358640"/>
              <a:gd name="connsiteX44" fmla="*/ 307649 w 855424"/>
              <a:gd name="connsiteY44" fmla="*/ 2085174 h 2358640"/>
              <a:gd name="connsiteX45" fmla="*/ 316195 w 855424"/>
              <a:gd name="connsiteY45" fmla="*/ 2127903 h 2358640"/>
              <a:gd name="connsiteX46" fmla="*/ 367469 w 855424"/>
              <a:gd name="connsiteY46" fmla="*/ 2230453 h 2358640"/>
              <a:gd name="connsiteX47" fmla="*/ 393107 w 855424"/>
              <a:gd name="connsiteY47" fmla="*/ 2264636 h 2358640"/>
              <a:gd name="connsiteX48" fmla="*/ 410198 w 855424"/>
              <a:gd name="connsiteY48" fmla="*/ 2290273 h 2358640"/>
              <a:gd name="connsiteX49" fmla="*/ 435836 w 855424"/>
              <a:gd name="connsiteY49" fmla="*/ 2307365 h 2358640"/>
              <a:gd name="connsiteX50" fmla="*/ 452927 w 855424"/>
              <a:gd name="connsiteY50" fmla="*/ 2333002 h 2358640"/>
              <a:gd name="connsiteX51" fmla="*/ 495656 w 855424"/>
              <a:gd name="connsiteY51" fmla="*/ 2358640 h 23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55424" h="2358640">
                <a:moveTo>
                  <a:pt x="0" y="0"/>
                </a:moveTo>
                <a:cubicBezTo>
                  <a:pt x="2849" y="19940"/>
                  <a:pt x="4596" y="40069"/>
                  <a:pt x="8546" y="59821"/>
                </a:cubicBezTo>
                <a:cubicBezTo>
                  <a:pt x="10313" y="68654"/>
                  <a:pt x="15066" y="76681"/>
                  <a:pt x="17092" y="85458"/>
                </a:cubicBezTo>
                <a:cubicBezTo>
                  <a:pt x="23624" y="113764"/>
                  <a:pt x="28486" y="142430"/>
                  <a:pt x="34183" y="170916"/>
                </a:cubicBezTo>
                <a:cubicBezTo>
                  <a:pt x="35950" y="179749"/>
                  <a:pt x="40544" y="187815"/>
                  <a:pt x="42729" y="196554"/>
                </a:cubicBezTo>
                <a:cubicBezTo>
                  <a:pt x="46252" y="210645"/>
                  <a:pt x="44779" y="226291"/>
                  <a:pt x="51275" y="239283"/>
                </a:cubicBezTo>
                <a:cubicBezTo>
                  <a:pt x="56680" y="250093"/>
                  <a:pt x="67628" y="257183"/>
                  <a:pt x="76912" y="264920"/>
                </a:cubicBezTo>
                <a:cubicBezTo>
                  <a:pt x="103998" y="287492"/>
                  <a:pt x="116559" y="286681"/>
                  <a:pt x="153825" y="299103"/>
                </a:cubicBezTo>
                <a:lnTo>
                  <a:pt x="179462" y="307649"/>
                </a:lnTo>
                <a:cubicBezTo>
                  <a:pt x="188008" y="313346"/>
                  <a:pt x="195659" y="320695"/>
                  <a:pt x="205099" y="324741"/>
                </a:cubicBezTo>
                <a:cubicBezTo>
                  <a:pt x="213095" y="328168"/>
                  <a:pt x="277577" y="341668"/>
                  <a:pt x="282011" y="341832"/>
                </a:cubicBezTo>
                <a:cubicBezTo>
                  <a:pt x="421526" y="346999"/>
                  <a:pt x="561174" y="347529"/>
                  <a:pt x="700755" y="350378"/>
                </a:cubicBezTo>
                <a:cubicBezTo>
                  <a:pt x="755624" y="368668"/>
                  <a:pt x="718897" y="353927"/>
                  <a:pt x="803305" y="410199"/>
                </a:cubicBezTo>
                <a:lnTo>
                  <a:pt x="828942" y="427290"/>
                </a:lnTo>
                <a:cubicBezTo>
                  <a:pt x="876260" y="569244"/>
                  <a:pt x="849854" y="480406"/>
                  <a:pt x="828942" y="828943"/>
                </a:cubicBezTo>
                <a:cubicBezTo>
                  <a:pt x="827863" y="846926"/>
                  <a:pt x="817548" y="863126"/>
                  <a:pt x="811851" y="880217"/>
                </a:cubicBezTo>
                <a:cubicBezTo>
                  <a:pt x="808603" y="889961"/>
                  <a:pt x="798930" y="896469"/>
                  <a:pt x="794759" y="905855"/>
                </a:cubicBezTo>
                <a:cubicBezTo>
                  <a:pt x="787442" y="922318"/>
                  <a:pt x="783365" y="940038"/>
                  <a:pt x="777668" y="957129"/>
                </a:cubicBezTo>
                <a:lnTo>
                  <a:pt x="760576" y="1008404"/>
                </a:lnTo>
                <a:cubicBezTo>
                  <a:pt x="757328" y="1018148"/>
                  <a:pt x="748580" y="1025124"/>
                  <a:pt x="743484" y="1034042"/>
                </a:cubicBezTo>
                <a:cubicBezTo>
                  <a:pt x="737164" y="1045103"/>
                  <a:pt x="732947" y="1057301"/>
                  <a:pt x="726393" y="1068225"/>
                </a:cubicBezTo>
                <a:cubicBezTo>
                  <a:pt x="715825" y="1085839"/>
                  <a:pt x="698706" y="1100013"/>
                  <a:pt x="692210" y="1119500"/>
                </a:cubicBezTo>
                <a:cubicBezTo>
                  <a:pt x="680416" y="1154881"/>
                  <a:pt x="688661" y="1137642"/>
                  <a:pt x="666572" y="1170774"/>
                </a:cubicBezTo>
                <a:lnTo>
                  <a:pt x="649481" y="1222049"/>
                </a:lnTo>
                <a:cubicBezTo>
                  <a:pt x="646632" y="1230595"/>
                  <a:pt x="645932" y="1240191"/>
                  <a:pt x="640935" y="1247686"/>
                </a:cubicBezTo>
                <a:lnTo>
                  <a:pt x="623843" y="1273324"/>
                </a:lnTo>
                <a:cubicBezTo>
                  <a:pt x="604217" y="1351827"/>
                  <a:pt x="632581" y="1270948"/>
                  <a:pt x="589660" y="1324599"/>
                </a:cubicBezTo>
                <a:cubicBezTo>
                  <a:pt x="584033" y="1331633"/>
                  <a:pt x="586111" y="1342741"/>
                  <a:pt x="581114" y="1350236"/>
                </a:cubicBezTo>
                <a:cubicBezTo>
                  <a:pt x="574410" y="1360292"/>
                  <a:pt x="562897" y="1366333"/>
                  <a:pt x="555477" y="1375873"/>
                </a:cubicBezTo>
                <a:cubicBezTo>
                  <a:pt x="542866" y="1392088"/>
                  <a:pt x="527790" y="1407661"/>
                  <a:pt x="521294" y="1427148"/>
                </a:cubicBezTo>
                <a:cubicBezTo>
                  <a:pt x="518445" y="1435694"/>
                  <a:pt x="518375" y="1445752"/>
                  <a:pt x="512748" y="1452786"/>
                </a:cubicBezTo>
                <a:cubicBezTo>
                  <a:pt x="506332" y="1460806"/>
                  <a:pt x="495657" y="1464180"/>
                  <a:pt x="487111" y="1469877"/>
                </a:cubicBezTo>
                <a:cubicBezTo>
                  <a:pt x="426030" y="1561495"/>
                  <a:pt x="521155" y="1422444"/>
                  <a:pt x="444382" y="1521152"/>
                </a:cubicBezTo>
                <a:cubicBezTo>
                  <a:pt x="444371" y="1521166"/>
                  <a:pt x="401658" y="1585237"/>
                  <a:pt x="393107" y="1598064"/>
                </a:cubicBezTo>
                <a:cubicBezTo>
                  <a:pt x="388110" y="1605559"/>
                  <a:pt x="376015" y="1603761"/>
                  <a:pt x="367469" y="1606610"/>
                </a:cubicBezTo>
                <a:cubicBezTo>
                  <a:pt x="318484" y="1680090"/>
                  <a:pt x="377218" y="1587115"/>
                  <a:pt x="341832" y="1657885"/>
                </a:cubicBezTo>
                <a:cubicBezTo>
                  <a:pt x="337239" y="1667071"/>
                  <a:pt x="330437" y="1674976"/>
                  <a:pt x="324740" y="1683522"/>
                </a:cubicBezTo>
                <a:cubicBezTo>
                  <a:pt x="321892" y="1692068"/>
                  <a:pt x="320223" y="1701102"/>
                  <a:pt x="316195" y="1709159"/>
                </a:cubicBezTo>
                <a:cubicBezTo>
                  <a:pt x="311602" y="1718346"/>
                  <a:pt x="302709" y="1725180"/>
                  <a:pt x="299103" y="1734797"/>
                </a:cubicBezTo>
                <a:cubicBezTo>
                  <a:pt x="292551" y="1752268"/>
                  <a:pt x="284367" y="1825563"/>
                  <a:pt x="282011" y="1837346"/>
                </a:cubicBezTo>
                <a:cubicBezTo>
                  <a:pt x="280244" y="1846179"/>
                  <a:pt x="276314" y="1854438"/>
                  <a:pt x="273466" y="1862984"/>
                </a:cubicBezTo>
                <a:cubicBezTo>
                  <a:pt x="276314" y="1900016"/>
                  <a:pt x="277672" y="1937192"/>
                  <a:pt x="282011" y="1974079"/>
                </a:cubicBezTo>
                <a:cubicBezTo>
                  <a:pt x="283383" y="1985744"/>
                  <a:pt x="288254" y="1996745"/>
                  <a:pt x="290557" y="2008262"/>
                </a:cubicBezTo>
                <a:cubicBezTo>
                  <a:pt x="293955" y="2025253"/>
                  <a:pt x="295344" y="2042622"/>
                  <a:pt x="299103" y="2059537"/>
                </a:cubicBezTo>
                <a:cubicBezTo>
                  <a:pt x="301057" y="2068330"/>
                  <a:pt x="305464" y="2076435"/>
                  <a:pt x="307649" y="2085174"/>
                </a:cubicBezTo>
                <a:cubicBezTo>
                  <a:pt x="311172" y="2099265"/>
                  <a:pt x="312373" y="2113890"/>
                  <a:pt x="316195" y="2127903"/>
                </a:cubicBezTo>
                <a:cubicBezTo>
                  <a:pt x="330275" y="2179531"/>
                  <a:pt x="334132" y="2186004"/>
                  <a:pt x="367469" y="2230453"/>
                </a:cubicBezTo>
                <a:cubicBezTo>
                  <a:pt x="376015" y="2241847"/>
                  <a:pt x="384828" y="2253046"/>
                  <a:pt x="393107" y="2264636"/>
                </a:cubicBezTo>
                <a:cubicBezTo>
                  <a:pt x="399077" y="2272993"/>
                  <a:pt x="402936" y="2283011"/>
                  <a:pt x="410198" y="2290273"/>
                </a:cubicBezTo>
                <a:cubicBezTo>
                  <a:pt x="417461" y="2297536"/>
                  <a:pt x="427290" y="2301668"/>
                  <a:pt x="435836" y="2307365"/>
                </a:cubicBezTo>
                <a:cubicBezTo>
                  <a:pt x="441533" y="2315911"/>
                  <a:pt x="445665" y="2325740"/>
                  <a:pt x="452927" y="2333002"/>
                </a:cubicBezTo>
                <a:cubicBezTo>
                  <a:pt x="463238" y="2343313"/>
                  <a:pt x="482170" y="2351896"/>
                  <a:pt x="495656" y="2358640"/>
                </a:cubicBezTo>
              </a:path>
            </a:pathLst>
          </a:custGeom>
          <a:noFill/>
          <a:ln>
            <a:solidFill>
              <a:srgbClr val="F30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5858811" y="3832953"/>
            <a:ext cx="601138" cy="2341547"/>
          </a:xfrm>
          <a:custGeom>
            <a:avLst/>
            <a:gdLst>
              <a:gd name="connsiteX0" fmla="*/ 173848 w 601138"/>
              <a:gd name="connsiteY0" fmla="*/ 0 h 2341547"/>
              <a:gd name="connsiteX1" fmla="*/ 182394 w 601138"/>
              <a:gd name="connsiteY1" fmla="*/ 239282 h 2341547"/>
              <a:gd name="connsiteX2" fmla="*/ 242215 w 601138"/>
              <a:gd name="connsiteY2" fmla="*/ 299102 h 2341547"/>
              <a:gd name="connsiteX3" fmla="*/ 267852 w 601138"/>
              <a:gd name="connsiteY3" fmla="*/ 316194 h 2341547"/>
              <a:gd name="connsiteX4" fmla="*/ 284943 w 601138"/>
              <a:gd name="connsiteY4" fmla="*/ 341831 h 2341547"/>
              <a:gd name="connsiteX5" fmla="*/ 361856 w 601138"/>
              <a:gd name="connsiteY5" fmla="*/ 367469 h 2341547"/>
              <a:gd name="connsiteX6" fmla="*/ 387493 w 601138"/>
              <a:gd name="connsiteY6" fmla="*/ 376015 h 2341547"/>
              <a:gd name="connsiteX7" fmla="*/ 413130 w 601138"/>
              <a:gd name="connsiteY7" fmla="*/ 384560 h 2341547"/>
              <a:gd name="connsiteX8" fmla="*/ 490043 w 601138"/>
              <a:gd name="connsiteY8" fmla="*/ 427289 h 2341547"/>
              <a:gd name="connsiteX9" fmla="*/ 515680 w 601138"/>
              <a:gd name="connsiteY9" fmla="*/ 444381 h 2341547"/>
              <a:gd name="connsiteX10" fmla="*/ 532772 w 601138"/>
              <a:gd name="connsiteY10" fmla="*/ 470018 h 2341547"/>
              <a:gd name="connsiteX11" fmla="*/ 558409 w 601138"/>
              <a:gd name="connsiteY11" fmla="*/ 478564 h 2341547"/>
              <a:gd name="connsiteX12" fmla="*/ 584046 w 601138"/>
              <a:gd name="connsiteY12" fmla="*/ 555476 h 2341547"/>
              <a:gd name="connsiteX13" fmla="*/ 592592 w 601138"/>
              <a:gd name="connsiteY13" fmla="*/ 581114 h 2341547"/>
              <a:gd name="connsiteX14" fmla="*/ 601138 w 601138"/>
              <a:gd name="connsiteY14" fmla="*/ 606751 h 2341547"/>
              <a:gd name="connsiteX15" fmla="*/ 592592 w 601138"/>
              <a:gd name="connsiteY15" fmla="*/ 760575 h 2341547"/>
              <a:gd name="connsiteX16" fmla="*/ 566955 w 601138"/>
              <a:gd name="connsiteY16" fmla="*/ 837487 h 2341547"/>
              <a:gd name="connsiteX17" fmla="*/ 541317 w 601138"/>
              <a:gd name="connsiteY17" fmla="*/ 854579 h 2341547"/>
              <a:gd name="connsiteX18" fmla="*/ 515680 w 601138"/>
              <a:gd name="connsiteY18" fmla="*/ 905854 h 2341547"/>
              <a:gd name="connsiteX19" fmla="*/ 498588 w 601138"/>
              <a:gd name="connsiteY19" fmla="*/ 931491 h 2341547"/>
              <a:gd name="connsiteX20" fmla="*/ 472951 w 601138"/>
              <a:gd name="connsiteY20" fmla="*/ 1008403 h 2341547"/>
              <a:gd name="connsiteX21" fmla="*/ 447314 w 601138"/>
              <a:gd name="connsiteY21" fmla="*/ 1034041 h 2341547"/>
              <a:gd name="connsiteX22" fmla="*/ 378947 w 601138"/>
              <a:gd name="connsiteY22" fmla="*/ 1110953 h 2341547"/>
              <a:gd name="connsiteX23" fmla="*/ 293489 w 601138"/>
              <a:gd name="connsiteY23" fmla="*/ 1119499 h 2341547"/>
              <a:gd name="connsiteX24" fmla="*/ 276398 w 601138"/>
              <a:gd name="connsiteY24" fmla="*/ 1145136 h 2341547"/>
              <a:gd name="connsiteX25" fmla="*/ 267852 w 601138"/>
              <a:gd name="connsiteY25" fmla="*/ 1170773 h 2341547"/>
              <a:gd name="connsiteX26" fmla="*/ 233669 w 601138"/>
              <a:gd name="connsiteY26" fmla="*/ 1222048 h 2341547"/>
              <a:gd name="connsiteX27" fmla="*/ 225123 w 601138"/>
              <a:gd name="connsiteY27" fmla="*/ 1247686 h 2341547"/>
              <a:gd name="connsiteX28" fmla="*/ 208031 w 601138"/>
              <a:gd name="connsiteY28" fmla="*/ 1273323 h 2341547"/>
              <a:gd name="connsiteX29" fmla="*/ 173848 w 601138"/>
              <a:gd name="connsiteY29" fmla="*/ 1350235 h 2341547"/>
              <a:gd name="connsiteX30" fmla="*/ 156757 w 601138"/>
              <a:gd name="connsiteY30" fmla="*/ 1418601 h 2341547"/>
              <a:gd name="connsiteX31" fmla="*/ 148211 w 601138"/>
              <a:gd name="connsiteY31" fmla="*/ 1444239 h 2341547"/>
              <a:gd name="connsiteX32" fmla="*/ 122573 w 601138"/>
              <a:gd name="connsiteY32" fmla="*/ 1461330 h 2341547"/>
              <a:gd name="connsiteX33" fmla="*/ 114028 w 601138"/>
              <a:gd name="connsiteY33" fmla="*/ 1486968 h 2341547"/>
              <a:gd name="connsiteX34" fmla="*/ 88390 w 601138"/>
              <a:gd name="connsiteY34" fmla="*/ 1504059 h 2341547"/>
              <a:gd name="connsiteX35" fmla="*/ 71299 w 601138"/>
              <a:gd name="connsiteY35" fmla="*/ 1555334 h 2341547"/>
              <a:gd name="connsiteX36" fmla="*/ 54207 w 601138"/>
              <a:gd name="connsiteY36" fmla="*/ 1606609 h 2341547"/>
              <a:gd name="connsiteX37" fmla="*/ 45661 w 601138"/>
              <a:gd name="connsiteY37" fmla="*/ 1632246 h 2341547"/>
              <a:gd name="connsiteX38" fmla="*/ 28570 w 601138"/>
              <a:gd name="connsiteY38" fmla="*/ 1760433 h 2341547"/>
              <a:gd name="connsiteX39" fmla="*/ 20024 w 601138"/>
              <a:gd name="connsiteY39" fmla="*/ 1803162 h 2341547"/>
              <a:gd name="connsiteX40" fmla="*/ 11478 w 601138"/>
              <a:gd name="connsiteY40" fmla="*/ 1828800 h 2341547"/>
              <a:gd name="connsiteX41" fmla="*/ 11478 w 601138"/>
              <a:gd name="connsiteY41" fmla="*/ 2025353 h 2341547"/>
              <a:gd name="connsiteX42" fmla="*/ 37115 w 601138"/>
              <a:gd name="connsiteY42" fmla="*/ 2050990 h 2341547"/>
              <a:gd name="connsiteX43" fmla="*/ 79844 w 601138"/>
              <a:gd name="connsiteY43" fmla="*/ 2093719 h 2341547"/>
              <a:gd name="connsiteX44" fmla="*/ 96936 w 601138"/>
              <a:gd name="connsiteY44" fmla="*/ 2119357 h 2341547"/>
              <a:gd name="connsiteX45" fmla="*/ 105482 w 601138"/>
              <a:gd name="connsiteY45" fmla="*/ 2144994 h 2341547"/>
              <a:gd name="connsiteX46" fmla="*/ 139665 w 601138"/>
              <a:gd name="connsiteY46" fmla="*/ 2196269 h 2341547"/>
              <a:gd name="connsiteX47" fmla="*/ 165302 w 601138"/>
              <a:gd name="connsiteY47" fmla="*/ 2247544 h 2341547"/>
              <a:gd name="connsiteX48" fmla="*/ 190940 w 601138"/>
              <a:gd name="connsiteY48" fmla="*/ 2298818 h 2341547"/>
              <a:gd name="connsiteX49" fmla="*/ 216577 w 601138"/>
              <a:gd name="connsiteY49" fmla="*/ 2315910 h 2341547"/>
              <a:gd name="connsiteX50" fmla="*/ 225123 w 601138"/>
              <a:gd name="connsiteY50" fmla="*/ 2341547 h 23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1138" h="2341547">
                <a:moveTo>
                  <a:pt x="173848" y="0"/>
                </a:moveTo>
                <a:cubicBezTo>
                  <a:pt x="176697" y="79761"/>
                  <a:pt x="177255" y="159636"/>
                  <a:pt x="182394" y="239282"/>
                </a:cubicBezTo>
                <a:cubicBezTo>
                  <a:pt x="184760" y="275956"/>
                  <a:pt x="212351" y="279192"/>
                  <a:pt x="242215" y="299102"/>
                </a:cubicBezTo>
                <a:lnTo>
                  <a:pt x="267852" y="316194"/>
                </a:lnTo>
                <a:cubicBezTo>
                  <a:pt x="273549" y="324740"/>
                  <a:pt x="276234" y="336388"/>
                  <a:pt x="284943" y="341831"/>
                </a:cubicBezTo>
                <a:cubicBezTo>
                  <a:pt x="284945" y="341832"/>
                  <a:pt x="349036" y="363196"/>
                  <a:pt x="361856" y="367469"/>
                </a:cubicBezTo>
                <a:lnTo>
                  <a:pt x="387493" y="376015"/>
                </a:lnTo>
                <a:lnTo>
                  <a:pt x="413130" y="384560"/>
                </a:lnTo>
                <a:cubicBezTo>
                  <a:pt x="471900" y="423741"/>
                  <a:pt x="444917" y="412249"/>
                  <a:pt x="490043" y="427289"/>
                </a:cubicBezTo>
                <a:cubicBezTo>
                  <a:pt x="498589" y="432986"/>
                  <a:pt x="508417" y="437118"/>
                  <a:pt x="515680" y="444381"/>
                </a:cubicBezTo>
                <a:cubicBezTo>
                  <a:pt x="522943" y="451644"/>
                  <a:pt x="524752" y="463602"/>
                  <a:pt x="532772" y="470018"/>
                </a:cubicBezTo>
                <a:cubicBezTo>
                  <a:pt x="539806" y="475645"/>
                  <a:pt x="549863" y="475715"/>
                  <a:pt x="558409" y="478564"/>
                </a:cubicBezTo>
                <a:lnTo>
                  <a:pt x="584046" y="555476"/>
                </a:lnTo>
                <a:lnTo>
                  <a:pt x="592592" y="581114"/>
                </a:lnTo>
                <a:lnTo>
                  <a:pt x="601138" y="606751"/>
                </a:lnTo>
                <a:cubicBezTo>
                  <a:pt x="598289" y="658026"/>
                  <a:pt x="598962" y="709618"/>
                  <a:pt x="592592" y="760575"/>
                </a:cubicBezTo>
                <a:cubicBezTo>
                  <a:pt x="592591" y="760582"/>
                  <a:pt x="571229" y="824665"/>
                  <a:pt x="566955" y="837487"/>
                </a:cubicBezTo>
                <a:cubicBezTo>
                  <a:pt x="563707" y="847231"/>
                  <a:pt x="549863" y="848882"/>
                  <a:pt x="541317" y="854579"/>
                </a:cubicBezTo>
                <a:cubicBezTo>
                  <a:pt x="492332" y="928059"/>
                  <a:pt x="551066" y="835084"/>
                  <a:pt x="515680" y="905854"/>
                </a:cubicBezTo>
                <a:cubicBezTo>
                  <a:pt x="511087" y="915040"/>
                  <a:pt x="504285" y="922945"/>
                  <a:pt x="498588" y="931491"/>
                </a:cubicBezTo>
                <a:lnTo>
                  <a:pt x="472951" y="1008403"/>
                </a:lnTo>
                <a:cubicBezTo>
                  <a:pt x="469129" y="1019868"/>
                  <a:pt x="454734" y="1024501"/>
                  <a:pt x="447314" y="1034041"/>
                </a:cubicBezTo>
                <a:cubicBezTo>
                  <a:pt x="430107" y="1056164"/>
                  <a:pt x="412313" y="1101420"/>
                  <a:pt x="378947" y="1110953"/>
                </a:cubicBezTo>
                <a:cubicBezTo>
                  <a:pt x="351420" y="1118818"/>
                  <a:pt x="321975" y="1116650"/>
                  <a:pt x="293489" y="1119499"/>
                </a:cubicBezTo>
                <a:cubicBezTo>
                  <a:pt x="287792" y="1128045"/>
                  <a:pt x="280991" y="1135950"/>
                  <a:pt x="276398" y="1145136"/>
                </a:cubicBezTo>
                <a:cubicBezTo>
                  <a:pt x="272370" y="1153193"/>
                  <a:pt x="272227" y="1162899"/>
                  <a:pt x="267852" y="1170773"/>
                </a:cubicBezTo>
                <a:cubicBezTo>
                  <a:pt x="257876" y="1188730"/>
                  <a:pt x="245063" y="1204956"/>
                  <a:pt x="233669" y="1222048"/>
                </a:cubicBezTo>
                <a:cubicBezTo>
                  <a:pt x="228672" y="1229543"/>
                  <a:pt x="229152" y="1239629"/>
                  <a:pt x="225123" y="1247686"/>
                </a:cubicBezTo>
                <a:cubicBezTo>
                  <a:pt x="220530" y="1256872"/>
                  <a:pt x="213728" y="1264777"/>
                  <a:pt x="208031" y="1273323"/>
                </a:cubicBezTo>
                <a:cubicBezTo>
                  <a:pt x="187692" y="1334342"/>
                  <a:pt x="200934" y="1309608"/>
                  <a:pt x="173848" y="1350235"/>
                </a:cubicBezTo>
                <a:lnTo>
                  <a:pt x="156757" y="1418601"/>
                </a:lnTo>
                <a:cubicBezTo>
                  <a:pt x="154572" y="1427340"/>
                  <a:pt x="153839" y="1437205"/>
                  <a:pt x="148211" y="1444239"/>
                </a:cubicBezTo>
                <a:cubicBezTo>
                  <a:pt x="141795" y="1452259"/>
                  <a:pt x="131119" y="1455633"/>
                  <a:pt x="122573" y="1461330"/>
                </a:cubicBezTo>
                <a:cubicBezTo>
                  <a:pt x="119725" y="1469876"/>
                  <a:pt x="119655" y="1479934"/>
                  <a:pt x="114028" y="1486968"/>
                </a:cubicBezTo>
                <a:cubicBezTo>
                  <a:pt x="107612" y="1494988"/>
                  <a:pt x="93834" y="1495349"/>
                  <a:pt x="88390" y="1504059"/>
                </a:cubicBezTo>
                <a:cubicBezTo>
                  <a:pt x="78841" y="1519337"/>
                  <a:pt x="76996" y="1538242"/>
                  <a:pt x="71299" y="1555334"/>
                </a:cubicBezTo>
                <a:lnTo>
                  <a:pt x="54207" y="1606609"/>
                </a:lnTo>
                <a:lnTo>
                  <a:pt x="45661" y="1632246"/>
                </a:lnTo>
                <a:cubicBezTo>
                  <a:pt x="37923" y="1701887"/>
                  <a:pt x="39527" y="1700166"/>
                  <a:pt x="28570" y="1760433"/>
                </a:cubicBezTo>
                <a:cubicBezTo>
                  <a:pt x="25972" y="1774724"/>
                  <a:pt x="23547" y="1789071"/>
                  <a:pt x="20024" y="1803162"/>
                </a:cubicBezTo>
                <a:cubicBezTo>
                  <a:pt x="17839" y="1811901"/>
                  <a:pt x="14327" y="1820254"/>
                  <a:pt x="11478" y="1828800"/>
                </a:cubicBezTo>
                <a:cubicBezTo>
                  <a:pt x="613" y="1904851"/>
                  <a:pt x="-7710" y="1934211"/>
                  <a:pt x="11478" y="2025353"/>
                </a:cubicBezTo>
                <a:cubicBezTo>
                  <a:pt x="13968" y="2037179"/>
                  <a:pt x="29378" y="2041706"/>
                  <a:pt x="37115" y="2050990"/>
                </a:cubicBezTo>
                <a:cubicBezTo>
                  <a:pt x="72722" y="2093719"/>
                  <a:pt x="32843" y="2062386"/>
                  <a:pt x="79844" y="2093719"/>
                </a:cubicBezTo>
                <a:cubicBezTo>
                  <a:pt x="85541" y="2102265"/>
                  <a:pt x="92343" y="2110170"/>
                  <a:pt x="96936" y="2119357"/>
                </a:cubicBezTo>
                <a:cubicBezTo>
                  <a:pt x="100965" y="2127414"/>
                  <a:pt x="101107" y="2137120"/>
                  <a:pt x="105482" y="2144994"/>
                </a:cubicBezTo>
                <a:cubicBezTo>
                  <a:pt x="115458" y="2162951"/>
                  <a:pt x="133169" y="2176782"/>
                  <a:pt x="139665" y="2196269"/>
                </a:cubicBezTo>
                <a:cubicBezTo>
                  <a:pt x="161145" y="2260708"/>
                  <a:pt x="132170" y="2181279"/>
                  <a:pt x="165302" y="2247544"/>
                </a:cubicBezTo>
                <a:cubicBezTo>
                  <a:pt x="179203" y="2275346"/>
                  <a:pt x="166449" y="2274327"/>
                  <a:pt x="190940" y="2298818"/>
                </a:cubicBezTo>
                <a:cubicBezTo>
                  <a:pt x="198203" y="2306081"/>
                  <a:pt x="208031" y="2310213"/>
                  <a:pt x="216577" y="2315910"/>
                </a:cubicBezTo>
                <a:lnTo>
                  <a:pt x="225123" y="23415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p:cNvCxnSpPr/>
          <p:nvPr/>
        </p:nvCxnSpPr>
        <p:spPr>
          <a:xfrm flipV="1">
            <a:off x="1274085" y="5199568"/>
            <a:ext cx="3678915" cy="15804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380000">
            <a:off x="1951953" y="6013962"/>
            <a:ext cx="2478732" cy="338554"/>
          </a:xfrm>
          <a:prstGeom prst="rect">
            <a:avLst/>
          </a:prstGeom>
          <a:noFill/>
        </p:spPr>
        <p:txBody>
          <a:bodyPr wrap="square" rtlCol="0" anchor="ctr">
            <a:spAutoFit/>
          </a:bodyPr>
          <a:lstStyle/>
          <a:p>
            <a:pPr algn="ctr"/>
            <a:r>
              <a:rPr lang="en-US" sz="1600" dirty="0" smtClean="0">
                <a:latin typeface="Arial" panose="020B0604020202020204" pitchFamily="34" charset="0"/>
                <a:cs typeface="Arial" panose="020B0604020202020204" pitchFamily="34" charset="0"/>
              </a:rPr>
              <a:t>Progressive Fe retention</a:t>
            </a:r>
            <a:endParaRPr lang="en-US" sz="1600" dirty="0">
              <a:latin typeface="Arial" panose="020B0604020202020204" pitchFamily="34" charset="0"/>
              <a:cs typeface="Arial" panose="020B0604020202020204" pitchFamily="34" charset="0"/>
            </a:endParaRPr>
          </a:p>
        </p:txBody>
      </p:sp>
      <p:cxnSp>
        <p:nvCxnSpPr>
          <p:cNvPr id="102" name="Straight Connector 101"/>
          <p:cNvCxnSpPr/>
          <p:nvPr/>
        </p:nvCxnSpPr>
        <p:spPr>
          <a:xfrm flipH="1">
            <a:off x="6979627" y="912911"/>
            <a:ext cx="8545" cy="40373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3" name="Freeform 102"/>
          <p:cNvSpPr/>
          <p:nvPr/>
        </p:nvSpPr>
        <p:spPr>
          <a:xfrm>
            <a:off x="8001000" y="4040792"/>
            <a:ext cx="591426" cy="2352775"/>
          </a:xfrm>
          <a:custGeom>
            <a:avLst/>
            <a:gdLst>
              <a:gd name="connsiteX0" fmla="*/ 173848 w 601138"/>
              <a:gd name="connsiteY0" fmla="*/ 0 h 2341547"/>
              <a:gd name="connsiteX1" fmla="*/ 182394 w 601138"/>
              <a:gd name="connsiteY1" fmla="*/ 239282 h 2341547"/>
              <a:gd name="connsiteX2" fmla="*/ 242215 w 601138"/>
              <a:gd name="connsiteY2" fmla="*/ 299102 h 2341547"/>
              <a:gd name="connsiteX3" fmla="*/ 267852 w 601138"/>
              <a:gd name="connsiteY3" fmla="*/ 316194 h 2341547"/>
              <a:gd name="connsiteX4" fmla="*/ 284943 w 601138"/>
              <a:gd name="connsiteY4" fmla="*/ 341831 h 2341547"/>
              <a:gd name="connsiteX5" fmla="*/ 361856 w 601138"/>
              <a:gd name="connsiteY5" fmla="*/ 367469 h 2341547"/>
              <a:gd name="connsiteX6" fmla="*/ 387493 w 601138"/>
              <a:gd name="connsiteY6" fmla="*/ 376015 h 2341547"/>
              <a:gd name="connsiteX7" fmla="*/ 413130 w 601138"/>
              <a:gd name="connsiteY7" fmla="*/ 384560 h 2341547"/>
              <a:gd name="connsiteX8" fmla="*/ 490043 w 601138"/>
              <a:gd name="connsiteY8" fmla="*/ 427289 h 2341547"/>
              <a:gd name="connsiteX9" fmla="*/ 515680 w 601138"/>
              <a:gd name="connsiteY9" fmla="*/ 444381 h 2341547"/>
              <a:gd name="connsiteX10" fmla="*/ 532772 w 601138"/>
              <a:gd name="connsiteY10" fmla="*/ 470018 h 2341547"/>
              <a:gd name="connsiteX11" fmla="*/ 558409 w 601138"/>
              <a:gd name="connsiteY11" fmla="*/ 478564 h 2341547"/>
              <a:gd name="connsiteX12" fmla="*/ 584046 w 601138"/>
              <a:gd name="connsiteY12" fmla="*/ 555476 h 2341547"/>
              <a:gd name="connsiteX13" fmla="*/ 592592 w 601138"/>
              <a:gd name="connsiteY13" fmla="*/ 581114 h 2341547"/>
              <a:gd name="connsiteX14" fmla="*/ 601138 w 601138"/>
              <a:gd name="connsiteY14" fmla="*/ 606751 h 2341547"/>
              <a:gd name="connsiteX15" fmla="*/ 592592 w 601138"/>
              <a:gd name="connsiteY15" fmla="*/ 760575 h 2341547"/>
              <a:gd name="connsiteX16" fmla="*/ 566955 w 601138"/>
              <a:gd name="connsiteY16" fmla="*/ 837487 h 2341547"/>
              <a:gd name="connsiteX17" fmla="*/ 541317 w 601138"/>
              <a:gd name="connsiteY17" fmla="*/ 854579 h 2341547"/>
              <a:gd name="connsiteX18" fmla="*/ 515680 w 601138"/>
              <a:gd name="connsiteY18" fmla="*/ 905854 h 2341547"/>
              <a:gd name="connsiteX19" fmla="*/ 498588 w 601138"/>
              <a:gd name="connsiteY19" fmla="*/ 931491 h 2341547"/>
              <a:gd name="connsiteX20" fmla="*/ 472951 w 601138"/>
              <a:gd name="connsiteY20" fmla="*/ 1008403 h 2341547"/>
              <a:gd name="connsiteX21" fmla="*/ 447314 w 601138"/>
              <a:gd name="connsiteY21" fmla="*/ 1034041 h 2341547"/>
              <a:gd name="connsiteX22" fmla="*/ 378947 w 601138"/>
              <a:gd name="connsiteY22" fmla="*/ 1110953 h 2341547"/>
              <a:gd name="connsiteX23" fmla="*/ 293489 w 601138"/>
              <a:gd name="connsiteY23" fmla="*/ 1119499 h 2341547"/>
              <a:gd name="connsiteX24" fmla="*/ 276398 w 601138"/>
              <a:gd name="connsiteY24" fmla="*/ 1145136 h 2341547"/>
              <a:gd name="connsiteX25" fmla="*/ 267852 w 601138"/>
              <a:gd name="connsiteY25" fmla="*/ 1170773 h 2341547"/>
              <a:gd name="connsiteX26" fmla="*/ 233669 w 601138"/>
              <a:gd name="connsiteY26" fmla="*/ 1222048 h 2341547"/>
              <a:gd name="connsiteX27" fmla="*/ 225123 w 601138"/>
              <a:gd name="connsiteY27" fmla="*/ 1247686 h 2341547"/>
              <a:gd name="connsiteX28" fmla="*/ 208031 w 601138"/>
              <a:gd name="connsiteY28" fmla="*/ 1273323 h 2341547"/>
              <a:gd name="connsiteX29" fmla="*/ 173848 w 601138"/>
              <a:gd name="connsiteY29" fmla="*/ 1350235 h 2341547"/>
              <a:gd name="connsiteX30" fmla="*/ 156757 w 601138"/>
              <a:gd name="connsiteY30" fmla="*/ 1418601 h 2341547"/>
              <a:gd name="connsiteX31" fmla="*/ 148211 w 601138"/>
              <a:gd name="connsiteY31" fmla="*/ 1444239 h 2341547"/>
              <a:gd name="connsiteX32" fmla="*/ 122573 w 601138"/>
              <a:gd name="connsiteY32" fmla="*/ 1461330 h 2341547"/>
              <a:gd name="connsiteX33" fmla="*/ 114028 w 601138"/>
              <a:gd name="connsiteY33" fmla="*/ 1486968 h 2341547"/>
              <a:gd name="connsiteX34" fmla="*/ 88390 w 601138"/>
              <a:gd name="connsiteY34" fmla="*/ 1504059 h 2341547"/>
              <a:gd name="connsiteX35" fmla="*/ 71299 w 601138"/>
              <a:gd name="connsiteY35" fmla="*/ 1555334 h 2341547"/>
              <a:gd name="connsiteX36" fmla="*/ 54207 w 601138"/>
              <a:gd name="connsiteY36" fmla="*/ 1606609 h 2341547"/>
              <a:gd name="connsiteX37" fmla="*/ 45661 w 601138"/>
              <a:gd name="connsiteY37" fmla="*/ 1632246 h 2341547"/>
              <a:gd name="connsiteX38" fmla="*/ 28570 w 601138"/>
              <a:gd name="connsiteY38" fmla="*/ 1760433 h 2341547"/>
              <a:gd name="connsiteX39" fmla="*/ 20024 w 601138"/>
              <a:gd name="connsiteY39" fmla="*/ 1803162 h 2341547"/>
              <a:gd name="connsiteX40" fmla="*/ 11478 w 601138"/>
              <a:gd name="connsiteY40" fmla="*/ 1828800 h 2341547"/>
              <a:gd name="connsiteX41" fmla="*/ 11478 w 601138"/>
              <a:gd name="connsiteY41" fmla="*/ 2025353 h 2341547"/>
              <a:gd name="connsiteX42" fmla="*/ 37115 w 601138"/>
              <a:gd name="connsiteY42" fmla="*/ 2050990 h 2341547"/>
              <a:gd name="connsiteX43" fmla="*/ 79844 w 601138"/>
              <a:gd name="connsiteY43" fmla="*/ 2093719 h 2341547"/>
              <a:gd name="connsiteX44" fmla="*/ 96936 w 601138"/>
              <a:gd name="connsiteY44" fmla="*/ 2119357 h 2341547"/>
              <a:gd name="connsiteX45" fmla="*/ 105482 w 601138"/>
              <a:gd name="connsiteY45" fmla="*/ 2144994 h 2341547"/>
              <a:gd name="connsiteX46" fmla="*/ 139665 w 601138"/>
              <a:gd name="connsiteY46" fmla="*/ 2196269 h 2341547"/>
              <a:gd name="connsiteX47" fmla="*/ 165302 w 601138"/>
              <a:gd name="connsiteY47" fmla="*/ 2247544 h 2341547"/>
              <a:gd name="connsiteX48" fmla="*/ 190940 w 601138"/>
              <a:gd name="connsiteY48" fmla="*/ 2298818 h 2341547"/>
              <a:gd name="connsiteX49" fmla="*/ 216577 w 601138"/>
              <a:gd name="connsiteY49" fmla="*/ 2315910 h 2341547"/>
              <a:gd name="connsiteX50" fmla="*/ 225123 w 601138"/>
              <a:gd name="connsiteY50" fmla="*/ 2341547 h 23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1138" h="2341547">
                <a:moveTo>
                  <a:pt x="173848" y="0"/>
                </a:moveTo>
                <a:cubicBezTo>
                  <a:pt x="176697" y="79761"/>
                  <a:pt x="177255" y="159636"/>
                  <a:pt x="182394" y="239282"/>
                </a:cubicBezTo>
                <a:cubicBezTo>
                  <a:pt x="184760" y="275956"/>
                  <a:pt x="212351" y="279192"/>
                  <a:pt x="242215" y="299102"/>
                </a:cubicBezTo>
                <a:lnTo>
                  <a:pt x="267852" y="316194"/>
                </a:lnTo>
                <a:cubicBezTo>
                  <a:pt x="273549" y="324740"/>
                  <a:pt x="276234" y="336388"/>
                  <a:pt x="284943" y="341831"/>
                </a:cubicBezTo>
                <a:cubicBezTo>
                  <a:pt x="284945" y="341832"/>
                  <a:pt x="349036" y="363196"/>
                  <a:pt x="361856" y="367469"/>
                </a:cubicBezTo>
                <a:lnTo>
                  <a:pt x="387493" y="376015"/>
                </a:lnTo>
                <a:lnTo>
                  <a:pt x="413130" y="384560"/>
                </a:lnTo>
                <a:cubicBezTo>
                  <a:pt x="471900" y="423741"/>
                  <a:pt x="444917" y="412249"/>
                  <a:pt x="490043" y="427289"/>
                </a:cubicBezTo>
                <a:cubicBezTo>
                  <a:pt x="498589" y="432986"/>
                  <a:pt x="508417" y="437118"/>
                  <a:pt x="515680" y="444381"/>
                </a:cubicBezTo>
                <a:cubicBezTo>
                  <a:pt x="522943" y="451644"/>
                  <a:pt x="524752" y="463602"/>
                  <a:pt x="532772" y="470018"/>
                </a:cubicBezTo>
                <a:cubicBezTo>
                  <a:pt x="539806" y="475645"/>
                  <a:pt x="549863" y="475715"/>
                  <a:pt x="558409" y="478564"/>
                </a:cubicBezTo>
                <a:lnTo>
                  <a:pt x="584046" y="555476"/>
                </a:lnTo>
                <a:lnTo>
                  <a:pt x="592592" y="581114"/>
                </a:lnTo>
                <a:lnTo>
                  <a:pt x="601138" y="606751"/>
                </a:lnTo>
                <a:cubicBezTo>
                  <a:pt x="598289" y="658026"/>
                  <a:pt x="598962" y="709618"/>
                  <a:pt x="592592" y="760575"/>
                </a:cubicBezTo>
                <a:cubicBezTo>
                  <a:pt x="592591" y="760582"/>
                  <a:pt x="571229" y="824665"/>
                  <a:pt x="566955" y="837487"/>
                </a:cubicBezTo>
                <a:cubicBezTo>
                  <a:pt x="563707" y="847231"/>
                  <a:pt x="549863" y="848882"/>
                  <a:pt x="541317" y="854579"/>
                </a:cubicBezTo>
                <a:cubicBezTo>
                  <a:pt x="492332" y="928059"/>
                  <a:pt x="551066" y="835084"/>
                  <a:pt x="515680" y="905854"/>
                </a:cubicBezTo>
                <a:cubicBezTo>
                  <a:pt x="511087" y="915040"/>
                  <a:pt x="504285" y="922945"/>
                  <a:pt x="498588" y="931491"/>
                </a:cubicBezTo>
                <a:lnTo>
                  <a:pt x="472951" y="1008403"/>
                </a:lnTo>
                <a:cubicBezTo>
                  <a:pt x="469129" y="1019868"/>
                  <a:pt x="454734" y="1024501"/>
                  <a:pt x="447314" y="1034041"/>
                </a:cubicBezTo>
                <a:cubicBezTo>
                  <a:pt x="430107" y="1056164"/>
                  <a:pt x="412313" y="1101420"/>
                  <a:pt x="378947" y="1110953"/>
                </a:cubicBezTo>
                <a:cubicBezTo>
                  <a:pt x="351420" y="1118818"/>
                  <a:pt x="321975" y="1116650"/>
                  <a:pt x="293489" y="1119499"/>
                </a:cubicBezTo>
                <a:cubicBezTo>
                  <a:pt x="287792" y="1128045"/>
                  <a:pt x="280991" y="1135950"/>
                  <a:pt x="276398" y="1145136"/>
                </a:cubicBezTo>
                <a:cubicBezTo>
                  <a:pt x="272370" y="1153193"/>
                  <a:pt x="272227" y="1162899"/>
                  <a:pt x="267852" y="1170773"/>
                </a:cubicBezTo>
                <a:cubicBezTo>
                  <a:pt x="257876" y="1188730"/>
                  <a:pt x="245063" y="1204956"/>
                  <a:pt x="233669" y="1222048"/>
                </a:cubicBezTo>
                <a:cubicBezTo>
                  <a:pt x="228672" y="1229543"/>
                  <a:pt x="229152" y="1239629"/>
                  <a:pt x="225123" y="1247686"/>
                </a:cubicBezTo>
                <a:cubicBezTo>
                  <a:pt x="220530" y="1256872"/>
                  <a:pt x="213728" y="1264777"/>
                  <a:pt x="208031" y="1273323"/>
                </a:cubicBezTo>
                <a:cubicBezTo>
                  <a:pt x="187692" y="1334342"/>
                  <a:pt x="200934" y="1309608"/>
                  <a:pt x="173848" y="1350235"/>
                </a:cubicBezTo>
                <a:lnTo>
                  <a:pt x="156757" y="1418601"/>
                </a:lnTo>
                <a:cubicBezTo>
                  <a:pt x="154572" y="1427340"/>
                  <a:pt x="153839" y="1437205"/>
                  <a:pt x="148211" y="1444239"/>
                </a:cubicBezTo>
                <a:cubicBezTo>
                  <a:pt x="141795" y="1452259"/>
                  <a:pt x="131119" y="1455633"/>
                  <a:pt x="122573" y="1461330"/>
                </a:cubicBezTo>
                <a:cubicBezTo>
                  <a:pt x="119725" y="1469876"/>
                  <a:pt x="119655" y="1479934"/>
                  <a:pt x="114028" y="1486968"/>
                </a:cubicBezTo>
                <a:cubicBezTo>
                  <a:pt x="107612" y="1494988"/>
                  <a:pt x="93834" y="1495349"/>
                  <a:pt x="88390" y="1504059"/>
                </a:cubicBezTo>
                <a:cubicBezTo>
                  <a:pt x="78841" y="1519337"/>
                  <a:pt x="76996" y="1538242"/>
                  <a:pt x="71299" y="1555334"/>
                </a:cubicBezTo>
                <a:lnTo>
                  <a:pt x="54207" y="1606609"/>
                </a:lnTo>
                <a:lnTo>
                  <a:pt x="45661" y="1632246"/>
                </a:lnTo>
                <a:cubicBezTo>
                  <a:pt x="37923" y="1701887"/>
                  <a:pt x="39527" y="1700166"/>
                  <a:pt x="28570" y="1760433"/>
                </a:cubicBezTo>
                <a:cubicBezTo>
                  <a:pt x="25972" y="1774724"/>
                  <a:pt x="23547" y="1789071"/>
                  <a:pt x="20024" y="1803162"/>
                </a:cubicBezTo>
                <a:cubicBezTo>
                  <a:pt x="17839" y="1811901"/>
                  <a:pt x="14327" y="1820254"/>
                  <a:pt x="11478" y="1828800"/>
                </a:cubicBezTo>
                <a:cubicBezTo>
                  <a:pt x="613" y="1904851"/>
                  <a:pt x="-7710" y="1934211"/>
                  <a:pt x="11478" y="2025353"/>
                </a:cubicBezTo>
                <a:cubicBezTo>
                  <a:pt x="13968" y="2037179"/>
                  <a:pt x="29378" y="2041706"/>
                  <a:pt x="37115" y="2050990"/>
                </a:cubicBezTo>
                <a:cubicBezTo>
                  <a:pt x="72722" y="2093719"/>
                  <a:pt x="32843" y="2062386"/>
                  <a:pt x="79844" y="2093719"/>
                </a:cubicBezTo>
                <a:cubicBezTo>
                  <a:pt x="85541" y="2102265"/>
                  <a:pt x="92343" y="2110170"/>
                  <a:pt x="96936" y="2119357"/>
                </a:cubicBezTo>
                <a:cubicBezTo>
                  <a:pt x="100965" y="2127414"/>
                  <a:pt x="101107" y="2137120"/>
                  <a:pt x="105482" y="2144994"/>
                </a:cubicBezTo>
                <a:cubicBezTo>
                  <a:pt x="115458" y="2162951"/>
                  <a:pt x="133169" y="2176782"/>
                  <a:pt x="139665" y="2196269"/>
                </a:cubicBezTo>
                <a:cubicBezTo>
                  <a:pt x="161145" y="2260708"/>
                  <a:pt x="132170" y="2181279"/>
                  <a:pt x="165302" y="2247544"/>
                </a:cubicBezTo>
                <a:cubicBezTo>
                  <a:pt x="179203" y="2275346"/>
                  <a:pt x="166449" y="2274327"/>
                  <a:pt x="190940" y="2298818"/>
                </a:cubicBezTo>
                <a:cubicBezTo>
                  <a:pt x="198203" y="2306081"/>
                  <a:pt x="208031" y="2310213"/>
                  <a:pt x="216577" y="2315910"/>
                </a:cubicBezTo>
                <a:lnTo>
                  <a:pt x="225123" y="2341547"/>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8119334" y="3988557"/>
            <a:ext cx="948466" cy="2401369"/>
          </a:xfrm>
          <a:custGeom>
            <a:avLst/>
            <a:gdLst>
              <a:gd name="connsiteX0" fmla="*/ 170916 w 931492"/>
              <a:gd name="connsiteY0" fmla="*/ 0 h 2401369"/>
              <a:gd name="connsiteX1" fmla="*/ 316195 w 931492"/>
              <a:gd name="connsiteY1" fmla="*/ 8546 h 2401369"/>
              <a:gd name="connsiteX2" fmla="*/ 367469 w 931492"/>
              <a:gd name="connsiteY2" fmla="*/ 17092 h 2401369"/>
              <a:gd name="connsiteX3" fmla="*/ 512748 w 931492"/>
              <a:gd name="connsiteY3" fmla="*/ 25638 h 2401369"/>
              <a:gd name="connsiteX4" fmla="*/ 581114 w 931492"/>
              <a:gd name="connsiteY4" fmla="*/ 34183 h 2401369"/>
              <a:gd name="connsiteX5" fmla="*/ 606752 w 931492"/>
              <a:gd name="connsiteY5" fmla="*/ 42729 h 2401369"/>
              <a:gd name="connsiteX6" fmla="*/ 666572 w 931492"/>
              <a:gd name="connsiteY6" fmla="*/ 51275 h 2401369"/>
              <a:gd name="connsiteX7" fmla="*/ 786213 w 931492"/>
              <a:gd name="connsiteY7" fmla="*/ 68367 h 2401369"/>
              <a:gd name="connsiteX8" fmla="*/ 846034 w 931492"/>
              <a:gd name="connsiteY8" fmla="*/ 85458 h 2401369"/>
              <a:gd name="connsiteX9" fmla="*/ 871671 w 931492"/>
              <a:gd name="connsiteY9" fmla="*/ 102550 h 2401369"/>
              <a:gd name="connsiteX10" fmla="*/ 931492 w 931492"/>
              <a:gd name="connsiteY10" fmla="*/ 119641 h 2401369"/>
              <a:gd name="connsiteX11" fmla="*/ 905854 w 931492"/>
              <a:gd name="connsiteY11" fmla="*/ 136733 h 2401369"/>
              <a:gd name="connsiteX12" fmla="*/ 794759 w 931492"/>
              <a:gd name="connsiteY12" fmla="*/ 153825 h 2401369"/>
              <a:gd name="connsiteX13" fmla="*/ 700755 w 931492"/>
              <a:gd name="connsiteY13" fmla="*/ 170916 h 2401369"/>
              <a:gd name="connsiteX14" fmla="*/ 623843 w 931492"/>
              <a:gd name="connsiteY14" fmla="*/ 179462 h 2401369"/>
              <a:gd name="connsiteX15" fmla="*/ 564023 w 931492"/>
              <a:gd name="connsiteY15" fmla="*/ 188008 h 2401369"/>
              <a:gd name="connsiteX16" fmla="*/ 538385 w 931492"/>
              <a:gd name="connsiteY16" fmla="*/ 196554 h 2401369"/>
              <a:gd name="connsiteX17" fmla="*/ 504202 w 931492"/>
              <a:gd name="connsiteY17" fmla="*/ 205099 h 2401369"/>
              <a:gd name="connsiteX18" fmla="*/ 452927 w 931492"/>
              <a:gd name="connsiteY18" fmla="*/ 239283 h 2401369"/>
              <a:gd name="connsiteX19" fmla="*/ 427290 w 931492"/>
              <a:gd name="connsiteY19" fmla="*/ 256374 h 2401369"/>
              <a:gd name="connsiteX20" fmla="*/ 401653 w 931492"/>
              <a:gd name="connsiteY20" fmla="*/ 307649 h 2401369"/>
              <a:gd name="connsiteX21" fmla="*/ 376015 w 931492"/>
              <a:gd name="connsiteY21" fmla="*/ 358924 h 2401369"/>
              <a:gd name="connsiteX22" fmla="*/ 358924 w 931492"/>
              <a:gd name="connsiteY22" fmla="*/ 478565 h 2401369"/>
              <a:gd name="connsiteX23" fmla="*/ 341832 w 931492"/>
              <a:gd name="connsiteY23" fmla="*/ 546931 h 2401369"/>
              <a:gd name="connsiteX24" fmla="*/ 333286 w 931492"/>
              <a:gd name="connsiteY24" fmla="*/ 589660 h 2401369"/>
              <a:gd name="connsiteX25" fmla="*/ 316195 w 931492"/>
              <a:gd name="connsiteY25" fmla="*/ 658026 h 2401369"/>
              <a:gd name="connsiteX26" fmla="*/ 307649 w 931492"/>
              <a:gd name="connsiteY26" fmla="*/ 700755 h 2401369"/>
              <a:gd name="connsiteX27" fmla="*/ 299103 w 931492"/>
              <a:gd name="connsiteY27" fmla="*/ 726393 h 2401369"/>
              <a:gd name="connsiteX28" fmla="*/ 282011 w 931492"/>
              <a:gd name="connsiteY28" fmla="*/ 828942 h 2401369"/>
              <a:gd name="connsiteX29" fmla="*/ 273466 w 931492"/>
              <a:gd name="connsiteY29" fmla="*/ 871671 h 2401369"/>
              <a:gd name="connsiteX30" fmla="*/ 264920 w 931492"/>
              <a:gd name="connsiteY30" fmla="*/ 922946 h 2401369"/>
              <a:gd name="connsiteX31" fmla="*/ 230737 w 931492"/>
              <a:gd name="connsiteY31" fmla="*/ 1008404 h 2401369"/>
              <a:gd name="connsiteX32" fmla="*/ 213645 w 931492"/>
              <a:gd name="connsiteY32" fmla="*/ 1059679 h 2401369"/>
              <a:gd name="connsiteX33" fmla="*/ 196554 w 931492"/>
              <a:gd name="connsiteY33" fmla="*/ 1093862 h 2401369"/>
              <a:gd name="connsiteX34" fmla="*/ 179462 w 931492"/>
              <a:gd name="connsiteY34" fmla="*/ 1145137 h 2401369"/>
              <a:gd name="connsiteX35" fmla="*/ 153825 w 931492"/>
              <a:gd name="connsiteY35" fmla="*/ 1222049 h 2401369"/>
              <a:gd name="connsiteX36" fmla="*/ 76912 w 931492"/>
              <a:gd name="connsiteY36" fmla="*/ 1452785 h 2401369"/>
              <a:gd name="connsiteX37" fmla="*/ 68367 w 931492"/>
              <a:gd name="connsiteY37" fmla="*/ 1495514 h 2401369"/>
              <a:gd name="connsiteX38" fmla="*/ 51275 w 931492"/>
              <a:gd name="connsiteY38" fmla="*/ 1563881 h 2401369"/>
              <a:gd name="connsiteX39" fmla="*/ 34183 w 931492"/>
              <a:gd name="connsiteY39" fmla="*/ 1640793 h 2401369"/>
              <a:gd name="connsiteX40" fmla="*/ 17092 w 931492"/>
              <a:gd name="connsiteY40" fmla="*/ 1734797 h 2401369"/>
              <a:gd name="connsiteX41" fmla="*/ 8546 w 931492"/>
              <a:gd name="connsiteY41" fmla="*/ 1768980 h 2401369"/>
              <a:gd name="connsiteX42" fmla="*/ 0 w 931492"/>
              <a:gd name="connsiteY42" fmla="*/ 1862983 h 2401369"/>
              <a:gd name="connsiteX43" fmla="*/ 17092 w 931492"/>
              <a:gd name="connsiteY43" fmla="*/ 2033899 h 2401369"/>
              <a:gd name="connsiteX44" fmla="*/ 34183 w 931492"/>
              <a:gd name="connsiteY44" fmla="*/ 2085174 h 2401369"/>
              <a:gd name="connsiteX45" fmla="*/ 59821 w 931492"/>
              <a:gd name="connsiteY45" fmla="*/ 2162086 h 2401369"/>
              <a:gd name="connsiteX46" fmla="*/ 94004 w 931492"/>
              <a:gd name="connsiteY46" fmla="*/ 2264636 h 2401369"/>
              <a:gd name="connsiteX47" fmla="*/ 111096 w 931492"/>
              <a:gd name="connsiteY47" fmla="*/ 2290273 h 2401369"/>
              <a:gd name="connsiteX48" fmla="*/ 136733 w 931492"/>
              <a:gd name="connsiteY48" fmla="*/ 2367185 h 2401369"/>
              <a:gd name="connsiteX49" fmla="*/ 162370 w 931492"/>
              <a:gd name="connsiteY49" fmla="*/ 2384277 h 2401369"/>
              <a:gd name="connsiteX50" fmla="*/ 162370 w 931492"/>
              <a:gd name="connsiteY50" fmla="*/ 2401369 h 240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31492" h="2401369">
                <a:moveTo>
                  <a:pt x="170916" y="0"/>
                </a:moveTo>
                <a:cubicBezTo>
                  <a:pt x="219342" y="2849"/>
                  <a:pt x="267867" y="4343"/>
                  <a:pt x="316195" y="8546"/>
                </a:cubicBezTo>
                <a:cubicBezTo>
                  <a:pt x="333457" y="10047"/>
                  <a:pt x="350207" y="15591"/>
                  <a:pt x="367469" y="17092"/>
                </a:cubicBezTo>
                <a:cubicBezTo>
                  <a:pt x="415797" y="21295"/>
                  <a:pt x="464322" y="22789"/>
                  <a:pt x="512748" y="25638"/>
                </a:cubicBezTo>
                <a:cubicBezTo>
                  <a:pt x="535537" y="28486"/>
                  <a:pt x="558518" y="30075"/>
                  <a:pt x="581114" y="34183"/>
                </a:cubicBezTo>
                <a:cubicBezTo>
                  <a:pt x="589977" y="35794"/>
                  <a:pt x="597919" y="40962"/>
                  <a:pt x="606752" y="42729"/>
                </a:cubicBezTo>
                <a:cubicBezTo>
                  <a:pt x="626503" y="46679"/>
                  <a:pt x="646606" y="48613"/>
                  <a:pt x="666572" y="51275"/>
                </a:cubicBezTo>
                <a:cubicBezTo>
                  <a:pt x="713849" y="57579"/>
                  <a:pt x="741168" y="59358"/>
                  <a:pt x="786213" y="68367"/>
                </a:cubicBezTo>
                <a:cubicBezTo>
                  <a:pt x="813049" y="73734"/>
                  <a:pt x="821592" y="77310"/>
                  <a:pt x="846034" y="85458"/>
                </a:cubicBezTo>
                <a:cubicBezTo>
                  <a:pt x="854580" y="91155"/>
                  <a:pt x="862485" y="97957"/>
                  <a:pt x="871671" y="102550"/>
                </a:cubicBezTo>
                <a:cubicBezTo>
                  <a:pt x="883933" y="108681"/>
                  <a:pt x="920537" y="116902"/>
                  <a:pt x="931492" y="119641"/>
                </a:cubicBezTo>
                <a:cubicBezTo>
                  <a:pt x="922946" y="125338"/>
                  <a:pt x="915471" y="133127"/>
                  <a:pt x="905854" y="136733"/>
                </a:cubicBezTo>
                <a:cubicBezTo>
                  <a:pt x="885408" y="144400"/>
                  <a:pt x="806698" y="151988"/>
                  <a:pt x="794759" y="153825"/>
                </a:cubicBezTo>
                <a:cubicBezTo>
                  <a:pt x="690055" y="169933"/>
                  <a:pt x="820021" y="155014"/>
                  <a:pt x="700755" y="170916"/>
                </a:cubicBezTo>
                <a:cubicBezTo>
                  <a:pt x="675186" y="174325"/>
                  <a:pt x="649439" y="176262"/>
                  <a:pt x="623843" y="179462"/>
                </a:cubicBezTo>
                <a:cubicBezTo>
                  <a:pt x="603856" y="181960"/>
                  <a:pt x="583963" y="185159"/>
                  <a:pt x="564023" y="188008"/>
                </a:cubicBezTo>
                <a:cubicBezTo>
                  <a:pt x="555477" y="190857"/>
                  <a:pt x="547047" y="194079"/>
                  <a:pt x="538385" y="196554"/>
                </a:cubicBezTo>
                <a:cubicBezTo>
                  <a:pt x="527092" y="199780"/>
                  <a:pt x="514707" y="199846"/>
                  <a:pt x="504202" y="205099"/>
                </a:cubicBezTo>
                <a:cubicBezTo>
                  <a:pt x="485829" y="214286"/>
                  <a:pt x="470019" y="227888"/>
                  <a:pt x="452927" y="239283"/>
                </a:cubicBezTo>
                <a:lnTo>
                  <a:pt x="427290" y="256374"/>
                </a:lnTo>
                <a:cubicBezTo>
                  <a:pt x="405810" y="320814"/>
                  <a:pt x="434784" y="241387"/>
                  <a:pt x="401653" y="307649"/>
                </a:cubicBezTo>
                <a:cubicBezTo>
                  <a:pt x="366273" y="378408"/>
                  <a:pt x="424996" y="285452"/>
                  <a:pt x="376015" y="358924"/>
                </a:cubicBezTo>
                <a:cubicBezTo>
                  <a:pt x="371855" y="392206"/>
                  <a:pt x="366314" y="444079"/>
                  <a:pt x="358924" y="478565"/>
                </a:cubicBezTo>
                <a:cubicBezTo>
                  <a:pt x="354002" y="501534"/>
                  <a:pt x="346439" y="523897"/>
                  <a:pt x="341832" y="546931"/>
                </a:cubicBezTo>
                <a:cubicBezTo>
                  <a:pt x="338983" y="561174"/>
                  <a:pt x="336552" y="575507"/>
                  <a:pt x="333286" y="589660"/>
                </a:cubicBezTo>
                <a:cubicBezTo>
                  <a:pt x="328004" y="612548"/>
                  <a:pt x="320802" y="634992"/>
                  <a:pt x="316195" y="658026"/>
                </a:cubicBezTo>
                <a:cubicBezTo>
                  <a:pt x="313346" y="672269"/>
                  <a:pt x="311172" y="686664"/>
                  <a:pt x="307649" y="700755"/>
                </a:cubicBezTo>
                <a:cubicBezTo>
                  <a:pt x="305464" y="709494"/>
                  <a:pt x="300870" y="717560"/>
                  <a:pt x="299103" y="726393"/>
                </a:cubicBezTo>
                <a:cubicBezTo>
                  <a:pt x="292307" y="760375"/>
                  <a:pt x="287708" y="794759"/>
                  <a:pt x="282011" y="828942"/>
                </a:cubicBezTo>
                <a:cubicBezTo>
                  <a:pt x="279623" y="843269"/>
                  <a:pt x="276064" y="857380"/>
                  <a:pt x="273466" y="871671"/>
                </a:cubicBezTo>
                <a:cubicBezTo>
                  <a:pt x="270366" y="888719"/>
                  <a:pt x="269123" y="906136"/>
                  <a:pt x="264920" y="922946"/>
                </a:cubicBezTo>
                <a:cubicBezTo>
                  <a:pt x="246026" y="998522"/>
                  <a:pt x="254311" y="949469"/>
                  <a:pt x="230737" y="1008404"/>
                </a:cubicBezTo>
                <a:cubicBezTo>
                  <a:pt x="224046" y="1025132"/>
                  <a:pt x="221702" y="1043565"/>
                  <a:pt x="213645" y="1059679"/>
                </a:cubicBezTo>
                <a:cubicBezTo>
                  <a:pt x="207948" y="1071073"/>
                  <a:pt x="201285" y="1082034"/>
                  <a:pt x="196554" y="1093862"/>
                </a:cubicBezTo>
                <a:cubicBezTo>
                  <a:pt x="189863" y="1110590"/>
                  <a:pt x="185159" y="1128045"/>
                  <a:pt x="179462" y="1145137"/>
                </a:cubicBezTo>
                <a:lnTo>
                  <a:pt x="153825" y="1222049"/>
                </a:lnTo>
                <a:lnTo>
                  <a:pt x="76912" y="1452785"/>
                </a:lnTo>
                <a:cubicBezTo>
                  <a:pt x="72319" y="1466565"/>
                  <a:pt x="71633" y="1481361"/>
                  <a:pt x="68367" y="1495514"/>
                </a:cubicBezTo>
                <a:cubicBezTo>
                  <a:pt x="63085" y="1518403"/>
                  <a:pt x="55882" y="1540847"/>
                  <a:pt x="51275" y="1563881"/>
                </a:cubicBezTo>
                <a:cubicBezTo>
                  <a:pt x="25484" y="1692832"/>
                  <a:pt x="58334" y="1532112"/>
                  <a:pt x="34183" y="1640793"/>
                </a:cubicBezTo>
                <a:cubicBezTo>
                  <a:pt x="15856" y="1723266"/>
                  <a:pt x="35642" y="1642051"/>
                  <a:pt x="17092" y="1734797"/>
                </a:cubicBezTo>
                <a:cubicBezTo>
                  <a:pt x="14789" y="1746314"/>
                  <a:pt x="11395" y="1757586"/>
                  <a:pt x="8546" y="1768980"/>
                </a:cubicBezTo>
                <a:cubicBezTo>
                  <a:pt x="5697" y="1800314"/>
                  <a:pt x="0" y="1831519"/>
                  <a:pt x="0" y="1862983"/>
                </a:cubicBezTo>
                <a:cubicBezTo>
                  <a:pt x="0" y="1882591"/>
                  <a:pt x="8766" y="1997818"/>
                  <a:pt x="17092" y="2033899"/>
                </a:cubicBezTo>
                <a:cubicBezTo>
                  <a:pt x="21143" y="2051454"/>
                  <a:pt x="28486" y="2068082"/>
                  <a:pt x="34183" y="2085174"/>
                </a:cubicBezTo>
                <a:lnTo>
                  <a:pt x="59821" y="2162086"/>
                </a:lnTo>
                <a:lnTo>
                  <a:pt x="94004" y="2264636"/>
                </a:lnTo>
                <a:cubicBezTo>
                  <a:pt x="97252" y="2274380"/>
                  <a:pt x="105399" y="2281727"/>
                  <a:pt x="111096" y="2290273"/>
                </a:cubicBezTo>
                <a:lnTo>
                  <a:pt x="136733" y="2367185"/>
                </a:lnTo>
                <a:cubicBezTo>
                  <a:pt x="139981" y="2376929"/>
                  <a:pt x="156208" y="2376060"/>
                  <a:pt x="162370" y="2384277"/>
                </a:cubicBezTo>
                <a:cubicBezTo>
                  <a:pt x="165788" y="2388835"/>
                  <a:pt x="162370" y="2395672"/>
                  <a:pt x="162370" y="2401369"/>
                </a:cubicBezTo>
              </a:path>
            </a:pathLst>
          </a:custGeom>
          <a:noFill/>
          <a:ln>
            <a:solidFill>
              <a:srgbClr val="F30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7716853" y="717847"/>
            <a:ext cx="284148" cy="2470674"/>
          </a:xfrm>
          <a:custGeom>
            <a:avLst/>
            <a:gdLst>
              <a:gd name="connsiteX0" fmla="*/ 0 w 521493"/>
              <a:gd name="connsiteY0" fmla="*/ 0 h 2470674"/>
              <a:gd name="connsiteX1" fmla="*/ 264920 w 521493"/>
              <a:gd name="connsiteY1" fmla="*/ 17091 h 2470674"/>
              <a:gd name="connsiteX2" fmla="*/ 384561 w 521493"/>
              <a:gd name="connsiteY2" fmla="*/ 51274 h 2470674"/>
              <a:gd name="connsiteX3" fmla="*/ 410198 w 521493"/>
              <a:gd name="connsiteY3" fmla="*/ 59820 h 2470674"/>
              <a:gd name="connsiteX4" fmla="*/ 435836 w 521493"/>
              <a:gd name="connsiteY4" fmla="*/ 68366 h 2470674"/>
              <a:gd name="connsiteX5" fmla="*/ 487111 w 521493"/>
              <a:gd name="connsiteY5" fmla="*/ 102549 h 2470674"/>
              <a:gd name="connsiteX6" fmla="*/ 512748 w 521493"/>
              <a:gd name="connsiteY6" fmla="*/ 119641 h 2470674"/>
              <a:gd name="connsiteX7" fmla="*/ 521294 w 521493"/>
              <a:gd name="connsiteY7" fmla="*/ 145278 h 2470674"/>
              <a:gd name="connsiteX8" fmla="*/ 504202 w 521493"/>
              <a:gd name="connsiteY8" fmla="*/ 170916 h 2470674"/>
              <a:gd name="connsiteX9" fmla="*/ 452927 w 521493"/>
              <a:gd name="connsiteY9" fmla="*/ 196553 h 2470674"/>
              <a:gd name="connsiteX10" fmla="*/ 427290 w 521493"/>
              <a:gd name="connsiteY10" fmla="*/ 213645 h 2470674"/>
              <a:gd name="connsiteX11" fmla="*/ 401653 w 521493"/>
              <a:gd name="connsiteY11" fmla="*/ 222190 h 2470674"/>
              <a:gd name="connsiteX12" fmla="*/ 350378 w 521493"/>
              <a:gd name="connsiteY12" fmla="*/ 256374 h 2470674"/>
              <a:gd name="connsiteX13" fmla="*/ 290557 w 521493"/>
              <a:gd name="connsiteY13" fmla="*/ 273465 h 2470674"/>
              <a:gd name="connsiteX14" fmla="*/ 239283 w 521493"/>
              <a:gd name="connsiteY14" fmla="*/ 307648 h 2470674"/>
              <a:gd name="connsiteX15" fmla="*/ 213645 w 521493"/>
              <a:gd name="connsiteY15" fmla="*/ 324740 h 2470674"/>
              <a:gd name="connsiteX16" fmla="*/ 196554 w 521493"/>
              <a:gd name="connsiteY16" fmla="*/ 350377 h 2470674"/>
              <a:gd name="connsiteX17" fmla="*/ 170916 w 521493"/>
              <a:gd name="connsiteY17" fmla="*/ 376015 h 2470674"/>
              <a:gd name="connsiteX18" fmla="*/ 153825 w 521493"/>
              <a:gd name="connsiteY18" fmla="*/ 427289 h 2470674"/>
              <a:gd name="connsiteX19" fmla="*/ 136733 w 521493"/>
              <a:gd name="connsiteY19" fmla="*/ 487110 h 2470674"/>
              <a:gd name="connsiteX20" fmla="*/ 119641 w 521493"/>
              <a:gd name="connsiteY20" fmla="*/ 692209 h 2470674"/>
              <a:gd name="connsiteX21" fmla="*/ 111096 w 521493"/>
              <a:gd name="connsiteY21" fmla="*/ 786213 h 2470674"/>
              <a:gd name="connsiteX22" fmla="*/ 102550 w 521493"/>
              <a:gd name="connsiteY22" fmla="*/ 905854 h 2470674"/>
              <a:gd name="connsiteX23" fmla="*/ 85458 w 521493"/>
              <a:gd name="connsiteY23" fmla="*/ 982766 h 2470674"/>
              <a:gd name="connsiteX24" fmla="*/ 68367 w 521493"/>
              <a:gd name="connsiteY24" fmla="*/ 1059678 h 2470674"/>
              <a:gd name="connsiteX25" fmla="*/ 59821 w 521493"/>
              <a:gd name="connsiteY25" fmla="*/ 1085316 h 2470674"/>
              <a:gd name="connsiteX26" fmla="*/ 42729 w 521493"/>
              <a:gd name="connsiteY26" fmla="*/ 1196411 h 2470674"/>
              <a:gd name="connsiteX27" fmla="*/ 34184 w 521493"/>
              <a:gd name="connsiteY27" fmla="*/ 1222048 h 2470674"/>
              <a:gd name="connsiteX28" fmla="*/ 17092 w 521493"/>
              <a:gd name="connsiteY28" fmla="*/ 1298960 h 2470674"/>
              <a:gd name="connsiteX29" fmla="*/ 25638 w 521493"/>
              <a:gd name="connsiteY29" fmla="*/ 1538243 h 2470674"/>
              <a:gd name="connsiteX30" fmla="*/ 34184 w 521493"/>
              <a:gd name="connsiteY30" fmla="*/ 1563880 h 2470674"/>
              <a:gd name="connsiteX31" fmla="*/ 68367 w 521493"/>
              <a:gd name="connsiteY31" fmla="*/ 1615155 h 2470674"/>
              <a:gd name="connsiteX32" fmla="*/ 119641 w 521493"/>
              <a:gd name="connsiteY32" fmla="*/ 1632246 h 2470674"/>
              <a:gd name="connsiteX33" fmla="*/ 145279 w 521493"/>
              <a:gd name="connsiteY33" fmla="*/ 1649338 h 2470674"/>
              <a:gd name="connsiteX34" fmla="*/ 196554 w 521493"/>
              <a:gd name="connsiteY34" fmla="*/ 1666430 h 2470674"/>
              <a:gd name="connsiteX35" fmla="*/ 247828 w 521493"/>
              <a:gd name="connsiteY35" fmla="*/ 1709159 h 2470674"/>
              <a:gd name="connsiteX36" fmla="*/ 273466 w 521493"/>
              <a:gd name="connsiteY36" fmla="*/ 1717704 h 2470674"/>
              <a:gd name="connsiteX37" fmla="*/ 299103 w 521493"/>
              <a:gd name="connsiteY37" fmla="*/ 1734796 h 2470674"/>
              <a:gd name="connsiteX38" fmla="*/ 350378 w 521493"/>
              <a:gd name="connsiteY38" fmla="*/ 1751888 h 2470674"/>
              <a:gd name="connsiteX39" fmla="*/ 384561 w 521493"/>
              <a:gd name="connsiteY39" fmla="*/ 1794617 h 2470674"/>
              <a:gd name="connsiteX40" fmla="*/ 401653 w 521493"/>
              <a:gd name="connsiteY40" fmla="*/ 1820254 h 2470674"/>
              <a:gd name="connsiteX41" fmla="*/ 444382 w 521493"/>
              <a:gd name="connsiteY41" fmla="*/ 1871529 h 2470674"/>
              <a:gd name="connsiteX42" fmla="*/ 470019 w 521493"/>
              <a:gd name="connsiteY42" fmla="*/ 1905712 h 2470674"/>
              <a:gd name="connsiteX43" fmla="*/ 504202 w 521493"/>
              <a:gd name="connsiteY43" fmla="*/ 1956987 h 2470674"/>
              <a:gd name="connsiteX44" fmla="*/ 461473 w 521493"/>
              <a:gd name="connsiteY44" fmla="*/ 2042445 h 2470674"/>
              <a:gd name="connsiteX45" fmla="*/ 435836 w 521493"/>
              <a:gd name="connsiteY45" fmla="*/ 2050990 h 2470674"/>
              <a:gd name="connsiteX46" fmla="*/ 401653 w 521493"/>
              <a:gd name="connsiteY46" fmla="*/ 2102265 h 2470674"/>
              <a:gd name="connsiteX47" fmla="*/ 376015 w 521493"/>
              <a:gd name="connsiteY47" fmla="*/ 2127903 h 2470674"/>
              <a:gd name="connsiteX48" fmla="*/ 316195 w 521493"/>
              <a:gd name="connsiteY48" fmla="*/ 2187723 h 2470674"/>
              <a:gd name="connsiteX49" fmla="*/ 299103 w 521493"/>
              <a:gd name="connsiteY49" fmla="*/ 2213360 h 2470674"/>
              <a:gd name="connsiteX50" fmla="*/ 273466 w 521493"/>
              <a:gd name="connsiteY50" fmla="*/ 2238998 h 2470674"/>
              <a:gd name="connsiteX51" fmla="*/ 264920 w 521493"/>
              <a:gd name="connsiteY51" fmla="*/ 2264635 h 2470674"/>
              <a:gd name="connsiteX52" fmla="*/ 213645 w 521493"/>
              <a:gd name="connsiteY52" fmla="*/ 2298818 h 2470674"/>
              <a:gd name="connsiteX53" fmla="*/ 170916 w 521493"/>
              <a:gd name="connsiteY53" fmla="*/ 2350093 h 2470674"/>
              <a:gd name="connsiteX54" fmla="*/ 119641 w 521493"/>
              <a:gd name="connsiteY54" fmla="*/ 2384276 h 2470674"/>
              <a:gd name="connsiteX55" fmla="*/ 94004 w 521493"/>
              <a:gd name="connsiteY55" fmla="*/ 2401368 h 2470674"/>
              <a:gd name="connsiteX56" fmla="*/ 68367 w 521493"/>
              <a:gd name="connsiteY56" fmla="*/ 2427005 h 2470674"/>
              <a:gd name="connsiteX57" fmla="*/ 25638 w 521493"/>
              <a:gd name="connsiteY57" fmla="*/ 2469734 h 2470674"/>
              <a:gd name="connsiteX58" fmla="*/ 8546 w 521493"/>
              <a:gd name="connsiteY58" fmla="*/ 2469734 h 247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21493" h="2470674">
                <a:moveTo>
                  <a:pt x="0" y="0"/>
                </a:moveTo>
                <a:cubicBezTo>
                  <a:pt x="94284" y="3771"/>
                  <a:pt x="176570" y="-1841"/>
                  <a:pt x="264920" y="17091"/>
                </a:cubicBezTo>
                <a:cubicBezTo>
                  <a:pt x="324996" y="29964"/>
                  <a:pt x="330764" y="33342"/>
                  <a:pt x="384561" y="51274"/>
                </a:cubicBezTo>
                <a:lnTo>
                  <a:pt x="410198" y="59820"/>
                </a:lnTo>
                <a:lnTo>
                  <a:pt x="435836" y="68366"/>
                </a:lnTo>
                <a:lnTo>
                  <a:pt x="487111" y="102549"/>
                </a:lnTo>
                <a:lnTo>
                  <a:pt x="512748" y="119641"/>
                </a:lnTo>
                <a:cubicBezTo>
                  <a:pt x="515597" y="128187"/>
                  <a:pt x="522775" y="136393"/>
                  <a:pt x="521294" y="145278"/>
                </a:cubicBezTo>
                <a:cubicBezTo>
                  <a:pt x="519605" y="155409"/>
                  <a:pt x="511465" y="163653"/>
                  <a:pt x="504202" y="170916"/>
                </a:cubicBezTo>
                <a:cubicBezTo>
                  <a:pt x="487636" y="187482"/>
                  <a:pt x="473778" y="189603"/>
                  <a:pt x="452927" y="196553"/>
                </a:cubicBezTo>
                <a:cubicBezTo>
                  <a:pt x="444381" y="202250"/>
                  <a:pt x="436476" y="209052"/>
                  <a:pt x="427290" y="213645"/>
                </a:cubicBezTo>
                <a:cubicBezTo>
                  <a:pt x="419233" y="217673"/>
                  <a:pt x="409527" y="217815"/>
                  <a:pt x="401653" y="222190"/>
                </a:cubicBezTo>
                <a:cubicBezTo>
                  <a:pt x="383696" y="232166"/>
                  <a:pt x="369866" y="249879"/>
                  <a:pt x="350378" y="256374"/>
                </a:cubicBezTo>
                <a:cubicBezTo>
                  <a:pt x="313598" y="268633"/>
                  <a:pt x="333480" y="262734"/>
                  <a:pt x="290557" y="273465"/>
                </a:cubicBezTo>
                <a:lnTo>
                  <a:pt x="239283" y="307648"/>
                </a:lnTo>
                <a:lnTo>
                  <a:pt x="213645" y="324740"/>
                </a:lnTo>
                <a:cubicBezTo>
                  <a:pt x="207948" y="333286"/>
                  <a:pt x="203129" y="342487"/>
                  <a:pt x="196554" y="350377"/>
                </a:cubicBezTo>
                <a:cubicBezTo>
                  <a:pt x="188817" y="359662"/>
                  <a:pt x="176785" y="365450"/>
                  <a:pt x="170916" y="376015"/>
                </a:cubicBezTo>
                <a:cubicBezTo>
                  <a:pt x="162167" y="391764"/>
                  <a:pt x="159522" y="410198"/>
                  <a:pt x="153825" y="427289"/>
                </a:cubicBezTo>
                <a:cubicBezTo>
                  <a:pt x="141564" y="464071"/>
                  <a:pt x="147465" y="444185"/>
                  <a:pt x="136733" y="487110"/>
                </a:cubicBezTo>
                <a:cubicBezTo>
                  <a:pt x="115553" y="720082"/>
                  <a:pt x="141544" y="429363"/>
                  <a:pt x="119641" y="692209"/>
                </a:cubicBezTo>
                <a:cubicBezTo>
                  <a:pt x="117028" y="723564"/>
                  <a:pt x="113605" y="754849"/>
                  <a:pt x="111096" y="786213"/>
                </a:cubicBezTo>
                <a:cubicBezTo>
                  <a:pt x="107908" y="826068"/>
                  <a:pt x="106528" y="866070"/>
                  <a:pt x="102550" y="905854"/>
                </a:cubicBezTo>
                <a:cubicBezTo>
                  <a:pt x="96618" y="965172"/>
                  <a:pt x="97355" y="941129"/>
                  <a:pt x="85458" y="982766"/>
                </a:cubicBezTo>
                <a:cubicBezTo>
                  <a:pt x="67912" y="1044174"/>
                  <a:pt x="85988" y="989189"/>
                  <a:pt x="68367" y="1059678"/>
                </a:cubicBezTo>
                <a:cubicBezTo>
                  <a:pt x="66182" y="1068417"/>
                  <a:pt x="62006" y="1076577"/>
                  <a:pt x="59821" y="1085316"/>
                </a:cubicBezTo>
                <a:cubicBezTo>
                  <a:pt x="44565" y="1146339"/>
                  <a:pt x="56565" y="1120313"/>
                  <a:pt x="42729" y="1196411"/>
                </a:cubicBezTo>
                <a:cubicBezTo>
                  <a:pt x="41118" y="1205274"/>
                  <a:pt x="36138" y="1213255"/>
                  <a:pt x="34184" y="1222048"/>
                </a:cubicBezTo>
                <a:cubicBezTo>
                  <a:pt x="14134" y="1312277"/>
                  <a:pt x="36328" y="1241253"/>
                  <a:pt x="17092" y="1298960"/>
                </a:cubicBezTo>
                <a:cubicBezTo>
                  <a:pt x="19941" y="1378721"/>
                  <a:pt x="20499" y="1458597"/>
                  <a:pt x="25638" y="1538243"/>
                </a:cubicBezTo>
                <a:cubicBezTo>
                  <a:pt x="26218" y="1547232"/>
                  <a:pt x="29809" y="1556006"/>
                  <a:pt x="34184" y="1563880"/>
                </a:cubicBezTo>
                <a:cubicBezTo>
                  <a:pt x="44160" y="1581837"/>
                  <a:pt x="56973" y="1598063"/>
                  <a:pt x="68367" y="1615155"/>
                </a:cubicBezTo>
                <a:cubicBezTo>
                  <a:pt x="78360" y="1630145"/>
                  <a:pt x="119641" y="1632246"/>
                  <a:pt x="119641" y="1632246"/>
                </a:cubicBezTo>
                <a:cubicBezTo>
                  <a:pt x="128187" y="1637943"/>
                  <a:pt x="135893" y="1645167"/>
                  <a:pt x="145279" y="1649338"/>
                </a:cubicBezTo>
                <a:cubicBezTo>
                  <a:pt x="161742" y="1656655"/>
                  <a:pt x="196554" y="1666430"/>
                  <a:pt x="196554" y="1666430"/>
                </a:cubicBezTo>
                <a:cubicBezTo>
                  <a:pt x="215451" y="1685327"/>
                  <a:pt x="224035" y="1697263"/>
                  <a:pt x="247828" y="1709159"/>
                </a:cubicBezTo>
                <a:cubicBezTo>
                  <a:pt x="255885" y="1713188"/>
                  <a:pt x="264920" y="1714856"/>
                  <a:pt x="273466" y="1717704"/>
                </a:cubicBezTo>
                <a:cubicBezTo>
                  <a:pt x="282012" y="1723401"/>
                  <a:pt x="289718" y="1730625"/>
                  <a:pt x="299103" y="1734796"/>
                </a:cubicBezTo>
                <a:cubicBezTo>
                  <a:pt x="315566" y="1742113"/>
                  <a:pt x="350378" y="1751888"/>
                  <a:pt x="350378" y="1751888"/>
                </a:cubicBezTo>
                <a:cubicBezTo>
                  <a:pt x="367015" y="1801797"/>
                  <a:pt x="345907" y="1755963"/>
                  <a:pt x="384561" y="1794617"/>
                </a:cubicBezTo>
                <a:cubicBezTo>
                  <a:pt x="391824" y="1801880"/>
                  <a:pt x="395078" y="1812364"/>
                  <a:pt x="401653" y="1820254"/>
                </a:cubicBezTo>
                <a:cubicBezTo>
                  <a:pt x="481441" y="1915998"/>
                  <a:pt x="380737" y="1782426"/>
                  <a:pt x="444382" y="1871529"/>
                </a:cubicBezTo>
                <a:cubicBezTo>
                  <a:pt x="452660" y="1883119"/>
                  <a:pt x="461851" y="1894044"/>
                  <a:pt x="470019" y="1905712"/>
                </a:cubicBezTo>
                <a:cubicBezTo>
                  <a:pt x="481799" y="1922540"/>
                  <a:pt x="504202" y="1956987"/>
                  <a:pt x="504202" y="1956987"/>
                </a:cubicBezTo>
                <a:cubicBezTo>
                  <a:pt x="498078" y="1981481"/>
                  <a:pt x="489221" y="2033196"/>
                  <a:pt x="461473" y="2042445"/>
                </a:cubicBezTo>
                <a:lnTo>
                  <a:pt x="435836" y="2050990"/>
                </a:lnTo>
                <a:cubicBezTo>
                  <a:pt x="424442" y="2068082"/>
                  <a:pt x="416178" y="2087740"/>
                  <a:pt x="401653" y="2102265"/>
                </a:cubicBezTo>
                <a:cubicBezTo>
                  <a:pt x="393107" y="2110811"/>
                  <a:pt x="383435" y="2118363"/>
                  <a:pt x="376015" y="2127903"/>
                </a:cubicBezTo>
                <a:cubicBezTo>
                  <a:pt x="328020" y="2189611"/>
                  <a:pt x="365185" y="2171392"/>
                  <a:pt x="316195" y="2187723"/>
                </a:cubicBezTo>
                <a:cubicBezTo>
                  <a:pt x="310498" y="2196269"/>
                  <a:pt x="305678" y="2205470"/>
                  <a:pt x="299103" y="2213360"/>
                </a:cubicBezTo>
                <a:cubicBezTo>
                  <a:pt x="291366" y="2222644"/>
                  <a:pt x="280170" y="2228942"/>
                  <a:pt x="273466" y="2238998"/>
                </a:cubicBezTo>
                <a:cubicBezTo>
                  <a:pt x="268469" y="2246493"/>
                  <a:pt x="271290" y="2258265"/>
                  <a:pt x="264920" y="2264635"/>
                </a:cubicBezTo>
                <a:cubicBezTo>
                  <a:pt x="250395" y="2279160"/>
                  <a:pt x="213645" y="2298818"/>
                  <a:pt x="213645" y="2298818"/>
                </a:cubicBezTo>
                <a:cubicBezTo>
                  <a:pt x="198451" y="2321610"/>
                  <a:pt x="193696" y="2332376"/>
                  <a:pt x="170916" y="2350093"/>
                </a:cubicBezTo>
                <a:cubicBezTo>
                  <a:pt x="154701" y="2362704"/>
                  <a:pt x="136733" y="2372882"/>
                  <a:pt x="119641" y="2384276"/>
                </a:cubicBezTo>
                <a:cubicBezTo>
                  <a:pt x="111095" y="2389973"/>
                  <a:pt x="101267" y="2394105"/>
                  <a:pt x="94004" y="2401368"/>
                </a:cubicBezTo>
                <a:cubicBezTo>
                  <a:pt x="85458" y="2409914"/>
                  <a:pt x="76104" y="2417721"/>
                  <a:pt x="68367" y="2427005"/>
                </a:cubicBezTo>
                <a:cubicBezTo>
                  <a:pt x="48427" y="2450933"/>
                  <a:pt x="56972" y="2457201"/>
                  <a:pt x="25638" y="2469734"/>
                </a:cubicBezTo>
                <a:cubicBezTo>
                  <a:pt x="20348" y="2471850"/>
                  <a:pt x="14243" y="2469734"/>
                  <a:pt x="8546" y="2469734"/>
                </a:cubicBezTo>
              </a:path>
            </a:pathLst>
          </a:custGeom>
          <a:noFill/>
          <a:ln>
            <a:solidFill>
              <a:srgbClr val="F30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Arrow Connector 106"/>
          <p:cNvCxnSpPr/>
          <p:nvPr/>
        </p:nvCxnSpPr>
        <p:spPr>
          <a:xfrm>
            <a:off x="7391022" y="5271613"/>
            <a:ext cx="0" cy="11430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5334000" y="5117724"/>
            <a:ext cx="0" cy="11430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3581400" y="3740794"/>
            <a:ext cx="0" cy="11430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1980622" y="4445950"/>
            <a:ext cx="0" cy="114300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144569" y="4515740"/>
            <a:ext cx="400110" cy="762000"/>
          </a:xfrm>
          <a:prstGeom prst="rect">
            <a:avLst/>
          </a:prstGeom>
          <a:noFill/>
        </p:spPr>
        <p:txBody>
          <a:bodyPr vert="vert270"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Depth</a:t>
            </a:r>
            <a:endParaRPr lang="en-US" sz="1400" dirty="0">
              <a:solidFill>
                <a:srgbClr val="FFC000"/>
              </a:solidFill>
              <a:latin typeface="Arial" panose="020B0604020202020204" pitchFamily="34" charset="0"/>
              <a:cs typeface="Arial" panose="020B0604020202020204" pitchFamily="34" charset="0"/>
            </a:endParaRPr>
          </a:p>
        </p:txBody>
      </p:sp>
      <p:sp>
        <p:nvSpPr>
          <p:cNvPr id="112" name="TextBox 111"/>
          <p:cNvSpPr txBox="1"/>
          <p:nvPr/>
        </p:nvSpPr>
        <p:spPr>
          <a:xfrm>
            <a:off x="5116141" y="4350903"/>
            <a:ext cx="400110" cy="762000"/>
          </a:xfrm>
          <a:prstGeom prst="rect">
            <a:avLst/>
          </a:prstGeom>
          <a:noFill/>
        </p:spPr>
        <p:txBody>
          <a:bodyPr vert="vert270"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Depth</a:t>
            </a:r>
            <a:endParaRPr lang="en-US" sz="1400" dirty="0">
              <a:solidFill>
                <a:srgbClr val="FFC000"/>
              </a:solidFill>
              <a:latin typeface="Arial" panose="020B0604020202020204" pitchFamily="34" charset="0"/>
              <a:cs typeface="Arial" panose="020B0604020202020204" pitchFamily="34" charset="0"/>
            </a:endParaRPr>
          </a:p>
        </p:txBody>
      </p:sp>
      <p:sp>
        <p:nvSpPr>
          <p:cNvPr id="113" name="TextBox 112"/>
          <p:cNvSpPr txBox="1"/>
          <p:nvPr/>
        </p:nvSpPr>
        <p:spPr>
          <a:xfrm>
            <a:off x="3381345" y="3020673"/>
            <a:ext cx="400110" cy="762000"/>
          </a:xfrm>
          <a:prstGeom prst="rect">
            <a:avLst/>
          </a:prstGeom>
          <a:noFill/>
        </p:spPr>
        <p:txBody>
          <a:bodyPr vert="vert270"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Depth</a:t>
            </a:r>
            <a:endParaRPr lang="en-US" sz="1400" dirty="0">
              <a:solidFill>
                <a:srgbClr val="FFC000"/>
              </a:solidFill>
              <a:latin typeface="Arial" panose="020B0604020202020204" pitchFamily="34" charset="0"/>
              <a:cs typeface="Arial" panose="020B0604020202020204" pitchFamily="34" charset="0"/>
            </a:endParaRPr>
          </a:p>
        </p:txBody>
      </p:sp>
      <p:sp>
        <p:nvSpPr>
          <p:cNvPr id="114" name="TextBox 113"/>
          <p:cNvSpPr txBox="1"/>
          <p:nvPr/>
        </p:nvSpPr>
        <p:spPr>
          <a:xfrm>
            <a:off x="1780567" y="3687510"/>
            <a:ext cx="400110" cy="762000"/>
          </a:xfrm>
          <a:prstGeom prst="rect">
            <a:avLst/>
          </a:prstGeom>
          <a:noFill/>
        </p:spPr>
        <p:txBody>
          <a:bodyPr vert="vert270"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Depth</a:t>
            </a:r>
            <a:endParaRPr lang="en-US" sz="1400" dirty="0">
              <a:solidFill>
                <a:srgbClr val="FFC000"/>
              </a:solidFill>
              <a:latin typeface="Arial" panose="020B0604020202020204" pitchFamily="34" charset="0"/>
              <a:cs typeface="Arial" panose="020B0604020202020204" pitchFamily="34" charset="0"/>
            </a:endParaRPr>
          </a:p>
        </p:txBody>
      </p:sp>
      <p:sp>
        <p:nvSpPr>
          <p:cNvPr id="115" name="TextBox 114"/>
          <p:cNvSpPr txBox="1"/>
          <p:nvPr/>
        </p:nvSpPr>
        <p:spPr>
          <a:xfrm>
            <a:off x="233251" y="4201430"/>
            <a:ext cx="400110" cy="762000"/>
          </a:xfrm>
          <a:prstGeom prst="rect">
            <a:avLst/>
          </a:prstGeom>
          <a:noFill/>
        </p:spPr>
        <p:txBody>
          <a:bodyPr vert="vert270" wrap="square" rtlCol="0" anchor="ctr">
            <a:spAutoFit/>
          </a:bodyPr>
          <a:lstStyle/>
          <a:p>
            <a:pPr algn="ctr"/>
            <a:r>
              <a:rPr lang="en-US" sz="1400" dirty="0" smtClean="0">
                <a:solidFill>
                  <a:srgbClr val="FFC000"/>
                </a:solidFill>
                <a:latin typeface="Arial" panose="020B0604020202020204" pitchFamily="34" charset="0"/>
                <a:cs typeface="Arial" panose="020B0604020202020204" pitchFamily="34" charset="0"/>
              </a:rPr>
              <a:t>Depth</a:t>
            </a:r>
            <a:endParaRPr lang="en-US" sz="1400" dirty="0">
              <a:solidFill>
                <a:srgbClr val="FFC000"/>
              </a:solidFill>
              <a:latin typeface="Arial" panose="020B0604020202020204" pitchFamily="34" charset="0"/>
              <a:cs typeface="Arial" panose="020B0604020202020204" pitchFamily="34" charset="0"/>
            </a:endParaRPr>
          </a:p>
        </p:txBody>
      </p:sp>
      <p:cxnSp>
        <p:nvCxnSpPr>
          <p:cNvPr id="116" name="Straight Connector 115"/>
          <p:cNvCxnSpPr/>
          <p:nvPr/>
        </p:nvCxnSpPr>
        <p:spPr>
          <a:xfrm flipH="1">
            <a:off x="7345185" y="4149036"/>
            <a:ext cx="8545" cy="40373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329727" y="4025141"/>
            <a:ext cx="8545" cy="40373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3574279" y="2529555"/>
            <a:ext cx="8545" cy="40373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990251" y="3313687"/>
            <a:ext cx="8545" cy="40373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3464854" y="2153770"/>
            <a:ext cx="286698" cy="369332"/>
          </a:xfrm>
          <a:prstGeom prst="rect">
            <a:avLst/>
          </a:prstGeom>
          <a:noFill/>
        </p:spPr>
        <p:txBody>
          <a:bodyPr wrap="square" rtlCol="0">
            <a:spAutoFit/>
          </a:bodyPr>
          <a:lstStyle/>
          <a:p>
            <a:r>
              <a:rPr lang="en-US" dirty="0" smtClean="0">
                <a:solidFill>
                  <a:srgbClr val="FFC000"/>
                </a:solidFill>
                <a:latin typeface="Arial" panose="020B0604020202020204" pitchFamily="34" charset="0"/>
                <a:cs typeface="Arial" panose="020B0604020202020204" pitchFamily="34" charset="0"/>
              </a:rPr>
              <a:t>0</a:t>
            </a:r>
            <a:endParaRPr lang="en-US" dirty="0">
              <a:solidFill>
                <a:srgbClr val="FFC000"/>
              </a:solidFill>
              <a:latin typeface="Arial" panose="020B0604020202020204" pitchFamily="34" charset="0"/>
              <a:cs typeface="Arial" panose="020B0604020202020204" pitchFamily="34" charset="0"/>
            </a:endParaRPr>
          </a:p>
        </p:txBody>
      </p:sp>
      <p:sp>
        <p:nvSpPr>
          <p:cNvPr id="121" name="TextBox 120"/>
          <p:cNvSpPr txBox="1"/>
          <p:nvPr/>
        </p:nvSpPr>
        <p:spPr>
          <a:xfrm>
            <a:off x="5172847" y="3632402"/>
            <a:ext cx="286698" cy="369332"/>
          </a:xfrm>
          <a:prstGeom prst="rect">
            <a:avLst/>
          </a:prstGeom>
          <a:noFill/>
        </p:spPr>
        <p:txBody>
          <a:bodyPr wrap="square" rtlCol="0">
            <a:spAutoFit/>
          </a:bodyPr>
          <a:lstStyle/>
          <a:p>
            <a:r>
              <a:rPr lang="en-US" dirty="0" smtClean="0">
                <a:solidFill>
                  <a:srgbClr val="FFC000"/>
                </a:solidFill>
                <a:latin typeface="Arial" panose="020B0604020202020204" pitchFamily="34" charset="0"/>
                <a:cs typeface="Arial" panose="020B0604020202020204" pitchFamily="34" charset="0"/>
              </a:rPr>
              <a:t>0</a:t>
            </a:r>
            <a:endParaRPr lang="en-US" dirty="0">
              <a:solidFill>
                <a:srgbClr val="FFC000"/>
              </a:solidFill>
              <a:latin typeface="Arial" panose="020B0604020202020204" pitchFamily="34" charset="0"/>
              <a:cs typeface="Arial" panose="020B0604020202020204" pitchFamily="34" charset="0"/>
            </a:endParaRPr>
          </a:p>
        </p:txBody>
      </p:sp>
      <p:sp>
        <p:nvSpPr>
          <p:cNvPr id="122" name="TextBox 121"/>
          <p:cNvSpPr txBox="1"/>
          <p:nvPr/>
        </p:nvSpPr>
        <p:spPr>
          <a:xfrm>
            <a:off x="7240897" y="3803891"/>
            <a:ext cx="286698" cy="369332"/>
          </a:xfrm>
          <a:prstGeom prst="rect">
            <a:avLst/>
          </a:prstGeom>
          <a:noFill/>
        </p:spPr>
        <p:txBody>
          <a:bodyPr wrap="square" rtlCol="0">
            <a:spAutoFit/>
          </a:bodyPr>
          <a:lstStyle/>
          <a:p>
            <a:r>
              <a:rPr lang="en-US" dirty="0" smtClean="0">
                <a:solidFill>
                  <a:srgbClr val="FFC000"/>
                </a:solidFill>
                <a:latin typeface="Arial" panose="020B0604020202020204" pitchFamily="34" charset="0"/>
                <a:cs typeface="Arial" panose="020B0604020202020204" pitchFamily="34" charset="0"/>
              </a:rPr>
              <a:t>0</a:t>
            </a:r>
            <a:endParaRPr lang="en-US" dirty="0">
              <a:solidFill>
                <a:srgbClr val="FFC000"/>
              </a:solidFill>
              <a:latin typeface="Arial" panose="020B0604020202020204" pitchFamily="34" charset="0"/>
              <a:cs typeface="Arial" panose="020B0604020202020204" pitchFamily="34" charset="0"/>
            </a:endParaRPr>
          </a:p>
        </p:txBody>
      </p:sp>
      <p:cxnSp>
        <p:nvCxnSpPr>
          <p:cNvPr id="124" name="Straight Arrow Connector 123"/>
          <p:cNvCxnSpPr/>
          <p:nvPr/>
        </p:nvCxnSpPr>
        <p:spPr>
          <a:xfrm flipV="1">
            <a:off x="2436105" y="5568285"/>
            <a:ext cx="2774937" cy="120782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4802755" y="783321"/>
            <a:ext cx="1648793" cy="0"/>
          </a:xfrm>
          <a:prstGeom prst="straightConnector1">
            <a:avLst/>
          </a:prstGeom>
          <a:ln w="19050">
            <a:solidFill>
              <a:srgbClr val="F30BF3"/>
            </a:solidFill>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4799785" y="854980"/>
            <a:ext cx="1789130"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Progressive P </a:t>
            </a:r>
          </a:p>
          <a:p>
            <a:r>
              <a:rPr lang="en-US" sz="1600" dirty="0">
                <a:latin typeface="Arial" panose="020B0604020202020204" pitchFamily="34" charset="0"/>
                <a:cs typeface="Arial" panose="020B0604020202020204" pitchFamily="34" charset="0"/>
              </a:rPr>
              <a:t>b</a:t>
            </a:r>
            <a:r>
              <a:rPr lang="en-US" sz="1600" dirty="0" smtClean="0">
                <a:latin typeface="Arial" panose="020B0604020202020204" pitchFamily="34" charset="0"/>
                <a:cs typeface="Arial" panose="020B0604020202020204" pitchFamily="34" charset="0"/>
              </a:rPr>
              <a:t>iocycling, bioconcentration</a:t>
            </a:r>
            <a:endParaRPr lang="en-US" sz="1600" dirty="0">
              <a:latin typeface="Arial" panose="020B0604020202020204" pitchFamily="34" charset="0"/>
              <a:cs typeface="Arial" panose="020B0604020202020204" pitchFamily="34" charset="0"/>
            </a:endParaRPr>
          </a:p>
        </p:txBody>
      </p:sp>
      <p:cxnSp>
        <p:nvCxnSpPr>
          <p:cNvPr id="133" name="Straight Arrow Connector 132"/>
          <p:cNvCxnSpPr/>
          <p:nvPr/>
        </p:nvCxnSpPr>
        <p:spPr>
          <a:xfrm>
            <a:off x="4811156" y="1836241"/>
            <a:ext cx="1648793" cy="0"/>
          </a:xfrm>
          <a:prstGeom prst="straightConnector1">
            <a:avLst/>
          </a:prstGeom>
          <a:ln w="19050">
            <a:solidFill>
              <a:srgbClr val="F30BF3"/>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6751817" y="546177"/>
            <a:ext cx="2273849" cy="2945958"/>
          </a:xfrm>
          <a:prstGeom prst="rect">
            <a:avLst/>
          </a:prstGeom>
          <a:gradFill>
            <a:gsLst>
              <a:gs pos="0">
                <a:schemeClr val="accent1">
                  <a:alpha val="0"/>
                  <a:lumMod val="0"/>
                  <a:lumOff val="100000"/>
                </a:schemeClr>
              </a:gs>
              <a:gs pos="100000">
                <a:schemeClr val="accent2">
                  <a:shade val="45000"/>
                  <a:satMod val="170000"/>
                  <a:alpha val="0"/>
                  <a:lumMod val="0"/>
                  <a:lumOff val="100000"/>
                </a:schemeClr>
              </a:gs>
              <a:gs pos="100000">
                <a:srgbClr val="74BBCD"/>
              </a:gs>
              <a:gs pos="100000">
                <a:schemeClr val="accent2">
                  <a:tint val="99000"/>
                  <a:shade val="65000"/>
                  <a:satMod val="155000"/>
                </a:schemeClr>
              </a:gs>
              <a:gs pos="100000">
                <a:schemeClr val="accent2">
                  <a:tint val="95500"/>
                  <a:shade val="100000"/>
                  <a:satMod val="155000"/>
                </a:schemeClr>
              </a:gs>
            </a:gsLst>
          </a:gradFill>
          <a:ln w="3175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5288343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Geology Projects - current\Baraboo (new)\Figures\Fig 1 regional map v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066801"/>
            <a:ext cx="7848600" cy="5791200"/>
          </a:xfrm>
          <a:prstGeom prst="rect">
            <a:avLst/>
          </a:prstGeom>
          <a:noFill/>
          <a:ln>
            <a:noFill/>
          </a:ln>
        </p:spPr>
      </p:pic>
      <p:sp>
        <p:nvSpPr>
          <p:cNvPr id="3" name="Title 1"/>
          <p:cNvSpPr txBox="1">
            <a:spLocks/>
          </p:cNvSpPr>
          <p:nvPr/>
        </p:nvSpPr>
        <p:spPr>
          <a:xfrm>
            <a:off x="0" y="76200"/>
            <a:ext cx="9144000" cy="664797"/>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dirty="0" smtClean="0">
                <a:latin typeface="Arial" panose="020B0604020202020204" pitchFamily="34" charset="0"/>
                <a:cs typeface="Arial" panose="020B0604020202020204" pitchFamily="34" charset="0"/>
              </a:rPr>
              <a:t>Middle Proterozoic </a:t>
            </a:r>
            <a:r>
              <a:rPr lang="en-US" dirty="0" err="1" smtClean="0">
                <a:latin typeface="Arial" panose="020B0604020202020204" pitchFamily="34" charset="0"/>
                <a:cs typeface="Arial" panose="020B0604020202020204" pitchFamily="34" charset="0"/>
              </a:rPr>
              <a:t>Metaquartzites</a:t>
            </a:r>
            <a:endParaRPr lang="en-US" dirty="0">
              <a:latin typeface="Arial" panose="020B0604020202020204" pitchFamily="34" charset="0"/>
              <a:cs typeface="Arial" panose="020B0604020202020204" pitchFamily="34" charset="0"/>
            </a:endParaRPr>
          </a:p>
        </p:txBody>
      </p:sp>
      <p:sp>
        <p:nvSpPr>
          <p:cNvPr id="4" name="Rectangle 3"/>
          <p:cNvSpPr/>
          <p:nvPr/>
        </p:nvSpPr>
        <p:spPr bwMode="auto">
          <a:xfrm>
            <a:off x="4648200" y="4876800"/>
            <a:ext cx="1447800" cy="762000"/>
          </a:xfrm>
          <a:prstGeom prst="rect">
            <a:avLst/>
          </a:prstGeom>
          <a:gradFill>
            <a:gsLst>
              <a:gs pos="0">
                <a:schemeClr val="accent3">
                  <a:shade val="15000"/>
                  <a:satMod val="180000"/>
                  <a:alpha val="0"/>
                </a:schemeClr>
              </a:gs>
              <a:gs pos="100000">
                <a:schemeClr val="accent3">
                  <a:shade val="45000"/>
                  <a:satMod val="170000"/>
                </a:schemeClr>
              </a:gs>
              <a:gs pos="94000">
                <a:schemeClr val="tx1"/>
              </a:gs>
              <a:gs pos="100000">
                <a:schemeClr val="accent3">
                  <a:tint val="95500"/>
                  <a:shade val="100000"/>
                  <a:satMod val="15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6172200" y="4800600"/>
            <a:ext cx="228600" cy="228600"/>
          </a:xfrm>
          <a:prstGeom prst="ellipse">
            <a:avLst/>
          </a:prstGeom>
          <a:gradFill>
            <a:gsLst>
              <a:gs pos="3000">
                <a:srgbClr val="FF0000">
                  <a:alpha val="0"/>
                </a:srgbClr>
              </a:gs>
              <a:gs pos="91000">
                <a:schemeClr val="tx1"/>
              </a:gs>
              <a:gs pos="92000">
                <a:schemeClr val="accent2">
                  <a:tint val="99000"/>
                  <a:shade val="65000"/>
                  <a:satMod val="155000"/>
                </a:schemeClr>
              </a:gs>
              <a:gs pos="100000">
                <a:schemeClr val="accent2">
                  <a:tint val="95500"/>
                  <a:shade val="100000"/>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2971800" y="5606935"/>
            <a:ext cx="2743200" cy="584775"/>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Medaris et al., in review, Precambrian Research</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5025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469"/>
            <a:ext cx="8382000" cy="1329595"/>
          </a:xfrm>
        </p:spPr>
        <p:txBody>
          <a:bodyPr/>
          <a:lstStyle/>
          <a:p>
            <a:pPr algn="ctr"/>
            <a:r>
              <a:rPr lang="en-US" dirty="0" smtClean="0">
                <a:latin typeface="Arial" panose="020B0604020202020204" pitchFamily="34" charset="0"/>
                <a:cs typeface="Arial" panose="020B0604020202020204" pitchFamily="34" charset="0"/>
              </a:rPr>
              <a:t>Devil’s Lake State Park, Baraboo Hills, Wisconsin</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42064"/>
            <a:ext cx="7620000" cy="5312736"/>
          </a:xfrm>
          <a:prstGeom prst="rect">
            <a:avLst/>
          </a:prstGeom>
        </p:spPr>
      </p:pic>
      <p:sp>
        <p:nvSpPr>
          <p:cNvPr id="3" name="TextBox 2"/>
          <p:cNvSpPr txBox="1"/>
          <p:nvPr/>
        </p:nvSpPr>
        <p:spPr>
          <a:xfrm>
            <a:off x="3733800" y="6172200"/>
            <a:ext cx="27432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Baraboo Quartzite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6654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0" descr="Driese and Medaris Fig. 2 lower resolut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9833" y="-11084"/>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29400" y="41281"/>
            <a:ext cx="2133600" cy="461665"/>
          </a:xfrm>
          <a:prstGeom prst="rect">
            <a:avLst/>
          </a:prstGeom>
          <a:noFill/>
        </p:spPr>
        <p:txBody>
          <a:bodyPr wrap="square" rtlCol="0">
            <a:spAutoFit/>
          </a:bodyPr>
          <a:lstStyle/>
          <a:p>
            <a:pPr algn="ctr"/>
            <a:r>
              <a:rPr lang="en-US" sz="2400" dirty="0" smtClean="0">
                <a:solidFill>
                  <a:schemeClr val="accent1"/>
                </a:solidFill>
                <a:latin typeface="Arial" panose="020B0604020202020204" pitchFamily="34" charset="0"/>
                <a:cs typeface="Arial" panose="020B0604020202020204" pitchFamily="34" charset="0"/>
              </a:rPr>
              <a:t>1700 Ma, WI</a:t>
            </a:r>
            <a:endParaRPr lang="en-US" sz="2400" dirty="0">
              <a:solidFill>
                <a:schemeClr val="accent1"/>
              </a:solidFill>
              <a:latin typeface="Arial" panose="020B0604020202020204" pitchFamily="34" charset="0"/>
              <a:cs typeface="Arial" panose="020B0604020202020204" pitchFamily="34" charset="0"/>
            </a:endParaRPr>
          </a:p>
        </p:txBody>
      </p:sp>
      <p:sp>
        <p:nvSpPr>
          <p:cNvPr id="5" name="TextBox 4"/>
          <p:cNvSpPr txBox="1"/>
          <p:nvPr/>
        </p:nvSpPr>
        <p:spPr>
          <a:xfrm>
            <a:off x="5181600" y="6477000"/>
            <a:ext cx="35814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Driese and Medaris, 2008, JSR</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4052"/>
            <a:ext cx="4066550" cy="305798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756" y="3452552"/>
            <a:ext cx="4066550" cy="3061873"/>
          </a:xfrm>
          <a:prstGeom prst="rect">
            <a:avLst/>
          </a:prstGeom>
        </p:spPr>
      </p:pic>
      <p:sp>
        <p:nvSpPr>
          <p:cNvPr id="9" name="TextBox 8"/>
          <p:cNvSpPr txBox="1"/>
          <p:nvPr/>
        </p:nvSpPr>
        <p:spPr>
          <a:xfrm>
            <a:off x="1143000" y="6514425"/>
            <a:ext cx="19050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Granitic protolith</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980210" y="3102033"/>
            <a:ext cx="190500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Clay paleosol</a:t>
            </a:r>
            <a:endParaRPr lang="en-US" dirty="0">
              <a:latin typeface="Arial" panose="020B0604020202020204" pitchFamily="34" charset="0"/>
              <a:cs typeface="Arial" panose="020B0604020202020204" pitchFamily="34" charset="0"/>
            </a:endParaRPr>
          </a:p>
        </p:txBody>
      </p:sp>
      <p:cxnSp>
        <p:nvCxnSpPr>
          <p:cNvPr id="12" name="Straight Connector 11"/>
          <p:cNvCxnSpPr/>
          <p:nvPr/>
        </p:nvCxnSpPr>
        <p:spPr>
          <a:xfrm>
            <a:off x="2438400" y="2819400"/>
            <a:ext cx="1856750"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6234055"/>
            <a:ext cx="1856750"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73999" y="2447805"/>
            <a:ext cx="990600" cy="371595"/>
          </a:xfrm>
          <a:prstGeom prst="rect">
            <a:avLst/>
          </a:prstGeom>
          <a:noFill/>
        </p:spPr>
        <p:txBody>
          <a:bodyPr wrap="square" rtlCol="0">
            <a:spAutoFit/>
          </a:bodyPr>
          <a:lstStyle/>
          <a:p>
            <a:r>
              <a:rPr lang="en-US" dirty="0" smtClean="0">
                <a:solidFill>
                  <a:srgbClr val="FFFF00"/>
                </a:solidFill>
                <a:latin typeface="Arial" panose="020B0604020202020204" pitchFamily="34" charset="0"/>
                <a:cs typeface="Arial" panose="020B0604020202020204" pitchFamily="34" charset="0"/>
              </a:rPr>
              <a:t>1.0 mm</a:t>
            </a:r>
            <a:endParaRPr lang="en-US" dirty="0">
              <a:solidFill>
                <a:srgbClr val="FFFF00"/>
              </a:solidFill>
              <a:latin typeface="Arial" panose="020B0604020202020204" pitchFamily="34" charset="0"/>
              <a:cs typeface="Arial" panose="020B0604020202020204" pitchFamily="34" charset="0"/>
            </a:endParaRPr>
          </a:p>
        </p:txBody>
      </p:sp>
      <p:sp>
        <p:nvSpPr>
          <p:cNvPr id="15" name="TextBox 14"/>
          <p:cNvSpPr txBox="1"/>
          <p:nvPr/>
        </p:nvSpPr>
        <p:spPr>
          <a:xfrm>
            <a:off x="2871475" y="5862460"/>
            <a:ext cx="990600" cy="371595"/>
          </a:xfrm>
          <a:prstGeom prst="rect">
            <a:avLst/>
          </a:prstGeom>
          <a:noFill/>
        </p:spPr>
        <p:txBody>
          <a:bodyPr wrap="square" rtlCol="0">
            <a:spAutoFit/>
          </a:bodyPr>
          <a:lstStyle/>
          <a:p>
            <a:r>
              <a:rPr lang="en-US" dirty="0" smtClean="0">
                <a:solidFill>
                  <a:srgbClr val="FFFF00"/>
                </a:solidFill>
                <a:latin typeface="Arial" panose="020B0604020202020204" pitchFamily="34" charset="0"/>
                <a:cs typeface="Arial" panose="020B0604020202020204" pitchFamily="34" charset="0"/>
              </a:rPr>
              <a:t>1.0 mm</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7609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 Swirls Segoe Template_TP10286739">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A6783B6-86AE-4776-8B81-8199FD175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(Green swirls design)</Template>
  <TotalTime>1405</TotalTime>
  <Words>805</Words>
  <Application>Microsoft Office PowerPoint</Application>
  <PresentationFormat>On-screen Show (4:3)</PresentationFormat>
  <Paragraphs>136</Paragraphs>
  <Slides>17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Courier New</vt:lpstr>
      <vt:lpstr>Franklin Gothic Demi Cond</vt:lpstr>
      <vt:lpstr>Segoe</vt:lpstr>
      <vt:lpstr>Verdana</vt:lpstr>
      <vt:lpstr>Wingdings</vt:lpstr>
      <vt:lpstr>1_Green Swirls Segoe Template_TP10286739</vt:lpstr>
      <vt:lpstr>White with Courier font for code slides</vt:lpstr>
      <vt:lpstr>APPLICATIONS OF tauP AND tauFe AS INDICATORS OF MICROBIAL BIOCYCLING AND REDOX PROCESSES IN PRECAMBRIAN PALEOSOLS AND PALEOSAPROLITES</vt:lpstr>
      <vt:lpstr>PowerPoint Presentation</vt:lpstr>
      <vt:lpstr>PowerPoint Presentation</vt:lpstr>
      <vt:lpstr>Methods</vt:lpstr>
      <vt:lpstr>PowerPoint Presentation</vt:lpstr>
      <vt:lpstr>Conceptual Model: tau Fe2O3 (red) and tau P2O5 (purple)</vt:lpstr>
      <vt:lpstr>PowerPoint Presentation</vt:lpstr>
      <vt:lpstr>Devil’s Lake State Park, Baraboo Hills, Wisconsin</vt:lpstr>
      <vt:lpstr>PowerPoint Presentation</vt:lpstr>
      <vt:lpstr>Mass-Balance Geochemical Analysis</vt:lpstr>
      <vt:lpstr>% Net Gains (+)/Losses (-)</vt:lpstr>
      <vt:lpstr>Generalized Microbial Structures</vt:lpstr>
      <vt:lpstr>Metabolic Needs of Microbes (?)</vt:lpstr>
      <vt:lpstr>Paleoprecipitation and Paleotemperature  Estimates</vt:lpstr>
      <vt:lpstr>pH (AlCa): Lukens et al. (in review)</vt:lpstr>
      <vt:lpstr>Paleoatmospheric pCO2 Estimates</vt:lpstr>
      <vt:lpstr>Summary and Conclusions</vt:lpstr>
    </vt:vector>
  </TitlesOfParts>
  <Company>Baylor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Geochemical Constraints on Duration of Weathering for Neoproterozoic Baltic Paleosol</dc:title>
  <dc:creator>Driese, Steven G.</dc:creator>
  <cp:keywords/>
  <cp:lastModifiedBy>Driese, Steven G.</cp:lastModifiedBy>
  <cp:revision>121</cp:revision>
  <dcterms:created xsi:type="dcterms:W3CDTF">2016-10-20T21:25:15Z</dcterms:created>
  <dcterms:modified xsi:type="dcterms:W3CDTF">2017-03-10T18:13:55Z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TC102867399990</vt:lpwstr>
  </property>
</Properties>
</file>