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92" r:id="rId2"/>
    <p:sldId id="368" r:id="rId3"/>
    <p:sldId id="319" r:id="rId4"/>
    <p:sldId id="302" r:id="rId5"/>
    <p:sldId id="352" r:id="rId6"/>
    <p:sldId id="304" r:id="rId7"/>
    <p:sldId id="357" r:id="rId8"/>
    <p:sldId id="313" r:id="rId9"/>
    <p:sldId id="305" r:id="rId10"/>
    <p:sldId id="308" r:id="rId11"/>
    <p:sldId id="325" r:id="rId12"/>
    <p:sldId id="324" r:id="rId13"/>
    <p:sldId id="354" r:id="rId14"/>
    <p:sldId id="344" r:id="rId15"/>
    <p:sldId id="317" r:id="rId16"/>
    <p:sldId id="356" r:id="rId17"/>
    <p:sldId id="362" r:id="rId18"/>
    <p:sldId id="369" r:id="rId19"/>
    <p:sldId id="363" r:id="rId20"/>
    <p:sldId id="286" r:id="rId21"/>
    <p:sldId id="312" r:id="rId22"/>
    <p:sldId id="285" r:id="rId23"/>
    <p:sldId id="327" r:id="rId24"/>
    <p:sldId id="326" r:id="rId25"/>
    <p:sldId id="345" r:id="rId26"/>
    <p:sldId id="346" r:id="rId27"/>
    <p:sldId id="347" r:id="rId28"/>
    <p:sldId id="353" r:id="rId29"/>
    <p:sldId id="307" r:id="rId30"/>
    <p:sldId id="358" r:id="rId31"/>
    <p:sldId id="365" r:id="rId32"/>
    <p:sldId id="306" r:id="rId33"/>
    <p:sldId id="315" r:id="rId34"/>
    <p:sldId id="278" r:id="rId35"/>
    <p:sldId id="367" r:id="rId36"/>
    <p:sldId id="268" r:id="rId37"/>
    <p:sldId id="288" r:id="rId38"/>
    <p:sldId id="272" r:id="rId39"/>
    <p:sldId id="275" r:id="rId40"/>
    <p:sldId id="274" r:id="rId41"/>
    <p:sldId id="276" r:id="rId42"/>
    <p:sldId id="361" r:id="rId43"/>
    <p:sldId id="289" r:id="rId44"/>
    <p:sldId id="322" r:id="rId45"/>
    <p:sldId id="310" r:id="rId46"/>
    <p:sldId id="291" r:id="rId47"/>
    <p:sldId id="303" r:id="rId48"/>
    <p:sldId id="334" r:id="rId49"/>
  </p:sldIdLst>
  <p:sldSz cx="9144000" cy="6858000" type="screen4x3"/>
  <p:notesSz cx="7010400" cy="9296400"/>
  <p:defaultTextStyle>
    <a:defPPr>
      <a:defRPr lang="en-US"/>
    </a:defPPr>
    <a:lvl1pPr algn="l" rtl="0" fontAlgn="base">
      <a:spcBef>
        <a:spcPct val="0"/>
      </a:spcBef>
      <a:spcAft>
        <a:spcPct val="0"/>
      </a:spcAft>
      <a:defRPr sz="3200" kern="1200">
        <a:solidFill>
          <a:srgbClr val="FFFF00"/>
        </a:solidFill>
        <a:latin typeface="Times New Roman" panose="02020603050405020304" pitchFamily="18" charset="0"/>
        <a:ea typeface="+mn-ea"/>
        <a:cs typeface="+mn-cs"/>
      </a:defRPr>
    </a:lvl1pPr>
    <a:lvl2pPr marL="457200" algn="l" rtl="0" fontAlgn="base">
      <a:spcBef>
        <a:spcPct val="0"/>
      </a:spcBef>
      <a:spcAft>
        <a:spcPct val="0"/>
      </a:spcAft>
      <a:defRPr sz="3200" kern="1200">
        <a:solidFill>
          <a:srgbClr val="FFFF00"/>
        </a:solidFill>
        <a:latin typeface="Times New Roman" panose="02020603050405020304" pitchFamily="18" charset="0"/>
        <a:ea typeface="+mn-ea"/>
        <a:cs typeface="+mn-cs"/>
      </a:defRPr>
    </a:lvl2pPr>
    <a:lvl3pPr marL="914400" algn="l" rtl="0" fontAlgn="base">
      <a:spcBef>
        <a:spcPct val="0"/>
      </a:spcBef>
      <a:spcAft>
        <a:spcPct val="0"/>
      </a:spcAft>
      <a:defRPr sz="3200" kern="1200">
        <a:solidFill>
          <a:srgbClr val="FFFF00"/>
        </a:solidFill>
        <a:latin typeface="Times New Roman" panose="02020603050405020304" pitchFamily="18" charset="0"/>
        <a:ea typeface="+mn-ea"/>
        <a:cs typeface="+mn-cs"/>
      </a:defRPr>
    </a:lvl3pPr>
    <a:lvl4pPr marL="1371600" algn="l" rtl="0" fontAlgn="base">
      <a:spcBef>
        <a:spcPct val="0"/>
      </a:spcBef>
      <a:spcAft>
        <a:spcPct val="0"/>
      </a:spcAft>
      <a:defRPr sz="3200" kern="1200">
        <a:solidFill>
          <a:srgbClr val="FFFF00"/>
        </a:solidFill>
        <a:latin typeface="Times New Roman" panose="02020603050405020304" pitchFamily="18" charset="0"/>
        <a:ea typeface="+mn-ea"/>
        <a:cs typeface="+mn-cs"/>
      </a:defRPr>
    </a:lvl4pPr>
    <a:lvl5pPr marL="1828800" algn="l" rtl="0" fontAlgn="base">
      <a:spcBef>
        <a:spcPct val="0"/>
      </a:spcBef>
      <a:spcAft>
        <a:spcPct val="0"/>
      </a:spcAft>
      <a:defRPr sz="3200" kern="1200">
        <a:solidFill>
          <a:srgbClr val="FFFF00"/>
        </a:solidFill>
        <a:latin typeface="Times New Roman" panose="02020603050405020304" pitchFamily="18" charset="0"/>
        <a:ea typeface="+mn-ea"/>
        <a:cs typeface="+mn-cs"/>
      </a:defRPr>
    </a:lvl5pPr>
    <a:lvl6pPr marL="2286000" algn="l" defTabSz="914400" rtl="0" eaLnBrk="1" latinLnBrk="0" hangingPunct="1">
      <a:defRPr sz="3200" kern="1200">
        <a:solidFill>
          <a:srgbClr val="FFFF00"/>
        </a:solidFill>
        <a:latin typeface="Times New Roman" panose="02020603050405020304" pitchFamily="18" charset="0"/>
        <a:ea typeface="+mn-ea"/>
        <a:cs typeface="+mn-cs"/>
      </a:defRPr>
    </a:lvl6pPr>
    <a:lvl7pPr marL="2743200" algn="l" defTabSz="914400" rtl="0" eaLnBrk="1" latinLnBrk="0" hangingPunct="1">
      <a:defRPr sz="3200" kern="1200">
        <a:solidFill>
          <a:srgbClr val="FFFF00"/>
        </a:solidFill>
        <a:latin typeface="Times New Roman" panose="02020603050405020304" pitchFamily="18" charset="0"/>
        <a:ea typeface="+mn-ea"/>
        <a:cs typeface="+mn-cs"/>
      </a:defRPr>
    </a:lvl7pPr>
    <a:lvl8pPr marL="3200400" algn="l" defTabSz="914400" rtl="0" eaLnBrk="1" latinLnBrk="0" hangingPunct="1">
      <a:defRPr sz="3200" kern="1200">
        <a:solidFill>
          <a:srgbClr val="FFFF00"/>
        </a:solidFill>
        <a:latin typeface="Times New Roman" panose="02020603050405020304" pitchFamily="18" charset="0"/>
        <a:ea typeface="+mn-ea"/>
        <a:cs typeface="+mn-cs"/>
      </a:defRPr>
    </a:lvl8pPr>
    <a:lvl9pPr marL="3657600" algn="l" defTabSz="914400" rtl="0" eaLnBrk="1" latinLnBrk="0" hangingPunct="1">
      <a:defRPr sz="3200" kern="1200">
        <a:solidFill>
          <a:srgbClr val="FFFF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5" autoAdjust="0"/>
    <p:restoredTop sz="93286" autoAdjust="0"/>
  </p:normalViewPr>
  <p:slideViewPr>
    <p:cSldViewPr>
      <p:cViewPr varScale="1">
        <p:scale>
          <a:sx n="117" d="100"/>
          <a:sy n="117" d="100"/>
        </p:scale>
        <p:origin x="129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2" rIns="93163" bIns="46582" numCol="1" anchor="t" anchorCtr="0" compatLnSpc="1">
            <a:prstTxWarp prst="textNoShape">
              <a:avLst/>
            </a:prstTxWarp>
          </a:bodyPr>
          <a:lstStyle>
            <a:lvl1pPr defTabSz="931863">
              <a:defRPr sz="1300"/>
            </a:lvl1pPr>
          </a:lstStyle>
          <a:p>
            <a:endParaRPr lang="en-US" altLang="en-US"/>
          </a:p>
        </p:txBody>
      </p:sp>
      <p:sp>
        <p:nvSpPr>
          <p:cNvPr id="58371" name="Rectangle 3"/>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2" rIns="93163" bIns="46582" numCol="1" anchor="t" anchorCtr="0" compatLnSpc="1">
            <a:prstTxWarp prst="textNoShape">
              <a:avLst/>
            </a:prstTxWarp>
          </a:bodyPr>
          <a:lstStyle>
            <a:lvl1pPr algn="r" defTabSz="931863">
              <a:defRPr sz="1300"/>
            </a:lvl1pPr>
          </a:lstStyle>
          <a:p>
            <a:endParaRPr lang="en-US" altLang="en-US"/>
          </a:p>
        </p:txBody>
      </p:sp>
      <p:sp>
        <p:nvSpPr>
          <p:cNvPr id="58372" name="Rectangle 4"/>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2" rIns="93163" bIns="46582" numCol="1" anchor="b" anchorCtr="0" compatLnSpc="1">
            <a:prstTxWarp prst="textNoShape">
              <a:avLst/>
            </a:prstTxWarp>
          </a:bodyPr>
          <a:lstStyle>
            <a:lvl1pPr defTabSz="931863">
              <a:defRPr sz="1300"/>
            </a:lvl1pPr>
          </a:lstStyle>
          <a:p>
            <a:endParaRPr lang="en-US" altLang="en-US"/>
          </a:p>
        </p:txBody>
      </p:sp>
      <p:sp>
        <p:nvSpPr>
          <p:cNvPr id="58373" name="Rectangle 5"/>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2" rIns="93163" bIns="46582" numCol="1" anchor="b" anchorCtr="0" compatLnSpc="1">
            <a:prstTxWarp prst="textNoShape">
              <a:avLst/>
            </a:prstTxWarp>
          </a:bodyPr>
          <a:lstStyle>
            <a:lvl1pPr algn="r" defTabSz="931863">
              <a:defRPr sz="1300"/>
            </a:lvl1pPr>
          </a:lstStyle>
          <a:p>
            <a:fld id="{760B7EEB-612D-4DC7-BF43-00388EF8EB83}" type="slidenum">
              <a:rPr lang="en-US" altLang="en-US"/>
              <a:pPr/>
              <a:t>‹#›</a:t>
            </a:fld>
            <a:endParaRPr lang="en-US" altLang="en-US"/>
          </a:p>
        </p:txBody>
      </p:sp>
    </p:spTree>
    <p:extLst>
      <p:ext uri="{BB962C8B-B14F-4D97-AF65-F5344CB8AC3E}">
        <p14:creationId xmlns:p14="http://schemas.microsoft.com/office/powerpoint/2010/main" val="1440368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ltLang="en-US"/>
          </a:p>
        </p:txBody>
      </p:sp>
      <p:sp>
        <p:nvSpPr>
          <p:cNvPr id="259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ltLang="en-US"/>
          </a:p>
        </p:txBody>
      </p:sp>
      <p:sp>
        <p:nvSpPr>
          <p:cNvPr id="259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9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9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ltLang="en-US"/>
          </a:p>
        </p:txBody>
      </p:sp>
      <p:sp>
        <p:nvSpPr>
          <p:cNvPr id="259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2A1CDA15-9529-4FEF-98D5-A84D26A632C8}" type="slidenum">
              <a:rPr lang="en-US" altLang="en-US"/>
              <a:pPr/>
              <a:t>‹#›</a:t>
            </a:fld>
            <a:endParaRPr lang="en-US" altLang="en-US"/>
          </a:p>
        </p:txBody>
      </p:sp>
    </p:spTree>
    <p:extLst>
      <p:ext uri="{BB962C8B-B14F-4D97-AF65-F5344CB8AC3E}">
        <p14:creationId xmlns:p14="http://schemas.microsoft.com/office/powerpoint/2010/main" val="29266381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texas.e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texas.e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utexas.ed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texas.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A4FEEB-2558-4C08-882B-6400649D6652}" type="slidenum">
              <a:rPr lang="en-US" smtClean="0"/>
              <a:pPr/>
              <a:t>11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image above is a graphic depiction of how the two components intersect in the case of calculating groundwater availability. The decision is the amount of allowable pumping, while the left axis shows the remaining storage</a:t>
            </a:r>
            <a:br>
              <a:rPr lang="en-US" smtClean="0">
                <a:latin typeface="Arial" panose="020B0604020202020204" pitchFamily="34" charset="0"/>
              </a:rPr>
            </a:br>
            <a:r>
              <a:rPr lang="en-US" smtClean="0">
                <a:latin typeface="Arial" panose="020B0604020202020204" pitchFamily="34" charset="0"/>
              </a:rPr>
              <a:t>in the aquifer and the right-hand axis shows the relative position that a stakeholder may select during</a:t>
            </a:r>
            <a:br>
              <a:rPr lang="en-US" smtClean="0">
                <a:latin typeface="Arial" panose="020B0604020202020204" pitchFamily="34" charset="0"/>
              </a:rPr>
            </a:br>
            <a:r>
              <a:rPr lang="en-US" smtClean="0">
                <a:latin typeface="Arial" panose="020B0604020202020204" pitchFamily="34" charset="0"/>
              </a:rPr>
              <a:t>a negotiation session.</a:t>
            </a:r>
            <a:br>
              <a:rPr lang="en-US" smtClean="0">
                <a:latin typeface="Arial" panose="020B0604020202020204" pitchFamily="34" charset="0"/>
              </a:rPr>
            </a:br>
            <a:r>
              <a:rPr lang="en-US" smtClean="0">
                <a:latin typeface="Arial" panose="020B0604020202020204" pitchFamily="34" charset="0"/>
              </a:rPr>
              <a:t/>
            </a:r>
            <a:br>
              <a:rPr lang="en-US" smtClean="0">
                <a:latin typeface="Arial" panose="020B0604020202020204" pitchFamily="34" charset="0"/>
              </a:rPr>
            </a:br>
            <a:r>
              <a:rPr lang="en-US" smtClean="0">
                <a:latin typeface="Arial" panose="020B0604020202020204" pitchFamily="34" charset="0"/>
              </a:rPr>
              <a:t>Human judgment can be separated into two components approaches, deliberative and affective.</a:t>
            </a:r>
            <a:br>
              <a:rPr lang="en-US" smtClean="0">
                <a:latin typeface="Arial" panose="020B0604020202020204" pitchFamily="34" charset="0"/>
              </a:rPr>
            </a:br>
            <a:r>
              <a:rPr lang="en-US" smtClean="0">
                <a:latin typeface="Arial" panose="020B0604020202020204" pitchFamily="34" charset="0"/>
              </a:rPr>
              <a:t>Logical decision making is guided by rational or deliberative thinking processes, while affective</a:t>
            </a:r>
            <a:br>
              <a:rPr lang="en-US" smtClean="0">
                <a:latin typeface="Arial" panose="020B0604020202020204" pitchFamily="34" charset="0"/>
              </a:rPr>
            </a:br>
            <a:r>
              <a:rPr lang="en-US" smtClean="0">
                <a:latin typeface="Arial" panose="020B0604020202020204" pitchFamily="34" charset="0"/>
              </a:rPr>
              <a:t>decision making is guided by emotional responses to a situation. Each component influences the</a:t>
            </a:r>
            <a:br>
              <a:rPr lang="en-US" smtClean="0">
                <a:latin typeface="Arial" panose="020B0604020202020204" pitchFamily="34" charset="0"/>
              </a:rPr>
            </a:br>
            <a:r>
              <a:rPr lang="en-US" smtClean="0">
                <a:latin typeface="Arial" panose="020B0604020202020204" pitchFamily="34" charset="0"/>
              </a:rPr>
              <a:t>ultimate outcome of a decision process. Using the methodologies and tools developed for</a:t>
            </a:r>
            <a:br>
              <a:rPr lang="en-US" smtClean="0">
                <a:latin typeface="Arial" panose="020B0604020202020204" pitchFamily="34" charset="0"/>
              </a:rPr>
            </a:br>
            <a:r>
              <a:rPr lang="en-US" smtClean="0">
                <a:latin typeface="Arial" panose="020B0604020202020204" pitchFamily="34" charset="0"/>
              </a:rPr>
              <a:t>CADRe, both aspects of human decision making can be incorporated. By explicitly recognizing</a:t>
            </a:r>
            <a:br>
              <a:rPr lang="en-US" smtClean="0">
                <a:latin typeface="Arial" panose="020B0604020202020204" pitchFamily="34" charset="0"/>
              </a:rPr>
            </a:br>
            <a:r>
              <a:rPr lang="en-US" smtClean="0">
                <a:latin typeface="Arial" panose="020B0604020202020204" pitchFamily="34" charset="0"/>
              </a:rPr>
              <a:t>the elements of a problem both the scientific and objective components can be analyzed</a:t>
            </a:r>
            <a:br>
              <a:rPr lang="en-US" smtClean="0">
                <a:latin typeface="Arial" panose="020B0604020202020204" pitchFamily="34" charset="0"/>
              </a:rPr>
            </a:br>
            <a:r>
              <a:rPr lang="en-US" smtClean="0">
                <a:latin typeface="Arial" panose="020B0604020202020204" pitchFamily="34" charset="0"/>
              </a:rPr>
              <a:t>within the context of the perceptions and priorities of participants in the decision making</a:t>
            </a:r>
            <a:br>
              <a:rPr lang="en-US" smtClean="0">
                <a:latin typeface="Arial" panose="020B0604020202020204" pitchFamily="34" charset="0"/>
              </a:rPr>
            </a:br>
            <a:r>
              <a:rPr lang="en-US" smtClean="0">
                <a:latin typeface="Arial" panose="020B0604020202020204" pitchFamily="34" charset="0"/>
              </a:rPr>
              <a:t>process. CADRe identifies the elements of each component and their influence on the</a:t>
            </a:r>
            <a:br>
              <a:rPr lang="en-US" smtClean="0">
                <a:latin typeface="Arial" panose="020B0604020202020204" pitchFamily="34" charset="0"/>
              </a:rPr>
            </a:br>
            <a:r>
              <a:rPr lang="en-US" smtClean="0">
                <a:latin typeface="Arial" panose="020B0604020202020204" pitchFamily="34" charset="0"/>
              </a:rPr>
              <a:t>robustness of a decision outcome, while melding the two in support of insight</a:t>
            </a:r>
            <a:br>
              <a:rPr lang="en-US" smtClean="0">
                <a:latin typeface="Arial" panose="020B0604020202020204" pitchFamily="34" charset="0"/>
              </a:rPr>
            </a:br>
            <a:r>
              <a:rPr lang="en-US" smtClean="0">
                <a:latin typeface="Arial" panose="020B0604020202020204" pitchFamily="34" charset="0"/>
              </a:rPr>
              <a:t>building group dialogue about the problem. </a:t>
            </a:r>
            <a:r>
              <a:rPr lang="en-US" smtClean="0">
                <a:latin typeface="Arial" panose="020B0604020202020204" pitchFamily="34" charset="0"/>
                <a:hlinkClick r:id="rId3"/>
              </a:rPr>
              <a:t> </a:t>
            </a:r>
            <a:r>
              <a:rPr lang="en-US" smtClean="0">
                <a:latin typeface="Arial" panose="020B0604020202020204" pitchFamily="34" charset="0"/>
              </a:rPr>
              <a:t/>
            </a:r>
            <a:br>
              <a:rPr lang="en-US" smtClean="0">
                <a:latin typeface="Arial" panose="020B0604020202020204" pitchFamily="34" charset="0"/>
              </a:rPr>
            </a:br>
            <a:endParaRPr lang="en-US" smtClean="0">
              <a:latin typeface="Arial" panose="020B0604020202020204" pitchFamily="34" charset="0"/>
            </a:endParaRPr>
          </a:p>
        </p:txBody>
      </p:sp>
    </p:spTree>
    <p:extLst>
      <p:ext uri="{BB962C8B-B14F-4D97-AF65-F5344CB8AC3E}">
        <p14:creationId xmlns:p14="http://schemas.microsoft.com/office/powerpoint/2010/main" val="292293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A4FEEB-2558-4C08-882B-6400649D6652}" type="slidenum">
              <a:rPr lang="en-US" smtClean="0"/>
              <a:pPr/>
              <a:t>12</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image above is a graphic depiction of how the two components intersect in the case of calculating groundwater availability. The decision is the amount of allowable pumping, while the left axis shows the remaining storage</a:t>
            </a:r>
            <a:br>
              <a:rPr lang="en-US" smtClean="0">
                <a:latin typeface="Arial" panose="020B0604020202020204" pitchFamily="34" charset="0"/>
              </a:rPr>
            </a:br>
            <a:r>
              <a:rPr lang="en-US" smtClean="0">
                <a:latin typeface="Arial" panose="020B0604020202020204" pitchFamily="34" charset="0"/>
              </a:rPr>
              <a:t>in the aquifer and the right-hand axis shows the relative position that a stakeholder may select during</a:t>
            </a:r>
            <a:br>
              <a:rPr lang="en-US" smtClean="0">
                <a:latin typeface="Arial" panose="020B0604020202020204" pitchFamily="34" charset="0"/>
              </a:rPr>
            </a:br>
            <a:r>
              <a:rPr lang="en-US" smtClean="0">
                <a:latin typeface="Arial" panose="020B0604020202020204" pitchFamily="34" charset="0"/>
              </a:rPr>
              <a:t>a negotiation session.</a:t>
            </a:r>
            <a:br>
              <a:rPr lang="en-US" smtClean="0">
                <a:latin typeface="Arial" panose="020B0604020202020204" pitchFamily="34" charset="0"/>
              </a:rPr>
            </a:br>
            <a:r>
              <a:rPr lang="en-US" smtClean="0">
                <a:latin typeface="Arial" panose="020B0604020202020204" pitchFamily="34" charset="0"/>
              </a:rPr>
              <a:t/>
            </a:r>
            <a:br>
              <a:rPr lang="en-US" smtClean="0">
                <a:latin typeface="Arial" panose="020B0604020202020204" pitchFamily="34" charset="0"/>
              </a:rPr>
            </a:br>
            <a:r>
              <a:rPr lang="en-US" smtClean="0">
                <a:latin typeface="Arial" panose="020B0604020202020204" pitchFamily="34" charset="0"/>
              </a:rPr>
              <a:t>Human judgment can be separated into two components approaches, deliberative and affective.</a:t>
            </a:r>
            <a:br>
              <a:rPr lang="en-US" smtClean="0">
                <a:latin typeface="Arial" panose="020B0604020202020204" pitchFamily="34" charset="0"/>
              </a:rPr>
            </a:br>
            <a:r>
              <a:rPr lang="en-US" smtClean="0">
                <a:latin typeface="Arial" panose="020B0604020202020204" pitchFamily="34" charset="0"/>
              </a:rPr>
              <a:t>Logical decision making is guided by rational or deliberative thinking processes, while affective</a:t>
            </a:r>
            <a:br>
              <a:rPr lang="en-US" smtClean="0">
                <a:latin typeface="Arial" panose="020B0604020202020204" pitchFamily="34" charset="0"/>
              </a:rPr>
            </a:br>
            <a:r>
              <a:rPr lang="en-US" smtClean="0">
                <a:latin typeface="Arial" panose="020B0604020202020204" pitchFamily="34" charset="0"/>
              </a:rPr>
              <a:t>decision making is guided by emotional responses to a situation. Each component influences the</a:t>
            </a:r>
            <a:br>
              <a:rPr lang="en-US" smtClean="0">
                <a:latin typeface="Arial" panose="020B0604020202020204" pitchFamily="34" charset="0"/>
              </a:rPr>
            </a:br>
            <a:r>
              <a:rPr lang="en-US" smtClean="0">
                <a:latin typeface="Arial" panose="020B0604020202020204" pitchFamily="34" charset="0"/>
              </a:rPr>
              <a:t>ultimate outcome of a decision process. Using the methodologies and tools developed for</a:t>
            </a:r>
            <a:br>
              <a:rPr lang="en-US" smtClean="0">
                <a:latin typeface="Arial" panose="020B0604020202020204" pitchFamily="34" charset="0"/>
              </a:rPr>
            </a:br>
            <a:r>
              <a:rPr lang="en-US" smtClean="0">
                <a:latin typeface="Arial" panose="020B0604020202020204" pitchFamily="34" charset="0"/>
              </a:rPr>
              <a:t>CADRe, both aspects of human decision making can be incorporated. By explicitly recognizing</a:t>
            </a:r>
            <a:br>
              <a:rPr lang="en-US" smtClean="0">
                <a:latin typeface="Arial" panose="020B0604020202020204" pitchFamily="34" charset="0"/>
              </a:rPr>
            </a:br>
            <a:r>
              <a:rPr lang="en-US" smtClean="0">
                <a:latin typeface="Arial" panose="020B0604020202020204" pitchFamily="34" charset="0"/>
              </a:rPr>
              <a:t>the elements of a problem both the scientific and objective components can be analyzed</a:t>
            </a:r>
            <a:br>
              <a:rPr lang="en-US" smtClean="0">
                <a:latin typeface="Arial" panose="020B0604020202020204" pitchFamily="34" charset="0"/>
              </a:rPr>
            </a:br>
            <a:r>
              <a:rPr lang="en-US" smtClean="0">
                <a:latin typeface="Arial" panose="020B0604020202020204" pitchFamily="34" charset="0"/>
              </a:rPr>
              <a:t>within the context of the perceptions and priorities of participants in the decision making</a:t>
            </a:r>
            <a:br>
              <a:rPr lang="en-US" smtClean="0">
                <a:latin typeface="Arial" panose="020B0604020202020204" pitchFamily="34" charset="0"/>
              </a:rPr>
            </a:br>
            <a:r>
              <a:rPr lang="en-US" smtClean="0">
                <a:latin typeface="Arial" panose="020B0604020202020204" pitchFamily="34" charset="0"/>
              </a:rPr>
              <a:t>process. CADRe identifies the elements of each component and their influence on the</a:t>
            </a:r>
            <a:br>
              <a:rPr lang="en-US" smtClean="0">
                <a:latin typeface="Arial" panose="020B0604020202020204" pitchFamily="34" charset="0"/>
              </a:rPr>
            </a:br>
            <a:r>
              <a:rPr lang="en-US" smtClean="0">
                <a:latin typeface="Arial" panose="020B0604020202020204" pitchFamily="34" charset="0"/>
              </a:rPr>
              <a:t>robustness of a decision outcome, while melding the two in support of insight</a:t>
            </a:r>
            <a:br>
              <a:rPr lang="en-US" smtClean="0">
                <a:latin typeface="Arial" panose="020B0604020202020204" pitchFamily="34" charset="0"/>
              </a:rPr>
            </a:br>
            <a:r>
              <a:rPr lang="en-US" smtClean="0">
                <a:latin typeface="Arial" panose="020B0604020202020204" pitchFamily="34" charset="0"/>
              </a:rPr>
              <a:t>building group dialogue about the problem. </a:t>
            </a:r>
            <a:r>
              <a:rPr lang="en-US" smtClean="0">
                <a:latin typeface="Arial" panose="020B0604020202020204" pitchFamily="34" charset="0"/>
                <a:hlinkClick r:id="rId3"/>
              </a:rPr>
              <a:t> </a:t>
            </a:r>
            <a:r>
              <a:rPr lang="en-US" smtClean="0">
                <a:latin typeface="Arial" panose="020B0604020202020204" pitchFamily="34" charset="0"/>
              </a:rPr>
              <a:t/>
            </a:r>
            <a:br>
              <a:rPr lang="en-US" smtClean="0">
                <a:latin typeface="Arial" panose="020B0604020202020204" pitchFamily="34" charset="0"/>
              </a:rPr>
            </a:br>
            <a:endParaRPr lang="en-US" smtClean="0">
              <a:latin typeface="Arial" panose="020B0604020202020204" pitchFamily="34" charset="0"/>
            </a:endParaRPr>
          </a:p>
        </p:txBody>
      </p:sp>
    </p:spTree>
    <p:extLst>
      <p:ext uri="{BB962C8B-B14F-4D97-AF65-F5344CB8AC3E}">
        <p14:creationId xmlns:p14="http://schemas.microsoft.com/office/powerpoint/2010/main" val="2993967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77D72-97A0-49D2-AA67-678A912C6BB8}" type="slidenum">
              <a:rPr lang="en-US" altLang="en-US"/>
              <a:pPr/>
              <a:t>15</a:t>
            </a:fld>
            <a:endParaRPr lang="en-US" altLang="en-US"/>
          </a:p>
        </p:txBody>
      </p:sp>
      <p:sp>
        <p:nvSpPr>
          <p:cNvPr id="262146" name="Rectangle 2"/>
          <p:cNvSpPr>
            <a:spLocks noGrp="1" noRot="1" noChangeAspect="1" noChangeArrowheads="1" noTextEdit="1"/>
          </p:cNvSpPr>
          <p:nvPr>
            <p:ph type="sldImg"/>
          </p:nvPr>
        </p:nvSpPr>
        <p:spPr>
          <a:xfrm>
            <a:off x="1182688" y="696913"/>
            <a:ext cx="4648200" cy="3486150"/>
          </a:xfrm>
          <a:ln/>
        </p:spPr>
      </p:sp>
      <p:sp>
        <p:nvSpPr>
          <p:cNvPr id="262147" name="Rectangle 3"/>
          <p:cNvSpPr>
            <a:spLocks noGrp="1" noChangeArrowheads="1"/>
          </p:cNvSpPr>
          <p:nvPr>
            <p:ph type="body" idx="1"/>
          </p:nvPr>
        </p:nvSpPr>
        <p:spPr>
          <a:xfrm>
            <a:off x="935038" y="4416425"/>
            <a:ext cx="5140325" cy="4183063"/>
          </a:xfrm>
        </p:spPr>
        <p:txBody>
          <a:bodyPr/>
          <a:lstStyle/>
          <a:p>
            <a:r>
              <a:rPr lang="en-US" altLang="en-US"/>
              <a:t>Video of Austin Blind Salamander provided by:</a:t>
            </a:r>
          </a:p>
          <a:p>
            <a:r>
              <a:rPr lang="en-US" altLang="en-US"/>
              <a:t>City of Austin Watershed Protection and Development Review Department</a:t>
            </a:r>
          </a:p>
          <a:p>
            <a:r>
              <a:rPr lang="en-US" altLang="en-US"/>
              <a:t>DeeAnn Chamberlain</a:t>
            </a:r>
          </a:p>
          <a:p>
            <a:r>
              <a:rPr lang="en-US" altLang="en-US"/>
              <a:t>All Rights Reserved</a:t>
            </a:r>
          </a:p>
        </p:txBody>
      </p:sp>
    </p:spTree>
    <p:extLst>
      <p:ext uri="{BB962C8B-B14F-4D97-AF65-F5344CB8AC3E}">
        <p14:creationId xmlns:p14="http://schemas.microsoft.com/office/powerpoint/2010/main" val="168990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7C5993-CFD4-43A1-9D3B-E1559A698976}" type="slidenum">
              <a:rPr lang="en-US" smtClean="0"/>
              <a:pPr/>
              <a:t>23</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image above is a graphic depiction of how the two components intersect in the case of calculating groundwater availability. The decision is the amount of allowable pumping, while the left axis shows the remaining storage</a:t>
            </a:r>
            <a:br>
              <a:rPr lang="en-US" smtClean="0">
                <a:latin typeface="Arial" panose="020B0604020202020204" pitchFamily="34" charset="0"/>
              </a:rPr>
            </a:br>
            <a:r>
              <a:rPr lang="en-US" smtClean="0">
                <a:latin typeface="Arial" panose="020B0604020202020204" pitchFamily="34" charset="0"/>
              </a:rPr>
              <a:t>in the aquifer and the right-hand axis shows the relative position that a stakeholder may select during</a:t>
            </a:r>
            <a:br>
              <a:rPr lang="en-US" smtClean="0">
                <a:latin typeface="Arial" panose="020B0604020202020204" pitchFamily="34" charset="0"/>
              </a:rPr>
            </a:br>
            <a:r>
              <a:rPr lang="en-US" smtClean="0">
                <a:latin typeface="Arial" panose="020B0604020202020204" pitchFamily="34" charset="0"/>
              </a:rPr>
              <a:t>a negotiation session.</a:t>
            </a:r>
            <a:br>
              <a:rPr lang="en-US" smtClean="0">
                <a:latin typeface="Arial" panose="020B0604020202020204" pitchFamily="34" charset="0"/>
              </a:rPr>
            </a:br>
            <a:r>
              <a:rPr lang="en-US" smtClean="0">
                <a:latin typeface="Arial" panose="020B0604020202020204" pitchFamily="34" charset="0"/>
              </a:rPr>
              <a:t/>
            </a:r>
            <a:br>
              <a:rPr lang="en-US" smtClean="0">
                <a:latin typeface="Arial" panose="020B0604020202020204" pitchFamily="34" charset="0"/>
              </a:rPr>
            </a:br>
            <a:r>
              <a:rPr lang="en-US" smtClean="0">
                <a:latin typeface="Arial" panose="020B0604020202020204" pitchFamily="34" charset="0"/>
              </a:rPr>
              <a:t>Human judgment can be separated into two components approaches, deliberative and affective.</a:t>
            </a:r>
            <a:br>
              <a:rPr lang="en-US" smtClean="0">
                <a:latin typeface="Arial" panose="020B0604020202020204" pitchFamily="34" charset="0"/>
              </a:rPr>
            </a:br>
            <a:r>
              <a:rPr lang="en-US" smtClean="0">
                <a:latin typeface="Arial" panose="020B0604020202020204" pitchFamily="34" charset="0"/>
              </a:rPr>
              <a:t>Logical decision making is guided by rational or deliberative thinking processes, while affective</a:t>
            </a:r>
            <a:br>
              <a:rPr lang="en-US" smtClean="0">
                <a:latin typeface="Arial" panose="020B0604020202020204" pitchFamily="34" charset="0"/>
              </a:rPr>
            </a:br>
            <a:r>
              <a:rPr lang="en-US" smtClean="0">
                <a:latin typeface="Arial" panose="020B0604020202020204" pitchFamily="34" charset="0"/>
              </a:rPr>
              <a:t>decision making is guided by emotional responses to a situation. Each component influences the</a:t>
            </a:r>
            <a:br>
              <a:rPr lang="en-US" smtClean="0">
                <a:latin typeface="Arial" panose="020B0604020202020204" pitchFamily="34" charset="0"/>
              </a:rPr>
            </a:br>
            <a:r>
              <a:rPr lang="en-US" smtClean="0">
                <a:latin typeface="Arial" panose="020B0604020202020204" pitchFamily="34" charset="0"/>
              </a:rPr>
              <a:t>ultimate outcome of a decision process. Using the methodologies and tools developed for</a:t>
            </a:r>
            <a:br>
              <a:rPr lang="en-US" smtClean="0">
                <a:latin typeface="Arial" panose="020B0604020202020204" pitchFamily="34" charset="0"/>
              </a:rPr>
            </a:br>
            <a:r>
              <a:rPr lang="en-US" smtClean="0">
                <a:latin typeface="Arial" panose="020B0604020202020204" pitchFamily="34" charset="0"/>
              </a:rPr>
              <a:t>CADRe, both aspects of human decision making can be incorporated. By explicitly recognizing</a:t>
            </a:r>
            <a:br>
              <a:rPr lang="en-US" smtClean="0">
                <a:latin typeface="Arial" panose="020B0604020202020204" pitchFamily="34" charset="0"/>
              </a:rPr>
            </a:br>
            <a:r>
              <a:rPr lang="en-US" smtClean="0">
                <a:latin typeface="Arial" panose="020B0604020202020204" pitchFamily="34" charset="0"/>
              </a:rPr>
              <a:t>the elements of a problem both the scientific and objective components can be analyzed</a:t>
            </a:r>
            <a:br>
              <a:rPr lang="en-US" smtClean="0">
                <a:latin typeface="Arial" panose="020B0604020202020204" pitchFamily="34" charset="0"/>
              </a:rPr>
            </a:br>
            <a:r>
              <a:rPr lang="en-US" smtClean="0">
                <a:latin typeface="Arial" panose="020B0604020202020204" pitchFamily="34" charset="0"/>
              </a:rPr>
              <a:t>within the context of the perceptions and priorities of participants in the decision making</a:t>
            </a:r>
            <a:br>
              <a:rPr lang="en-US" smtClean="0">
                <a:latin typeface="Arial" panose="020B0604020202020204" pitchFamily="34" charset="0"/>
              </a:rPr>
            </a:br>
            <a:r>
              <a:rPr lang="en-US" smtClean="0">
                <a:latin typeface="Arial" panose="020B0604020202020204" pitchFamily="34" charset="0"/>
              </a:rPr>
              <a:t>process. CADRe identifies the elements of each component and their influence on the</a:t>
            </a:r>
            <a:br>
              <a:rPr lang="en-US" smtClean="0">
                <a:latin typeface="Arial" panose="020B0604020202020204" pitchFamily="34" charset="0"/>
              </a:rPr>
            </a:br>
            <a:r>
              <a:rPr lang="en-US" smtClean="0">
                <a:latin typeface="Arial" panose="020B0604020202020204" pitchFamily="34" charset="0"/>
              </a:rPr>
              <a:t>robustness of a decision outcome, while melding the two in support of insight</a:t>
            </a:r>
            <a:br>
              <a:rPr lang="en-US" smtClean="0">
                <a:latin typeface="Arial" panose="020B0604020202020204" pitchFamily="34" charset="0"/>
              </a:rPr>
            </a:br>
            <a:r>
              <a:rPr lang="en-US" smtClean="0">
                <a:latin typeface="Arial" panose="020B0604020202020204" pitchFamily="34" charset="0"/>
              </a:rPr>
              <a:t>building group dialogue about the problem. </a:t>
            </a:r>
            <a:r>
              <a:rPr lang="en-US" smtClean="0">
                <a:latin typeface="Arial" panose="020B0604020202020204" pitchFamily="34" charset="0"/>
                <a:hlinkClick r:id="rId3"/>
              </a:rPr>
              <a:t> </a:t>
            </a:r>
            <a:r>
              <a:rPr lang="en-US" smtClean="0">
                <a:latin typeface="Arial" panose="020B0604020202020204" pitchFamily="34" charset="0"/>
              </a:rPr>
              <a:t/>
            </a:r>
            <a:br>
              <a:rPr lang="en-US" smtClean="0">
                <a:latin typeface="Arial" panose="020B0604020202020204" pitchFamily="34" charset="0"/>
              </a:rPr>
            </a:br>
            <a:endParaRPr lang="en-US" smtClean="0">
              <a:latin typeface="Arial" panose="020B0604020202020204" pitchFamily="34" charset="0"/>
            </a:endParaRPr>
          </a:p>
        </p:txBody>
      </p:sp>
    </p:spTree>
    <p:extLst>
      <p:ext uri="{BB962C8B-B14F-4D97-AF65-F5344CB8AC3E}">
        <p14:creationId xmlns:p14="http://schemas.microsoft.com/office/powerpoint/2010/main" val="361833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D95B2F-EDB9-4F7E-A4DE-87909BBDC84F}" type="slidenum">
              <a:rPr lang="en-US" smtClean="0"/>
              <a:pPr/>
              <a:t>24</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image above is a graphic depiction of how the two components intersect in the case of calculating groundwater availability. The decision is the amount of allowable pumping, while the left axis shows the remaining storage</a:t>
            </a:r>
            <a:br>
              <a:rPr lang="en-US" smtClean="0">
                <a:latin typeface="Arial" panose="020B0604020202020204" pitchFamily="34" charset="0"/>
              </a:rPr>
            </a:br>
            <a:r>
              <a:rPr lang="en-US" smtClean="0">
                <a:latin typeface="Arial" panose="020B0604020202020204" pitchFamily="34" charset="0"/>
              </a:rPr>
              <a:t>in the aquifer and the right-hand axis shows the relative position that a stakeholder may select during</a:t>
            </a:r>
            <a:br>
              <a:rPr lang="en-US" smtClean="0">
                <a:latin typeface="Arial" panose="020B0604020202020204" pitchFamily="34" charset="0"/>
              </a:rPr>
            </a:br>
            <a:r>
              <a:rPr lang="en-US" smtClean="0">
                <a:latin typeface="Arial" panose="020B0604020202020204" pitchFamily="34" charset="0"/>
              </a:rPr>
              <a:t>a negotiation session.</a:t>
            </a:r>
            <a:br>
              <a:rPr lang="en-US" smtClean="0">
                <a:latin typeface="Arial" panose="020B0604020202020204" pitchFamily="34" charset="0"/>
              </a:rPr>
            </a:br>
            <a:r>
              <a:rPr lang="en-US" smtClean="0">
                <a:latin typeface="Arial" panose="020B0604020202020204" pitchFamily="34" charset="0"/>
              </a:rPr>
              <a:t/>
            </a:r>
            <a:br>
              <a:rPr lang="en-US" smtClean="0">
                <a:latin typeface="Arial" panose="020B0604020202020204" pitchFamily="34" charset="0"/>
              </a:rPr>
            </a:br>
            <a:r>
              <a:rPr lang="en-US" smtClean="0">
                <a:latin typeface="Arial" panose="020B0604020202020204" pitchFamily="34" charset="0"/>
              </a:rPr>
              <a:t>Human judgment can be separated into two components approaches, deliberative and affective.</a:t>
            </a:r>
            <a:br>
              <a:rPr lang="en-US" smtClean="0">
                <a:latin typeface="Arial" panose="020B0604020202020204" pitchFamily="34" charset="0"/>
              </a:rPr>
            </a:br>
            <a:r>
              <a:rPr lang="en-US" smtClean="0">
                <a:latin typeface="Arial" panose="020B0604020202020204" pitchFamily="34" charset="0"/>
              </a:rPr>
              <a:t>Logical decision making is guided by rational or deliberative thinking processes, while affective</a:t>
            </a:r>
            <a:br>
              <a:rPr lang="en-US" smtClean="0">
                <a:latin typeface="Arial" panose="020B0604020202020204" pitchFamily="34" charset="0"/>
              </a:rPr>
            </a:br>
            <a:r>
              <a:rPr lang="en-US" smtClean="0">
                <a:latin typeface="Arial" panose="020B0604020202020204" pitchFamily="34" charset="0"/>
              </a:rPr>
              <a:t>decision making is guided by emotional responses to a situation. Each component influences the</a:t>
            </a:r>
            <a:br>
              <a:rPr lang="en-US" smtClean="0">
                <a:latin typeface="Arial" panose="020B0604020202020204" pitchFamily="34" charset="0"/>
              </a:rPr>
            </a:br>
            <a:r>
              <a:rPr lang="en-US" smtClean="0">
                <a:latin typeface="Arial" panose="020B0604020202020204" pitchFamily="34" charset="0"/>
              </a:rPr>
              <a:t>ultimate outcome of a decision process. Using the methodologies and tools developed for</a:t>
            </a:r>
            <a:br>
              <a:rPr lang="en-US" smtClean="0">
                <a:latin typeface="Arial" panose="020B0604020202020204" pitchFamily="34" charset="0"/>
              </a:rPr>
            </a:br>
            <a:r>
              <a:rPr lang="en-US" smtClean="0">
                <a:latin typeface="Arial" panose="020B0604020202020204" pitchFamily="34" charset="0"/>
              </a:rPr>
              <a:t>CADRe, both aspects of human decision making can be incorporated. By explicitly recognizing</a:t>
            </a:r>
            <a:br>
              <a:rPr lang="en-US" smtClean="0">
                <a:latin typeface="Arial" panose="020B0604020202020204" pitchFamily="34" charset="0"/>
              </a:rPr>
            </a:br>
            <a:r>
              <a:rPr lang="en-US" smtClean="0">
                <a:latin typeface="Arial" panose="020B0604020202020204" pitchFamily="34" charset="0"/>
              </a:rPr>
              <a:t>the elements of a problem both the scientific and objective components can be analyzed</a:t>
            </a:r>
            <a:br>
              <a:rPr lang="en-US" smtClean="0">
                <a:latin typeface="Arial" panose="020B0604020202020204" pitchFamily="34" charset="0"/>
              </a:rPr>
            </a:br>
            <a:r>
              <a:rPr lang="en-US" smtClean="0">
                <a:latin typeface="Arial" panose="020B0604020202020204" pitchFamily="34" charset="0"/>
              </a:rPr>
              <a:t>within the context of the perceptions and priorities of participants in the decision making</a:t>
            </a:r>
            <a:br>
              <a:rPr lang="en-US" smtClean="0">
                <a:latin typeface="Arial" panose="020B0604020202020204" pitchFamily="34" charset="0"/>
              </a:rPr>
            </a:br>
            <a:r>
              <a:rPr lang="en-US" smtClean="0">
                <a:latin typeface="Arial" panose="020B0604020202020204" pitchFamily="34" charset="0"/>
              </a:rPr>
              <a:t>process. CADRe identifies the elements of each component and their influence on the</a:t>
            </a:r>
            <a:br>
              <a:rPr lang="en-US" smtClean="0">
                <a:latin typeface="Arial" panose="020B0604020202020204" pitchFamily="34" charset="0"/>
              </a:rPr>
            </a:br>
            <a:r>
              <a:rPr lang="en-US" smtClean="0">
                <a:latin typeface="Arial" panose="020B0604020202020204" pitchFamily="34" charset="0"/>
              </a:rPr>
              <a:t>robustness of a decision outcome, while melding the two in support of insight</a:t>
            </a:r>
            <a:br>
              <a:rPr lang="en-US" smtClean="0">
                <a:latin typeface="Arial" panose="020B0604020202020204" pitchFamily="34" charset="0"/>
              </a:rPr>
            </a:br>
            <a:r>
              <a:rPr lang="en-US" smtClean="0">
                <a:latin typeface="Arial" panose="020B0604020202020204" pitchFamily="34" charset="0"/>
              </a:rPr>
              <a:t>building group dialogue about the problem. </a:t>
            </a:r>
            <a:r>
              <a:rPr lang="en-US" smtClean="0">
                <a:latin typeface="Arial" panose="020B0604020202020204" pitchFamily="34" charset="0"/>
                <a:hlinkClick r:id="rId3"/>
              </a:rPr>
              <a:t> </a:t>
            </a:r>
            <a:r>
              <a:rPr lang="en-US" smtClean="0">
                <a:latin typeface="Arial" panose="020B0604020202020204" pitchFamily="34" charset="0"/>
              </a:rPr>
              <a:t/>
            </a:r>
            <a:br>
              <a:rPr lang="en-US" smtClean="0">
                <a:latin typeface="Arial" panose="020B0604020202020204" pitchFamily="34" charset="0"/>
              </a:rPr>
            </a:br>
            <a:endParaRPr lang="en-US" smtClean="0">
              <a:latin typeface="Arial" panose="020B0604020202020204" pitchFamily="34" charset="0"/>
            </a:endParaRPr>
          </a:p>
        </p:txBody>
      </p:sp>
    </p:spTree>
    <p:extLst>
      <p:ext uri="{BB962C8B-B14F-4D97-AF65-F5344CB8AC3E}">
        <p14:creationId xmlns:p14="http://schemas.microsoft.com/office/powerpoint/2010/main" val="255737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912C642E-4ADC-435A-B9E4-10B28B31E822}" type="slidenum">
              <a:rPr lang="en-US" altLang="en-US">
                <a:latin typeface="Tahoma" panose="020B0604030504040204" pitchFamily="34" charset="0"/>
              </a:rPr>
              <a:pPr algn="r"/>
              <a:t>31</a:t>
            </a:fld>
            <a:endParaRPr lang="en-US" altLang="en-US">
              <a:latin typeface="Tahoma" panose="020B060403050404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368300" y="4343400"/>
            <a:ext cx="6083300" cy="4584700"/>
          </a:xfrm>
          <a:noFill/>
        </p:spPr>
        <p:txBody>
          <a:bodyPr/>
          <a:lstStyle/>
          <a:p>
            <a:pPr eaLnBrk="1" hangingPunct="1"/>
            <a:r>
              <a:rPr lang="en-US" altLang="en-US" sz="1000" b="1" smtClean="0"/>
              <a:t>REFERENCES CITED</a:t>
            </a:r>
          </a:p>
          <a:p>
            <a:pPr eaLnBrk="1" hangingPunct="1"/>
            <a:r>
              <a:rPr lang="en-US" altLang="en-US" sz="1000" b="1" smtClean="0"/>
              <a:t>Austin-American Statesman</a:t>
            </a:r>
            <a:r>
              <a:rPr lang="en-US" altLang="en-US" sz="1000" smtClean="0"/>
              <a:t>, 1996, Houses sprouting in Williamson: September 9, p. 1.</a:t>
            </a:r>
          </a:p>
          <a:p>
            <a:pPr eaLnBrk="1" hangingPunct="1"/>
            <a:r>
              <a:rPr lang="en-US" altLang="en-US" sz="1000" b="1" smtClean="0"/>
              <a:t>Clement, T. J., and Sharp, J. M., Jr.,</a:t>
            </a:r>
            <a:r>
              <a:rPr lang="en-US" altLang="en-US" sz="1000" smtClean="0"/>
              <a:t> 1988, Hydrochemical facies in the bad-water zone of the Edwards aquifer, Central Texas, </a:t>
            </a:r>
            <a:r>
              <a:rPr lang="en-US" altLang="en-US" sz="1000" i="1" smtClean="0"/>
              <a:t>in </a:t>
            </a:r>
            <a:r>
              <a:rPr lang="en-US" altLang="en-US" sz="1000" smtClean="0"/>
              <a:t>Proceedings of the Ground Water Geochemistry Conference: Dublin, Ohio, National Water Well Association, p. 127–149.</a:t>
            </a:r>
          </a:p>
          <a:p>
            <a:pPr eaLnBrk="1" hangingPunct="1"/>
            <a:r>
              <a:rPr lang="en-US" altLang="en-US" sz="1000" b="1" smtClean="0"/>
              <a:t>Crowe, J., and Sharp, J. M., Jr.,</a:t>
            </a:r>
            <a:r>
              <a:rPr lang="en-US" altLang="en-US" sz="1000" smtClean="0"/>
              <a:t> 1997, Hydrogeologic delineation of habitats for endangered species: The Comal Springs/River system: Environmental Geology, v. 30, p. 17–28.</a:t>
            </a:r>
          </a:p>
          <a:p>
            <a:pPr eaLnBrk="1" hangingPunct="1"/>
            <a:r>
              <a:rPr lang="en-US" altLang="en-US" sz="1000" b="1" smtClean="0"/>
              <a:t>Hauwert, N.,</a:t>
            </a:r>
            <a:r>
              <a:rPr lang="en-US" altLang="en-US" sz="1000" smtClean="0"/>
              <a:t> 1997, Geological map of the Barton Springs segment of the Edwards aquifer: Austin, Texas, Barton Springs/Edwards Aquifer Underground Water Conservation District, 1 sheet.</a:t>
            </a:r>
          </a:p>
          <a:p>
            <a:pPr eaLnBrk="1" hangingPunct="1"/>
            <a:r>
              <a:rPr lang="en-US" altLang="en-US" sz="1000" b="1" smtClean="0"/>
              <a:t>HDR Engineering, Inc.,</a:t>
            </a:r>
            <a:r>
              <a:rPr lang="en-US" altLang="en-US" sz="1000" smtClean="0"/>
              <a:t> 1993, Recharge enhancement study: Guadalupe–San Antonio River Basin: San Antonio, Texas, Volume 1, Executive Summary, 44 p.</a:t>
            </a:r>
          </a:p>
          <a:p>
            <a:pPr eaLnBrk="1" hangingPunct="1"/>
            <a:r>
              <a:rPr lang="en-US" altLang="en-US" sz="1000" b="1" smtClean="0"/>
              <a:t>Hovorka, S. D., Ruppel, S. C., Dutton, A. R., and Yeh, J., </a:t>
            </a:r>
            <a:r>
              <a:rPr lang="en-US" altLang="en-US" sz="1000" smtClean="0"/>
              <a:t>1993, Edwards aquifer storage assessment, Kinney County to Hays County, Texas: San Antonio, Texas, Edwards Aquifer Underground Water Conservation District Report No. 93-04-F0, 101 p.</a:t>
            </a:r>
          </a:p>
          <a:p>
            <a:pPr eaLnBrk="1" hangingPunct="1"/>
            <a:r>
              <a:rPr lang="en-US" altLang="en-US" sz="1000" b="1" smtClean="0"/>
              <a:t>Hovorka, S. D., Mace, R. E., and Collins, E. W.,</a:t>
            </a:r>
            <a:r>
              <a:rPr lang="en-US" altLang="en-US" sz="1000" smtClean="0"/>
              <a:t> 1995, Regional distribution of permeability in the Edwards aquifer: San Antonio, Texas, Edwards Aquifer Underground Water Conservation District Report No. 93- 17-F0, 128 p.</a:t>
            </a:r>
          </a:p>
          <a:p>
            <a:pPr eaLnBrk="1" hangingPunct="1"/>
            <a:r>
              <a:rPr lang="en-US" altLang="en-US" sz="1000" b="1" smtClean="0"/>
              <a:t>Larkin, R. G., and Sharp, J. M., Jr.,</a:t>
            </a:r>
            <a:r>
              <a:rPr lang="en-US" altLang="en-US" sz="1000" smtClean="0"/>
              <a:t> 1992, On the relationship between river basin geomorphology, aquifer hydraulics, and ground-water flow direction in alluvial aquifers: Geological Society of America Bulletin, v. 104, p. 1608–1620.</a:t>
            </a:r>
          </a:p>
          <a:p>
            <a:pPr eaLnBrk="1" hangingPunct="1"/>
            <a:r>
              <a:rPr lang="en-US" altLang="en-US" sz="1000" b="1" smtClean="0"/>
              <a:t>Lesser, J. M., and Lesser, G.,</a:t>
            </a:r>
            <a:r>
              <a:rPr lang="en-US" altLang="en-US" sz="1000" smtClean="0"/>
              <a:t> 1988, Region 9, Sierra Madre Oriental, </a:t>
            </a:r>
            <a:r>
              <a:rPr lang="en-US" altLang="en-US" sz="1000" i="1" smtClean="0"/>
              <a:t>in </a:t>
            </a:r>
            <a:r>
              <a:rPr lang="en-US" altLang="en-US" sz="1000" smtClean="0"/>
              <a:t>Back, W., et al., eds., Hydrogeology: Boulder, Colorado, Geological Society of America, Geology of North America, v. O-2, p. 89–92.</a:t>
            </a:r>
          </a:p>
          <a:p>
            <a:pPr eaLnBrk="1" hangingPunct="1"/>
            <a:r>
              <a:rPr lang="en-US" altLang="en-US" sz="1000" b="1" smtClean="0"/>
              <a:t>Livingston</a:t>
            </a:r>
            <a:r>
              <a:rPr lang="en-US" altLang="en-US" sz="1000" smtClean="0"/>
              <a:t>, p., 1942, A few interesting facts regarding natural flow from artesian well 4, owned by the San Antonio Public Service Company, San Antonio, Texas: U.S. Geological Survey Open-File Report, 7 p.</a:t>
            </a:r>
          </a:p>
          <a:p>
            <a:pPr eaLnBrk="1" hangingPunct="1"/>
            <a:r>
              <a:rPr lang="en-US" altLang="en-US" sz="1000" b="1" smtClean="0"/>
              <a:t>Longley, G.</a:t>
            </a:r>
            <a:r>
              <a:rPr lang="en-US" altLang="en-US" sz="1000" smtClean="0"/>
              <a:t> 1981, The Edwards aquifer—Earth’s most diverse groundwater ecosystem?: International Journal of Speleology, no. 11, p. 123–128.</a:t>
            </a:r>
          </a:p>
        </p:txBody>
      </p:sp>
    </p:spTree>
    <p:extLst>
      <p:ext uri="{BB962C8B-B14F-4D97-AF65-F5344CB8AC3E}">
        <p14:creationId xmlns:p14="http://schemas.microsoft.com/office/powerpoint/2010/main" val="399686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987524-9B5E-432D-B131-ADBCE12DC0FB}" type="slidenum">
              <a:rPr lang="en-US" smtClean="0"/>
              <a:pPr/>
              <a:t>48</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14925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5B722E1-3F3D-46FD-A726-2C48DFCA17E9}" type="slidenum">
              <a:rPr lang="en-US" altLang="en-US"/>
              <a:pPr/>
              <a:t>‹#›</a:t>
            </a:fld>
            <a:endParaRPr lang="en-US" altLang="en-US"/>
          </a:p>
        </p:txBody>
      </p:sp>
    </p:spTree>
    <p:extLst>
      <p:ext uri="{BB962C8B-B14F-4D97-AF65-F5344CB8AC3E}">
        <p14:creationId xmlns:p14="http://schemas.microsoft.com/office/powerpoint/2010/main" val="383760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4017527-DF27-42A0-940C-54AB6E5A68E7}" type="slidenum">
              <a:rPr lang="en-US" altLang="en-US"/>
              <a:pPr/>
              <a:t>‹#›</a:t>
            </a:fld>
            <a:endParaRPr lang="en-US" altLang="en-US"/>
          </a:p>
        </p:txBody>
      </p:sp>
    </p:spTree>
    <p:extLst>
      <p:ext uri="{BB962C8B-B14F-4D97-AF65-F5344CB8AC3E}">
        <p14:creationId xmlns:p14="http://schemas.microsoft.com/office/powerpoint/2010/main" val="25990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37499D-AD79-4B73-B2B3-FDF5377EBD2D}" type="slidenum">
              <a:rPr lang="en-US" altLang="en-US"/>
              <a:pPr/>
              <a:t>‹#›</a:t>
            </a:fld>
            <a:endParaRPr lang="en-US" altLang="en-US"/>
          </a:p>
        </p:txBody>
      </p:sp>
    </p:spTree>
    <p:extLst>
      <p:ext uri="{BB962C8B-B14F-4D97-AF65-F5344CB8AC3E}">
        <p14:creationId xmlns:p14="http://schemas.microsoft.com/office/powerpoint/2010/main" val="2619857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F3083BD-85F5-4B2F-B9E1-E45D23B90787}" type="slidenum">
              <a:rPr lang="en-US" altLang="en-US"/>
              <a:pPr/>
              <a:t>‹#›</a:t>
            </a:fld>
            <a:endParaRPr lang="en-US" altLang="en-US"/>
          </a:p>
        </p:txBody>
      </p:sp>
    </p:spTree>
    <p:extLst>
      <p:ext uri="{BB962C8B-B14F-4D97-AF65-F5344CB8AC3E}">
        <p14:creationId xmlns:p14="http://schemas.microsoft.com/office/powerpoint/2010/main" val="200711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02846A4-2316-4709-8A40-CA4FEB01C6FB}" type="slidenum">
              <a:rPr lang="en-US" altLang="en-US"/>
              <a:pPr/>
              <a:t>‹#›</a:t>
            </a:fld>
            <a:endParaRPr lang="en-US" altLang="en-US"/>
          </a:p>
        </p:txBody>
      </p:sp>
    </p:spTree>
    <p:extLst>
      <p:ext uri="{BB962C8B-B14F-4D97-AF65-F5344CB8AC3E}">
        <p14:creationId xmlns:p14="http://schemas.microsoft.com/office/powerpoint/2010/main" val="242654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F7EF068-EB29-46DB-92B1-25E11DC39287}" type="slidenum">
              <a:rPr lang="en-US" altLang="en-US"/>
              <a:pPr/>
              <a:t>‹#›</a:t>
            </a:fld>
            <a:endParaRPr lang="en-US" altLang="en-US"/>
          </a:p>
        </p:txBody>
      </p:sp>
    </p:spTree>
    <p:extLst>
      <p:ext uri="{BB962C8B-B14F-4D97-AF65-F5344CB8AC3E}">
        <p14:creationId xmlns:p14="http://schemas.microsoft.com/office/powerpoint/2010/main" val="171730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3052E96-51FF-4DF3-86D9-0EBC5A5E42FC}" type="slidenum">
              <a:rPr lang="en-US" altLang="en-US"/>
              <a:pPr/>
              <a:t>‹#›</a:t>
            </a:fld>
            <a:endParaRPr lang="en-US" altLang="en-US"/>
          </a:p>
        </p:txBody>
      </p:sp>
    </p:spTree>
    <p:extLst>
      <p:ext uri="{BB962C8B-B14F-4D97-AF65-F5344CB8AC3E}">
        <p14:creationId xmlns:p14="http://schemas.microsoft.com/office/powerpoint/2010/main" val="282647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0AB79BA-521C-4C6D-A362-ED53E8DC2414}" type="slidenum">
              <a:rPr lang="en-US" altLang="en-US"/>
              <a:pPr/>
              <a:t>‹#›</a:t>
            </a:fld>
            <a:endParaRPr lang="en-US" altLang="en-US"/>
          </a:p>
        </p:txBody>
      </p:sp>
    </p:spTree>
    <p:extLst>
      <p:ext uri="{BB962C8B-B14F-4D97-AF65-F5344CB8AC3E}">
        <p14:creationId xmlns:p14="http://schemas.microsoft.com/office/powerpoint/2010/main" val="18974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170BDA2-65EB-439B-8A9F-BF8621FFF190}" type="slidenum">
              <a:rPr lang="en-US" altLang="en-US"/>
              <a:pPr/>
              <a:t>‹#›</a:t>
            </a:fld>
            <a:endParaRPr lang="en-US" altLang="en-US"/>
          </a:p>
        </p:txBody>
      </p:sp>
    </p:spTree>
    <p:extLst>
      <p:ext uri="{BB962C8B-B14F-4D97-AF65-F5344CB8AC3E}">
        <p14:creationId xmlns:p14="http://schemas.microsoft.com/office/powerpoint/2010/main" val="169958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97CD5A1-ED3D-4C94-9FE9-3B17D04D8769}" type="slidenum">
              <a:rPr lang="en-US" altLang="en-US"/>
              <a:pPr/>
              <a:t>‹#›</a:t>
            </a:fld>
            <a:endParaRPr lang="en-US" altLang="en-US"/>
          </a:p>
        </p:txBody>
      </p:sp>
    </p:spTree>
    <p:extLst>
      <p:ext uri="{BB962C8B-B14F-4D97-AF65-F5344CB8AC3E}">
        <p14:creationId xmlns:p14="http://schemas.microsoft.com/office/powerpoint/2010/main" val="279293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C0E1F8E-0FCE-4BAA-9108-E8445A51AF07}" type="slidenum">
              <a:rPr lang="en-US" altLang="en-US"/>
              <a:pPr/>
              <a:t>‹#›</a:t>
            </a:fld>
            <a:endParaRPr lang="en-US" altLang="en-US"/>
          </a:p>
        </p:txBody>
      </p:sp>
    </p:spTree>
    <p:extLst>
      <p:ext uri="{BB962C8B-B14F-4D97-AF65-F5344CB8AC3E}">
        <p14:creationId xmlns:p14="http://schemas.microsoft.com/office/powerpoint/2010/main" val="397478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2A09AF9-0786-404B-9DEC-C86F8B25DE6D}" type="slidenum">
              <a:rPr lang="en-US" altLang="en-US"/>
              <a:pPr/>
              <a:t>‹#›</a:t>
            </a:fld>
            <a:endParaRPr lang="en-US" altLang="en-US"/>
          </a:p>
        </p:txBody>
      </p:sp>
    </p:spTree>
    <p:extLst>
      <p:ext uri="{BB962C8B-B14F-4D97-AF65-F5344CB8AC3E}">
        <p14:creationId xmlns:p14="http://schemas.microsoft.com/office/powerpoint/2010/main" val="226934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50000">
              <a:srgbClr val="000099"/>
            </a:gs>
            <a:gs pos="100000">
              <a:srgbClr val="000099">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555771C4-1C59-48E4-B5CC-4FC006A307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d0fad1ff-a5aa-4d45-916c-1437fa2be654@namprd06.prod.outlook.com"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ideo" Target="file:///\\geosrv\main\public\Outreach\edwardsaquifer\2%20Presentation\austBlindSal.avi" TargetMode="External"/><Relationship Id="rId5" Type="http://schemas.openxmlformats.org/officeDocument/2006/relationships/image" Target="../media/image12.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107504" y="908720"/>
            <a:ext cx="8856984" cy="2952328"/>
          </a:xfrm>
        </p:spPr>
        <p:txBody>
          <a:bodyPr anchor="ctr"/>
          <a:lstStyle/>
          <a:p>
            <a:r>
              <a:rPr lang="en-US" sz="4400" b="1" dirty="0">
                <a:solidFill>
                  <a:srgbClr val="FFFF00"/>
                </a:solidFill>
              </a:rPr>
              <a:t>GROUNDWATER SUSTAINABILITY RESOURCE</a:t>
            </a:r>
            <a:r>
              <a:rPr lang="en-US" sz="4400" b="1" dirty="0" smtClean="0">
                <a:solidFill>
                  <a:srgbClr val="FFFF00"/>
                </a:solidFill>
              </a:rPr>
              <a:t>:</a:t>
            </a:r>
            <a:r>
              <a:rPr lang="en-US" sz="4400" b="1" dirty="0">
                <a:solidFill>
                  <a:srgbClr val="FFFF00"/>
                </a:solidFill>
              </a:rPr>
              <a:t/>
            </a:r>
            <a:br>
              <a:rPr lang="en-US" sz="4400" b="1" dirty="0">
                <a:solidFill>
                  <a:srgbClr val="FFFF00"/>
                </a:solidFill>
              </a:rPr>
            </a:br>
            <a:r>
              <a:rPr lang="en-US" sz="4400" b="1" dirty="0">
                <a:solidFill>
                  <a:srgbClr val="FFFF00"/>
                </a:solidFill>
              </a:rPr>
              <a:t>Conceptual Evolution, Opportunities, &amp; Challenges</a:t>
            </a:r>
            <a:r>
              <a:rPr lang="en-US" sz="4400" dirty="0"/>
              <a:t/>
            </a:r>
            <a:br>
              <a:rPr lang="en-US" sz="4400" dirty="0"/>
            </a:br>
            <a:endParaRPr lang="en-US" altLang="en-US" sz="4400" dirty="0"/>
          </a:p>
        </p:txBody>
      </p:sp>
      <p:sp>
        <p:nvSpPr>
          <p:cNvPr id="233475" name="Rectangle 3"/>
          <p:cNvSpPr>
            <a:spLocks noGrp="1" noChangeArrowheads="1"/>
          </p:cNvSpPr>
          <p:nvPr>
            <p:ph type="subTitle" idx="1"/>
          </p:nvPr>
        </p:nvSpPr>
        <p:spPr>
          <a:xfrm>
            <a:off x="1475656" y="4077072"/>
            <a:ext cx="6480720" cy="1512168"/>
          </a:xfrm>
        </p:spPr>
        <p:txBody>
          <a:bodyPr/>
          <a:lstStyle/>
          <a:p>
            <a:r>
              <a:rPr lang="en-US" sz="3600" b="1" dirty="0">
                <a:solidFill>
                  <a:schemeClr val="bg1"/>
                </a:solidFill>
              </a:rPr>
              <a:t>John M. </a:t>
            </a:r>
            <a:r>
              <a:rPr lang="en-US" sz="3600" b="1" dirty="0" smtClean="0">
                <a:solidFill>
                  <a:schemeClr val="bg1"/>
                </a:solidFill>
              </a:rPr>
              <a:t>Sharp</a:t>
            </a:r>
          </a:p>
          <a:p>
            <a:r>
              <a:rPr lang="en-US" sz="3600" b="1" dirty="0" smtClean="0">
                <a:solidFill>
                  <a:srgbClr val="FFC000"/>
                </a:solidFill>
              </a:rPr>
              <a:t>The University of Texas</a:t>
            </a:r>
          </a:p>
          <a:p>
            <a:r>
              <a:rPr lang="en-US" sz="3600" b="1" dirty="0" smtClean="0">
                <a:solidFill>
                  <a:schemeClr val="bg1"/>
                </a:solidFill>
              </a:rPr>
              <a:t>Austin, Texas, USA</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5148064" y="23284"/>
            <a:ext cx="3744416" cy="6502060"/>
          </a:xfrm>
        </p:spPr>
        <p:txBody>
          <a:bodyPr/>
          <a:lstStyle/>
          <a:p>
            <a:pPr algn="l"/>
            <a:r>
              <a:rPr lang="en-US" altLang="en-US" sz="3600" b="1" dirty="0" smtClean="0">
                <a:solidFill>
                  <a:srgbClr val="FFFF00"/>
                </a:solidFill>
              </a:rPr>
              <a:t>  SAFE YIELD</a:t>
            </a:r>
            <a:r>
              <a:rPr lang="en-US" altLang="en-US" sz="3600" b="1" dirty="0">
                <a:solidFill>
                  <a:srgbClr val="FFFF00"/>
                </a:solidFill>
              </a:rPr>
              <a:t/>
            </a:r>
            <a:br>
              <a:rPr lang="en-US" altLang="en-US" sz="3600" b="1" dirty="0">
                <a:solidFill>
                  <a:srgbClr val="FFFF00"/>
                </a:solidFill>
              </a:rPr>
            </a:br>
            <a:r>
              <a:rPr lang="en-US" altLang="en-US" sz="3600" b="1" dirty="0" smtClean="0">
                <a:solidFill>
                  <a:srgbClr val="FFFF00"/>
                </a:solidFill>
              </a:rPr>
              <a:t>  ESTIMATES</a:t>
            </a:r>
            <a:r>
              <a:rPr lang="en-US" altLang="en-US" sz="3600" dirty="0" smtClean="0">
                <a:solidFill>
                  <a:schemeClr val="bg1"/>
                </a:solidFill>
              </a:rPr>
              <a:t/>
            </a:r>
            <a:br>
              <a:rPr lang="en-US" altLang="en-US" sz="3600" dirty="0" smtClean="0">
                <a:solidFill>
                  <a:schemeClr val="bg1"/>
                </a:solidFill>
              </a:rPr>
            </a:br>
            <a:r>
              <a:rPr lang="en-US" altLang="en-US" sz="3600" dirty="0" smtClean="0">
                <a:solidFill>
                  <a:schemeClr val="bg1"/>
                </a:solidFill>
              </a:rPr>
              <a:t/>
            </a:r>
            <a:br>
              <a:rPr lang="en-US" altLang="en-US" sz="3600" dirty="0" smtClean="0">
                <a:solidFill>
                  <a:schemeClr val="bg1"/>
                </a:solidFill>
              </a:rPr>
            </a:br>
            <a:r>
              <a:rPr lang="en-US" altLang="en-US" sz="2400" b="1" dirty="0" smtClean="0">
                <a:solidFill>
                  <a:schemeClr val="bg1"/>
                </a:solidFill>
              </a:rPr>
              <a:t>Estimating safe yield is conceptually simple, but some models are extremely complicated numerical procedures.</a:t>
            </a:r>
            <a:br>
              <a:rPr lang="en-US" altLang="en-US" sz="2400" b="1" dirty="0" smtClean="0">
                <a:solidFill>
                  <a:schemeClr val="bg1"/>
                </a:solidFill>
              </a:rPr>
            </a:br>
            <a:r>
              <a:rPr lang="en-US" altLang="en-US" sz="2400" b="1" dirty="0">
                <a:solidFill>
                  <a:schemeClr val="bg1"/>
                </a:solidFill>
              </a:rPr>
              <a:t/>
            </a:r>
            <a:br>
              <a:rPr lang="en-US" altLang="en-US" sz="2400" b="1" dirty="0">
                <a:solidFill>
                  <a:schemeClr val="bg1"/>
                </a:solidFill>
              </a:rPr>
            </a:br>
            <a:r>
              <a:rPr lang="en-US" altLang="en-US" sz="2400" b="1" dirty="0" smtClean="0">
                <a:solidFill>
                  <a:schemeClr val="bg1"/>
                </a:solidFill>
              </a:rPr>
              <a:t>The models on the left are simple &amp; demonstrate the process.</a:t>
            </a:r>
            <a:endParaRPr lang="en-US" altLang="en-US" sz="2400" b="1" dirty="0">
              <a:solidFill>
                <a:schemeClr val="bg1"/>
              </a:solidFill>
            </a:endParaRPr>
          </a:p>
        </p:txBody>
      </p:sp>
      <p:pic>
        <p:nvPicPr>
          <p:cNvPr id="5" name="Picture 4" descr="cid:d0fad1ff-a5aa-4d45-916c-1437fa2be654@namprd06.prod.outlook.com"/>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07504" y="233264"/>
            <a:ext cx="4931012" cy="662473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433148" y="2349606"/>
            <a:ext cx="8531340" cy="3455658"/>
          </a:xfrm>
          <a:noFill/>
        </p:spPr>
        <p:txBody>
          <a:bodyPr/>
          <a:lstStyle/>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Doesn’t  exceed natural </a:t>
            </a:r>
            <a:r>
              <a:rPr lang="en-US" sz="2800" dirty="0">
                <a:solidFill>
                  <a:schemeClr val="bg1"/>
                </a:solidFill>
                <a:latin typeface="Times New Roman" panose="02020603050405020304" pitchFamily="18" charset="0"/>
                <a:cs typeface="Times New Roman" panose="02020603050405020304" pitchFamily="18" charset="0"/>
              </a:rPr>
              <a:t>average annual recharge </a:t>
            </a:r>
            <a:r>
              <a:rPr lang="en-US" sz="2800" dirty="0" smtClean="0">
                <a:solidFill>
                  <a:schemeClr val="bg1"/>
                </a:solidFill>
                <a:latin typeface="Times New Roman" panose="02020603050405020304" pitchFamily="18" charset="0"/>
                <a:cs typeface="Times New Roman" panose="02020603050405020304" pitchFamily="18" charset="0"/>
              </a:rPr>
              <a:t>rates,</a:t>
            </a:r>
          </a:p>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Is not used to damage adjoining </a:t>
            </a:r>
            <a:r>
              <a:rPr lang="en-US" sz="2800" dirty="0">
                <a:solidFill>
                  <a:schemeClr val="bg1"/>
                </a:solidFill>
                <a:latin typeface="Times New Roman" panose="02020603050405020304" pitchFamily="18" charset="0"/>
                <a:cs typeface="Times New Roman" panose="02020603050405020304" pitchFamily="18" charset="0"/>
              </a:rPr>
              <a:t>properties </a:t>
            </a:r>
            <a:r>
              <a:rPr lang="en-US" sz="2800" dirty="0" smtClean="0">
                <a:solidFill>
                  <a:schemeClr val="bg1"/>
                </a:solidFill>
                <a:latin typeface="Times New Roman" panose="02020603050405020304" pitchFamily="18" charset="0"/>
                <a:cs typeface="Times New Roman" panose="02020603050405020304" pitchFamily="18" charset="0"/>
              </a:rPr>
              <a:t>maliciously,</a:t>
            </a:r>
            <a:endParaRPr lang="en-US" sz="2800" dirty="0">
              <a:solidFill>
                <a:schemeClr val="bg1"/>
              </a:solidFill>
              <a:latin typeface="Times New Roman" panose="02020603050405020304" pitchFamily="18" charset="0"/>
              <a:cs typeface="Times New Roman" panose="02020603050405020304" pitchFamily="18" charset="0"/>
            </a:endParaRPr>
          </a:p>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Avoids negative water quality impacts,</a:t>
            </a:r>
          </a:p>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Preserves economic viability,</a:t>
            </a:r>
          </a:p>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Doesn’t cause undesirable subsidence,</a:t>
            </a:r>
          </a:p>
          <a:p>
            <a:pPr eaLnBrk="1" hangingPunct="1">
              <a:buClr>
                <a:srgbClr val="FF0000"/>
              </a:buClr>
            </a:pPr>
            <a:r>
              <a:rPr lang="en-US" sz="2800" dirty="0" smtClean="0">
                <a:solidFill>
                  <a:schemeClr val="bg1"/>
                </a:solidFill>
                <a:latin typeface="Times New Roman" panose="02020603050405020304" pitchFamily="18" charset="0"/>
                <a:cs typeface="Times New Roman" panose="02020603050405020304" pitchFamily="18" charset="0"/>
              </a:rPr>
              <a:t>&amp; Complies with existing legal constraints</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smtClean="0">
              <a:solidFill>
                <a:schemeClr val="bg1"/>
              </a:solidFill>
              <a:latin typeface="Times New Roman" panose="02020603050405020304" pitchFamily="18" charset="0"/>
              <a:cs typeface="Times New Roman" panose="02020603050405020304" pitchFamily="18" charset="0"/>
            </a:endParaRPr>
          </a:p>
        </p:txBody>
      </p:sp>
      <p:sp>
        <p:nvSpPr>
          <p:cNvPr id="9219" name="Text Box 3"/>
          <p:cNvSpPr txBox="1">
            <a:spLocks noChangeArrowheads="1"/>
          </p:cNvSpPr>
          <p:nvPr/>
        </p:nvSpPr>
        <p:spPr bwMode="auto">
          <a:xfrm>
            <a:off x="323528" y="17165"/>
            <a:ext cx="8153400" cy="66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53328" tIns="26664" rIns="53328" bIns="26664">
            <a:spAutoFit/>
          </a:bodyPr>
          <a:lstStyle>
            <a:lvl1pPr marL="266700" indent="-266700" defTabSz="533400">
              <a:defRPr>
                <a:solidFill>
                  <a:schemeClr val="tx1"/>
                </a:solidFill>
                <a:latin typeface="Arial" panose="020B0604020202020204" pitchFamily="34" charset="0"/>
              </a:defRPr>
            </a:lvl1pPr>
            <a:lvl2pPr marL="742950" indent="-285750" defTabSz="533400">
              <a:defRPr>
                <a:solidFill>
                  <a:schemeClr val="tx1"/>
                </a:solidFill>
                <a:latin typeface="Arial" panose="020B0604020202020204" pitchFamily="34" charset="0"/>
              </a:defRPr>
            </a:lvl2pPr>
            <a:lvl3pPr marL="1143000" indent="-228600" defTabSz="533400">
              <a:defRPr>
                <a:solidFill>
                  <a:schemeClr val="tx1"/>
                </a:solidFill>
                <a:latin typeface="Arial" panose="020B0604020202020204" pitchFamily="34" charset="0"/>
              </a:defRPr>
            </a:lvl3pPr>
            <a:lvl4pPr marL="1600200" indent="-228600" defTabSz="533400">
              <a:defRPr>
                <a:solidFill>
                  <a:schemeClr val="tx1"/>
                </a:solidFill>
                <a:latin typeface="Arial" panose="020B0604020202020204" pitchFamily="34" charset="0"/>
              </a:defRPr>
            </a:lvl4pPr>
            <a:lvl5pPr marL="2057400" indent="-228600" defTabSz="533400">
              <a:defRPr>
                <a:solidFill>
                  <a:schemeClr val="tx1"/>
                </a:solidFill>
                <a:latin typeface="Arial" panose="020B0604020202020204" pitchFamily="34" charset="0"/>
              </a:defRPr>
            </a:lvl5pPr>
            <a:lvl6pPr marL="2514600" indent="-228600" defTabSz="533400" eaLnBrk="0" fontAlgn="base" hangingPunct="0">
              <a:spcBef>
                <a:spcPct val="0"/>
              </a:spcBef>
              <a:spcAft>
                <a:spcPct val="0"/>
              </a:spcAft>
              <a:defRPr>
                <a:solidFill>
                  <a:schemeClr val="tx1"/>
                </a:solidFill>
                <a:latin typeface="Arial" panose="020B0604020202020204" pitchFamily="34" charset="0"/>
              </a:defRPr>
            </a:lvl6pPr>
            <a:lvl7pPr marL="2971800" indent="-228600" defTabSz="533400" eaLnBrk="0" fontAlgn="base" hangingPunct="0">
              <a:spcBef>
                <a:spcPct val="0"/>
              </a:spcBef>
              <a:spcAft>
                <a:spcPct val="0"/>
              </a:spcAft>
              <a:defRPr>
                <a:solidFill>
                  <a:schemeClr val="tx1"/>
                </a:solidFill>
                <a:latin typeface="Arial" panose="020B0604020202020204" pitchFamily="34" charset="0"/>
              </a:defRPr>
            </a:lvl7pPr>
            <a:lvl8pPr marL="3429000" indent="-228600" defTabSz="533400" eaLnBrk="0" fontAlgn="base" hangingPunct="0">
              <a:spcBef>
                <a:spcPct val="0"/>
              </a:spcBef>
              <a:spcAft>
                <a:spcPct val="0"/>
              </a:spcAft>
              <a:defRPr>
                <a:solidFill>
                  <a:schemeClr val="tx1"/>
                </a:solidFill>
                <a:latin typeface="Arial" panose="020B0604020202020204" pitchFamily="34" charset="0"/>
              </a:defRPr>
            </a:lvl8pPr>
            <a:lvl9pPr marL="3886200" indent="-228600" defTabSz="5334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Safe Yield</a:t>
            </a:r>
          </a:p>
        </p:txBody>
      </p:sp>
      <p:sp>
        <p:nvSpPr>
          <p:cNvPr id="9221" name="Rectangle 5"/>
          <p:cNvSpPr>
            <a:spLocks noChangeArrowheads="1"/>
          </p:cNvSpPr>
          <p:nvPr/>
        </p:nvSpPr>
        <p:spPr bwMode="auto">
          <a:xfrm>
            <a:off x="1943100" y="733132"/>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dS</a:t>
            </a:r>
            <a:r>
              <a:rPr lang="en-US" sz="40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a:t>
            </a:r>
            <a:r>
              <a:rPr lang="en-US" sz="40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I(t) – O(t) </a:t>
            </a:r>
            <a:r>
              <a:rPr lang="en-US" sz="2400" b="1" dirty="0" smtClean="0">
                <a:solidFill>
                  <a:schemeClr val="bg1"/>
                </a:solidFill>
              </a:rPr>
              <a:t>	</a:t>
            </a:r>
          </a:p>
        </p:txBody>
      </p:sp>
      <p:sp>
        <p:nvSpPr>
          <p:cNvPr id="16390" name="Rectangle 6"/>
          <p:cNvSpPr>
            <a:spLocks noChangeArrowheads="1"/>
          </p:cNvSpPr>
          <p:nvPr/>
        </p:nvSpPr>
        <p:spPr bwMode="auto">
          <a:xfrm>
            <a:off x="457200" y="1612236"/>
            <a:ext cx="850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b="1" dirty="0">
                <a:solidFill>
                  <a:srgbClr val="FFFF00"/>
                </a:solidFill>
                <a:latin typeface="Times New Roman" panose="02020603050405020304" pitchFamily="18" charset="0"/>
                <a:cs typeface="Times New Roman" panose="02020603050405020304" pitchFamily="18" charset="0"/>
              </a:rPr>
              <a:t>The </a:t>
            </a:r>
            <a:r>
              <a:rPr lang="en-US" b="1" dirty="0" smtClean="0">
                <a:solidFill>
                  <a:srgbClr val="FFFF00"/>
                </a:solidFill>
                <a:latin typeface="Times New Roman" panose="02020603050405020304" pitchFamily="18" charset="0"/>
                <a:cs typeface="Times New Roman" panose="02020603050405020304" pitchFamily="18" charset="0"/>
              </a:rPr>
              <a:t>aquifer discharge that:</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83670" y="6020144"/>
            <a:ext cx="5230295" cy="584775"/>
          </a:xfrm>
          <a:prstGeom prst="rect">
            <a:avLst/>
          </a:prstGeom>
          <a:noFill/>
        </p:spPr>
        <p:txBody>
          <a:bodyPr wrap="square" rtlCol="0">
            <a:spAutoFit/>
          </a:bodyPr>
          <a:lstStyle/>
          <a:p>
            <a:r>
              <a:rPr lang="en-US" b="1" dirty="0" smtClean="0"/>
              <a:t>But is safe yield sustainable?</a:t>
            </a:r>
            <a:endParaRPr lang="en-US" b="1" dirty="0"/>
          </a:p>
        </p:txBody>
      </p:sp>
      <p:grpSp>
        <p:nvGrpSpPr>
          <p:cNvPr id="6" name="Group 5"/>
          <p:cNvGrpSpPr/>
          <p:nvPr/>
        </p:nvGrpSpPr>
        <p:grpSpPr>
          <a:xfrm>
            <a:off x="2165504" y="733132"/>
            <a:ext cx="4717132" cy="5323090"/>
            <a:chOff x="1763688" y="686567"/>
            <a:chExt cx="4717132" cy="532309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686567"/>
              <a:ext cx="4717132" cy="4946118"/>
            </a:xfrm>
            <a:prstGeom prst="rect">
              <a:avLst/>
            </a:prstGeom>
            <a:ln>
              <a:noFill/>
            </a:ln>
          </p:spPr>
        </p:pic>
        <p:sp>
          <p:nvSpPr>
            <p:cNvPr id="5" name="TextBox 4"/>
            <p:cNvSpPr txBox="1"/>
            <p:nvPr/>
          </p:nvSpPr>
          <p:spPr>
            <a:xfrm>
              <a:off x="1763688" y="5640325"/>
              <a:ext cx="4717132" cy="369332"/>
            </a:xfrm>
            <a:prstGeom prst="rect">
              <a:avLst/>
            </a:prstGeom>
            <a:solidFill>
              <a:schemeClr val="bg1"/>
            </a:solidFill>
            <a:ln>
              <a:noFill/>
            </a:ln>
          </p:spPr>
          <p:txBody>
            <a:bodyPr wrap="square" rtlCol="0">
              <a:spAutoFit/>
            </a:bodyPr>
            <a:lstStyle/>
            <a:p>
              <a:r>
                <a:rPr lang="en-US" sz="1800" dirty="0" smtClean="0">
                  <a:solidFill>
                    <a:schemeClr val="tx1"/>
                  </a:solidFill>
                </a:rPr>
                <a:t>  Perennial streams in Kansas (</a:t>
              </a:r>
              <a:r>
                <a:rPr lang="en-US" sz="1800" dirty="0" err="1" smtClean="0">
                  <a:solidFill>
                    <a:schemeClr val="tx1"/>
                  </a:solidFill>
                </a:rPr>
                <a:t>Sophocleus</a:t>
              </a:r>
              <a:r>
                <a:rPr lang="en-US" sz="1800" dirty="0" smtClean="0">
                  <a:solidFill>
                    <a:schemeClr val="tx1"/>
                  </a:solidFill>
                </a:rPr>
                <a:t>, 2000)</a:t>
              </a:r>
              <a:endParaRPr lang="en-US" sz="1800" dirty="0">
                <a:solidFill>
                  <a:schemeClr val="tx1"/>
                </a:solidFill>
              </a:endParaRPr>
            </a:p>
          </p:txBody>
        </p:sp>
      </p:grpSp>
    </p:spTree>
    <p:extLst>
      <p:ext uri="{BB962C8B-B14F-4D97-AF65-F5344CB8AC3E}">
        <p14:creationId xmlns:p14="http://schemas.microsoft.com/office/powerpoint/2010/main" val="142533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1000"/>
                                        <p:tgtEl>
                                          <p:spTgt spid="16386">
                                            <p:txEl>
                                              <p:pRg st="0" end="0"/>
                                            </p:txEl>
                                          </p:spTgt>
                                        </p:tgtEl>
                                      </p:cBhvr>
                                    </p:animEffect>
                                    <p:anim calcmode="lin" valueType="num">
                                      <p:cBhvr>
                                        <p:cTn id="8" dur="10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6">
                                            <p:txEl>
                                              <p:pRg st="1" end="1"/>
                                            </p:txEl>
                                          </p:spTgt>
                                        </p:tgtEl>
                                        <p:attrNameLst>
                                          <p:attrName>style.visibility</p:attrName>
                                        </p:attrNameLst>
                                      </p:cBhvr>
                                      <p:to>
                                        <p:strVal val="visible"/>
                                      </p:to>
                                    </p:set>
                                    <p:animEffect transition="in" filter="fade">
                                      <p:cBhvr>
                                        <p:cTn id="14" dur="1000"/>
                                        <p:tgtEl>
                                          <p:spTgt spid="16386">
                                            <p:txEl>
                                              <p:pRg st="1" end="1"/>
                                            </p:txEl>
                                          </p:spTgt>
                                        </p:tgtEl>
                                      </p:cBhvr>
                                    </p:animEffect>
                                    <p:anim calcmode="lin" valueType="num">
                                      <p:cBhvr>
                                        <p:cTn id="15" dur="10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6">
                                            <p:txEl>
                                              <p:pRg st="2" end="2"/>
                                            </p:txEl>
                                          </p:spTgt>
                                        </p:tgtEl>
                                        <p:attrNameLst>
                                          <p:attrName>style.visibility</p:attrName>
                                        </p:attrNameLst>
                                      </p:cBhvr>
                                      <p:to>
                                        <p:strVal val="visible"/>
                                      </p:to>
                                    </p:set>
                                    <p:animEffect transition="in" filter="fade">
                                      <p:cBhvr>
                                        <p:cTn id="21" dur="1000"/>
                                        <p:tgtEl>
                                          <p:spTgt spid="16386">
                                            <p:txEl>
                                              <p:pRg st="2" end="2"/>
                                            </p:txEl>
                                          </p:spTgt>
                                        </p:tgtEl>
                                      </p:cBhvr>
                                    </p:animEffect>
                                    <p:anim calcmode="lin" valueType="num">
                                      <p:cBhvr>
                                        <p:cTn id="22" dur="10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6">
                                            <p:txEl>
                                              <p:pRg st="3" end="3"/>
                                            </p:txEl>
                                          </p:spTgt>
                                        </p:tgtEl>
                                        <p:attrNameLst>
                                          <p:attrName>style.visibility</p:attrName>
                                        </p:attrNameLst>
                                      </p:cBhvr>
                                      <p:to>
                                        <p:strVal val="visible"/>
                                      </p:to>
                                    </p:set>
                                    <p:animEffect transition="in" filter="fade">
                                      <p:cBhvr>
                                        <p:cTn id="28" dur="1000"/>
                                        <p:tgtEl>
                                          <p:spTgt spid="16386">
                                            <p:txEl>
                                              <p:pRg st="3" end="3"/>
                                            </p:txEl>
                                          </p:spTgt>
                                        </p:tgtEl>
                                      </p:cBhvr>
                                    </p:animEffect>
                                    <p:anim calcmode="lin" valueType="num">
                                      <p:cBhvr>
                                        <p:cTn id="29" dur="1000" fill="hold"/>
                                        <p:tgtEl>
                                          <p:spTgt spid="1638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3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386">
                                            <p:txEl>
                                              <p:pRg st="4" end="4"/>
                                            </p:txEl>
                                          </p:spTgt>
                                        </p:tgtEl>
                                        <p:attrNameLst>
                                          <p:attrName>style.visibility</p:attrName>
                                        </p:attrNameLst>
                                      </p:cBhvr>
                                      <p:to>
                                        <p:strVal val="visible"/>
                                      </p:to>
                                    </p:set>
                                    <p:animEffect transition="in" filter="fade">
                                      <p:cBhvr>
                                        <p:cTn id="35" dur="1000"/>
                                        <p:tgtEl>
                                          <p:spTgt spid="16386">
                                            <p:txEl>
                                              <p:pRg st="4" end="4"/>
                                            </p:txEl>
                                          </p:spTgt>
                                        </p:tgtEl>
                                      </p:cBhvr>
                                    </p:animEffect>
                                    <p:anim calcmode="lin" valueType="num">
                                      <p:cBhvr>
                                        <p:cTn id="36" dur="1000" fill="hold"/>
                                        <p:tgtEl>
                                          <p:spTgt spid="1638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3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386">
                                            <p:txEl>
                                              <p:pRg st="5" end="5"/>
                                            </p:txEl>
                                          </p:spTgt>
                                        </p:tgtEl>
                                        <p:attrNameLst>
                                          <p:attrName>style.visibility</p:attrName>
                                        </p:attrNameLst>
                                      </p:cBhvr>
                                      <p:to>
                                        <p:strVal val="visible"/>
                                      </p:to>
                                    </p:set>
                                    <p:animEffect transition="in" filter="fade">
                                      <p:cBhvr>
                                        <p:cTn id="42" dur="1000"/>
                                        <p:tgtEl>
                                          <p:spTgt spid="16386">
                                            <p:txEl>
                                              <p:pRg st="5" end="5"/>
                                            </p:txEl>
                                          </p:spTgt>
                                        </p:tgtEl>
                                      </p:cBhvr>
                                    </p:animEffect>
                                    <p:anim calcmode="lin" valueType="num">
                                      <p:cBhvr>
                                        <p:cTn id="43" dur="1000" fill="hold"/>
                                        <p:tgtEl>
                                          <p:spTgt spid="1638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638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995080" y="2564904"/>
            <a:ext cx="7969408" cy="2667000"/>
          </a:xfrm>
          <a:noFill/>
        </p:spPr>
        <p:txBody>
          <a:bodyPr/>
          <a:lstStyle/>
          <a:p>
            <a:pPr eaLnBrk="1" hangingPunct="1">
              <a:buClr>
                <a:srgbClr val="FF0000"/>
              </a:buClr>
            </a:pPr>
            <a:r>
              <a:rPr lang="en-US" dirty="0" smtClean="0">
                <a:solidFill>
                  <a:schemeClr val="bg1"/>
                </a:solidFill>
                <a:latin typeface="Times New Roman" panose="02020603050405020304" pitchFamily="18" charset="0"/>
                <a:cs typeface="Times New Roman" panose="02020603050405020304" pitchFamily="18" charset="0"/>
              </a:rPr>
              <a:t>Meets all safe yield criteria, </a:t>
            </a:r>
          </a:p>
          <a:p>
            <a:pPr eaLnBrk="1" hangingPunct="1">
              <a:buClr>
                <a:srgbClr val="FF0000"/>
              </a:buClr>
            </a:pPr>
            <a:r>
              <a:rPr lang="en-US" i="1" dirty="0" smtClean="0">
                <a:solidFill>
                  <a:schemeClr val="bg1"/>
                </a:solidFill>
                <a:latin typeface="Times New Roman" panose="02020603050405020304" pitchFamily="18" charset="0"/>
                <a:cs typeface="Times New Roman" panose="02020603050405020304" pitchFamily="18" charset="0"/>
              </a:rPr>
              <a:t>Maintains environmental </a:t>
            </a:r>
            <a:r>
              <a:rPr lang="en-US" i="1" dirty="0" err="1" smtClean="0">
                <a:solidFill>
                  <a:schemeClr val="bg1"/>
                </a:solidFill>
                <a:latin typeface="Times New Roman" panose="02020603050405020304" pitchFamily="18" charset="0"/>
                <a:cs typeface="Times New Roman" panose="02020603050405020304" pitchFamily="18" charset="0"/>
              </a:rPr>
              <a:t>streamflows</a:t>
            </a:r>
            <a:r>
              <a:rPr lang="en-US" i="1" dirty="0" smtClean="0">
                <a:solidFill>
                  <a:schemeClr val="bg1"/>
                </a:solidFill>
                <a:latin typeface="Times New Roman" panose="02020603050405020304" pitchFamily="18" charset="0"/>
                <a:cs typeface="Times New Roman" panose="02020603050405020304" pitchFamily="18" charset="0"/>
              </a:rPr>
              <a:t> and groundwater dependent ecosystems, </a:t>
            </a:r>
            <a:endParaRPr lang="en-US" dirty="0" smtClean="0">
              <a:solidFill>
                <a:schemeClr val="bg1"/>
              </a:solidFill>
              <a:latin typeface="Times New Roman" panose="02020603050405020304" pitchFamily="18" charset="0"/>
              <a:cs typeface="Times New Roman" panose="02020603050405020304" pitchFamily="18" charset="0"/>
            </a:endParaRPr>
          </a:p>
          <a:p>
            <a:pPr eaLnBrk="1" hangingPunct="1">
              <a:buClr>
                <a:srgbClr val="FF0000"/>
              </a:buClr>
            </a:pPr>
            <a:r>
              <a:rPr lang="en-US" i="1" dirty="0" smtClean="0">
                <a:solidFill>
                  <a:schemeClr val="bg1"/>
                </a:solidFill>
                <a:latin typeface="Times New Roman" panose="02020603050405020304" pitchFamily="18" charset="0"/>
                <a:cs typeface="Times New Roman" panose="02020603050405020304" pitchFamily="18" charset="0"/>
              </a:rPr>
              <a:t>&amp; Protects intergenerational equity</a:t>
            </a:r>
          </a:p>
        </p:txBody>
      </p:sp>
      <p:sp>
        <p:nvSpPr>
          <p:cNvPr id="9219" name="Text Box 3"/>
          <p:cNvSpPr txBox="1">
            <a:spLocks noChangeArrowheads="1"/>
          </p:cNvSpPr>
          <p:nvPr/>
        </p:nvSpPr>
        <p:spPr bwMode="auto">
          <a:xfrm>
            <a:off x="304800" y="9525"/>
            <a:ext cx="8227640" cy="66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53328" tIns="26664" rIns="53328" bIns="26664">
            <a:spAutoFit/>
          </a:bodyPr>
          <a:lstStyle>
            <a:lvl1pPr marL="266700" indent="-266700" defTabSz="533400">
              <a:defRPr>
                <a:solidFill>
                  <a:schemeClr val="tx1"/>
                </a:solidFill>
                <a:latin typeface="Arial" panose="020B0604020202020204" pitchFamily="34" charset="0"/>
              </a:defRPr>
            </a:lvl1pPr>
            <a:lvl2pPr marL="742950" indent="-285750" defTabSz="533400">
              <a:defRPr>
                <a:solidFill>
                  <a:schemeClr val="tx1"/>
                </a:solidFill>
                <a:latin typeface="Arial" panose="020B0604020202020204" pitchFamily="34" charset="0"/>
              </a:defRPr>
            </a:lvl2pPr>
            <a:lvl3pPr marL="1143000" indent="-228600" defTabSz="533400">
              <a:defRPr>
                <a:solidFill>
                  <a:schemeClr val="tx1"/>
                </a:solidFill>
                <a:latin typeface="Arial" panose="020B0604020202020204" pitchFamily="34" charset="0"/>
              </a:defRPr>
            </a:lvl3pPr>
            <a:lvl4pPr marL="1600200" indent="-228600" defTabSz="533400">
              <a:defRPr>
                <a:solidFill>
                  <a:schemeClr val="tx1"/>
                </a:solidFill>
                <a:latin typeface="Arial" panose="020B0604020202020204" pitchFamily="34" charset="0"/>
              </a:defRPr>
            </a:lvl4pPr>
            <a:lvl5pPr marL="2057400" indent="-228600" defTabSz="533400">
              <a:defRPr>
                <a:solidFill>
                  <a:schemeClr val="tx1"/>
                </a:solidFill>
                <a:latin typeface="Arial" panose="020B0604020202020204" pitchFamily="34" charset="0"/>
              </a:defRPr>
            </a:lvl5pPr>
            <a:lvl6pPr marL="2514600" indent="-228600" defTabSz="533400" eaLnBrk="0" fontAlgn="base" hangingPunct="0">
              <a:spcBef>
                <a:spcPct val="0"/>
              </a:spcBef>
              <a:spcAft>
                <a:spcPct val="0"/>
              </a:spcAft>
              <a:defRPr>
                <a:solidFill>
                  <a:schemeClr val="tx1"/>
                </a:solidFill>
                <a:latin typeface="Arial" panose="020B0604020202020204" pitchFamily="34" charset="0"/>
              </a:defRPr>
            </a:lvl6pPr>
            <a:lvl7pPr marL="2971800" indent="-228600" defTabSz="533400" eaLnBrk="0" fontAlgn="base" hangingPunct="0">
              <a:spcBef>
                <a:spcPct val="0"/>
              </a:spcBef>
              <a:spcAft>
                <a:spcPct val="0"/>
              </a:spcAft>
              <a:defRPr>
                <a:solidFill>
                  <a:schemeClr val="tx1"/>
                </a:solidFill>
                <a:latin typeface="Arial" panose="020B0604020202020204" pitchFamily="34" charset="0"/>
              </a:defRPr>
            </a:lvl7pPr>
            <a:lvl8pPr marL="3429000" indent="-228600" defTabSz="533400" eaLnBrk="0" fontAlgn="base" hangingPunct="0">
              <a:spcBef>
                <a:spcPct val="0"/>
              </a:spcBef>
              <a:spcAft>
                <a:spcPct val="0"/>
              </a:spcAft>
              <a:defRPr>
                <a:solidFill>
                  <a:schemeClr val="tx1"/>
                </a:solidFill>
                <a:latin typeface="Arial" panose="020B0604020202020204" pitchFamily="34" charset="0"/>
              </a:defRPr>
            </a:lvl8pPr>
            <a:lvl9pPr marL="3886200" indent="-228600" defTabSz="5334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Sustainable Yield</a:t>
            </a:r>
          </a:p>
        </p:txBody>
      </p:sp>
      <p:sp>
        <p:nvSpPr>
          <p:cNvPr id="16388" name="Rectangle 4"/>
          <p:cNvSpPr>
            <a:spLocks noChangeArrowheads="1"/>
          </p:cNvSpPr>
          <p:nvPr/>
        </p:nvSpPr>
        <p:spPr bwMode="auto">
          <a:xfrm>
            <a:off x="304800" y="5733256"/>
            <a:ext cx="8659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dirty="0">
                <a:solidFill>
                  <a:schemeClr val="bg1"/>
                </a:solidFill>
                <a:latin typeface="Times New Roman" panose="02020603050405020304" pitchFamily="18" charset="0"/>
                <a:cs typeface="Times New Roman" panose="02020603050405020304" pitchFamily="18" charset="0"/>
              </a:rPr>
              <a:t>(Lee, 1915; </a:t>
            </a:r>
            <a:r>
              <a:rPr lang="en-US" sz="2000" dirty="0" err="1">
                <a:solidFill>
                  <a:schemeClr val="bg1"/>
                </a:solidFill>
                <a:latin typeface="Times New Roman" panose="02020603050405020304" pitchFamily="18" charset="0"/>
                <a:cs typeface="Times New Roman" panose="02020603050405020304" pitchFamily="18" charset="0"/>
              </a:rPr>
              <a:t>M</a:t>
            </a:r>
            <a:r>
              <a:rPr lang="en-US" sz="2000" dirty="0" err="1" smtClean="0">
                <a:solidFill>
                  <a:schemeClr val="bg1"/>
                </a:solidFill>
                <a:latin typeface="Times New Roman" panose="02020603050405020304" pitchFamily="18" charset="0"/>
                <a:cs typeface="Times New Roman" panose="02020603050405020304" pitchFamily="18" charset="0"/>
              </a:rPr>
              <a:t>einzer</a:t>
            </a:r>
            <a:r>
              <a:rPr lang="en-US" sz="2000" dirty="0" smtClean="0">
                <a:solidFill>
                  <a:schemeClr val="bg1"/>
                </a:solidFill>
                <a:latin typeface="Times New Roman" panose="02020603050405020304" pitchFamily="18" charset="0"/>
                <a:cs typeface="Times New Roman" panose="02020603050405020304" pitchFamily="18" charset="0"/>
              </a:rPr>
              <a:t>, 1923; Todd, 1959; </a:t>
            </a:r>
            <a:r>
              <a:rPr lang="en-US" sz="2000" dirty="0" err="1" smtClean="0">
                <a:solidFill>
                  <a:schemeClr val="bg1"/>
                </a:solidFill>
                <a:latin typeface="Times New Roman" panose="02020603050405020304" pitchFamily="18" charset="0"/>
                <a:cs typeface="Times New Roman" panose="02020603050405020304" pitchFamily="18" charset="0"/>
              </a:rPr>
              <a:t>Kazmann</a:t>
            </a:r>
            <a:r>
              <a:rPr lang="en-US" sz="2000" dirty="0">
                <a:solidFill>
                  <a:schemeClr val="bg1"/>
                </a:solidFill>
                <a:latin typeface="Times New Roman" panose="02020603050405020304" pitchFamily="18" charset="0"/>
                <a:cs typeface="Times New Roman" panose="02020603050405020304" pitchFamily="18" charset="0"/>
              </a:rPr>
              <a:t>, 1968; </a:t>
            </a:r>
            <a:r>
              <a:rPr lang="en-US" sz="2000" dirty="0" smtClean="0">
                <a:solidFill>
                  <a:schemeClr val="bg1"/>
                </a:solidFill>
                <a:latin typeface="Times New Roman" panose="02020603050405020304" pitchFamily="18" charset="0"/>
                <a:cs typeface="Times New Roman" panose="02020603050405020304" pitchFamily="18" charset="0"/>
              </a:rPr>
              <a:t>NRC, 1997: </a:t>
            </a:r>
            <a:r>
              <a:rPr lang="en-US" sz="2000" dirty="0" err="1" smtClean="0">
                <a:solidFill>
                  <a:schemeClr val="bg1"/>
                </a:solidFill>
                <a:latin typeface="Times New Roman" panose="02020603050405020304" pitchFamily="18" charset="0"/>
                <a:cs typeface="Times New Roman" panose="02020603050405020304" pitchFamily="18" charset="0"/>
              </a:rPr>
              <a:t>Loaiciga</a:t>
            </a:r>
            <a:r>
              <a:rPr lang="en-US" sz="2000" dirty="0" smtClean="0">
                <a:solidFill>
                  <a:schemeClr val="bg1"/>
                </a:solidFill>
                <a:latin typeface="Times New Roman" panose="02020603050405020304" pitchFamily="18" charset="0"/>
                <a:cs typeface="Times New Roman" panose="02020603050405020304" pitchFamily="18" charset="0"/>
              </a:rPr>
              <a:t>, 1997;</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Alley</a:t>
            </a:r>
            <a:r>
              <a:rPr lang="en-US" sz="2000" dirty="0">
                <a:solidFill>
                  <a:schemeClr val="bg1"/>
                </a:solidFill>
                <a:latin typeface="Times New Roman" panose="02020603050405020304" pitchFamily="18" charset="0"/>
                <a:cs typeface="Times New Roman" panose="02020603050405020304" pitchFamily="18" charset="0"/>
              </a:rPr>
              <a:t>, 1999; </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Sophocleous</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2000; Alley &amp; </a:t>
            </a:r>
            <a:r>
              <a:rPr lang="en-US" sz="2000" dirty="0" err="1" smtClean="0">
                <a:solidFill>
                  <a:schemeClr val="bg1"/>
                </a:solidFill>
                <a:latin typeface="Times New Roman" panose="02020603050405020304" pitchFamily="18" charset="0"/>
                <a:cs typeface="Times New Roman" panose="02020603050405020304" pitchFamily="18" charset="0"/>
              </a:rPr>
              <a:t>Leake</a:t>
            </a:r>
            <a:r>
              <a:rPr lang="en-US" sz="2000" dirty="0" smtClean="0">
                <a:solidFill>
                  <a:schemeClr val="bg1"/>
                </a:solidFill>
                <a:latin typeface="Times New Roman" panose="02020603050405020304" pitchFamily="18" charset="0"/>
                <a:cs typeface="Times New Roman" panose="02020603050405020304" pitchFamily="18" charset="0"/>
              </a:rPr>
              <a:t>, 2004</a:t>
            </a:r>
            <a:r>
              <a:rPr lang="en-US" sz="2000" smtClean="0">
                <a:solidFill>
                  <a:schemeClr val="bg1"/>
                </a:solidFill>
                <a:latin typeface="Times New Roman" panose="02020603050405020304" pitchFamily="18" charset="0"/>
                <a:cs typeface="Times New Roman" panose="02020603050405020304" pitchFamily="18" charset="0"/>
              </a:rPr>
              <a:t>; Zhou, 2009</a:t>
            </a:r>
            <a:r>
              <a:rPr lang="en-US" sz="2200" smtClean="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9221" name="Rectangle 5"/>
          <p:cNvSpPr>
            <a:spLocks noChangeArrowheads="1"/>
          </p:cNvSpPr>
          <p:nvPr/>
        </p:nvSpPr>
        <p:spPr bwMode="auto">
          <a:xfrm>
            <a:off x="2339752" y="834095"/>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dS</a:t>
            </a:r>
            <a:r>
              <a:rPr lang="en-US" sz="40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a:t>
            </a:r>
            <a:r>
              <a:rPr lang="en-US" sz="40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I(t) – O(t) </a:t>
            </a:r>
            <a:r>
              <a:rPr lang="en-US" sz="2400" b="1" dirty="0" smtClean="0">
                <a:solidFill>
                  <a:schemeClr val="bg1"/>
                </a:solidFill>
              </a:rPr>
              <a:t>	</a:t>
            </a:r>
          </a:p>
        </p:txBody>
      </p:sp>
      <p:sp>
        <p:nvSpPr>
          <p:cNvPr id="16390" name="Rectangle 6"/>
          <p:cNvSpPr>
            <a:spLocks noChangeArrowheads="1"/>
          </p:cNvSpPr>
          <p:nvPr/>
        </p:nvSpPr>
        <p:spPr bwMode="auto">
          <a:xfrm>
            <a:off x="457200" y="1828800"/>
            <a:ext cx="850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b="1" dirty="0">
                <a:solidFill>
                  <a:srgbClr val="FFFF00"/>
                </a:solidFill>
                <a:latin typeface="Times New Roman" panose="02020603050405020304" pitchFamily="18" charset="0"/>
                <a:cs typeface="Times New Roman" panose="02020603050405020304" pitchFamily="18" charset="0"/>
              </a:rPr>
              <a:t>The </a:t>
            </a:r>
            <a:r>
              <a:rPr lang="en-US" b="1" dirty="0" smtClean="0">
                <a:solidFill>
                  <a:srgbClr val="FFFF00"/>
                </a:solidFill>
                <a:latin typeface="Times New Roman" panose="02020603050405020304" pitchFamily="18" charset="0"/>
                <a:cs typeface="Times New Roman" panose="02020603050405020304" pitchFamily="18" charset="0"/>
              </a:rPr>
              <a:t>aquifer discharge that </a:t>
            </a:r>
            <a:r>
              <a:rPr lang="en-US" sz="2800" b="1" dirty="0" smtClean="0">
                <a:solidFill>
                  <a:srgbClr val="FFFF00"/>
                </a:solidFill>
                <a:latin typeface="Times New Roman" panose="02020603050405020304" pitchFamily="18" charset="0"/>
                <a:cs typeface="Times New Roman" panose="02020603050405020304" pitchFamily="18" charset="0"/>
              </a:rPr>
              <a:t>:</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1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1000"/>
                                        <p:tgtEl>
                                          <p:spTgt spid="16386">
                                            <p:txEl>
                                              <p:pRg st="0" end="0"/>
                                            </p:txEl>
                                          </p:spTgt>
                                        </p:tgtEl>
                                      </p:cBhvr>
                                    </p:animEffect>
                                    <p:anim calcmode="lin" valueType="num">
                                      <p:cBhvr>
                                        <p:cTn id="8" dur="10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6">
                                            <p:txEl>
                                              <p:pRg st="1" end="1"/>
                                            </p:txEl>
                                          </p:spTgt>
                                        </p:tgtEl>
                                        <p:attrNameLst>
                                          <p:attrName>style.visibility</p:attrName>
                                        </p:attrNameLst>
                                      </p:cBhvr>
                                      <p:to>
                                        <p:strVal val="visible"/>
                                      </p:to>
                                    </p:set>
                                    <p:animEffect transition="in" filter="fade">
                                      <p:cBhvr>
                                        <p:cTn id="14" dur="1000"/>
                                        <p:tgtEl>
                                          <p:spTgt spid="16386">
                                            <p:txEl>
                                              <p:pRg st="1" end="1"/>
                                            </p:txEl>
                                          </p:spTgt>
                                        </p:tgtEl>
                                      </p:cBhvr>
                                    </p:animEffect>
                                    <p:anim calcmode="lin" valueType="num">
                                      <p:cBhvr>
                                        <p:cTn id="15" dur="10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6">
                                            <p:txEl>
                                              <p:pRg st="2" end="2"/>
                                            </p:txEl>
                                          </p:spTgt>
                                        </p:tgtEl>
                                        <p:attrNameLst>
                                          <p:attrName>style.visibility</p:attrName>
                                        </p:attrNameLst>
                                      </p:cBhvr>
                                      <p:to>
                                        <p:strVal val="visible"/>
                                      </p:to>
                                    </p:set>
                                    <p:animEffect transition="in" filter="fade">
                                      <p:cBhvr>
                                        <p:cTn id="21" dur="1000"/>
                                        <p:tgtEl>
                                          <p:spTgt spid="16386">
                                            <p:txEl>
                                              <p:pRg st="2" end="2"/>
                                            </p:txEl>
                                          </p:spTgt>
                                        </p:tgtEl>
                                      </p:cBhvr>
                                    </p:animEffect>
                                    <p:anim calcmode="lin" valueType="num">
                                      <p:cBhvr>
                                        <p:cTn id="22" dur="10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476672"/>
            <a:ext cx="7772400" cy="1143000"/>
          </a:xfrm>
        </p:spPr>
        <p:txBody>
          <a:bodyPr/>
          <a:lstStyle/>
          <a:p>
            <a:r>
              <a:rPr lang="en-US" altLang="en-US" b="1" dirty="0">
                <a:solidFill>
                  <a:srgbClr val="FFFF00"/>
                </a:solidFill>
              </a:rPr>
              <a:t>THE OBVIOUS PROBLEM</a:t>
            </a:r>
          </a:p>
        </p:txBody>
      </p:sp>
      <p:sp>
        <p:nvSpPr>
          <p:cNvPr id="248835" name="Rectangle 3"/>
          <p:cNvSpPr>
            <a:spLocks noGrp="1" noChangeArrowheads="1"/>
          </p:cNvSpPr>
          <p:nvPr>
            <p:ph type="body" idx="1"/>
          </p:nvPr>
        </p:nvSpPr>
        <p:spPr>
          <a:xfrm>
            <a:off x="685800" y="1772816"/>
            <a:ext cx="7772400" cy="4114800"/>
          </a:xfrm>
        </p:spPr>
        <p:txBody>
          <a:bodyPr/>
          <a:lstStyle/>
          <a:p>
            <a:pPr>
              <a:buClr>
                <a:srgbClr val="F8264E"/>
              </a:buClr>
            </a:pPr>
            <a:r>
              <a:rPr lang="en-US" altLang="en-US" dirty="0" smtClean="0">
                <a:solidFill>
                  <a:schemeClr val="bg1"/>
                </a:solidFill>
              </a:rPr>
              <a:t>Most </a:t>
            </a:r>
            <a:r>
              <a:rPr lang="en-US" altLang="en-US" dirty="0">
                <a:solidFill>
                  <a:schemeClr val="bg1"/>
                </a:solidFill>
              </a:rPr>
              <a:t>discussions of sustainability are </a:t>
            </a:r>
            <a:r>
              <a:rPr lang="en-US" altLang="en-US" u="sng" dirty="0">
                <a:solidFill>
                  <a:schemeClr val="bg1"/>
                </a:solidFill>
              </a:rPr>
              <a:t>very</a:t>
            </a:r>
            <a:r>
              <a:rPr lang="en-US" altLang="en-US" dirty="0">
                <a:solidFill>
                  <a:schemeClr val="bg1"/>
                </a:solidFill>
              </a:rPr>
              <a:t> qualitative.</a:t>
            </a:r>
          </a:p>
          <a:p>
            <a:pPr>
              <a:buClr>
                <a:srgbClr val="F8264E"/>
              </a:buClr>
            </a:pPr>
            <a:r>
              <a:rPr lang="en-US" altLang="en-US" dirty="0">
                <a:solidFill>
                  <a:schemeClr val="bg1"/>
                </a:solidFill>
              </a:rPr>
              <a:t>We want ‘firm’ yields and solutions that are permanent, easy, and cheap</a:t>
            </a:r>
            <a:r>
              <a:rPr lang="en-US" altLang="en-US" dirty="0" smtClean="0">
                <a:solidFill>
                  <a:schemeClr val="bg1"/>
                </a:solidFill>
              </a:rPr>
              <a:t>!</a:t>
            </a:r>
            <a:endParaRPr lang="en-US" altLang="en-US" dirty="0">
              <a:solidFill>
                <a:schemeClr val="bg1"/>
              </a:solidFill>
            </a:endParaRPr>
          </a:p>
          <a:p>
            <a:pPr>
              <a:buClr>
                <a:srgbClr val="F8264E"/>
              </a:buClr>
            </a:pPr>
            <a:r>
              <a:rPr lang="en-US" altLang="en-US" dirty="0">
                <a:solidFill>
                  <a:schemeClr val="bg1"/>
                </a:solidFill>
              </a:rPr>
              <a:t>Our frame of reference is too short!</a:t>
            </a:r>
          </a:p>
          <a:p>
            <a:pPr>
              <a:buClr>
                <a:srgbClr val="F8264E"/>
              </a:buClr>
            </a:pPr>
            <a:r>
              <a:rPr lang="en-US" altLang="en-US" dirty="0">
                <a:solidFill>
                  <a:schemeClr val="bg1"/>
                </a:solidFill>
              </a:rPr>
              <a:t>Solutions may be economically, ethically,  or politically unacceptable!</a:t>
            </a:r>
          </a:p>
        </p:txBody>
      </p:sp>
    </p:spTree>
    <p:extLst>
      <p:ext uri="{BB962C8B-B14F-4D97-AF65-F5344CB8AC3E}">
        <p14:creationId xmlns:p14="http://schemas.microsoft.com/office/powerpoint/2010/main" val="1501326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179512" y="609600"/>
            <a:ext cx="8640960" cy="1143000"/>
          </a:xfrm>
        </p:spPr>
        <p:txBody>
          <a:bodyPr/>
          <a:lstStyle/>
          <a:p>
            <a:r>
              <a:rPr lang="en-US" altLang="en-US" sz="3600" b="1" dirty="0" smtClean="0">
                <a:solidFill>
                  <a:srgbClr val="FFFF00"/>
                </a:solidFill>
              </a:rPr>
              <a:t>WE </a:t>
            </a:r>
            <a:r>
              <a:rPr lang="en-US" altLang="en-US" sz="3600" b="1" smtClean="0">
                <a:solidFill>
                  <a:srgbClr val="FFFF00"/>
                </a:solidFill>
              </a:rPr>
              <a:t>HAVE SEEN THE </a:t>
            </a:r>
            <a:r>
              <a:rPr lang="en-US" altLang="en-US" sz="3600" b="1" dirty="0" smtClean="0">
                <a:solidFill>
                  <a:srgbClr val="FFFF00"/>
                </a:solidFill>
              </a:rPr>
              <a:t>EFFECTS OF AQUIFER OVEREXPLOITATION </a:t>
            </a:r>
            <a:br>
              <a:rPr lang="en-US" altLang="en-US" sz="3600" b="1" dirty="0" smtClean="0">
                <a:solidFill>
                  <a:srgbClr val="FFFF00"/>
                </a:solidFill>
              </a:rPr>
            </a:br>
            <a:r>
              <a:rPr lang="en-US" altLang="en-US" sz="3600" b="1" dirty="0" smtClean="0">
                <a:solidFill>
                  <a:srgbClr val="FFFF00"/>
                </a:solidFill>
              </a:rPr>
              <a:t>IN THE U.S.A. &amp; TEXAS</a:t>
            </a:r>
            <a:endParaRPr lang="en-US" altLang="en-US" sz="3600" b="1" dirty="0">
              <a:solidFill>
                <a:srgbClr val="FFFF00"/>
              </a:solidFill>
            </a:endParaRPr>
          </a:p>
        </p:txBody>
      </p:sp>
      <p:sp>
        <p:nvSpPr>
          <p:cNvPr id="2" name="Content Placeholder 1"/>
          <p:cNvSpPr>
            <a:spLocks noGrp="1"/>
          </p:cNvSpPr>
          <p:nvPr>
            <p:ph idx="1"/>
          </p:nvPr>
        </p:nvSpPr>
        <p:spPr>
          <a:xfrm>
            <a:off x="755576" y="2420888"/>
            <a:ext cx="7772400" cy="4114800"/>
          </a:xfrm>
        </p:spPr>
        <p:txBody>
          <a:bodyPr/>
          <a:lstStyle/>
          <a:p>
            <a:pPr>
              <a:buClr>
                <a:srgbClr val="FF0000"/>
              </a:buClr>
            </a:pPr>
            <a:r>
              <a:rPr lang="en-US" sz="3400" dirty="0">
                <a:solidFill>
                  <a:schemeClr val="bg1"/>
                </a:solidFill>
              </a:rPr>
              <a:t>Loss of special habitats or environments</a:t>
            </a:r>
          </a:p>
          <a:p>
            <a:pPr>
              <a:buClr>
                <a:srgbClr val="FF0000"/>
              </a:buClr>
            </a:pPr>
            <a:r>
              <a:rPr lang="en-US" sz="3400" dirty="0" smtClean="0">
                <a:solidFill>
                  <a:schemeClr val="bg1"/>
                </a:solidFill>
              </a:rPr>
              <a:t>Aquifer depletion</a:t>
            </a:r>
          </a:p>
          <a:p>
            <a:pPr>
              <a:buClr>
                <a:srgbClr val="FF0000"/>
              </a:buClr>
            </a:pPr>
            <a:r>
              <a:rPr lang="en-US" sz="3400" dirty="0" smtClean="0">
                <a:solidFill>
                  <a:schemeClr val="bg1"/>
                </a:solidFill>
              </a:rPr>
              <a:t>Subsidence</a:t>
            </a:r>
          </a:p>
          <a:p>
            <a:pPr>
              <a:buClr>
                <a:srgbClr val="FF0000"/>
              </a:buClr>
            </a:pPr>
            <a:r>
              <a:rPr lang="en-US" sz="3400" dirty="0" smtClean="0">
                <a:solidFill>
                  <a:schemeClr val="bg1"/>
                </a:solidFill>
              </a:rPr>
              <a:t>Salt-water intrusion or encroachment</a:t>
            </a:r>
          </a:p>
          <a:p>
            <a:pPr>
              <a:buClr>
                <a:srgbClr val="FF0000"/>
              </a:buClr>
            </a:pPr>
            <a:r>
              <a:rPr lang="en-US" sz="3400" dirty="0" smtClean="0">
                <a:solidFill>
                  <a:schemeClr val="bg1"/>
                </a:solidFill>
              </a:rPr>
              <a:t>Declining groundwater quality</a:t>
            </a:r>
          </a:p>
        </p:txBody>
      </p:sp>
    </p:spTree>
    <p:extLst>
      <p:ext uri="{BB962C8B-B14F-4D97-AF65-F5344CB8AC3E}">
        <p14:creationId xmlns:p14="http://schemas.microsoft.com/office/powerpoint/2010/main" val="2851672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70481" y="2865835"/>
            <a:ext cx="4619625" cy="311785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1125" name="Rectangle 5"/>
          <p:cNvSpPr>
            <a:spLocks noGrp="1" noChangeArrowheads="1"/>
          </p:cNvSpPr>
          <p:nvPr>
            <p:ph sz="quarter" idx="4"/>
          </p:nvPr>
        </p:nvSpPr>
        <p:spPr>
          <a:xfrm>
            <a:off x="653256" y="1025104"/>
            <a:ext cx="7888997" cy="2187575"/>
          </a:xfrm>
        </p:spPr>
        <p:txBody>
          <a:bodyPr/>
          <a:lstStyle/>
          <a:p>
            <a:r>
              <a:rPr lang="en-US" altLang="en-US" sz="2400" dirty="0" err="1" smtClean="0">
                <a:solidFill>
                  <a:srgbClr val="FFFF00"/>
                </a:solidFill>
              </a:rPr>
              <a:t>Pumpage</a:t>
            </a:r>
            <a:r>
              <a:rPr lang="en-US" altLang="en-US" sz="2400" dirty="0" smtClean="0">
                <a:solidFill>
                  <a:srgbClr val="FFFF00"/>
                </a:solidFill>
              </a:rPr>
              <a:t> </a:t>
            </a:r>
            <a:r>
              <a:rPr lang="en-US" altLang="en-US" sz="2400" dirty="0">
                <a:solidFill>
                  <a:srgbClr val="FFFF00"/>
                </a:solidFill>
              </a:rPr>
              <a:t>has reduced spring flows that are also important recreationally, esthetically, and for certain species native to the springs.</a:t>
            </a:r>
          </a:p>
          <a:p>
            <a:endParaRPr lang="en-US" altLang="en-US" sz="2400" dirty="0">
              <a:solidFill>
                <a:srgbClr val="FFFF00"/>
              </a:solidFill>
            </a:endParaRPr>
          </a:p>
        </p:txBody>
      </p:sp>
      <p:sp>
        <p:nvSpPr>
          <p:cNvPr id="261126" name="Text Box 6"/>
          <p:cNvSpPr txBox="1">
            <a:spLocks noChangeArrowheads="1"/>
          </p:cNvSpPr>
          <p:nvPr/>
        </p:nvSpPr>
        <p:spPr bwMode="auto">
          <a:xfrm>
            <a:off x="420688" y="6115050"/>
            <a:ext cx="434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effectLst>
                  <a:outerShdw blurRad="38100" dist="38100" dir="2700000" algn="tl">
                    <a:srgbClr val="000000"/>
                  </a:outerShdw>
                </a:effectLst>
              </a:rPr>
              <a:t>Austin  Blind Salamander</a:t>
            </a:r>
            <a:r>
              <a:rPr lang="en-US" altLang="en-US" sz="1600" dirty="0">
                <a:effectLst>
                  <a:outerShdw blurRad="38100" dist="38100" dir="2700000" algn="tl">
                    <a:srgbClr val="000000"/>
                  </a:outerShdw>
                </a:effectLst>
                <a:latin typeface="Arial" panose="020B0604020202020204" pitchFamily="34" charset="0"/>
              </a:rPr>
              <a:t> </a:t>
            </a:r>
            <a:r>
              <a:rPr lang="en-US" altLang="en-US" sz="1600" i="1" dirty="0">
                <a:effectLst>
                  <a:outerShdw blurRad="38100" dist="38100" dir="2700000" algn="tl">
                    <a:srgbClr val="000000"/>
                  </a:outerShdw>
                </a:effectLst>
              </a:rPr>
              <a:t>(</a:t>
            </a:r>
            <a:r>
              <a:rPr lang="en-US" altLang="en-US" sz="1600" i="1" dirty="0" err="1">
                <a:effectLst>
                  <a:outerShdw blurRad="38100" dist="38100" dir="2700000" algn="tl">
                    <a:srgbClr val="000000"/>
                  </a:outerShdw>
                </a:effectLst>
              </a:rPr>
              <a:t>Eurycea</a:t>
            </a:r>
            <a:r>
              <a:rPr lang="en-US" altLang="en-US" sz="1600" i="1" dirty="0">
                <a:effectLst>
                  <a:outerShdw blurRad="38100" dist="38100" dir="2700000" algn="tl">
                    <a:srgbClr val="000000"/>
                  </a:outerShdw>
                </a:effectLst>
              </a:rPr>
              <a:t> </a:t>
            </a:r>
            <a:r>
              <a:rPr lang="en-US" altLang="en-US" sz="1600" i="1" dirty="0" err="1">
                <a:effectLst>
                  <a:outerShdw blurRad="38100" dist="38100" dir="2700000" algn="tl">
                    <a:srgbClr val="000000"/>
                  </a:outerShdw>
                </a:effectLst>
              </a:rPr>
              <a:t>waterlooensis</a:t>
            </a:r>
            <a:r>
              <a:rPr lang="en-US" altLang="en-US" sz="1600" i="1" dirty="0">
                <a:effectLst>
                  <a:outerShdw blurRad="38100" dist="38100" dir="2700000" algn="tl">
                    <a:srgbClr val="000000"/>
                  </a:outerShdw>
                </a:effectLst>
              </a:rPr>
              <a:t>)</a:t>
            </a:r>
          </a:p>
        </p:txBody>
      </p:sp>
      <p:pic>
        <p:nvPicPr>
          <p:cNvPr id="261127" name="austBlindSal.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60174" y="3022997"/>
            <a:ext cx="4440238" cy="2960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sz="quarter"/>
          </p:nvPr>
        </p:nvSpPr>
        <p:spPr>
          <a:xfrm>
            <a:off x="802397" y="116632"/>
            <a:ext cx="7772400" cy="1143000"/>
          </a:xfrm>
        </p:spPr>
        <p:txBody>
          <a:bodyPr/>
          <a:lstStyle/>
          <a:p>
            <a:r>
              <a:rPr lang="en-US" b="1" dirty="0" smtClean="0">
                <a:solidFill>
                  <a:srgbClr val="FFFF00"/>
                </a:solidFill>
              </a:rPr>
              <a:t>Endangered species</a:t>
            </a:r>
            <a:endParaRPr lang="en-US" b="1" dirty="0">
              <a:solidFill>
                <a:srgbClr val="FFFF0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850" y="2276872"/>
            <a:ext cx="4280283" cy="2890837"/>
          </a:xfrm>
          <a:prstGeom prst="rect">
            <a:avLst/>
          </a:prstGeom>
        </p:spPr>
      </p:pic>
      <p:sp>
        <p:nvSpPr>
          <p:cNvPr id="5" name="TextBox 4"/>
          <p:cNvSpPr txBox="1"/>
          <p:nvPr/>
        </p:nvSpPr>
        <p:spPr>
          <a:xfrm>
            <a:off x="4815613" y="5436820"/>
            <a:ext cx="4368504" cy="830997"/>
          </a:xfrm>
          <a:prstGeom prst="rect">
            <a:avLst/>
          </a:prstGeom>
          <a:noFill/>
        </p:spPr>
        <p:txBody>
          <a:bodyPr wrap="none" rtlCol="0">
            <a:spAutoFit/>
          </a:bodyPr>
          <a:lstStyle/>
          <a:p>
            <a:r>
              <a:rPr lang="en-US" altLang="en-US" sz="1600" dirty="0" smtClean="0">
                <a:effectLst>
                  <a:outerShdw blurRad="38100" dist="38100" dir="2700000" algn="tl">
                    <a:srgbClr val="000000"/>
                  </a:outerShdw>
                </a:effectLst>
              </a:rPr>
              <a:t>Comanche Springs Pupfish</a:t>
            </a:r>
            <a:r>
              <a:rPr lang="en-US" altLang="en-US" sz="1600" dirty="0" smtClean="0">
                <a:effectLst>
                  <a:outerShdw blurRad="38100" dist="38100" dir="2700000" algn="tl">
                    <a:srgbClr val="000000"/>
                  </a:outerShdw>
                </a:effectLst>
                <a:latin typeface="Arial" panose="020B0604020202020204" pitchFamily="34" charset="0"/>
              </a:rPr>
              <a:t> </a:t>
            </a:r>
            <a:r>
              <a:rPr lang="en-US" altLang="en-US" sz="1600" i="1" dirty="0" smtClean="0">
                <a:effectLst>
                  <a:outerShdw blurRad="38100" dist="38100" dir="2700000" algn="tl">
                    <a:srgbClr val="000000"/>
                  </a:outerShdw>
                </a:effectLst>
              </a:rPr>
              <a:t>(</a:t>
            </a:r>
            <a:r>
              <a:rPr lang="en-US" sz="1600" i="1" dirty="0" err="1">
                <a:effectLst>
                  <a:outerShdw blurRad="38100" dist="38100" dir="2700000" algn="tl">
                    <a:srgbClr val="000000">
                      <a:alpha val="43137"/>
                    </a:srgbClr>
                  </a:outerShdw>
                </a:effectLst>
              </a:rPr>
              <a:t>Cyprinodon</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elegans</a:t>
            </a:r>
            <a:r>
              <a:rPr lang="en-US" altLang="en-US" sz="1600" i="1" dirty="0" smtClean="0">
                <a:effectLst>
                  <a:outerShdw blurRad="38100" dist="38100" dir="2700000" algn="tl">
                    <a:srgbClr val="000000"/>
                  </a:outerShdw>
                </a:effectLst>
              </a:rPr>
              <a:t>)</a:t>
            </a:r>
            <a:endParaRPr lang="en-US" altLang="en-US" sz="1600" i="1" dirty="0">
              <a:effectLst>
                <a:outerShdw blurRad="38100" dist="38100" dir="2700000" algn="tl">
                  <a:srgbClr val="000000"/>
                </a:outerShdw>
              </a:effectLst>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44" fill="hold"/>
                                        <p:tgtEl>
                                          <p:spTgt spid="2611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61127"/>
                </p:tgtEl>
              </p:cMediaNode>
            </p:video>
            <p:seq concurrent="1" nextAc="seek">
              <p:cTn id="8" restart="whenNotActive" fill="hold" evtFilter="cancelBubble" nodeType="interactiveSeq">
                <p:stCondLst>
                  <p:cond evt="onClick" delay="0">
                    <p:tgtEl>
                      <p:spTgt spid="2611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61127"/>
                                        </p:tgtEl>
                                      </p:cBhvr>
                                    </p:cmd>
                                  </p:childTnLst>
                                </p:cTn>
                              </p:par>
                            </p:childTnLst>
                          </p:cTn>
                        </p:par>
                      </p:childTnLst>
                    </p:cTn>
                  </p:par>
                </p:childTnLst>
              </p:cTn>
              <p:nextCondLst>
                <p:cond evt="onClick" delay="0">
                  <p:tgtEl>
                    <p:spTgt spid="2611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539552" y="142269"/>
            <a:ext cx="7772400" cy="576362"/>
          </a:xfrm>
        </p:spPr>
        <p:txBody>
          <a:bodyPr/>
          <a:lstStyle/>
          <a:p>
            <a:r>
              <a:rPr lang="en-US" altLang="en-US" sz="3600" b="1" dirty="0">
                <a:solidFill>
                  <a:srgbClr val="FFFF00"/>
                </a:solidFill>
              </a:rPr>
              <a:t>Beautiful Comanche Springs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8631"/>
            <a:ext cx="4306824" cy="3813048"/>
          </a:xfrm>
          <a:prstGeom prst="rect">
            <a:avLst/>
          </a:prstGeom>
        </p:spPr>
      </p:pic>
      <p:pic>
        <p:nvPicPr>
          <p:cNvPr id="256003" name="Picture 3" descr="comanche05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7544" y="1052736"/>
            <a:ext cx="8541590" cy="56205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comanche0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719280"/>
            <a:ext cx="7728206" cy="513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75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fade">
                                      <p:cBhvr>
                                        <p:cTn id="7" dur="1000"/>
                                        <p:tgtEl>
                                          <p:spTgt spid="256003"/>
                                        </p:tgtEl>
                                      </p:cBhvr>
                                    </p:animEffect>
                                    <p:anim calcmode="lin" valueType="num">
                                      <p:cBhvr>
                                        <p:cTn id="8" dur="1000" fill="hold"/>
                                        <p:tgtEl>
                                          <p:spTgt spid="256003"/>
                                        </p:tgtEl>
                                        <p:attrNameLst>
                                          <p:attrName>ppt_x</p:attrName>
                                        </p:attrNameLst>
                                      </p:cBhvr>
                                      <p:tavLst>
                                        <p:tav tm="0">
                                          <p:val>
                                            <p:strVal val="#ppt_x"/>
                                          </p:val>
                                        </p:tav>
                                        <p:tav tm="100000">
                                          <p:val>
                                            <p:strVal val="#ppt_x"/>
                                          </p:val>
                                        </p:tav>
                                      </p:tavLst>
                                    </p:anim>
                                    <p:anim calcmode="lin" valueType="num">
                                      <p:cBhvr>
                                        <p:cTn id="9" dur="1000" fill="hold"/>
                                        <p:tgtEl>
                                          <p:spTgt spid="2560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34647" y="-1555135"/>
            <a:ext cx="5639033" cy="8749303"/>
          </a:xfrm>
          <a:prstGeom prst="rect">
            <a:avLst/>
          </a:prstGeom>
        </p:spPr>
      </p:pic>
      <p:sp>
        <p:nvSpPr>
          <p:cNvPr id="5" name="TextBox 4"/>
          <p:cNvSpPr txBox="1"/>
          <p:nvPr/>
        </p:nvSpPr>
        <p:spPr>
          <a:xfrm>
            <a:off x="539552" y="5733256"/>
            <a:ext cx="7920880" cy="830997"/>
          </a:xfrm>
          <a:prstGeom prst="rect">
            <a:avLst/>
          </a:prstGeom>
          <a:noFill/>
        </p:spPr>
        <p:txBody>
          <a:bodyPr wrap="square" rtlCol="0">
            <a:spAutoFit/>
          </a:bodyPr>
          <a:lstStyle/>
          <a:p>
            <a:pPr algn="ctr"/>
            <a:r>
              <a:rPr lang="en-US" sz="2400" dirty="0" smtClean="0">
                <a:solidFill>
                  <a:schemeClr val="bg1"/>
                </a:solidFill>
              </a:rPr>
              <a:t>Predictions are always difficult when they involve the future.</a:t>
            </a:r>
          </a:p>
          <a:p>
            <a:pPr algn="ctr"/>
            <a:r>
              <a:rPr lang="en-US" sz="2400" dirty="0" smtClean="0">
                <a:solidFill>
                  <a:schemeClr val="bg1"/>
                </a:solidFill>
              </a:rPr>
              <a:t>The Ogallala Aquifer is yet producing!</a:t>
            </a:r>
            <a:endParaRPr lang="en-US" sz="2400" dirty="0">
              <a:solidFill>
                <a:schemeClr val="bg1"/>
              </a:solidFill>
            </a:endParaRPr>
          </a:p>
        </p:txBody>
      </p:sp>
      <p:sp>
        <p:nvSpPr>
          <p:cNvPr id="6" name="TextBox 5"/>
          <p:cNvSpPr txBox="1"/>
          <p:nvPr/>
        </p:nvSpPr>
        <p:spPr>
          <a:xfrm>
            <a:off x="6983760" y="6457890"/>
            <a:ext cx="2160240" cy="400110"/>
          </a:xfrm>
          <a:prstGeom prst="rect">
            <a:avLst/>
          </a:prstGeom>
          <a:noFill/>
        </p:spPr>
        <p:txBody>
          <a:bodyPr wrap="square" rtlCol="0">
            <a:spAutoFit/>
          </a:bodyPr>
          <a:lstStyle/>
          <a:p>
            <a:r>
              <a:rPr lang="en-US" sz="2000" dirty="0" err="1" smtClean="0">
                <a:solidFill>
                  <a:schemeClr val="bg1"/>
                </a:solidFill>
              </a:rPr>
              <a:t>Sophocleous</a:t>
            </a:r>
            <a:r>
              <a:rPr lang="en-US" sz="2000" dirty="0" smtClean="0">
                <a:solidFill>
                  <a:schemeClr val="bg1"/>
                </a:solidFill>
              </a:rPr>
              <a:t>, 2000</a:t>
            </a:r>
            <a:endParaRPr lang="en-US" sz="2000" dirty="0">
              <a:solidFill>
                <a:schemeClr val="bg1"/>
              </a:solidFill>
            </a:endParaRPr>
          </a:p>
        </p:txBody>
      </p:sp>
    </p:spTree>
    <p:extLst>
      <p:ext uri="{BB962C8B-B14F-4D97-AF65-F5344CB8AC3E}">
        <p14:creationId xmlns:p14="http://schemas.microsoft.com/office/powerpoint/2010/main" val="349035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95536" y="188640"/>
            <a:ext cx="2940998" cy="584775"/>
          </a:xfrm>
          <a:prstGeom prst="rect">
            <a:avLst/>
          </a:prstGeom>
          <a:noFill/>
        </p:spPr>
        <p:txBody>
          <a:bodyPr wrap="none" rtlCol="0">
            <a:spAutoFit/>
          </a:bodyPr>
          <a:lstStyle/>
          <a:p>
            <a:r>
              <a:rPr lang="en-US" dirty="0" smtClean="0">
                <a:solidFill>
                  <a:schemeClr val="tx1"/>
                </a:solidFill>
              </a:rPr>
              <a:t>Lobo Flat, Texas</a:t>
            </a:r>
            <a:endParaRPr lang="en-US" dirty="0">
              <a:solidFill>
                <a:schemeClr val="tx1"/>
              </a:solidFill>
            </a:endParaRPr>
          </a:p>
        </p:txBody>
      </p:sp>
    </p:spTree>
    <p:extLst>
      <p:ext uri="{BB962C8B-B14F-4D97-AF65-F5344CB8AC3E}">
        <p14:creationId xmlns:p14="http://schemas.microsoft.com/office/powerpoint/2010/main" val="1611773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0"/>
            <a:ext cx="9144000" cy="6858000"/>
          </a:xfrm>
          <a:prstGeom prst="rect">
            <a:avLst/>
          </a:prstGeom>
        </p:spPr>
      </p:pic>
      <p:sp>
        <p:nvSpPr>
          <p:cNvPr id="3" name="TextBox 2"/>
          <p:cNvSpPr txBox="1"/>
          <p:nvPr/>
        </p:nvSpPr>
        <p:spPr>
          <a:xfrm>
            <a:off x="251520" y="116632"/>
            <a:ext cx="8424936" cy="1815882"/>
          </a:xfrm>
          <a:prstGeom prst="rect">
            <a:avLst/>
          </a:prstGeom>
          <a:noFill/>
        </p:spPr>
        <p:txBody>
          <a:bodyPr wrap="square" rtlCol="0">
            <a:spAutoFit/>
          </a:bodyPr>
          <a:lstStyle/>
          <a:p>
            <a:r>
              <a:rPr lang="en-US" dirty="0">
                <a:solidFill>
                  <a:schemeClr val="tx1"/>
                </a:solidFill>
              </a:rPr>
              <a:t>Lobo Flat, </a:t>
            </a:r>
            <a:r>
              <a:rPr lang="en-US" dirty="0" smtClean="0">
                <a:solidFill>
                  <a:schemeClr val="tx1"/>
                </a:solidFill>
              </a:rPr>
              <a:t>Texas – </a:t>
            </a:r>
            <a:r>
              <a:rPr lang="en-US" sz="2400" dirty="0" smtClean="0">
                <a:solidFill>
                  <a:schemeClr val="tx1"/>
                </a:solidFill>
              </a:rPr>
              <a:t>Much of this area has gone out of irrigated agricultural production. Water tables have dropped significantly, but </a:t>
            </a:r>
            <a:r>
              <a:rPr lang="en-US" sz="2400" dirty="0">
                <a:solidFill>
                  <a:schemeClr val="tx1"/>
                </a:solidFill>
              </a:rPr>
              <a:t>e</a:t>
            </a:r>
            <a:r>
              <a:rPr lang="en-US" sz="2400" dirty="0" smtClean="0">
                <a:solidFill>
                  <a:schemeClr val="tx1"/>
                </a:solidFill>
              </a:rPr>
              <a:t>conomics rule!</a:t>
            </a:r>
            <a:endParaRPr lang="en-US" sz="2400" dirty="0">
              <a:solidFill>
                <a:schemeClr val="tx1"/>
              </a:solidFill>
            </a:endParaRPr>
          </a:p>
          <a:p>
            <a:endParaRPr lang="en-US" dirty="0"/>
          </a:p>
        </p:txBody>
      </p:sp>
    </p:spTree>
    <p:extLst>
      <p:ext uri="{BB962C8B-B14F-4D97-AF65-F5344CB8AC3E}">
        <p14:creationId xmlns:p14="http://schemas.microsoft.com/office/powerpoint/2010/main" val="3470489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11560" y="116632"/>
            <a:ext cx="8077200" cy="5105400"/>
          </a:xfrm>
        </p:spPr>
        <p:txBody>
          <a:bodyPr anchor="ctr"/>
          <a:lstStyle/>
          <a:p>
            <a:r>
              <a:rPr lang="en-US" altLang="en-US" sz="3600" dirty="0" smtClean="0">
                <a:solidFill>
                  <a:srgbClr val="FFFF00"/>
                </a:solidFill>
              </a:rPr>
              <a:t>“The nation behaves well if it treats the natural resources as assets which it must turn over to the next generation increased, and not impaired, in value.”</a:t>
            </a:r>
            <a:endParaRPr lang="en-US" altLang="en-US" sz="3600" dirty="0">
              <a:solidFill>
                <a:srgbClr val="FFFF00"/>
              </a:solidFill>
            </a:endParaRPr>
          </a:p>
        </p:txBody>
      </p:sp>
      <p:sp>
        <p:nvSpPr>
          <p:cNvPr id="2" name="TextBox 1"/>
          <p:cNvSpPr txBox="1"/>
          <p:nvPr/>
        </p:nvSpPr>
        <p:spPr>
          <a:xfrm>
            <a:off x="5292080" y="5589240"/>
            <a:ext cx="3082895" cy="523220"/>
          </a:xfrm>
          <a:prstGeom prst="rect">
            <a:avLst/>
          </a:prstGeom>
          <a:noFill/>
        </p:spPr>
        <p:txBody>
          <a:bodyPr wrap="none" rtlCol="0">
            <a:spAutoFit/>
          </a:bodyPr>
          <a:lstStyle/>
          <a:p>
            <a:r>
              <a:rPr lang="en-US" sz="2800" dirty="0" smtClean="0">
                <a:solidFill>
                  <a:schemeClr val="bg1"/>
                </a:solidFill>
              </a:rPr>
              <a:t>Theodore Roosevelt</a:t>
            </a:r>
            <a:endParaRPr lang="en-US" sz="2800" dirty="0">
              <a:solidFill>
                <a:schemeClr val="bg1"/>
              </a:solidFill>
            </a:endParaRPr>
          </a:p>
        </p:txBody>
      </p:sp>
    </p:spTree>
    <p:extLst>
      <p:ext uri="{BB962C8B-B14F-4D97-AF65-F5344CB8AC3E}">
        <p14:creationId xmlns:p14="http://schemas.microsoft.com/office/powerpoint/2010/main" val="2197019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Rectangle 5"/>
          <p:cNvSpPr>
            <a:spLocks noGrp="1" noChangeArrowheads="1"/>
          </p:cNvSpPr>
          <p:nvPr>
            <p:ph type="title"/>
          </p:nvPr>
        </p:nvSpPr>
        <p:spPr/>
        <p:txBody>
          <a:bodyPr/>
          <a:lstStyle/>
          <a:p>
            <a:endParaRPr lang="en-US" altLang="en-US"/>
          </a:p>
        </p:txBody>
      </p:sp>
      <p:pic>
        <p:nvPicPr>
          <p:cNvPr id="220164" name="Picture 4" descr="sus4122urb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2413" y="333375"/>
            <a:ext cx="9396413" cy="6183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668725" y="116632"/>
            <a:ext cx="7772400" cy="1143000"/>
          </a:xfrm>
        </p:spPr>
        <p:txBody>
          <a:bodyPr/>
          <a:lstStyle/>
          <a:p>
            <a:r>
              <a:rPr lang="en-US" altLang="en-US" sz="3600" b="1" dirty="0" smtClean="0">
                <a:solidFill>
                  <a:schemeClr val="bg1"/>
                </a:solidFill>
              </a:rPr>
              <a:t>Population growth means more water demands and more urbanization</a:t>
            </a:r>
            <a:endParaRPr lang="en-US" altLang="en-US" sz="3600" b="1" dirty="0">
              <a:solidFill>
                <a:schemeClr val="bg1"/>
              </a:solidFill>
            </a:endParaRPr>
          </a:p>
        </p:txBody>
      </p:sp>
      <p:pic>
        <p:nvPicPr>
          <p:cNvPr id="253955" name="Picture 3" descr="aust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484784"/>
            <a:ext cx="8220801" cy="5184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39552" y="1491173"/>
            <a:ext cx="5832648" cy="584775"/>
          </a:xfrm>
          <a:prstGeom prst="rect">
            <a:avLst/>
          </a:prstGeom>
          <a:noFill/>
        </p:spPr>
        <p:txBody>
          <a:bodyPr wrap="square" rtlCol="0">
            <a:spAutoFit/>
          </a:bodyPr>
          <a:lstStyle/>
          <a:p>
            <a:r>
              <a:rPr lang="en-US" dirty="0" smtClean="0"/>
              <a:t>Urbanizing Texas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p:cNvSpPr>
            <a:spLocks noGrp="1" noChangeArrowheads="1"/>
          </p:cNvSpPr>
          <p:nvPr>
            <p:ph type="title"/>
          </p:nvPr>
        </p:nvSpPr>
        <p:spPr>
          <a:xfrm>
            <a:off x="755576" y="116632"/>
            <a:ext cx="7772400" cy="1143000"/>
          </a:xfrm>
        </p:spPr>
        <p:txBody>
          <a:bodyPr/>
          <a:lstStyle/>
          <a:p>
            <a:r>
              <a:rPr lang="en-US" altLang="en-US" sz="3700" b="1" dirty="0" smtClean="0">
                <a:solidFill>
                  <a:srgbClr val="FFFF00"/>
                </a:solidFill>
              </a:rPr>
              <a:t>How urbanization affects groundwater systems</a:t>
            </a:r>
            <a:endParaRPr lang="en-US" altLang="en-US" sz="3700" b="1" dirty="0">
              <a:solidFill>
                <a:srgbClr val="FFFF00"/>
              </a:solidFill>
            </a:endParaRPr>
          </a:p>
        </p:txBody>
      </p:sp>
      <p:sp>
        <p:nvSpPr>
          <p:cNvPr id="2" name="Content Placeholder 1"/>
          <p:cNvSpPr>
            <a:spLocks noGrp="1"/>
          </p:cNvSpPr>
          <p:nvPr>
            <p:ph idx="1"/>
          </p:nvPr>
        </p:nvSpPr>
        <p:spPr>
          <a:xfrm>
            <a:off x="284176" y="1484784"/>
            <a:ext cx="8715200" cy="4818528"/>
          </a:xfrm>
        </p:spPr>
        <p:txBody>
          <a:bodyPr/>
          <a:lstStyle/>
          <a:p>
            <a:pPr>
              <a:buClr>
                <a:srgbClr val="FF0000"/>
              </a:buClr>
            </a:pPr>
            <a:r>
              <a:rPr lang="en-US" sz="2800" b="1" dirty="0" smtClean="0">
                <a:solidFill>
                  <a:schemeClr val="bg1"/>
                </a:solidFill>
              </a:rPr>
              <a:t>Increase of “impervious” cover</a:t>
            </a:r>
          </a:p>
          <a:p>
            <a:pPr>
              <a:buClr>
                <a:srgbClr val="FF0000"/>
              </a:buClr>
            </a:pPr>
            <a:r>
              <a:rPr lang="en-US" sz="2800" b="1" dirty="0" smtClean="0">
                <a:solidFill>
                  <a:schemeClr val="bg1"/>
                </a:solidFill>
              </a:rPr>
              <a:t>Increase in “conduits” and “fractures” (e.g. drains, utility lines, backfilled areas, etc.)</a:t>
            </a:r>
          </a:p>
          <a:p>
            <a:pPr>
              <a:buClr>
                <a:srgbClr val="FF0000"/>
              </a:buClr>
            </a:pPr>
            <a:r>
              <a:rPr lang="en-US" sz="2800" b="1" dirty="0" smtClean="0">
                <a:solidFill>
                  <a:schemeClr val="bg1"/>
                </a:solidFill>
              </a:rPr>
              <a:t>Different vegetative cover</a:t>
            </a:r>
          </a:p>
          <a:p>
            <a:pPr>
              <a:buClr>
                <a:srgbClr val="FF0000"/>
              </a:buClr>
            </a:pPr>
            <a:r>
              <a:rPr lang="en-US" sz="2800" b="1" dirty="0" smtClean="0">
                <a:solidFill>
                  <a:schemeClr val="bg1"/>
                </a:solidFill>
              </a:rPr>
              <a:t>Possible increased irrigation</a:t>
            </a:r>
          </a:p>
          <a:p>
            <a:pPr>
              <a:buClr>
                <a:srgbClr val="FF0000"/>
              </a:buClr>
            </a:pPr>
            <a:r>
              <a:rPr lang="en-US" sz="2800" b="1" dirty="0" smtClean="0">
                <a:solidFill>
                  <a:schemeClr val="bg1"/>
                </a:solidFill>
              </a:rPr>
              <a:t>Altered evapotranspiration</a:t>
            </a:r>
          </a:p>
          <a:p>
            <a:pPr>
              <a:buClr>
                <a:srgbClr val="FF0000"/>
              </a:buClr>
            </a:pPr>
            <a:r>
              <a:rPr lang="en-US" sz="2800" b="1" dirty="0" smtClean="0">
                <a:solidFill>
                  <a:schemeClr val="bg1"/>
                </a:solidFill>
              </a:rPr>
              <a:t>Altered surface water systems</a:t>
            </a:r>
          </a:p>
          <a:p>
            <a:pPr>
              <a:buClr>
                <a:srgbClr val="FF0000"/>
              </a:buClr>
            </a:pPr>
            <a:r>
              <a:rPr lang="en-US" sz="2800" b="1" dirty="0" smtClean="0">
                <a:solidFill>
                  <a:schemeClr val="bg1"/>
                </a:solidFill>
              </a:rPr>
              <a:t>Increase point sources for recharge and contamination (e.g.; leaky utility lines, buried debris, industrial accidents)</a:t>
            </a:r>
            <a:endParaRPr lang="en-US" sz="28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57200"/>
            <a:ext cx="8229600" cy="733425"/>
          </a:xfrm>
          <a:noFill/>
        </p:spPr>
        <p:txBody>
          <a:bodyPr/>
          <a:lstStyle/>
          <a:p>
            <a:pPr eaLnBrk="1" hangingPunct="1"/>
            <a:r>
              <a:rPr lang="en-US" b="1" dirty="0" smtClean="0">
                <a:solidFill>
                  <a:srgbClr val="FFFF00"/>
                </a:solidFill>
                <a:latin typeface="Times New Roman" panose="02020603050405020304" pitchFamily="18" charset="0"/>
                <a:cs typeface="Times New Roman" panose="02020603050405020304" pitchFamily="18" charset="0"/>
              </a:rPr>
              <a:t>CONCEPTUALIZING THE PROBLEM</a:t>
            </a:r>
          </a:p>
        </p:txBody>
      </p:sp>
      <p:sp>
        <p:nvSpPr>
          <p:cNvPr id="18435" name="Oval 3"/>
          <p:cNvSpPr>
            <a:spLocks noChangeArrowheads="1"/>
          </p:cNvSpPr>
          <p:nvPr/>
        </p:nvSpPr>
        <p:spPr bwMode="auto">
          <a:xfrm>
            <a:off x="838200" y="3505200"/>
            <a:ext cx="7129463" cy="1736725"/>
          </a:xfrm>
          <a:prstGeom prst="ellipse">
            <a:avLst/>
          </a:prstGeom>
          <a:solidFill>
            <a:schemeClr val="bg1">
              <a:alpha val="21176"/>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18436" name="AutoShape 4"/>
          <p:cNvSpPr>
            <a:spLocks noChangeArrowheads="1"/>
          </p:cNvSpPr>
          <p:nvPr/>
        </p:nvSpPr>
        <p:spPr bwMode="auto">
          <a:xfrm>
            <a:off x="1057275" y="4111625"/>
            <a:ext cx="2571750" cy="487363"/>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400"/>
              <a:t>Effective Yield</a:t>
            </a:r>
          </a:p>
        </p:txBody>
      </p:sp>
      <p:sp>
        <p:nvSpPr>
          <p:cNvPr id="18437" name="AutoShape 5"/>
          <p:cNvSpPr>
            <a:spLocks/>
          </p:cNvSpPr>
          <p:nvPr/>
        </p:nvSpPr>
        <p:spPr bwMode="auto">
          <a:xfrm rot="-5400000">
            <a:off x="3999706" y="-56356"/>
            <a:ext cx="644525" cy="5272088"/>
          </a:xfrm>
          <a:prstGeom prst="rightBrace">
            <a:avLst>
              <a:gd name="adj1" fmla="val 9316"/>
              <a:gd name="adj2" fmla="val 4863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18438" name="AutoShape 6"/>
          <p:cNvSpPr>
            <a:spLocks noChangeArrowheads="1"/>
          </p:cNvSpPr>
          <p:nvPr/>
        </p:nvSpPr>
        <p:spPr bwMode="auto">
          <a:xfrm>
            <a:off x="5211763" y="4098925"/>
            <a:ext cx="2571750" cy="487363"/>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400"/>
              <a:t>Consensus Yield</a:t>
            </a:r>
          </a:p>
        </p:txBody>
      </p:sp>
      <p:sp>
        <p:nvSpPr>
          <p:cNvPr id="18439" name="AutoShape 7"/>
          <p:cNvSpPr>
            <a:spLocks noChangeArrowheads="1"/>
          </p:cNvSpPr>
          <p:nvPr/>
        </p:nvSpPr>
        <p:spPr bwMode="auto">
          <a:xfrm>
            <a:off x="2984500" y="1860550"/>
            <a:ext cx="2571750" cy="487363"/>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400"/>
              <a:t>Sustainable Yield</a:t>
            </a:r>
          </a:p>
        </p:txBody>
      </p:sp>
      <p:sp>
        <p:nvSpPr>
          <p:cNvPr id="18440" name="Line 9"/>
          <p:cNvSpPr>
            <a:spLocks noChangeShapeType="1"/>
          </p:cNvSpPr>
          <p:nvPr/>
        </p:nvSpPr>
        <p:spPr bwMode="auto">
          <a:xfrm>
            <a:off x="1685925" y="2901950"/>
            <a:ext cx="0" cy="119538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1" name="Line 10"/>
          <p:cNvSpPr>
            <a:spLocks noChangeShapeType="1"/>
          </p:cNvSpPr>
          <p:nvPr/>
        </p:nvSpPr>
        <p:spPr bwMode="auto">
          <a:xfrm>
            <a:off x="6958013" y="2901950"/>
            <a:ext cx="0" cy="120967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2" name="Text Box 11"/>
          <p:cNvSpPr txBox="1">
            <a:spLocks noChangeArrowheads="1"/>
          </p:cNvSpPr>
          <p:nvPr/>
        </p:nvSpPr>
        <p:spPr bwMode="auto">
          <a:xfrm>
            <a:off x="1685925" y="2616200"/>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chemeClr val="bg1"/>
                </a:solidFill>
              </a:rPr>
              <a:t>Science-based</a:t>
            </a:r>
          </a:p>
        </p:txBody>
      </p:sp>
      <p:sp>
        <p:nvSpPr>
          <p:cNvPr id="18443" name="TextBox 1"/>
          <p:cNvSpPr txBox="1">
            <a:spLocks noChangeArrowheads="1"/>
          </p:cNvSpPr>
          <p:nvPr/>
        </p:nvSpPr>
        <p:spPr bwMode="auto">
          <a:xfrm>
            <a:off x="5126038" y="2543175"/>
            <a:ext cx="18446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chemeClr val="bg1"/>
                </a:solidFill>
              </a:rPr>
              <a:t>Community</a:t>
            </a:r>
          </a:p>
          <a:p>
            <a:pPr>
              <a:spcBef>
                <a:spcPct val="0"/>
              </a:spcBef>
              <a:buFontTx/>
              <a:buNone/>
            </a:pPr>
            <a:r>
              <a:rPr lang="en-US" sz="2400">
                <a:solidFill>
                  <a:schemeClr val="bg1"/>
                </a:solidFill>
              </a:rPr>
              <a:t>Preferences</a:t>
            </a:r>
          </a:p>
          <a:p>
            <a:pPr>
              <a:spcBef>
                <a:spcPct val="0"/>
              </a:spcBef>
              <a:buFontTx/>
              <a:buNone/>
            </a:pPr>
            <a:endParaRPr lang="en-US" sz="1800"/>
          </a:p>
        </p:txBody>
      </p:sp>
    </p:spTree>
    <p:extLst>
      <p:ext uri="{BB962C8B-B14F-4D97-AF65-F5344CB8AC3E}">
        <p14:creationId xmlns:p14="http://schemas.microsoft.com/office/powerpoint/2010/main" val="2989934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37" y="1579562"/>
            <a:ext cx="9054152" cy="4100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8194" name="Rectangle 2"/>
          <p:cNvSpPr>
            <a:spLocks noGrp="1" noChangeArrowheads="1"/>
          </p:cNvSpPr>
          <p:nvPr>
            <p:ph type="title"/>
          </p:nvPr>
        </p:nvSpPr>
        <p:spPr>
          <a:xfrm>
            <a:off x="493713" y="404813"/>
            <a:ext cx="8229600" cy="641350"/>
          </a:xfrm>
        </p:spPr>
        <p:txBody>
          <a:bodyPr/>
          <a:lstStyle/>
          <a:p>
            <a:pPr eaLnBrk="1" hangingPunct="1">
              <a:defRPr/>
            </a:pPr>
            <a:r>
              <a:rPr lang="en-US"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Yield Continuum</a:t>
            </a:r>
          </a:p>
        </p:txBody>
      </p:sp>
      <p:sp>
        <p:nvSpPr>
          <p:cNvPr id="14352" name="Line 4"/>
          <p:cNvSpPr>
            <a:spLocks noChangeShapeType="1"/>
          </p:cNvSpPr>
          <p:nvPr/>
        </p:nvSpPr>
        <p:spPr bwMode="auto">
          <a:xfrm>
            <a:off x="341313" y="2687638"/>
            <a:ext cx="0"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353" name="Line 5"/>
          <p:cNvSpPr>
            <a:spLocks noChangeShapeType="1"/>
          </p:cNvSpPr>
          <p:nvPr/>
        </p:nvSpPr>
        <p:spPr bwMode="auto">
          <a:xfrm>
            <a:off x="7580313" y="2687638"/>
            <a:ext cx="0"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354" name="Line 6"/>
          <p:cNvSpPr>
            <a:spLocks noChangeShapeType="1"/>
          </p:cNvSpPr>
          <p:nvPr/>
        </p:nvSpPr>
        <p:spPr bwMode="auto">
          <a:xfrm>
            <a:off x="2915815" y="3068638"/>
            <a:ext cx="466449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341" name="Line 7"/>
          <p:cNvSpPr>
            <a:spLocks noChangeShapeType="1"/>
          </p:cNvSpPr>
          <p:nvPr/>
        </p:nvSpPr>
        <p:spPr bwMode="auto">
          <a:xfrm>
            <a:off x="2915816" y="2789239"/>
            <a:ext cx="0"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342" name="Line 8"/>
          <p:cNvSpPr>
            <a:spLocks noChangeShapeType="1"/>
          </p:cNvSpPr>
          <p:nvPr/>
        </p:nvSpPr>
        <p:spPr bwMode="auto">
          <a:xfrm>
            <a:off x="8926513" y="2662238"/>
            <a:ext cx="0" cy="76200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344" name="AutoShape 10"/>
          <p:cNvSpPr>
            <a:spLocks/>
          </p:cNvSpPr>
          <p:nvPr/>
        </p:nvSpPr>
        <p:spPr bwMode="auto">
          <a:xfrm rot="-5400000">
            <a:off x="4379913" y="-1985962"/>
            <a:ext cx="533400" cy="8610600"/>
          </a:xfrm>
          <a:prstGeom prst="rightBrace">
            <a:avLst>
              <a:gd name="adj1" fmla="val 31239"/>
              <a:gd name="adj2" fmla="val 49603"/>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4345" name="Text Box 11"/>
          <p:cNvSpPr txBox="1">
            <a:spLocks noChangeArrowheads="1"/>
          </p:cNvSpPr>
          <p:nvPr/>
        </p:nvSpPr>
        <p:spPr bwMode="auto">
          <a:xfrm>
            <a:off x="2753839" y="3551239"/>
            <a:ext cx="1461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dirty="0">
                <a:latin typeface="Times New Roman" panose="02020603050405020304" pitchFamily="18" charset="0"/>
                <a:cs typeface="Times New Roman" panose="02020603050405020304" pitchFamily="18" charset="0"/>
              </a:rPr>
              <a:t>Permissive Sustained Yield</a:t>
            </a:r>
          </a:p>
        </p:txBody>
      </p:sp>
      <p:sp>
        <p:nvSpPr>
          <p:cNvPr id="14346" name="AutoShape 12"/>
          <p:cNvSpPr>
            <a:spLocks/>
          </p:cNvSpPr>
          <p:nvPr/>
        </p:nvSpPr>
        <p:spPr bwMode="auto">
          <a:xfrm rot="5400000">
            <a:off x="4959005" y="2579039"/>
            <a:ext cx="609600" cy="4377606"/>
          </a:xfrm>
          <a:prstGeom prst="rightBrace">
            <a:avLst>
              <a:gd name="adj1" fmla="val 10139"/>
              <a:gd name="adj2" fmla="val 47171"/>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4347" name="Text Box 13"/>
          <p:cNvSpPr txBox="1">
            <a:spLocks noChangeArrowheads="1"/>
          </p:cNvSpPr>
          <p:nvPr/>
        </p:nvSpPr>
        <p:spPr bwMode="auto">
          <a:xfrm>
            <a:off x="2267744" y="1582847"/>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000" b="1" dirty="0">
                <a:latin typeface="Times New Roman" panose="02020603050405020304" pitchFamily="18" charset="0"/>
                <a:cs typeface="Times New Roman" panose="02020603050405020304" pitchFamily="18" charset="0"/>
              </a:rPr>
              <a:t>Available</a:t>
            </a:r>
            <a:r>
              <a:rPr lang="en-US" sz="1800" b="1" dirty="0">
                <a:latin typeface="Times New Roman" panose="02020603050405020304" pitchFamily="18" charset="0"/>
                <a:cs typeface="Times New Roman" panose="02020603050405020304" pitchFamily="18" charset="0"/>
              </a:rPr>
              <a:t> Yield</a:t>
            </a:r>
          </a:p>
        </p:txBody>
      </p:sp>
      <p:sp>
        <p:nvSpPr>
          <p:cNvPr id="14348" name="Text Box 14"/>
          <p:cNvSpPr txBox="1">
            <a:spLocks noChangeArrowheads="1"/>
          </p:cNvSpPr>
          <p:nvPr/>
        </p:nvSpPr>
        <p:spPr bwMode="auto">
          <a:xfrm>
            <a:off x="3202731" y="5103645"/>
            <a:ext cx="441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000" b="1" u="sng" dirty="0">
                <a:solidFill>
                  <a:srgbClr val="CC6600"/>
                </a:solidFill>
                <a:latin typeface="Times New Roman" panose="02020603050405020304" pitchFamily="18" charset="0"/>
                <a:cs typeface="Times New Roman" panose="02020603050405020304" pitchFamily="18" charset="0"/>
              </a:rPr>
              <a:t>Sustainable Yield</a:t>
            </a:r>
          </a:p>
        </p:txBody>
      </p:sp>
      <p:sp>
        <p:nvSpPr>
          <p:cNvPr id="14349" name="Text Box 15"/>
          <p:cNvSpPr txBox="1">
            <a:spLocks noChangeArrowheads="1"/>
          </p:cNvSpPr>
          <p:nvPr/>
        </p:nvSpPr>
        <p:spPr bwMode="auto">
          <a:xfrm>
            <a:off x="7427913" y="3433763"/>
            <a:ext cx="16764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sz="1800" b="1" dirty="0" smtClean="0">
                <a:latin typeface="Times New Roman" panose="02020603050405020304" pitchFamily="18" charset="0"/>
                <a:cs typeface="Times New Roman" panose="02020603050405020304" pitchFamily="18" charset="0"/>
              </a:rPr>
              <a:t>Maximum</a:t>
            </a:r>
            <a:endParaRPr lang="en-US" sz="1800" b="1" dirty="0">
              <a:latin typeface="Times New Roman" panose="02020603050405020304" pitchFamily="18" charset="0"/>
              <a:cs typeface="Times New Roman" panose="02020603050405020304" pitchFamily="18" charset="0"/>
            </a:endParaRPr>
          </a:p>
          <a:p>
            <a:pPr algn="r" eaLnBrk="1" hangingPunct="1">
              <a:spcBef>
                <a:spcPct val="50000"/>
              </a:spcBef>
              <a:buFontTx/>
              <a:buNone/>
            </a:pPr>
            <a:r>
              <a:rPr lang="en-US" sz="1800" b="1" dirty="0" smtClean="0">
                <a:latin typeface="Times New Roman" panose="02020603050405020304" pitchFamily="18" charset="0"/>
                <a:cs typeface="Times New Roman" panose="02020603050405020304" pitchFamily="18" charset="0"/>
              </a:rPr>
              <a:t>Mining</a:t>
            </a:r>
            <a:endParaRPr lang="en-US" sz="1800" b="1" dirty="0">
              <a:latin typeface="Times New Roman" panose="02020603050405020304" pitchFamily="18" charset="0"/>
              <a:cs typeface="Times New Roman" panose="02020603050405020304" pitchFamily="18" charset="0"/>
            </a:endParaRPr>
          </a:p>
        </p:txBody>
      </p:sp>
      <p:sp>
        <p:nvSpPr>
          <p:cNvPr id="14350" name="Text Box 16"/>
          <p:cNvSpPr txBox="1">
            <a:spLocks noChangeArrowheads="1"/>
          </p:cNvSpPr>
          <p:nvPr/>
        </p:nvSpPr>
        <p:spPr bwMode="auto">
          <a:xfrm>
            <a:off x="227014" y="3433763"/>
            <a:ext cx="1371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dirty="0" smtClean="0">
                <a:solidFill>
                  <a:srgbClr val="00B050"/>
                </a:solidFill>
                <a:latin typeface="Times New Roman" panose="02020603050405020304" pitchFamily="18" charset="0"/>
                <a:cs typeface="Times New Roman" panose="02020603050405020304" pitchFamily="18" charset="0"/>
              </a:rPr>
              <a:t>No</a:t>
            </a:r>
            <a:endParaRPr lang="en-US" sz="1800" b="1" dirty="0">
              <a:solidFill>
                <a:srgbClr val="00B050"/>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sz="1800" b="1" dirty="0" smtClean="0">
                <a:solidFill>
                  <a:srgbClr val="00B050"/>
                </a:solidFill>
                <a:latin typeface="Times New Roman" panose="02020603050405020304" pitchFamily="18" charset="0"/>
                <a:cs typeface="Times New Roman" panose="02020603050405020304" pitchFamily="18" charset="0"/>
              </a:rPr>
              <a:t>Pumping</a:t>
            </a:r>
            <a:endParaRPr lang="en-US" sz="1800" b="1" dirty="0">
              <a:solidFill>
                <a:srgbClr val="00B050"/>
              </a:solidFill>
              <a:latin typeface="Times New Roman" panose="02020603050405020304" pitchFamily="18" charset="0"/>
              <a:cs typeface="Times New Roman" panose="02020603050405020304" pitchFamily="18" charset="0"/>
            </a:endParaRPr>
          </a:p>
        </p:txBody>
      </p:sp>
      <p:sp>
        <p:nvSpPr>
          <p:cNvPr id="14351" name="Text Box 17"/>
          <p:cNvSpPr txBox="1">
            <a:spLocks noChangeArrowheads="1"/>
          </p:cNvSpPr>
          <p:nvPr/>
        </p:nvSpPr>
        <p:spPr bwMode="auto">
          <a:xfrm>
            <a:off x="6228184" y="3512533"/>
            <a:ext cx="1524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sz="1800" b="1" dirty="0" smtClean="0">
                <a:latin typeface="Times New Roman" panose="02020603050405020304" pitchFamily="18" charset="0"/>
                <a:cs typeface="Times New Roman" panose="02020603050405020304" pitchFamily="18" charset="0"/>
              </a:rPr>
              <a:t>Safe </a:t>
            </a:r>
          </a:p>
          <a:p>
            <a:pPr algn="r" eaLnBrk="1" hangingPunct="1">
              <a:spcBef>
                <a:spcPct val="50000"/>
              </a:spcBef>
              <a:buFontTx/>
              <a:buNone/>
            </a:pPr>
            <a:r>
              <a:rPr lang="en-US" sz="1800" b="1" dirty="0" smtClean="0">
                <a:latin typeface="Times New Roman" panose="02020603050405020304" pitchFamily="18" charset="0"/>
                <a:cs typeface="Times New Roman" panose="02020603050405020304" pitchFamily="18" charset="0"/>
              </a:rPr>
              <a:t>Yield</a:t>
            </a:r>
            <a:endParaRPr lang="en-US" sz="1800" b="1" dirty="0">
              <a:latin typeface="Times New Roman" panose="02020603050405020304" pitchFamily="18" charset="0"/>
              <a:cs typeface="Times New Roman" panose="02020603050405020304" pitchFamily="18" charset="0"/>
            </a:endParaRPr>
          </a:p>
        </p:txBody>
      </p:sp>
      <p:sp>
        <p:nvSpPr>
          <p:cNvPr id="18" name="Line 9"/>
          <p:cNvSpPr>
            <a:spLocks noChangeShapeType="1"/>
          </p:cNvSpPr>
          <p:nvPr/>
        </p:nvSpPr>
        <p:spPr bwMode="auto">
          <a:xfrm flipV="1">
            <a:off x="355811" y="3068638"/>
            <a:ext cx="2561804" cy="1"/>
          </a:xfrm>
          <a:prstGeom prst="line">
            <a:avLst/>
          </a:prstGeom>
          <a:noFill/>
          <a:ln w="25400" cap="rnd">
            <a:solidFill>
              <a:srgbClr val="008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7593013" y="3068638"/>
            <a:ext cx="13462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47890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251520" y="260648"/>
            <a:ext cx="8640960" cy="1143000"/>
          </a:xfrm>
        </p:spPr>
        <p:txBody>
          <a:bodyPr/>
          <a:lstStyle/>
          <a:p>
            <a:r>
              <a:rPr lang="en-US" altLang="en-US" sz="2800" b="1" dirty="0">
                <a:solidFill>
                  <a:srgbClr val="FFFF00"/>
                </a:solidFill>
              </a:rPr>
              <a:t>HOW TO MEET THE WATER DEMANDS OF THE EARTH (GROWING HUMAN POPULATIONS AND URBANIZATION</a:t>
            </a:r>
            <a:r>
              <a:rPr lang="en-US" altLang="en-US" sz="2800" b="1" dirty="0" smtClean="0">
                <a:solidFill>
                  <a:srgbClr val="FFFF00"/>
                </a:solidFill>
              </a:rPr>
              <a:t>) – INCREASE SUPPLIES</a:t>
            </a:r>
            <a:endParaRPr lang="en-US" altLang="en-US" sz="2800" b="1" dirty="0">
              <a:solidFill>
                <a:srgbClr val="FFFF00"/>
              </a:solidFill>
            </a:endParaRPr>
          </a:p>
        </p:txBody>
      </p:sp>
      <p:sp>
        <p:nvSpPr>
          <p:cNvPr id="2" name="Content Placeholder 1"/>
          <p:cNvSpPr>
            <a:spLocks noGrp="1"/>
          </p:cNvSpPr>
          <p:nvPr>
            <p:ph idx="1"/>
          </p:nvPr>
        </p:nvSpPr>
        <p:spPr>
          <a:xfrm>
            <a:off x="685800" y="1772816"/>
            <a:ext cx="7772400" cy="4114800"/>
          </a:xfrm>
        </p:spPr>
        <p:txBody>
          <a:bodyPr/>
          <a:lstStyle/>
          <a:p>
            <a:pPr>
              <a:buClr>
                <a:srgbClr val="FF0000"/>
              </a:buClr>
            </a:pPr>
            <a:r>
              <a:rPr lang="en-US" sz="2800" dirty="0" smtClean="0">
                <a:solidFill>
                  <a:schemeClr val="bg1"/>
                </a:solidFill>
              </a:rPr>
              <a:t>Developing new groundwater or surface- water resources (the traditional method)</a:t>
            </a:r>
          </a:p>
          <a:p>
            <a:pPr>
              <a:buClr>
                <a:srgbClr val="FF0000"/>
              </a:buClr>
            </a:pPr>
            <a:r>
              <a:rPr lang="en-US" sz="2800" dirty="0" smtClean="0">
                <a:solidFill>
                  <a:schemeClr val="bg1"/>
                </a:solidFill>
              </a:rPr>
              <a:t>Harvesting rain water or fog – small scale</a:t>
            </a:r>
          </a:p>
          <a:p>
            <a:pPr>
              <a:buClr>
                <a:srgbClr val="FF0000"/>
              </a:buClr>
            </a:pPr>
            <a:r>
              <a:rPr lang="en-US" sz="2800" dirty="0" smtClean="0">
                <a:solidFill>
                  <a:schemeClr val="bg1"/>
                </a:solidFill>
              </a:rPr>
              <a:t>Use of currently “unpotable” waters:</a:t>
            </a:r>
          </a:p>
          <a:p>
            <a:pPr lvl="1">
              <a:buClr>
                <a:srgbClr val="FF0000"/>
              </a:buClr>
            </a:pPr>
            <a:r>
              <a:rPr lang="en-US" sz="3200" b="1" dirty="0" smtClean="0">
                <a:solidFill>
                  <a:srgbClr val="FFFF00"/>
                </a:solidFill>
              </a:rPr>
              <a:t>Desalination</a:t>
            </a:r>
            <a:r>
              <a:rPr lang="en-US" sz="3200" dirty="0" smtClean="0">
                <a:solidFill>
                  <a:schemeClr val="bg1"/>
                </a:solidFill>
              </a:rPr>
              <a:t> </a:t>
            </a:r>
            <a:r>
              <a:rPr lang="en-US" dirty="0" smtClean="0">
                <a:solidFill>
                  <a:schemeClr val="bg1"/>
                </a:solidFill>
              </a:rPr>
              <a:t>(could be a “game changer”)</a:t>
            </a:r>
            <a:endParaRPr lang="en-US" u="sng" dirty="0" smtClean="0">
              <a:solidFill>
                <a:schemeClr val="bg1"/>
              </a:solidFill>
            </a:endParaRPr>
          </a:p>
          <a:p>
            <a:pPr lvl="1">
              <a:buClr>
                <a:srgbClr val="FF0000"/>
              </a:buClr>
            </a:pPr>
            <a:r>
              <a:rPr lang="en-US" dirty="0" smtClean="0">
                <a:solidFill>
                  <a:schemeClr val="bg1"/>
                </a:solidFill>
              </a:rPr>
              <a:t>Direct use for bathing, washing, irrigation, sewage treatment, industry, etc. – dual distribution systems (public perception)</a:t>
            </a:r>
            <a:endParaRPr lang="en-US" dirty="0">
              <a:solidFill>
                <a:schemeClr val="bg1"/>
              </a:solidFill>
            </a:endParaRPr>
          </a:p>
        </p:txBody>
      </p:sp>
    </p:spTree>
    <p:extLst>
      <p:ext uri="{BB962C8B-B14F-4D97-AF65-F5344CB8AC3E}">
        <p14:creationId xmlns:p14="http://schemas.microsoft.com/office/powerpoint/2010/main" val="1687058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465312" y="260648"/>
            <a:ext cx="8640960" cy="1143000"/>
          </a:xfrm>
        </p:spPr>
        <p:txBody>
          <a:bodyPr/>
          <a:lstStyle/>
          <a:p>
            <a:r>
              <a:rPr lang="en-US" altLang="en-US" sz="2800" b="1" dirty="0">
                <a:solidFill>
                  <a:srgbClr val="FFFF00"/>
                </a:solidFill>
              </a:rPr>
              <a:t>HOW TO MEET THE WATER DEMANDS OF THE EARTH (GROWING HUMAN POPULATIONS AND URBANIZATION) - </a:t>
            </a:r>
            <a:r>
              <a:rPr lang="en-US" altLang="en-US" sz="2800" b="1" dirty="0" smtClean="0">
                <a:solidFill>
                  <a:srgbClr val="FFFF00"/>
                </a:solidFill>
              </a:rPr>
              <a:t> DECREASE DEMAND</a:t>
            </a:r>
            <a:endParaRPr lang="en-US" altLang="en-US" sz="2800" b="1" dirty="0">
              <a:solidFill>
                <a:srgbClr val="FFFF00"/>
              </a:solidFill>
            </a:endParaRPr>
          </a:p>
        </p:txBody>
      </p:sp>
      <p:sp>
        <p:nvSpPr>
          <p:cNvPr id="2" name="Content Placeholder 1"/>
          <p:cNvSpPr>
            <a:spLocks noGrp="1"/>
          </p:cNvSpPr>
          <p:nvPr>
            <p:ph idx="1"/>
          </p:nvPr>
        </p:nvSpPr>
        <p:spPr>
          <a:xfrm>
            <a:off x="899592" y="1844824"/>
            <a:ext cx="7772400" cy="4114800"/>
          </a:xfrm>
        </p:spPr>
        <p:txBody>
          <a:bodyPr/>
          <a:lstStyle/>
          <a:p>
            <a:pPr>
              <a:buClr>
                <a:srgbClr val="FF0000"/>
              </a:buClr>
            </a:pPr>
            <a:r>
              <a:rPr lang="en-US" sz="2800" dirty="0" smtClean="0">
                <a:solidFill>
                  <a:schemeClr val="bg1"/>
                </a:solidFill>
              </a:rPr>
              <a:t>Conservation (the “low hanging fruit”)</a:t>
            </a:r>
          </a:p>
          <a:p>
            <a:pPr>
              <a:buClr>
                <a:srgbClr val="FF0000"/>
              </a:buClr>
            </a:pPr>
            <a:r>
              <a:rPr lang="en-US" sz="2800" dirty="0" smtClean="0">
                <a:solidFill>
                  <a:schemeClr val="bg1"/>
                </a:solidFill>
              </a:rPr>
              <a:t>Limiting population growth (</a:t>
            </a:r>
            <a:r>
              <a:rPr lang="en-US" sz="2400" dirty="0" smtClean="0">
                <a:solidFill>
                  <a:schemeClr val="bg1"/>
                </a:solidFill>
              </a:rPr>
              <a:t>no longer discussed!) </a:t>
            </a:r>
            <a:r>
              <a:rPr lang="en-US" sz="2800" dirty="0" smtClean="0">
                <a:solidFill>
                  <a:schemeClr val="bg1"/>
                </a:solidFill>
              </a:rPr>
              <a:t>*</a:t>
            </a:r>
          </a:p>
          <a:p>
            <a:pPr>
              <a:buClr>
                <a:srgbClr val="FF0000"/>
              </a:buClr>
            </a:pPr>
            <a:r>
              <a:rPr lang="en-US" sz="2800" dirty="0">
                <a:solidFill>
                  <a:schemeClr val="bg1"/>
                </a:solidFill>
              </a:rPr>
              <a:t>Public appeals to reduce consumption</a:t>
            </a:r>
          </a:p>
          <a:p>
            <a:pPr>
              <a:buClr>
                <a:srgbClr val="FF0000"/>
              </a:buClr>
            </a:pPr>
            <a:r>
              <a:rPr lang="en-US" sz="2800" dirty="0" smtClean="0">
                <a:solidFill>
                  <a:schemeClr val="bg1"/>
                </a:solidFill>
              </a:rPr>
              <a:t>Raising the price of supplied water*</a:t>
            </a:r>
          </a:p>
          <a:p>
            <a:pPr>
              <a:buClr>
                <a:srgbClr val="FF0000"/>
              </a:buClr>
            </a:pPr>
            <a:r>
              <a:rPr lang="en-US" sz="2800" dirty="0" smtClean="0">
                <a:solidFill>
                  <a:schemeClr val="bg1"/>
                </a:solidFill>
              </a:rPr>
              <a:t>Rationing*</a:t>
            </a:r>
          </a:p>
          <a:p>
            <a:pPr>
              <a:buClr>
                <a:srgbClr val="FF0000"/>
              </a:buClr>
            </a:pPr>
            <a:r>
              <a:rPr lang="en-US" sz="2800" dirty="0" smtClean="0">
                <a:solidFill>
                  <a:schemeClr val="bg1"/>
                </a:solidFill>
              </a:rPr>
              <a:t>Fines or penalties for excessive water use*</a:t>
            </a:r>
          </a:p>
          <a:p>
            <a:pPr>
              <a:buClr>
                <a:srgbClr val="FF0000"/>
              </a:buClr>
            </a:pPr>
            <a:endParaRPr lang="en-US" sz="2800" dirty="0">
              <a:solidFill>
                <a:schemeClr val="bg1"/>
              </a:solidFill>
            </a:endParaRPr>
          </a:p>
          <a:p>
            <a:pPr marL="0" indent="0">
              <a:buClr>
                <a:srgbClr val="FF0000"/>
              </a:buClr>
              <a:buNone/>
            </a:pPr>
            <a:r>
              <a:rPr lang="en-US" sz="2800" smtClean="0">
                <a:solidFill>
                  <a:schemeClr val="bg1"/>
                </a:solidFill>
              </a:rPr>
              <a:t>            * </a:t>
            </a:r>
            <a:r>
              <a:rPr lang="en-US" sz="2400" dirty="0" smtClean="0">
                <a:solidFill>
                  <a:schemeClr val="bg1"/>
                </a:solidFill>
              </a:rPr>
              <a:t>Politically &amp; economically unpopular</a:t>
            </a:r>
          </a:p>
          <a:p>
            <a:pPr marL="0" indent="0">
              <a:buClr>
                <a:srgbClr val="FF0000"/>
              </a:buClr>
              <a:buNone/>
            </a:pPr>
            <a:endParaRPr lang="en-US" dirty="0">
              <a:solidFill>
                <a:schemeClr val="bg1"/>
              </a:solidFill>
            </a:endParaRPr>
          </a:p>
        </p:txBody>
      </p:sp>
    </p:spTree>
    <p:extLst>
      <p:ext uri="{BB962C8B-B14F-4D97-AF65-F5344CB8AC3E}">
        <p14:creationId xmlns:p14="http://schemas.microsoft.com/office/powerpoint/2010/main" val="2720627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323528" y="404664"/>
            <a:ext cx="8640960" cy="1143000"/>
          </a:xfrm>
        </p:spPr>
        <p:txBody>
          <a:bodyPr/>
          <a:lstStyle/>
          <a:p>
            <a:r>
              <a:rPr lang="en-US" altLang="en-US" sz="2800" b="1" dirty="0">
                <a:solidFill>
                  <a:srgbClr val="FFFF00"/>
                </a:solidFill>
              </a:rPr>
              <a:t>HOW TO MEET THE WATER DEMANDS OF THE EARTH (GROWING HUMAN POPULATIONS AND URBANIZATION) – GREATER EFFICIENCY</a:t>
            </a:r>
          </a:p>
        </p:txBody>
      </p:sp>
      <p:sp>
        <p:nvSpPr>
          <p:cNvPr id="2" name="Content Placeholder 1"/>
          <p:cNvSpPr>
            <a:spLocks noGrp="1"/>
          </p:cNvSpPr>
          <p:nvPr>
            <p:ph idx="1"/>
          </p:nvPr>
        </p:nvSpPr>
        <p:spPr>
          <a:xfrm>
            <a:off x="755576" y="2276872"/>
            <a:ext cx="7772400" cy="4114800"/>
          </a:xfrm>
        </p:spPr>
        <p:txBody>
          <a:bodyPr/>
          <a:lstStyle/>
          <a:p>
            <a:pPr>
              <a:buClr>
                <a:srgbClr val="FF0000"/>
              </a:buClr>
              <a:buFont typeface="Arial" panose="020B0604020202020204" pitchFamily="34" charset="0"/>
              <a:buChar char="•"/>
            </a:pPr>
            <a:r>
              <a:rPr lang="en-US" sz="2800" dirty="0" smtClean="0">
                <a:solidFill>
                  <a:schemeClr val="bg1"/>
                </a:solidFill>
              </a:rPr>
              <a:t>Conjunctive use of groundwater and surface water</a:t>
            </a:r>
          </a:p>
          <a:p>
            <a:pPr>
              <a:buClr>
                <a:srgbClr val="FF0000"/>
              </a:buClr>
              <a:buFont typeface="Arial" panose="020B0604020202020204" pitchFamily="34" charset="0"/>
              <a:buChar char="•"/>
            </a:pPr>
            <a:r>
              <a:rPr lang="en-US" sz="2800" dirty="0" smtClean="0">
                <a:solidFill>
                  <a:schemeClr val="bg1"/>
                </a:solidFill>
              </a:rPr>
              <a:t>Use of treated waste water –irrigation or in dual distribution systems</a:t>
            </a:r>
          </a:p>
          <a:p>
            <a:pPr>
              <a:buClr>
                <a:srgbClr val="FF0000"/>
              </a:buClr>
              <a:buFont typeface="Arial" panose="020B0604020202020204" pitchFamily="34" charset="0"/>
              <a:buChar char="•"/>
            </a:pPr>
            <a:r>
              <a:rPr lang="en-US" sz="2800" dirty="0" smtClean="0">
                <a:solidFill>
                  <a:schemeClr val="bg1"/>
                </a:solidFill>
              </a:rPr>
              <a:t>Artificial recharge and ASR</a:t>
            </a:r>
          </a:p>
          <a:p>
            <a:pPr>
              <a:buClr>
                <a:srgbClr val="FF0000"/>
              </a:buClr>
              <a:buFont typeface="Arial" panose="020B0604020202020204" pitchFamily="34" charset="0"/>
              <a:buChar char="•"/>
            </a:pPr>
            <a:r>
              <a:rPr lang="en-US" sz="2800" dirty="0" smtClean="0">
                <a:solidFill>
                  <a:schemeClr val="bg1"/>
                </a:solidFill>
              </a:rPr>
              <a:t>Implementation of more water efficient systems</a:t>
            </a:r>
          </a:p>
          <a:p>
            <a:pPr>
              <a:buClr>
                <a:srgbClr val="FF0000"/>
              </a:buClr>
              <a:buFont typeface="Arial" panose="020B0604020202020204" pitchFamily="34" charset="0"/>
              <a:buChar char="•"/>
            </a:pPr>
            <a:endParaRPr lang="en-US" dirty="0" smtClean="0">
              <a:solidFill>
                <a:schemeClr val="bg1"/>
              </a:solidFill>
            </a:endParaRPr>
          </a:p>
          <a:p>
            <a:pPr>
              <a:buClr>
                <a:srgbClr val="FF0000"/>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453525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92" y="908720"/>
            <a:ext cx="9234615" cy="5472608"/>
          </a:xfrm>
          <a:prstGeom prst="rect">
            <a:avLst/>
          </a:prstGeom>
        </p:spPr>
      </p:pic>
      <p:sp>
        <p:nvSpPr>
          <p:cNvPr id="5" name="TextBox 4"/>
          <p:cNvSpPr txBox="1"/>
          <p:nvPr/>
        </p:nvSpPr>
        <p:spPr>
          <a:xfrm>
            <a:off x="0" y="908720"/>
            <a:ext cx="539552" cy="720081"/>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814295" y="116632"/>
            <a:ext cx="7560840" cy="646331"/>
          </a:xfrm>
          <a:prstGeom prst="rect">
            <a:avLst/>
          </a:prstGeom>
          <a:noFill/>
        </p:spPr>
        <p:txBody>
          <a:bodyPr wrap="square" rtlCol="0">
            <a:spAutoFit/>
          </a:bodyPr>
          <a:lstStyle/>
          <a:p>
            <a:pPr algn="ctr"/>
            <a:r>
              <a:rPr lang="en-US" sz="3600" b="1" dirty="0" smtClean="0"/>
              <a:t>Global projected temperatures</a:t>
            </a:r>
            <a:endParaRPr lang="en-US" sz="3600" b="1" dirty="0"/>
          </a:p>
        </p:txBody>
      </p:sp>
    </p:spTree>
    <p:extLst>
      <p:ext uri="{BB962C8B-B14F-4D97-AF65-F5344CB8AC3E}">
        <p14:creationId xmlns:p14="http://schemas.microsoft.com/office/powerpoint/2010/main" val="1193309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934" y="1340768"/>
            <a:ext cx="7139039" cy="5132294"/>
          </a:xfrm>
          <a:prstGeom prst="rect">
            <a:avLst/>
          </a:prstGeom>
        </p:spPr>
      </p:pic>
      <p:sp>
        <p:nvSpPr>
          <p:cNvPr id="3" name="TextBox 2"/>
          <p:cNvSpPr txBox="1"/>
          <p:nvPr/>
        </p:nvSpPr>
        <p:spPr>
          <a:xfrm>
            <a:off x="395536" y="160184"/>
            <a:ext cx="8635837" cy="892552"/>
          </a:xfrm>
          <a:prstGeom prst="rect">
            <a:avLst/>
          </a:prstGeom>
          <a:noFill/>
        </p:spPr>
        <p:txBody>
          <a:bodyPr wrap="square" rtlCol="0">
            <a:spAutoFit/>
          </a:bodyPr>
          <a:lstStyle/>
          <a:p>
            <a:r>
              <a:rPr lang="en-US" dirty="0" smtClean="0"/>
              <a:t>U.S.A. projected precipitation changes to 2099</a:t>
            </a:r>
          </a:p>
          <a:p>
            <a:r>
              <a:rPr lang="en-US" sz="2000" dirty="0" smtClean="0">
                <a:solidFill>
                  <a:schemeClr val="bg1"/>
                </a:solidFill>
              </a:rPr>
              <a:t>                                 (U.S. Global Change Research Program) </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09600" y="838200"/>
            <a:ext cx="8077200" cy="5105400"/>
          </a:xfrm>
        </p:spPr>
        <p:txBody>
          <a:bodyPr anchor="ctr"/>
          <a:lstStyle/>
          <a:p>
            <a:r>
              <a:rPr lang="en-US" altLang="en-US" sz="4400">
                <a:solidFill>
                  <a:srgbClr val="FFFF00"/>
                </a:solidFill>
              </a:rPr>
              <a:t>SUSTAINABILITY IMPLIES A MUTUAL DEPENDENCE BETWEEN THE HUMAN ECONOMY </a:t>
            </a:r>
            <a:r>
              <a:rPr lang="en-US" altLang="en-US" sz="4400" u="sng">
                <a:solidFill>
                  <a:srgbClr val="FFFF00"/>
                </a:solidFill>
              </a:rPr>
              <a:t>AND</a:t>
            </a:r>
            <a:r>
              <a:rPr lang="en-US" altLang="en-US" sz="4400">
                <a:solidFill>
                  <a:srgbClr val="FFFF00"/>
                </a:solidFill>
              </a:rPr>
              <a:t> THE NATURAL ENVIRONMENT</a:t>
            </a:r>
            <a:endParaRPr lang="en-US" altLang="en-US" sz="4400"/>
          </a:p>
        </p:txBody>
      </p:sp>
    </p:spTree>
    <p:extLst>
      <p:ext uri="{BB962C8B-B14F-4D97-AF65-F5344CB8AC3E}">
        <p14:creationId xmlns:p14="http://schemas.microsoft.com/office/powerpoint/2010/main" val="2961576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179512" y="609600"/>
            <a:ext cx="8640960" cy="1143000"/>
          </a:xfrm>
        </p:spPr>
        <p:txBody>
          <a:bodyPr/>
          <a:lstStyle/>
          <a:p>
            <a:r>
              <a:rPr lang="en-US" altLang="en-US" sz="4000" b="1" dirty="0" smtClean="0">
                <a:solidFill>
                  <a:srgbClr val="FFFF00"/>
                </a:solidFill>
              </a:rPr>
              <a:t>Challenges in achieving sustainable use of our water resources.</a:t>
            </a:r>
            <a:endParaRPr lang="en-US" altLang="en-US" sz="4000" b="1" dirty="0">
              <a:solidFill>
                <a:srgbClr val="FFFF00"/>
              </a:solidFill>
            </a:endParaRPr>
          </a:p>
        </p:txBody>
      </p:sp>
      <p:sp>
        <p:nvSpPr>
          <p:cNvPr id="2" name="Content Placeholder 1"/>
          <p:cNvSpPr>
            <a:spLocks noGrp="1"/>
          </p:cNvSpPr>
          <p:nvPr>
            <p:ph idx="1"/>
          </p:nvPr>
        </p:nvSpPr>
        <p:spPr>
          <a:xfrm>
            <a:off x="827584" y="2132856"/>
            <a:ext cx="7772400" cy="4114800"/>
          </a:xfrm>
        </p:spPr>
        <p:txBody>
          <a:bodyPr/>
          <a:lstStyle/>
          <a:p>
            <a:pPr>
              <a:buClr>
                <a:srgbClr val="FF0000"/>
              </a:buClr>
            </a:pPr>
            <a:r>
              <a:rPr lang="en-US" dirty="0" smtClean="0">
                <a:solidFill>
                  <a:schemeClr val="bg1"/>
                </a:solidFill>
              </a:rPr>
              <a:t>Understanding the hydrogeological system</a:t>
            </a:r>
          </a:p>
          <a:p>
            <a:pPr>
              <a:buClr>
                <a:srgbClr val="FF0000"/>
              </a:buClr>
            </a:pPr>
            <a:r>
              <a:rPr lang="en-US" dirty="0" smtClean="0">
                <a:solidFill>
                  <a:schemeClr val="bg1"/>
                </a:solidFill>
              </a:rPr>
              <a:t>Climate change</a:t>
            </a:r>
          </a:p>
          <a:p>
            <a:pPr>
              <a:buClr>
                <a:srgbClr val="FF0000"/>
              </a:buClr>
            </a:pPr>
            <a:r>
              <a:rPr lang="en-US" dirty="0" smtClean="0">
                <a:solidFill>
                  <a:schemeClr val="bg1"/>
                </a:solidFill>
              </a:rPr>
              <a:t>Urbanization and growing populations</a:t>
            </a:r>
          </a:p>
          <a:p>
            <a:pPr>
              <a:buClr>
                <a:srgbClr val="FF0000"/>
              </a:buClr>
            </a:pPr>
            <a:r>
              <a:rPr lang="en-US" dirty="0" smtClean="0">
                <a:solidFill>
                  <a:schemeClr val="bg1"/>
                </a:solidFill>
              </a:rPr>
              <a:t>Predicting technological advances</a:t>
            </a:r>
          </a:p>
          <a:p>
            <a:pPr>
              <a:buClr>
                <a:srgbClr val="FF0000"/>
              </a:buClr>
            </a:pPr>
            <a:r>
              <a:rPr lang="en-US" dirty="0" smtClean="0">
                <a:solidFill>
                  <a:schemeClr val="bg1"/>
                </a:solidFill>
              </a:rPr>
              <a:t>Changing political/economic/management  systems</a:t>
            </a:r>
            <a:endParaRPr lang="en-US" dirty="0">
              <a:solidFill>
                <a:schemeClr val="bg1"/>
              </a:solidFill>
            </a:endParaRPr>
          </a:p>
        </p:txBody>
      </p:sp>
    </p:spTree>
    <p:extLst>
      <p:ext uri="{BB962C8B-B14F-4D97-AF65-F5344CB8AC3E}">
        <p14:creationId xmlns:p14="http://schemas.microsoft.com/office/powerpoint/2010/main" val="544147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01662" y="188640"/>
            <a:ext cx="7772400" cy="1143000"/>
          </a:xfrm>
        </p:spPr>
        <p:txBody>
          <a:bodyPr/>
          <a:lstStyle/>
          <a:p>
            <a:pPr eaLnBrk="1" hangingPunct="1">
              <a:defRPr/>
            </a:pPr>
            <a:r>
              <a:rPr lang="en-US" b="1" dirty="0" smtClean="0">
                <a:solidFill>
                  <a:srgbClr val="FFFF00"/>
                </a:solidFill>
                <a:latin typeface="Times New Roman" panose="02020603050405020304" pitchFamily="18" charset="0"/>
                <a:cs typeface="Times New Roman" panose="02020603050405020304" pitchFamily="18" charset="0"/>
              </a:rPr>
              <a:t>Barton Springs</a:t>
            </a:r>
          </a:p>
        </p:txBody>
      </p:sp>
      <p:pic>
        <p:nvPicPr>
          <p:cNvPr id="158723" name="Picture 4" descr="slide_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484784"/>
            <a:ext cx="7411974" cy="4752528"/>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481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ltLang="en-US" sz="4800">
                <a:solidFill>
                  <a:schemeClr val="bg1"/>
                </a:solidFill>
              </a:rPr>
              <a:t>An aboriginal saying</a:t>
            </a:r>
            <a:endParaRPr lang="en-US" altLang="en-US"/>
          </a:p>
        </p:txBody>
      </p:sp>
      <p:sp>
        <p:nvSpPr>
          <p:cNvPr id="247811" name="Rectangle 3"/>
          <p:cNvSpPr>
            <a:spLocks noGrp="1" noChangeArrowheads="1"/>
          </p:cNvSpPr>
          <p:nvPr>
            <p:ph type="body" idx="1"/>
          </p:nvPr>
        </p:nvSpPr>
        <p:spPr/>
        <p:txBody>
          <a:bodyPr/>
          <a:lstStyle/>
          <a:p>
            <a:pPr algn="ctr">
              <a:buFontTx/>
              <a:buNone/>
            </a:pPr>
            <a:r>
              <a:rPr lang="en-US" altLang="en-US" sz="4400">
                <a:solidFill>
                  <a:srgbClr val="FFFF00"/>
                </a:solidFill>
              </a:rPr>
              <a:t>The Earth belongs to our cousins and brothers.</a:t>
            </a:r>
          </a:p>
          <a:p>
            <a:pPr algn="ctr">
              <a:buFontTx/>
              <a:buNone/>
            </a:pPr>
            <a:r>
              <a:rPr lang="en-US" altLang="en-US" sz="4400">
                <a:solidFill>
                  <a:srgbClr val="FFFF00"/>
                </a:solidFill>
              </a:rPr>
              <a:t>Our children and grandchildren are its protectors!</a:t>
            </a:r>
            <a:endParaRPr lang="en-US" altLang="en-US">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endParaRPr lang="en-US" altLang="en-US"/>
          </a:p>
        </p:txBody>
      </p:sp>
      <p:pic>
        <p:nvPicPr>
          <p:cNvPr id="257027" name="Picture 3" descr="ayers_rock05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51950" cy="6088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type="title"/>
          </p:nvPr>
        </p:nvSpPr>
        <p:spPr>
          <a:xfrm>
            <a:off x="685800" y="260648"/>
            <a:ext cx="7772400" cy="1143000"/>
          </a:xfrm>
        </p:spPr>
        <p:txBody>
          <a:bodyPr/>
          <a:lstStyle/>
          <a:p>
            <a:r>
              <a:rPr lang="en-US" altLang="en-US" b="1" dirty="0" smtClean="0">
                <a:solidFill>
                  <a:srgbClr val="FFFF00"/>
                </a:solidFill>
              </a:rPr>
              <a:t>RESEARCH NEEDS</a:t>
            </a:r>
            <a:endParaRPr lang="en-US" altLang="en-US" b="1" dirty="0">
              <a:solidFill>
                <a:srgbClr val="FFFF00"/>
              </a:solidFill>
            </a:endParaRPr>
          </a:p>
        </p:txBody>
      </p:sp>
      <p:sp>
        <p:nvSpPr>
          <p:cNvPr id="2" name="Content Placeholder 1"/>
          <p:cNvSpPr>
            <a:spLocks noGrp="1"/>
          </p:cNvSpPr>
          <p:nvPr>
            <p:ph idx="1"/>
          </p:nvPr>
        </p:nvSpPr>
        <p:spPr>
          <a:xfrm>
            <a:off x="685800" y="1556792"/>
            <a:ext cx="8208912" cy="4824536"/>
          </a:xfrm>
        </p:spPr>
        <p:txBody>
          <a:bodyPr/>
          <a:lstStyle/>
          <a:p>
            <a:pPr>
              <a:buClr>
                <a:srgbClr val="FF0000"/>
              </a:buClr>
            </a:pPr>
            <a:r>
              <a:rPr lang="en-US" i="1" dirty="0" smtClean="0">
                <a:solidFill>
                  <a:schemeClr val="bg1"/>
                </a:solidFill>
              </a:rPr>
              <a:t>A priori </a:t>
            </a:r>
            <a:r>
              <a:rPr lang="en-US" dirty="0" smtClean="0">
                <a:solidFill>
                  <a:schemeClr val="bg1"/>
                </a:solidFill>
              </a:rPr>
              <a:t>collection of needed data.</a:t>
            </a:r>
          </a:p>
          <a:p>
            <a:pPr>
              <a:buClr>
                <a:srgbClr val="FF0000"/>
              </a:buClr>
            </a:pPr>
            <a:r>
              <a:rPr lang="en-US" dirty="0" smtClean="0">
                <a:solidFill>
                  <a:schemeClr val="bg1"/>
                </a:solidFill>
              </a:rPr>
              <a:t>Continued hydrogeological studies.</a:t>
            </a:r>
          </a:p>
          <a:p>
            <a:pPr>
              <a:buClr>
                <a:srgbClr val="FF0000"/>
              </a:buClr>
            </a:pPr>
            <a:r>
              <a:rPr lang="en-US" dirty="0" smtClean="0">
                <a:solidFill>
                  <a:schemeClr val="bg1"/>
                </a:solidFill>
              </a:rPr>
              <a:t>Projections on the effects of:</a:t>
            </a:r>
          </a:p>
          <a:p>
            <a:pPr lvl="1">
              <a:buClr>
                <a:srgbClr val="FF0000"/>
              </a:buClr>
            </a:pPr>
            <a:r>
              <a:rPr lang="en-US" dirty="0" smtClean="0">
                <a:solidFill>
                  <a:schemeClr val="bg1"/>
                </a:solidFill>
              </a:rPr>
              <a:t>Past and future climatic changes and “normal’ climate variability,</a:t>
            </a:r>
          </a:p>
          <a:p>
            <a:pPr lvl="1">
              <a:buClr>
                <a:srgbClr val="FF0000"/>
              </a:buClr>
            </a:pPr>
            <a:r>
              <a:rPr lang="en-US" dirty="0" smtClean="0">
                <a:solidFill>
                  <a:schemeClr val="bg1"/>
                </a:solidFill>
              </a:rPr>
              <a:t>Ecological patterns and trends</a:t>
            </a:r>
          </a:p>
          <a:p>
            <a:pPr lvl="1">
              <a:buClr>
                <a:srgbClr val="FF0000"/>
              </a:buClr>
            </a:pPr>
            <a:r>
              <a:rPr lang="en-US" dirty="0" smtClean="0">
                <a:solidFill>
                  <a:schemeClr val="bg1"/>
                </a:solidFill>
              </a:rPr>
              <a:t>Urbanization and new technologies, and</a:t>
            </a:r>
          </a:p>
          <a:p>
            <a:pPr lvl="1">
              <a:buClr>
                <a:srgbClr val="FF0000"/>
              </a:buClr>
            </a:pPr>
            <a:r>
              <a:rPr lang="en-US" dirty="0" smtClean="0">
                <a:solidFill>
                  <a:schemeClr val="bg1"/>
                </a:solidFill>
              </a:rPr>
              <a:t>Water policies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3568" y="1556792"/>
            <a:ext cx="7721600" cy="4857750"/>
          </a:xfrm>
        </p:spPr>
        <p:txBody>
          <a:bodyPr anchor="ctr"/>
          <a:lstStyle/>
          <a:p>
            <a:pPr algn="l">
              <a:buClr>
                <a:srgbClr val="FF0000"/>
              </a:buClr>
            </a:pPr>
            <a:r>
              <a:rPr lang="en-US" altLang="en-US" sz="2800" dirty="0" smtClean="0">
                <a:solidFill>
                  <a:srgbClr val="FF0000"/>
                </a:solidFill>
              </a:rPr>
              <a:t>• </a:t>
            </a:r>
            <a:r>
              <a:rPr lang="en-US" altLang="en-US" sz="2800" dirty="0" smtClean="0">
                <a:solidFill>
                  <a:schemeClr val="bg1"/>
                </a:solidFill>
              </a:rPr>
              <a:t>Geology Foundation of The University of Texas,    </a:t>
            </a:r>
            <a:br>
              <a:rPr lang="en-US" altLang="en-US" sz="2800" dirty="0" smtClean="0">
                <a:solidFill>
                  <a:schemeClr val="bg1"/>
                </a:solidFill>
              </a:rPr>
            </a:br>
            <a:r>
              <a:rPr lang="en-US" altLang="en-US" sz="2800" dirty="0">
                <a:solidFill>
                  <a:schemeClr val="bg1"/>
                </a:solidFill>
              </a:rPr>
              <a:t> </a:t>
            </a:r>
            <a:r>
              <a:rPr lang="en-US" altLang="en-US" sz="2800" dirty="0" smtClean="0">
                <a:solidFill>
                  <a:schemeClr val="bg1"/>
                </a:solidFill>
              </a:rPr>
              <a:t>  the Barton Springs/Edwards Aquifer Conservation </a:t>
            </a:r>
            <a:br>
              <a:rPr lang="en-US" altLang="en-US" sz="2800" dirty="0" smtClean="0">
                <a:solidFill>
                  <a:schemeClr val="bg1"/>
                </a:solidFill>
              </a:rPr>
            </a:br>
            <a:r>
              <a:rPr lang="en-US" altLang="en-US" sz="2800" dirty="0">
                <a:solidFill>
                  <a:schemeClr val="bg1"/>
                </a:solidFill>
              </a:rPr>
              <a:t> </a:t>
            </a:r>
            <a:r>
              <a:rPr lang="en-US" altLang="en-US" sz="2800" dirty="0" smtClean="0">
                <a:solidFill>
                  <a:schemeClr val="bg1"/>
                </a:solidFill>
              </a:rPr>
              <a:t>  District &amp; Sandia National Laboratory for their </a:t>
            </a:r>
            <a:br>
              <a:rPr lang="en-US" altLang="en-US" sz="2800" dirty="0" smtClean="0">
                <a:solidFill>
                  <a:schemeClr val="bg1"/>
                </a:solidFill>
              </a:rPr>
            </a:br>
            <a:r>
              <a:rPr lang="en-US" altLang="en-US" sz="2800" dirty="0">
                <a:solidFill>
                  <a:schemeClr val="bg1"/>
                </a:solidFill>
              </a:rPr>
              <a:t> </a:t>
            </a:r>
            <a:r>
              <a:rPr lang="en-US" altLang="en-US" sz="2800" dirty="0" smtClean="0">
                <a:solidFill>
                  <a:schemeClr val="bg1"/>
                </a:solidFill>
              </a:rPr>
              <a:t>  support of this research.</a:t>
            </a:r>
            <a:br>
              <a:rPr lang="en-US" altLang="en-US" sz="2800" dirty="0" smtClean="0">
                <a:solidFill>
                  <a:schemeClr val="bg1"/>
                </a:solidFill>
              </a:rPr>
            </a:br>
            <a:r>
              <a:rPr lang="en-US" altLang="en-US" sz="2800" dirty="0">
                <a:solidFill>
                  <a:schemeClr val="bg1"/>
                </a:solidFill>
              </a:rPr>
              <a:t/>
            </a:r>
            <a:br>
              <a:rPr lang="en-US" altLang="en-US" sz="2800" dirty="0">
                <a:solidFill>
                  <a:schemeClr val="bg1"/>
                </a:solidFill>
              </a:rPr>
            </a:br>
            <a:r>
              <a:rPr lang="en-US" altLang="en-US" sz="2800" dirty="0">
                <a:solidFill>
                  <a:srgbClr val="FF0000"/>
                </a:solidFill>
              </a:rPr>
              <a:t>• </a:t>
            </a:r>
            <a:r>
              <a:rPr lang="en-US" altLang="en-US" sz="2800" dirty="0" smtClean="0">
                <a:solidFill>
                  <a:schemeClr val="bg1"/>
                </a:solidFill>
              </a:rPr>
              <a:t>Suzanne Pierce, David Eaton, Marcel </a:t>
            </a:r>
            <a:r>
              <a:rPr lang="en-US" altLang="en-US" sz="2800" dirty="0" err="1" smtClean="0">
                <a:solidFill>
                  <a:schemeClr val="bg1"/>
                </a:solidFill>
              </a:rPr>
              <a:t>Dulay</a:t>
            </a:r>
            <a:r>
              <a:rPr lang="en-US" altLang="en-US" sz="2800" dirty="0" smtClean="0">
                <a:solidFill>
                  <a:schemeClr val="bg1"/>
                </a:solidFill>
              </a:rPr>
              <a:t>, Tom </a:t>
            </a:r>
            <a:br>
              <a:rPr lang="en-US" altLang="en-US" sz="2800" dirty="0" smtClean="0">
                <a:solidFill>
                  <a:schemeClr val="bg1"/>
                </a:solidFill>
              </a:rPr>
            </a:br>
            <a:r>
              <a:rPr lang="en-US" altLang="en-US" sz="2800" dirty="0">
                <a:solidFill>
                  <a:schemeClr val="bg1"/>
                </a:solidFill>
              </a:rPr>
              <a:t> </a:t>
            </a:r>
            <a:r>
              <a:rPr lang="en-US" altLang="en-US" sz="2800" dirty="0" smtClean="0">
                <a:solidFill>
                  <a:schemeClr val="bg1"/>
                </a:solidFill>
              </a:rPr>
              <a:t>  Wiles, Mike </a:t>
            </a:r>
            <a:r>
              <a:rPr lang="en-US" altLang="en-US" sz="2800" dirty="0" err="1" smtClean="0">
                <a:solidFill>
                  <a:schemeClr val="bg1"/>
                </a:solidFill>
              </a:rPr>
              <a:t>Passarello</a:t>
            </a:r>
            <a:r>
              <a:rPr lang="en-US" altLang="en-US" sz="2800" dirty="0" smtClean="0">
                <a:solidFill>
                  <a:schemeClr val="bg1"/>
                </a:solidFill>
              </a:rPr>
              <a:t>, Jay Banner, and the IAH.</a:t>
            </a:r>
            <a:br>
              <a:rPr lang="en-US" altLang="en-US" sz="2800" dirty="0" smtClean="0">
                <a:solidFill>
                  <a:schemeClr val="bg1"/>
                </a:solidFill>
              </a:rPr>
            </a:br>
            <a:r>
              <a:rPr lang="en-US" altLang="en-US" sz="2800" dirty="0" smtClean="0">
                <a:solidFill>
                  <a:schemeClr val="bg1"/>
                </a:solidFill>
              </a:rPr>
              <a:t/>
            </a:r>
            <a:br>
              <a:rPr lang="en-US" altLang="en-US" sz="2800" dirty="0" smtClean="0">
                <a:solidFill>
                  <a:schemeClr val="bg1"/>
                </a:solidFill>
              </a:rPr>
            </a:br>
            <a:r>
              <a:rPr lang="en-US" altLang="en-US" sz="2800" dirty="0" smtClean="0">
                <a:solidFill>
                  <a:srgbClr val="FF0000"/>
                </a:solidFill>
              </a:rPr>
              <a:t/>
            </a:r>
            <a:br>
              <a:rPr lang="en-US" altLang="en-US" sz="2800" dirty="0" smtClean="0">
                <a:solidFill>
                  <a:srgbClr val="FF0000"/>
                </a:solidFill>
              </a:rPr>
            </a:br>
            <a:endParaRPr lang="en-US" altLang="en-US" sz="2800" dirty="0">
              <a:solidFill>
                <a:schemeClr val="bg1"/>
              </a:solidFill>
            </a:endParaRPr>
          </a:p>
        </p:txBody>
      </p:sp>
      <p:sp>
        <p:nvSpPr>
          <p:cNvPr id="2" name="TextBox 1"/>
          <p:cNvSpPr txBox="1"/>
          <p:nvPr/>
        </p:nvSpPr>
        <p:spPr>
          <a:xfrm>
            <a:off x="1547664" y="534084"/>
            <a:ext cx="2286203" cy="646331"/>
          </a:xfrm>
          <a:prstGeom prst="rect">
            <a:avLst/>
          </a:prstGeom>
          <a:noFill/>
        </p:spPr>
        <p:txBody>
          <a:bodyPr wrap="none" rtlCol="0">
            <a:spAutoFit/>
          </a:bodyPr>
          <a:lstStyle/>
          <a:p>
            <a:r>
              <a:rPr lang="en-US" sz="3600" b="1" dirty="0" smtClean="0"/>
              <a:t>Thanks to</a:t>
            </a:r>
            <a:r>
              <a:rPr lang="en-US" dirty="0" smtClean="0"/>
              <a:t>:</a:t>
            </a:r>
            <a:endParaRPr lang="en-US" dirty="0"/>
          </a:p>
        </p:txBody>
      </p:sp>
    </p:spTree>
    <p:extLst>
      <p:ext uri="{BB962C8B-B14F-4D97-AF65-F5344CB8AC3E}">
        <p14:creationId xmlns:p14="http://schemas.microsoft.com/office/powerpoint/2010/main" val="2389858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type="title"/>
          </p:nvPr>
        </p:nvSpPr>
        <p:spPr/>
        <p:txBody>
          <a:bodyPr/>
          <a:lstStyle/>
          <a:p>
            <a:endParaRPr lang="en-US" altLang="en-US"/>
          </a:p>
        </p:txBody>
      </p:sp>
      <p:pic>
        <p:nvPicPr>
          <p:cNvPr id="175108" name="Picture 4" descr="Earth"/>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1050" y="0"/>
            <a:ext cx="49593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Grp="1" noChangeArrowheads="1"/>
          </p:cNvSpPr>
          <p:nvPr>
            <p:ph type="title"/>
          </p:nvPr>
        </p:nvSpPr>
        <p:spPr/>
        <p:txBody>
          <a:bodyPr/>
          <a:lstStyle/>
          <a:p>
            <a:endParaRPr lang="en-US" altLang="en-US"/>
          </a:p>
        </p:txBody>
      </p:sp>
      <p:pic>
        <p:nvPicPr>
          <p:cNvPr id="222212" name="Picture 4" descr="sus4121urb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476250"/>
            <a:ext cx="9396413" cy="6183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Grp="1" noChangeArrowheads="1"/>
          </p:cNvSpPr>
          <p:nvPr>
            <p:ph type="title"/>
          </p:nvPr>
        </p:nvSpPr>
        <p:spPr/>
        <p:txBody>
          <a:bodyPr/>
          <a:lstStyle/>
          <a:p>
            <a:endParaRPr lang="en-US" altLang="en-US"/>
          </a:p>
        </p:txBody>
      </p:sp>
      <p:pic>
        <p:nvPicPr>
          <p:cNvPr id="179204" name="Picture 4" descr="Houston_sink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8520" y="-243408"/>
            <a:ext cx="9325544" cy="72447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5"/>
          <p:cNvSpPr>
            <a:spLocks noGrp="1" noChangeArrowheads="1"/>
          </p:cNvSpPr>
          <p:nvPr>
            <p:ph type="title"/>
          </p:nvPr>
        </p:nvSpPr>
        <p:spPr>
          <a:xfrm>
            <a:off x="683568" y="332656"/>
            <a:ext cx="7772400" cy="1143000"/>
          </a:xfrm>
        </p:spPr>
        <p:txBody>
          <a:bodyPr/>
          <a:lstStyle/>
          <a:p>
            <a:r>
              <a:rPr lang="en-US" altLang="en-US" sz="3200" b="1" dirty="0" smtClean="0">
                <a:solidFill>
                  <a:srgbClr val="FFFF00"/>
                </a:solidFill>
              </a:rPr>
              <a:t>These issues are global</a:t>
            </a:r>
            <a:endParaRPr lang="en-US" altLang="en-US" sz="3200" b="1" dirty="0">
              <a:solidFill>
                <a:srgbClr val="FFFF00"/>
              </a:solidFill>
            </a:endParaRPr>
          </a:p>
        </p:txBody>
      </p:sp>
      <p:pic>
        <p:nvPicPr>
          <p:cNvPr id="182276" name="Picture 4" descr="Murray Basi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95736" y="1628800"/>
            <a:ext cx="5069549" cy="49007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683568" y="692696"/>
            <a:ext cx="7772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r>
              <a:rPr lang="en-US" altLang="en-US" sz="3600" dirty="0">
                <a:solidFill>
                  <a:srgbClr val="FFFF00"/>
                </a:solidFill>
              </a:rPr>
              <a:t>One </a:t>
            </a:r>
            <a:r>
              <a:rPr lang="en-US" altLang="en-US" sz="3600" dirty="0" smtClean="0">
                <a:solidFill>
                  <a:srgbClr val="FFFF00"/>
                </a:solidFill>
              </a:rPr>
              <a:t>(i.e., my) definition </a:t>
            </a:r>
            <a:r>
              <a:rPr lang="en-US" altLang="en-US" sz="3600" dirty="0">
                <a:solidFill>
                  <a:srgbClr val="FFFF00"/>
                </a:solidFill>
              </a:rPr>
              <a:t>of sustainability </a:t>
            </a:r>
            <a:r>
              <a:rPr lang="en-US" altLang="en-US" dirty="0">
                <a:solidFill>
                  <a:srgbClr val="FFFF00"/>
                </a:solidFill>
              </a:rPr>
              <a:t/>
            </a:r>
            <a:br>
              <a:rPr lang="en-US" altLang="en-US" dirty="0">
                <a:solidFill>
                  <a:srgbClr val="FFFF00"/>
                </a:solidFill>
              </a:rPr>
            </a:br>
            <a:endParaRPr lang="en-US" altLang="en-US" sz="3600" dirty="0" smtClean="0">
              <a:solidFill>
                <a:srgbClr val="FFFF00"/>
              </a:solidFill>
            </a:endParaRPr>
          </a:p>
          <a:p>
            <a:pPr algn="l"/>
            <a:r>
              <a:rPr lang="en-US" altLang="en-US" sz="3600" dirty="0" smtClean="0">
                <a:solidFill>
                  <a:srgbClr val="FFFF00"/>
                </a:solidFill>
              </a:rPr>
              <a:t>The </a:t>
            </a:r>
            <a:r>
              <a:rPr lang="en-US" altLang="en-US" sz="3600" dirty="0">
                <a:solidFill>
                  <a:srgbClr val="FFFF00"/>
                </a:solidFill>
              </a:rPr>
              <a:t>rates and methods of Earth resource utilization that can </a:t>
            </a:r>
            <a:r>
              <a:rPr lang="en-US" altLang="en-US" sz="3600" dirty="0" smtClean="0">
                <a:solidFill>
                  <a:srgbClr val="FFFF00"/>
                </a:solidFill>
              </a:rPr>
              <a:t>support </a:t>
            </a:r>
            <a:r>
              <a:rPr lang="en-US" altLang="en-US" sz="3600" dirty="0">
                <a:solidFill>
                  <a:srgbClr val="FFFF00"/>
                </a:solidFill>
              </a:rPr>
              <a:t>a reasonable human population indefinitely at an acceptable standard of </a:t>
            </a:r>
            <a:r>
              <a:rPr lang="en-US" altLang="en-US" sz="3600" dirty="0" smtClean="0">
                <a:solidFill>
                  <a:srgbClr val="FFFF00"/>
                </a:solidFill>
              </a:rPr>
              <a:t>living and maintain an acceptable environment.</a:t>
            </a:r>
            <a:endParaRPr lang="en-US" altLang="en-US" sz="3600" dirty="0">
              <a:solidFill>
                <a:schemeClr val="tx1"/>
              </a:solidFill>
            </a:endParaRPr>
          </a:p>
        </p:txBody>
      </p:sp>
      <p:sp>
        <p:nvSpPr>
          <p:cNvPr id="243715" name="Line 3"/>
          <p:cNvSpPr>
            <a:spLocks noChangeShapeType="1"/>
          </p:cNvSpPr>
          <p:nvPr/>
        </p:nvSpPr>
        <p:spPr bwMode="auto">
          <a:xfrm>
            <a:off x="5796136" y="1916832"/>
            <a:ext cx="2520280" cy="0"/>
          </a:xfrm>
          <a:prstGeom prst="line">
            <a:avLst/>
          </a:prstGeom>
          <a:noFill/>
          <a:ln w="5715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3" name="Rectangle 5"/>
          <p:cNvSpPr>
            <a:spLocks noGrp="1" noChangeArrowheads="1"/>
          </p:cNvSpPr>
          <p:nvPr>
            <p:ph type="title"/>
          </p:nvPr>
        </p:nvSpPr>
        <p:spPr/>
        <p:txBody>
          <a:bodyPr/>
          <a:lstStyle/>
          <a:p>
            <a:endParaRPr lang="en-US" altLang="en-US"/>
          </a:p>
        </p:txBody>
      </p:sp>
      <p:pic>
        <p:nvPicPr>
          <p:cNvPr id="181252" name="Picture 4" descr="Malle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484188"/>
            <a:ext cx="9396413" cy="6373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p:cNvSpPr>
            <a:spLocks noGrp="1" noChangeArrowheads="1"/>
          </p:cNvSpPr>
          <p:nvPr>
            <p:ph type="title"/>
          </p:nvPr>
        </p:nvSpPr>
        <p:spPr/>
        <p:txBody>
          <a:bodyPr/>
          <a:lstStyle/>
          <a:p>
            <a:endParaRPr lang="en-US" altLang="en-US"/>
          </a:p>
        </p:txBody>
      </p:sp>
      <p:pic>
        <p:nvPicPr>
          <p:cNvPr id="183300" name="Picture 4" descr="Murray Plain&amp;play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333375"/>
            <a:ext cx="9396413" cy="6256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endParaRPr lang="en-US" altLang="en-US"/>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3" y="404664"/>
            <a:ext cx="8303423" cy="5616624"/>
          </a:xfrm>
        </p:spPr>
      </p:pic>
      <p:sp>
        <p:nvSpPr>
          <p:cNvPr id="4" name="TextBox 3"/>
          <p:cNvSpPr txBox="1"/>
          <p:nvPr/>
        </p:nvSpPr>
        <p:spPr>
          <a:xfrm>
            <a:off x="6300192" y="6365815"/>
            <a:ext cx="2974404" cy="461665"/>
          </a:xfrm>
          <a:prstGeom prst="rect">
            <a:avLst/>
          </a:prstGeom>
          <a:noFill/>
        </p:spPr>
        <p:txBody>
          <a:bodyPr wrap="none" rtlCol="0">
            <a:spAutoFit/>
          </a:bodyPr>
          <a:lstStyle/>
          <a:p>
            <a:r>
              <a:rPr lang="en-US" sz="2400" dirty="0" smtClean="0">
                <a:solidFill>
                  <a:schemeClr val="bg1"/>
                </a:solidFill>
              </a:rPr>
              <a:t>Wiles and Sharp, 2008</a:t>
            </a:r>
            <a:endParaRPr lang="en-US" sz="2400" dirty="0">
              <a:solidFill>
                <a:schemeClr val="bg1"/>
              </a:solidFill>
            </a:endParaRPr>
          </a:p>
        </p:txBody>
      </p:sp>
    </p:spTree>
    <p:extLst>
      <p:ext uri="{BB962C8B-B14F-4D97-AF65-F5344CB8AC3E}">
        <p14:creationId xmlns:p14="http://schemas.microsoft.com/office/powerpoint/2010/main" val="160063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50825" y="1052513"/>
            <a:ext cx="8893175" cy="1143000"/>
          </a:xfrm>
        </p:spPr>
        <p:txBody>
          <a:bodyPr/>
          <a:lstStyle/>
          <a:p>
            <a:r>
              <a:rPr lang="en-US" altLang="en-US" sz="4000" b="1" dirty="0" smtClean="0">
                <a:solidFill>
                  <a:srgbClr val="FFFF00"/>
                </a:solidFill>
              </a:rPr>
              <a:t>HOW TO MEET THE WATER DEMANDS OF THE EARTH (</a:t>
            </a:r>
            <a:r>
              <a:rPr lang="en-US" altLang="en-US" sz="3200" b="1" dirty="0" smtClean="0">
                <a:solidFill>
                  <a:srgbClr val="FFFF00"/>
                </a:solidFill>
              </a:rPr>
              <a:t>GROWING HUMAN POPULATIONS AND URBANIZATION</a:t>
            </a:r>
            <a:r>
              <a:rPr lang="en-US" altLang="en-US" sz="4000" b="1" dirty="0" smtClean="0">
                <a:solidFill>
                  <a:srgbClr val="FFFF00"/>
                </a:solidFill>
              </a:rPr>
              <a:t>)</a:t>
            </a:r>
            <a:endParaRPr lang="en-US" altLang="en-US" sz="4000" b="1" dirty="0">
              <a:solidFill>
                <a:srgbClr val="FFFF00"/>
              </a:solidFill>
            </a:endParaRPr>
          </a:p>
        </p:txBody>
      </p:sp>
      <p:sp>
        <p:nvSpPr>
          <p:cNvPr id="229379" name="Rectangle 3"/>
          <p:cNvSpPr>
            <a:spLocks noGrp="1" noChangeArrowheads="1"/>
          </p:cNvSpPr>
          <p:nvPr>
            <p:ph type="body" idx="1"/>
          </p:nvPr>
        </p:nvSpPr>
        <p:spPr>
          <a:xfrm>
            <a:off x="685800" y="2997200"/>
            <a:ext cx="7772400" cy="3098800"/>
          </a:xfrm>
        </p:spPr>
        <p:txBody>
          <a:bodyPr/>
          <a:lstStyle/>
          <a:p>
            <a:pPr>
              <a:buClr>
                <a:srgbClr val="FF0000"/>
              </a:buClr>
            </a:pPr>
            <a:r>
              <a:rPr lang="en-US" altLang="en-US" sz="3600" b="1">
                <a:solidFill>
                  <a:schemeClr val="bg1"/>
                </a:solidFill>
              </a:rPr>
              <a:t>Increase supplies</a:t>
            </a:r>
          </a:p>
          <a:p>
            <a:pPr>
              <a:buClr>
                <a:srgbClr val="FF0000"/>
              </a:buClr>
            </a:pPr>
            <a:r>
              <a:rPr lang="en-US" altLang="en-US" sz="3600" b="1">
                <a:solidFill>
                  <a:schemeClr val="bg1"/>
                </a:solidFill>
              </a:rPr>
              <a:t>Decrease demands</a:t>
            </a:r>
          </a:p>
          <a:p>
            <a:pPr>
              <a:buClr>
                <a:srgbClr val="FF0000"/>
              </a:buClr>
            </a:pPr>
            <a:r>
              <a:rPr lang="en-US" altLang="en-US" sz="3600" b="1">
                <a:solidFill>
                  <a:schemeClr val="bg1"/>
                </a:solidFill>
              </a:rPr>
              <a:t>Use existing and future resources more efficiently.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85800" y="609600"/>
            <a:ext cx="7772400" cy="658813"/>
          </a:xfrm>
        </p:spPr>
        <p:txBody>
          <a:bodyPr/>
          <a:lstStyle/>
          <a:p>
            <a:r>
              <a:rPr lang="en-US" altLang="en-US" sz="4000" b="1" dirty="0" smtClean="0">
                <a:solidFill>
                  <a:srgbClr val="FFFF00"/>
                </a:solidFill>
              </a:rPr>
              <a:t>EVOLUTION OF SAFE YIELD</a:t>
            </a:r>
            <a:endParaRPr lang="en-US" altLang="en-US" sz="4000" b="1" dirty="0">
              <a:solidFill>
                <a:srgbClr val="FFFF00"/>
              </a:solidFill>
            </a:endParaRPr>
          </a:p>
        </p:txBody>
      </p:sp>
      <p:sp>
        <p:nvSpPr>
          <p:cNvPr id="250883" name="Rectangle 3"/>
          <p:cNvSpPr>
            <a:spLocks noGrp="1" noChangeArrowheads="1"/>
          </p:cNvSpPr>
          <p:nvPr>
            <p:ph type="body" idx="1"/>
          </p:nvPr>
        </p:nvSpPr>
        <p:spPr>
          <a:xfrm>
            <a:off x="755650" y="1773238"/>
            <a:ext cx="7772400" cy="4114800"/>
          </a:xfrm>
        </p:spPr>
        <p:txBody>
          <a:bodyPr/>
          <a:lstStyle/>
          <a:p>
            <a:pPr>
              <a:lnSpc>
                <a:spcPct val="90000"/>
              </a:lnSpc>
              <a:buClr>
                <a:srgbClr val="F8264E"/>
              </a:buClr>
            </a:pPr>
            <a:r>
              <a:rPr lang="en-US" altLang="en-US" sz="2800" dirty="0">
                <a:solidFill>
                  <a:schemeClr val="bg1"/>
                </a:solidFill>
              </a:rPr>
              <a:t>Lee (1915)</a:t>
            </a:r>
            <a:r>
              <a:rPr lang="en-US" altLang="en-US" sz="2400" dirty="0">
                <a:solidFill>
                  <a:schemeClr val="bg1"/>
                </a:solidFill>
              </a:rPr>
              <a:t> - Safe yield is…”the limit of </a:t>
            </a:r>
            <a:r>
              <a:rPr lang="en-US" altLang="en-US" sz="2400" dirty="0" smtClean="0">
                <a:solidFill>
                  <a:schemeClr val="bg1"/>
                </a:solidFill>
              </a:rPr>
              <a:t>water </a:t>
            </a:r>
            <a:r>
              <a:rPr lang="en-US" altLang="en-US" sz="2400" dirty="0">
                <a:solidFill>
                  <a:schemeClr val="bg1"/>
                </a:solidFill>
              </a:rPr>
              <a:t>which can be withdrawn regularly and permanently without dangerous depletion of the storage reserve.</a:t>
            </a:r>
          </a:p>
          <a:p>
            <a:pPr>
              <a:lnSpc>
                <a:spcPct val="90000"/>
              </a:lnSpc>
              <a:buClr>
                <a:srgbClr val="F8264E"/>
              </a:buClr>
            </a:pPr>
            <a:r>
              <a:rPr lang="en-US" altLang="en-US" sz="2800" dirty="0" err="1">
                <a:solidFill>
                  <a:schemeClr val="bg1"/>
                </a:solidFill>
              </a:rPr>
              <a:t>Meinzer</a:t>
            </a:r>
            <a:r>
              <a:rPr lang="en-US" altLang="en-US" sz="2800" dirty="0">
                <a:solidFill>
                  <a:schemeClr val="bg1"/>
                </a:solidFill>
              </a:rPr>
              <a:t> (1923)</a:t>
            </a:r>
            <a:r>
              <a:rPr lang="en-US" altLang="en-US" sz="2400" dirty="0">
                <a:solidFill>
                  <a:schemeClr val="bg1"/>
                </a:solidFill>
              </a:rPr>
              <a:t> – Safe yield is…”the </a:t>
            </a:r>
            <a:r>
              <a:rPr lang="en-US" altLang="en-US" sz="2400" dirty="0" smtClean="0">
                <a:solidFill>
                  <a:schemeClr val="bg1"/>
                </a:solidFill>
              </a:rPr>
              <a:t>rate </a:t>
            </a:r>
            <a:r>
              <a:rPr lang="en-US" altLang="en-US" sz="2400" dirty="0">
                <a:solidFill>
                  <a:schemeClr val="bg1"/>
                </a:solidFill>
              </a:rPr>
              <a:t>at which water can be withdrawn from an aquifer without depleting the supply to an extent that withdrawal at this rate is no longer economically feasible.</a:t>
            </a:r>
          </a:p>
          <a:p>
            <a:pPr>
              <a:lnSpc>
                <a:spcPct val="90000"/>
              </a:lnSpc>
              <a:buClr>
                <a:srgbClr val="F8264E"/>
              </a:buClr>
            </a:pPr>
            <a:r>
              <a:rPr lang="en-US" altLang="en-US" sz="2800" dirty="0">
                <a:solidFill>
                  <a:schemeClr val="bg1"/>
                </a:solidFill>
              </a:rPr>
              <a:t>Todd (1959)</a:t>
            </a:r>
            <a:r>
              <a:rPr lang="en-US" altLang="en-US" sz="2400" dirty="0">
                <a:solidFill>
                  <a:schemeClr val="bg1"/>
                </a:solidFill>
              </a:rPr>
              <a:t> – Safe or perennial yield is…”the amount of water which can be withdrawn annually (from a groundwater basin) annually without producing an undesired result.”</a:t>
            </a:r>
          </a:p>
        </p:txBody>
      </p:sp>
    </p:spTree>
    <p:extLst>
      <p:ext uri="{BB962C8B-B14F-4D97-AF65-F5344CB8AC3E}">
        <p14:creationId xmlns:p14="http://schemas.microsoft.com/office/powerpoint/2010/main" val="73886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0883">
                                            <p:txEl>
                                              <p:pRg st="1" end="1"/>
                                            </p:txEl>
                                          </p:spTgt>
                                        </p:tgtEl>
                                        <p:attrNameLst>
                                          <p:attrName>style.visibility</p:attrName>
                                        </p:attrNameLst>
                                      </p:cBhvr>
                                      <p:to>
                                        <p:strVal val="visible"/>
                                      </p:to>
                                    </p:set>
                                    <p:animEffect transition="in" filter="fade">
                                      <p:cBhvr>
                                        <p:cTn id="7" dur="1000"/>
                                        <p:tgtEl>
                                          <p:spTgt spid="250883">
                                            <p:txEl>
                                              <p:pRg st="1" end="1"/>
                                            </p:txEl>
                                          </p:spTgt>
                                        </p:tgtEl>
                                      </p:cBhvr>
                                    </p:animEffect>
                                    <p:anim calcmode="lin" valueType="num">
                                      <p:cBhvr>
                                        <p:cTn id="8" dur="1000" fill="hold"/>
                                        <p:tgtEl>
                                          <p:spTgt spid="25088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508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0883">
                                            <p:txEl>
                                              <p:pRg st="2" end="2"/>
                                            </p:txEl>
                                          </p:spTgt>
                                        </p:tgtEl>
                                        <p:attrNameLst>
                                          <p:attrName>style.visibility</p:attrName>
                                        </p:attrNameLst>
                                      </p:cBhvr>
                                      <p:to>
                                        <p:strVal val="visible"/>
                                      </p:to>
                                    </p:set>
                                    <p:animEffect transition="in" filter="fade">
                                      <p:cBhvr>
                                        <p:cTn id="14" dur="1000"/>
                                        <p:tgtEl>
                                          <p:spTgt spid="250883">
                                            <p:txEl>
                                              <p:pRg st="2" end="2"/>
                                            </p:txEl>
                                          </p:spTgt>
                                        </p:tgtEl>
                                      </p:cBhvr>
                                    </p:animEffect>
                                    <p:anim calcmode="lin" valueType="num">
                                      <p:cBhvr>
                                        <p:cTn id="15" dur="1000" fill="hold"/>
                                        <p:tgtEl>
                                          <p:spTgt spid="25088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508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ChangeArrowheads="1"/>
          </p:cNvSpPr>
          <p:nvPr/>
        </p:nvSpPr>
        <p:spPr bwMode="auto">
          <a:xfrm>
            <a:off x="0" y="548680"/>
            <a:ext cx="9144000" cy="10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sz="3600" b="1" dirty="0" smtClean="0">
                <a:solidFill>
                  <a:srgbClr val="FFFF00"/>
                </a:solidFill>
              </a:rPr>
              <a:t>EVOLUTION OF SUSTAINABLE YIELD</a:t>
            </a:r>
            <a:endParaRPr lang="en-US" altLang="en-US" sz="3200" dirty="0">
              <a:solidFill>
                <a:schemeClr val="bg1"/>
              </a:solidFill>
            </a:endParaRPr>
          </a:p>
        </p:txBody>
      </p:sp>
      <p:sp>
        <p:nvSpPr>
          <p:cNvPr id="251909" name="Rectangle 5"/>
          <p:cNvSpPr>
            <a:spLocks noChangeArrowheads="1"/>
          </p:cNvSpPr>
          <p:nvPr/>
        </p:nvSpPr>
        <p:spPr bwMode="auto">
          <a:xfrm>
            <a:off x="827584" y="1916832"/>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nSpc>
                <a:spcPct val="90000"/>
              </a:lnSpc>
              <a:buClr>
                <a:srgbClr val="F8264E"/>
              </a:buClr>
            </a:pPr>
            <a:r>
              <a:rPr lang="en-US" altLang="en-US" sz="2800" dirty="0">
                <a:solidFill>
                  <a:schemeClr val="bg1"/>
                </a:solidFill>
              </a:rPr>
              <a:t>Todd (1959) – </a:t>
            </a:r>
            <a:r>
              <a:rPr lang="en-US" altLang="en-US" sz="2400" dirty="0">
                <a:solidFill>
                  <a:schemeClr val="bg1"/>
                </a:solidFill>
              </a:rPr>
              <a:t>Sustainable yield is…“the use of a resource in such a way that it is passed on to future generations without loss of value</a:t>
            </a:r>
            <a:r>
              <a:rPr lang="en-US" altLang="en-US" sz="2400" dirty="0" smtClean="0">
                <a:solidFill>
                  <a:schemeClr val="bg1"/>
                </a:solidFill>
              </a:rPr>
              <a:t>.”</a:t>
            </a:r>
          </a:p>
          <a:p>
            <a:pPr marL="0" indent="0">
              <a:lnSpc>
                <a:spcPct val="90000"/>
              </a:lnSpc>
              <a:buClr>
                <a:srgbClr val="F8264E"/>
              </a:buClr>
              <a:buNone/>
            </a:pPr>
            <a:endParaRPr lang="en-US" altLang="en-US" sz="2400" dirty="0">
              <a:solidFill>
                <a:schemeClr val="bg1"/>
              </a:solidFill>
            </a:endParaRPr>
          </a:p>
          <a:p>
            <a:pPr>
              <a:lnSpc>
                <a:spcPct val="90000"/>
              </a:lnSpc>
              <a:buClr>
                <a:srgbClr val="F8264E"/>
              </a:buClr>
            </a:pPr>
            <a:r>
              <a:rPr lang="en-US" altLang="en-US" sz="2800" dirty="0" err="1" smtClean="0">
                <a:solidFill>
                  <a:schemeClr val="bg1"/>
                </a:solidFill>
              </a:rPr>
              <a:t>Loaiciga</a:t>
            </a:r>
            <a:r>
              <a:rPr lang="en-US" altLang="en-US" sz="2800" dirty="0" smtClean="0">
                <a:solidFill>
                  <a:schemeClr val="bg1"/>
                </a:solidFill>
              </a:rPr>
              <a:t> </a:t>
            </a:r>
            <a:r>
              <a:rPr lang="en-US" altLang="en-US" sz="2800" dirty="0">
                <a:solidFill>
                  <a:schemeClr val="bg1"/>
                </a:solidFill>
              </a:rPr>
              <a:t>(1997)</a:t>
            </a:r>
            <a:r>
              <a:rPr lang="en-US" altLang="en-US" sz="2400" dirty="0">
                <a:solidFill>
                  <a:schemeClr val="bg1"/>
                </a:solidFill>
              </a:rPr>
              <a:t> – “Sustainable aquifer management occurs when: </a:t>
            </a:r>
          </a:p>
          <a:p>
            <a:pPr lvl="1">
              <a:lnSpc>
                <a:spcPct val="90000"/>
              </a:lnSpc>
              <a:buClr>
                <a:srgbClr val="F8264E"/>
              </a:buClr>
            </a:pPr>
            <a:r>
              <a:rPr lang="en-US" altLang="en-US" sz="2000" dirty="0">
                <a:solidFill>
                  <a:schemeClr val="bg1"/>
                </a:solidFill>
              </a:rPr>
              <a:t>The rate of aquifer </a:t>
            </a:r>
            <a:r>
              <a:rPr lang="en-US" altLang="en-US" sz="2000" dirty="0" smtClean="0">
                <a:solidFill>
                  <a:schemeClr val="bg1"/>
                </a:solidFill>
              </a:rPr>
              <a:t>exploitation that maintains </a:t>
            </a:r>
            <a:r>
              <a:rPr lang="en-US" altLang="en-US" sz="2000" dirty="0">
                <a:solidFill>
                  <a:schemeClr val="bg1"/>
                </a:solidFill>
              </a:rPr>
              <a:t>aquifer storage within pre-specified and adequate levels;</a:t>
            </a:r>
          </a:p>
          <a:p>
            <a:pPr lvl="1">
              <a:lnSpc>
                <a:spcPct val="90000"/>
              </a:lnSpc>
              <a:buClr>
                <a:srgbClr val="F8264E"/>
              </a:buClr>
            </a:pPr>
            <a:r>
              <a:rPr lang="en-US" altLang="en-US" sz="2000" dirty="0">
                <a:solidFill>
                  <a:schemeClr val="bg1"/>
                </a:solidFill>
              </a:rPr>
              <a:t>Groundwater quality meets acceptable </a:t>
            </a:r>
            <a:r>
              <a:rPr lang="en-US" altLang="en-US" sz="2000" dirty="0" smtClean="0">
                <a:solidFill>
                  <a:schemeClr val="bg1"/>
                </a:solidFill>
              </a:rPr>
              <a:t>criteria</a:t>
            </a:r>
            <a:endParaRPr lang="en-US" altLang="en-US" sz="2000" dirty="0">
              <a:solidFill>
                <a:schemeClr val="bg1"/>
              </a:solidFill>
            </a:endParaRPr>
          </a:p>
          <a:p>
            <a:pPr lvl="1">
              <a:lnSpc>
                <a:spcPct val="90000"/>
              </a:lnSpc>
              <a:buClr>
                <a:srgbClr val="F8264E"/>
              </a:buClr>
            </a:pPr>
            <a:r>
              <a:rPr lang="en-US" altLang="en-US" sz="2000" dirty="0">
                <a:solidFill>
                  <a:schemeClr val="bg1"/>
                </a:solidFill>
              </a:rPr>
              <a:t>Negative long-term environmental impacts associated with groundwater pumping are avoided</a:t>
            </a:r>
            <a:r>
              <a:rPr lang="en-US" altLang="en-US" sz="2000" dirty="0" smtClean="0">
                <a:solidFill>
                  <a:schemeClr val="bg1"/>
                </a:solidFill>
              </a:rPr>
              <a:t>.”</a:t>
            </a:r>
            <a:endParaRPr lang="en-US" alt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1909">
                                            <p:txEl>
                                              <p:pRg st="2" end="2"/>
                                            </p:txEl>
                                          </p:spTgt>
                                        </p:tgtEl>
                                        <p:attrNameLst>
                                          <p:attrName>style.visibility</p:attrName>
                                        </p:attrNameLst>
                                      </p:cBhvr>
                                      <p:to>
                                        <p:strVal val="visible"/>
                                      </p:to>
                                    </p:set>
                                    <p:animEffect transition="in" filter="fade">
                                      <p:cBhvr>
                                        <p:cTn id="7" dur="1000"/>
                                        <p:tgtEl>
                                          <p:spTgt spid="251909">
                                            <p:txEl>
                                              <p:pRg st="2" end="2"/>
                                            </p:txEl>
                                          </p:spTgt>
                                        </p:tgtEl>
                                      </p:cBhvr>
                                    </p:animEffect>
                                    <p:anim calcmode="lin" valueType="num">
                                      <p:cBhvr>
                                        <p:cTn id="8" dur="1000" fill="hold"/>
                                        <p:tgtEl>
                                          <p:spTgt spid="25190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51909">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1909">
                                            <p:txEl>
                                              <p:pRg st="3" end="3"/>
                                            </p:txEl>
                                          </p:spTgt>
                                        </p:tgtEl>
                                        <p:attrNameLst>
                                          <p:attrName>style.visibility</p:attrName>
                                        </p:attrNameLst>
                                      </p:cBhvr>
                                      <p:to>
                                        <p:strVal val="visible"/>
                                      </p:to>
                                    </p:set>
                                    <p:animEffect transition="in" filter="fade">
                                      <p:cBhvr>
                                        <p:cTn id="12" dur="1000"/>
                                        <p:tgtEl>
                                          <p:spTgt spid="251909">
                                            <p:txEl>
                                              <p:pRg st="3" end="3"/>
                                            </p:txEl>
                                          </p:spTgt>
                                        </p:tgtEl>
                                      </p:cBhvr>
                                    </p:animEffect>
                                    <p:anim calcmode="lin" valueType="num">
                                      <p:cBhvr>
                                        <p:cTn id="13" dur="1000" fill="hold"/>
                                        <p:tgtEl>
                                          <p:spTgt spid="25190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5190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1909">
                                            <p:txEl>
                                              <p:pRg st="4" end="4"/>
                                            </p:txEl>
                                          </p:spTgt>
                                        </p:tgtEl>
                                        <p:attrNameLst>
                                          <p:attrName>style.visibility</p:attrName>
                                        </p:attrNameLst>
                                      </p:cBhvr>
                                      <p:to>
                                        <p:strVal val="visible"/>
                                      </p:to>
                                    </p:set>
                                    <p:animEffect transition="in" filter="fade">
                                      <p:cBhvr>
                                        <p:cTn id="17" dur="1000"/>
                                        <p:tgtEl>
                                          <p:spTgt spid="251909">
                                            <p:txEl>
                                              <p:pRg st="4" end="4"/>
                                            </p:txEl>
                                          </p:spTgt>
                                        </p:tgtEl>
                                      </p:cBhvr>
                                    </p:animEffect>
                                    <p:anim calcmode="lin" valueType="num">
                                      <p:cBhvr>
                                        <p:cTn id="18" dur="1000" fill="hold"/>
                                        <p:tgtEl>
                                          <p:spTgt spid="25190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51909">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1909">
                                            <p:txEl>
                                              <p:pRg st="5" end="5"/>
                                            </p:txEl>
                                          </p:spTgt>
                                        </p:tgtEl>
                                        <p:attrNameLst>
                                          <p:attrName>style.visibility</p:attrName>
                                        </p:attrNameLst>
                                      </p:cBhvr>
                                      <p:to>
                                        <p:strVal val="visible"/>
                                      </p:to>
                                    </p:set>
                                    <p:animEffect transition="in" filter="fade">
                                      <p:cBhvr>
                                        <p:cTn id="22" dur="1000"/>
                                        <p:tgtEl>
                                          <p:spTgt spid="251909">
                                            <p:txEl>
                                              <p:pRg st="5" end="5"/>
                                            </p:txEl>
                                          </p:spTgt>
                                        </p:tgtEl>
                                      </p:cBhvr>
                                    </p:animEffect>
                                    <p:anim calcmode="lin" valueType="num">
                                      <p:cBhvr>
                                        <p:cTn id="23" dur="1000" fill="hold"/>
                                        <p:tgtEl>
                                          <p:spTgt spid="251909">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5190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4859338" y="2708275"/>
            <a:ext cx="40322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sz="2800" b="1">
                <a:solidFill>
                  <a:srgbClr val="FFFF00"/>
                </a:solidFill>
              </a:rPr>
              <a:t>SUSTAINABILITY IS A WORLDWIDE ISSUE!</a:t>
            </a:r>
          </a:p>
        </p:txBody>
      </p:sp>
      <p:pic>
        <p:nvPicPr>
          <p:cNvPr id="232451" name="Picture 3" descr="sustain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435927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Text Box 4"/>
          <p:cNvSpPr txBox="1">
            <a:spLocks noChangeArrowheads="1"/>
          </p:cNvSpPr>
          <p:nvPr/>
        </p:nvSpPr>
        <p:spPr bwMode="auto">
          <a:xfrm>
            <a:off x="5200650" y="6186488"/>
            <a:ext cx="3326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dirty="0"/>
              <a:t>Courtesy of </a:t>
            </a:r>
            <a:r>
              <a:rPr lang="en-US" altLang="en-US" sz="1800" dirty="0" smtClean="0"/>
              <a:t> Bob </a:t>
            </a:r>
            <a:r>
              <a:rPr lang="en-US" altLang="en-US" sz="1800" dirty="0" err="1"/>
              <a:t>Aldwell</a:t>
            </a:r>
            <a:r>
              <a:rPr lang="en-US" altLang="en-US" sz="1800" dirty="0"/>
              <a:t>, Ireland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609600"/>
            <a:ext cx="7924800" cy="4800600"/>
          </a:xfrm>
          <a:noFill/>
          <a:ln/>
        </p:spPr>
        <p:txBody>
          <a:bodyPr/>
          <a:lstStyle/>
          <a:p>
            <a:pPr algn="l">
              <a:buClr>
                <a:srgbClr val="FF0000"/>
              </a:buClr>
            </a:pPr>
            <a:r>
              <a:rPr lang="en-US" altLang="en-US" sz="3600">
                <a:solidFill>
                  <a:srgbClr val="FF0000"/>
                </a:solidFill>
              </a:rPr>
              <a:t>•</a:t>
            </a:r>
            <a:r>
              <a:rPr lang="en-US" altLang="en-US" sz="3600">
                <a:solidFill>
                  <a:srgbClr val="FFFF00"/>
                </a:solidFill>
              </a:rPr>
              <a:t>What is a reasonable reasonable human population?</a:t>
            </a:r>
            <a:br>
              <a:rPr lang="en-US" altLang="en-US" sz="3600">
                <a:solidFill>
                  <a:srgbClr val="FFFF00"/>
                </a:solidFill>
              </a:rPr>
            </a:br>
            <a:r>
              <a:rPr lang="en-US" altLang="en-US" sz="3600">
                <a:solidFill>
                  <a:srgbClr val="FFFF00"/>
                </a:solidFill>
              </a:rPr>
              <a:t/>
            </a:r>
            <a:br>
              <a:rPr lang="en-US" altLang="en-US" sz="3600">
                <a:solidFill>
                  <a:srgbClr val="FFFF00"/>
                </a:solidFill>
              </a:rPr>
            </a:br>
            <a:r>
              <a:rPr lang="en-US" altLang="en-US" sz="3600">
                <a:solidFill>
                  <a:srgbClr val="FF0000"/>
                </a:solidFill>
              </a:rPr>
              <a:t>•</a:t>
            </a:r>
            <a:r>
              <a:rPr lang="en-US" altLang="en-US" sz="3600">
                <a:solidFill>
                  <a:srgbClr val="FFFF00"/>
                </a:solidFill>
              </a:rPr>
              <a:t>What is a reasonable standard of living?</a:t>
            </a:r>
            <a:br>
              <a:rPr lang="en-US" altLang="en-US" sz="3600">
                <a:solidFill>
                  <a:srgbClr val="FFFF00"/>
                </a:solidFill>
              </a:rPr>
            </a:br>
            <a:r>
              <a:rPr lang="en-US" altLang="en-US" sz="3600">
                <a:solidFill>
                  <a:srgbClr val="FFFF00"/>
                </a:solidFill>
              </a:rPr>
              <a:t/>
            </a:r>
            <a:br>
              <a:rPr lang="en-US" altLang="en-US" sz="3600">
                <a:solidFill>
                  <a:srgbClr val="FFFF00"/>
                </a:solidFill>
              </a:rPr>
            </a:br>
            <a:r>
              <a:rPr lang="en-US" altLang="en-US" sz="3600">
                <a:solidFill>
                  <a:srgbClr val="FF0000"/>
                </a:solidFill>
              </a:rPr>
              <a:t>•</a:t>
            </a:r>
            <a:r>
              <a:rPr lang="en-US" altLang="en-US" sz="3600">
                <a:solidFill>
                  <a:srgbClr val="FFFF00"/>
                </a:solidFill>
              </a:rPr>
              <a:t>What does this imply about the future of our environment?</a:t>
            </a:r>
            <a:endParaRPr lang="en-US" altLang="en-US" sz="320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69863"/>
            <a:ext cx="9144000" cy="6503987"/>
            <a:chOff x="0" y="169863"/>
            <a:chExt cx="9144000" cy="6503987"/>
          </a:xfrm>
        </p:grpSpPr>
        <p:sp>
          <p:nvSpPr>
            <p:cNvPr id="2" name="Rectangle 1"/>
            <p:cNvSpPr/>
            <p:nvPr/>
          </p:nvSpPr>
          <p:spPr>
            <a:xfrm>
              <a:off x="266700" y="2025650"/>
              <a:ext cx="8610600" cy="464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7" name="Rectangle 2"/>
            <p:cNvSpPr>
              <a:spLocks noChangeArrowheads="1"/>
            </p:cNvSpPr>
            <p:nvPr/>
          </p:nvSpPr>
          <p:spPr bwMode="auto">
            <a:xfrm>
              <a:off x="854075" y="3549650"/>
              <a:ext cx="7162800" cy="1905000"/>
            </a:xfrm>
            <a:prstGeom prst="rect">
              <a:avLst/>
            </a:prstGeom>
            <a:solidFill>
              <a:srgbClr val="0080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48" name="Rectangle 3"/>
            <p:cNvSpPr>
              <a:spLocks noChangeArrowheads="1"/>
            </p:cNvSpPr>
            <p:nvPr/>
          </p:nvSpPr>
          <p:spPr bwMode="auto">
            <a:xfrm>
              <a:off x="854075" y="2787650"/>
              <a:ext cx="7162800" cy="762000"/>
            </a:xfrm>
            <a:prstGeom prst="rect">
              <a:avLst/>
            </a:prstGeom>
            <a:solidFill>
              <a:srgbClr val="FF99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49" name="Rectangle 4"/>
            <p:cNvSpPr>
              <a:spLocks noChangeArrowheads="1"/>
            </p:cNvSpPr>
            <p:nvPr/>
          </p:nvSpPr>
          <p:spPr bwMode="auto">
            <a:xfrm>
              <a:off x="854075" y="2559050"/>
              <a:ext cx="7162800" cy="228600"/>
            </a:xfrm>
            <a:prstGeom prst="rect">
              <a:avLst/>
            </a:prstGeom>
            <a:solidFill>
              <a:srgbClr val="FF0000">
                <a:alpha val="1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50" name="Line 5"/>
            <p:cNvSpPr>
              <a:spLocks noChangeShapeType="1"/>
            </p:cNvSpPr>
            <p:nvPr/>
          </p:nvSpPr>
          <p:spPr bwMode="auto">
            <a:xfrm flipV="1">
              <a:off x="854075" y="5454650"/>
              <a:ext cx="7162800" cy="0"/>
            </a:xfrm>
            <a:prstGeom prst="line">
              <a:avLst/>
            </a:prstGeom>
            <a:noFill/>
            <a:ln w="9525">
              <a:solidFill>
                <a:srgbClr val="000000"/>
              </a:solidFill>
              <a:round/>
              <a:headEnd/>
              <a:tailEnd type="diamond" w="sm" len="sm"/>
            </a:ln>
            <a:extLst>
              <a:ext uri="{909E8E84-426E-40DD-AFC4-6F175D3DCCD1}">
                <a14:hiddenFill xmlns:a14="http://schemas.microsoft.com/office/drawing/2010/main">
                  <a:noFill/>
                </a14:hiddenFill>
              </a:ext>
            </a:extLst>
          </p:spPr>
          <p:txBody>
            <a:bodyPr/>
            <a:lstStyle/>
            <a:p>
              <a:endParaRPr lang="en-US"/>
            </a:p>
          </p:txBody>
        </p:sp>
        <p:sp>
          <p:nvSpPr>
            <p:cNvPr id="31751" name="Line 6"/>
            <p:cNvSpPr>
              <a:spLocks noChangeShapeType="1"/>
            </p:cNvSpPr>
            <p:nvPr/>
          </p:nvSpPr>
          <p:spPr bwMode="auto">
            <a:xfrm flipV="1">
              <a:off x="854075" y="2559050"/>
              <a:ext cx="0" cy="2895600"/>
            </a:xfrm>
            <a:prstGeom prst="line">
              <a:avLst/>
            </a:prstGeom>
            <a:noFill/>
            <a:ln w="9525">
              <a:solidFill>
                <a:srgbClr val="000000"/>
              </a:solidFill>
              <a:round/>
              <a:headEnd type="triangle" w="lg" len="med"/>
              <a:tailEnd type="diamond" w="lg" len="med"/>
            </a:ln>
            <a:extLst>
              <a:ext uri="{909E8E84-426E-40DD-AFC4-6F175D3DCCD1}">
                <a14:hiddenFill xmlns:a14="http://schemas.microsoft.com/office/drawing/2010/main">
                  <a:noFill/>
                </a14:hiddenFill>
              </a:ext>
            </a:extLst>
          </p:spPr>
          <p:txBody>
            <a:bodyPr/>
            <a:lstStyle/>
            <a:p>
              <a:endParaRPr lang="en-US"/>
            </a:p>
          </p:txBody>
        </p:sp>
        <p:sp>
          <p:nvSpPr>
            <p:cNvPr id="31752" name="Freeform 7"/>
            <p:cNvSpPr>
              <a:spLocks/>
            </p:cNvSpPr>
            <p:nvPr/>
          </p:nvSpPr>
          <p:spPr bwMode="auto">
            <a:xfrm>
              <a:off x="1025525" y="2632550"/>
              <a:ext cx="6867525" cy="2638425"/>
            </a:xfrm>
            <a:custGeom>
              <a:avLst/>
              <a:gdLst>
                <a:gd name="T0" fmla="*/ 2147483646 w 4326"/>
                <a:gd name="T1" fmla="*/ 2147483646 h 1662"/>
                <a:gd name="T2" fmla="*/ 2147483646 w 4326"/>
                <a:gd name="T3" fmla="*/ 0 h 1662"/>
                <a:gd name="T4" fmla="*/ 2147483646 w 4326"/>
                <a:gd name="T5" fmla="*/ 2147483646 h 1662"/>
                <a:gd name="T6" fmla="*/ 2147483646 w 4326"/>
                <a:gd name="T7" fmla="*/ 2147483646 h 1662"/>
                <a:gd name="T8" fmla="*/ 2147483646 w 4326"/>
                <a:gd name="T9" fmla="*/ 2147483646 h 1662"/>
                <a:gd name="T10" fmla="*/ 2147483646 w 4326"/>
                <a:gd name="T11" fmla="*/ 2147483646 h 1662"/>
                <a:gd name="T12" fmla="*/ 2147483646 w 4326"/>
                <a:gd name="T13" fmla="*/ 2147483646 h 1662"/>
                <a:gd name="T14" fmla="*/ 2147483646 w 4326"/>
                <a:gd name="T15" fmla="*/ 2147483646 h 1662"/>
                <a:gd name="T16" fmla="*/ 0 w 4326"/>
                <a:gd name="T17" fmla="*/ 2147483646 h 1662"/>
                <a:gd name="T18" fmla="*/ 2147483646 w 4326"/>
                <a:gd name="T19" fmla="*/ 2147483646 h 1662"/>
                <a:gd name="T20" fmla="*/ 2147483646 w 4326"/>
                <a:gd name="T21" fmla="*/ 2147483646 h 1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26"/>
                <a:gd name="T34" fmla="*/ 0 h 1662"/>
                <a:gd name="T35" fmla="*/ 4326 w 4326"/>
                <a:gd name="T36" fmla="*/ 1662 h 1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26" h="1662">
                  <a:moveTo>
                    <a:pt x="978" y="222"/>
                  </a:moveTo>
                  <a:lnTo>
                    <a:pt x="1056" y="0"/>
                  </a:lnTo>
                  <a:lnTo>
                    <a:pt x="2970" y="210"/>
                  </a:lnTo>
                  <a:lnTo>
                    <a:pt x="3191" y="780"/>
                  </a:lnTo>
                  <a:lnTo>
                    <a:pt x="4326" y="1566"/>
                  </a:lnTo>
                  <a:lnTo>
                    <a:pt x="2526" y="1572"/>
                  </a:lnTo>
                  <a:lnTo>
                    <a:pt x="1258" y="1180"/>
                  </a:lnTo>
                  <a:lnTo>
                    <a:pt x="834" y="1650"/>
                  </a:lnTo>
                  <a:lnTo>
                    <a:pt x="0" y="1662"/>
                  </a:lnTo>
                  <a:lnTo>
                    <a:pt x="564" y="792"/>
                  </a:lnTo>
                  <a:lnTo>
                    <a:pt x="978" y="222"/>
                  </a:lnTo>
                  <a:close/>
                </a:path>
              </a:pathLst>
            </a:custGeom>
            <a:blipFill dpi="0" rotWithShape="1">
              <a:blip r:embed="rId3"/>
              <a:srcRect/>
              <a:tile tx="0" ty="0" sx="100000" sy="100000" flip="none" algn="tl"/>
            </a:blipFill>
            <a:ln w="19050">
              <a:solidFill>
                <a:srgbClr val="FFFFFF"/>
              </a:solidFill>
              <a:prstDash val="sysDot"/>
              <a:round/>
              <a:headEnd/>
              <a:tailEnd/>
            </a:ln>
          </p:spPr>
          <p:txBody>
            <a:bodyPr/>
            <a:lstStyle/>
            <a:p>
              <a:endParaRPr lang="en-US"/>
            </a:p>
          </p:txBody>
        </p:sp>
        <p:sp>
          <p:nvSpPr>
            <p:cNvPr id="31753" name="Text Box 8"/>
            <p:cNvSpPr txBox="1">
              <a:spLocks noChangeArrowheads="1"/>
            </p:cNvSpPr>
            <p:nvPr/>
          </p:nvSpPr>
          <p:spPr bwMode="auto">
            <a:xfrm>
              <a:off x="8007350" y="5073650"/>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solidFill>
                    <a:srgbClr val="000000"/>
                  </a:solidFill>
                </a:rPr>
                <a:t>Risk Averse</a:t>
              </a:r>
              <a:endParaRPr lang="en-US" sz="1800" b="1"/>
            </a:p>
          </p:txBody>
        </p:sp>
        <p:sp>
          <p:nvSpPr>
            <p:cNvPr id="31754" name="Line 9"/>
            <p:cNvSpPr>
              <a:spLocks noChangeShapeType="1"/>
            </p:cNvSpPr>
            <p:nvPr/>
          </p:nvSpPr>
          <p:spPr bwMode="auto">
            <a:xfrm>
              <a:off x="854075" y="2559050"/>
              <a:ext cx="7162800" cy="0"/>
            </a:xfrm>
            <a:prstGeom prst="line">
              <a:avLst/>
            </a:prstGeom>
            <a:noFill/>
            <a:ln w="9525">
              <a:solidFill>
                <a:srgbClr val="000000"/>
              </a:solidFill>
              <a:round/>
              <a:headEnd/>
              <a:tailEnd type="diamond"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0"/>
            <p:cNvSpPr txBox="1">
              <a:spLocks noChangeArrowheads="1"/>
            </p:cNvSpPr>
            <p:nvPr/>
          </p:nvSpPr>
          <p:spPr bwMode="auto">
            <a:xfrm rot="16200000">
              <a:off x="-616898" y="3863975"/>
              <a:ext cx="245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400" b="1" dirty="0">
                  <a:latin typeface="Times New Roman" panose="02020603050405020304" pitchFamily="18" charset="0"/>
                  <a:cs typeface="Times New Roman" panose="02020603050405020304" pitchFamily="18" charset="0"/>
                </a:rPr>
                <a:t>Total Aquifer Storage</a:t>
              </a:r>
            </a:p>
          </p:txBody>
        </p:sp>
        <p:sp>
          <p:nvSpPr>
            <p:cNvPr id="31756" name="Line 11"/>
            <p:cNvSpPr>
              <a:spLocks noChangeShapeType="1"/>
            </p:cNvSpPr>
            <p:nvPr/>
          </p:nvSpPr>
          <p:spPr bwMode="auto">
            <a:xfrm>
              <a:off x="854075" y="2787650"/>
              <a:ext cx="7162800" cy="0"/>
            </a:xfrm>
            <a:prstGeom prst="line">
              <a:avLst/>
            </a:prstGeom>
            <a:noFill/>
            <a:ln w="254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AutoShape 12"/>
            <p:cNvSpPr>
              <a:spLocks/>
            </p:cNvSpPr>
            <p:nvPr/>
          </p:nvSpPr>
          <p:spPr bwMode="auto">
            <a:xfrm>
              <a:off x="6407150" y="6010275"/>
              <a:ext cx="984250" cy="387350"/>
            </a:xfrm>
            <a:prstGeom prst="borderCallout1">
              <a:avLst>
                <a:gd name="adj1" fmla="val 1322"/>
                <a:gd name="adj2" fmla="val -1576"/>
                <a:gd name="adj3" fmla="val -126402"/>
                <a:gd name="adj4" fmla="val -37021"/>
              </a:avLst>
            </a:prstGeom>
            <a:noFill/>
            <a:ln w="12700">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b="1" dirty="0">
                  <a:latin typeface="Times New Roman" panose="02020603050405020304" pitchFamily="18" charset="0"/>
                  <a:cs typeface="Times New Roman" panose="02020603050405020304" pitchFamily="18" charset="0"/>
                </a:rPr>
                <a:t>Safe yield</a:t>
              </a:r>
            </a:p>
          </p:txBody>
        </p:sp>
        <p:sp>
          <p:nvSpPr>
            <p:cNvPr id="31758" name="AutoShape 13"/>
            <p:cNvSpPr>
              <a:spLocks/>
            </p:cNvSpPr>
            <p:nvPr/>
          </p:nvSpPr>
          <p:spPr bwMode="auto">
            <a:xfrm>
              <a:off x="628650" y="6010275"/>
              <a:ext cx="1485900" cy="387350"/>
            </a:xfrm>
            <a:prstGeom prst="borderCallout1">
              <a:avLst>
                <a:gd name="adj1" fmla="val -2201"/>
                <a:gd name="adj2" fmla="val 99564"/>
                <a:gd name="adj3" fmla="val -143524"/>
                <a:gd name="adj4" fmla="val 130502"/>
              </a:avLst>
            </a:prstGeom>
            <a:noFill/>
            <a:ln w="19050">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sz="1400" b="1" dirty="0">
                  <a:latin typeface="Times New Roman" panose="02020603050405020304" pitchFamily="18" charset="0"/>
                  <a:cs typeface="Times New Roman" panose="02020603050405020304" pitchFamily="18" charset="0"/>
                </a:rPr>
                <a:t>Permissive sustained yield</a:t>
              </a:r>
            </a:p>
          </p:txBody>
        </p:sp>
        <p:sp>
          <p:nvSpPr>
            <p:cNvPr id="31759" name="Text Box 14"/>
            <p:cNvSpPr txBox="1">
              <a:spLocks noChangeArrowheads="1"/>
            </p:cNvSpPr>
            <p:nvPr/>
          </p:nvSpPr>
          <p:spPr bwMode="auto">
            <a:xfrm>
              <a:off x="8007350" y="2482850"/>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solidFill>
                    <a:srgbClr val="000000"/>
                  </a:solidFill>
                </a:rPr>
                <a:t>Risk Seeking</a:t>
              </a:r>
              <a:endParaRPr lang="en-US" sz="1800" b="1"/>
            </a:p>
          </p:txBody>
        </p:sp>
        <p:sp>
          <p:nvSpPr>
            <p:cNvPr id="31760" name="Line 15"/>
            <p:cNvSpPr>
              <a:spLocks noChangeShapeType="1"/>
            </p:cNvSpPr>
            <p:nvPr/>
          </p:nvSpPr>
          <p:spPr bwMode="auto">
            <a:xfrm>
              <a:off x="854075" y="3549650"/>
              <a:ext cx="7162800" cy="0"/>
            </a:xfrm>
            <a:prstGeom prst="line">
              <a:avLst/>
            </a:prstGeom>
            <a:noFill/>
            <a:ln w="25400" cap="rnd">
              <a:solidFill>
                <a:srgbClr val="008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Text Box 16"/>
            <p:cNvSpPr txBox="1">
              <a:spLocks noChangeArrowheads="1"/>
            </p:cNvSpPr>
            <p:nvPr/>
          </p:nvSpPr>
          <p:spPr bwMode="auto">
            <a:xfrm rot="5400000">
              <a:off x="7242969" y="3882233"/>
              <a:ext cx="265271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400" b="1" dirty="0">
                  <a:latin typeface="Times New Roman" panose="02020603050405020304" pitchFamily="18" charset="0"/>
                  <a:cs typeface="Times New Roman" panose="02020603050405020304" pitchFamily="18" charset="0"/>
                </a:rPr>
                <a:t>Community</a:t>
              </a:r>
              <a:r>
                <a:rPr lang="en-US" sz="1400" b="1" dirty="0">
                  <a:solidFill>
                    <a:srgbClr val="000000"/>
                  </a:solidFill>
                  <a:latin typeface="Times New Roman" panose="02020603050405020304" pitchFamily="18" charset="0"/>
                  <a:cs typeface="Times New Roman" panose="02020603050405020304" pitchFamily="18" charset="0"/>
                </a:rPr>
                <a:t> Tolerance for Risk</a:t>
              </a:r>
            </a:p>
            <a:p>
              <a:pPr algn="ctr" eaLnBrk="1" hangingPunct="1">
                <a:spcBef>
                  <a:spcPct val="0"/>
                </a:spcBef>
                <a:buFontTx/>
                <a:buNone/>
              </a:pPr>
              <a:r>
                <a:rPr lang="en-US" sz="1400" b="1" dirty="0">
                  <a:solidFill>
                    <a:srgbClr val="000000"/>
                  </a:solidFill>
                  <a:latin typeface="Times New Roman" panose="02020603050405020304" pitchFamily="18" charset="0"/>
                  <a:cs typeface="Times New Roman" panose="02020603050405020304" pitchFamily="18" charset="0"/>
                </a:rPr>
                <a:t>(Utility)</a:t>
              </a:r>
              <a:endParaRPr lang="en-US" sz="1400" b="1" dirty="0">
                <a:latin typeface="Times New Roman" panose="02020603050405020304" pitchFamily="18" charset="0"/>
                <a:cs typeface="Times New Roman" panose="02020603050405020304" pitchFamily="18" charset="0"/>
              </a:endParaRPr>
            </a:p>
          </p:txBody>
        </p:sp>
        <p:sp>
          <p:nvSpPr>
            <p:cNvPr id="31762" name="Line 17"/>
            <p:cNvSpPr>
              <a:spLocks noChangeShapeType="1"/>
            </p:cNvSpPr>
            <p:nvPr/>
          </p:nvSpPr>
          <p:spPr bwMode="auto">
            <a:xfrm>
              <a:off x="8007350" y="2559050"/>
              <a:ext cx="0" cy="2895600"/>
            </a:xfrm>
            <a:prstGeom prst="line">
              <a:avLst/>
            </a:prstGeom>
            <a:noFill/>
            <a:ln w="9525">
              <a:solidFill>
                <a:srgbClr val="000000"/>
              </a:solidFill>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en-US"/>
            </a:p>
          </p:txBody>
        </p:sp>
        <p:sp>
          <p:nvSpPr>
            <p:cNvPr id="31763" name="Text Box 18"/>
            <p:cNvSpPr txBox="1">
              <a:spLocks noChangeArrowheads="1"/>
            </p:cNvSpPr>
            <p:nvPr/>
          </p:nvSpPr>
          <p:spPr bwMode="auto">
            <a:xfrm>
              <a:off x="844550" y="2559050"/>
              <a:ext cx="1003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solidFill>
                    <a:srgbClr val="000000"/>
                  </a:solidFill>
                </a:rPr>
                <a:t>Unobtainable</a:t>
              </a:r>
              <a:endParaRPr lang="en-US" sz="1800" b="1"/>
            </a:p>
          </p:txBody>
        </p:sp>
        <p:sp>
          <p:nvSpPr>
            <p:cNvPr id="31764" name="Text Box 19"/>
            <p:cNvSpPr txBox="1">
              <a:spLocks noChangeArrowheads="1"/>
            </p:cNvSpPr>
            <p:nvPr/>
          </p:nvSpPr>
          <p:spPr bwMode="auto">
            <a:xfrm>
              <a:off x="844550" y="3321050"/>
              <a:ext cx="9144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solidFill>
                    <a:srgbClr val="000000"/>
                  </a:solidFill>
                </a:rPr>
                <a:t>Minable</a:t>
              </a:r>
              <a:endParaRPr lang="en-US" sz="1800" b="1"/>
            </a:p>
          </p:txBody>
        </p:sp>
        <p:sp>
          <p:nvSpPr>
            <p:cNvPr id="31765" name="Text Box 20"/>
            <p:cNvSpPr txBox="1">
              <a:spLocks noChangeArrowheads="1"/>
            </p:cNvSpPr>
            <p:nvPr/>
          </p:nvSpPr>
          <p:spPr bwMode="auto">
            <a:xfrm>
              <a:off x="852488" y="5211763"/>
              <a:ext cx="12620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solidFill>
                    <a:srgbClr val="000000"/>
                  </a:solidFill>
                </a:rPr>
                <a:t>Replenishable</a:t>
              </a:r>
              <a:endParaRPr lang="en-US" sz="1800" b="1"/>
            </a:p>
          </p:txBody>
        </p:sp>
        <p:sp>
          <p:nvSpPr>
            <p:cNvPr id="31766" name="Freeform 21"/>
            <p:cNvSpPr>
              <a:spLocks/>
            </p:cNvSpPr>
            <p:nvPr/>
          </p:nvSpPr>
          <p:spPr bwMode="auto">
            <a:xfrm>
              <a:off x="888503" y="2763838"/>
              <a:ext cx="7080250" cy="2306637"/>
            </a:xfrm>
            <a:custGeom>
              <a:avLst/>
              <a:gdLst>
                <a:gd name="T0" fmla="*/ 0 w 4460"/>
                <a:gd name="T1" fmla="*/ 2147483646 h 1453"/>
                <a:gd name="T2" fmla="*/ 2147483646 w 4460"/>
                <a:gd name="T3" fmla="*/ 2147483646 h 1453"/>
                <a:gd name="T4" fmla="*/ 2147483646 w 4460"/>
                <a:gd name="T5" fmla="*/ 2147483646 h 1453"/>
                <a:gd name="T6" fmla="*/ 2147483646 w 4460"/>
                <a:gd name="T7" fmla="*/ 2147483646 h 1453"/>
                <a:gd name="T8" fmla="*/ 2147483646 w 4460"/>
                <a:gd name="T9" fmla="*/ 2147483646 h 1453"/>
                <a:gd name="T10" fmla="*/ 2147483646 w 4460"/>
                <a:gd name="T11" fmla="*/ 2147483646 h 1453"/>
                <a:gd name="T12" fmla="*/ 2147483646 w 4460"/>
                <a:gd name="T13" fmla="*/ 2147483646 h 1453"/>
                <a:gd name="T14" fmla="*/ 2147483646 w 4460"/>
                <a:gd name="T15" fmla="*/ 2147483646 h 1453"/>
                <a:gd name="T16" fmla="*/ 0 60000 65536"/>
                <a:gd name="T17" fmla="*/ 0 60000 65536"/>
                <a:gd name="T18" fmla="*/ 0 60000 65536"/>
                <a:gd name="T19" fmla="*/ 0 60000 65536"/>
                <a:gd name="T20" fmla="*/ 0 60000 65536"/>
                <a:gd name="T21" fmla="*/ 0 60000 65536"/>
                <a:gd name="T22" fmla="*/ 0 60000 65536"/>
                <a:gd name="T23" fmla="*/ 0 60000 65536"/>
                <a:gd name="T24" fmla="*/ 0 w 4460"/>
                <a:gd name="T25" fmla="*/ 0 h 1453"/>
                <a:gd name="T26" fmla="*/ 4460 w 4460"/>
                <a:gd name="T27" fmla="*/ 1453 h 1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60" h="1453">
                  <a:moveTo>
                    <a:pt x="0" y="1453"/>
                  </a:moveTo>
                  <a:cubicBezTo>
                    <a:pt x="174" y="1426"/>
                    <a:pt x="767" y="1371"/>
                    <a:pt x="1048" y="1289"/>
                  </a:cubicBezTo>
                  <a:cubicBezTo>
                    <a:pt x="1329" y="1207"/>
                    <a:pt x="1461" y="1068"/>
                    <a:pt x="1688" y="961"/>
                  </a:cubicBezTo>
                  <a:cubicBezTo>
                    <a:pt x="1915" y="854"/>
                    <a:pt x="2149" y="722"/>
                    <a:pt x="2408" y="649"/>
                  </a:cubicBezTo>
                  <a:cubicBezTo>
                    <a:pt x="2667" y="576"/>
                    <a:pt x="3043" y="568"/>
                    <a:pt x="3244" y="525"/>
                  </a:cubicBezTo>
                  <a:cubicBezTo>
                    <a:pt x="3445" y="482"/>
                    <a:pt x="3505" y="470"/>
                    <a:pt x="3616" y="393"/>
                  </a:cubicBezTo>
                  <a:cubicBezTo>
                    <a:pt x="3727" y="316"/>
                    <a:pt x="3768" y="130"/>
                    <a:pt x="3908" y="65"/>
                  </a:cubicBezTo>
                  <a:cubicBezTo>
                    <a:pt x="4048" y="0"/>
                    <a:pt x="4345" y="17"/>
                    <a:pt x="4460" y="5"/>
                  </a:cubicBezTo>
                </a:path>
              </a:pathLst>
            </a:custGeom>
            <a:noFill/>
            <a:ln w="50800">
              <a:pattFill prst="pct70">
                <a:fgClr>
                  <a:srgbClr val="003399"/>
                </a:fgClr>
                <a:bgClr>
                  <a:srgbClr val="C0C0C0"/>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Text Box 22"/>
            <p:cNvSpPr txBox="1">
              <a:spLocks noChangeArrowheads="1"/>
            </p:cNvSpPr>
            <p:nvPr/>
          </p:nvSpPr>
          <p:spPr bwMode="auto">
            <a:xfrm>
              <a:off x="6026150" y="4806950"/>
              <a:ext cx="15906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a:solidFill>
                    <a:srgbClr val="333333"/>
                  </a:solidFill>
                </a:rPr>
                <a:t>Consensus space</a:t>
              </a:r>
              <a:endParaRPr lang="en-US" sz="1800" b="1">
                <a:solidFill>
                  <a:srgbClr val="333333"/>
                </a:solidFill>
              </a:endParaRPr>
            </a:p>
          </p:txBody>
        </p:sp>
        <p:sp>
          <p:nvSpPr>
            <p:cNvPr id="31768" name="AutoShape 23"/>
            <p:cNvSpPr>
              <a:spLocks/>
            </p:cNvSpPr>
            <p:nvPr/>
          </p:nvSpPr>
          <p:spPr bwMode="auto">
            <a:xfrm>
              <a:off x="6750050" y="3924300"/>
              <a:ext cx="1143000" cy="425450"/>
            </a:xfrm>
            <a:prstGeom prst="borderCallout1">
              <a:avLst>
                <a:gd name="adj1" fmla="val 36489"/>
                <a:gd name="adj2" fmla="val -1891"/>
                <a:gd name="adj3" fmla="val 18266"/>
                <a:gd name="adj4" fmla="val -37815"/>
              </a:avLst>
            </a:prstGeom>
            <a:noFill/>
            <a:ln w="19050">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dirty="0">
                  <a:latin typeface="Times New Roman" panose="02020603050405020304" pitchFamily="18" charset="0"/>
                  <a:cs typeface="Times New Roman" panose="02020603050405020304" pitchFamily="18" charset="0"/>
                </a:rPr>
                <a:t>Stakeholder position</a:t>
              </a:r>
              <a:endParaRPr lang="en-US" sz="1200" b="1" dirty="0">
                <a:latin typeface="Times New Roman" panose="02020603050405020304" pitchFamily="18" charset="0"/>
                <a:cs typeface="Times New Roman" panose="02020603050405020304" pitchFamily="18" charset="0"/>
              </a:endParaRPr>
            </a:p>
          </p:txBody>
        </p:sp>
        <p:sp>
          <p:nvSpPr>
            <p:cNvPr id="31769" name="Oval 24"/>
            <p:cNvSpPr>
              <a:spLocks noChangeArrowheads="1"/>
            </p:cNvSpPr>
            <p:nvPr/>
          </p:nvSpPr>
          <p:spPr bwMode="auto">
            <a:xfrm>
              <a:off x="5988050" y="37782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76" name="Oval 26"/>
            <p:cNvSpPr>
              <a:spLocks noChangeArrowheads="1"/>
            </p:cNvSpPr>
            <p:nvPr/>
          </p:nvSpPr>
          <p:spPr bwMode="auto">
            <a:xfrm>
              <a:off x="2597150" y="25590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77" name="Oval 27"/>
            <p:cNvSpPr>
              <a:spLocks noChangeArrowheads="1"/>
            </p:cNvSpPr>
            <p:nvPr/>
          </p:nvSpPr>
          <p:spPr bwMode="auto">
            <a:xfrm>
              <a:off x="5616575" y="2892425"/>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78" name="Oval 28"/>
            <p:cNvSpPr>
              <a:spLocks noChangeArrowheads="1"/>
            </p:cNvSpPr>
            <p:nvPr/>
          </p:nvSpPr>
          <p:spPr bwMode="auto">
            <a:xfrm>
              <a:off x="920750" y="51752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79" name="Oval 29"/>
            <p:cNvSpPr>
              <a:spLocks noChangeArrowheads="1"/>
            </p:cNvSpPr>
            <p:nvPr/>
          </p:nvSpPr>
          <p:spPr bwMode="auto">
            <a:xfrm>
              <a:off x="2244725" y="516890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80" name="Oval 30"/>
            <p:cNvSpPr>
              <a:spLocks noChangeArrowheads="1"/>
            </p:cNvSpPr>
            <p:nvPr/>
          </p:nvSpPr>
          <p:spPr bwMode="auto">
            <a:xfrm>
              <a:off x="2901950" y="44640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81" name="Oval 31"/>
            <p:cNvSpPr>
              <a:spLocks noChangeArrowheads="1"/>
            </p:cNvSpPr>
            <p:nvPr/>
          </p:nvSpPr>
          <p:spPr bwMode="auto">
            <a:xfrm>
              <a:off x="4883150" y="5045075"/>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82" name="Oval 32"/>
            <p:cNvSpPr>
              <a:spLocks noChangeArrowheads="1"/>
            </p:cNvSpPr>
            <p:nvPr/>
          </p:nvSpPr>
          <p:spPr bwMode="auto">
            <a:xfrm>
              <a:off x="2473325" y="29019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83" name="Oval 33"/>
            <p:cNvSpPr>
              <a:spLocks noChangeArrowheads="1"/>
            </p:cNvSpPr>
            <p:nvPr/>
          </p:nvSpPr>
          <p:spPr bwMode="auto">
            <a:xfrm>
              <a:off x="7702550" y="4997450"/>
              <a:ext cx="76200" cy="76200"/>
            </a:xfrm>
            <a:prstGeom prst="ellipse">
              <a:avLst/>
            </a:prstGeom>
            <a:solidFill>
              <a:srgbClr val="FFFFFF">
                <a:alpha val="7843"/>
              </a:srgbClr>
            </a:solidFill>
            <a:ln w="9525" cap="rnd">
              <a:solidFill>
                <a:srgbClr val="FFFFFF"/>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31771" name="Rectangle 34"/>
            <p:cNvSpPr>
              <a:spLocks noChangeArrowheads="1"/>
            </p:cNvSpPr>
            <p:nvPr/>
          </p:nvSpPr>
          <p:spPr bwMode="auto">
            <a:xfrm>
              <a:off x="2549525" y="2559050"/>
              <a:ext cx="3476625" cy="2895600"/>
            </a:xfrm>
            <a:prstGeom prst="rect">
              <a:avLst/>
            </a:prstGeom>
            <a:noFill/>
            <a:ln w="127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p>
          </p:txBody>
        </p:sp>
        <p:sp>
          <p:nvSpPr>
            <p:cNvPr id="16411" name="Rectangle 35"/>
            <p:cNvSpPr>
              <a:spLocks noChangeArrowheads="1"/>
            </p:cNvSpPr>
            <p:nvPr/>
          </p:nvSpPr>
          <p:spPr bwMode="auto">
            <a:xfrm>
              <a:off x="0" y="169863"/>
              <a:ext cx="91440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CONCEPTUAL FRAMEWORK:</a:t>
              </a:r>
              <a:b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AQUIFER YIELD CONTINUUM &amp; </a:t>
              </a:r>
              <a:b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LINK TO POLICY AND PEOPLE</a:t>
              </a:r>
            </a:p>
          </p:txBody>
        </p:sp>
        <p:sp>
          <p:nvSpPr>
            <p:cNvPr id="31773" name="Text Box 36"/>
            <p:cNvSpPr txBox="1">
              <a:spLocks noChangeArrowheads="1"/>
            </p:cNvSpPr>
            <p:nvPr/>
          </p:nvSpPr>
          <p:spPr bwMode="auto">
            <a:xfrm>
              <a:off x="2692400" y="5600700"/>
              <a:ext cx="245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400" b="1" dirty="0">
                  <a:latin typeface="Times New Roman" panose="02020603050405020304" pitchFamily="18" charset="0"/>
                  <a:cs typeface="Times New Roman" panose="02020603050405020304" pitchFamily="18" charset="0"/>
                </a:rPr>
                <a:t>Increased Pumping</a:t>
              </a:r>
            </a:p>
          </p:txBody>
        </p:sp>
        <p:sp>
          <p:nvSpPr>
            <p:cNvPr id="31774" name="Line 37"/>
            <p:cNvSpPr>
              <a:spLocks noChangeShapeType="1"/>
            </p:cNvSpPr>
            <p:nvPr/>
          </p:nvSpPr>
          <p:spPr bwMode="auto">
            <a:xfrm>
              <a:off x="3278922" y="5978999"/>
              <a:ext cx="1371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5" name="AutoShape 38"/>
            <p:cNvSpPr>
              <a:spLocks/>
            </p:cNvSpPr>
            <p:nvPr/>
          </p:nvSpPr>
          <p:spPr bwMode="auto">
            <a:xfrm>
              <a:off x="1287962" y="3751811"/>
              <a:ext cx="1090919" cy="844001"/>
            </a:xfrm>
            <a:prstGeom prst="borderCallout1">
              <a:avLst>
                <a:gd name="adj1" fmla="val 52443"/>
                <a:gd name="adj2" fmla="val 100519"/>
                <a:gd name="adj3" fmla="val 67845"/>
                <a:gd name="adj4" fmla="val 193522"/>
              </a:avLst>
            </a:prstGeom>
            <a:noFill/>
            <a:ln w="19050">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b="1" dirty="0">
                  <a:solidFill>
                    <a:srgbClr val="000080"/>
                  </a:solidFill>
                  <a:latin typeface="Times New Roman" panose="02020603050405020304" pitchFamily="18" charset="0"/>
                  <a:cs typeface="Times New Roman" panose="02020603050405020304" pitchFamily="18" charset="0"/>
                </a:rPr>
                <a:t>Ideal condition response to pumping </a:t>
              </a:r>
              <a:endParaRPr lang="en-US" sz="1200" b="1"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114550" y="5437188"/>
              <a:ext cx="434975" cy="573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064250" y="5467350"/>
              <a:ext cx="342900" cy="5429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8536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705" y="3215889"/>
            <a:ext cx="5321423" cy="3616148"/>
          </a:xfrm>
          <a:prstGeom prst="rect">
            <a:avLst/>
          </a:prstGeom>
        </p:spPr>
      </p:pic>
      <p:pic>
        <p:nvPicPr>
          <p:cNvPr id="2" name="Picture 1"/>
          <p:cNvPicPr>
            <a:picLocks noChangeAspect="1"/>
          </p:cNvPicPr>
          <p:nvPr/>
        </p:nvPicPr>
        <p:blipFill>
          <a:blip r:embed="rId3"/>
          <a:stretch>
            <a:fillRect/>
          </a:stretch>
        </p:blipFill>
        <p:spPr>
          <a:xfrm>
            <a:off x="4567428" y="3424428"/>
            <a:ext cx="9144" cy="91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023" y="-136685"/>
            <a:ext cx="5344105" cy="3593935"/>
          </a:xfrm>
          <a:prstGeom prst="rect">
            <a:avLst/>
          </a:prstGeom>
        </p:spPr>
      </p:pic>
      <p:sp>
        <p:nvSpPr>
          <p:cNvPr id="6" name="TextBox 5"/>
          <p:cNvSpPr txBox="1"/>
          <p:nvPr/>
        </p:nvSpPr>
        <p:spPr>
          <a:xfrm>
            <a:off x="2771800" y="188640"/>
            <a:ext cx="1080119" cy="400110"/>
          </a:xfrm>
          <a:prstGeom prst="rect">
            <a:avLst/>
          </a:prstGeom>
          <a:noFill/>
        </p:spPr>
        <p:txBody>
          <a:bodyPr wrap="square" rtlCol="0">
            <a:spAutoFit/>
          </a:bodyPr>
          <a:lstStyle/>
          <a:p>
            <a:r>
              <a:rPr lang="en-US" sz="2000" dirty="0" smtClean="0">
                <a:solidFill>
                  <a:schemeClr val="tx1"/>
                </a:solidFill>
              </a:rPr>
              <a:t>U.S.A.</a:t>
            </a:r>
            <a:endParaRPr lang="en-US" sz="2000" dirty="0">
              <a:solidFill>
                <a:schemeClr val="tx1"/>
              </a:solidFill>
            </a:endParaRPr>
          </a:p>
        </p:txBody>
      </p:sp>
      <p:sp>
        <p:nvSpPr>
          <p:cNvPr id="7" name="TextBox 6"/>
          <p:cNvSpPr txBox="1"/>
          <p:nvPr/>
        </p:nvSpPr>
        <p:spPr>
          <a:xfrm>
            <a:off x="7308304" y="125056"/>
            <a:ext cx="909223" cy="400110"/>
          </a:xfrm>
          <a:prstGeom prst="rect">
            <a:avLst/>
          </a:prstGeom>
          <a:noFill/>
        </p:spPr>
        <p:txBody>
          <a:bodyPr wrap="none" rtlCol="0">
            <a:spAutoFit/>
          </a:bodyPr>
          <a:lstStyle/>
          <a:p>
            <a:r>
              <a:rPr lang="en-US" sz="2000" dirty="0" smtClean="0">
                <a:solidFill>
                  <a:schemeClr val="tx1"/>
                </a:solidFill>
              </a:rPr>
              <a:t>Ireland</a:t>
            </a:r>
            <a:endParaRPr lang="en-US" sz="2000" dirty="0"/>
          </a:p>
        </p:txBody>
      </p:sp>
      <p:sp>
        <p:nvSpPr>
          <p:cNvPr id="8" name="TextBox 7"/>
          <p:cNvSpPr txBox="1"/>
          <p:nvPr/>
        </p:nvSpPr>
        <p:spPr>
          <a:xfrm>
            <a:off x="5436096" y="3573016"/>
            <a:ext cx="818173" cy="400110"/>
          </a:xfrm>
          <a:prstGeom prst="rect">
            <a:avLst/>
          </a:prstGeom>
          <a:noFill/>
        </p:spPr>
        <p:txBody>
          <a:bodyPr wrap="none" rtlCol="0">
            <a:spAutoFit/>
          </a:bodyPr>
          <a:lstStyle/>
          <a:p>
            <a:r>
              <a:rPr lang="en-US" sz="2000" dirty="0" smtClean="0">
                <a:solidFill>
                  <a:schemeClr val="tx1"/>
                </a:solidFill>
              </a:rPr>
              <a:t>World</a:t>
            </a:r>
            <a:endParaRPr lang="en-US" sz="2000" dirty="0">
              <a:solidFill>
                <a:schemeClr val="tx1"/>
              </a:solidFill>
            </a:endParaRPr>
          </a:p>
        </p:txBody>
      </p:sp>
      <p:sp>
        <p:nvSpPr>
          <p:cNvPr id="10" name="TextBox 9"/>
          <p:cNvSpPr txBox="1"/>
          <p:nvPr/>
        </p:nvSpPr>
        <p:spPr>
          <a:xfrm>
            <a:off x="107504" y="5085184"/>
            <a:ext cx="1800200" cy="707886"/>
          </a:xfrm>
          <a:prstGeom prst="rect">
            <a:avLst/>
          </a:prstGeom>
          <a:noFill/>
        </p:spPr>
        <p:txBody>
          <a:bodyPr wrap="square" rtlCol="0">
            <a:spAutoFit/>
          </a:bodyPr>
          <a:lstStyle/>
          <a:p>
            <a:r>
              <a:rPr lang="en-US" sz="2000" dirty="0" smtClean="0"/>
              <a:t>Source: </a:t>
            </a:r>
          </a:p>
          <a:p>
            <a:r>
              <a:rPr lang="en-US" sz="2000" dirty="0" smtClean="0"/>
              <a:t>United Nations</a:t>
            </a:r>
            <a:endParaRPr lang="en-US" sz="2000" dirty="0"/>
          </a:p>
        </p:txBody>
      </p:sp>
    </p:spTree>
    <p:extLst>
      <p:ext uri="{BB962C8B-B14F-4D97-AF65-F5344CB8AC3E}">
        <p14:creationId xmlns:p14="http://schemas.microsoft.com/office/powerpoint/2010/main" val="3505286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67544" y="260648"/>
            <a:ext cx="8424936" cy="6131768"/>
          </a:xfrm>
        </p:spPr>
        <p:txBody>
          <a:bodyPr/>
          <a:lstStyle/>
          <a:p>
            <a:pPr algn="l">
              <a:buClr>
                <a:srgbClr val="FF0000"/>
              </a:buClr>
            </a:pPr>
            <a:r>
              <a:rPr lang="en-US" altLang="en-US" sz="3200" dirty="0">
                <a:solidFill>
                  <a:srgbClr val="FF0000"/>
                </a:solidFill>
              </a:rPr>
              <a:t>•</a:t>
            </a:r>
            <a:r>
              <a:rPr lang="en-US" altLang="en-US" sz="3000" dirty="0">
                <a:solidFill>
                  <a:srgbClr val="FFFF00"/>
                </a:solidFill>
              </a:rPr>
              <a:t>Have we have already passed the level of a reasonable population</a:t>
            </a:r>
            <a:r>
              <a:rPr lang="en-US" altLang="en-US" sz="3000" dirty="0">
                <a:solidFill>
                  <a:schemeClr val="tx1"/>
                </a:solidFill>
              </a:rPr>
              <a:t> </a:t>
            </a:r>
            <a:r>
              <a:rPr lang="en-US" altLang="en-US" sz="3000" dirty="0">
                <a:solidFill>
                  <a:srgbClr val="FFFF00"/>
                </a:solidFill>
              </a:rPr>
              <a:t>in both the USA and globally </a:t>
            </a:r>
            <a:r>
              <a:rPr lang="en-US" altLang="en-US" sz="2800" dirty="0" smtClean="0">
                <a:solidFill>
                  <a:srgbClr val="FFFF00"/>
                </a:solidFill>
              </a:rPr>
              <a:t>(</a:t>
            </a:r>
            <a:r>
              <a:rPr lang="en-US" altLang="en-US" sz="3600" b="1" i="1" u="sng" dirty="0" smtClean="0">
                <a:solidFill>
                  <a:srgbClr val="FF0000"/>
                </a:solidFill>
              </a:rPr>
              <a:t>over 7 billion</a:t>
            </a:r>
            <a:r>
              <a:rPr lang="en-US" altLang="en-US" sz="2800" dirty="0" smtClean="0">
                <a:solidFill>
                  <a:srgbClr val="FFFF00"/>
                </a:solidFill>
              </a:rPr>
              <a:t> globally),</a:t>
            </a:r>
            <a:r>
              <a:rPr lang="en-US" altLang="en-US" sz="3000" dirty="0" smtClean="0">
                <a:solidFill>
                  <a:srgbClr val="FFFF00"/>
                </a:solidFill>
              </a:rPr>
              <a:t> </a:t>
            </a:r>
            <a:r>
              <a:rPr lang="en-US" altLang="en-US" sz="3000" dirty="0">
                <a:solidFill>
                  <a:srgbClr val="FFFF00"/>
                </a:solidFill>
              </a:rPr>
              <a:t>and, if so, what can be done about it?  </a:t>
            </a:r>
            <a:br>
              <a:rPr lang="en-US" altLang="en-US" sz="3000" dirty="0">
                <a:solidFill>
                  <a:srgbClr val="FFFF00"/>
                </a:solidFill>
              </a:rPr>
            </a:br>
            <a:r>
              <a:rPr lang="en-US" altLang="en-US" sz="3000" dirty="0">
                <a:solidFill>
                  <a:srgbClr val="FFFF00"/>
                </a:solidFill>
              </a:rPr>
              <a:t/>
            </a:r>
            <a:br>
              <a:rPr lang="en-US" altLang="en-US" sz="3000" dirty="0">
                <a:solidFill>
                  <a:srgbClr val="FFFF00"/>
                </a:solidFill>
              </a:rPr>
            </a:br>
            <a:r>
              <a:rPr lang="en-US" altLang="en-US" sz="3000" dirty="0">
                <a:solidFill>
                  <a:srgbClr val="FF0000"/>
                </a:solidFill>
              </a:rPr>
              <a:t>•</a:t>
            </a:r>
            <a:r>
              <a:rPr lang="en-US" altLang="en-US" sz="3000" dirty="0">
                <a:solidFill>
                  <a:srgbClr val="FFFF00"/>
                </a:solidFill>
              </a:rPr>
              <a:t>Must our standard of living drop to global levels to achieve sustainability?  </a:t>
            </a:r>
            <a:br>
              <a:rPr lang="en-US" altLang="en-US" sz="3000" dirty="0">
                <a:solidFill>
                  <a:srgbClr val="FFFF00"/>
                </a:solidFill>
              </a:rPr>
            </a:br>
            <a:r>
              <a:rPr lang="en-US" altLang="en-US" sz="3000" dirty="0">
                <a:solidFill>
                  <a:srgbClr val="FFFF00"/>
                </a:solidFill>
              </a:rPr>
              <a:t/>
            </a:r>
            <a:br>
              <a:rPr lang="en-US" altLang="en-US" sz="3000" dirty="0">
                <a:solidFill>
                  <a:srgbClr val="FFFF00"/>
                </a:solidFill>
              </a:rPr>
            </a:br>
            <a:r>
              <a:rPr lang="en-US" altLang="en-US" sz="3000" dirty="0">
                <a:solidFill>
                  <a:srgbClr val="FF0000"/>
                </a:solidFill>
              </a:rPr>
              <a:t>•</a:t>
            </a:r>
            <a:r>
              <a:rPr lang="en-US" altLang="en-US" sz="3000" dirty="0">
                <a:solidFill>
                  <a:srgbClr val="FFFF00"/>
                </a:solidFill>
              </a:rPr>
              <a:t>How much environmental degradation can we tolerate and achieve sustainability?</a:t>
            </a:r>
            <a:r>
              <a:rPr lang="en-US" altLang="en-US" sz="3000" dirty="0">
                <a:solidFill>
                  <a:schemeClr val="tx1"/>
                </a:solidFill>
              </a:rPr>
              <a:t> </a:t>
            </a:r>
            <a:br>
              <a:rPr lang="en-US" altLang="en-US" sz="3000" dirty="0">
                <a:solidFill>
                  <a:schemeClr val="tx1"/>
                </a:solidFill>
              </a:rPr>
            </a:br>
            <a:r>
              <a:rPr lang="en-US" altLang="en-US" sz="3000" dirty="0">
                <a:solidFill>
                  <a:schemeClr val="tx1"/>
                </a:solidFill>
              </a:rPr>
              <a:t/>
            </a:r>
            <a:br>
              <a:rPr lang="en-US" altLang="en-US" sz="3000" dirty="0">
                <a:solidFill>
                  <a:schemeClr val="tx1"/>
                </a:solidFill>
              </a:rPr>
            </a:br>
            <a:r>
              <a:rPr lang="en-US" altLang="en-US" sz="3000" dirty="0">
                <a:solidFill>
                  <a:srgbClr val="FF0000"/>
                </a:solidFill>
              </a:rPr>
              <a:t>•</a:t>
            </a:r>
            <a:r>
              <a:rPr lang="en-US" altLang="en-US" sz="3000" dirty="0">
                <a:solidFill>
                  <a:srgbClr val="FFFF00"/>
                </a:solidFill>
              </a:rPr>
              <a:t>What environment are we to</a:t>
            </a:r>
            <a:r>
              <a:rPr lang="en-US" altLang="en-US" sz="3000" dirty="0">
                <a:solidFill>
                  <a:schemeClr val="tx1"/>
                </a:solidFill>
              </a:rPr>
              <a:t> </a:t>
            </a:r>
            <a:r>
              <a:rPr lang="en-US" altLang="en-US" sz="3000" dirty="0">
                <a:solidFill>
                  <a:srgbClr val="FFFF00"/>
                </a:solidFill>
              </a:rPr>
              <a:t>preserve and </a:t>
            </a:r>
            <a:r>
              <a:rPr lang="en-US" altLang="en-US" sz="3000" dirty="0" smtClean="0">
                <a:solidFill>
                  <a:srgbClr val="FFFF00"/>
                </a:solidFill>
              </a:rPr>
              <a:t>for whom </a:t>
            </a:r>
            <a:r>
              <a:rPr lang="en-US" altLang="en-US" sz="3000" dirty="0">
                <a:solidFill>
                  <a:srgbClr val="FFFF00"/>
                </a:solidFill>
              </a:rPr>
              <a:t>or what?</a:t>
            </a:r>
            <a:r>
              <a:rPr lang="en-US" altLang="en-US" dirty="0">
                <a:solidFill>
                  <a:schemeClr val="tx1"/>
                </a:solidFill>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ooks.google.com/books?id=1DBg2SpWdhUC&amp;pg=PP1&amp;img=1&amp;zoom=3&amp;hl=en&amp;sig=ACfU3U1pqG8iIQUGcZxqHSnFSduR44CcSA&amp;w=128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2664296" cy="3672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22000"/>
            <a:ext cx="2450232" cy="36700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876" y="116632"/>
            <a:ext cx="2448272" cy="3672408"/>
          </a:xfrm>
          <a:prstGeom prst="rect">
            <a:avLst/>
          </a:prstGeom>
        </p:spPr>
      </p:pic>
      <p:sp>
        <p:nvSpPr>
          <p:cNvPr id="6" name="TextBox 5"/>
          <p:cNvSpPr txBox="1"/>
          <p:nvPr/>
        </p:nvSpPr>
        <p:spPr>
          <a:xfrm>
            <a:off x="503548" y="4077072"/>
            <a:ext cx="8136904" cy="1200329"/>
          </a:xfrm>
          <a:prstGeom prst="rect">
            <a:avLst/>
          </a:prstGeom>
          <a:noFill/>
        </p:spPr>
        <p:txBody>
          <a:bodyPr wrap="square" rtlCol="0">
            <a:spAutoFit/>
          </a:bodyPr>
          <a:lstStyle/>
          <a:p>
            <a:pPr algn="ctr"/>
            <a:r>
              <a:rPr lang="en-US" altLang="en-US" sz="3600" dirty="0">
                <a:solidFill>
                  <a:schemeClr val="bg1"/>
                </a:solidFill>
              </a:rPr>
              <a:t>Our predictions on another important fluid resource have not been good.</a:t>
            </a:r>
            <a:endParaRPr lang="en-US" sz="3600" dirty="0"/>
          </a:p>
        </p:txBody>
      </p:sp>
      <p:sp>
        <p:nvSpPr>
          <p:cNvPr id="7" name="Title 6"/>
          <p:cNvSpPr>
            <a:spLocks noGrp="1"/>
          </p:cNvSpPr>
          <p:nvPr>
            <p:ph type="title"/>
          </p:nvPr>
        </p:nvSpPr>
        <p:spPr/>
        <p:txBody>
          <a:bodyPr/>
          <a:lstStyle/>
          <a:p>
            <a:endParaRPr lang="en-US"/>
          </a:p>
        </p:txBody>
      </p:sp>
      <p:sp>
        <p:nvSpPr>
          <p:cNvPr id="8" name="TextBox 7"/>
          <p:cNvSpPr txBox="1"/>
          <p:nvPr/>
        </p:nvSpPr>
        <p:spPr>
          <a:xfrm>
            <a:off x="577120" y="5373216"/>
            <a:ext cx="8092858" cy="1200329"/>
          </a:xfrm>
          <a:prstGeom prst="rect">
            <a:avLst/>
          </a:prstGeom>
          <a:noFill/>
        </p:spPr>
        <p:txBody>
          <a:bodyPr wrap="square" rtlCol="0">
            <a:spAutoFit/>
          </a:bodyPr>
          <a:lstStyle/>
          <a:p>
            <a:pPr algn="ctr"/>
            <a:r>
              <a:rPr lang="en-US" sz="3600" dirty="0">
                <a:solidFill>
                  <a:schemeClr val="bg1"/>
                </a:solidFill>
              </a:rPr>
              <a:t>Predictions are always difficult when they involve the future.</a:t>
            </a:r>
            <a:endParaRPr lang="en-US" sz="36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0"/>
            <a:ext cx="6570539" cy="6858000"/>
          </a:xfrm>
          <a:prstGeom prst="rect">
            <a:avLst/>
          </a:prstGeom>
        </p:spPr>
      </p:pic>
    </p:spTree>
    <p:extLst>
      <p:ext uri="{BB962C8B-B14F-4D97-AF65-F5344CB8AC3E}">
        <p14:creationId xmlns:p14="http://schemas.microsoft.com/office/powerpoint/2010/main" val="7351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19437" y="250488"/>
            <a:ext cx="7772400" cy="1143000"/>
          </a:xfrm>
        </p:spPr>
        <p:txBody>
          <a:bodyPr/>
          <a:lstStyle/>
          <a:p>
            <a:r>
              <a:rPr lang="en-US" altLang="en-US" sz="3600" b="1" dirty="0" smtClean="0">
                <a:solidFill>
                  <a:schemeClr val="bg1"/>
                </a:solidFill>
              </a:rPr>
              <a:t>Should we save </a:t>
            </a:r>
            <a:r>
              <a:rPr lang="en-US" altLang="en-US" sz="3600" b="1" dirty="0">
                <a:solidFill>
                  <a:schemeClr val="bg1"/>
                </a:solidFill>
              </a:rPr>
              <a:t>the Texas </a:t>
            </a:r>
            <a:r>
              <a:rPr lang="en-US" altLang="en-US" sz="3600" b="1" dirty="0" smtClean="0">
                <a:solidFill>
                  <a:schemeClr val="bg1"/>
                </a:solidFill>
              </a:rPr>
              <a:t>armadillo</a:t>
            </a:r>
            <a:r>
              <a:rPr lang="en-US" altLang="en-US" sz="3600" b="1" dirty="0">
                <a:solidFill>
                  <a:schemeClr val="bg1"/>
                </a:solidFill>
              </a:rPr>
              <a:t>?</a:t>
            </a:r>
          </a:p>
        </p:txBody>
      </p:sp>
      <p:pic>
        <p:nvPicPr>
          <p:cNvPr id="254979" name="Picture 3" descr="dill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1556792"/>
            <a:ext cx="8004099" cy="5048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oup 4"/>
          <p:cNvGrpSpPr/>
          <p:nvPr/>
        </p:nvGrpSpPr>
        <p:grpSpPr>
          <a:xfrm>
            <a:off x="7884368" y="972017"/>
            <a:ext cx="1266056" cy="2096943"/>
            <a:chOff x="7884368" y="972017"/>
            <a:chExt cx="1266056" cy="2096943"/>
          </a:xfrm>
        </p:grpSpPr>
        <p:sp>
          <p:nvSpPr>
            <p:cNvPr id="2" name="TextBox 1"/>
            <p:cNvSpPr txBox="1"/>
            <p:nvPr/>
          </p:nvSpPr>
          <p:spPr>
            <a:xfrm>
              <a:off x="8145021" y="972017"/>
              <a:ext cx="1005403" cy="584775"/>
            </a:xfrm>
            <a:prstGeom prst="rect">
              <a:avLst/>
            </a:prstGeom>
            <a:noFill/>
          </p:spPr>
          <p:txBody>
            <a:bodyPr wrap="none" rtlCol="0">
              <a:spAutoFit/>
            </a:bodyPr>
            <a:lstStyle/>
            <a:p>
              <a:r>
                <a:rPr lang="en-US" dirty="0" smtClean="0"/>
                <a:t>1836</a:t>
              </a:r>
              <a:endParaRPr lang="en-US" dirty="0"/>
            </a:p>
          </p:txBody>
        </p:sp>
        <p:cxnSp>
          <p:nvCxnSpPr>
            <p:cNvPr id="4" name="Straight Arrow Connector 3"/>
            <p:cNvCxnSpPr/>
            <p:nvPr/>
          </p:nvCxnSpPr>
          <p:spPr bwMode="auto">
            <a:xfrm flipH="1">
              <a:off x="7884368" y="1484784"/>
              <a:ext cx="504056" cy="158417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066800" y="1600200"/>
            <a:ext cx="7315200" cy="3276600"/>
          </a:xfrm>
        </p:spPr>
        <p:txBody>
          <a:bodyPr/>
          <a:lstStyle/>
          <a:p>
            <a:pPr algn="l"/>
            <a:r>
              <a:rPr lang="en-US" altLang="en-US" dirty="0">
                <a:solidFill>
                  <a:srgbClr val="FFFF00"/>
                </a:solidFill>
              </a:rPr>
              <a:t>We cannot maintain the natural environment of today or of a century past, even if human activities cease!</a:t>
            </a:r>
            <a:endParaRPr lang="en-US" alt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FFFF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rgbClr val="FFFF00"/>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2362</TotalTime>
  <Words>1804</Words>
  <Application>Microsoft Office PowerPoint</Application>
  <PresentationFormat>On-screen Show (4:3)</PresentationFormat>
  <Paragraphs>192</Paragraphs>
  <Slides>48</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Tahoma</vt:lpstr>
      <vt:lpstr>Times New Roman</vt:lpstr>
      <vt:lpstr>Default Design</vt:lpstr>
      <vt:lpstr>GROUNDWATER SUSTAINABILITY RESOURCE: Conceptual Evolution, Opportunities, &amp; Challenges </vt:lpstr>
      <vt:lpstr>“The nation behaves well if it treats the natural resources as assets which it must turn over to the next generation increased, and not impaired, in value.”</vt:lpstr>
      <vt:lpstr>SUSTAINABILITY IMPLIES A MUTUAL DEPENDENCE BETWEEN THE HUMAN ECONOMY AND THE NATURAL ENVIRONMENT</vt:lpstr>
      <vt:lpstr>PowerPoint Presentation</vt:lpstr>
      <vt:lpstr>PowerPoint Presentation</vt:lpstr>
      <vt:lpstr>•Have we have already passed the level of a reasonable population in both the USA and globally (over 7 billion globally), and, if so, what can be done about it?    •Must our standard of living drop to global levels to achieve sustainability?    •How much environmental degradation can we tolerate and achieve sustainability?   •What environment are we to preserve and for whom or what? </vt:lpstr>
      <vt:lpstr>PowerPoint Presentation</vt:lpstr>
      <vt:lpstr>Should we save the Texas armadillo?</vt:lpstr>
      <vt:lpstr>We cannot maintain the natural environment of today or of a century past, even if human activities cease!</vt:lpstr>
      <vt:lpstr>  SAFE YIELD   ESTIMATES  Estimating safe yield is conceptually simple, but some models are extremely complicated numerical procedures.  The models on the left are simple &amp; demonstrate the process.</vt:lpstr>
      <vt:lpstr>PowerPoint Presentation</vt:lpstr>
      <vt:lpstr>PowerPoint Presentation</vt:lpstr>
      <vt:lpstr>THE OBVIOUS PROBLEM</vt:lpstr>
      <vt:lpstr>WE HAVE SEEN THE EFFECTS OF AQUIFER OVEREXPLOITATION  IN THE U.S.A. &amp; TEXAS</vt:lpstr>
      <vt:lpstr>Endangered species</vt:lpstr>
      <vt:lpstr>Beautiful Comanche Springs</vt:lpstr>
      <vt:lpstr>PowerPoint Presentation</vt:lpstr>
      <vt:lpstr>PowerPoint Presentation</vt:lpstr>
      <vt:lpstr>PowerPoint Presentation</vt:lpstr>
      <vt:lpstr>PowerPoint Presentation</vt:lpstr>
      <vt:lpstr>Population growth means more water demands and more urbanization</vt:lpstr>
      <vt:lpstr>How urbanization affects groundwater systems</vt:lpstr>
      <vt:lpstr>CONCEPTUALIZING THE PROBLEM</vt:lpstr>
      <vt:lpstr>The Yield Continuum</vt:lpstr>
      <vt:lpstr>HOW TO MEET THE WATER DEMANDS OF THE EARTH (GROWING HUMAN POPULATIONS AND URBANIZATION) – INCREASE SUPPLIES</vt:lpstr>
      <vt:lpstr>HOW TO MEET THE WATER DEMANDS OF THE EARTH (GROWING HUMAN POPULATIONS AND URBANIZATION) -  DECREASE DEMAND</vt:lpstr>
      <vt:lpstr>HOW TO MEET THE WATER DEMANDS OF THE EARTH (GROWING HUMAN POPULATIONS AND URBANIZATION) – GREATER EFFICIENCY</vt:lpstr>
      <vt:lpstr>PowerPoint Presentation</vt:lpstr>
      <vt:lpstr>PowerPoint Presentation</vt:lpstr>
      <vt:lpstr>Challenges in achieving sustainable use of our water resources.</vt:lpstr>
      <vt:lpstr>Barton Springs</vt:lpstr>
      <vt:lpstr>An aboriginal saying</vt:lpstr>
      <vt:lpstr>PowerPoint Presentation</vt:lpstr>
      <vt:lpstr>RESEARCH NEEDS</vt:lpstr>
      <vt:lpstr>• Geology Foundation of The University of Texas,        the Barton Springs/Edwards Aquifer Conservation     District &amp; Sandia National Laboratory for their     support of this research.  • Suzanne Pierce, David Eaton, Marcel Dulay, Tom     Wiles, Mike Passarello, Jay Banner, and the IAH.   </vt:lpstr>
      <vt:lpstr>PowerPoint Presentation</vt:lpstr>
      <vt:lpstr>PowerPoint Presentation</vt:lpstr>
      <vt:lpstr>PowerPoint Presentation</vt:lpstr>
      <vt:lpstr>These issues are global</vt:lpstr>
      <vt:lpstr>PowerPoint Presentation</vt:lpstr>
      <vt:lpstr>PowerPoint Presentation</vt:lpstr>
      <vt:lpstr>PowerPoint Presentation</vt:lpstr>
      <vt:lpstr>HOW TO MEET THE WATER DEMANDS OF THE EARTH (GROWING HUMAN POPULATIONS AND URBANIZATION)</vt:lpstr>
      <vt:lpstr>EVOLUTION OF SAFE YIELD</vt:lpstr>
      <vt:lpstr>PowerPoint Presentation</vt:lpstr>
      <vt:lpstr>PowerPoint Presentation</vt:lpstr>
      <vt:lpstr>•What is a reasonable reasonable human population?  •What is a reasonable standard of living?  •What does this imply about the future of our environment?</vt:lpstr>
      <vt:lpstr>PowerPoint Presentation</vt:lpstr>
    </vt:vector>
  </TitlesOfParts>
  <Company>UT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Urbanization On Hydrogeological Systems: The Physical Effects Of Utility Trenches</dc:title>
  <dc:creator>Jack Sharp</dc:creator>
  <cp:lastModifiedBy>Sharp, John M</cp:lastModifiedBy>
  <cp:revision>149</cp:revision>
  <dcterms:created xsi:type="dcterms:W3CDTF">2001-08-31T20:18:22Z</dcterms:created>
  <dcterms:modified xsi:type="dcterms:W3CDTF">2017-03-12T16:44:14Z</dcterms:modified>
</cp:coreProperties>
</file>