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56" r:id="rId3"/>
    <p:sldId id="266" r:id="rId4"/>
    <p:sldId id="260" r:id="rId5"/>
    <p:sldId id="264" r:id="rId6"/>
    <p:sldId id="267" r:id="rId7"/>
    <p:sldId id="265" r:id="rId8"/>
    <p:sldId id="258" r:id="rId9"/>
    <p:sldId id="257" r:id="rId10"/>
    <p:sldId id="268" r:id="rId11"/>
    <p:sldId id="261" r:id="rId12"/>
    <p:sldId id="262"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30"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473CB-8DD8-43E8-B85B-93D05966EBEF}" type="datetimeFigureOut">
              <a:rPr lang="es-MX" smtClean="0"/>
              <a:pPr/>
              <a:t>02/03/2017</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36594-6390-4B42-8E45-A47FC3EB8B8A}"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5736594-6390-4B42-8E45-A47FC3EB8B8A}" type="slidenum">
              <a:rPr lang="es-MX" smtClean="0"/>
              <a:pPr/>
              <a:t>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n-NZ"/>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NZ"/>
          </a:p>
        </p:txBody>
      </p:sp>
      <p:sp>
        <p:nvSpPr>
          <p:cNvPr id="4" name="3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11"/>
          </p:nvPr>
        </p:nvSpPr>
        <p:spPr/>
        <p:txBody>
          <a:bodyPr/>
          <a:lstStyle/>
          <a:p>
            <a:endParaRPr lang="en-NZ"/>
          </a:p>
        </p:txBody>
      </p:sp>
      <p:sp>
        <p:nvSpPr>
          <p:cNvPr id="6" name="5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NZ"/>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11"/>
          </p:nvPr>
        </p:nvSpPr>
        <p:spPr/>
        <p:txBody>
          <a:bodyPr/>
          <a:lstStyle/>
          <a:p>
            <a:endParaRPr lang="en-NZ"/>
          </a:p>
        </p:txBody>
      </p:sp>
      <p:sp>
        <p:nvSpPr>
          <p:cNvPr id="6" name="5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n-NZ"/>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11"/>
          </p:nvPr>
        </p:nvSpPr>
        <p:spPr/>
        <p:txBody>
          <a:bodyPr/>
          <a:lstStyle/>
          <a:p>
            <a:endParaRPr lang="en-NZ"/>
          </a:p>
        </p:txBody>
      </p:sp>
      <p:sp>
        <p:nvSpPr>
          <p:cNvPr id="6" name="5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NZ"/>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11"/>
          </p:nvPr>
        </p:nvSpPr>
        <p:spPr/>
        <p:txBody>
          <a:bodyPr/>
          <a:lstStyle/>
          <a:p>
            <a:endParaRPr lang="en-NZ"/>
          </a:p>
        </p:txBody>
      </p:sp>
      <p:sp>
        <p:nvSpPr>
          <p:cNvPr id="6" name="5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n-NZ"/>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11"/>
          </p:nvPr>
        </p:nvSpPr>
        <p:spPr/>
        <p:txBody>
          <a:bodyPr/>
          <a:lstStyle/>
          <a:p>
            <a:endParaRPr lang="en-NZ"/>
          </a:p>
        </p:txBody>
      </p:sp>
      <p:sp>
        <p:nvSpPr>
          <p:cNvPr id="6" name="5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NZ"/>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5" name="4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6" name="5 Marcador de pie de página"/>
          <p:cNvSpPr>
            <a:spLocks noGrp="1"/>
          </p:cNvSpPr>
          <p:nvPr>
            <p:ph type="ftr" sz="quarter" idx="11"/>
          </p:nvPr>
        </p:nvSpPr>
        <p:spPr/>
        <p:txBody>
          <a:bodyPr/>
          <a:lstStyle/>
          <a:p>
            <a:endParaRPr lang="en-NZ"/>
          </a:p>
        </p:txBody>
      </p:sp>
      <p:sp>
        <p:nvSpPr>
          <p:cNvPr id="7" name="6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NZ"/>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7" name="6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8" name="7 Marcador de pie de página"/>
          <p:cNvSpPr>
            <a:spLocks noGrp="1"/>
          </p:cNvSpPr>
          <p:nvPr>
            <p:ph type="ftr" sz="quarter" idx="11"/>
          </p:nvPr>
        </p:nvSpPr>
        <p:spPr/>
        <p:txBody>
          <a:bodyPr/>
          <a:lstStyle/>
          <a:p>
            <a:endParaRPr lang="en-NZ"/>
          </a:p>
        </p:txBody>
      </p:sp>
      <p:sp>
        <p:nvSpPr>
          <p:cNvPr id="9" name="8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NZ"/>
          </a:p>
        </p:txBody>
      </p:sp>
      <p:sp>
        <p:nvSpPr>
          <p:cNvPr id="3" name="2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4" name="3 Marcador de pie de página"/>
          <p:cNvSpPr>
            <a:spLocks noGrp="1"/>
          </p:cNvSpPr>
          <p:nvPr>
            <p:ph type="ftr" sz="quarter" idx="11"/>
          </p:nvPr>
        </p:nvSpPr>
        <p:spPr/>
        <p:txBody>
          <a:bodyPr/>
          <a:lstStyle/>
          <a:p>
            <a:endParaRPr lang="en-NZ"/>
          </a:p>
        </p:txBody>
      </p:sp>
      <p:sp>
        <p:nvSpPr>
          <p:cNvPr id="5" name="4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3" name="2 Marcador de pie de página"/>
          <p:cNvSpPr>
            <a:spLocks noGrp="1"/>
          </p:cNvSpPr>
          <p:nvPr>
            <p:ph type="ftr" sz="quarter" idx="11"/>
          </p:nvPr>
        </p:nvSpPr>
        <p:spPr/>
        <p:txBody>
          <a:bodyPr/>
          <a:lstStyle/>
          <a:p>
            <a:endParaRPr lang="en-NZ"/>
          </a:p>
        </p:txBody>
      </p:sp>
      <p:sp>
        <p:nvSpPr>
          <p:cNvPr id="4" name="3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n-NZ"/>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6" name="5 Marcador de pie de página"/>
          <p:cNvSpPr>
            <a:spLocks noGrp="1"/>
          </p:cNvSpPr>
          <p:nvPr>
            <p:ph type="ftr" sz="quarter" idx="11"/>
          </p:nvPr>
        </p:nvSpPr>
        <p:spPr/>
        <p:txBody>
          <a:bodyPr/>
          <a:lstStyle/>
          <a:p>
            <a:endParaRPr lang="en-NZ"/>
          </a:p>
        </p:txBody>
      </p:sp>
      <p:sp>
        <p:nvSpPr>
          <p:cNvPr id="7" name="6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n-NZ"/>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481F46-403D-4111-94AE-99661DA0FCEA}" type="datetimeFigureOut">
              <a:rPr lang="en-NZ" smtClean="0"/>
              <a:pPr/>
              <a:t>2/03/2017</a:t>
            </a:fld>
            <a:endParaRPr lang="en-NZ"/>
          </a:p>
        </p:txBody>
      </p:sp>
      <p:sp>
        <p:nvSpPr>
          <p:cNvPr id="6" name="5 Marcador de pie de página"/>
          <p:cNvSpPr>
            <a:spLocks noGrp="1"/>
          </p:cNvSpPr>
          <p:nvPr>
            <p:ph type="ftr" sz="quarter" idx="11"/>
          </p:nvPr>
        </p:nvSpPr>
        <p:spPr/>
        <p:txBody>
          <a:bodyPr/>
          <a:lstStyle/>
          <a:p>
            <a:endParaRPr lang="en-NZ"/>
          </a:p>
        </p:txBody>
      </p:sp>
      <p:sp>
        <p:nvSpPr>
          <p:cNvPr id="7" name="6 Marcador de número de diapositiva"/>
          <p:cNvSpPr>
            <a:spLocks noGrp="1"/>
          </p:cNvSpPr>
          <p:nvPr>
            <p:ph type="sldNum" sz="quarter" idx="12"/>
          </p:nvPr>
        </p:nvSpPr>
        <p:spPr/>
        <p:txBody>
          <a:bodyPr/>
          <a:lstStyle/>
          <a:p>
            <a:fld id="{1ACC1F5D-5F4F-4FFD-A7FF-5CE522CF3371}" type="slidenum">
              <a:rPr lang="en-NZ" smtClean="0"/>
              <a:pPr/>
              <a:t>‹Nº›</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n-NZ"/>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NZ"/>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481F46-403D-4111-94AE-99661DA0FCEA}" type="datetimeFigureOut">
              <a:rPr lang="en-NZ" smtClean="0"/>
              <a:pPr/>
              <a:t>2/03/2017</a:t>
            </a:fld>
            <a:endParaRPr lang="en-NZ"/>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CC1F5D-5F4F-4FFD-A7FF-5CE522CF3371}" type="slidenum">
              <a:rPr lang="en-NZ" smtClean="0"/>
              <a:pPr/>
              <a:t>‹Nº›</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303498"/>
            <a:ext cx="6696744" cy="1107996"/>
          </a:xfrm>
          <a:prstGeom prst="rect">
            <a:avLst/>
          </a:prstGeom>
          <a:noFill/>
        </p:spPr>
        <p:txBody>
          <a:bodyPr wrap="square" rtlCol="0">
            <a:spAutoFit/>
          </a:bodyPr>
          <a:lstStyle/>
          <a:p>
            <a:pPr algn="ctr"/>
            <a:r>
              <a:rPr lang="en-NZ" sz="2400" b="1" dirty="0" smtClean="0">
                <a:solidFill>
                  <a:srgbClr val="0070C0"/>
                </a:solidFill>
                <a:latin typeface="Arial Narrow" pitchFamily="34" charset="0"/>
              </a:rPr>
              <a:t>VERTICAL FLOW AND EARLY ALERT IN LOW HYDRAULIC CONDUCTIVITY MEDIA</a:t>
            </a:r>
            <a:endParaRPr lang="en-NZ" sz="2400" dirty="0" smtClean="0">
              <a:solidFill>
                <a:srgbClr val="0070C0"/>
              </a:solidFill>
              <a:latin typeface="Arial Narrow" pitchFamily="34" charset="0"/>
            </a:endParaRPr>
          </a:p>
          <a:p>
            <a:endParaRPr lang="en-NZ" dirty="0"/>
          </a:p>
        </p:txBody>
      </p:sp>
      <p:sp>
        <p:nvSpPr>
          <p:cNvPr id="5" name="4 CuadroTexto"/>
          <p:cNvSpPr txBox="1"/>
          <p:nvPr/>
        </p:nvSpPr>
        <p:spPr>
          <a:xfrm>
            <a:off x="4139952" y="1627078"/>
            <a:ext cx="4896544" cy="2123658"/>
          </a:xfrm>
          <a:prstGeom prst="rect">
            <a:avLst/>
          </a:prstGeom>
          <a:noFill/>
        </p:spPr>
        <p:txBody>
          <a:bodyPr wrap="square" rtlCol="0">
            <a:spAutoFit/>
          </a:bodyPr>
          <a:lstStyle/>
          <a:p>
            <a:r>
              <a:rPr lang="es-MX" sz="2000" b="1" dirty="0" smtClean="0"/>
              <a:t>A Cardona B</a:t>
            </a:r>
          </a:p>
          <a:p>
            <a:r>
              <a:rPr lang="es-MX" dirty="0" err="1" smtClean="0"/>
              <a:t>Earth</a:t>
            </a:r>
            <a:r>
              <a:rPr lang="es-MX" dirty="0" smtClean="0"/>
              <a:t> </a:t>
            </a:r>
            <a:r>
              <a:rPr lang="es-MX" dirty="0" err="1" smtClean="0"/>
              <a:t>Sciences</a:t>
            </a:r>
            <a:r>
              <a:rPr lang="es-MX" dirty="0" smtClean="0"/>
              <a:t> </a:t>
            </a:r>
          </a:p>
          <a:p>
            <a:r>
              <a:rPr lang="es-MX" dirty="0" smtClean="0"/>
              <a:t>Universidad Autónoma de San Luis Potosí, México</a:t>
            </a:r>
          </a:p>
          <a:p>
            <a:endParaRPr lang="es-MX" sz="2000" b="1" dirty="0"/>
          </a:p>
          <a:p>
            <a:r>
              <a:rPr lang="es-MX" sz="2000" b="1" dirty="0" smtClean="0"/>
              <a:t>JJ Carrillo-Rivera</a:t>
            </a:r>
          </a:p>
          <a:p>
            <a:r>
              <a:rPr lang="es-MX" dirty="0" err="1" smtClean="0"/>
              <a:t>Institute</a:t>
            </a:r>
            <a:r>
              <a:rPr lang="es-MX" dirty="0" smtClean="0"/>
              <a:t> of </a:t>
            </a:r>
            <a:r>
              <a:rPr lang="es-MX" dirty="0" err="1" smtClean="0"/>
              <a:t>Geography</a:t>
            </a:r>
            <a:endParaRPr lang="es-MX" dirty="0" smtClean="0"/>
          </a:p>
          <a:p>
            <a:r>
              <a:rPr lang="es-MX" dirty="0" smtClean="0"/>
              <a:t>Universidad Nacional Autónoma de México</a:t>
            </a:r>
            <a:endParaRPr lang="en-NZ" dirty="0"/>
          </a:p>
        </p:txBody>
      </p:sp>
      <p:pic>
        <p:nvPicPr>
          <p:cNvPr id="6" name="5 Imagen" descr="geografía.tif"/>
          <p:cNvPicPr>
            <a:picLocks noChangeAspect="1"/>
          </p:cNvPicPr>
          <p:nvPr/>
        </p:nvPicPr>
        <p:blipFill>
          <a:blip r:embed="rId2" cstate="print"/>
          <a:stretch>
            <a:fillRect/>
          </a:stretch>
        </p:blipFill>
        <p:spPr>
          <a:xfrm>
            <a:off x="1547664" y="4116198"/>
            <a:ext cx="1591056" cy="669798"/>
          </a:xfrm>
          <a:prstGeom prst="rect">
            <a:avLst/>
          </a:prstGeom>
        </p:spPr>
      </p:pic>
      <p:pic>
        <p:nvPicPr>
          <p:cNvPr id="7" name="6 Imagen" descr="LOGOUNAM.GIF"/>
          <p:cNvPicPr>
            <a:picLocks noChangeAspect="1"/>
          </p:cNvPicPr>
          <p:nvPr/>
        </p:nvPicPr>
        <p:blipFill>
          <a:blip r:embed="rId3" cstate="print"/>
          <a:stretch>
            <a:fillRect/>
          </a:stretch>
        </p:blipFill>
        <p:spPr>
          <a:xfrm>
            <a:off x="251520" y="4029912"/>
            <a:ext cx="1101048" cy="864096"/>
          </a:xfrm>
          <a:prstGeom prst="rect">
            <a:avLst/>
          </a:prstGeom>
        </p:spPr>
      </p:pic>
      <p:sp>
        <p:nvSpPr>
          <p:cNvPr id="8" name="7 CuadroTexto"/>
          <p:cNvSpPr txBox="1"/>
          <p:nvPr/>
        </p:nvSpPr>
        <p:spPr>
          <a:xfrm>
            <a:off x="5292080" y="4029912"/>
            <a:ext cx="3456384" cy="954107"/>
          </a:xfrm>
          <a:prstGeom prst="rect">
            <a:avLst/>
          </a:prstGeom>
          <a:noFill/>
        </p:spPr>
        <p:txBody>
          <a:bodyPr wrap="square" rtlCol="0">
            <a:spAutoFit/>
          </a:bodyPr>
          <a:lstStyle/>
          <a:p>
            <a:pPr algn="ctr"/>
            <a:r>
              <a:rPr lang="es-MX" sz="2000" b="1" dirty="0" smtClean="0">
                <a:solidFill>
                  <a:srgbClr val="7030A0"/>
                </a:solidFill>
              </a:rPr>
              <a:t>GSA South-Central </a:t>
            </a:r>
            <a:r>
              <a:rPr lang="es-MX" sz="2000" b="1" dirty="0" err="1" smtClean="0">
                <a:solidFill>
                  <a:srgbClr val="7030A0"/>
                </a:solidFill>
              </a:rPr>
              <a:t>Section</a:t>
            </a:r>
            <a:endParaRPr lang="es-MX" sz="2000" b="1" dirty="0" smtClean="0">
              <a:solidFill>
                <a:srgbClr val="7030A0"/>
              </a:solidFill>
            </a:endParaRPr>
          </a:p>
          <a:p>
            <a:pPr algn="ctr"/>
            <a:r>
              <a:rPr lang="es-MX" dirty="0" smtClean="0"/>
              <a:t>13th &amp; 14th, </a:t>
            </a:r>
            <a:r>
              <a:rPr lang="es-MX" dirty="0" err="1" smtClean="0"/>
              <a:t>March</a:t>
            </a:r>
            <a:r>
              <a:rPr lang="es-MX" dirty="0" smtClean="0"/>
              <a:t>  2017</a:t>
            </a:r>
          </a:p>
          <a:p>
            <a:pPr algn="ctr"/>
            <a:r>
              <a:rPr lang="es-MX" dirty="0" smtClean="0"/>
              <a:t>San Antonio, Texas, USA</a:t>
            </a:r>
            <a:endParaRPr lang="en-NZ" dirty="0"/>
          </a:p>
        </p:txBody>
      </p:sp>
      <p:pic>
        <p:nvPicPr>
          <p:cNvPr id="9" name="8 Imagen" descr="UASLP.jpg"/>
          <p:cNvPicPr>
            <a:picLocks noChangeAspect="1"/>
          </p:cNvPicPr>
          <p:nvPr/>
        </p:nvPicPr>
        <p:blipFill>
          <a:blip r:embed="rId4" cstate="print"/>
          <a:stretch>
            <a:fillRect/>
          </a:stretch>
        </p:blipFill>
        <p:spPr>
          <a:xfrm>
            <a:off x="3406329" y="4083918"/>
            <a:ext cx="968915"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1470"/>
            <a:ext cx="7992888" cy="5078313"/>
          </a:xfrm>
          <a:prstGeom prst="rect">
            <a:avLst/>
          </a:prstGeom>
          <a:noFill/>
        </p:spPr>
        <p:txBody>
          <a:bodyPr wrap="square" rtlCol="0">
            <a:spAutoFit/>
          </a:bodyPr>
          <a:lstStyle/>
          <a:p>
            <a:r>
              <a:rPr lang="en-GB" dirty="0" smtClean="0"/>
              <a:t>In the Groundwater Law proposal for Mexico, the early warning alert is included in:</a:t>
            </a:r>
          </a:p>
          <a:p>
            <a:endParaRPr lang="en-GB" dirty="0" smtClean="0"/>
          </a:p>
          <a:p>
            <a:r>
              <a:rPr lang="en-GB" dirty="0" smtClean="0"/>
              <a:t>Article 3, definitions, </a:t>
            </a:r>
          </a:p>
          <a:p>
            <a:endParaRPr lang="en-GB" dirty="0" smtClean="0"/>
          </a:p>
          <a:p>
            <a:r>
              <a:rPr lang="en-GB" dirty="0" smtClean="0"/>
              <a:t>Article 12, as alert warning and safety measure that are in agreement with other existing laws (</a:t>
            </a:r>
            <a:r>
              <a:rPr lang="en-GB" dirty="0" err="1" smtClean="0"/>
              <a:t>ie</a:t>
            </a:r>
            <a:r>
              <a:rPr lang="en-GB" dirty="0" smtClean="0"/>
              <a:t>, General Law on Climate Change)</a:t>
            </a:r>
          </a:p>
          <a:p>
            <a:endParaRPr lang="en-GB" dirty="0" smtClean="0"/>
          </a:p>
          <a:p>
            <a:r>
              <a:rPr lang="en-GB" dirty="0" smtClean="0"/>
              <a:t>Article 42, .... The establishment of economic and taxation incentives to protect the aquifer (</a:t>
            </a:r>
            <a:r>
              <a:rPr lang="en-GB" dirty="0" err="1" smtClean="0"/>
              <a:t>ie</a:t>
            </a:r>
            <a:r>
              <a:rPr lang="en-GB" dirty="0" smtClean="0"/>
              <a:t>, flow system), mainly when the early warning alert suggests the risk of contamination of the obtained groundwater</a:t>
            </a:r>
          </a:p>
          <a:p>
            <a:endParaRPr lang="en-GB" dirty="0" smtClean="0"/>
          </a:p>
          <a:p>
            <a:r>
              <a:rPr lang="en-GB" dirty="0" smtClean="0"/>
              <a:t>Article 58, to regulate trans-boundary aquifers, the joint (USA-</a:t>
            </a:r>
            <a:r>
              <a:rPr lang="en-GB" dirty="0" err="1" smtClean="0"/>
              <a:t>Mex</a:t>
            </a:r>
            <a:r>
              <a:rPr lang="en-GB" dirty="0" smtClean="0"/>
              <a:t>) authorities will coordinate regarding the establishment procedure to early warning actions (</a:t>
            </a:r>
            <a:r>
              <a:rPr lang="en-GB" dirty="0" err="1" smtClean="0"/>
              <a:t>frac</a:t>
            </a:r>
            <a:r>
              <a:rPr lang="en-GB" dirty="0" smtClean="0"/>
              <a:t>, IX)</a:t>
            </a:r>
          </a:p>
          <a:p>
            <a:endParaRPr lang="en-GB" dirty="0" smtClean="0"/>
          </a:p>
          <a:p>
            <a:r>
              <a:rPr lang="en-GB" dirty="0" smtClean="0"/>
              <a:t>Article 85,  the application of the early warning alert will control: </a:t>
            </a:r>
            <a:r>
              <a:rPr lang="en-GB" dirty="0" err="1" smtClean="0"/>
              <a:t>i</a:t>
            </a:r>
            <a:r>
              <a:rPr lang="en-GB" dirty="0" smtClean="0"/>
              <a:t>) saline water intrusion, ii) changes in water quality, temperature and radioactivity, iii) continuous and important drawdown, iv) the cone of depression of two or more wells interfere, v) subsidence and impacts to springs, wetlands, vegetation and rivers.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084550"/>
            <a:ext cx="8784976" cy="1631216"/>
          </a:xfrm>
          <a:prstGeom prst="rect">
            <a:avLst/>
          </a:prstGeom>
          <a:noFill/>
        </p:spPr>
        <p:txBody>
          <a:bodyPr wrap="square" rtlCol="0">
            <a:spAutoFit/>
          </a:bodyPr>
          <a:lstStyle/>
          <a:p>
            <a:r>
              <a:rPr lang="en-NZ" sz="2000" dirty="0" smtClean="0"/>
              <a:t>Natural groundwater movement might speed </a:t>
            </a:r>
            <a:r>
              <a:rPr lang="en-NZ" sz="2000" dirty="0" smtClean="0"/>
              <a:t>up several </a:t>
            </a:r>
            <a:r>
              <a:rPr lang="en-NZ" sz="2000" dirty="0" smtClean="0"/>
              <a:t>orders of magnitude under human intervention, </a:t>
            </a:r>
            <a:r>
              <a:rPr lang="en-NZ" sz="2000" dirty="0" err="1" smtClean="0"/>
              <a:t>ie</a:t>
            </a:r>
            <a:r>
              <a:rPr lang="en-NZ" sz="2000" dirty="0" smtClean="0"/>
              <a:t>. </a:t>
            </a:r>
            <a:r>
              <a:rPr lang="en-NZ" sz="2000" i="1" dirty="0" smtClean="0"/>
              <a:t>Hydraulic fracturing</a:t>
            </a:r>
            <a:r>
              <a:rPr lang="en-NZ" sz="2000" dirty="0" smtClean="0"/>
              <a:t>. Therefore, access to good quality water in the northern-eastern semiarid region of Mexico and south-eastern USA requires involving groundwater protection measures, directing the concerns of residents and developers.</a:t>
            </a:r>
            <a:endParaRPr lang="en-NZ" sz="2000" dirty="0"/>
          </a:p>
        </p:txBody>
      </p:sp>
      <p:sp>
        <p:nvSpPr>
          <p:cNvPr id="5" name="4 CuadroTexto"/>
          <p:cNvSpPr txBox="1"/>
          <p:nvPr/>
        </p:nvSpPr>
        <p:spPr>
          <a:xfrm>
            <a:off x="179512" y="3075806"/>
            <a:ext cx="8712968" cy="1323439"/>
          </a:xfrm>
          <a:prstGeom prst="rect">
            <a:avLst/>
          </a:prstGeom>
          <a:noFill/>
        </p:spPr>
        <p:txBody>
          <a:bodyPr wrap="square" rtlCol="0">
            <a:spAutoFit/>
          </a:bodyPr>
          <a:lstStyle/>
          <a:p>
            <a:r>
              <a:rPr lang="en-NZ" sz="2000" dirty="0"/>
              <a:t>Experience on fractured hydrogeology in Mexico has increased recently under the basis of the </a:t>
            </a:r>
            <a:r>
              <a:rPr lang="en-NZ" sz="2000" dirty="0" err="1"/>
              <a:t>Tóthian</a:t>
            </a:r>
            <a:r>
              <a:rPr lang="en-NZ" sz="2000" dirty="0"/>
              <a:t> flow systems theory. The response of groundwater flow from kilometres distance below the ground may be traced at surface within </a:t>
            </a:r>
            <a:r>
              <a:rPr lang="en-NZ" sz="2000" dirty="0" smtClean="0"/>
              <a:t>hours </a:t>
            </a:r>
            <a:r>
              <a:rPr lang="en-NZ" sz="2000" dirty="0"/>
              <a:t>after pumping started in an abstraction well</a:t>
            </a:r>
          </a:p>
        </p:txBody>
      </p:sp>
      <p:sp>
        <p:nvSpPr>
          <p:cNvPr id="7" name="6 CuadroTexto"/>
          <p:cNvSpPr txBox="1"/>
          <p:nvPr/>
        </p:nvSpPr>
        <p:spPr>
          <a:xfrm>
            <a:off x="2915816" y="309885"/>
            <a:ext cx="3312368" cy="461665"/>
          </a:xfrm>
          <a:prstGeom prst="rect">
            <a:avLst/>
          </a:prstGeom>
          <a:noFill/>
        </p:spPr>
        <p:txBody>
          <a:bodyPr wrap="square" rtlCol="0">
            <a:spAutoFit/>
          </a:bodyPr>
          <a:lstStyle/>
          <a:p>
            <a:r>
              <a:rPr lang="es-MX" sz="2400" b="1" dirty="0" smtClean="0"/>
              <a:t>CONCLUDING REMARKS</a:t>
            </a:r>
            <a:endParaRPr lang="es-MX"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16463"/>
            <a:ext cx="8640960" cy="1323439"/>
          </a:xfrm>
          <a:prstGeom prst="rect">
            <a:avLst/>
          </a:prstGeom>
          <a:noFill/>
        </p:spPr>
        <p:txBody>
          <a:bodyPr wrap="square" rtlCol="0">
            <a:spAutoFit/>
          </a:bodyPr>
          <a:lstStyle/>
          <a:p>
            <a:r>
              <a:rPr lang="en-NZ" sz="2000" dirty="0"/>
              <a:t>Due to the nature of the flow to be </a:t>
            </a:r>
            <a:r>
              <a:rPr lang="en-NZ" sz="2000" dirty="0" smtClean="0"/>
              <a:t>involved, </a:t>
            </a:r>
            <a:r>
              <a:rPr lang="en-NZ" sz="2000" dirty="0"/>
              <a:t>geochemical tools </a:t>
            </a:r>
            <a:r>
              <a:rPr lang="en-NZ" sz="2000" dirty="0" smtClean="0"/>
              <a:t>as well as </a:t>
            </a:r>
            <a:r>
              <a:rPr lang="en-NZ" sz="2000" dirty="0" smtClean="0"/>
              <a:t>water temperature could </a:t>
            </a:r>
            <a:r>
              <a:rPr lang="en-NZ" sz="2000" dirty="0"/>
              <a:t>prove adequate for a sound </a:t>
            </a:r>
            <a:r>
              <a:rPr lang="en-NZ" sz="2000" i="1" dirty="0"/>
              <a:t>Early Alert</a:t>
            </a:r>
            <a:r>
              <a:rPr lang="en-NZ" sz="2000" dirty="0"/>
              <a:t> definition, from which other readily and simple tools for well users could be </a:t>
            </a:r>
            <a:r>
              <a:rPr lang="en-NZ" sz="2000" dirty="0" smtClean="0"/>
              <a:t>formulated. Monitoring and research on variables before, during and after deep injection is to be encouraged.</a:t>
            </a:r>
            <a:endParaRPr lang="en-NZ" sz="2000" dirty="0"/>
          </a:p>
        </p:txBody>
      </p:sp>
      <p:sp>
        <p:nvSpPr>
          <p:cNvPr id="3" name="2 CuadroTexto"/>
          <p:cNvSpPr txBox="1"/>
          <p:nvPr/>
        </p:nvSpPr>
        <p:spPr>
          <a:xfrm>
            <a:off x="179512" y="1124039"/>
            <a:ext cx="8712968" cy="1323439"/>
          </a:xfrm>
          <a:prstGeom prst="rect">
            <a:avLst/>
          </a:prstGeom>
          <a:noFill/>
        </p:spPr>
        <p:txBody>
          <a:bodyPr wrap="square" rtlCol="0">
            <a:spAutoFit/>
          </a:bodyPr>
          <a:lstStyle/>
          <a:p>
            <a:r>
              <a:rPr lang="en-NZ" sz="2000" dirty="0"/>
              <a:t>This response usually termed up-conning, </a:t>
            </a:r>
            <a:r>
              <a:rPr lang="en-NZ" sz="2000" dirty="0" smtClean="0"/>
              <a:t> deteriorates </a:t>
            </a:r>
            <a:r>
              <a:rPr lang="en-NZ" sz="2000" dirty="0"/>
              <a:t>obtained water quality by ascending deep flow to the extraction level; thus, the concept of </a:t>
            </a:r>
            <a:r>
              <a:rPr lang="en-NZ" sz="2000" i="1" dirty="0"/>
              <a:t>Early Alert</a:t>
            </a:r>
            <a:r>
              <a:rPr lang="en-NZ" sz="2000" dirty="0"/>
              <a:t> needs to be developed according to the Hydrogeological nature of the geological </a:t>
            </a:r>
            <a:r>
              <a:rPr lang="en-NZ" sz="2000" dirty="0" smtClean="0"/>
              <a:t>media and the expected nature of arrival contaminants.</a:t>
            </a:r>
            <a:endParaRPr lang="en-NZ"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MX" dirty="0" err="1" smtClean="0">
                <a:solidFill>
                  <a:srgbClr val="0070C0"/>
                </a:solidFill>
              </a:rPr>
              <a:t>Thanks</a:t>
            </a:r>
            <a:r>
              <a:rPr lang="es-MX" dirty="0" smtClean="0">
                <a:solidFill>
                  <a:srgbClr val="0070C0"/>
                </a:solidFill>
              </a:rPr>
              <a:t>, Gracias, </a:t>
            </a:r>
            <a:r>
              <a:rPr lang="es-MX" dirty="0" err="1" smtClean="0">
                <a:solidFill>
                  <a:srgbClr val="0070C0"/>
                </a:solidFill>
              </a:rPr>
              <a:t>for</a:t>
            </a:r>
            <a:r>
              <a:rPr lang="es-MX" dirty="0" smtClean="0">
                <a:solidFill>
                  <a:srgbClr val="0070C0"/>
                </a:solidFill>
              </a:rPr>
              <a:t> </a:t>
            </a:r>
            <a:r>
              <a:rPr lang="es-MX" dirty="0" err="1" smtClean="0">
                <a:solidFill>
                  <a:srgbClr val="0070C0"/>
                </a:solidFill>
              </a:rPr>
              <a:t>the</a:t>
            </a:r>
            <a:r>
              <a:rPr lang="es-MX" dirty="0" smtClean="0">
                <a:solidFill>
                  <a:srgbClr val="0070C0"/>
                </a:solidFill>
              </a:rPr>
              <a:t> </a:t>
            </a:r>
            <a:r>
              <a:rPr lang="es-MX" dirty="0" err="1" smtClean="0">
                <a:solidFill>
                  <a:srgbClr val="0070C0"/>
                </a:solidFill>
              </a:rPr>
              <a:t>attention</a:t>
            </a:r>
            <a:r>
              <a:rPr lang="es-MX" dirty="0" smtClean="0">
                <a:solidFill>
                  <a:srgbClr val="0070C0"/>
                </a:solidFill>
              </a:rPr>
              <a:t>,</a:t>
            </a:r>
          </a:p>
          <a:p>
            <a:endParaRPr lang="es-MX" dirty="0" smtClean="0"/>
          </a:p>
          <a:p>
            <a:pPr algn="ctr">
              <a:buNone/>
            </a:pPr>
            <a:r>
              <a:rPr lang="es-MX" dirty="0" err="1" smtClean="0">
                <a:solidFill>
                  <a:srgbClr val="0070C0"/>
                </a:solidFill>
              </a:rPr>
              <a:t>Any</a:t>
            </a:r>
            <a:r>
              <a:rPr lang="es-MX" dirty="0" smtClean="0">
                <a:solidFill>
                  <a:srgbClr val="0070C0"/>
                </a:solidFill>
              </a:rPr>
              <a:t> </a:t>
            </a:r>
            <a:r>
              <a:rPr lang="es-MX" dirty="0" err="1" smtClean="0">
                <a:solidFill>
                  <a:srgbClr val="0070C0"/>
                </a:solidFill>
              </a:rPr>
              <a:t>questions</a:t>
            </a:r>
            <a:r>
              <a:rPr lang="es-MX" dirty="0" smtClean="0">
                <a:solidFill>
                  <a:srgbClr val="0070C0"/>
                </a:solidFill>
              </a:rPr>
              <a:t>, </a:t>
            </a:r>
            <a:r>
              <a:rPr lang="es-MX" dirty="0" err="1" smtClean="0">
                <a:solidFill>
                  <a:srgbClr val="0070C0"/>
                </a:solidFill>
              </a:rPr>
              <a:t>comments</a:t>
            </a:r>
            <a:r>
              <a:rPr lang="es-MX" dirty="0" smtClean="0">
                <a:solidFill>
                  <a:srgbClr val="0070C0"/>
                </a:solidFill>
              </a:rPr>
              <a:t>…. </a:t>
            </a:r>
            <a:endParaRPr lang="es-MX"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lcombe-3-frack-off-2013.jpg"/>
          <p:cNvPicPr>
            <a:picLocks noChangeAspect="1"/>
          </p:cNvPicPr>
          <p:nvPr/>
        </p:nvPicPr>
        <p:blipFill>
          <a:blip r:embed="rId2" cstate="print"/>
          <a:stretch>
            <a:fillRect/>
          </a:stretch>
        </p:blipFill>
        <p:spPr>
          <a:xfrm>
            <a:off x="-12551" y="-20538"/>
            <a:ext cx="4008487" cy="1503183"/>
          </a:xfrm>
          <a:prstGeom prst="rect">
            <a:avLst/>
          </a:prstGeom>
        </p:spPr>
      </p:pic>
      <p:pic>
        <p:nvPicPr>
          <p:cNvPr id="5" name="4 Imagen" descr="l_nwllcabot_drill_site01ax1200.jpg"/>
          <p:cNvPicPr>
            <a:picLocks noChangeAspect="1"/>
          </p:cNvPicPr>
          <p:nvPr/>
        </p:nvPicPr>
        <p:blipFill>
          <a:blip r:embed="rId3" cstate="print"/>
          <a:stretch>
            <a:fillRect/>
          </a:stretch>
        </p:blipFill>
        <p:spPr>
          <a:xfrm>
            <a:off x="5796136" y="-20538"/>
            <a:ext cx="3384376" cy="1512168"/>
          </a:xfrm>
          <a:prstGeom prst="rect">
            <a:avLst/>
          </a:prstGeom>
        </p:spPr>
      </p:pic>
      <p:pic>
        <p:nvPicPr>
          <p:cNvPr id="6" name="5 Imagen" descr="GasGas.jpg"/>
          <p:cNvPicPr>
            <a:picLocks noChangeAspect="1"/>
          </p:cNvPicPr>
          <p:nvPr/>
        </p:nvPicPr>
        <p:blipFill>
          <a:blip r:embed="rId4" cstate="print"/>
          <a:stretch>
            <a:fillRect/>
          </a:stretch>
        </p:blipFill>
        <p:spPr>
          <a:xfrm>
            <a:off x="3510136" y="-20538"/>
            <a:ext cx="2286000" cy="1512168"/>
          </a:xfrm>
          <a:prstGeom prst="rect">
            <a:avLst/>
          </a:prstGeom>
        </p:spPr>
      </p:pic>
      <p:sp>
        <p:nvSpPr>
          <p:cNvPr id="9" name="8 Rectángulo"/>
          <p:cNvSpPr/>
          <p:nvPr/>
        </p:nvSpPr>
        <p:spPr>
          <a:xfrm>
            <a:off x="2286000" y="1635646"/>
            <a:ext cx="4572000" cy="707886"/>
          </a:xfrm>
          <a:prstGeom prst="rect">
            <a:avLst/>
          </a:prstGeom>
        </p:spPr>
        <p:txBody>
          <a:bodyPr>
            <a:spAutoFit/>
          </a:bodyPr>
          <a:lstStyle/>
          <a:p>
            <a:pPr algn="ctr"/>
            <a:r>
              <a:rPr lang="en-NZ" sz="2000" b="1" dirty="0" smtClean="0">
                <a:solidFill>
                  <a:srgbClr val="0070C0"/>
                </a:solidFill>
                <a:latin typeface="Arial Narrow" pitchFamily="34" charset="0"/>
              </a:rPr>
              <a:t>VERTICAL FLOW AND EARLY ALERT IN LOW HYDRAULIC CONDUCTIVITY MEDIA</a:t>
            </a:r>
            <a:endParaRPr lang="en-NZ" sz="2000" dirty="0" smtClean="0">
              <a:solidFill>
                <a:srgbClr val="0070C0"/>
              </a:solidFill>
              <a:latin typeface="Arial Narrow" pitchFamily="34" charset="0"/>
            </a:endParaRPr>
          </a:p>
        </p:txBody>
      </p:sp>
      <p:sp>
        <p:nvSpPr>
          <p:cNvPr id="10" name="9 CuadroTexto"/>
          <p:cNvSpPr txBox="1"/>
          <p:nvPr/>
        </p:nvSpPr>
        <p:spPr>
          <a:xfrm>
            <a:off x="2483768" y="2571750"/>
            <a:ext cx="2808312" cy="2185214"/>
          </a:xfrm>
          <a:prstGeom prst="rect">
            <a:avLst/>
          </a:prstGeom>
          <a:noFill/>
        </p:spPr>
        <p:txBody>
          <a:bodyPr wrap="square" rtlCol="0">
            <a:spAutoFit/>
          </a:bodyPr>
          <a:lstStyle/>
          <a:p>
            <a:r>
              <a:rPr lang="es-MX" sz="2000" b="1" dirty="0" smtClean="0"/>
              <a:t>Content </a:t>
            </a:r>
          </a:p>
          <a:p>
            <a:endParaRPr lang="en-US" dirty="0" smtClean="0"/>
          </a:p>
          <a:p>
            <a:r>
              <a:rPr lang="en-US" sz="2000" dirty="0" smtClean="0"/>
              <a:t>- Introduction</a:t>
            </a:r>
          </a:p>
          <a:p>
            <a:r>
              <a:rPr lang="en-US" sz="2000" dirty="0" smtClean="0"/>
              <a:t>- Objectives</a:t>
            </a:r>
          </a:p>
          <a:p>
            <a:r>
              <a:rPr lang="en-US" sz="2000" dirty="0" smtClean="0"/>
              <a:t>- Early Alert</a:t>
            </a:r>
          </a:p>
          <a:p>
            <a:r>
              <a:rPr lang="en-US" sz="2000" dirty="0" smtClean="0"/>
              <a:t>- Concluding  Remarks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779662"/>
            <a:ext cx="7992888" cy="1015663"/>
          </a:xfrm>
          <a:prstGeom prst="rect">
            <a:avLst/>
          </a:prstGeom>
          <a:noFill/>
        </p:spPr>
        <p:txBody>
          <a:bodyPr wrap="square" rtlCol="0">
            <a:spAutoFit/>
          </a:bodyPr>
          <a:lstStyle/>
          <a:p>
            <a:r>
              <a:rPr lang="en-NZ" sz="2000" b="1" dirty="0"/>
              <a:t>Deep</a:t>
            </a:r>
            <a:r>
              <a:rPr lang="en-NZ" sz="2000" dirty="0"/>
              <a:t> oil and gas recovery by means of water-based fluid injection into traditional low hydraulic conductivity shale strata provides unique economic </a:t>
            </a:r>
            <a:r>
              <a:rPr lang="en-NZ" sz="2000" dirty="0" smtClean="0"/>
              <a:t>opportunities...</a:t>
            </a:r>
            <a:endParaRPr lang="en-NZ" sz="2000" dirty="0"/>
          </a:p>
        </p:txBody>
      </p:sp>
      <p:sp>
        <p:nvSpPr>
          <p:cNvPr id="5" name="4 CuadroTexto"/>
          <p:cNvSpPr txBox="1"/>
          <p:nvPr/>
        </p:nvSpPr>
        <p:spPr>
          <a:xfrm>
            <a:off x="467544" y="3120519"/>
            <a:ext cx="8496944" cy="1323439"/>
          </a:xfrm>
          <a:prstGeom prst="rect">
            <a:avLst/>
          </a:prstGeom>
          <a:noFill/>
        </p:spPr>
        <p:txBody>
          <a:bodyPr wrap="square" rtlCol="0">
            <a:spAutoFit/>
          </a:bodyPr>
          <a:lstStyle/>
          <a:p>
            <a:r>
              <a:rPr lang="en-NZ" sz="2000" b="1" dirty="0" smtClean="0"/>
              <a:t>Low</a:t>
            </a:r>
            <a:r>
              <a:rPr lang="en-NZ" sz="2000" dirty="0" smtClean="0"/>
              <a:t> </a:t>
            </a:r>
            <a:r>
              <a:rPr lang="en-NZ" sz="2000" dirty="0"/>
              <a:t>hydraulic conductivity </a:t>
            </a:r>
            <a:r>
              <a:rPr lang="en-NZ" sz="2000" dirty="0" smtClean="0"/>
              <a:t>where gas/oil are </a:t>
            </a:r>
            <a:r>
              <a:rPr lang="en-NZ" sz="2000" dirty="0" smtClean="0"/>
              <a:t>present, </a:t>
            </a:r>
            <a:r>
              <a:rPr lang="en-NZ" sz="2000" dirty="0" smtClean="0"/>
              <a:t>proposes </a:t>
            </a:r>
            <a:r>
              <a:rPr lang="en-NZ" sz="2000" dirty="0"/>
              <a:t>natural </a:t>
            </a:r>
            <a:r>
              <a:rPr lang="en-NZ" sz="2000" dirty="0" smtClean="0"/>
              <a:t>flow conditions for groundwater in </a:t>
            </a:r>
            <a:r>
              <a:rPr lang="en-NZ" sz="2000" dirty="0" smtClean="0"/>
              <a:t>the order of </a:t>
            </a:r>
            <a:r>
              <a:rPr lang="en-NZ" sz="2000" dirty="0"/>
              <a:t>tens of thousands years </a:t>
            </a:r>
            <a:r>
              <a:rPr lang="en-NZ" sz="2000" dirty="0" smtClean="0"/>
              <a:t>along, a usually, deep </a:t>
            </a:r>
            <a:r>
              <a:rPr lang="en-NZ" sz="2000" dirty="0" smtClean="0"/>
              <a:t>strata, which appears </a:t>
            </a:r>
            <a:r>
              <a:rPr lang="en-NZ" sz="2000" dirty="0" smtClean="0"/>
              <a:t>to provide protection towards contamination of shallow groundwater sources… </a:t>
            </a:r>
            <a:endParaRPr lang="en-NZ" sz="2000" dirty="0"/>
          </a:p>
        </p:txBody>
      </p:sp>
      <p:sp>
        <p:nvSpPr>
          <p:cNvPr id="6" name="5 CuadroTexto"/>
          <p:cNvSpPr txBox="1"/>
          <p:nvPr/>
        </p:nvSpPr>
        <p:spPr>
          <a:xfrm>
            <a:off x="683568" y="555526"/>
            <a:ext cx="2952328" cy="461665"/>
          </a:xfrm>
          <a:prstGeom prst="rect">
            <a:avLst/>
          </a:prstGeom>
          <a:noFill/>
        </p:spPr>
        <p:txBody>
          <a:bodyPr wrap="square" rtlCol="0">
            <a:spAutoFit/>
          </a:bodyPr>
          <a:lstStyle/>
          <a:p>
            <a:r>
              <a:rPr lang="es-MX" sz="2400" b="1" dirty="0" smtClean="0"/>
              <a:t>INTRODUCTION</a:t>
            </a:r>
            <a:endParaRPr lang="es-MX"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4722698"/>
            <a:ext cx="7920880" cy="369332"/>
          </a:xfrm>
          <a:prstGeom prst="rect">
            <a:avLst/>
          </a:prstGeom>
          <a:noFill/>
        </p:spPr>
        <p:txBody>
          <a:bodyPr wrap="square" rtlCol="0">
            <a:spAutoFit/>
          </a:bodyPr>
          <a:lstStyle/>
          <a:p>
            <a:r>
              <a:rPr lang="en-NZ" b="1" dirty="0" smtClean="0"/>
              <a:t>TÓTH (1963, 1971, 1984, 1999, 2012)  theoretical groundwater flow functioning</a:t>
            </a:r>
            <a:endParaRPr lang="en-NZ" dirty="0"/>
          </a:p>
        </p:txBody>
      </p:sp>
      <p:pic>
        <p:nvPicPr>
          <p:cNvPr id="1026" name="Picture 2" descr="1"/>
          <p:cNvPicPr>
            <a:picLocks noChangeAspect="1" noChangeArrowheads="1"/>
          </p:cNvPicPr>
          <p:nvPr/>
        </p:nvPicPr>
        <p:blipFill>
          <a:blip r:embed="rId2" cstate="print"/>
          <a:srcRect t="6366" b="26788"/>
          <a:stretch>
            <a:fillRect/>
          </a:stretch>
        </p:blipFill>
        <p:spPr bwMode="auto">
          <a:xfrm>
            <a:off x="1259632" y="1203598"/>
            <a:ext cx="5962650" cy="3024336"/>
          </a:xfrm>
          <a:prstGeom prst="rect">
            <a:avLst/>
          </a:prstGeom>
          <a:noFill/>
          <a:ln w="9525">
            <a:noFill/>
            <a:miter lim="800000"/>
            <a:headEnd/>
            <a:tailEnd/>
          </a:ln>
        </p:spPr>
      </p:pic>
      <p:sp>
        <p:nvSpPr>
          <p:cNvPr id="4" name="3 CuadroTexto"/>
          <p:cNvSpPr txBox="1"/>
          <p:nvPr/>
        </p:nvSpPr>
        <p:spPr>
          <a:xfrm rot="900099">
            <a:off x="1157017" y="963388"/>
            <a:ext cx="720080" cy="369332"/>
          </a:xfrm>
          <a:prstGeom prst="rect">
            <a:avLst/>
          </a:prstGeom>
          <a:solidFill>
            <a:schemeClr val="bg1"/>
          </a:solidFill>
        </p:spPr>
        <p:txBody>
          <a:bodyPr wrap="square" rtlCol="0">
            <a:spAutoFit/>
          </a:bodyPr>
          <a:lstStyle/>
          <a:p>
            <a:endParaRPr lang="es-MX" dirty="0"/>
          </a:p>
        </p:txBody>
      </p:sp>
      <p:sp>
        <p:nvSpPr>
          <p:cNvPr id="7" name="6 CuadroTexto"/>
          <p:cNvSpPr txBox="1"/>
          <p:nvPr/>
        </p:nvSpPr>
        <p:spPr>
          <a:xfrm rot="1530760">
            <a:off x="1821003" y="1155871"/>
            <a:ext cx="1180071" cy="540000"/>
          </a:xfrm>
          <a:prstGeom prst="rect">
            <a:avLst/>
          </a:prstGeom>
          <a:solidFill>
            <a:schemeClr val="bg1"/>
          </a:solidFill>
        </p:spPr>
        <p:txBody>
          <a:bodyPr wrap="square" rtlCol="0">
            <a:spAutoFit/>
          </a:bodyPr>
          <a:lstStyle/>
          <a:p>
            <a:endParaRPr lang="es-MX" dirty="0"/>
          </a:p>
        </p:txBody>
      </p:sp>
      <p:sp>
        <p:nvSpPr>
          <p:cNvPr id="8" name="7 CuadroTexto"/>
          <p:cNvSpPr txBox="1"/>
          <p:nvPr/>
        </p:nvSpPr>
        <p:spPr>
          <a:xfrm rot="900099">
            <a:off x="3169232" y="1543086"/>
            <a:ext cx="1044000" cy="684000"/>
          </a:xfrm>
          <a:prstGeom prst="rect">
            <a:avLst/>
          </a:prstGeom>
          <a:solidFill>
            <a:schemeClr val="bg1"/>
          </a:solidFill>
        </p:spPr>
        <p:txBody>
          <a:bodyPr wrap="square" rtlCol="0">
            <a:spAutoFit/>
          </a:bodyPr>
          <a:lstStyle/>
          <a:p>
            <a:endParaRPr lang="es-MX" dirty="0"/>
          </a:p>
        </p:txBody>
      </p:sp>
      <p:sp>
        <p:nvSpPr>
          <p:cNvPr id="10" name="9 Elipse"/>
          <p:cNvSpPr/>
          <p:nvPr/>
        </p:nvSpPr>
        <p:spPr>
          <a:xfrm>
            <a:off x="6300192" y="915566"/>
            <a:ext cx="792088"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rot="19279350">
            <a:off x="4169395" y="1624060"/>
            <a:ext cx="783885" cy="369332"/>
          </a:xfrm>
          <a:prstGeom prst="rect">
            <a:avLst/>
          </a:prstGeom>
          <a:solidFill>
            <a:schemeClr val="bg1"/>
          </a:solidFill>
        </p:spPr>
        <p:txBody>
          <a:bodyPr wrap="square" rtlCol="0">
            <a:spAutoFit/>
          </a:bodyPr>
          <a:lstStyle/>
          <a:p>
            <a:endParaRPr lang="es-MX" dirty="0"/>
          </a:p>
        </p:txBody>
      </p:sp>
      <p:sp>
        <p:nvSpPr>
          <p:cNvPr id="12" name="11 Elipse"/>
          <p:cNvSpPr/>
          <p:nvPr/>
        </p:nvSpPr>
        <p:spPr>
          <a:xfrm>
            <a:off x="4716016" y="1419622"/>
            <a:ext cx="115212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rot="19604810">
            <a:off x="5500426" y="170978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Arco"/>
          <p:cNvSpPr/>
          <p:nvPr/>
        </p:nvSpPr>
        <p:spPr>
          <a:xfrm>
            <a:off x="7236296" y="3219822"/>
            <a:ext cx="720080" cy="216024"/>
          </a:xfrm>
          <a:prstGeom prst="arc">
            <a:avLst>
              <a:gd name="adj1" fmla="val 11999191"/>
              <a:gd name="adj2" fmla="val 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15 Arco"/>
          <p:cNvSpPr/>
          <p:nvPr/>
        </p:nvSpPr>
        <p:spPr>
          <a:xfrm>
            <a:off x="7236296" y="2787774"/>
            <a:ext cx="720080" cy="216024"/>
          </a:xfrm>
          <a:prstGeom prst="arc">
            <a:avLst>
              <a:gd name="adj1" fmla="val 11999191"/>
              <a:gd name="adj2" fmla="val 0"/>
            </a:avLst>
          </a:prstGeom>
          <a:ln w="19050">
            <a:solidFill>
              <a:srgbClr val="FF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16 Arco"/>
          <p:cNvSpPr/>
          <p:nvPr/>
        </p:nvSpPr>
        <p:spPr>
          <a:xfrm>
            <a:off x="7236296" y="2427734"/>
            <a:ext cx="720080" cy="216024"/>
          </a:xfrm>
          <a:prstGeom prst="arc">
            <a:avLst>
              <a:gd name="adj1" fmla="val 11999191"/>
              <a:gd name="adj2" fmla="val 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b="1" dirty="0"/>
          </a:p>
        </p:txBody>
      </p:sp>
      <p:sp>
        <p:nvSpPr>
          <p:cNvPr id="18" name="17 CuadroTexto"/>
          <p:cNvSpPr txBox="1"/>
          <p:nvPr/>
        </p:nvSpPr>
        <p:spPr>
          <a:xfrm>
            <a:off x="8028384" y="2263973"/>
            <a:ext cx="1008112" cy="307777"/>
          </a:xfrm>
          <a:prstGeom prst="rect">
            <a:avLst/>
          </a:prstGeom>
          <a:noFill/>
        </p:spPr>
        <p:txBody>
          <a:bodyPr wrap="square" rtlCol="0">
            <a:spAutoFit/>
          </a:bodyPr>
          <a:lstStyle/>
          <a:p>
            <a:r>
              <a:rPr lang="en-US" sz="1400" dirty="0" smtClean="0"/>
              <a:t>Local flow</a:t>
            </a:r>
            <a:endParaRPr lang="en-US" sz="1400" dirty="0"/>
          </a:p>
        </p:txBody>
      </p:sp>
      <p:sp>
        <p:nvSpPr>
          <p:cNvPr id="20" name="19 CuadroTexto"/>
          <p:cNvSpPr txBox="1"/>
          <p:nvPr/>
        </p:nvSpPr>
        <p:spPr>
          <a:xfrm>
            <a:off x="7964760" y="2571750"/>
            <a:ext cx="1143744" cy="523220"/>
          </a:xfrm>
          <a:prstGeom prst="rect">
            <a:avLst/>
          </a:prstGeom>
          <a:noFill/>
        </p:spPr>
        <p:txBody>
          <a:bodyPr wrap="square" rtlCol="0">
            <a:spAutoFit/>
          </a:bodyPr>
          <a:lstStyle/>
          <a:p>
            <a:pPr algn="ctr"/>
            <a:r>
              <a:rPr lang="en-US" sz="1400" dirty="0" smtClean="0"/>
              <a:t>Intermediate flow</a:t>
            </a:r>
            <a:endParaRPr lang="en-US" sz="1400" dirty="0"/>
          </a:p>
        </p:txBody>
      </p:sp>
      <p:sp>
        <p:nvSpPr>
          <p:cNvPr id="21" name="20 CuadroTexto"/>
          <p:cNvSpPr txBox="1"/>
          <p:nvPr/>
        </p:nvSpPr>
        <p:spPr>
          <a:xfrm>
            <a:off x="7956376" y="2984634"/>
            <a:ext cx="1008112" cy="523220"/>
          </a:xfrm>
          <a:prstGeom prst="rect">
            <a:avLst/>
          </a:prstGeom>
          <a:noFill/>
        </p:spPr>
        <p:txBody>
          <a:bodyPr wrap="square" rtlCol="0">
            <a:spAutoFit/>
          </a:bodyPr>
          <a:lstStyle/>
          <a:p>
            <a:pPr algn="ctr"/>
            <a:r>
              <a:rPr lang="en-US" sz="1400" dirty="0" smtClean="0"/>
              <a:t>Regional flow</a:t>
            </a:r>
            <a:endParaRPr lang="en-US" sz="1400" dirty="0"/>
          </a:p>
        </p:txBody>
      </p:sp>
      <p:cxnSp>
        <p:nvCxnSpPr>
          <p:cNvPr id="23" name="22 Conector recto"/>
          <p:cNvCxnSpPr/>
          <p:nvPr/>
        </p:nvCxnSpPr>
        <p:spPr>
          <a:xfrm>
            <a:off x="1187624" y="4155926"/>
            <a:ext cx="626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5496" y="4003199"/>
            <a:ext cx="1224136" cy="584775"/>
          </a:xfrm>
          <a:prstGeom prst="rect">
            <a:avLst/>
          </a:prstGeom>
          <a:noFill/>
        </p:spPr>
        <p:txBody>
          <a:bodyPr wrap="square" rtlCol="0">
            <a:spAutoFit/>
          </a:bodyPr>
          <a:lstStyle/>
          <a:p>
            <a:pPr algn="ctr"/>
            <a:r>
              <a:rPr lang="es-MX" sz="1600" b="1" dirty="0" err="1" smtClean="0"/>
              <a:t>Basement</a:t>
            </a:r>
            <a:r>
              <a:rPr lang="es-MX" sz="1600" b="1" dirty="0" smtClean="0"/>
              <a:t> Rock</a:t>
            </a:r>
            <a:endParaRPr lang="es-MX" sz="1600" b="1" dirty="0"/>
          </a:p>
        </p:txBody>
      </p:sp>
      <p:sp>
        <p:nvSpPr>
          <p:cNvPr id="19" name="18 Flecha curvada hacia arriba"/>
          <p:cNvSpPr/>
          <p:nvPr/>
        </p:nvSpPr>
        <p:spPr>
          <a:xfrm rot="20483705">
            <a:off x="971600" y="4299942"/>
            <a:ext cx="648072" cy="144016"/>
          </a:xfrm>
          <a:prstGeom prst="curved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 name="25 CuadroTexto"/>
          <p:cNvSpPr txBox="1"/>
          <p:nvPr/>
        </p:nvSpPr>
        <p:spPr>
          <a:xfrm>
            <a:off x="7380312" y="1131590"/>
            <a:ext cx="1368152" cy="1077218"/>
          </a:xfrm>
          <a:prstGeom prst="rect">
            <a:avLst/>
          </a:prstGeom>
          <a:noFill/>
        </p:spPr>
        <p:txBody>
          <a:bodyPr wrap="square" rtlCol="0">
            <a:spAutoFit/>
          </a:bodyPr>
          <a:lstStyle/>
          <a:p>
            <a:pPr algn="ctr"/>
            <a:r>
              <a:rPr lang="en-US" sz="1600" b="1" dirty="0" smtClean="0"/>
              <a:t>Scale:</a:t>
            </a:r>
            <a:r>
              <a:rPr lang="en-US" sz="1600" dirty="0" smtClean="0"/>
              <a:t> dependent on geological  framework</a:t>
            </a:r>
            <a:endParaRPr lang="en-US" sz="1600" dirty="0"/>
          </a:p>
        </p:txBody>
      </p:sp>
      <p:sp>
        <p:nvSpPr>
          <p:cNvPr id="25" name="24 CuadroTexto"/>
          <p:cNvSpPr txBox="1"/>
          <p:nvPr/>
        </p:nvSpPr>
        <p:spPr>
          <a:xfrm>
            <a:off x="899592" y="267494"/>
            <a:ext cx="6552728" cy="1015663"/>
          </a:xfrm>
          <a:prstGeom prst="rect">
            <a:avLst/>
          </a:prstGeom>
          <a:noFill/>
        </p:spPr>
        <p:txBody>
          <a:bodyPr wrap="square" rtlCol="0">
            <a:spAutoFit/>
          </a:bodyPr>
          <a:lstStyle/>
          <a:p>
            <a:r>
              <a:rPr lang="en-US" sz="2000" dirty="0" smtClean="0"/>
              <a:t>Would the boundaries among the various groundwater flows prevail under human </a:t>
            </a:r>
            <a:r>
              <a:rPr lang="en-US" sz="2000" dirty="0" smtClean="0"/>
              <a:t>intervention, as to </a:t>
            </a:r>
            <a:r>
              <a:rPr lang="en-US" sz="2000" dirty="0" smtClean="0"/>
              <a:t>a</a:t>
            </a:r>
            <a:r>
              <a:rPr lang="en-US" sz="2000" dirty="0" smtClean="0"/>
              <a:t>void contamination at shallow levels?</a:t>
            </a:r>
            <a:endParaRPr lang="en-US" sz="2000" dirty="0"/>
          </a:p>
        </p:txBody>
      </p:sp>
      <p:sp>
        <p:nvSpPr>
          <p:cNvPr id="29" name="28 Explosión 2"/>
          <p:cNvSpPr/>
          <p:nvPr/>
        </p:nvSpPr>
        <p:spPr>
          <a:xfrm>
            <a:off x="5652120" y="3507854"/>
            <a:ext cx="576064" cy="288032"/>
          </a:xfrm>
          <a:prstGeom prst="irregularSeal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Explosión 2"/>
          <p:cNvSpPr/>
          <p:nvPr/>
        </p:nvSpPr>
        <p:spPr>
          <a:xfrm>
            <a:off x="7452320" y="3651870"/>
            <a:ext cx="360040" cy="216024"/>
          </a:xfrm>
          <a:prstGeom prst="irregularSeal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CuadroTexto"/>
          <p:cNvSpPr txBox="1"/>
          <p:nvPr/>
        </p:nvSpPr>
        <p:spPr>
          <a:xfrm>
            <a:off x="8028384" y="3579862"/>
            <a:ext cx="1125308" cy="307777"/>
          </a:xfrm>
          <a:prstGeom prst="rect">
            <a:avLst/>
          </a:prstGeom>
          <a:noFill/>
        </p:spPr>
        <p:txBody>
          <a:bodyPr wrap="none" rtlCol="0">
            <a:spAutoFit/>
          </a:bodyPr>
          <a:lstStyle/>
          <a:p>
            <a:r>
              <a:rPr lang="en-US" sz="1400" dirty="0" smtClean="0"/>
              <a:t>Injection site</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38ff9e611adda700fd833669b5b685dd.1000x461x1.png"/>
          <p:cNvPicPr>
            <a:picLocks noChangeAspect="1"/>
          </p:cNvPicPr>
          <p:nvPr/>
        </p:nvPicPr>
        <p:blipFill>
          <a:blip r:embed="rId2" cstate="print"/>
          <a:stretch>
            <a:fillRect/>
          </a:stretch>
        </p:blipFill>
        <p:spPr>
          <a:xfrm>
            <a:off x="107504" y="320042"/>
            <a:ext cx="8568952" cy="4051908"/>
          </a:xfrm>
          <a:prstGeom prst="rect">
            <a:avLst/>
          </a:prstGeom>
        </p:spPr>
      </p:pic>
      <p:sp>
        <p:nvSpPr>
          <p:cNvPr id="3" name="2 CuadroTexto"/>
          <p:cNvSpPr txBox="1"/>
          <p:nvPr/>
        </p:nvSpPr>
        <p:spPr>
          <a:xfrm>
            <a:off x="395536" y="4659982"/>
            <a:ext cx="2952328" cy="307777"/>
          </a:xfrm>
          <a:prstGeom prst="rect">
            <a:avLst/>
          </a:prstGeom>
          <a:noFill/>
        </p:spPr>
        <p:txBody>
          <a:bodyPr wrap="square" rtlCol="0">
            <a:spAutoFit/>
          </a:bodyPr>
          <a:lstStyle/>
          <a:p>
            <a:r>
              <a:rPr lang="es-MX" sz="1400" dirty="0" err="1" smtClean="0"/>
              <a:t>Based</a:t>
            </a:r>
            <a:r>
              <a:rPr lang="es-MX" sz="1400" dirty="0" smtClean="0"/>
              <a:t> </a:t>
            </a:r>
            <a:r>
              <a:rPr lang="es-MX" sz="1400" dirty="0" err="1" smtClean="0"/>
              <a:t>on</a:t>
            </a:r>
            <a:r>
              <a:rPr lang="es-MX" sz="1400" dirty="0" smtClean="0"/>
              <a:t>: Chemistryviews.org/</a:t>
            </a:r>
            <a:r>
              <a:rPr lang="es-MX" sz="1400" dirty="0" err="1" smtClean="0"/>
              <a:t>details</a:t>
            </a:r>
            <a:endParaRPr lang="en-NZ" sz="1400" dirty="0"/>
          </a:p>
        </p:txBody>
      </p:sp>
      <p:sp>
        <p:nvSpPr>
          <p:cNvPr id="4" name="3 Flecha izquierda"/>
          <p:cNvSpPr/>
          <p:nvPr/>
        </p:nvSpPr>
        <p:spPr>
          <a:xfrm>
            <a:off x="1115616" y="1419622"/>
            <a:ext cx="1656184" cy="720080"/>
          </a:xfrm>
          <a:prstGeom prst="leftArrow">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4 CuadroTexto"/>
          <p:cNvSpPr txBox="1"/>
          <p:nvPr/>
        </p:nvSpPr>
        <p:spPr>
          <a:xfrm>
            <a:off x="1187624" y="1554346"/>
            <a:ext cx="1584176" cy="369332"/>
          </a:xfrm>
          <a:prstGeom prst="rect">
            <a:avLst/>
          </a:prstGeom>
          <a:noFill/>
          <a:ln>
            <a:noFill/>
          </a:ln>
        </p:spPr>
        <p:txBody>
          <a:bodyPr wrap="square" rtlCol="0">
            <a:spAutoFit/>
          </a:bodyPr>
          <a:lstStyle/>
          <a:p>
            <a:r>
              <a:rPr lang="es-MX" dirty="0" smtClean="0"/>
              <a:t>GW </a:t>
            </a:r>
            <a:r>
              <a:rPr lang="es-MX" dirty="0" err="1" smtClean="0"/>
              <a:t>Protection</a:t>
            </a:r>
            <a:r>
              <a:rPr lang="es-MX" dirty="0" smtClean="0"/>
              <a:t> </a:t>
            </a:r>
            <a:endParaRPr lang="en-NZ" dirty="0"/>
          </a:p>
        </p:txBody>
      </p:sp>
      <p:sp>
        <p:nvSpPr>
          <p:cNvPr id="11" name="10 Llamada de flecha hacia arriba"/>
          <p:cNvSpPr/>
          <p:nvPr/>
        </p:nvSpPr>
        <p:spPr>
          <a:xfrm>
            <a:off x="3491880" y="2499742"/>
            <a:ext cx="936104" cy="432048"/>
          </a:xfrm>
          <a:prstGeom prst="upArrowCallou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5 Llamada de flecha hacia arriba"/>
          <p:cNvSpPr/>
          <p:nvPr/>
        </p:nvSpPr>
        <p:spPr>
          <a:xfrm>
            <a:off x="5868144" y="2499742"/>
            <a:ext cx="936104" cy="432048"/>
          </a:xfrm>
          <a:prstGeom prst="upArrowCallou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8 CuadroTexto"/>
          <p:cNvSpPr txBox="1"/>
          <p:nvPr/>
        </p:nvSpPr>
        <p:spPr>
          <a:xfrm>
            <a:off x="5868144" y="2571750"/>
            <a:ext cx="1008112" cy="369332"/>
          </a:xfrm>
          <a:prstGeom prst="rect">
            <a:avLst/>
          </a:prstGeom>
          <a:noFill/>
        </p:spPr>
        <p:txBody>
          <a:bodyPr wrap="square" rtlCol="0">
            <a:spAutoFit/>
          </a:bodyPr>
          <a:lstStyle/>
          <a:p>
            <a:r>
              <a:rPr lang="es-MX" dirty="0" err="1" smtClean="0"/>
              <a:t>leakage</a:t>
            </a:r>
            <a:r>
              <a:rPr lang="es-MX" dirty="0" smtClean="0"/>
              <a:t>?</a:t>
            </a:r>
            <a:endParaRPr lang="en-NZ" dirty="0"/>
          </a:p>
        </p:txBody>
      </p:sp>
      <p:sp>
        <p:nvSpPr>
          <p:cNvPr id="7" name="6 CuadroTexto"/>
          <p:cNvSpPr txBox="1"/>
          <p:nvPr/>
        </p:nvSpPr>
        <p:spPr>
          <a:xfrm>
            <a:off x="3491880" y="2571750"/>
            <a:ext cx="1008112" cy="369332"/>
          </a:xfrm>
          <a:prstGeom prst="rect">
            <a:avLst/>
          </a:prstGeom>
          <a:noFill/>
        </p:spPr>
        <p:txBody>
          <a:bodyPr wrap="square" rtlCol="0">
            <a:spAutoFit/>
          </a:bodyPr>
          <a:lstStyle/>
          <a:p>
            <a:r>
              <a:rPr lang="es-MX" dirty="0" err="1" smtClean="0"/>
              <a:t>leakage</a:t>
            </a:r>
            <a:r>
              <a:rPr lang="es-MX" dirty="0" smtClean="0"/>
              <a:t>?</a:t>
            </a:r>
            <a:endParaRPr lang="en-NZ" dirty="0"/>
          </a:p>
        </p:txBody>
      </p:sp>
      <p:sp>
        <p:nvSpPr>
          <p:cNvPr id="12" name="11 Llamada de flecha hacia arriba"/>
          <p:cNvSpPr/>
          <p:nvPr/>
        </p:nvSpPr>
        <p:spPr>
          <a:xfrm>
            <a:off x="5004048" y="1491630"/>
            <a:ext cx="936104" cy="576064"/>
          </a:xfrm>
          <a:prstGeom prst="upArrowCallou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16 CuadroTexto"/>
          <p:cNvSpPr txBox="1"/>
          <p:nvPr/>
        </p:nvSpPr>
        <p:spPr>
          <a:xfrm>
            <a:off x="5004048" y="1698362"/>
            <a:ext cx="1008112" cy="369332"/>
          </a:xfrm>
          <a:prstGeom prst="rect">
            <a:avLst/>
          </a:prstGeom>
          <a:noFill/>
        </p:spPr>
        <p:txBody>
          <a:bodyPr wrap="square" rtlCol="0">
            <a:spAutoFit/>
          </a:bodyPr>
          <a:lstStyle/>
          <a:p>
            <a:r>
              <a:rPr lang="es-MX" dirty="0" err="1" smtClean="0"/>
              <a:t>leakage</a:t>
            </a:r>
            <a:r>
              <a:rPr lang="es-MX" dirty="0" smtClean="0"/>
              <a:t>?</a:t>
            </a:r>
            <a:endParaRPr lang="en-NZ" dirty="0"/>
          </a:p>
        </p:txBody>
      </p:sp>
      <p:cxnSp>
        <p:nvCxnSpPr>
          <p:cNvPr id="21" name="20 Conector recto"/>
          <p:cNvCxnSpPr/>
          <p:nvPr/>
        </p:nvCxnSpPr>
        <p:spPr>
          <a:xfrm>
            <a:off x="9036496" y="843558"/>
            <a:ext cx="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8748464" y="843558"/>
            <a:ext cx="216024" cy="3600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7020272" y="4362658"/>
            <a:ext cx="2160240" cy="369332"/>
          </a:xfrm>
          <a:prstGeom prst="rect">
            <a:avLst/>
          </a:prstGeom>
          <a:noFill/>
        </p:spPr>
        <p:txBody>
          <a:bodyPr wrap="square" rtlCol="0">
            <a:spAutoFit/>
          </a:bodyPr>
          <a:lstStyle/>
          <a:p>
            <a:r>
              <a:rPr lang="es-MX" b="1" dirty="0" err="1" smtClean="0">
                <a:solidFill>
                  <a:srgbClr val="FF0000"/>
                </a:solidFill>
                <a:latin typeface="Arial Narrow" pitchFamily="34" charset="0"/>
              </a:rPr>
              <a:t>Temperature</a:t>
            </a:r>
            <a:r>
              <a:rPr lang="es-MX" b="1" dirty="0" smtClean="0">
                <a:solidFill>
                  <a:srgbClr val="FF0000"/>
                </a:solidFill>
                <a:latin typeface="Arial Narrow" pitchFamily="34" charset="0"/>
              </a:rPr>
              <a:t> </a:t>
            </a:r>
            <a:r>
              <a:rPr lang="es-MX" b="1" dirty="0" err="1" smtClean="0">
                <a:solidFill>
                  <a:srgbClr val="FF0000"/>
                </a:solidFill>
                <a:latin typeface="Arial Narrow" pitchFamily="34" charset="0"/>
              </a:rPr>
              <a:t>Gradient</a:t>
            </a:r>
            <a:r>
              <a:rPr lang="es-MX" b="1" dirty="0" smtClean="0">
                <a:solidFill>
                  <a:srgbClr val="FF0000"/>
                </a:solidFill>
                <a:latin typeface="Arial Narrow" pitchFamily="34" charset="0"/>
              </a:rPr>
              <a:t> </a:t>
            </a:r>
            <a:endParaRPr lang="en-NZ" b="1" dirty="0">
              <a:solidFill>
                <a:srgbClr val="FF0000"/>
              </a:solidFill>
              <a:latin typeface="Arial Narrow" pitchFamily="34" charset="0"/>
            </a:endParaRPr>
          </a:p>
        </p:txBody>
      </p:sp>
      <p:sp>
        <p:nvSpPr>
          <p:cNvPr id="25" name="24 Flecha curvada hacia arriba"/>
          <p:cNvSpPr/>
          <p:nvPr/>
        </p:nvSpPr>
        <p:spPr>
          <a:xfrm rot="14835125">
            <a:off x="8788345" y="4276242"/>
            <a:ext cx="242038" cy="91294"/>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6" grpId="0" animBg="1"/>
      <p:bldP spid="9" grpId="0"/>
      <p:bldP spid="7" grpId="0"/>
      <p:bldP spid="12" grpId="0" animBg="1"/>
      <p:bldP spid="17"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2643758"/>
            <a:ext cx="6336704" cy="707886"/>
          </a:xfrm>
          <a:prstGeom prst="rect">
            <a:avLst/>
          </a:prstGeom>
          <a:noFill/>
        </p:spPr>
        <p:txBody>
          <a:bodyPr wrap="square" rtlCol="0">
            <a:spAutoFit/>
          </a:bodyPr>
          <a:lstStyle/>
          <a:p>
            <a:pPr marL="265113" indent="-265113"/>
            <a:r>
              <a:rPr lang="en-US" sz="2000" dirty="0" smtClean="0"/>
              <a:t>- What to do before, during and after deep injection actions? </a:t>
            </a:r>
            <a:endParaRPr lang="en-US" sz="2000" dirty="0"/>
          </a:p>
        </p:txBody>
      </p:sp>
      <p:sp>
        <p:nvSpPr>
          <p:cNvPr id="5" name="4 CuadroTexto"/>
          <p:cNvSpPr txBox="1"/>
          <p:nvPr/>
        </p:nvSpPr>
        <p:spPr>
          <a:xfrm>
            <a:off x="899592" y="1338322"/>
            <a:ext cx="6408712" cy="707886"/>
          </a:xfrm>
          <a:prstGeom prst="rect">
            <a:avLst/>
          </a:prstGeom>
          <a:noFill/>
        </p:spPr>
        <p:txBody>
          <a:bodyPr wrap="square" rtlCol="0">
            <a:spAutoFit/>
          </a:bodyPr>
          <a:lstStyle/>
          <a:p>
            <a:pPr marL="265113" indent="-265113"/>
            <a:r>
              <a:rPr lang="en-US" sz="2000" dirty="0" smtClean="0"/>
              <a:t>- How safe is deep injection in terms of resulting water quality changes at shallow levels?  </a:t>
            </a:r>
            <a:endParaRPr lang="en-US" sz="2000" dirty="0"/>
          </a:p>
        </p:txBody>
      </p:sp>
      <p:sp>
        <p:nvSpPr>
          <p:cNvPr id="6" name="5 CuadroTexto"/>
          <p:cNvSpPr txBox="1"/>
          <p:nvPr/>
        </p:nvSpPr>
        <p:spPr>
          <a:xfrm>
            <a:off x="827584" y="627534"/>
            <a:ext cx="4320480" cy="461665"/>
          </a:xfrm>
          <a:prstGeom prst="rect">
            <a:avLst/>
          </a:prstGeom>
          <a:noFill/>
        </p:spPr>
        <p:txBody>
          <a:bodyPr wrap="square" rtlCol="0">
            <a:spAutoFit/>
          </a:bodyPr>
          <a:lstStyle/>
          <a:p>
            <a:r>
              <a:rPr lang="es-MX" sz="2400" b="1" dirty="0" smtClean="0"/>
              <a:t>OBJECTIVES</a:t>
            </a:r>
            <a:endParaRPr lang="es-MX"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267494"/>
            <a:ext cx="3312368" cy="461665"/>
          </a:xfrm>
          <a:prstGeom prst="rect">
            <a:avLst/>
          </a:prstGeom>
          <a:noFill/>
        </p:spPr>
        <p:txBody>
          <a:bodyPr wrap="square" rtlCol="0">
            <a:spAutoFit/>
          </a:bodyPr>
          <a:lstStyle/>
          <a:p>
            <a:r>
              <a:rPr lang="es-MX" sz="2400" b="1" dirty="0" smtClean="0"/>
              <a:t>EARLY ALERT WARNING</a:t>
            </a:r>
            <a:endParaRPr lang="es-MX" sz="2400" b="1" dirty="0"/>
          </a:p>
        </p:txBody>
      </p:sp>
      <p:sp>
        <p:nvSpPr>
          <p:cNvPr id="6" name="5 CuadroTexto"/>
          <p:cNvSpPr txBox="1"/>
          <p:nvPr/>
        </p:nvSpPr>
        <p:spPr>
          <a:xfrm>
            <a:off x="323528" y="987574"/>
            <a:ext cx="8424936" cy="2246769"/>
          </a:xfrm>
          <a:prstGeom prst="rect">
            <a:avLst/>
          </a:prstGeom>
          <a:noFill/>
        </p:spPr>
        <p:txBody>
          <a:bodyPr wrap="square" rtlCol="0">
            <a:spAutoFit/>
          </a:bodyPr>
          <a:lstStyle/>
          <a:p>
            <a:pPr algn="just"/>
            <a:r>
              <a:rPr lang="en-US" sz="2000" dirty="0" smtClean="0"/>
              <a:t>Early Alert is defined as a system of inspection, surveillance, determination and interpretation engaged in preventing undesirable response to a groundwater supply caused by the alteration of prevailing hydrogeological conditions implicit in the natural groundwater flow systems due to: </a:t>
            </a:r>
            <a:r>
              <a:rPr lang="en-US" sz="2000" i="1" dirty="0" err="1" smtClean="0"/>
              <a:t>i</a:t>
            </a:r>
            <a:r>
              <a:rPr lang="en-US" sz="2000" dirty="0" smtClean="0"/>
              <a:t>) a continuous and important drawdown, lowering of spring discharge, area reduction of wetlands, increase of subsidence rate; </a:t>
            </a:r>
            <a:r>
              <a:rPr lang="en-US" sz="2000" i="1" dirty="0" smtClean="0"/>
              <a:t>ii</a:t>
            </a:r>
            <a:r>
              <a:rPr lang="en-US" sz="2000" dirty="0" smtClean="0"/>
              <a:t>) the arrival of pollutants; </a:t>
            </a:r>
            <a:r>
              <a:rPr lang="en-US" sz="2000" i="1" dirty="0" smtClean="0"/>
              <a:t>iii</a:t>
            </a:r>
            <a:r>
              <a:rPr lang="en-US" sz="2000" dirty="0" smtClean="0"/>
              <a:t>) or any other evidence of an undesirable alteration of the flow systems.     </a:t>
            </a:r>
            <a:endParaRPr lang="en-US" sz="2000" dirty="0"/>
          </a:p>
        </p:txBody>
      </p:sp>
      <p:sp>
        <p:nvSpPr>
          <p:cNvPr id="7" name="6 CuadroTexto"/>
          <p:cNvSpPr txBox="1"/>
          <p:nvPr/>
        </p:nvSpPr>
        <p:spPr>
          <a:xfrm>
            <a:off x="395536" y="3500303"/>
            <a:ext cx="8496944" cy="1323439"/>
          </a:xfrm>
          <a:prstGeom prst="rect">
            <a:avLst/>
          </a:prstGeom>
          <a:noFill/>
        </p:spPr>
        <p:txBody>
          <a:bodyPr wrap="square" rtlCol="0">
            <a:spAutoFit/>
          </a:bodyPr>
          <a:lstStyle/>
          <a:p>
            <a:r>
              <a:rPr lang="en-US" sz="2000" dirty="0" smtClean="0"/>
              <a:t>In the case of water quality, it would be desirable to have evidence acquired in an easy manner through prompt field determinations (</a:t>
            </a:r>
            <a:r>
              <a:rPr lang="en-US" sz="2000" i="1" dirty="0" err="1" smtClean="0"/>
              <a:t>ie</a:t>
            </a:r>
            <a:r>
              <a:rPr lang="en-US" sz="2000" dirty="0" smtClean="0"/>
              <a:t>, water temperature</a:t>
            </a:r>
            <a:r>
              <a:rPr lang="en-US" sz="2000" dirty="0" smtClean="0"/>
              <a:t>) </a:t>
            </a:r>
            <a:r>
              <a:rPr lang="en-US" sz="2000" dirty="0" smtClean="0"/>
              <a:t>to </a:t>
            </a:r>
            <a:r>
              <a:rPr lang="en-US" sz="2000" dirty="0" smtClean="0"/>
              <a:t>propose/apply </a:t>
            </a:r>
            <a:r>
              <a:rPr lang="en-US" sz="2000" dirty="0" smtClean="0"/>
              <a:t>a set of  correction </a:t>
            </a:r>
            <a:r>
              <a:rPr lang="en-US" sz="2000" dirty="0" smtClean="0"/>
              <a:t>measures </a:t>
            </a:r>
            <a:r>
              <a:rPr lang="en-US" sz="2000" dirty="0" smtClean="0"/>
              <a:t>by </a:t>
            </a:r>
            <a:r>
              <a:rPr lang="en-NZ" sz="2000" dirty="0" smtClean="0"/>
              <a:t>concerning residents </a:t>
            </a:r>
            <a:r>
              <a:rPr lang="en-NZ" sz="2000" dirty="0" smtClean="0"/>
              <a:t>and willing </a:t>
            </a:r>
            <a:r>
              <a:rPr lang="en-NZ" sz="2000" dirty="0" smtClean="0"/>
              <a:t>developers.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533400" y="504825"/>
            <a:ext cx="8637588" cy="616744"/>
          </a:xfrm>
          <a:prstGeom prst="rect">
            <a:avLst/>
          </a:prstGeom>
          <a:noFill/>
          <a:ln w="9525">
            <a:noFill/>
            <a:miter lim="800000"/>
            <a:headEnd/>
            <a:tailEnd/>
          </a:ln>
        </p:spPr>
        <p:txBody>
          <a:bodyPr/>
          <a:lstStyle/>
          <a:p>
            <a:pPr algn="ctr" eaLnBrk="1" hangingPunct="1">
              <a:spcBef>
                <a:spcPct val="0"/>
              </a:spcBef>
              <a:buFontTx/>
              <a:buNone/>
            </a:pPr>
            <a:r>
              <a:rPr lang="es-MX" sz="2800">
                <a:solidFill>
                  <a:schemeClr val="bg1"/>
                </a:solidFill>
                <a:latin typeface="Tahoma" pitchFamily="34" charset="0"/>
              </a:rPr>
              <a:t>DISTRIBUCIÓN NATURAL DE FLÚOR EN AGUA DE CONSUMO HUMANO EN EL PAIS</a:t>
            </a:r>
            <a:endParaRPr lang="es-ES" sz="2800">
              <a:solidFill>
                <a:schemeClr val="bg1"/>
              </a:solidFill>
              <a:latin typeface="Tahoma" pitchFamily="34" charset="0"/>
            </a:endParaRPr>
          </a:p>
        </p:txBody>
      </p:sp>
      <p:sp>
        <p:nvSpPr>
          <p:cNvPr id="107523" name="Rectangle 3"/>
          <p:cNvSpPr>
            <a:spLocks noChangeArrowheads="1"/>
          </p:cNvSpPr>
          <p:nvPr/>
        </p:nvSpPr>
        <p:spPr bwMode="auto">
          <a:xfrm>
            <a:off x="34925" y="33338"/>
            <a:ext cx="9144000" cy="5143500"/>
          </a:xfrm>
          <a:prstGeom prst="rect">
            <a:avLst/>
          </a:prstGeom>
          <a:gradFill rotWithShape="0">
            <a:gsLst>
              <a:gs pos="0">
                <a:schemeClr val="bg1"/>
              </a:gs>
              <a:gs pos="100000">
                <a:srgbClr val="FFFF99"/>
              </a:gs>
            </a:gsLst>
            <a:lin ang="5400000" scaled="1"/>
          </a:gradFill>
          <a:ln w="9525">
            <a:solidFill>
              <a:schemeClr val="accent2"/>
            </a:solidFill>
            <a:miter lim="800000"/>
            <a:headEnd/>
            <a:tailEnd/>
          </a:ln>
          <a:effectLst/>
        </p:spPr>
        <p:txBody>
          <a:bodyPr wrap="none" anchor="ctr"/>
          <a:lstStyle/>
          <a:p>
            <a:pPr algn="ctr">
              <a:spcBef>
                <a:spcPct val="0"/>
              </a:spcBef>
              <a:buFontTx/>
              <a:buNone/>
            </a:pPr>
            <a:endParaRPr lang="es-ES" b="0"/>
          </a:p>
        </p:txBody>
      </p:sp>
      <p:pic>
        <p:nvPicPr>
          <p:cNvPr id="107570" name="Picture 50" descr="MapaGeo"/>
          <p:cNvPicPr>
            <a:picLocks noChangeAspect="1" noChangeArrowheads="1"/>
          </p:cNvPicPr>
          <p:nvPr/>
        </p:nvPicPr>
        <p:blipFill>
          <a:blip r:embed="rId3" cstate="print"/>
          <a:srcRect/>
          <a:stretch>
            <a:fillRect/>
          </a:stretch>
        </p:blipFill>
        <p:spPr bwMode="auto">
          <a:xfrm>
            <a:off x="-36512" y="511969"/>
            <a:ext cx="9144000" cy="4651772"/>
          </a:xfrm>
          <a:prstGeom prst="rect">
            <a:avLst/>
          </a:prstGeom>
          <a:noFill/>
        </p:spPr>
      </p:pic>
      <p:sp>
        <p:nvSpPr>
          <p:cNvPr id="6" name="5 CuadroTexto"/>
          <p:cNvSpPr txBox="1"/>
          <p:nvPr/>
        </p:nvSpPr>
        <p:spPr>
          <a:xfrm>
            <a:off x="1403648" y="51470"/>
            <a:ext cx="7200800" cy="400110"/>
          </a:xfrm>
          <a:prstGeom prst="rect">
            <a:avLst/>
          </a:prstGeom>
          <a:noFill/>
        </p:spPr>
        <p:txBody>
          <a:bodyPr wrap="square" rtlCol="0">
            <a:spAutoFit/>
          </a:bodyPr>
          <a:lstStyle/>
          <a:p>
            <a:pPr algn="ctr"/>
            <a:r>
              <a:rPr lang="en-US" sz="2000" dirty="0" smtClean="0">
                <a:solidFill>
                  <a:srgbClr val="FF0000"/>
                </a:solidFill>
              </a:rPr>
              <a:t>Study Area</a:t>
            </a:r>
            <a:r>
              <a:rPr lang="en-US" sz="2000" dirty="0" smtClean="0"/>
              <a:t> &amp; MAJOR OUTCROPPING GEOLOGICAL FORMATIONS</a:t>
            </a:r>
            <a:endParaRPr lang="en-US" sz="2000" dirty="0"/>
          </a:p>
        </p:txBody>
      </p:sp>
      <p:sp>
        <p:nvSpPr>
          <p:cNvPr id="8" name="7 Marco"/>
          <p:cNvSpPr/>
          <p:nvPr/>
        </p:nvSpPr>
        <p:spPr>
          <a:xfrm>
            <a:off x="4932040" y="3291830"/>
            <a:ext cx="144016" cy="144016"/>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lecha izquierda"/>
          <p:cNvSpPr/>
          <p:nvPr/>
        </p:nvSpPr>
        <p:spPr>
          <a:xfrm>
            <a:off x="5220072" y="3219822"/>
            <a:ext cx="720080" cy="36004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7" descr="Mexico"/>
          <p:cNvPicPr>
            <a:picLocks noChangeAspect="1" noChangeArrowheads="1"/>
          </p:cNvPicPr>
          <p:nvPr/>
        </p:nvPicPr>
        <p:blipFill>
          <a:blip r:embed="rId4" cstate="print"/>
          <a:srcRect/>
          <a:stretch>
            <a:fillRect/>
          </a:stretch>
        </p:blipFill>
        <p:spPr bwMode="auto">
          <a:xfrm>
            <a:off x="4635" y="3025400"/>
            <a:ext cx="3055197" cy="2138638"/>
          </a:xfrm>
          <a:prstGeom prst="rect">
            <a:avLst/>
          </a:prstGeom>
          <a:noFill/>
        </p:spPr>
      </p:pic>
      <p:sp>
        <p:nvSpPr>
          <p:cNvPr id="10" name="9 CuadroTexto"/>
          <p:cNvSpPr txBox="1"/>
          <p:nvPr/>
        </p:nvSpPr>
        <p:spPr>
          <a:xfrm>
            <a:off x="971600" y="3005539"/>
            <a:ext cx="2376264" cy="338554"/>
          </a:xfrm>
          <a:prstGeom prst="rect">
            <a:avLst/>
          </a:prstGeom>
          <a:noFill/>
        </p:spPr>
        <p:txBody>
          <a:bodyPr wrap="square" rtlCol="0">
            <a:spAutoFit/>
          </a:bodyPr>
          <a:lstStyle/>
          <a:p>
            <a:r>
              <a:rPr lang="es-MX" sz="1600" dirty="0" err="1" smtClean="0">
                <a:solidFill>
                  <a:srgbClr val="0070C0"/>
                </a:solidFill>
              </a:rPr>
              <a:t>Major</a:t>
            </a:r>
            <a:r>
              <a:rPr lang="es-MX" sz="1600" dirty="0" smtClean="0">
                <a:solidFill>
                  <a:srgbClr val="0070C0"/>
                </a:solidFill>
              </a:rPr>
              <a:t> </a:t>
            </a:r>
            <a:r>
              <a:rPr lang="es-MX" sz="1600" dirty="0" err="1" smtClean="0">
                <a:solidFill>
                  <a:srgbClr val="0070C0"/>
                </a:solidFill>
              </a:rPr>
              <a:t>thermal</a:t>
            </a:r>
            <a:r>
              <a:rPr lang="es-MX" sz="1600" dirty="0" smtClean="0">
                <a:solidFill>
                  <a:srgbClr val="0070C0"/>
                </a:solidFill>
              </a:rPr>
              <a:t> </a:t>
            </a:r>
            <a:r>
              <a:rPr lang="es-MX" sz="1600" dirty="0" err="1" smtClean="0">
                <a:solidFill>
                  <a:srgbClr val="0070C0"/>
                </a:solidFill>
              </a:rPr>
              <a:t>springs</a:t>
            </a:r>
            <a:r>
              <a:rPr lang="es-MX" sz="1600" dirty="0" smtClean="0">
                <a:solidFill>
                  <a:srgbClr val="0070C0"/>
                </a:solidFill>
              </a:rPr>
              <a:t> </a:t>
            </a:r>
            <a:endParaRPr lang="es-MX" sz="16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ChangeArrowheads="1"/>
          </p:cNvSpPr>
          <p:nvPr/>
        </p:nvSpPr>
        <p:spPr bwMode="auto">
          <a:xfrm>
            <a:off x="36512" y="-20538"/>
            <a:ext cx="9144000" cy="5200650"/>
          </a:xfrm>
          <a:prstGeom prst="rect">
            <a:avLst/>
          </a:prstGeom>
          <a:gradFill rotWithShape="0">
            <a:gsLst>
              <a:gs pos="0">
                <a:schemeClr val="bg1"/>
              </a:gs>
              <a:gs pos="100000">
                <a:srgbClr val="DDDDDD"/>
              </a:gs>
            </a:gsLst>
            <a:lin ang="5400000" scaled="1"/>
          </a:gradFill>
          <a:ln w="9525">
            <a:solidFill>
              <a:schemeClr val="tx1"/>
            </a:solidFill>
            <a:miter lim="800000"/>
            <a:headEnd/>
            <a:tailEnd/>
          </a:ln>
          <a:effectLst/>
        </p:spPr>
        <p:txBody>
          <a:bodyPr wrap="none" anchor="ctr"/>
          <a:lstStyle/>
          <a:p>
            <a:endParaRPr lang="en-NZ"/>
          </a:p>
        </p:txBody>
      </p:sp>
      <p:pic>
        <p:nvPicPr>
          <p:cNvPr id="96419" name="Picture 1187" descr="FIG 5"/>
          <p:cNvPicPr>
            <a:picLocks noChangeAspect="1" noChangeArrowheads="1"/>
          </p:cNvPicPr>
          <p:nvPr/>
        </p:nvPicPr>
        <p:blipFill>
          <a:blip r:embed="rId2" cstate="print"/>
          <a:srcRect t="6123" b="53978"/>
          <a:stretch>
            <a:fillRect/>
          </a:stretch>
        </p:blipFill>
        <p:spPr bwMode="auto">
          <a:xfrm>
            <a:off x="1979712" y="2643758"/>
            <a:ext cx="5483225" cy="1882552"/>
          </a:xfrm>
          <a:prstGeom prst="rect">
            <a:avLst/>
          </a:prstGeom>
          <a:noFill/>
        </p:spPr>
      </p:pic>
      <p:sp>
        <p:nvSpPr>
          <p:cNvPr id="96418" name="Text Box 1186"/>
          <p:cNvSpPr txBox="1">
            <a:spLocks noChangeArrowheads="1"/>
          </p:cNvSpPr>
          <p:nvPr/>
        </p:nvSpPr>
        <p:spPr bwMode="auto">
          <a:xfrm>
            <a:off x="1376536" y="-20538"/>
            <a:ext cx="6363816" cy="369332"/>
          </a:xfrm>
          <a:prstGeom prst="rect">
            <a:avLst/>
          </a:prstGeom>
          <a:noFill/>
          <a:ln w="9525">
            <a:noFill/>
            <a:miter lim="800000"/>
            <a:headEnd/>
            <a:tailEnd/>
          </a:ln>
          <a:effectLst/>
        </p:spPr>
        <p:txBody>
          <a:bodyPr wrap="square">
            <a:spAutoFit/>
          </a:bodyPr>
          <a:lstStyle/>
          <a:p>
            <a:pPr algn="ctr">
              <a:buFontTx/>
              <a:buNone/>
            </a:pPr>
            <a:r>
              <a:rPr lang="en-GB" dirty="0"/>
              <a:t>Temperature and chemical response with extraction time </a:t>
            </a:r>
          </a:p>
        </p:txBody>
      </p:sp>
      <p:sp>
        <p:nvSpPr>
          <p:cNvPr id="7" name="6 CuadroTexto"/>
          <p:cNvSpPr txBox="1"/>
          <p:nvPr/>
        </p:nvSpPr>
        <p:spPr>
          <a:xfrm>
            <a:off x="467544" y="1216372"/>
            <a:ext cx="1368152" cy="923330"/>
          </a:xfrm>
          <a:prstGeom prst="rect">
            <a:avLst/>
          </a:prstGeom>
          <a:noFill/>
        </p:spPr>
        <p:txBody>
          <a:bodyPr wrap="square" rtlCol="0">
            <a:spAutoFit/>
          </a:bodyPr>
          <a:lstStyle/>
          <a:p>
            <a:pPr algn="ctr"/>
            <a:r>
              <a:rPr lang="es-MX" b="1" dirty="0" smtClean="0">
                <a:solidFill>
                  <a:srgbClr val="0070C0"/>
                </a:solidFill>
              </a:rPr>
              <a:t>Horizontal </a:t>
            </a:r>
            <a:r>
              <a:rPr lang="es-MX" b="1" dirty="0" err="1" smtClean="0">
                <a:solidFill>
                  <a:srgbClr val="0070C0"/>
                </a:solidFill>
              </a:rPr>
              <a:t>flow</a:t>
            </a:r>
            <a:r>
              <a:rPr lang="es-MX" b="1" dirty="0" smtClean="0">
                <a:solidFill>
                  <a:srgbClr val="0070C0"/>
                </a:solidFill>
              </a:rPr>
              <a:t>  </a:t>
            </a:r>
            <a:r>
              <a:rPr lang="es-MX" b="1" dirty="0" err="1" smtClean="0">
                <a:solidFill>
                  <a:srgbClr val="0070C0"/>
                </a:solidFill>
              </a:rPr>
              <a:t>component</a:t>
            </a:r>
            <a:r>
              <a:rPr lang="es-MX" b="1" dirty="0" smtClean="0">
                <a:solidFill>
                  <a:srgbClr val="0070C0"/>
                </a:solidFill>
              </a:rPr>
              <a:t> </a:t>
            </a:r>
            <a:endParaRPr lang="en-NZ" b="1" dirty="0">
              <a:solidFill>
                <a:srgbClr val="0070C0"/>
              </a:solidFill>
            </a:endParaRPr>
          </a:p>
        </p:txBody>
      </p:sp>
      <p:sp>
        <p:nvSpPr>
          <p:cNvPr id="8" name="7 CuadroTexto"/>
          <p:cNvSpPr txBox="1"/>
          <p:nvPr/>
        </p:nvSpPr>
        <p:spPr>
          <a:xfrm>
            <a:off x="395536" y="3520628"/>
            <a:ext cx="1368152" cy="923330"/>
          </a:xfrm>
          <a:prstGeom prst="rect">
            <a:avLst/>
          </a:prstGeom>
          <a:noFill/>
        </p:spPr>
        <p:txBody>
          <a:bodyPr wrap="square" rtlCol="0">
            <a:spAutoFit/>
          </a:bodyPr>
          <a:lstStyle/>
          <a:p>
            <a:pPr algn="ctr"/>
            <a:r>
              <a:rPr lang="es-MX" b="1" dirty="0" smtClean="0">
                <a:solidFill>
                  <a:srgbClr val="FF0000"/>
                </a:solidFill>
              </a:rPr>
              <a:t>Vertical </a:t>
            </a:r>
            <a:r>
              <a:rPr lang="es-MX" b="1" dirty="0" err="1" smtClean="0">
                <a:solidFill>
                  <a:srgbClr val="FF0000"/>
                </a:solidFill>
              </a:rPr>
              <a:t>flow</a:t>
            </a:r>
            <a:r>
              <a:rPr lang="es-MX" b="1" dirty="0" smtClean="0">
                <a:solidFill>
                  <a:srgbClr val="FF0000"/>
                </a:solidFill>
              </a:rPr>
              <a:t> </a:t>
            </a:r>
            <a:r>
              <a:rPr lang="es-MX" b="1" dirty="0" err="1" smtClean="0">
                <a:solidFill>
                  <a:srgbClr val="FF0000"/>
                </a:solidFill>
              </a:rPr>
              <a:t>component</a:t>
            </a:r>
            <a:r>
              <a:rPr lang="es-MX" b="1" dirty="0" smtClean="0">
                <a:solidFill>
                  <a:srgbClr val="FF0000"/>
                </a:solidFill>
              </a:rPr>
              <a:t> </a:t>
            </a:r>
            <a:endParaRPr lang="en-NZ" b="1" dirty="0">
              <a:solidFill>
                <a:srgbClr val="FF0000"/>
              </a:solidFill>
            </a:endParaRPr>
          </a:p>
        </p:txBody>
      </p:sp>
      <p:sp>
        <p:nvSpPr>
          <p:cNvPr id="9" name="8 CuadroTexto"/>
          <p:cNvSpPr txBox="1"/>
          <p:nvPr/>
        </p:nvSpPr>
        <p:spPr>
          <a:xfrm>
            <a:off x="7524328" y="1203598"/>
            <a:ext cx="1440160" cy="923330"/>
          </a:xfrm>
          <a:prstGeom prst="rect">
            <a:avLst/>
          </a:prstGeom>
          <a:noFill/>
        </p:spPr>
        <p:txBody>
          <a:bodyPr wrap="square" rtlCol="0">
            <a:spAutoFit/>
          </a:bodyPr>
          <a:lstStyle/>
          <a:p>
            <a:pPr algn="ctr"/>
            <a:r>
              <a:rPr lang="es-MX" dirty="0" err="1" smtClean="0">
                <a:solidFill>
                  <a:srgbClr val="0070C0"/>
                </a:solidFill>
              </a:rPr>
              <a:t>Slow</a:t>
            </a:r>
            <a:r>
              <a:rPr lang="es-MX" dirty="0" smtClean="0">
                <a:solidFill>
                  <a:srgbClr val="0070C0"/>
                </a:solidFill>
              </a:rPr>
              <a:t> GW </a:t>
            </a:r>
            <a:r>
              <a:rPr lang="es-MX" dirty="0" err="1" smtClean="0">
                <a:solidFill>
                  <a:srgbClr val="0070C0"/>
                </a:solidFill>
              </a:rPr>
              <a:t>Flow</a:t>
            </a:r>
            <a:r>
              <a:rPr lang="es-MX" dirty="0" smtClean="0">
                <a:solidFill>
                  <a:srgbClr val="0070C0"/>
                </a:solidFill>
              </a:rPr>
              <a:t>, no </a:t>
            </a:r>
            <a:r>
              <a:rPr lang="es-MX" dirty="0" err="1" smtClean="0">
                <a:solidFill>
                  <a:srgbClr val="0070C0"/>
                </a:solidFill>
              </a:rPr>
              <a:t>change</a:t>
            </a:r>
            <a:r>
              <a:rPr lang="es-MX" b="1" dirty="0" smtClean="0">
                <a:solidFill>
                  <a:srgbClr val="0070C0"/>
                </a:solidFill>
              </a:rPr>
              <a:t> </a:t>
            </a:r>
            <a:endParaRPr lang="en-NZ" b="1" dirty="0">
              <a:solidFill>
                <a:srgbClr val="0070C0"/>
              </a:solidFill>
            </a:endParaRPr>
          </a:p>
        </p:txBody>
      </p:sp>
      <p:pic>
        <p:nvPicPr>
          <p:cNvPr id="10" name="Picture 1187" descr="FIG 5"/>
          <p:cNvPicPr>
            <a:picLocks noChangeAspect="1" noChangeArrowheads="1"/>
          </p:cNvPicPr>
          <p:nvPr/>
        </p:nvPicPr>
        <p:blipFill>
          <a:blip r:embed="rId2" cstate="print"/>
          <a:srcRect t="46022" b="6667"/>
          <a:stretch>
            <a:fillRect/>
          </a:stretch>
        </p:blipFill>
        <p:spPr bwMode="auto">
          <a:xfrm>
            <a:off x="1979712" y="339502"/>
            <a:ext cx="5483225" cy="2232248"/>
          </a:xfrm>
          <a:prstGeom prst="rect">
            <a:avLst/>
          </a:prstGeom>
          <a:noFill/>
        </p:spPr>
      </p:pic>
      <p:sp>
        <p:nvSpPr>
          <p:cNvPr id="11" name="10 CuadroTexto"/>
          <p:cNvSpPr txBox="1"/>
          <p:nvPr/>
        </p:nvSpPr>
        <p:spPr>
          <a:xfrm>
            <a:off x="7524328" y="3147814"/>
            <a:ext cx="1619672" cy="1200329"/>
          </a:xfrm>
          <a:prstGeom prst="rect">
            <a:avLst/>
          </a:prstGeom>
          <a:noFill/>
        </p:spPr>
        <p:txBody>
          <a:bodyPr wrap="square" rtlCol="0">
            <a:spAutoFit/>
          </a:bodyPr>
          <a:lstStyle/>
          <a:p>
            <a:pPr algn="ctr"/>
            <a:r>
              <a:rPr lang="es-MX" dirty="0" smtClean="0">
                <a:solidFill>
                  <a:srgbClr val="FF0000"/>
                </a:solidFill>
              </a:rPr>
              <a:t>GW </a:t>
            </a:r>
            <a:r>
              <a:rPr lang="es-MX" dirty="0" err="1" smtClean="0">
                <a:solidFill>
                  <a:srgbClr val="FF0000"/>
                </a:solidFill>
              </a:rPr>
              <a:t>from</a:t>
            </a:r>
            <a:r>
              <a:rPr lang="es-MX" dirty="0" smtClean="0">
                <a:solidFill>
                  <a:srgbClr val="FF0000"/>
                </a:solidFill>
              </a:rPr>
              <a:t> ≈ </a:t>
            </a:r>
            <a:r>
              <a:rPr lang="es-MX" b="1" dirty="0" smtClean="0">
                <a:solidFill>
                  <a:srgbClr val="FF0000"/>
                </a:solidFill>
              </a:rPr>
              <a:t>1.8 km </a:t>
            </a:r>
            <a:r>
              <a:rPr lang="es-MX" dirty="0" err="1" smtClean="0">
                <a:solidFill>
                  <a:srgbClr val="FF0000"/>
                </a:solidFill>
              </a:rPr>
              <a:t>deep</a:t>
            </a:r>
            <a:r>
              <a:rPr lang="es-MX" b="1" dirty="0" smtClean="0">
                <a:solidFill>
                  <a:srgbClr val="FF0000"/>
                </a:solidFill>
              </a:rPr>
              <a:t> </a:t>
            </a:r>
            <a:r>
              <a:rPr lang="es-MX" dirty="0" err="1" smtClean="0">
                <a:solidFill>
                  <a:srgbClr val="FF0000"/>
                </a:solidFill>
              </a:rPr>
              <a:t>arrived</a:t>
            </a:r>
            <a:r>
              <a:rPr lang="es-MX" dirty="0" smtClean="0">
                <a:solidFill>
                  <a:srgbClr val="FF0000"/>
                </a:solidFill>
              </a:rPr>
              <a:t> in ≈2 </a:t>
            </a:r>
            <a:r>
              <a:rPr lang="es-MX" dirty="0" err="1" smtClean="0">
                <a:solidFill>
                  <a:srgbClr val="FF0000"/>
                </a:solidFill>
              </a:rPr>
              <a:t>hours</a:t>
            </a:r>
            <a:r>
              <a:rPr lang="es-MX" dirty="0" smtClean="0">
                <a:solidFill>
                  <a:srgbClr val="FF0000"/>
                </a:solidFill>
              </a:rPr>
              <a:t> </a:t>
            </a:r>
            <a:endParaRPr lang="en-NZ" dirty="0">
              <a:solidFill>
                <a:srgbClr val="FF0000"/>
              </a:solidFill>
            </a:endParaRPr>
          </a:p>
        </p:txBody>
      </p:sp>
      <p:sp>
        <p:nvSpPr>
          <p:cNvPr id="12" name="11 CuadroTexto"/>
          <p:cNvSpPr txBox="1"/>
          <p:nvPr/>
        </p:nvSpPr>
        <p:spPr>
          <a:xfrm>
            <a:off x="755576" y="4587974"/>
            <a:ext cx="7920880" cy="577081"/>
          </a:xfrm>
          <a:prstGeom prst="rect">
            <a:avLst/>
          </a:prstGeom>
          <a:noFill/>
        </p:spPr>
        <p:txBody>
          <a:bodyPr wrap="square" rtlCol="0">
            <a:spAutoFit/>
          </a:bodyPr>
          <a:lstStyle/>
          <a:p>
            <a:pPr lvl="0"/>
            <a:r>
              <a:rPr lang="es-MX" sz="1050" b="1" dirty="0" err="1" smtClean="0"/>
              <a:t>Source</a:t>
            </a:r>
            <a:r>
              <a:rPr lang="es-MX" sz="1050" dirty="0" smtClean="0"/>
              <a:t>: Carrillo-Rivera</a:t>
            </a:r>
            <a:r>
              <a:rPr lang="es-MX" sz="1050" dirty="0" smtClean="0"/>
              <a:t>, JJ; Cardona, A y </a:t>
            </a:r>
            <a:r>
              <a:rPr lang="es-MX" sz="1050" dirty="0" err="1" smtClean="0"/>
              <a:t>Moss</a:t>
            </a:r>
            <a:r>
              <a:rPr lang="es-MX" sz="1050" dirty="0" smtClean="0"/>
              <a:t>, D, 1996. </a:t>
            </a:r>
            <a:r>
              <a:rPr lang="en-US" sz="1050" dirty="0" smtClean="0"/>
              <a:t>Importance of the vertical component of groundwater flow: a </a:t>
            </a:r>
            <a:r>
              <a:rPr lang="en-US" sz="1050" dirty="0" err="1" smtClean="0"/>
              <a:t>hydrochemical</a:t>
            </a:r>
            <a:r>
              <a:rPr lang="en-US" sz="1050" dirty="0" smtClean="0"/>
              <a:t> approach in the valley of San Luis Potosí, Mexico, Journal of Hydrology 185 (23-44), Elsevier Science. DOI: 10.1016/S0022-1694(96)03014-4; ISSN: 0022-1694; </a:t>
            </a:r>
            <a:r>
              <a:rPr lang="en-US" sz="1050" dirty="0" smtClean="0"/>
              <a:t>Impact factor 2.964; </a:t>
            </a:r>
            <a:r>
              <a:rPr lang="es-MX" sz="1050" dirty="0" smtClean="0"/>
              <a:t>(</a:t>
            </a:r>
            <a:r>
              <a:rPr lang="es-MX" sz="1050" dirty="0" err="1" smtClean="0"/>
              <a:t>Selected</a:t>
            </a:r>
            <a:r>
              <a:rPr lang="es-MX" sz="1050" dirty="0" smtClean="0"/>
              <a:t> </a:t>
            </a:r>
            <a:r>
              <a:rPr lang="es-MX" sz="1050" dirty="0" err="1" smtClean="0"/>
              <a:t>Publication</a:t>
            </a:r>
            <a:r>
              <a:rPr lang="es-MX" sz="1050" dirty="0" smtClean="0"/>
              <a:t> in </a:t>
            </a:r>
            <a:r>
              <a:rPr lang="es-MX" sz="1050" dirty="0" err="1" smtClean="0"/>
              <a:t>Ground</a:t>
            </a:r>
            <a:r>
              <a:rPr lang="es-MX" sz="1050" dirty="0" smtClean="0"/>
              <a:t> </a:t>
            </a:r>
            <a:r>
              <a:rPr lang="es-MX" sz="1050" dirty="0" err="1" smtClean="0"/>
              <a:t>Water</a:t>
            </a:r>
            <a:r>
              <a:rPr lang="es-MX" sz="1050" dirty="0" smtClean="0"/>
              <a:t> V 35, p 376. </a:t>
            </a:r>
            <a:r>
              <a:rPr lang="es-MX" sz="1050" dirty="0" err="1" smtClean="0"/>
              <a:t>March-April</a:t>
            </a:r>
            <a:r>
              <a:rPr lang="es-MX" sz="1050" dirty="0" smtClean="0"/>
              <a:t>, 1997).</a:t>
            </a:r>
            <a:endParaRPr lang="es-MX" sz="105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96419"/>
                                        </p:tgtEl>
                                        <p:attrNameLst>
                                          <p:attrName>style.visibility</p:attrName>
                                        </p:attrNameLst>
                                      </p:cBhvr>
                                      <p:to>
                                        <p:strVal val="visible"/>
                                      </p:to>
                                    </p:set>
                                    <p:animEffect transition="in" filter="dissolve">
                                      <p:cBhvr>
                                        <p:cTn id="11" dur="500"/>
                                        <p:tgtEl>
                                          <p:spTgt spid="96419"/>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865</Words>
  <Application>Microsoft Office PowerPoint</Application>
  <PresentationFormat>Presentación en pantalla (16:9)</PresentationFormat>
  <Paragraphs>70</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josé joel carrillo rivera</dc:creator>
  <cp:lastModifiedBy>JCarrillo</cp:lastModifiedBy>
  <cp:revision>66</cp:revision>
  <dcterms:created xsi:type="dcterms:W3CDTF">2017-02-19T02:39:27Z</dcterms:created>
  <dcterms:modified xsi:type="dcterms:W3CDTF">2017-03-03T01:10:56Z</dcterms:modified>
</cp:coreProperties>
</file>