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79" r:id="rId4"/>
    <p:sldId id="268" r:id="rId5"/>
    <p:sldId id="267" r:id="rId6"/>
    <p:sldId id="261" r:id="rId7"/>
    <p:sldId id="266" r:id="rId8"/>
    <p:sldId id="275" r:id="rId9"/>
    <p:sldId id="276" r:id="rId10"/>
    <p:sldId id="264" r:id="rId11"/>
    <p:sldId id="269" r:id="rId12"/>
    <p:sldId id="263" r:id="rId13"/>
    <p:sldId id="265" r:id="rId14"/>
    <p:sldId id="271" r:id="rId15"/>
    <p:sldId id="270" r:id="rId16"/>
    <p:sldId id="262" r:id="rId17"/>
    <p:sldId id="277" r:id="rId18"/>
    <p:sldId id="278" r:id="rId19"/>
    <p:sldId id="259"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6248" autoAdjust="0"/>
  </p:normalViewPr>
  <p:slideViewPr>
    <p:cSldViewPr showGuides="1">
      <p:cViewPr varScale="1">
        <p:scale>
          <a:sx n="97" d="100"/>
          <a:sy n="97" d="100"/>
        </p:scale>
        <p:origin x="-139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00" d="100"/>
          <a:sy n="100" d="100"/>
        </p:scale>
        <p:origin x="-2784" y="84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227472-21A7-48C8-A20C-399974BEC87E}" type="datetimeFigureOut">
              <a:rPr lang="en-US" smtClean="0"/>
              <a:pPr/>
              <a:t>3/13/2017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4461247-9CA0-4B69-BCE1-7C62D1CFBB61}" type="slidenum">
              <a:rPr lang="en-US" smtClean="0"/>
              <a:pPr/>
              <a:t>‹#›</a:t>
            </a:fld>
            <a:endParaRPr lang="en-US"/>
          </a:p>
        </p:txBody>
      </p:sp>
    </p:spTree>
    <p:extLst>
      <p:ext uri="{BB962C8B-B14F-4D97-AF65-F5344CB8AC3E}">
        <p14:creationId xmlns:p14="http://schemas.microsoft.com/office/powerpoint/2010/main" val="308153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Subsurface conditions along the west side of IH-35 corridor generally consist of limestone terrain with varying degrees of karst formation.</a:t>
            </a:r>
          </a:p>
          <a:p>
            <a:endParaRPr lang="en-US" dirty="0"/>
          </a:p>
          <a:p>
            <a:r>
              <a:rPr lang="en-US" dirty="0" smtClean="0"/>
              <a:t>Karst features can have a significant impact on the performance of foundation systems and negatively affect or delay construction activities.  It is prudent to evaluate for the presence of karst prior to construction.</a:t>
            </a:r>
          </a:p>
          <a:p>
            <a:endParaRPr lang="en-US" dirty="0"/>
          </a:p>
          <a:p>
            <a:r>
              <a:rPr lang="en-US" dirty="0" smtClean="0"/>
              <a:t>Geophysical survey can provide for rapid, accurate, cost-effective characterization.  </a:t>
            </a:r>
            <a:r>
              <a:rPr lang="en-US" dirty="0" smtClean="0"/>
              <a:t>In particular, Direct-Current Electrical resistivity imaging has proven to be effective as this technique can delineate areas in the subsurface where large air-filled voids or zone of weathering (limestone dissolution) are present.</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a:t>
            </a:fld>
            <a:endParaRPr lang="en-US"/>
          </a:p>
        </p:txBody>
      </p:sp>
    </p:spTree>
    <p:extLst>
      <p:ext uri="{BB962C8B-B14F-4D97-AF65-F5344CB8AC3E}">
        <p14:creationId xmlns:p14="http://schemas.microsoft.com/office/powerpoint/2010/main" val="44876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baseline="0" dirty="0" smtClean="0"/>
              <a:t> Grids RR-1 through RR-9, each measuring 55 meters by 35 meters were surveyed</a:t>
            </a:r>
          </a:p>
          <a:p>
            <a:pPr>
              <a:buFont typeface="Arial" pitchFamily="34" charset="0"/>
              <a:buChar char="•"/>
            </a:pPr>
            <a:endParaRPr lang="en-US" baseline="0" dirty="0" smtClean="0"/>
          </a:p>
          <a:p>
            <a:pPr>
              <a:buFont typeface="Arial" pitchFamily="34" charset="0"/>
              <a:buChar char="•"/>
            </a:pPr>
            <a:r>
              <a:rPr lang="en-US" baseline="0" dirty="0" smtClean="0"/>
              <a:t>  Continuous geophysical data was collected  along interconnected closely-spaced parallel survey lines (or grid boxes) placed within construction footprint.</a:t>
            </a:r>
          </a:p>
          <a:p>
            <a:pPr>
              <a:buFont typeface="Arial" pitchFamily="34" charset="0"/>
              <a:buChar char="•"/>
            </a:pPr>
            <a:endParaRPr lang="en-US" baseline="0" dirty="0" smtClean="0"/>
          </a:p>
          <a:p>
            <a:pPr>
              <a:buFont typeface="Arial" pitchFamily="34" charset="0"/>
              <a:buChar char="•"/>
            </a:pPr>
            <a:r>
              <a:rPr lang="en-US" baseline="0" dirty="0" smtClean="0"/>
              <a:t>  contiguous grid placement allowed from combined geophysical survey data reduction and modeling</a:t>
            </a:r>
          </a:p>
          <a:p>
            <a:pPr>
              <a:buFont typeface="Arial" pitchFamily="34" charset="0"/>
              <a:buChar char="•"/>
            </a:pPr>
            <a:endParaRPr lang="en-US" baseline="0" dirty="0" smtClean="0"/>
          </a:p>
          <a:p>
            <a:pPr>
              <a:buFont typeface="Arial" pitchFamily="34" charset="0"/>
              <a:buChar char="•"/>
            </a:pPr>
            <a:r>
              <a:rPr lang="en-US" baseline="0" dirty="0" smtClean="0"/>
              <a:t>  Measured electrical resistivity values in the shallow subsurface at the Site range from less than 65 to over 450 </a:t>
            </a:r>
            <a:r>
              <a:rPr lang="en-US" baseline="0" dirty="0" smtClean="0"/>
              <a:t>ohm-meters</a:t>
            </a:r>
          </a:p>
          <a:p>
            <a:endParaRPr lang="en-US" baseline="0" dirty="0" smtClean="0"/>
          </a:p>
          <a:p>
            <a:pPr lvl="1">
              <a:buFont typeface="Arial" pitchFamily="34" charset="0"/>
              <a:buChar char="•"/>
            </a:pPr>
            <a:r>
              <a:rPr lang="en-US" baseline="0" dirty="0" smtClean="0"/>
              <a:t>  very low resistivity values (less than 100 ohm-m) are interpreted to represent clay and clay-rich marl strata present within the northwest corner of the study area (dark blue) – uppermost weathered bedding unit of the Pecan Gap marl</a:t>
            </a:r>
          </a:p>
          <a:p>
            <a:pPr lvl="1">
              <a:buFont typeface="Arial" pitchFamily="34" charset="0"/>
              <a:buChar char="•"/>
            </a:pPr>
            <a:r>
              <a:rPr lang="en-US" baseline="0" dirty="0" smtClean="0"/>
              <a:t>  low to intermediate resistivity (100 to 245 ohm-m) are interpreted to represent two distinct bedding units within the Austin Chalk as follows (light blue and green colors</a:t>
            </a:r>
            <a:r>
              <a:rPr lang="en-US" baseline="0" dirty="0" smtClean="0"/>
              <a:t>):</a:t>
            </a:r>
          </a:p>
          <a:p>
            <a:pPr lvl="1"/>
            <a:endParaRPr lang="en-US" baseline="0" dirty="0" smtClean="0"/>
          </a:p>
          <a:p>
            <a:pPr lvl="2">
              <a:buFont typeface="Arial" pitchFamily="34" charset="0"/>
              <a:buChar char="•"/>
            </a:pPr>
            <a:r>
              <a:rPr lang="en-US" baseline="0" dirty="0" smtClean="0"/>
              <a:t>  an upper weathered, hard, clayey marl and </a:t>
            </a:r>
            <a:r>
              <a:rPr lang="en-US" baseline="0" dirty="0" err="1" smtClean="0"/>
              <a:t>marly</a:t>
            </a:r>
            <a:r>
              <a:rPr lang="en-US" baseline="0" dirty="0" smtClean="0"/>
              <a:t> clay bedding unit</a:t>
            </a:r>
          </a:p>
          <a:p>
            <a:pPr lvl="2">
              <a:buFont typeface="Arial" pitchFamily="34" charset="0"/>
              <a:buChar char="•"/>
            </a:pPr>
            <a:r>
              <a:rPr lang="en-US" baseline="0" dirty="0" smtClean="0"/>
              <a:t>  a lower weakly-cemented hard but clay-rich limestone bedding unit</a:t>
            </a:r>
          </a:p>
          <a:p>
            <a:pPr lvl="1">
              <a:buFont typeface="Arial" pitchFamily="34" charset="0"/>
              <a:buChar char="•"/>
            </a:pPr>
            <a:r>
              <a:rPr lang="en-US" baseline="0" dirty="0" smtClean="0"/>
              <a:t>  high resistivity values (245 to 450 ohm-m) are interpreted to represent the relatively hard competent limestone bedding unit within the Austin Chalk that forms the prominent topographic ridge feature at the site (yellow, orange, and red colors)</a:t>
            </a:r>
          </a:p>
          <a:p>
            <a:pPr lvl="1">
              <a:buFont typeface="Arial" pitchFamily="34" charset="0"/>
              <a:buChar char="•"/>
            </a:pPr>
            <a:endParaRPr lang="en-US" baseline="0" dirty="0" smtClean="0"/>
          </a:p>
          <a:p>
            <a:pPr lvl="0">
              <a:buFont typeface="Arial" pitchFamily="34" charset="0"/>
              <a:buChar char="•"/>
            </a:pPr>
            <a:r>
              <a:rPr lang="en-US" baseline="0" dirty="0" smtClean="0"/>
              <a:t>  laterally continuous zone of high resistivity (yellow to red) trending from the west central to the northeast portion of the site.</a:t>
            </a:r>
          </a:p>
          <a:p>
            <a:pPr lvl="0"/>
            <a:endParaRPr lang="en-US" baseline="0" dirty="0" smtClean="0"/>
          </a:p>
          <a:p>
            <a:pPr>
              <a:buFont typeface="Arial" pitchFamily="34" charset="0"/>
              <a:buChar char="•"/>
            </a:pPr>
            <a:r>
              <a:rPr lang="en-US" baseline="0" dirty="0" smtClean="0"/>
              <a:t>  2-D profiles (left)</a:t>
            </a:r>
          </a:p>
          <a:p>
            <a:pPr>
              <a:buFont typeface="Arial" pitchFamily="34" charset="0"/>
              <a:buChar char="•"/>
            </a:pPr>
            <a:endParaRPr lang="en-US" baseline="0" dirty="0" smtClean="0"/>
          </a:p>
          <a:p>
            <a:pPr>
              <a:buFont typeface="Arial" pitchFamily="34" charset="0"/>
              <a:buChar char="•"/>
            </a:pPr>
            <a:r>
              <a:rPr lang="en-US" baseline="0" dirty="0" smtClean="0"/>
              <a:t>  3-D block models (right)</a:t>
            </a:r>
          </a:p>
        </p:txBody>
      </p:sp>
      <p:sp>
        <p:nvSpPr>
          <p:cNvPr id="4" name="Slide Number Placeholder 3"/>
          <p:cNvSpPr>
            <a:spLocks noGrp="1"/>
          </p:cNvSpPr>
          <p:nvPr>
            <p:ph type="sldNum" sz="quarter" idx="10"/>
          </p:nvPr>
        </p:nvSpPr>
        <p:spPr/>
        <p:txBody>
          <a:bodyPr/>
          <a:lstStyle/>
          <a:p>
            <a:fld id="{84461247-9CA0-4B69-BCE1-7C62D1CFBB6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3-D Composite Plan View</a:t>
            </a:r>
          </a:p>
          <a:p>
            <a:endParaRPr lang="en-US" dirty="0" smtClean="0"/>
          </a:p>
          <a:p>
            <a:r>
              <a:rPr lang="en-US" dirty="0" smtClean="0"/>
              <a:t>Areas</a:t>
            </a:r>
            <a:r>
              <a:rPr lang="en-US" baseline="0" dirty="0" smtClean="0"/>
              <a:t> prone to karst development may be associated with areas of intermediate resistivity (light blue and green)</a:t>
            </a:r>
          </a:p>
          <a:p>
            <a:pPr lvl="1">
              <a:buFont typeface="Arial" pitchFamily="34" charset="0"/>
              <a:buChar char="•"/>
            </a:pPr>
            <a:r>
              <a:rPr lang="en-US" baseline="0" dirty="0"/>
              <a:t> </a:t>
            </a:r>
            <a:r>
              <a:rPr lang="en-US" baseline="0" dirty="0" smtClean="0"/>
              <a:t> close proximity to karst features S-2 and S-3</a:t>
            </a:r>
          </a:p>
        </p:txBody>
      </p:sp>
      <p:sp>
        <p:nvSpPr>
          <p:cNvPr id="4" name="Slide Number Placeholder 3"/>
          <p:cNvSpPr>
            <a:spLocks noGrp="1"/>
          </p:cNvSpPr>
          <p:nvPr>
            <p:ph type="sldNum" sz="quarter" idx="10"/>
          </p:nvPr>
        </p:nvSpPr>
        <p:spPr/>
        <p:txBody>
          <a:bodyPr/>
          <a:lstStyle/>
          <a:p>
            <a:fld id="{84461247-9CA0-4B69-BCE1-7C62D1CFBB6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Bulverde Road Middle School Project</a:t>
            </a:r>
          </a:p>
          <a:p>
            <a:endParaRPr lang="en-US" dirty="0" smtClean="0"/>
          </a:p>
          <a:p>
            <a:pPr>
              <a:buFont typeface="Arial" pitchFamily="34" charset="0"/>
              <a:buChar char="•"/>
            </a:pPr>
            <a:r>
              <a:rPr lang="en-US" baseline="0" dirty="0" smtClean="0"/>
              <a:t>  SITE located in northern Bexar County, Texas</a:t>
            </a:r>
          </a:p>
          <a:p>
            <a:pPr>
              <a:buFont typeface="Arial" pitchFamily="34" charset="0"/>
              <a:buChar char="•"/>
            </a:pPr>
            <a:r>
              <a:rPr lang="en-US" baseline="0" dirty="0" smtClean="0"/>
              <a:t>  Site located fully within the Edwards Aquifer Recharge Zone</a:t>
            </a:r>
          </a:p>
          <a:p>
            <a:pPr>
              <a:buFont typeface="Arial" pitchFamily="34" charset="0"/>
              <a:buChar char="•"/>
            </a:pPr>
            <a:r>
              <a:rPr lang="en-US" baseline="0" dirty="0" smtClean="0"/>
              <a:t>  Subsurface geology of the SITE and vicinity consists of the Leached and Collapsed Member of the Edwards Limestone (map unit </a:t>
            </a:r>
            <a:r>
              <a:rPr lang="en-US" baseline="0" dirty="0" err="1" smtClean="0"/>
              <a:t>Keplc</a:t>
            </a:r>
            <a:r>
              <a:rPr lang="en-US" baseline="0" dirty="0" smtClean="0"/>
              <a:t>), which is comprised of leached and </a:t>
            </a:r>
            <a:r>
              <a:rPr lang="en-US" baseline="0" dirty="0" err="1" smtClean="0"/>
              <a:t>recrystallized</a:t>
            </a:r>
            <a:r>
              <a:rPr lang="en-US" baseline="0" dirty="0" smtClean="0"/>
              <a:t> limestone which include </a:t>
            </a:r>
            <a:r>
              <a:rPr lang="en-US" baseline="0" dirty="0" err="1" smtClean="0"/>
              <a:t>vuggy</a:t>
            </a:r>
            <a:r>
              <a:rPr lang="en-US" baseline="0" dirty="0" smtClean="0"/>
              <a:t> and honeycombed limestone bedding units</a:t>
            </a:r>
          </a:p>
          <a:p>
            <a:pPr lvl="2">
              <a:buFont typeface="Arial" pitchFamily="34" charset="0"/>
              <a:buChar char="•"/>
            </a:pPr>
            <a:r>
              <a:rPr lang="en-US" baseline="0" dirty="0" smtClean="0"/>
              <a:t>  </a:t>
            </a:r>
            <a:r>
              <a:rPr lang="en-US" baseline="0" dirty="0" err="1" smtClean="0"/>
              <a:t>Keplc</a:t>
            </a:r>
            <a:r>
              <a:rPr lang="en-US" baseline="0" dirty="0" smtClean="0"/>
              <a:t> is described in literature as having open fractures and cavernous zones and is considered the most porous and permeable member of the Edwards limestone = high potential for </a:t>
            </a:r>
            <a:r>
              <a:rPr lang="en-US" baseline="0" dirty="0" smtClean="0"/>
              <a:t>karst</a:t>
            </a:r>
            <a:r>
              <a:rPr lang="en-US" dirty="0" smtClean="0"/>
              <a:t> development</a:t>
            </a:r>
            <a:endParaRPr lang="en-US" baseline="0" dirty="0" smtClean="0"/>
          </a:p>
          <a:p>
            <a:pPr lvl="2">
              <a:buFont typeface="Arial" pitchFamily="34" charset="0"/>
              <a:buChar char="•"/>
            </a:pPr>
            <a:r>
              <a:rPr lang="en-US" baseline="0" dirty="0" smtClean="0"/>
              <a:t>  Caves and sinkholes have been mapped in close proximity to the Site</a:t>
            </a:r>
          </a:p>
          <a:p>
            <a:pPr lvl="0">
              <a:buFont typeface="Arial" pitchFamily="34" charset="0"/>
              <a:buChar char="•"/>
            </a:pPr>
            <a:r>
              <a:rPr lang="en-US" baseline="0" dirty="0" smtClean="0"/>
              <a:t>  Geophysical survey conducted over a rectangular area centered over the location of the cave feature encountered during previous geotechnical study efforts</a:t>
            </a:r>
          </a:p>
          <a:p>
            <a:pPr lvl="0">
              <a:buFont typeface="Arial" pitchFamily="34" charset="0"/>
              <a:buChar char="•"/>
            </a:pPr>
            <a:endParaRPr lang="en-US" baseline="0" dirty="0" smtClean="0"/>
          </a:p>
          <a:p>
            <a:pPr lvl="2">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84461247-9CA0-4B69-BCE1-7C62D1CFBB6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Char char="•"/>
            </a:pPr>
            <a:r>
              <a:rPr lang="en-US" dirty="0" smtClean="0"/>
              <a:t>  </a:t>
            </a:r>
            <a:r>
              <a:rPr lang="en-US" sz="1000" dirty="0"/>
              <a:t>Continuous measurements at a 5-meter electrode spacing were collected along parallel transect lines using a </a:t>
            </a:r>
            <a:r>
              <a:rPr lang="en-US" sz="1000" dirty="0" err="1"/>
              <a:t>Syscal</a:t>
            </a:r>
            <a:r>
              <a:rPr lang="en-US" sz="1000" dirty="0"/>
              <a:t> Pro electrical resistivity system and corresponding multi-electrode array</a:t>
            </a:r>
          </a:p>
          <a:p>
            <a:pPr>
              <a:buFont typeface="Arial" pitchFamily="34" charset="0"/>
              <a:buChar char="•"/>
            </a:pPr>
            <a:r>
              <a:rPr lang="en-US" sz="1000" dirty="0"/>
              <a:t>  Measured to approximate depths of 80 to 100 feet</a:t>
            </a:r>
          </a:p>
          <a:p>
            <a:pPr algn="l">
              <a:buFont typeface="Arial" pitchFamily="34" charset="0"/>
              <a:buChar char="•"/>
            </a:pPr>
            <a:r>
              <a:rPr lang="en-US" sz="1000" dirty="0"/>
              <a:t>  Screening results for individual transect lines are illustrated in 2-D vertical profiles (above)</a:t>
            </a:r>
          </a:p>
          <a:p>
            <a:pPr algn="l">
              <a:buFont typeface="Arial" pitchFamily="34" charset="0"/>
              <a:buChar char="•"/>
            </a:pPr>
            <a:r>
              <a:rPr lang="en-US" sz="1000" dirty="0"/>
              <a:t>  Electrical resistivity values range from less than 50 to over 8,000 ohm-meters</a:t>
            </a:r>
          </a:p>
          <a:p>
            <a:pPr lvl="1" algn="l">
              <a:buFont typeface="Arial" pitchFamily="34" charset="0"/>
              <a:buChar char="•"/>
            </a:pPr>
            <a:r>
              <a:rPr lang="en-US" sz="1000" dirty="0"/>
              <a:t>  very low to low resistivity (less than 300 ohm-meters) = interpreted associated with clay surface soils or clay-filled karst openings/voids or pervasive fracture zones containing increased moisture conditions</a:t>
            </a:r>
          </a:p>
          <a:p>
            <a:pPr lvl="1" algn="l">
              <a:buFont typeface="Arial" pitchFamily="34" charset="0"/>
              <a:buChar char="•"/>
            </a:pPr>
            <a:r>
              <a:rPr lang="en-US" sz="1000" dirty="0"/>
              <a:t>  low to intermediate resistivity (300 to 1,000 ohm-m) = interpreted associated with fractured, </a:t>
            </a:r>
            <a:r>
              <a:rPr lang="en-US" sz="1000" dirty="0" err="1"/>
              <a:t>vuggy</a:t>
            </a:r>
            <a:r>
              <a:rPr lang="en-US" sz="1000" dirty="0"/>
              <a:t>, but otherwise intact limestone within areas typically devoid of significant karst features</a:t>
            </a:r>
          </a:p>
          <a:p>
            <a:pPr lvl="1" algn="l">
              <a:buFont typeface="Arial" pitchFamily="34" charset="0"/>
              <a:buChar char="•"/>
            </a:pPr>
            <a:r>
              <a:rPr lang="en-US" sz="1000" dirty="0"/>
              <a:t>  high resistivity (greater than 1,000 ohm-m) = interpreted to be associated with air-filled voids (caves, </a:t>
            </a:r>
            <a:r>
              <a:rPr lang="en-US" sz="1000" dirty="0" smtClean="0"/>
              <a:t>solution </a:t>
            </a:r>
            <a:r>
              <a:rPr lang="en-US" sz="1000" dirty="0"/>
              <a:t>cavities, enlarged fractures), areas of </a:t>
            </a:r>
            <a:r>
              <a:rPr lang="en-US" sz="1000" dirty="0" err="1"/>
              <a:t>signficant</a:t>
            </a:r>
            <a:r>
              <a:rPr lang="en-US" sz="1000" dirty="0"/>
              <a:t> weathering or limestone dissolution, or intact limestone possessing </a:t>
            </a:r>
            <a:r>
              <a:rPr lang="en-US" sz="1000" dirty="0" err="1"/>
              <a:t>lithologic</a:t>
            </a:r>
            <a:r>
              <a:rPr lang="en-US" sz="1000" dirty="0"/>
              <a:t> properties that favor high electrical resistivity (fractured, dry, porous, crystalline limestone)</a:t>
            </a:r>
          </a:p>
          <a:p>
            <a:pPr lvl="1" algn="l">
              <a:buFont typeface="Arial" pitchFamily="34" charset="0"/>
              <a:buChar char="•"/>
            </a:pPr>
            <a:endParaRPr lang="en-US" sz="1000" dirty="0"/>
          </a:p>
          <a:p>
            <a:pPr lvl="0" algn="l">
              <a:buFont typeface="Arial" pitchFamily="34" charset="0"/>
              <a:buChar char="•"/>
            </a:pPr>
            <a:r>
              <a:rPr lang="en-US" sz="1000" dirty="0"/>
              <a:t>  low resistivity values associated with thin clay surface soils or enhanced moisture conditions observed within the upper limestone surface along all survey transects</a:t>
            </a:r>
          </a:p>
          <a:p>
            <a:pPr lvl="0" algn="l">
              <a:buFont typeface="Arial" pitchFamily="34" charset="0"/>
              <a:buChar char="•"/>
            </a:pPr>
            <a:endParaRPr lang="en-US" sz="1000" dirty="0"/>
          </a:p>
          <a:p>
            <a:pPr lvl="0" algn="l">
              <a:buFont typeface="Arial" pitchFamily="34" charset="0"/>
              <a:buChar char="•"/>
            </a:pPr>
            <a:r>
              <a:rPr lang="en-US" sz="1000" dirty="0"/>
              <a:t>  discontinuous zones of high resistivity (orange to purple) at or near the ground surface encased in zones of intermediate resistivity (green to yellow) are interpreted as resistant to weathered limestone of the Leached and Collapsed Member.  Isolated very high resistivity zones (red to purple) within this interval are interpreted as potential karst features and/or zones of enhanced limestone dissolution and weathering</a:t>
            </a:r>
          </a:p>
          <a:p>
            <a:pPr lvl="0" algn="l">
              <a:buFont typeface="Arial" pitchFamily="34" charset="0"/>
              <a:buChar char="•"/>
            </a:pPr>
            <a:endParaRPr lang="en-US" sz="1000" dirty="0"/>
          </a:p>
          <a:p>
            <a:pPr lvl="0" algn="l">
              <a:buFont typeface="Arial" pitchFamily="34" charset="0"/>
              <a:buChar char="•"/>
            </a:pPr>
            <a:r>
              <a:rPr lang="en-US" sz="1000" dirty="0"/>
              <a:t>  underlying continuous zone of very low resistivity (blue) starting at depths of 30 feet is interpreted as the </a:t>
            </a:r>
            <a:r>
              <a:rPr lang="en-US" sz="1000" dirty="0" err="1"/>
              <a:t>shaley</a:t>
            </a:r>
            <a:r>
              <a:rPr lang="en-US" sz="1000" dirty="0"/>
              <a:t> (clayey) Regional Dense Member;  laterally </a:t>
            </a:r>
            <a:r>
              <a:rPr lang="en-US" sz="1000" dirty="0" err="1"/>
              <a:t>continous</a:t>
            </a:r>
            <a:r>
              <a:rPr lang="en-US" sz="1000" dirty="0"/>
              <a:t> high resistivity zone beneath the Regional Dense Member is interpreted as the uppermost portion of the </a:t>
            </a:r>
            <a:r>
              <a:rPr lang="en-US" sz="1000" dirty="0" err="1"/>
              <a:t>Grainstone</a:t>
            </a:r>
            <a:r>
              <a:rPr lang="en-US" sz="1000" dirty="0"/>
              <a:t> Member.</a:t>
            </a:r>
          </a:p>
          <a:p>
            <a:pPr lvl="0" algn="l">
              <a:buFont typeface="Arial" pitchFamily="34" charset="0"/>
              <a:buChar char="•"/>
            </a:pPr>
            <a:endParaRPr lang="en-US" sz="1000" dirty="0"/>
          </a:p>
          <a:p>
            <a:pPr lvl="0" algn="l">
              <a:buFont typeface="Arial" pitchFamily="34" charset="0"/>
              <a:buChar char="•"/>
            </a:pPr>
            <a:r>
              <a:rPr lang="en-US" sz="1000" dirty="0"/>
              <a:t>  Areas of high to very high resistivity are considered to represent the greatest potential for </a:t>
            </a:r>
            <a:r>
              <a:rPr lang="en-US" sz="1000" dirty="0" err="1"/>
              <a:t>signficant</a:t>
            </a:r>
            <a:r>
              <a:rPr lang="en-US" sz="1000" dirty="0"/>
              <a:t> karst development  -  likely associated with dissolution along vertical fractures and/or bedding surfaces</a:t>
            </a:r>
          </a:p>
        </p:txBody>
      </p:sp>
      <p:sp>
        <p:nvSpPr>
          <p:cNvPr id="4" name="Slide Number Placeholder 3"/>
          <p:cNvSpPr>
            <a:spLocks noGrp="1"/>
          </p:cNvSpPr>
          <p:nvPr>
            <p:ph type="sldNum" sz="quarter" idx="10"/>
          </p:nvPr>
        </p:nvSpPr>
        <p:spPr/>
        <p:txBody>
          <a:bodyPr/>
          <a:lstStyle/>
          <a:p>
            <a:fld id="{84461247-9CA0-4B69-BCE1-7C62D1CFBB6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0" dirty="0" smtClean="0"/>
              <a:t>D Survey Plot</a:t>
            </a:r>
          </a:p>
          <a:p>
            <a:endParaRPr lang="en-US" baseline="0" dirty="0" smtClean="0"/>
          </a:p>
          <a:p>
            <a:pPr>
              <a:buFont typeface="Arial" pitchFamily="34" charset="0"/>
              <a:buChar char="•"/>
            </a:pPr>
            <a:r>
              <a:rPr lang="en-US" baseline="0" dirty="0" smtClean="0"/>
              <a:t>  Detailed survey data collected at the Site indicates a prominent zone of high resistivity in the southeast quadrant of the grid at a depth of 10 to 40 feet below ground surface.</a:t>
            </a:r>
          </a:p>
          <a:p>
            <a:pPr>
              <a:buFont typeface="Arial" pitchFamily="34" charset="0"/>
              <a:buChar char="•"/>
            </a:pPr>
            <a:endParaRPr lang="en-US" baseline="0" dirty="0" smtClean="0"/>
          </a:p>
          <a:p>
            <a:pPr>
              <a:buFont typeface="Arial" pitchFamily="34" charset="0"/>
              <a:buChar char="•"/>
            </a:pPr>
            <a:r>
              <a:rPr lang="en-US" baseline="0" dirty="0" smtClean="0"/>
              <a:t>  location is consistent with the location of the cave feature encountered during the previous geotechnical study</a:t>
            </a:r>
          </a:p>
          <a:p>
            <a:pPr>
              <a:buFont typeface="Arial" pitchFamily="34" charset="0"/>
              <a:buChar char="•"/>
            </a:pPr>
            <a:endParaRPr lang="en-US" baseline="0" dirty="0" smtClean="0"/>
          </a:p>
          <a:p>
            <a:pPr>
              <a:buFont typeface="Arial" pitchFamily="34" charset="0"/>
              <a:buChar char="•"/>
            </a:pPr>
            <a:r>
              <a:rPr lang="en-US" baseline="0" dirty="0" smtClean="0"/>
              <a:t>  intermediate resistivity zones surrounding the high resistivity zone trend to the east, suggesting additional karst features may occur east of the grid</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3-D</a:t>
            </a:r>
            <a:r>
              <a:rPr lang="en-US" baseline="0" dirty="0" smtClean="0"/>
              <a:t> Survey Location Map</a:t>
            </a:r>
          </a:p>
          <a:p>
            <a:endParaRPr lang="en-US" baseline="0" dirty="0" smtClean="0"/>
          </a:p>
          <a:p>
            <a:pPr>
              <a:buFont typeface="Arial" pitchFamily="34" charset="0"/>
              <a:buChar char="•"/>
            </a:pPr>
            <a:r>
              <a:rPr lang="en-US" baseline="0" dirty="0" smtClean="0"/>
              <a:t>  9 discrete areas of inferred significant weathering or karst development within the project footprint are identified (hatched areas)</a:t>
            </a:r>
          </a:p>
          <a:p>
            <a:pPr>
              <a:buFont typeface="Arial" pitchFamily="34" charset="0"/>
              <a:buChar char="•"/>
            </a:pPr>
            <a:endParaRPr lang="en-US" baseline="0" dirty="0" smtClean="0"/>
          </a:p>
          <a:p>
            <a:pPr>
              <a:buFont typeface="Arial" pitchFamily="34" charset="0"/>
              <a:buChar char="•"/>
            </a:pPr>
            <a:r>
              <a:rPr lang="en-US" baseline="0" dirty="0" smtClean="0"/>
              <a:t>  Exploratory borings are recommended to evaluate geophysical survey </a:t>
            </a:r>
            <a:r>
              <a:rPr lang="en-US" baseline="0" dirty="0" smtClean="0"/>
              <a:t>results</a:t>
            </a:r>
          </a:p>
          <a:p>
            <a:pPr>
              <a:buFont typeface="Arial" pitchFamily="34" charset="0"/>
              <a:buChar char="•"/>
            </a:pPr>
            <a:endParaRPr lang="en-US" dirty="0"/>
          </a:p>
          <a:p>
            <a:r>
              <a:rPr lang="en-US" dirty="0" smtClean="0"/>
              <a:t>Options – </a:t>
            </a:r>
          </a:p>
          <a:p>
            <a:endParaRPr lang="en-US" dirty="0"/>
          </a:p>
          <a:p>
            <a:pPr marL="232943" indent="-232943">
              <a:buAutoNum type="arabicParenR"/>
            </a:pPr>
            <a:r>
              <a:rPr lang="en-US" dirty="0" smtClean="0"/>
              <a:t>Exploratory drilling</a:t>
            </a:r>
          </a:p>
          <a:p>
            <a:pPr marL="232943" indent="-232943">
              <a:buAutoNum type="arabicParenR"/>
            </a:pPr>
            <a:r>
              <a:rPr lang="en-US" dirty="0" smtClean="0"/>
              <a:t>Contractor allowance for potential to encounter karst in select pier holes</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UTSA</a:t>
            </a:r>
            <a:r>
              <a:rPr lang="en-US" b="1" u="sng" baseline="0" dirty="0" smtClean="0"/>
              <a:t> Project</a:t>
            </a:r>
          </a:p>
          <a:p>
            <a:endParaRPr lang="en-US" baseline="0" dirty="0" smtClean="0"/>
          </a:p>
          <a:p>
            <a:pPr>
              <a:buFont typeface="Arial" pitchFamily="34" charset="0"/>
              <a:buChar char="•"/>
            </a:pPr>
            <a:r>
              <a:rPr lang="en-US" baseline="0" dirty="0" smtClean="0"/>
              <a:t>  Site is located fully within the Edwards Aquifer Recharge Zone in an area prone to karst development</a:t>
            </a:r>
          </a:p>
          <a:p>
            <a:pPr>
              <a:buFont typeface="Arial" pitchFamily="34" charset="0"/>
              <a:buChar char="•"/>
            </a:pPr>
            <a:r>
              <a:rPr lang="en-US" baseline="0" dirty="0" smtClean="0"/>
              <a:t>  Subsurface geology of the Site is the Person Formation, the uppermost portion of the Edwards Limestone</a:t>
            </a:r>
          </a:p>
          <a:p>
            <a:pPr>
              <a:buFont typeface="Arial" pitchFamily="34" charset="0"/>
              <a:buChar char="•"/>
            </a:pPr>
            <a:r>
              <a:rPr lang="en-US" baseline="0" dirty="0" smtClean="0"/>
              <a:t>  one sinkhole exposed at the surface located adjacent north of the proposed construction area</a:t>
            </a:r>
          </a:p>
          <a:p>
            <a:pPr>
              <a:buFont typeface="Arial" pitchFamily="34" charset="0"/>
              <a:buChar char="•"/>
            </a:pPr>
            <a:r>
              <a:rPr lang="en-US" baseline="0" dirty="0" smtClean="0"/>
              <a:t>  Continuous geophysical data was collected along interconnected closely-spaced parallel survey lines survey lines (grid boxes) placed within proposed construction site.</a:t>
            </a:r>
          </a:p>
          <a:p>
            <a:pPr>
              <a:buFont typeface="Arial" pitchFamily="34" charset="0"/>
              <a:buChar char="•"/>
            </a:pPr>
            <a:r>
              <a:rPr lang="en-US" baseline="0" dirty="0" smtClean="0"/>
              <a:t>  (Right picture) Survey results were interpreted and initially developed as a series of 2D profiles depicting spatial variations in subsurface resistivity</a:t>
            </a:r>
          </a:p>
          <a:p>
            <a:pPr>
              <a:buFont typeface="Arial" pitchFamily="34" charset="0"/>
              <a:buChar char="•"/>
            </a:pPr>
            <a:r>
              <a:rPr lang="en-US" baseline="0" dirty="0" smtClean="0"/>
              <a:t>  Electrical resistivity for the Site ranged from less than 127 to over 5,686 ohm-m</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picture:  plan</a:t>
            </a:r>
            <a:r>
              <a:rPr lang="en-US" baseline="0" dirty="0" smtClean="0"/>
              <a:t> view composite image of all resistivity data collected within the geophysical survey area</a:t>
            </a:r>
          </a:p>
          <a:p>
            <a:endParaRPr lang="en-US" baseline="0" dirty="0" smtClean="0"/>
          </a:p>
          <a:p>
            <a:r>
              <a:rPr lang="en-US" baseline="0" dirty="0" smtClean="0"/>
              <a:t>Middle picture:  discrete high resistivity areas and primary area of concern</a:t>
            </a:r>
          </a:p>
          <a:p>
            <a:endParaRPr lang="en-US" baseline="0" dirty="0" smtClean="0"/>
          </a:p>
          <a:p>
            <a:r>
              <a:rPr lang="en-US" baseline="0" dirty="0" smtClean="0"/>
              <a:t>Right picture:  discrete high resistivity areas and primary area of concern</a:t>
            </a:r>
          </a:p>
          <a:p>
            <a:endParaRPr lang="en-US" baseline="0" dirty="0" smtClean="0"/>
          </a:p>
          <a:p>
            <a:pPr>
              <a:buFont typeface="Arial" pitchFamily="34" charset="0"/>
              <a:buChar char="•"/>
            </a:pPr>
            <a:r>
              <a:rPr lang="en-US" baseline="0" dirty="0" smtClean="0"/>
              <a:t>  Very low to intermediate resistivity less than 400 to 600 ohm-m (blue to dark green) = interpreted to be associated with clayey or argillaceous limestone strata exhibiting relatively minor fracture development and/or karst dissolution</a:t>
            </a:r>
          </a:p>
          <a:p>
            <a:pPr>
              <a:buFont typeface="Arial" pitchFamily="34" charset="0"/>
              <a:buChar char="•"/>
            </a:pPr>
            <a:endParaRPr lang="en-US" baseline="0" dirty="0" smtClean="0"/>
          </a:p>
          <a:p>
            <a:pPr>
              <a:buFont typeface="Arial" pitchFamily="34" charset="0"/>
              <a:buChar char="•"/>
            </a:pPr>
            <a:r>
              <a:rPr lang="en-US" baseline="0" dirty="0" smtClean="0"/>
              <a:t>  High resistivity greater than 600 to 4,000 ohm-m (yellow to red) = interpreted to be associated with either dense crystalline limestone or zones of significant weathering, enhanced dissolution that may include air-filled voids</a:t>
            </a:r>
          </a:p>
          <a:p>
            <a:pPr>
              <a:buFont typeface="Arial" pitchFamily="34" charset="0"/>
              <a:buChar char="•"/>
            </a:pPr>
            <a:endParaRPr lang="en-US" baseline="0" dirty="0" smtClean="0"/>
          </a:p>
          <a:p>
            <a:pPr>
              <a:buFont typeface="Arial" pitchFamily="34" charset="0"/>
              <a:buChar char="•"/>
            </a:pPr>
            <a:r>
              <a:rPr lang="en-US" baseline="0" dirty="0" smtClean="0"/>
              <a:t>  Possible that karst features exist within the overall development site, but it is not considered likely that significant features are present within the shallow subsurface based on drilling data obtained at discrete high-resistivity locations considered most likely to exhibit significant karst development.</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Development of geophysical capabilities has given R-K the ability to apply new and innovative solutions to existing geosciences/engineering problems. Geophysical investigations can effectively, expediently, and economically provide valuable insight into a broad class of geological investigations.</a:t>
            </a:r>
          </a:p>
          <a:p>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en-US" sz="900" dirty="0"/>
              <a:t>Characterization of subsurface soil and rock conditions is an integral part of most environmental and geotechnical engineering </a:t>
            </a:r>
            <a:r>
              <a:rPr lang="en-US" sz="900" dirty="0"/>
              <a:t>studies.  </a:t>
            </a:r>
          </a:p>
          <a:p>
            <a:pPr marL="174708" indent="-174708">
              <a:buFont typeface="Arial" pitchFamily="34" charset="0"/>
              <a:buChar char="•"/>
            </a:pPr>
            <a:r>
              <a:rPr lang="en-US" sz="900" dirty="0"/>
              <a:t>Traditional </a:t>
            </a:r>
            <a:r>
              <a:rPr lang="en-US" sz="900" dirty="0"/>
              <a:t>approaches to subsurface field investigations have often been inadequate, relying upon the placement of exploratory borings or test </a:t>
            </a:r>
            <a:r>
              <a:rPr lang="en-US" sz="900" dirty="0"/>
              <a:t>trenches.  </a:t>
            </a:r>
          </a:p>
          <a:p>
            <a:pPr marL="174708" indent="-174708">
              <a:buFont typeface="Arial" pitchFamily="34" charset="0"/>
              <a:buChar char="•"/>
            </a:pPr>
            <a:r>
              <a:rPr lang="en-US" sz="900" dirty="0"/>
              <a:t>The </a:t>
            </a:r>
            <a:r>
              <a:rPr lang="en-US" sz="900" dirty="0"/>
              <a:t>accuracy and effectiveness of such an approach is greatly dependent upon the assumption that subsurface conditions are uniform, and that regional trends are consistent throughout the extent of the project site.  </a:t>
            </a:r>
            <a:endParaRPr lang="en-US" sz="900" dirty="0"/>
          </a:p>
          <a:p>
            <a:pPr marL="174708" indent="-174708">
              <a:buFont typeface="Arial" pitchFamily="34" charset="0"/>
              <a:buChar char="•"/>
            </a:pPr>
            <a:r>
              <a:rPr lang="en-US" sz="900" dirty="0"/>
              <a:t>Much </a:t>
            </a:r>
            <a:r>
              <a:rPr lang="en-US" sz="900" dirty="0"/>
              <a:t>to the chagrin of project engineers and geologists tasked with site characterization activities, these assumptions are frequently invalid, resulting in the discovery of unexpected conditions during the construction phase of the project, which can contribute to significant project delays and cost overruns.</a:t>
            </a:r>
          </a:p>
          <a:p>
            <a:pPr marL="174708" indent="-174708">
              <a:buFont typeface="Arial" pitchFamily="34" charset="0"/>
              <a:buChar char="•"/>
            </a:pPr>
            <a:r>
              <a:rPr lang="en-US" sz="900" dirty="0"/>
              <a:t>It </a:t>
            </a:r>
            <a:r>
              <a:rPr lang="en-US" sz="900" dirty="0"/>
              <a:t>has been our experience that subsurface conditions along the west side of the IH 35 corridor connecting the metropolitan areas of San Antonio and Austin generally consist of limestone terrain, containing strata exhibiting varying degrees of karst formation.  </a:t>
            </a:r>
            <a:endParaRPr lang="en-US" sz="900" dirty="0"/>
          </a:p>
          <a:p>
            <a:pPr marL="174708" indent="-174708">
              <a:buFont typeface="Arial" pitchFamily="34" charset="0"/>
              <a:buChar char="•"/>
            </a:pPr>
            <a:r>
              <a:rPr lang="en-US" sz="900" dirty="0"/>
              <a:t>Because </a:t>
            </a:r>
            <a:r>
              <a:rPr lang="en-US" sz="900" dirty="0"/>
              <a:t>karst features can have a significant impact on the performance of foundation systems and negatively affect or delay construction activities, it is generally prudent to evaluate the presence of significant karst features at proposed project sites in conjunction with the geotechnical engineering study, or other phases of project planning, prior to construction.  </a:t>
            </a:r>
            <a:endParaRPr lang="en-US" sz="900" dirty="0"/>
          </a:p>
          <a:p>
            <a:pPr marL="174708" indent="-174708">
              <a:buFont typeface="Arial" pitchFamily="34" charset="0"/>
              <a:buChar char="•"/>
            </a:pPr>
            <a:r>
              <a:rPr lang="en-US" sz="900" dirty="0"/>
              <a:t>Geophysical </a:t>
            </a:r>
            <a:r>
              <a:rPr lang="en-US" sz="900" dirty="0"/>
              <a:t>surveys can provide for rapid, accurate, cost-effective characterization of subsurface environments.  With respect to karst evaluations, direct-current (DC) electrical resistivity imaging has proven to be particularly effective as this technique can delineate areas in the subsurface where large air-filled voids or zones of weathering (i.e., limestone dissolution) are present.  </a:t>
            </a:r>
          </a:p>
          <a:p>
            <a:r>
              <a:rPr lang="en-US" sz="900" dirty="0"/>
              <a:t>  </a:t>
            </a:r>
          </a:p>
          <a:p>
            <a:r>
              <a:rPr lang="en-US" sz="900" dirty="0"/>
              <a:t>This presentation highlights the use of geophysical technologies to enhance the subsurface site characterization process.  </a:t>
            </a:r>
            <a:r>
              <a:rPr lang="en-US" sz="900" dirty="0"/>
              <a:t>Specifically, the presentation will discuss benefits associated with the use of surface geophysical surveys in support of environmental/geotechnical engineering evaluations with emphasis on a supporting case study</a:t>
            </a:r>
            <a:r>
              <a:rPr lang="en-US" sz="900" dirty="0" smtClean="0"/>
              <a:t>.</a:t>
            </a:r>
            <a:endParaRPr lang="en-US" sz="900"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2</a:t>
            </a:fld>
            <a:endParaRPr lang="en-US"/>
          </a:p>
        </p:txBody>
      </p:sp>
    </p:spTree>
    <p:extLst>
      <p:ext uri="{BB962C8B-B14F-4D97-AF65-F5344CB8AC3E}">
        <p14:creationId xmlns:p14="http://schemas.microsoft.com/office/powerpoint/2010/main" val="51905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lnSpc>
                <a:spcPct val="90000"/>
              </a:lnSpc>
              <a:spcBef>
                <a:spcPct val="0"/>
              </a:spcBef>
            </a:pPr>
            <a:r>
              <a:rPr lang="en-US" sz="1000" dirty="0"/>
              <a:t>Direct Current Electrical Resistivity is a surface-based geophysical technique used to measure geo-electric variations in the subsurface.</a:t>
            </a:r>
          </a:p>
          <a:p>
            <a:pPr marL="232943" indent="-232943">
              <a:lnSpc>
                <a:spcPct val="90000"/>
              </a:lnSpc>
              <a:spcBef>
                <a:spcPct val="0"/>
              </a:spcBef>
            </a:pPr>
            <a:endParaRPr lang="en-US" sz="1000" dirty="0"/>
          </a:p>
          <a:p>
            <a:pPr marL="232943" indent="-232943">
              <a:lnSpc>
                <a:spcPct val="90000"/>
              </a:lnSpc>
              <a:spcBef>
                <a:spcPct val="0"/>
              </a:spcBef>
            </a:pPr>
            <a:r>
              <a:rPr lang="en-US" sz="1000" dirty="0"/>
              <a:t>DC Electrical Resistivity is basically measured by injecting a current directly into the earth using a pair of electrodes and measuring the potential of the induced current at another pair of electrodes</a:t>
            </a:r>
          </a:p>
          <a:p>
            <a:pPr marL="232943" indent="-232943">
              <a:lnSpc>
                <a:spcPct val="90000"/>
              </a:lnSpc>
              <a:spcBef>
                <a:spcPct val="0"/>
              </a:spcBef>
            </a:pPr>
            <a:endParaRPr lang="en-US" sz="1000" dirty="0"/>
          </a:p>
          <a:p>
            <a:pPr marL="232943" indent="-232943">
              <a:lnSpc>
                <a:spcPct val="90000"/>
              </a:lnSpc>
              <a:spcBef>
                <a:spcPct val="0"/>
              </a:spcBef>
              <a:buFontTx/>
              <a:buChar char="•"/>
            </a:pPr>
            <a:r>
              <a:rPr lang="en-US" sz="1000" dirty="0"/>
              <a:t>R-K uses State-of-the-science AGI </a:t>
            </a:r>
            <a:r>
              <a:rPr lang="en-US" sz="1000" dirty="0" err="1"/>
              <a:t>SuperSting</a:t>
            </a:r>
            <a:r>
              <a:rPr lang="en-US" sz="1000" dirty="0"/>
              <a:t> or IRIS Equipment (smart cables, multi-channel data collection, efficient modeling software)</a:t>
            </a:r>
          </a:p>
          <a:p>
            <a:pPr marL="232943" indent="-232943">
              <a:lnSpc>
                <a:spcPct val="90000"/>
              </a:lnSpc>
              <a:spcBef>
                <a:spcPct val="0"/>
              </a:spcBef>
              <a:buFontTx/>
              <a:buChar char="•"/>
            </a:pPr>
            <a:r>
              <a:rPr lang="en-US" sz="1000" dirty="0"/>
              <a:t>Typically use Schlumberger or dipole-dipole electrode arrays to generate two-dimensional vertical profiles</a:t>
            </a:r>
          </a:p>
          <a:p>
            <a:pPr marL="232943" indent="-232943">
              <a:lnSpc>
                <a:spcPct val="90000"/>
              </a:lnSpc>
              <a:spcBef>
                <a:spcPct val="0"/>
              </a:spcBef>
              <a:buFontTx/>
              <a:buChar char="•"/>
            </a:pPr>
            <a:r>
              <a:rPr lang="en-US" sz="1000" dirty="0"/>
              <a:t>Provides depth of penetration of ~20% cable length (dipole-dipole array) or 1/3 AB/2 (Schlumberger array)</a:t>
            </a:r>
          </a:p>
          <a:p>
            <a:pPr marL="232943" indent="-232943">
              <a:lnSpc>
                <a:spcPct val="90000"/>
              </a:lnSpc>
              <a:spcBef>
                <a:spcPct val="0"/>
              </a:spcBef>
              <a:buFontTx/>
              <a:buChar char="•"/>
            </a:pPr>
            <a:r>
              <a:rPr lang="en-US" sz="1000" dirty="0"/>
              <a:t>Affected by cultural noise grounded to earth (i.e., pipelines, fences, overhead power lines, etc.)</a:t>
            </a:r>
          </a:p>
          <a:p>
            <a:pPr marL="232943" indent="-232943">
              <a:lnSpc>
                <a:spcPct val="90000"/>
              </a:lnSpc>
              <a:spcBef>
                <a:spcPct val="0"/>
              </a:spcBef>
              <a:buFontTx/>
              <a:buChar char="•"/>
            </a:pPr>
            <a:endParaRPr lang="en-US" sz="1000" dirty="0"/>
          </a:p>
          <a:p>
            <a:pPr marL="232943" indent="-232943">
              <a:lnSpc>
                <a:spcPct val="90000"/>
              </a:lnSpc>
              <a:spcBef>
                <a:spcPct val="0"/>
              </a:spcBef>
            </a:pPr>
            <a:r>
              <a:rPr lang="en-US" sz="1000" dirty="0"/>
              <a:t>BENEFITS</a:t>
            </a:r>
          </a:p>
          <a:p>
            <a:pPr marL="232943" indent="-232943">
              <a:lnSpc>
                <a:spcPct val="90000"/>
              </a:lnSpc>
              <a:spcBef>
                <a:spcPct val="0"/>
              </a:spcBef>
              <a:buFontTx/>
              <a:buAutoNum type="arabicPeriod"/>
            </a:pPr>
            <a:r>
              <a:rPr lang="en-US" sz="1000" dirty="0"/>
              <a:t>Highly versatile</a:t>
            </a:r>
          </a:p>
          <a:p>
            <a:pPr marL="232943" indent="-232943">
              <a:lnSpc>
                <a:spcPct val="90000"/>
              </a:lnSpc>
              <a:spcBef>
                <a:spcPct val="0"/>
              </a:spcBef>
              <a:buFontTx/>
              <a:buAutoNum type="arabicPeriod"/>
            </a:pPr>
            <a:r>
              <a:rPr lang="en-US" sz="1000" dirty="0"/>
              <a:t>Non-Invasive</a:t>
            </a:r>
          </a:p>
          <a:p>
            <a:pPr marL="232943" indent="-232943">
              <a:lnSpc>
                <a:spcPct val="90000"/>
              </a:lnSpc>
              <a:spcBef>
                <a:spcPct val="0"/>
              </a:spcBef>
              <a:buFontTx/>
              <a:buAutoNum type="arabicPeriod"/>
            </a:pPr>
            <a:r>
              <a:rPr lang="en-US" sz="1000" dirty="0"/>
              <a:t>Fairly robust with regard to cultural noise</a:t>
            </a:r>
          </a:p>
          <a:p>
            <a:pPr marL="232943" indent="-232943">
              <a:lnSpc>
                <a:spcPct val="90000"/>
              </a:lnSpc>
              <a:spcBef>
                <a:spcPct val="0"/>
              </a:spcBef>
              <a:buFontTx/>
              <a:buAutoNum type="arabicPeriod"/>
            </a:pPr>
            <a:r>
              <a:rPr lang="en-US" sz="1000" dirty="0"/>
              <a:t>Can generate 2-D images or cross sections depicting subsurface conditions – NOT exactly the same as cross-section though. Variations in measured electrical resistivity can therefore be utilized to directly infer geologic properties of the shallow subsurface.</a:t>
            </a:r>
          </a:p>
          <a:p>
            <a:pPr marL="232943" indent="-232943">
              <a:lnSpc>
                <a:spcPct val="90000"/>
              </a:lnSpc>
              <a:spcBef>
                <a:spcPct val="0"/>
              </a:spcBef>
            </a:pPr>
            <a:endParaRPr lang="en-US" sz="1000" dirty="0"/>
          </a:p>
          <a:p>
            <a:pPr marL="232943" indent="-232943">
              <a:lnSpc>
                <a:spcPct val="90000"/>
              </a:lnSpc>
              <a:spcBef>
                <a:spcPct val="0"/>
              </a:spcBef>
            </a:pPr>
            <a:r>
              <a:rPr lang="en-US" sz="1000" dirty="0"/>
              <a:t>LIMITATIONS</a:t>
            </a:r>
          </a:p>
          <a:p>
            <a:pPr marL="232943" indent="-232943">
              <a:lnSpc>
                <a:spcPct val="90000"/>
              </a:lnSpc>
              <a:spcBef>
                <a:spcPct val="0"/>
              </a:spcBef>
              <a:buFontTx/>
              <a:buAutoNum type="arabicPeriod"/>
            </a:pPr>
            <a:r>
              <a:rPr lang="en-US" sz="1000" dirty="0"/>
              <a:t>Cultural Noise (fence lines, metal objects, utilities, etc.)  </a:t>
            </a:r>
          </a:p>
          <a:p>
            <a:pPr marL="232943" indent="-232943">
              <a:lnSpc>
                <a:spcPct val="90000"/>
              </a:lnSpc>
              <a:spcBef>
                <a:spcPct val="0"/>
              </a:spcBef>
              <a:buFontTx/>
              <a:buAutoNum type="arabicPeriod"/>
            </a:pPr>
            <a:r>
              <a:rPr lang="en-US" sz="1000" dirty="0"/>
              <a:t>Pavements</a:t>
            </a:r>
          </a:p>
          <a:p>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3</a:t>
            </a:fld>
            <a:endParaRPr lang="en-US"/>
          </a:p>
        </p:txBody>
      </p:sp>
    </p:spTree>
    <p:extLst>
      <p:ext uri="{BB962C8B-B14F-4D97-AF65-F5344CB8AC3E}">
        <p14:creationId xmlns:p14="http://schemas.microsoft.com/office/powerpoint/2010/main" val="51905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Electrical resistivity is basically measuring how strongly a given material opposes the flow of electric current.  Therefore, when applied to geologic media, electrical resistivity is a function of soil and rock type, porosity and permeability, and the composition of fluids that occupy pore space. Natural variations in subsurface resistivity may be the result of changes in soil moisture content, groundwater specific conductance, depth of soil cover over rock, and thickness of soil and rock layers. Changes in basic soil or rock types, and structural features such as faults, fractures, or voids may also produce significant variations in measured resistivity.</a:t>
            </a:r>
          </a:p>
          <a:p>
            <a:pPr defTabSz="931774">
              <a:defRPr/>
            </a:pPr>
            <a:endParaRPr lang="en-US" dirty="0"/>
          </a:p>
          <a:p>
            <a:pPr defTabSz="931774">
              <a:defRPr/>
            </a:pPr>
            <a:r>
              <a:rPr lang="en-US" dirty="0"/>
              <a:t>As a result of these variations in the subsurface, an image is produced</a:t>
            </a:r>
          </a:p>
          <a:p>
            <a:pPr marL="174708" indent="-174708">
              <a:buFont typeface="Arial" panose="020B0604020202020204" pitchFamily="34" charset="0"/>
              <a:buChar char="•"/>
            </a:pPr>
            <a:r>
              <a:rPr lang="en-US" baseline="0" dirty="0" smtClean="0"/>
              <a:t>2D survey image provides a continuous cross-sectional representation of a geologic media along a linear transect</a:t>
            </a:r>
          </a:p>
          <a:p>
            <a:pPr marL="174708" indent="-174708">
              <a:buFont typeface="Arial" panose="020B0604020202020204" pitchFamily="34" charset="0"/>
              <a:buChar char="•"/>
            </a:pPr>
            <a:r>
              <a:rPr lang="en-US" baseline="0" dirty="0" smtClean="0"/>
              <a:t>3D survey image provides an interpretation of geologic media in a defined 3D volume block by combining measurements along and transverse to evenly spaced transects</a:t>
            </a:r>
          </a:p>
          <a:p>
            <a:pPr marL="174708" indent="-174708">
              <a:buFont typeface="Arial" panose="020B0604020202020204" pitchFamily="34" charset="0"/>
              <a:buChar char="•"/>
            </a:pPr>
            <a:endParaRPr lang="en-US" dirty="0"/>
          </a:p>
          <a:p>
            <a:r>
              <a:rPr lang="en-US" sz="2000" b="1" dirty="0"/>
              <a:t>* </a:t>
            </a:r>
            <a:r>
              <a:rPr lang="en-US" u="none" baseline="0" dirty="0" smtClean="0"/>
              <a:t> </a:t>
            </a:r>
            <a:r>
              <a:rPr lang="en-US" b="1" u="sng" baseline="0" dirty="0" smtClean="0"/>
              <a:t>Most </a:t>
            </a:r>
            <a:r>
              <a:rPr lang="en-US" b="1" u="sng" baseline="0" dirty="0" smtClean="0"/>
              <a:t>effective method for detecting and mapping true geometry of karst features!</a:t>
            </a:r>
          </a:p>
          <a:p>
            <a:pPr>
              <a:buFontTx/>
              <a:buNone/>
            </a:pP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4</a:t>
            </a:fld>
            <a:endParaRPr lang="en-US"/>
          </a:p>
        </p:txBody>
      </p:sp>
    </p:spTree>
    <p:extLst>
      <p:ext uri="{BB962C8B-B14F-4D97-AF65-F5344CB8AC3E}">
        <p14:creationId xmlns:p14="http://schemas.microsoft.com/office/powerpoint/2010/main" val="51905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648200"/>
          </a:xfrm>
        </p:spPr>
        <p:txBody>
          <a:bodyPr/>
          <a:lstStyle/>
          <a:p>
            <a:pPr defTabSz="931774">
              <a:defRPr/>
            </a:pPr>
            <a:r>
              <a:rPr lang="en-US" sz="1000" dirty="0"/>
              <a:t>DC Electrical Resistivity imaging is effective in evaluating subsurface conditions in areas where karst features are prevalent.  It is possible that karst features (e.g., caves, cavities, and sinkholes) with no visible surface expression are present in the shallow subsurface below a site – as many of us that work on land development projects are painfully aware…</a:t>
            </a:r>
          </a:p>
          <a:p>
            <a:pPr defTabSz="931774">
              <a:defRPr/>
            </a:pPr>
            <a:endParaRPr lang="en-US" sz="1000" dirty="0"/>
          </a:p>
          <a:p>
            <a:pPr defTabSz="931774">
              <a:defRPr/>
            </a:pPr>
            <a:r>
              <a:rPr lang="en-US" sz="1000" dirty="0"/>
              <a:t>Karst features found throughout northern Bexar County at large land development sites.  Discovery of karst features can pose significant concern for projects due to construction delays, regulatory coordination costs, and additional engineering time and cost to address features and continue work.</a:t>
            </a:r>
          </a:p>
          <a:p>
            <a:pPr defTabSz="931774">
              <a:defRPr/>
            </a:pPr>
            <a:endParaRPr lang="en-US" sz="1000" dirty="0"/>
          </a:p>
          <a:p>
            <a:pPr defTabSz="931774">
              <a:defRPr/>
            </a:pPr>
            <a:r>
              <a:rPr lang="en-US" sz="1000" dirty="0"/>
              <a:t>Examples of caves that RK has encountered.  Required to define appropriate zones of protection with respect to water quality pursuant to Edwards Aquifer Protection Program (EAPP) rules</a:t>
            </a:r>
          </a:p>
          <a:p>
            <a:pPr defTabSz="931774">
              <a:defRPr/>
            </a:pPr>
            <a:endParaRPr lang="en-US" sz="1000" dirty="0"/>
          </a:p>
          <a:p>
            <a:pPr defTabSz="931774">
              <a:defRPr/>
            </a:pPr>
            <a:r>
              <a:rPr lang="en-US" sz="1000" dirty="0"/>
              <a:t>Karst is regulated in Bexar County by 2 programs:</a:t>
            </a:r>
          </a:p>
          <a:p>
            <a:pPr marL="174708" indent="-174708" defTabSz="931774">
              <a:buFont typeface="Arial" panose="020B0604020202020204" pitchFamily="34" charset="0"/>
              <a:buChar char="•"/>
              <a:defRPr/>
            </a:pPr>
            <a:r>
              <a:rPr lang="en-US" sz="1000" dirty="0"/>
              <a:t>EAPP rules</a:t>
            </a:r>
          </a:p>
          <a:p>
            <a:pPr marL="174708" indent="-174708" defTabSz="931774">
              <a:buFont typeface="Arial" panose="020B0604020202020204" pitchFamily="34" charset="0"/>
              <a:buChar char="•"/>
              <a:defRPr/>
            </a:pPr>
            <a:r>
              <a:rPr lang="en-US" sz="1000" dirty="0"/>
              <a:t>US Fish and Wildlife Service (USFWS) Rules – more pervasive and includes part of west Bexar County because of Austin Chalk</a:t>
            </a:r>
          </a:p>
          <a:p>
            <a:pPr defTabSz="931774">
              <a:defRPr/>
            </a:pPr>
            <a:endParaRPr lang="en-US" sz="1000" dirty="0"/>
          </a:p>
          <a:p>
            <a:r>
              <a:rPr lang="en-US" sz="1000" dirty="0"/>
              <a:t>In general, DC Electrical Resistivity Imaging can: </a:t>
            </a:r>
          </a:p>
          <a:p>
            <a:pPr marL="174708" indent="-174708">
              <a:buFont typeface="Arial" panose="020B0604020202020204" pitchFamily="34" charset="0"/>
              <a:buChar char="•"/>
            </a:pPr>
            <a:r>
              <a:rPr lang="en-US" sz="1000" dirty="0"/>
              <a:t>Delineate areas in the subsurface where large air-filled voids or zones of weathering may be present</a:t>
            </a:r>
          </a:p>
          <a:p>
            <a:pPr marL="640594" lvl="1" indent="-174708">
              <a:buFont typeface="Wingdings" panose="05000000000000000000" pitchFamily="2" charset="2"/>
              <a:buChar char="Ø"/>
            </a:pPr>
            <a:r>
              <a:rPr lang="en-US" sz="1000" dirty="0"/>
              <a:t>Distinct electrical signals between voids, clay-filled voids, and limestone rock</a:t>
            </a:r>
          </a:p>
          <a:p>
            <a:pPr marL="640594" lvl="1" indent="-174708">
              <a:buFont typeface="Wingdings" panose="05000000000000000000" pitchFamily="2" charset="2"/>
              <a:buChar char="Ø"/>
            </a:pPr>
            <a:r>
              <a:rPr lang="en-US" sz="1000" dirty="0"/>
              <a:t>Voids are more resistive, clay filled voids are more conductive</a:t>
            </a:r>
          </a:p>
          <a:p>
            <a:pPr marL="174708" indent="-174708" defTabSz="931774">
              <a:buFont typeface="Arial" panose="020B0604020202020204" pitchFamily="34" charset="0"/>
              <a:buChar char="•"/>
              <a:defRPr/>
            </a:pPr>
            <a:endParaRPr lang="en-US" sz="1000" dirty="0">
              <a:solidFill>
                <a:srgbClr val="FF0000"/>
              </a:solidFill>
            </a:endParaRPr>
          </a:p>
          <a:p>
            <a:pPr marL="174708" indent="-174708" defTabSz="931774">
              <a:buFont typeface="Arial" panose="020B0604020202020204" pitchFamily="34" charset="0"/>
              <a:buChar char="•"/>
              <a:defRPr/>
            </a:pPr>
            <a:r>
              <a:rPr lang="en-US" sz="1000" dirty="0">
                <a:solidFill>
                  <a:srgbClr val="FF0000"/>
                </a:solidFill>
              </a:rPr>
              <a:t>Provides for greater site coverage when compared to conventional site characterization techniques such as drilling boreholes or trenching</a:t>
            </a:r>
          </a:p>
          <a:p>
            <a:pPr marL="174708" indent="-174708" defTabSz="931774">
              <a:buFont typeface="Arial" panose="020B0604020202020204" pitchFamily="34" charset="0"/>
              <a:buChar char="•"/>
              <a:defRPr/>
            </a:pPr>
            <a:endParaRPr lang="en-US" sz="1000" dirty="0">
              <a:solidFill>
                <a:srgbClr val="FF0000"/>
              </a:solidFill>
            </a:endParaRPr>
          </a:p>
          <a:p>
            <a:r>
              <a:rPr lang="en-US" sz="1000" dirty="0"/>
              <a:t>The remainder of this </a:t>
            </a:r>
            <a:r>
              <a:rPr lang="en-US" sz="1000" dirty="0"/>
              <a:t>presentation will discuss benefits associated with the use of surface geophysical surveys in support of environmental/geotechnical engineering evaluations with emphasis on </a:t>
            </a:r>
            <a:r>
              <a:rPr lang="en-US" sz="1000" dirty="0"/>
              <a:t>supporting </a:t>
            </a:r>
            <a:r>
              <a:rPr lang="en-US" sz="1000" dirty="0"/>
              <a:t>case </a:t>
            </a:r>
            <a:r>
              <a:rPr lang="en-US" sz="1000" dirty="0"/>
              <a:t>studies.</a:t>
            </a:r>
            <a:endParaRPr lang="en-US" sz="1000" dirty="0"/>
          </a:p>
          <a:p>
            <a:endParaRPr lang="en-US" sz="1100" dirty="0"/>
          </a:p>
          <a:p>
            <a:pPr marL="174708" indent="-174708" defTabSz="931774">
              <a:buFont typeface="Arial" panose="020B0604020202020204" pitchFamily="34" charset="0"/>
              <a:buChar char="•"/>
              <a:defRPr/>
            </a:pPr>
            <a:endParaRPr lang="en-US" sz="1000" dirty="0">
              <a:solidFill>
                <a:srgbClr val="FF0000"/>
              </a:solidFill>
            </a:endParaRP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4461247-9CA0-4B69-BCE1-7C62D1CFBB61}" type="slidenum">
              <a:rPr lang="en-US" smtClean="0"/>
              <a:pPr/>
              <a:t>5</a:t>
            </a:fld>
            <a:endParaRPr lang="en-US"/>
          </a:p>
        </p:txBody>
      </p:sp>
    </p:spTree>
    <p:extLst>
      <p:ext uri="{BB962C8B-B14F-4D97-AF65-F5344CB8AC3E}">
        <p14:creationId xmlns:p14="http://schemas.microsoft.com/office/powerpoint/2010/main" val="519051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u="sng" dirty="0" smtClean="0"/>
              <a:t>Sonoma</a:t>
            </a:r>
            <a:r>
              <a:rPr lang="en-US" b="1" u="sng" baseline="0" dirty="0" smtClean="0"/>
              <a:t> Verde Project</a:t>
            </a:r>
          </a:p>
          <a:p>
            <a:endParaRPr lang="en-US" baseline="0" dirty="0" smtClean="0"/>
          </a:p>
          <a:p>
            <a:pPr>
              <a:buFont typeface="Arial" pitchFamily="34" charset="0"/>
              <a:buChar char="•"/>
            </a:pPr>
            <a:r>
              <a:rPr lang="en-US" baseline="0" dirty="0" smtClean="0"/>
              <a:t>  Site comprises approximately 62.9 acres of land located northwest Bexar County</a:t>
            </a:r>
          </a:p>
          <a:p>
            <a:pPr>
              <a:buFont typeface="Arial" pitchFamily="34" charset="0"/>
              <a:buChar char="•"/>
            </a:pPr>
            <a:r>
              <a:rPr lang="en-US" baseline="0" dirty="0" smtClean="0"/>
              <a:t>  Site under consideration for land development </a:t>
            </a:r>
          </a:p>
          <a:p>
            <a:pPr>
              <a:buFont typeface="Arial" pitchFamily="34" charset="0"/>
              <a:buChar char="•"/>
            </a:pPr>
            <a:r>
              <a:rPr lang="en-US" baseline="0" dirty="0" smtClean="0"/>
              <a:t>  Geophysical Survey conducted to support the ongoing engineering feasibility study</a:t>
            </a:r>
          </a:p>
          <a:p>
            <a:pPr lvl="1">
              <a:buFont typeface="Arial" pitchFamily="34" charset="0"/>
              <a:buChar char="•"/>
            </a:pPr>
            <a:r>
              <a:rPr lang="en-US" baseline="0" dirty="0" smtClean="0"/>
              <a:t>  Topography = hilltop to hillside topography, surface runoff drains to unnamed tributary of </a:t>
            </a:r>
            <a:r>
              <a:rPr lang="en-US" baseline="0" dirty="0" err="1" smtClean="0"/>
              <a:t>Huesta</a:t>
            </a:r>
            <a:r>
              <a:rPr lang="en-US" baseline="0" dirty="0" smtClean="0"/>
              <a:t> Creek</a:t>
            </a:r>
          </a:p>
          <a:p>
            <a:pPr lvl="1">
              <a:buFont typeface="Arial" pitchFamily="34" charset="0"/>
              <a:buChar char="•"/>
            </a:pPr>
            <a:r>
              <a:rPr lang="en-US" baseline="0" dirty="0" smtClean="0"/>
              <a:t>  Subsurface geology of Site and vicinity consists of :</a:t>
            </a:r>
          </a:p>
          <a:p>
            <a:pPr marL="1106481" lvl="2" indent="-174708">
              <a:buFont typeface="Courier New" pitchFamily="49" charset="0"/>
              <a:buChar char="o"/>
            </a:pPr>
            <a:r>
              <a:rPr lang="en-US" baseline="0" dirty="0" smtClean="0"/>
              <a:t>  </a:t>
            </a:r>
            <a:r>
              <a:rPr lang="en-US" baseline="0" dirty="0" err="1" smtClean="0"/>
              <a:t>Kainer</a:t>
            </a:r>
            <a:r>
              <a:rPr lang="en-US" baseline="0" dirty="0" smtClean="0"/>
              <a:t> Formation = consists of the lowermost members of the Edwards Limestone </a:t>
            </a:r>
          </a:p>
          <a:p>
            <a:pPr marL="1106481" lvl="2" indent="-174708">
              <a:buFont typeface="Courier New" pitchFamily="49" charset="0"/>
              <a:buChar char="o"/>
            </a:pPr>
            <a:r>
              <a:rPr lang="en-US" baseline="0" dirty="0" smtClean="0"/>
              <a:t>  Walnut Formation = limestone, marl, and dolomitic limestone (designated the basal nodular member of the </a:t>
            </a:r>
            <a:r>
              <a:rPr lang="en-US" baseline="0" dirty="0" err="1" smtClean="0"/>
              <a:t>kainer</a:t>
            </a:r>
            <a:r>
              <a:rPr lang="en-US" baseline="0" dirty="0" smtClean="0"/>
              <a:t> formation)</a:t>
            </a:r>
          </a:p>
          <a:p>
            <a:pPr marL="1106481" lvl="2" indent="-174708">
              <a:buFont typeface="Courier New" pitchFamily="49" charset="0"/>
              <a:buChar char="o"/>
            </a:pPr>
            <a:r>
              <a:rPr lang="en-US" baseline="0" dirty="0" smtClean="0"/>
              <a:t>  Glen Rose Formation = limestone, dolomitic limestone, argillaceous limestone, and marl</a:t>
            </a:r>
          </a:p>
          <a:p>
            <a:pPr lvl="0">
              <a:buFont typeface="Arial" pitchFamily="34" charset="0"/>
              <a:buChar char="•"/>
            </a:pPr>
            <a:r>
              <a:rPr lang="en-US" baseline="0" dirty="0" smtClean="0"/>
              <a:t>  Site is located along the southern edge of the Balcones Fault Zone – northeast-southwest trending en echelon normal fault system (upper Cretaceous in the SE with lower cretaceous in the NW)</a:t>
            </a:r>
          </a:p>
          <a:p>
            <a:pPr>
              <a:buFont typeface="Arial" pitchFamily="34" charset="0"/>
              <a:buChar char="•"/>
            </a:pPr>
            <a:r>
              <a:rPr lang="en-US" baseline="0" dirty="0" smtClean="0"/>
              <a:t>  Entire site is located within the Edwards Aquifer Recharge Zone – any karst features encountered are capable of transmitting recharge.</a:t>
            </a:r>
          </a:p>
          <a:p>
            <a:pPr>
              <a:buFont typeface="Arial" pitchFamily="34" charset="0"/>
              <a:buChar char="•"/>
            </a:pPr>
            <a:r>
              <a:rPr lang="en-US" baseline="0" dirty="0" smtClean="0"/>
              <a:t>  Additionally, the site is fully located within Karst Zone 1 – which are areas known to contain federally-listed  invertebrate karst species.</a:t>
            </a:r>
          </a:p>
          <a:p>
            <a:pPr>
              <a:buFont typeface="Arial" pitchFamily="34" charset="0"/>
              <a:buChar char="•"/>
            </a:pPr>
            <a:endParaRPr lang="en-US" baseline="0" dirty="0" smtClean="0"/>
          </a:p>
          <a:p>
            <a:pPr>
              <a:buFont typeface="Arial" pitchFamily="34" charset="0"/>
              <a:buChar char="•"/>
            </a:pPr>
            <a:r>
              <a:rPr lang="en-US" baseline="0" dirty="0" smtClean="0"/>
              <a:t>  Karst Features K-1, K-2, K-3 mapped within SITE boundaries</a:t>
            </a:r>
          </a:p>
          <a:p>
            <a:pPr>
              <a:buFont typeface="Arial" pitchFamily="34" charset="0"/>
              <a:buNone/>
            </a:pPr>
            <a:endParaRPr lang="en-US" baseline="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DC</a:t>
            </a:r>
            <a:r>
              <a:rPr lang="en-US" baseline="0" dirty="0" smtClean="0"/>
              <a:t> Electrical Resistivity survey was conducted at the site.</a:t>
            </a:r>
          </a:p>
          <a:p>
            <a:endParaRPr lang="en-US" baseline="0" dirty="0" smtClean="0"/>
          </a:p>
          <a:p>
            <a:r>
              <a:rPr lang="en-US" baseline="0" dirty="0" smtClean="0"/>
              <a:t>Contiguous grid placement of Grid-1 through Grid-60 allowed for combined 3D geophysical survey data reduction and modeling</a:t>
            </a:r>
          </a:p>
          <a:p>
            <a:endParaRPr lang="en-US" baseline="0" dirty="0" smtClean="0"/>
          </a:p>
          <a:p>
            <a:r>
              <a:rPr lang="en-US" baseline="0" dirty="0" smtClean="0"/>
              <a:t>Within individual survey grids, electrodes were placed along cleared transect lines and spatially distributed to provide an interpretation of subsurface conditions</a:t>
            </a:r>
          </a:p>
          <a:p>
            <a:endParaRPr lang="en-US" baseline="0" dirty="0" smtClean="0"/>
          </a:p>
          <a:p>
            <a:r>
              <a:rPr lang="en-US" baseline="0" dirty="0" smtClean="0"/>
              <a:t>Electrical properties of geologic media were measured to an approximate depth of 30-40 feet below existing grade – produced 2D profiles and 3D block models</a:t>
            </a:r>
          </a:p>
          <a:p>
            <a:endParaRPr lang="en-US" baseline="0" dirty="0" smtClean="0"/>
          </a:p>
          <a:p>
            <a:r>
              <a:rPr lang="en-US" baseline="0" dirty="0" smtClean="0"/>
              <a:t>(Above) Example of modeling for Grid-1 through Grid-4</a:t>
            </a:r>
          </a:p>
          <a:p>
            <a:endParaRPr lang="en-US" baseline="0" dirty="0" smtClean="0"/>
          </a:p>
          <a:p>
            <a:pPr marL="174708" indent="-174708">
              <a:buFont typeface="Arial" panose="020B0604020202020204" pitchFamily="34" charset="0"/>
              <a:buChar char="•"/>
            </a:pPr>
            <a:r>
              <a:rPr lang="en-US" baseline="0" dirty="0" smtClean="0"/>
              <a:t>Color coded blocks to depict variations in electrical resistivity</a:t>
            </a:r>
          </a:p>
          <a:p>
            <a:pPr marL="174708" indent="-174708">
              <a:buFont typeface="Arial" panose="020B0604020202020204" pitchFamily="34" charset="0"/>
              <a:buChar char="•"/>
            </a:pPr>
            <a:r>
              <a:rPr lang="en-US" baseline="0" dirty="0" smtClean="0"/>
              <a:t>Resistivity values ranged from less than 50 to greater than 4,000 ohm-m = great heterogeneity in geologic media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7</a:t>
            </a:fld>
            <a:endParaRPr lang="en-US"/>
          </a:p>
        </p:txBody>
      </p:sp>
    </p:spTree>
    <p:extLst>
      <p:ext uri="{BB962C8B-B14F-4D97-AF65-F5344CB8AC3E}">
        <p14:creationId xmlns:p14="http://schemas.microsoft.com/office/powerpoint/2010/main" val="2579379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a:t>
            </a:r>
            <a:r>
              <a:rPr lang="en-US" baseline="0" dirty="0" smtClean="0"/>
              <a:t> plan-view plots were developed from the composite 3D geophysical model to further evaluate lateral and vertical changes in electrical resistivity throughout the study area, especially locations of the mapped karst features K-1, K-2, and K-3</a:t>
            </a:r>
          </a:p>
          <a:p>
            <a:endParaRPr lang="en-US" baseline="0" dirty="0" smtClean="0"/>
          </a:p>
          <a:p>
            <a:r>
              <a:rPr lang="en-US" baseline="0" dirty="0" smtClean="0"/>
              <a:t>Pictured are the plan-view depth slices obtained from the 4-foot, 12-foot, 22-foot, and 34-foot depth intervals.</a:t>
            </a:r>
          </a:p>
          <a:p>
            <a:endParaRPr lang="en-US" baseline="0" dirty="0" smtClean="0"/>
          </a:p>
          <a:p>
            <a:pPr marL="174708" indent="-174708">
              <a:buFont typeface="Arial" panose="020B0604020202020204" pitchFamily="34" charset="0"/>
              <a:buChar char="•"/>
            </a:pPr>
            <a:r>
              <a:rPr lang="en-US" baseline="0" dirty="0" smtClean="0"/>
              <a:t>Karst features consisting of large voids or linear lateral/vertically-extensive dissolution features can be expected to generally correlate to high resistivity anomalies exhibiting values greater than 1,700 ohm-m</a:t>
            </a:r>
          </a:p>
        </p:txBody>
      </p:sp>
      <p:sp>
        <p:nvSpPr>
          <p:cNvPr id="4" name="Slide Number Placeholder 3"/>
          <p:cNvSpPr>
            <a:spLocks noGrp="1"/>
          </p:cNvSpPr>
          <p:nvPr>
            <p:ph type="sldNum" sz="quarter" idx="10"/>
          </p:nvPr>
        </p:nvSpPr>
        <p:spPr/>
        <p:txBody>
          <a:bodyPr/>
          <a:lstStyle/>
          <a:p>
            <a:fld id="{84461247-9CA0-4B69-BCE1-7C62D1CFBB61}" type="slidenum">
              <a:rPr lang="en-US" smtClean="0"/>
              <a:pPr/>
              <a:t>8</a:t>
            </a:fld>
            <a:endParaRPr lang="en-US"/>
          </a:p>
        </p:txBody>
      </p:sp>
    </p:spTree>
    <p:extLst>
      <p:ext uri="{BB962C8B-B14F-4D97-AF65-F5344CB8AC3E}">
        <p14:creationId xmlns:p14="http://schemas.microsoft.com/office/powerpoint/2010/main" val="257937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u="sng" dirty="0" smtClean="0"/>
              <a:t>Redbird</a:t>
            </a:r>
            <a:r>
              <a:rPr lang="en-US" b="1" u="sng" baseline="0" dirty="0" smtClean="0"/>
              <a:t> Ranch Project </a:t>
            </a:r>
          </a:p>
          <a:p>
            <a:endParaRPr lang="en-US" baseline="0" dirty="0" smtClean="0"/>
          </a:p>
          <a:p>
            <a:pPr>
              <a:buFontTx/>
              <a:buChar char="-"/>
            </a:pPr>
            <a:r>
              <a:rPr lang="en-US" baseline="0" dirty="0" smtClean="0"/>
              <a:t> Approximately 18.86 acres of land located in west Bexar County</a:t>
            </a:r>
          </a:p>
          <a:p>
            <a:pPr>
              <a:buFontTx/>
              <a:buChar char="-"/>
            </a:pPr>
            <a:r>
              <a:rPr lang="en-US" baseline="0" dirty="0" smtClean="0"/>
              <a:t> Site under consideration for land development</a:t>
            </a:r>
          </a:p>
          <a:p>
            <a:pPr>
              <a:buFontTx/>
              <a:buChar char="-"/>
            </a:pPr>
            <a:r>
              <a:rPr lang="en-US" baseline="0" dirty="0" smtClean="0"/>
              <a:t> Subsurface geology consist of limestone strata exhibiting varying degrees of karst formation, which can negatively impact foundation systems and significantly delay construction, if encountered</a:t>
            </a:r>
          </a:p>
          <a:p>
            <a:pPr>
              <a:buFontTx/>
              <a:buChar char="-"/>
            </a:pPr>
            <a:r>
              <a:rPr lang="en-US" baseline="0" dirty="0" smtClean="0"/>
              <a:t> Site is generally comprised of hilltop to </a:t>
            </a:r>
            <a:r>
              <a:rPr lang="en-US" baseline="0" dirty="0" err="1" smtClean="0"/>
              <a:t>hilllside</a:t>
            </a:r>
            <a:r>
              <a:rPr lang="en-US" baseline="0" dirty="0" smtClean="0"/>
              <a:t> topography with drainage occurring primarily to the south/southeast and the northeast</a:t>
            </a:r>
          </a:p>
          <a:p>
            <a:pPr>
              <a:buFontTx/>
              <a:buChar char="-"/>
            </a:pPr>
            <a:r>
              <a:rPr lang="en-US" baseline="0" dirty="0" smtClean="0"/>
              <a:t> </a:t>
            </a:r>
            <a:r>
              <a:rPr lang="en-US" baseline="0" dirty="0" err="1" smtClean="0"/>
              <a:t>Potranca</a:t>
            </a:r>
            <a:r>
              <a:rPr lang="en-US" baseline="0" dirty="0" smtClean="0"/>
              <a:t> Creek and an unnamed tributary does not cross the site, however, the southernmost portion of the site lies within the 100-year floodplain</a:t>
            </a:r>
          </a:p>
          <a:p>
            <a:pPr>
              <a:buFontTx/>
              <a:buChar char="-"/>
            </a:pPr>
            <a:r>
              <a:rPr lang="en-US" baseline="0" dirty="0" smtClean="0"/>
              <a:t>  Greatest potential for </a:t>
            </a:r>
            <a:r>
              <a:rPr lang="en-US" baseline="0" dirty="0" smtClean="0"/>
              <a:t>karst</a:t>
            </a:r>
            <a:r>
              <a:rPr lang="en-US" dirty="0" smtClean="0"/>
              <a:t> development</a:t>
            </a:r>
            <a:r>
              <a:rPr lang="en-US" baseline="0" dirty="0" smtClean="0"/>
              <a:t> </a:t>
            </a:r>
            <a:r>
              <a:rPr lang="en-US" baseline="0" dirty="0" smtClean="0"/>
              <a:t>– likely along the margins of the ridge feature within the low-lying and more steeply sloping southern and eastern portions of the property</a:t>
            </a:r>
          </a:p>
          <a:p>
            <a:pPr>
              <a:buFontTx/>
              <a:buChar char="-"/>
            </a:pPr>
            <a:endParaRPr lang="en-US" baseline="0" dirty="0" smtClean="0"/>
          </a:p>
          <a:p>
            <a:pPr>
              <a:buFontTx/>
              <a:buChar char="-"/>
            </a:pPr>
            <a:r>
              <a:rPr lang="en-US" baseline="0" dirty="0" smtClean="0"/>
              <a:t> Subsurface geology of the SITE consists of Cretaceous-age Pecan Gap Marl and/or Austin Chalk.</a:t>
            </a:r>
          </a:p>
          <a:p>
            <a:pPr lvl="1">
              <a:buFontTx/>
              <a:buChar char="-"/>
            </a:pPr>
            <a:r>
              <a:rPr lang="en-US" baseline="0" dirty="0" smtClean="0"/>
              <a:t> Pecan Gap Marl:  calcareous shale and marl with some </a:t>
            </a:r>
            <a:r>
              <a:rPr lang="en-US" baseline="0" dirty="0" err="1" smtClean="0"/>
              <a:t>interbedded</a:t>
            </a:r>
            <a:r>
              <a:rPr lang="en-US" baseline="0" dirty="0" smtClean="0"/>
              <a:t> </a:t>
            </a:r>
            <a:r>
              <a:rPr lang="en-US" baseline="0" dirty="0" err="1" smtClean="0"/>
              <a:t>bentonitic</a:t>
            </a:r>
            <a:r>
              <a:rPr lang="en-US" baseline="0" dirty="0" smtClean="0"/>
              <a:t> or clayey zones – NOT typically prone to </a:t>
            </a:r>
            <a:r>
              <a:rPr lang="en-US" baseline="0" dirty="0" err="1" smtClean="0"/>
              <a:t>signficant</a:t>
            </a:r>
            <a:r>
              <a:rPr lang="en-US" baseline="0" dirty="0" smtClean="0"/>
              <a:t> </a:t>
            </a:r>
            <a:r>
              <a:rPr lang="en-US" baseline="0" dirty="0" smtClean="0"/>
              <a:t>karst</a:t>
            </a:r>
            <a:r>
              <a:rPr lang="en-US" dirty="0" smtClean="0"/>
              <a:t> development</a:t>
            </a:r>
            <a:endParaRPr lang="en-US" baseline="0" dirty="0" smtClean="0"/>
          </a:p>
          <a:p>
            <a:pPr lvl="1">
              <a:buFontTx/>
              <a:buChar char="-"/>
            </a:pPr>
            <a:r>
              <a:rPr lang="en-US" baseline="0" dirty="0" smtClean="0"/>
              <a:t> Austin Chalk:  chalk, marl, and limestone – Prone to varying degrees of </a:t>
            </a:r>
            <a:r>
              <a:rPr lang="en-US" baseline="0" dirty="0" smtClean="0"/>
              <a:t>karst development, </a:t>
            </a:r>
            <a:r>
              <a:rPr lang="en-US" baseline="0" dirty="0" smtClean="0"/>
              <a:t>particularly in areas adjacent to fault zones or along natural drainage features.  Austin Chalk has been reported to have some of the most diverse caves in </a:t>
            </a:r>
            <a:r>
              <a:rPr lang="en-US" dirty="0"/>
              <a:t>T</a:t>
            </a:r>
            <a:r>
              <a:rPr lang="en-US" baseline="0" dirty="0" smtClean="0"/>
              <a:t>exas</a:t>
            </a:r>
            <a:r>
              <a:rPr lang="en-US" baseline="0" dirty="0" smtClean="0"/>
              <a:t>.</a:t>
            </a:r>
          </a:p>
          <a:p>
            <a:pPr lvl="1">
              <a:buFontTx/>
              <a:buChar char="-"/>
            </a:pPr>
            <a:endParaRPr lang="en-US" baseline="0" dirty="0" smtClean="0"/>
          </a:p>
          <a:p>
            <a:pPr lvl="1">
              <a:buFontTx/>
              <a:buChar char="-"/>
            </a:pPr>
            <a:endParaRPr lang="en-US" baseline="0" dirty="0" smtClean="0"/>
          </a:p>
          <a:p>
            <a:pPr lvl="0">
              <a:buFontTx/>
              <a:buChar char="-"/>
            </a:pPr>
            <a:r>
              <a:rPr lang="en-US" baseline="0" dirty="0" smtClean="0"/>
              <a:t> A total of 3 large karst features, consisting of 2 caves and 1 vertical solution cavity) were identified within site boundaries</a:t>
            </a:r>
          </a:p>
          <a:p>
            <a:pPr lvl="0">
              <a:buFontTx/>
              <a:buChar char="-"/>
            </a:pPr>
            <a:endParaRPr lang="en-US" baseline="0" dirty="0" smtClean="0"/>
          </a:p>
          <a:p>
            <a:pPr lvl="0">
              <a:buFontTx/>
              <a:buChar char="-"/>
            </a:pPr>
            <a:r>
              <a:rPr lang="en-US" baseline="0" dirty="0" smtClean="0"/>
              <a:t> The surface expression of karst features in addition to the site specific topography and geology indicate the possibility of additional karst features the within the planned development footprint of the site.</a:t>
            </a:r>
          </a:p>
          <a:p>
            <a:pPr lvl="0">
              <a:buFontTx/>
              <a:buChar char="-"/>
            </a:pPr>
            <a:endParaRPr lang="en-US" baseline="0" dirty="0" smtClean="0"/>
          </a:p>
          <a:p>
            <a:pPr lvl="0">
              <a:buFontTx/>
              <a:buChar char="-"/>
            </a:pPr>
            <a:r>
              <a:rPr lang="en-US" baseline="0" dirty="0" smtClean="0"/>
              <a:t> Ground geophysical survey was recommended to evaluate for indications of large voids in the subsurface below planned construction area</a:t>
            </a:r>
            <a:endParaRPr lang="en-US" dirty="0"/>
          </a:p>
        </p:txBody>
      </p:sp>
      <p:sp>
        <p:nvSpPr>
          <p:cNvPr id="4" name="Slide Number Placeholder 3"/>
          <p:cNvSpPr>
            <a:spLocks noGrp="1"/>
          </p:cNvSpPr>
          <p:nvPr>
            <p:ph type="sldNum" sz="quarter" idx="10"/>
          </p:nvPr>
        </p:nvSpPr>
        <p:spPr/>
        <p:txBody>
          <a:bodyPr/>
          <a:lstStyle/>
          <a:p>
            <a:fld id="{84461247-9CA0-4B69-BCE1-7C62D1CFBB6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124200" y="6400800"/>
            <a:ext cx="5334000" cy="461665"/>
          </a:xfrm>
          <a:prstGeom prst="rect">
            <a:avLst/>
          </a:prstGeom>
        </p:spPr>
        <p:txBody>
          <a:bodyPr wrap="square">
            <a:spAutoFit/>
          </a:bodyPr>
          <a:lstStyle/>
          <a:p>
            <a:pPr eaLnBrk="0" fontAlgn="base" hangingPunct="0">
              <a:spcBef>
                <a:spcPct val="0"/>
              </a:spcBef>
              <a:spcAft>
                <a:spcPct val="0"/>
              </a:spcAft>
            </a:pPr>
            <a:r>
              <a:rPr lang="en-US" sz="1200" b="1" i="1" dirty="0" smtClean="0">
                <a:solidFill>
                  <a:srgbClr val="FFFFFF"/>
                </a:solidFill>
                <a:latin typeface="Calibri" pitchFamily="34" charset="0"/>
                <a:cs typeface="Calibri" pitchFamily="34" charset="0"/>
              </a:rPr>
              <a:t>Raba Kistner Quality Policy: </a:t>
            </a:r>
            <a:r>
              <a:rPr lang="en-US" sz="1200" b="0" i="1" dirty="0" smtClean="0">
                <a:solidFill>
                  <a:srgbClr val="FFFFFF"/>
                </a:solidFill>
                <a:latin typeface="Calibri" pitchFamily="34" charset="0"/>
                <a:cs typeface="Calibri" pitchFamily="34" charset="0"/>
              </a:rPr>
              <a:t>Raba Kistner is committed to deliver our services right:  The first time, on time, every time.</a:t>
            </a:r>
            <a:endParaRPr lang="en-US" sz="1200" b="0" i="1" dirty="0">
              <a:solidFill>
                <a:srgbClr val="FFFFFF"/>
              </a:solidFill>
              <a:latin typeface="Calibri" pitchFamily="34" charset="0"/>
              <a:cs typeface="Calibri"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27"/>
            <a:ext cx="9144000" cy="6858000"/>
          </a:xfrm>
          <a:prstGeom prst="rect">
            <a:avLst/>
          </a:prstGeom>
        </p:spPr>
      </p:pic>
      <p:sp>
        <p:nvSpPr>
          <p:cNvPr id="6" name="Rectangle 5"/>
          <p:cNvSpPr/>
          <p:nvPr userDrawn="1"/>
        </p:nvSpPr>
        <p:spPr>
          <a:xfrm>
            <a:off x="3067049" y="5911840"/>
            <a:ext cx="5772151" cy="646331"/>
          </a:xfrm>
          <a:prstGeom prst="rect">
            <a:avLst/>
          </a:prstGeom>
        </p:spPr>
        <p:txBody>
          <a:bodyPr wrap="square">
            <a:spAutoFit/>
          </a:bodyPr>
          <a:lstStyle/>
          <a:p>
            <a:r>
              <a:rPr lang="en-US" sz="1200" b="1" i="1" dirty="0" smtClean="0">
                <a:solidFill>
                  <a:schemeClr val="bg1"/>
                </a:solidFill>
                <a:latin typeface="Calibri" pitchFamily="34" charset="0"/>
                <a:cs typeface="Calibri" pitchFamily="34" charset="0"/>
              </a:rPr>
              <a:t>Raba Kistner Purpose: </a:t>
            </a:r>
            <a:r>
              <a:rPr lang="en-US" sz="1200" i="1" dirty="0" smtClean="0">
                <a:solidFill>
                  <a:schemeClr val="bg1"/>
                </a:solidFill>
                <a:latin typeface="Calibri" pitchFamily="34" charset="0"/>
                <a:cs typeface="Calibri" pitchFamily="34" charset="0"/>
              </a:rPr>
              <a:t>To provide professional consulting services with passion and integrity, to help build a better world for our employees, their families, our clients, and the communities we serve.</a:t>
            </a:r>
            <a:endParaRPr lang="en-US" sz="1200" i="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8273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356616"/>
            <a:ext cx="7848600" cy="457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600"/>
              </a:spcBef>
              <a:spcAft>
                <a:spcPts val="600"/>
              </a:spcAft>
              <a:defRPr/>
            </a:lvl1pPr>
            <a:lvl2pPr>
              <a:spcAft>
                <a:spcPts val="400"/>
              </a:spcAft>
              <a:defRPr/>
            </a:lvl2pPr>
            <a:lvl3pPr>
              <a:spcAft>
                <a:spcPts val="400"/>
              </a:spcAft>
              <a:defRPr/>
            </a:lvl3pPr>
            <a:lvl4pPr marL="1030288" indent="-231775">
              <a:spcAft>
                <a:spcPts val="400"/>
              </a:spcAft>
              <a:defRPr/>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8747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102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600200"/>
            <a:ext cx="3657600" cy="4343400"/>
          </a:xfrm>
        </p:spPr>
        <p:txBody>
          <a:bodyPr/>
          <a:lstStyle>
            <a:lvl1pPr>
              <a:defRPr sz="2400"/>
            </a:lvl1pPr>
            <a:lvl2pPr>
              <a:defRPr sz="2000"/>
            </a:lvl2pPr>
            <a:lvl3pPr>
              <a:defRPr sz="1600"/>
            </a:lvl3pPr>
            <a:lvl4pPr marL="1030288" indent="-231775">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600200"/>
            <a:ext cx="3657600" cy="4343400"/>
          </a:xfrm>
        </p:spPr>
        <p:txBody>
          <a:bodyPr/>
          <a:lstStyle>
            <a:lvl1pPr>
              <a:defRPr sz="2400"/>
            </a:lvl1pPr>
            <a:lvl2pPr>
              <a:defRPr sz="2000"/>
            </a:lvl2pPr>
            <a:lvl3pPr>
              <a:defRPr sz="1600"/>
            </a:lvl3pPr>
            <a:lvl4pPr marL="1030288" indent="-231775">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11838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0200"/>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286000"/>
            <a:ext cx="3657600" cy="3657600"/>
          </a:xfrm>
        </p:spPr>
        <p:txBody>
          <a:bodyPr/>
          <a:lstStyle>
            <a:lvl1pPr>
              <a:defRPr sz="2400"/>
            </a:lvl1pPr>
            <a:lvl2pPr>
              <a:defRPr sz="2000"/>
            </a:lvl2pPr>
            <a:lvl3pPr>
              <a:defRPr sz="1800"/>
            </a:lvl3pPr>
            <a:lvl4pPr marL="1030288" indent="-231775">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800600" y="1600200"/>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2286000"/>
            <a:ext cx="3657600" cy="3657600"/>
          </a:xfrm>
        </p:spPr>
        <p:txBody>
          <a:bodyPr/>
          <a:lstStyle>
            <a:lvl1pPr>
              <a:defRPr sz="2400"/>
            </a:lvl1pPr>
            <a:lvl2pPr>
              <a:defRPr sz="2000"/>
            </a:lvl2pPr>
            <a:lvl3pPr>
              <a:defRPr sz="1800"/>
            </a:lvl3pPr>
            <a:lvl4pPr marL="1030288" indent="-231775">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20240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C0CFACF-ED56-4836-9689-66EEFC8FE254}" type="slidenum">
              <a:rPr lang="en-US"/>
              <a:pPr>
                <a:defRPr/>
              </a:pPr>
              <a:t>‹#›</a:t>
            </a:fld>
            <a:endParaRPr lang="en-US" dirty="0"/>
          </a:p>
        </p:txBody>
      </p:sp>
    </p:spTree>
    <p:extLst>
      <p:ext uri="{BB962C8B-B14F-4D97-AF65-F5344CB8AC3E}">
        <p14:creationId xmlns:p14="http://schemas.microsoft.com/office/powerpoint/2010/main" val="27214394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600201"/>
            <a:ext cx="7845552"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Placeholder 1"/>
          <p:cNvSpPr>
            <a:spLocks noGrp="1"/>
          </p:cNvSpPr>
          <p:nvPr>
            <p:ph type="title"/>
          </p:nvPr>
        </p:nvSpPr>
        <p:spPr>
          <a:xfrm>
            <a:off x="1295400" y="356616"/>
            <a:ext cx="7848600" cy="457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55371492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2" r:id="rId4"/>
    <p:sldLayoutId id="2147483653" r:id="rId5"/>
    <p:sldLayoutId id="2147483656" r:id="rId6"/>
  </p:sldLayoutIdLst>
  <p:txStyles>
    <p:title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ts val="600"/>
        </a:spcBef>
        <a:spcAft>
          <a:spcPts val="600"/>
        </a:spcAft>
        <a:buClr>
          <a:srgbClr val="AA272F"/>
        </a:buClr>
        <a:buFont typeface="Webdings" pitchFamily="18" charset="2"/>
        <a:buChar char="4"/>
        <a:defRPr sz="2400" kern="1200">
          <a:solidFill>
            <a:schemeClr val="bg1"/>
          </a:solidFill>
          <a:latin typeface="+mn-lt"/>
          <a:ea typeface="+mn-ea"/>
          <a:cs typeface="+mn-cs"/>
        </a:defRPr>
      </a:lvl1pPr>
      <a:lvl2pPr marL="573088" indent="-231775" algn="l" defTabSz="914400" rtl="0" eaLnBrk="1" latinLnBrk="0" hangingPunct="1">
        <a:spcBef>
          <a:spcPts val="400"/>
        </a:spcBef>
        <a:spcAft>
          <a:spcPts val="400"/>
        </a:spcAft>
        <a:buFont typeface="Arial" pitchFamily="34" charset="0"/>
        <a:buChar char="•"/>
        <a:defRPr sz="2000" kern="1200">
          <a:solidFill>
            <a:schemeClr val="bg1"/>
          </a:solidFill>
          <a:latin typeface="+mn-lt"/>
          <a:ea typeface="+mn-ea"/>
          <a:cs typeface="+mn-cs"/>
        </a:defRPr>
      </a:lvl2pPr>
      <a:lvl3pPr marL="798513" indent="-225425" algn="l" defTabSz="914400" rtl="0" eaLnBrk="1" latinLnBrk="0" hangingPunct="1">
        <a:spcBef>
          <a:spcPts val="300"/>
        </a:spcBef>
        <a:spcAft>
          <a:spcPts val="400"/>
        </a:spcAft>
        <a:buFont typeface="Courier New" pitchFamily="49" charset="0"/>
        <a:buChar char="o"/>
        <a:defRPr sz="16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mailto:rklar@rkci.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276600" y="3733800"/>
            <a:ext cx="53224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2800" b="1" dirty="0" smtClean="0">
                <a:solidFill>
                  <a:schemeClr val="bg1"/>
                </a:solidFill>
                <a:latin typeface="Calibri" pitchFamily="34" charset="0"/>
                <a:cs typeface="Calibri" pitchFamily="34" charset="0"/>
              </a:rPr>
              <a:t>Klar, Richard V., McCoy, Zaneta, and </a:t>
            </a:r>
            <a:r>
              <a:rPr lang="en-US" sz="2800" b="1" dirty="0" err="1" smtClean="0">
                <a:solidFill>
                  <a:schemeClr val="bg1"/>
                </a:solidFill>
                <a:latin typeface="Calibri" pitchFamily="34" charset="0"/>
                <a:cs typeface="Calibri" pitchFamily="34" charset="0"/>
              </a:rPr>
              <a:t>Prikryl</a:t>
            </a:r>
            <a:r>
              <a:rPr lang="en-US" sz="2800" b="1" dirty="0" smtClean="0">
                <a:solidFill>
                  <a:schemeClr val="bg1"/>
                </a:solidFill>
                <a:latin typeface="Calibri" pitchFamily="34" charset="0"/>
                <a:cs typeface="Calibri" pitchFamily="34" charset="0"/>
              </a:rPr>
              <a:t>, James D.</a:t>
            </a:r>
          </a:p>
          <a:p>
            <a:endParaRPr lang="en-US" sz="2800" b="1" dirty="0" smtClean="0">
              <a:solidFill>
                <a:schemeClr val="bg1"/>
              </a:solidFill>
              <a:latin typeface="Calibri" pitchFamily="34" charset="0"/>
              <a:cs typeface="Calibri" pitchFamily="34" charset="0"/>
            </a:endParaRPr>
          </a:p>
          <a:p>
            <a:r>
              <a:rPr lang="en-US" sz="1600" b="1" dirty="0" smtClean="0">
                <a:solidFill>
                  <a:schemeClr val="bg1"/>
                </a:solidFill>
                <a:latin typeface="Calibri" pitchFamily="34" charset="0"/>
                <a:cs typeface="Calibri" pitchFamily="34" charset="0"/>
              </a:rPr>
              <a:t>GSA South-Central Section Meeting</a:t>
            </a:r>
          </a:p>
          <a:p>
            <a:r>
              <a:rPr lang="en-US" sz="1600" b="1" dirty="0" smtClean="0">
                <a:solidFill>
                  <a:schemeClr val="bg1"/>
                </a:solidFill>
                <a:latin typeface="Calibri" pitchFamily="34" charset="0"/>
                <a:cs typeface="Calibri" pitchFamily="34" charset="0"/>
              </a:rPr>
              <a:t>March 14, 2017</a:t>
            </a:r>
            <a:endParaRPr lang="en-US" sz="1600" b="1" dirty="0">
              <a:latin typeface="Calibri" pitchFamily="34" charset="0"/>
              <a:cs typeface="Calibri" pitchFamily="34" charset="0"/>
            </a:endParaRPr>
          </a:p>
        </p:txBody>
      </p:sp>
      <p:sp>
        <p:nvSpPr>
          <p:cNvPr id="3" name="Text Box 2"/>
          <p:cNvSpPr txBox="1">
            <a:spLocks noChangeArrowheads="1"/>
          </p:cNvSpPr>
          <p:nvPr/>
        </p:nvSpPr>
        <p:spPr bwMode="auto">
          <a:xfrm>
            <a:off x="1524000" y="1828800"/>
            <a:ext cx="7467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2800" b="1" dirty="0" smtClean="0">
                <a:solidFill>
                  <a:schemeClr val="bg1"/>
                </a:solidFill>
                <a:latin typeface="Calibri" pitchFamily="34" charset="0"/>
                <a:cs typeface="Calibri" pitchFamily="34" charset="0"/>
              </a:rPr>
              <a:t>Reducing the Uncertainty of Site Characterization Studies in Karst Settings through the use of Near-Surface Geophysics</a:t>
            </a:r>
            <a:endParaRPr lang="en-US" b="1" dirty="0" smtClean="0">
              <a:solidFill>
                <a:schemeClr val="bg1"/>
              </a:solidFill>
              <a:latin typeface="Calibri" pitchFamily="34" charset="0"/>
              <a:cs typeface="Calibri" pitchFamily="34" charset="0"/>
            </a:endParaRPr>
          </a:p>
          <a:p>
            <a:endParaRPr lang="en-US" b="1" dirty="0">
              <a:latin typeface="Calibri" pitchFamily="34" charset="0"/>
              <a:cs typeface="Calibri" pitchFamily="34" charset="0"/>
            </a:endParaRPr>
          </a:p>
        </p:txBody>
      </p:sp>
    </p:spTree>
    <p:extLst>
      <p:ext uri="{BB962C8B-B14F-4D97-AF65-F5344CB8AC3E}">
        <p14:creationId xmlns:p14="http://schemas.microsoft.com/office/powerpoint/2010/main" val="3705216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2 – Redbird Ranch</a:t>
            </a:r>
            <a:endParaRPr lang="en-US" dirty="0"/>
          </a:p>
        </p:txBody>
      </p:sp>
      <p:pic>
        <p:nvPicPr>
          <p:cNvPr id="10" name="Picture 9" descr="Pages from RedBird Report_Page_3.jpg"/>
          <p:cNvPicPr>
            <a:picLocks noChangeAspect="1"/>
          </p:cNvPicPr>
          <p:nvPr/>
        </p:nvPicPr>
        <p:blipFill>
          <a:blip r:embed="rId3" cstate="print"/>
          <a:srcRect l="362" t="1955" r="1403"/>
          <a:stretch>
            <a:fillRect/>
          </a:stretch>
        </p:blipFill>
        <p:spPr>
          <a:xfrm>
            <a:off x="152400" y="1600200"/>
            <a:ext cx="5334000" cy="3821702"/>
          </a:xfrm>
          <a:prstGeom prst="rect">
            <a:avLst/>
          </a:prstGeom>
        </p:spPr>
      </p:pic>
      <p:pic>
        <p:nvPicPr>
          <p:cNvPr id="11" name="Picture 10" descr="Pages from RedBird Report_Page_4.jpg"/>
          <p:cNvPicPr>
            <a:picLocks noChangeAspect="1"/>
          </p:cNvPicPr>
          <p:nvPr/>
        </p:nvPicPr>
        <p:blipFill>
          <a:blip r:embed="rId4" cstate="print"/>
          <a:srcRect l="47838" t="6046" r="3236" b="6283"/>
          <a:stretch>
            <a:fillRect/>
          </a:stretch>
        </p:blipFill>
        <p:spPr>
          <a:xfrm>
            <a:off x="5486400" y="1371600"/>
            <a:ext cx="3429000" cy="4419600"/>
          </a:xfrm>
          <a:prstGeom prst="rect">
            <a:avLst/>
          </a:prstGeom>
        </p:spPr>
      </p:pic>
    </p:spTree>
    <p:extLst>
      <p:ext uri="{BB962C8B-B14F-4D97-AF65-F5344CB8AC3E}">
        <p14:creationId xmlns:p14="http://schemas.microsoft.com/office/powerpoint/2010/main" val="368418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2 – Redbird Ranch</a:t>
            </a:r>
            <a:endParaRPr lang="en-US" dirty="0"/>
          </a:p>
        </p:txBody>
      </p:sp>
      <p:pic>
        <p:nvPicPr>
          <p:cNvPr id="6" name="Picture 5" descr="Figure 1 - Project Planning Map.jpg"/>
          <p:cNvPicPr>
            <a:picLocks noChangeAspect="1"/>
          </p:cNvPicPr>
          <p:nvPr/>
        </p:nvPicPr>
        <p:blipFill>
          <a:blip r:embed="rId3" cstate="print"/>
          <a:stretch>
            <a:fillRect/>
          </a:stretch>
        </p:blipFill>
        <p:spPr>
          <a:xfrm>
            <a:off x="1233414" y="1219200"/>
            <a:ext cx="6677171" cy="4813628"/>
          </a:xfrm>
          <a:prstGeom prst="rect">
            <a:avLst/>
          </a:prstGeom>
        </p:spPr>
      </p:pic>
    </p:spTree>
    <p:extLst>
      <p:ext uri="{BB962C8B-B14F-4D97-AF65-F5344CB8AC3E}">
        <p14:creationId xmlns:p14="http://schemas.microsoft.com/office/powerpoint/2010/main" val="2252922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3 – Bulverde Road</a:t>
            </a:r>
            <a:endParaRPr lang="en-US" dirty="0"/>
          </a:p>
        </p:txBody>
      </p:sp>
      <p:pic>
        <p:nvPicPr>
          <p:cNvPr id="6" name="Picture 5" descr="Figure 1 - Project Planning Map.jpg"/>
          <p:cNvPicPr>
            <a:picLocks noChangeAspect="1"/>
          </p:cNvPicPr>
          <p:nvPr/>
        </p:nvPicPr>
        <p:blipFill>
          <a:blip r:embed="rId3" cstate="print"/>
          <a:stretch>
            <a:fillRect/>
          </a:stretch>
        </p:blipFill>
        <p:spPr>
          <a:xfrm>
            <a:off x="838200" y="1219201"/>
            <a:ext cx="7391400" cy="4846672"/>
          </a:xfrm>
          <a:prstGeom prst="rect">
            <a:avLst/>
          </a:prstGeom>
        </p:spPr>
      </p:pic>
    </p:spTree>
    <p:extLst>
      <p:ext uri="{BB962C8B-B14F-4D97-AF65-F5344CB8AC3E}">
        <p14:creationId xmlns:p14="http://schemas.microsoft.com/office/powerpoint/2010/main" val="3127449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3 – Bulverde Road</a:t>
            </a:r>
            <a:endParaRPr lang="en-US" dirty="0"/>
          </a:p>
        </p:txBody>
      </p:sp>
      <p:pic>
        <p:nvPicPr>
          <p:cNvPr id="6" name="Content Placeholder 5" descr="Figure 3A - Transects 1-5.jpg"/>
          <p:cNvPicPr>
            <a:picLocks noGrp="1" noChangeAspect="1"/>
          </p:cNvPicPr>
          <p:nvPr>
            <p:ph sz="half" idx="1"/>
          </p:nvPr>
        </p:nvPicPr>
        <p:blipFill>
          <a:blip r:embed="rId3" cstate="print"/>
          <a:stretch>
            <a:fillRect/>
          </a:stretch>
        </p:blipFill>
        <p:spPr>
          <a:xfrm>
            <a:off x="152401" y="2066365"/>
            <a:ext cx="4343400" cy="28104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Figure 3B - Transects 6-9.jpg"/>
          <p:cNvPicPr>
            <a:picLocks noGrp="1" noChangeAspect="1"/>
          </p:cNvPicPr>
          <p:nvPr>
            <p:ph sz="half" idx="2"/>
          </p:nvPr>
        </p:nvPicPr>
        <p:blipFill>
          <a:blip r:embed="rId4" cstate="print"/>
          <a:stretch>
            <a:fillRect/>
          </a:stretch>
        </p:blipFill>
        <p:spPr>
          <a:xfrm>
            <a:off x="4648200" y="2066365"/>
            <a:ext cx="4343400" cy="28104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7629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3 – Bulverde Road</a:t>
            </a:r>
            <a:endParaRPr lang="en-US" dirty="0"/>
          </a:p>
        </p:txBody>
      </p:sp>
      <p:pic>
        <p:nvPicPr>
          <p:cNvPr id="3" name="Picture 2" descr="Figure 6 - Resistivity Pseudo 3D Contour Plot Map.jpg"/>
          <p:cNvPicPr>
            <a:picLocks noChangeAspect="1"/>
          </p:cNvPicPr>
          <p:nvPr/>
        </p:nvPicPr>
        <p:blipFill>
          <a:blip r:embed="rId3" cstate="print"/>
          <a:stretch>
            <a:fillRect/>
          </a:stretch>
        </p:blipFill>
        <p:spPr>
          <a:xfrm>
            <a:off x="1042447" y="1295399"/>
            <a:ext cx="7094226" cy="4677473"/>
          </a:xfrm>
          <a:prstGeom prst="rect">
            <a:avLst/>
          </a:prstGeom>
        </p:spPr>
      </p:pic>
      <p:pic>
        <p:nvPicPr>
          <p:cNvPr id="5" name="Picture 4" descr="BRMS - Cave Footprint Map"/>
          <p:cNvPicPr>
            <a:picLocks noChangeAspect="1" noChangeArrowheads="1"/>
          </p:cNvPicPr>
          <p:nvPr/>
        </p:nvPicPr>
        <p:blipFill>
          <a:blip r:embed="rId4"/>
          <a:srcRect/>
          <a:stretch>
            <a:fillRect/>
          </a:stretch>
        </p:blipFill>
        <p:spPr bwMode="auto">
          <a:xfrm>
            <a:off x="1219200" y="4621464"/>
            <a:ext cx="1779333" cy="1375569"/>
          </a:xfrm>
          <a:prstGeom prst="rect">
            <a:avLst/>
          </a:prstGeom>
          <a:noFill/>
          <a:ln w="9525">
            <a:noFill/>
            <a:miter lim="800000"/>
            <a:headEnd/>
            <a:tailEnd/>
          </a:ln>
        </p:spPr>
      </p:pic>
    </p:spTree>
    <p:extLst>
      <p:ext uri="{BB962C8B-B14F-4D97-AF65-F5344CB8AC3E}">
        <p14:creationId xmlns:p14="http://schemas.microsoft.com/office/powerpoint/2010/main" val="3917629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3 – Bulverde Road</a:t>
            </a:r>
            <a:endParaRPr lang="en-US" dirty="0"/>
          </a:p>
        </p:txBody>
      </p:sp>
      <p:pic>
        <p:nvPicPr>
          <p:cNvPr id="3" name="Picture 2" descr="Figure 7 - 3D Survey Location Map.jpg"/>
          <p:cNvPicPr>
            <a:picLocks noChangeAspect="1"/>
          </p:cNvPicPr>
          <p:nvPr/>
        </p:nvPicPr>
        <p:blipFill>
          <a:blip r:embed="rId3" cstate="print"/>
          <a:stretch>
            <a:fillRect/>
          </a:stretch>
        </p:blipFill>
        <p:spPr>
          <a:xfrm>
            <a:off x="1267346" y="1231436"/>
            <a:ext cx="6657454" cy="4788364"/>
          </a:xfrm>
          <a:prstGeom prst="rect">
            <a:avLst/>
          </a:prstGeom>
        </p:spPr>
      </p:pic>
    </p:spTree>
    <p:extLst>
      <p:ext uri="{BB962C8B-B14F-4D97-AF65-F5344CB8AC3E}">
        <p14:creationId xmlns:p14="http://schemas.microsoft.com/office/powerpoint/2010/main" val="3917629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Project Example 4 – UTSA Multifunction Building</a:t>
            </a:r>
            <a:endParaRPr lang="en-US" dirty="0"/>
          </a:p>
        </p:txBody>
      </p:sp>
      <p:pic>
        <p:nvPicPr>
          <p:cNvPr id="4098" name="Picture 2" descr="E:\GSA\UTSA\Figure 2 - Resistivity Survey Location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3684043" cy="432320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E:\GSA\UTSA\Figure 3 - 2D Electrical Resistivity Profi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750697"/>
            <a:ext cx="4572000" cy="32882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2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Project Example 4 – UTSA Multifunction Building</a:t>
            </a:r>
            <a:endParaRPr lang="en-US" dirty="0"/>
          </a:p>
        </p:txBody>
      </p:sp>
      <p:grpSp>
        <p:nvGrpSpPr>
          <p:cNvPr id="3" name="Group 2"/>
          <p:cNvGrpSpPr/>
          <p:nvPr/>
        </p:nvGrpSpPr>
        <p:grpSpPr>
          <a:xfrm>
            <a:off x="152400" y="1910814"/>
            <a:ext cx="2909767" cy="3696855"/>
            <a:chOff x="152400" y="1910814"/>
            <a:chExt cx="2909767" cy="3696855"/>
          </a:xfrm>
        </p:grpSpPr>
        <p:pic>
          <p:nvPicPr>
            <p:cNvPr id="5122" name="Picture 2" descr="E:\GSA\UTSA\Figure 4 - 3D Electrical Resistivity Plan 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10814"/>
              <a:ext cx="2909767" cy="34209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330670"/>
              <a:ext cx="2362200" cy="276999"/>
            </a:xfrm>
            <a:prstGeom prst="rect">
              <a:avLst/>
            </a:prstGeom>
            <a:noFill/>
          </p:spPr>
          <p:txBody>
            <a:bodyPr wrap="square" rtlCol="0">
              <a:spAutoFit/>
            </a:bodyPr>
            <a:lstStyle/>
            <a:p>
              <a:pPr algn="ctr"/>
              <a:r>
                <a:rPr lang="en-US" sz="1200" b="1" dirty="0" smtClean="0"/>
                <a:t>3D Electrical Resistivity Plan View</a:t>
              </a:r>
              <a:endParaRPr lang="en-US" sz="1200" b="1" dirty="0"/>
            </a:p>
          </p:txBody>
        </p:sp>
      </p:grpSp>
      <p:grpSp>
        <p:nvGrpSpPr>
          <p:cNvPr id="5" name="Group 4"/>
          <p:cNvGrpSpPr/>
          <p:nvPr/>
        </p:nvGrpSpPr>
        <p:grpSpPr>
          <a:xfrm>
            <a:off x="3124200" y="1910814"/>
            <a:ext cx="2912863" cy="3875854"/>
            <a:chOff x="3124200" y="1910814"/>
            <a:chExt cx="2912863" cy="3875854"/>
          </a:xfrm>
        </p:grpSpPr>
        <p:pic>
          <p:nvPicPr>
            <p:cNvPr id="5123" name="Picture 3" descr="E:\GSA\UTSA\Figure 5 - 3D Resistivity Survey Location Map (2656 Oh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1910814"/>
              <a:ext cx="2912863" cy="341985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99531" y="5325003"/>
              <a:ext cx="2362200" cy="461665"/>
            </a:xfrm>
            <a:prstGeom prst="rect">
              <a:avLst/>
            </a:prstGeom>
            <a:noFill/>
          </p:spPr>
          <p:txBody>
            <a:bodyPr wrap="square" rtlCol="0">
              <a:spAutoFit/>
            </a:bodyPr>
            <a:lstStyle/>
            <a:p>
              <a:pPr algn="ctr"/>
              <a:r>
                <a:rPr lang="en-US" sz="1200" b="1" dirty="0" smtClean="0"/>
                <a:t>3D Electrical Resistivity Map</a:t>
              </a:r>
            </a:p>
            <a:p>
              <a:pPr algn="ctr"/>
              <a:r>
                <a:rPr lang="en-US" sz="1200" b="1" dirty="0" smtClean="0"/>
                <a:t>&gt; 2,656 ohm-m</a:t>
              </a:r>
              <a:endParaRPr lang="en-US" sz="1200" b="1" dirty="0"/>
            </a:p>
          </p:txBody>
        </p:sp>
      </p:grpSp>
      <p:grpSp>
        <p:nvGrpSpPr>
          <p:cNvPr id="6" name="Group 5"/>
          <p:cNvGrpSpPr/>
          <p:nvPr/>
        </p:nvGrpSpPr>
        <p:grpSpPr>
          <a:xfrm>
            <a:off x="6096000" y="1905000"/>
            <a:ext cx="2908870" cy="3876666"/>
            <a:chOff x="6096000" y="1905000"/>
            <a:chExt cx="2908870" cy="3876666"/>
          </a:xfrm>
        </p:grpSpPr>
        <p:pic>
          <p:nvPicPr>
            <p:cNvPr id="5124" name="Picture 4" descr="E:\GSA\UTSA\Figure 6 - 3D Resistivity Survey Location Map (3882 Ohm-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05000"/>
              <a:ext cx="2908870" cy="341985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69335" y="5320001"/>
              <a:ext cx="2362200" cy="461665"/>
            </a:xfrm>
            <a:prstGeom prst="rect">
              <a:avLst/>
            </a:prstGeom>
            <a:noFill/>
          </p:spPr>
          <p:txBody>
            <a:bodyPr wrap="square" rtlCol="0">
              <a:spAutoFit/>
            </a:bodyPr>
            <a:lstStyle/>
            <a:p>
              <a:pPr algn="ctr"/>
              <a:r>
                <a:rPr lang="en-US" sz="1200" b="1" dirty="0" smtClean="0"/>
                <a:t>3D Electrical Resistivity Map</a:t>
              </a:r>
            </a:p>
            <a:p>
              <a:pPr algn="ctr"/>
              <a:r>
                <a:rPr lang="en-US" sz="1200" b="1" dirty="0" smtClean="0"/>
                <a:t>&gt; 3,882 ohm-m</a:t>
              </a:r>
              <a:endParaRPr lang="en-US" sz="1200" b="1" dirty="0"/>
            </a:p>
          </p:txBody>
        </p:sp>
      </p:grpSp>
    </p:spTree>
    <p:extLst>
      <p:ext uri="{BB962C8B-B14F-4D97-AF65-F5344CB8AC3E}">
        <p14:creationId xmlns:p14="http://schemas.microsoft.com/office/powerpoint/2010/main" val="2353059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Geophysical Survey Benefits</a:t>
            </a:r>
            <a:endParaRPr lang="en-US" dirty="0"/>
          </a:p>
        </p:txBody>
      </p:sp>
      <p:sp>
        <p:nvSpPr>
          <p:cNvPr id="4" name="Content Placeholder 3"/>
          <p:cNvSpPr>
            <a:spLocks noGrp="1"/>
          </p:cNvSpPr>
          <p:nvPr>
            <p:ph idx="1"/>
          </p:nvPr>
        </p:nvSpPr>
        <p:spPr>
          <a:xfrm>
            <a:off x="304800" y="1371600"/>
            <a:ext cx="5486400" cy="4191000"/>
          </a:xfrm>
        </p:spPr>
        <p:txBody>
          <a:bodyPr>
            <a:normAutofit/>
          </a:bodyPr>
          <a:lstStyle/>
          <a:p>
            <a:pPr>
              <a:lnSpc>
                <a:spcPct val="90000"/>
              </a:lnSpc>
              <a:buFont typeface="Arial" pitchFamily="34" charset="0"/>
              <a:buChar char="•"/>
            </a:pPr>
            <a:r>
              <a:rPr lang="en-US" dirty="0" smtClean="0">
                <a:ea typeface="ＭＳ Ｐゴシック"/>
                <a:cs typeface="ＭＳ Ｐゴシック"/>
              </a:rPr>
              <a:t>Continuous </a:t>
            </a:r>
            <a:r>
              <a:rPr lang="en-US" dirty="0">
                <a:ea typeface="ＭＳ Ｐゴシック"/>
                <a:cs typeface="ＭＳ Ｐゴシック"/>
              </a:rPr>
              <a:t>vs. Discrete Data Collection</a:t>
            </a:r>
          </a:p>
          <a:p>
            <a:pPr>
              <a:lnSpc>
                <a:spcPct val="90000"/>
              </a:lnSpc>
              <a:buFont typeface="Arial" pitchFamily="34" charset="0"/>
              <a:buChar char="•"/>
            </a:pPr>
            <a:r>
              <a:rPr lang="en-US" dirty="0">
                <a:ea typeface="ＭＳ Ｐゴシック"/>
                <a:cs typeface="ＭＳ Ｐゴシック"/>
              </a:rPr>
              <a:t>Non-Invasive Survey Methods</a:t>
            </a:r>
          </a:p>
          <a:p>
            <a:pPr>
              <a:lnSpc>
                <a:spcPct val="90000"/>
              </a:lnSpc>
              <a:buFont typeface="Arial" pitchFamily="34" charset="0"/>
              <a:buChar char="•"/>
            </a:pPr>
            <a:r>
              <a:rPr lang="en-US" dirty="0">
                <a:ea typeface="ＭＳ Ｐゴシック"/>
                <a:cs typeface="ＭＳ Ｐゴシック"/>
              </a:rPr>
              <a:t>Rapid Data Collection</a:t>
            </a:r>
          </a:p>
          <a:p>
            <a:pPr>
              <a:lnSpc>
                <a:spcPct val="90000"/>
              </a:lnSpc>
              <a:buFont typeface="Arial" pitchFamily="34" charset="0"/>
              <a:buChar char="•"/>
            </a:pPr>
            <a:r>
              <a:rPr lang="en-US" dirty="0">
                <a:ea typeface="ＭＳ Ｐゴシック"/>
                <a:cs typeface="ＭＳ Ｐゴシック"/>
              </a:rPr>
              <a:t>Enhances Geotechnical Engineering Studies</a:t>
            </a:r>
          </a:p>
          <a:p>
            <a:pPr>
              <a:lnSpc>
                <a:spcPct val="90000"/>
              </a:lnSpc>
              <a:buFont typeface="Arial" pitchFamily="34" charset="0"/>
              <a:buChar char="•"/>
            </a:pPr>
            <a:r>
              <a:rPr lang="en-US" dirty="0">
                <a:ea typeface="ＭＳ Ｐゴシック"/>
                <a:cs typeface="ＭＳ Ｐゴシック"/>
              </a:rPr>
              <a:t>Reduced Uncertainties = </a:t>
            </a:r>
            <a:r>
              <a:rPr lang="en-US" b="1" dirty="0">
                <a:ea typeface="ＭＳ Ｐゴシック"/>
                <a:cs typeface="ＭＳ Ｐゴシック"/>
              </a:rPr>
              <a:t>Reduced Risk</a:t>
            </a:r>
          </a:p>
          <a:p>
            <a:pPr>
              <a:lnSpc>
                <a:spcPct val="90000"/>
              </a:lnSpc>
              <a:buFont typeface="Arial" pitchFamily="34" charset="0"/>
              <a:buChar char="•"/>
            </a:pPr>
            <a:r>
              <a:rPr lang="en-US" dirty="0">
                <a:ea typeface="ＭＳ Ｐゴシック"/>
                <a:cs typeface="ＭＳ Ｐゴシック"/>
              </a:rPr>
              <a:t>Reduces Change Orders</a:t>
            </a:r>
          </a:p>
          <a:p>
            <a:pPr>
              <a:lnSpc>
                <a:spcPct val="90000"/>
              </a:lnSpc>
              <a:buFont typeface="Arial" pitchFamily="34" charset="0"/>
              <a:buChar char="•"/>
            </a:pPr>
            <a:r>
              <a:rPr lang="en-US" dirty="0" smtClean="0">
                <a:ea typeface="ＭＳ Ｐゴシック"/>
                <a:cs typeface="ＭＳ Ｐゴシック"/>
              </a:rPr>
              <a:t>Reduces </a:t>
            </a:r>
            <a:r>
              <a:rPr lang="en-US" dirty="0">
                <a:ea typeface="ＭＳ Ｐゴシック"/>
                <a:cs typeface="ＭＳ Ｐゴシック"/>
              </a:rPr>
              <a:t>Overall Project Costs</a:t>
            </a:r>
          </a:p>
          <a:p>
            <a:pPr algn="just"/>
            <a:endParaRPr lang="en-US" dirty="0" smtClean="0"/>
          </a:p>
          <a:p>
            <a:pPr algn="just"/>
            <a:endParaRPr lang="en-US" dirty="0"/>
          </a:p>
        </p:txBody>
      </p:sp>
      <p:graphicFrame>
        <p:nvGraphicFramePr>
          <p:cNvPr id="11267" name="Object 3"/>
          <p:cNvGraphicFramePr>
            <a:graphicFrameLocks noGrp="1" noChangeAspect="1"/>
          </p:cNvGraphicFramePr>
          <p:nvPr>
            <p:extLst>
              <p:ext uri="{D42A27DB-BD31-4B8C-83A1-F6EECF244321}">
                <p14:modId xmlns:p14="http://schemas.microsoft.com/office/powerpoint/2010/main" val="3019109225"/>
              </p:ext>
            </p:extLst>
          </p:nvPr>
        </p:nvGraphicFramePr>
        <p:xfrm>
          <a:off x="5747718" y="2362200"/>
          <a:ext cx="3158633" cy="2209800"/>
        </p:xfrm>
        <a:graphic>
          <a:graphicData uri="http://schemas.openxmlformats.org/presentationml/2006/ole">
            <mc:AlternateContent xmlns:mc="http://schemas.openxmlformats.org/markup-compatibility/2006">
              <mc:Choice xmlns:v="urn:schemas-microsoft-com:vml" Requires="v">
                <p:oleObj spid="_x0000_s11286" name="Photo Editor Photo" r:id="rId4" imgW="6095238" imgH="4571429" progId="">
                  <p:embed/>
                </p:oleObj>
              </mc:Choice>
              <mc:Fallback>
                <p:oleObj name="Photo Editor Photo" r:id="rId4" imgW="6095238" imgH="457142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718" y="2362200"/>
                        <a:ext cx="3158633" cy="2209800"/>
                      </a:xfrm>
                      <a:prstGeom prst="rect">
                        <a:avLst/>
                      </a:prstGeom>
                      <a:noFill/>
                      <a:ln w="12700">
                        <a:solidFill>
                          <a:schemeClr val="tx1"/>
                        </a:solidFill>
                        <a:miter lim="800000"/>
                        <a:headEnd/>
                        <a:tailEnd/>
                      </a:ln>
                      <a:effectLst/>
                      <a:extLst/>
                    </p:spPr>
                  </p:pic>
                </p:oleObj>
              </mc:Fallback>
            </mc:AlternateContent>
          </a:graphicData>
        </a:graphic>
      </p:graphicFrame>
      <p:sp>
        <p:nvSpPr>
          <p:cNvPr id="6" name="TextBox 5"/>
          <p:cNvSpPr txBox="1"/>
          <p:nvPr/>
        </p:nvSpPr>
        <p:spPr>
          <a:xfrm>
            <a:off x="5715000" y="4648200"/>
            <a:ext cx="3352800" cy="461665"/>
          </a:xfrm>
          <a:prstGeom prst="rect">
            <a:avLst/>
          </a:prstGeom>
          <a:noFill/>
        </p:spPr>
        <p:txBody>
          <a:bodyPr wrap="square" rtlCol="0">
            <a:spAutoFit/>
          </a:bodyPr>
          <a:lstStyle/>
          <a:p>
            <a:r>
              <a:rPr lang="en-US" sz="1200" dirty="0" smtClean="0">
                <a:solidFill>
                  <a:srgbClr val="FFFF00"/>
                </a:solidFill>
              </a:rPr>
              <a:t>** Limestone </a:t>
            </a:r>
            <a:r>
              <a:rPr lang="en-US" sz="1200" dirty="0">
                <a:solidFill>
                  <a:srgbClr val="FFFF00"/>
                </a:solidFill>
              </a:rPr>
              <a:t>terrain prone to karst development can have a significant impact on land </a:t>
            </a:r>
            <a:r>
              <a:rPr lang="en-US" sz="1200" dirty="0" smtClean="0">
                <a:solidFill>
                  <a:srgbClr val="FFFF00"/>
                </a:solidFill>
              </a:rPr>
              <a:t>development</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76400" y="2743200"/>
            <a:ext cx="562927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sz="4600" b="1" dirty="0" smtClean="0">
                <a:solidFill>
                  <a:schemeClr val="bg1"/>
                </a:solidFill>
                <a:latin typeface="Calibri" pitchFamily="34" charset="0"/>
                <a:cs typeface="Calibri" pitchFamily="34" charset="0"/>
              </a:rPr>
              <a:t>Questions?</a:t>
            </a:r>
            <a:endParaRPr lang="en-US" sz="4600" dirty="0">
              <a:latin typeface="Calibri" pitchFamily="34" charset="0"/>
              <a:cs typeface="Calibri" pitchFamily="34" charset="0"/>
            </a:endParaRPr>
          </a:p>
        </p:txBody>
      </p:sp>
      <p:sp>
        <p:nvSpPr>
          <p:cNvPr id="6" name="Rectangle 5"/>
          <p:cNvSpPr/>
          <p:nvPr/>
        </p:nvSpPr>
        <p:spPr>
          <a:xfrm>
            <a:off x="3067049" y="5911840"/>
            <a:ext cx="5772151" cy="646331"/>
          </a:xfrm>
          <a:prstGeom prst="rect">
            <a:avLst/>
          </a:prstGeom>
        </p:spPr>
        <p:txBody>
          <a:bodyPr wrap="square">
            <a:spAutoFit/>
          </a:bodyPr>
          <a:lstStyle/>
          <a:p>
            <a:r>
              <a:rPr lang="en-US" sz="1200" b="1" i="1" dirty="0" smtClean="0">
                <a:solidFill>
                  <a:schemeClr val="bg1"/>
                </a:solidFill>
                <a:latin typeface="Calibri" pitchFamily="34" charset="0"/>
                <a:cs typeface="Calibri" pitchFamily="34" charset="0"/>
              </a:rPr>
              <a:t>Raba Kistner Purpose: </a:t>
            </a:r>
            <a:r>
              <a:rPr lang="en-US" sz="1200" i="1" dirty="0" smtClean="0">
                <a:solidFill>
                  <a:schemeClr val="bg1"/>
                </a:solidFill>
                <a:latin typeface="Calibri" pitchFamily="34" charset="0"/>
                <a:cs typeface="Calibri" pitchFamily="34" charset="0"/>
              </a:rPr>
              <a:t>To provide professional consulting services with passion and integrity, to help build a better world for our employees, their families, our clients, and the communities we serve.</a:t>
            </a:r>
            <a:endParaRPr lang="en-US" sz="1200" i="1" dirty="0">
              <a:solidFill>
                <a:schemeClr val="bg1"/>
              </a:solidFill>
              <a:latin typeface="Calibri" pitchFamily="34" charset="0"/>
              <a:cs typeface="Calibri" pitchFamily="34" charset="0"/>
            </a:endParaRPr>
          </a:p>
        </p:txBody>
      </p:sp>
      <p:sp>
        <p:nvSpPr>
          <p:cNvPr id="2" name="Rectangle 1"/>
          <p:cNvSpPr/>
          <p:nvPr/>
        </p:nvSpPr>
        <p:spPr>
          <a:xfrm>
            <a:off x="5988205" y="3856875"/>
            <a:ext cx="2362200" cy="1831271"/>
          </a:xfrm>
          <a:prstGeom prst="rect">
            <a:avLst/>
          </a:prstGeom>
        </p:spPr>
        <p:txBody>
          <a:bodyPr wrap="square">
            <a:spAutoFit/>
          </a:bodyPr>
          <a:lstStyle/>
          <a:p>
            <a:pPr lvl="1">
              <a:spcBef>
                <a:spcPts val="600"/>
              </a:spcBef>
            </a:pPr>
            <a:r>
              <a:rPr lang="en-US" sz="1200" b="1" u="sng" dirty="0" smtClean="0">
                <a:solidFill>
                  <a:schemeClr val="bg1"/>
                </a:solidFill>
                <a:ea typeface="ＭＳ Ｐゴシック"/>
              </a:rPr>
              <a:t>CONTACT INFO</a:t>
            </a:r>
            <a:endParaRPr lang="en-US" sz="1200" b="1" u="sng" dirty="0">
              <a:solidFill>
                <a:schemeClr val="bg1"/>
              </a:solidFill>
              <a:ea typeface="ＭＳ Ｐゴシック"/>
            </a:endParaRPr>
          </a:p>
          <a:p>
            <a:pPr lvl="1">
              <a:spcBef>
                <a:spcPts val="600"/>
              </a:spcBef>
            </a:pPr>
            <a:r>
              <a:rPr lang="en-US" sz="1200" dirty="0" smtClean="0">
                <a:solidFill>
                  <a:schemeClr val="bg1"/>
                </a:solidFill>
                <a:ea typeface="ＭＳ Ｐゴシック"/>
              </a:rPr>
              <a:t>RICHARD </a:t>
            </a:r>
            <a:r>
              <a:rPr lang="en-US" sz="1200" dirty="0">
                <a:solidFill>
                  <a:schemeClr val="bg1"/>
                </a:solidFill>
                <a:ea typeface="ＭＳ Ｐゴシック"/>
              </a:rPr>
              <a:t>V. KLAR, P.G.</a:t>
            </a:r>
          </a:p>
          <a:p>
            <a:pPr lvl="1">
              <a:buFontTx/>
              <a:buNone/>
            </a:pPr>
            <a:r>
              <a:rPr lang="en-US" sz="1200" dirty="0" smtClean="0">
                <a:solidFill>
                  <a:schemeClr val="bg1"/>
                </a:solidFill>
                <a:ea typeface="ＭＳ Ｐゴシック"/>
              </a:rPr>
              <a:t>VICE PRESIDENT</a:t>
            </a:r>
            <a:endParaRPr lang="en-US" sz="1200" dirty="0">
              <a:solidFill>
                <a:schemeClr val="bg1"/>
              </a:solidFill>
              <a:ea typeface="ＭＳ Ｐゴシック"/>
            </a:endParaRPr>
          </a:p>
          <a:p>
            <a:pPr lvl="1">
              <a:buFontTx/>
              <a:buNone/>
            </a:pPr>
            <a:r>
              <a:rPr lang="en-US" sz="1200" dirty="0">
                <a:solidFill>
                  <a:schemeClr val="bg1"/>
                </a:solidFill>
                <a:ea typeface="ＭＳ Ｐゴシック"/>
              </a:rPr>
              <a:t>12821 W. Golden </a:t>
            </a:r>
            <a:r>
              <a:rPr lang="en-US" sz="1200" dirty="0" smtClean="0">
                <a:solidFill>
                  <a:schemeClr val="bg1"/>
                </a:solidFill>
                <a:ea typeface="ＭＳ Ｐゴシック"/>
              </a:rPr>
              <a:t>Lane </a:t>
            </a:r>
          </a:p>
          <a:p>
            <a:pPr lvl="1">
              <a:buFontTx/>
              <a:buNone/>
            </a:pPr>
            <a:r>
              <a:rPr lang="en-US" sz="1200" dirty="0" smtClean="0">
                <a:solidFill>
                  <a:schemeClr val="bg1"/>
                </a:solidFill>
                <a:ea typeface="ＭＳ Ｐゴシック"/>
              </a:rPr>
              <a:t>San Antonio</a:t>
            </a:r>
            <a:r>
              <a:rPr lang="en-US" sz="1200" dirty="0">
                <a:solidFill>
                  <a:schemeClr val="bg1"/>
                </a:solidFill>
                <a:ea typeface="ＭＳ Ｐゴシック"/>
              </a:rPr>
              <a:t>, TX </a:t>
            </a:r>
            <a:r>
              <a:rPr lang="en-US" sz="1200" dirty="0" smtClean="0">
                <a:solidFill>
                  <a:schemeClr val="bg1"/>
                </a:solidFill>
                <a:ea typeface="ＭＳ Ｐゴシック"/>
              </a:rPr>
              <a:t>78249</a:t>
            </a:r>
          </a:p>
          <a:p>
            <a:pPr lvl="1">
              <a:buFontTx/>
              <a:buNone/>
            </a:pPr>
            <a:r>
              <a:rPr lang="en-US" sz="1200" dirty="0" smtClean="0">
                <a:solidFill>
                  <a:schemeClr val="bg1"/>
                </a:solidFill>
                <a:ea typeface="ＭＳ Ｐゴシック"/>
              </a:rPr>
              <a:t>P </a:t>
            </a:r>
            <a:r>
              <a:rPr lang="en-US" sz="1200" dirty="0">
                <a:solidFill>
                  <a:schemeClr val="bg1"/>
                </a:solidFill>
                <a:ea typeface="ＭＳ Ｐゴシック"/>
              </a:rPr>
              <a:t>210 :: 699 :: 9090	</a:t>
            </a:r>
            <a:endParaRPr lang="en-US" sz="1200" dirty="0" smtClean="0">
              <a:solidFill>
                <a:schemeClr val="bg1"/>
              </a:solidFill>
              <a:ea typeface="ＭＳ Ｐゴシック"/>
            </a:endParaRPr>
          </a:p>
          <a:p>
            <a:pPr lvl="1">
              <a:buFontTx/>
              <a:buNone/>
            </a:pPr>
            <a:r>
              <a:rPr lang="en-US" sz="1200" dirty="0" smtClean="0">
                <a:solidFill>
                  <a:schemeClr val="bg1"/>
                </a:solidFill>
                <a:ea typeface="ＭＳ Ｐゴシック"/>
              </a:rPr>
              <a:t>F </a:t>
            </a:r>
            <a:r>
              <a:rPr lang="en-US" sz="1200" dirty="0">
                <a:solidFill>
                  <a:schemeClr val="bg1"/>
                </a:solidFill>
                <a:ea typeface="ＭＳ Ｐゴシック"/>
              </a:rPr>
              <a:t>210 :: 699 </a:t>
            </a:r>
            <a:r>
              <a:rPr lang="en-US" sz="1200" dirty="0" smtClean="0">
                <a:solidFill>
                  <a:schemeClr val="bg1"/>
                </a:solidFill>
                <a:ea typeface="ＭＳ Ｐゴシック"/>
              </a:rPr>
              <a:t>:: 6426</a:t>
            </a:r>
          </a:p>
          <a:p>
            <a:pPr lvl="1">
              <a:buFontTx/>
              <a:buNone/>
            </a:pPr>
            <a:r>
              <a:rPr lang="en-US" sz="1200" dirty="0" smtClean="0">
                <a:solidFill>
                  <a:schemeClr val="bg1"/>
                </a:solidFill>
                <a:ea typeface="ＭＳ Ｐゴシック"/>
                <a:hlinkClick r:id="rId4"/>
              </a:rPr>
              <a:t>rklar@rkci.com</a:t>
            </a:r>
            <a:r>
              <a:rPr lang="en-US" sz="1200" dirty="0" smtClean="0">
                <a:solidFill>
                  <a:schemeClr val="bg1"/>
                </a:solidFill>
                <a:ea typeface="ＭＳ Ｐゴシック"/>
              </a:rPr>
              <a:t> </a:t>
            </a:r>
            <a:r>
              <a:rPr lang="en-US" sz="1200" dirty="0">
                <a:solidFill>
                  <a:schemeClr val="bg1"/>
                </a:solidFill>
                <a:ea typeface="ＭＳ Ｐゴシック"/>
              </a:rPr>
              <a:t>	</a:t>
            </a:r>
            <a:r>
              <a:rPr lang="en-US" sz="1200" b="1" dirty="0">
                <a:ea typeface="ＭＳ Ｐゴシック"/>
              </a:rPr>
              <a:t>	</a:t>
            </a:r>
            <a:endParaRPr lang="en-US" dirty="0"/>
          </a:p>
        </p:txBody>
      </p:sp>
    </p:spTree>
    <p:extLst>
      <p:ext uri="{BB962C8B-B14F-4D97-AF65-F5344CB8AC3E}">
        <p14:creationId xmlns:p14="http://schemas.microsoft.com/office/powerpoint/2010/main" val="1269729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Content Placeholder 4"/>
          <p:cNvSpPr>
            <a:spLocks noGrp="1"/>
          </p:cNvSpPr>
          <p:nvPr>
            <p:ph idx="1"/>
          </p:nvPr>
        </p:nvSpPr>
        <p:spPr>
          <a:xfrm>
            <a:off x="685800" y="1219200"/>
            <a:ext cx="7845552" cy="4800600"/>
          </a:xfrm>
        </p:spPr>
        <p:txBody>
          <a:bodyPr>
            <a:normAutofit/>
          </a:bodyPr>
          <a:lstStyle/>
          <a:p>
            <a:pPr algn="just"/>
            <a:r>
              <a:rPr lang="en-US" sz="1800" dirty="0" smtClean="0"/>
              <a:t>Characterization of subsurface conditions is an integral part of most environmental and geotechnical engineering studies.</a:t>
            </a:r>
          </a:p>
          <a:p>
            <a:pPr algn="just"/>
            <a:r>
              <a:rPr lang="en-US" sz="1800" dirty="0" smtClean="0"/>
              <a:t>Traditional approaches relying on exploratory borings or test pits are often inadequate, with numerous pitfalls.  Accuracy dependent on assumptions that subsurface conditions are uniform and laterally continuous across project footprint………..typically not the case.</a:t>
            </a:r>
          </a:p>
          <a:p>
            <a:pPr algn="just"/>
            <a:r>
              <a:rPr lang="en-US" sz="1800" dirty="0" smtClean="0"/>
              <a:t>Karst limestone setting prevalent in northern Bexar County and along the west side of IH 35 corridor.  As presence of karst features can have significant impacts on projects, non-conventional assessment using geophysics is often prudent.</a:t>
            </a:r>
          </a:p>
          <a:p>
            <a:pPr algn="just"/>
            <a:endParaRPr lang="en-US" sz="1800" dirty="0" smtClean="0"/>
          </a:p>
        </p:txBody>
      </p:sp>
      <p:pic>
        <p:nvPicPr>
          <p:cNvPr id="8" name="Picture 2" descr="edward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114800"/>
            <a:ext cx="4009498" cy="2294165"/>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descr="Karst--limesto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0"/>
            <a:ext cx="2611436" cy="1684565"/>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94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Current (DC) Electrical Resistivity</a:t>
            </a:r>
            <a:endParaRPr lang="en-US" dirty="0"/>
          </a:p>
        </p:txBody>
      </p:sp>
      <p:sp>
        <p:nvSpPr>
          <p:cNvPr id="5" name="Content Placeholder 4"/>
          <p:cNvSpPr>
            <a:spLocks noGrp="1"/>
          </p:cNvSpPr>
          <p:nvPr>
            <p:ph idx="1"/>
          </p:nvPr>
        </p:nvSpPr>
        <p:spPr>
          <a:xfrm>
            <a:off x="291790" y="1270000"/>
            <a:ext cx="4889810" cy="2082800"/>
          </a:xfrm>
        </p:spPr>
        <p:txBody>
          <a:bodyPr>
            <a:normAutofit lnSpcReduction="10000"/>
          </a:bodyPr>
          <a:lstStyle/>
          <a:p>
            <a:pPr algn="just"/>
            <a:r>
              <a:rPr lang="en-US" sz="1800" dirty="0" smtClean="0"/>
              <a:t>Surface-based geophysical technique used to measure geo-electric variations in the subsurface</a:t>
            </a:r>
          </a:p>
          <a:p>
            <a:pPr algn="just"/>
            <a:r>
              <a:rPr lang="en-US" sz="1800" dirty="0" smtClean="0"/>
              <a:t>Induce a current directly into the earth using a pair of electrodes and measure the potential of the induced current (i.e., voltage) at a second pair of electrodes</a:t>
            </a:r>
          </a:p>
        </p:txBody>
      </p:sp>
      <p:graphicFrame>
        <p:nvGraphicFramePr>
          <p:cNvPr id="3" name="Object 2"/>
          <p:cNvGraphicFramePr>
            <a:graphicFrameLocks noGrp="1" noChangeAspect="1"/>
          </p:cNvGraphicFramePr>
          <p:nvPr>
            <p:extLst>
              <p:ext uri="{D42A27DB-BD31-4B8C-83A1-F6EECF244321}">
                <p14:modId xmlns:p14="http://schemas.microsoft.com/office/powerpoint/2010/main" val="2754001906"/>
              </p:ext>
            </p:extLst>
          </p:nvPr>
        </p:nvGraphicFramePr>
        <p:xfrm>
          <a:off x="457200" y="3352800"/>
          <a:ext cx="4400550" cy="2446338"/>
        </p:xfrm>
        <a:graphic>
          <a:graphicData uri="http://schemas.openxmlformats.org/presentationml/2006/ole">
            <mc:AlternateContent xmlns:mc="http://schemas.openxmlformats.org/markup-compatibility/2006">
              <mc:Choice xmlns:v="urn:schemas-microsoft-com:vml" Requires="v">
                <p:oleObj spid="_x0000_s12308" name="Photo Editor Photo" r:id="rId4" imgW="3552381" imgH="1971950" progId="">
                  <p:embed/>
                </p:oleObj>
              </mc:Choice>
              <mc:Fallback>
                <p:oleObj name="Photo Editor Photo" r:id="rId4" imgW="3552381" imgH="197195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52800"/>
                        <a:ext cx="4400550"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3352800"/>
            <a:ext cx="3657600" cy="245162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descr="supersting"/>
          <p:cNvPicPr>
            <a:picLocks noChangeAspect="1" noChangeArrowheads="1"/>
          </p:cNvPicPr>
          <p:nvPr/>
        </p:nvPicPr>
        <p:blipFill>
          <a:blip r:embed="rId7"/>
          <a:srcRect/>
          <a:stretch>
            <a:fillRect/>
          </a:stretch>
        </p:blipFill>
        <p:spPr bwMode="auto">
          <a:xfrm>
            <a:off x="5218201" y="1367784"/>
            <a:ext cx="1592045" cy="1193800"/>
          </a:xfrm>
          <a:prstGeom prst="rect">
            <a:avLst/>
          </a:prstGeom>
          <a:noFill/>
          <a:ln w="12700">
            <a:solidFill>
              <a:schemeClr val="tx1"/>
            </a:solidFill>
            <a:miter lim="800000"/>
            <a:headEnd/>
            <a:tailEnd/>
          </a:ln>
        </p:spPr>
      </p:pic>
      <p:pic>
        <p:nvPicPr>
          <p:cNvPr id="7" name="Picture 5" descr="dc_photo_3"/>
          <p:cNvPicPr>
            <a:picLocks noChangeAspect="1" noChangeArrowheads="1"/>
          </p:cNvPicPr>
          <p:nvPr/>
        </p:nvPicPr>
        <p:blipFill>
          <a:blip r:embed="rId8"/>
          <a:srcRect/>
          <a:stretch>
            <a:fillRect/>
          </a:stretch>
        </p:blipFill>
        <p:spPr bwMode="auto">
          <a:xfrm>
            <a:off x="6993673" y="1892300"/>
            <a:ext cx="2011657" cy="1338569"/>
          </a:xfrm>
          <a:prstGeom prst="rect">
            <a:avLst/>
          </a:prstGeom>
          <a:noFill/>
          <a:ln w="9525">
            <a:noFill/>
            <a:miter lim="800000"/>
            <a:headEnd/>
            <a:tailEnd/>
          </a:ln>
        </p:spPr>
      </p:pic>
    </p:spTree>
    <p:extLst>
      <p:ext uri="{BB962C8B-B14F-4D97-AF65-F5344CB8AC3E}">
        <p14:creationId xmlns:p14="http://schemas.microsoft.com/office/powerpoint/2010/main" val="3242623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DC Electrical Resistivity Imaging</a:t>
            </a:r>
            <a:endParaRPr lang="en-US" dirty="0"/>
          </a:p>
        </p:txBody>
      </p:sp>
      <p:sp>
        <p:nvSpPr>
          <p:cNvPr id="10" name="Content Placeholder 9"/>
          <p:cNvSpPr>
            <a:spLocks noGrp="1"/>
          </p:cNvSpPr>
          <p:nvPr>
            <p:ph idx="4294967295"/>
          </p:nvPr>
        </p:nvSpPr>
        <p:spPr>
          <a:xfrm>
            <a:off x="609600" y="1295400"/>
            <a:ext cx="4648200" cy="3276600"/>
          </a:xfrm>
        </p:spPr>
        <p:txBody>
          <a:bodyPr>
            <a:normAutofit lnSpcReduction="10000"/>
          </a:bodyPr>
          <a:lstStyle/>
          <a:p>
            <a:r>
              <a:rPr lang="en-US" dirty="0" smtClean="0">
                <a:solidFill>
                  <a:schemeClr val="tx1"/>
                </a:solidFill>
              </a:rPr>
              <a:t>Measures how strongly geologic media opposes the flow of electric current</a:t>
            </a:r>
          </a:p>
          <a:p>
            <a:r>
              <a:rPr lang="en-US" dirty="0" smtClean="0">
                <a:solidFill>
                  <a:schemeClr val="tx1"/>
                </a:solidFill>
              </a:rPr>
              <a:t>Function of soil/rock type, porosity and permeability, fluid composition in pore spaces</a:t>
            </a:r>
          </a:p>
          <a:p>
            <a:r>
              <a:rPr lang="en-US" dirty="0" smtClean="0">
                <a:solidFill>
                  <a:schemeClr val="tx1"/>
                </a:solidFill>
              </a:rPr>
              <a:t>2D cross-section</a:t>
            </a:r>
          </a:p>
          <a:p>
            <a:r>
              <a:rPr lang="en-US" dirty="0" smtClean="0">
                <a:solidFill>
                  <a:schemeClr val="tx1"/>
                </a:solidFill>
              </a:rPr>
              <a:t>3D block image</a:t>
            </a:r>
            <a:endParaRPr lang="en-US" dirty="0">
              <a:solidFill>
                <a:schemeClr val="tx1"/>
              </a:solidFill>
            </a:endParaRPr>
          </a:p>
        </p:txBody>
      </p:sp>
      <p:pic>
        <p:nvPicPr>
          <p:cNvPr id="13" name="Picture 15" descr="3D_background"/>
          <p:cNvPicPr>
            <a:picLocks noChangeAspect="1" noChangeArrowheads="1"/>
          </p:cNvPicPr>
          <p:nvPr/>
        </p:nvPicPr>
        <p:blipFill>
          <a:blip r:embed="rId3" cstate="print"/>
          <a:srcRect/>
          <a:stretch>
            <a:fillRect/>
          </a:stretch>
        </p:blipFill>
        <p:spPr bwMode="auto">
          <a:xfrm>
            <a:off x="5410200" y="1752600"/>
            <a:ext cx="3429000" cy="2319338"/>
          </a:xfrm>
          <a:prstGeom prst="rect">
            <a:avLst/>
          </a:prstGeom>
          <a:solidFill>
            <a:srgbClr val="C0C0C0"/>
          </a:solidFill>
          <a:ln w="9525">
            <a:noFill/>
            <a:miter lim="800000"/>
            <a:headEnd/>
            <a:tailEnd/>
          </a:ln>
        </p:spPr>
      </p:pic>
      <p:pic>
        <p:nvPicPr>
          <p:cNvPr id="8" name="Picture 17"/>
          <p:cNvPicPr>
            <a:picLocks noChangeAspect="1" noChangeArrowheads="1"/>
          </p:cNvPicPr>
          <p:nvPr/>
        </p:nvPicPr>
        <p:blipFill>
          <a:blip r:embed="rId4" cstate="print"/>
          <a:srcRect/>
          <a:stretch>
            <a:fillRect/>
          </a:stretch>
        </p:blipFill>
        <p:spPr bwMode="auto">
          <a:xfrm>
            <a:off x="271849" y="4495800"/>
            <a:ext cx="8567351" cy="1524000"/>
          </a:xfrm>
          <a:prstGeom prst="rect">
            <a:avLst/>
          </a:prstGeom>
          <a:solidFill>
            <a:srgbClr val="C0C0C0"/>
          </a:solidFill>
          <a:ln w="9525">
            <a:noFill/>
            <a:miter lim="800000"/>
            <a:headEnd/>
            <a:tailEnd/>
          </a:ln>
        </p:spPr>
      </p:pic>
    </p:spTree>
    <p:extLst>
      <p:ext uri="{BB962C8B-B14F-4D97-AF65-F5344CB8AC3E}">
        <p14:creationId xmlns:p14="http://schemas.microsoft.com/office/powerpoint/2010/main" val="1096847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DC Electrical Resistivity Imaging – Karst Applications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396" y="3533898"/>
            <a:ext cx="3325784" cy="250176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816" y="1295400"/>
            <a:ext cx="3325784" cy="228003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53" y="1609725"/>
            <a:ext cx="5588047"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descr="Harvest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298193"/>
            <a:ext cx="1498428" cy="14189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12" descr="The spider in the picture is the same genus as the Braken Bat Cave meshweaver; because it's a juvenile, biologists can't determine if it's that specific species. However, the two spiders look identical. Photo: Courtesy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937" y="4130636"/>
            <a:ext cx="2379792" cy="158652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 Box 13"/>
          <p:cNvSpPr txBox="1">
            <a:spLocks noChangeArrowheads="1"/>
          </p:cNvSpPr>
          <p:nvPr/>
        </p:nvSpPr>
        <p:spPr bwMode="auto">
          <a:xfrm>
            <a:off x="860863" y="3709735"/>
            <a:ext cx="369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sz="1400" b="1" i="1" dirty="0"/>
              <a:t>The </a:t>
            </a:r>
            <a:r>
              <a:rPr lang="en-US" sz="1400" b="1" i="1" dirty="0" err="1"/>
              <a:t>Braken</a:t>
            </a:r>
            <a:r>
              <a:rPr lang="en-US" sz="1400" b="1" i="1" dirty="0"/>
              <a:t> Bat Cave </a:t>
            </a:r>
            <a:r>
              <a:rPr lang="en-US" sz="1400" b="1" i="1" dirty="0" err="1"/>
              <a:t>meshweaver</a:t>
            </a:r>
            <a:endParaRPr lang="en-US" sz="1400" b="1" i="1" dirty="0"/>
          </a:p>
        </p:txBody>
      </p:sp>
      <p:sp>
        <p:nvSpPr>
          <p:cNvPr id="9" name="Text Box 16"/>
          <p:cNvSpPr txBox="1">
            <a:spLocks noChangeArrowheads="1"/>
          </p:cNvSpPr>
          <p:nvPr/>
        </p:nvSpPr>
        <p:spPr bwMode="auto">
          <a:xfrm>
            <a:off x="4063333" y="4157622"/>
            <a:ext cx="1651667" cy="147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dirty="0">
                <a:solidFill>
                  <a:srgbClr val="FF0000"/>
                </a:solidFill>
              </a:rPr>
              <a:t>Caused BIG PROBLEMS for SH-151 Interchange at Loop </a:t>
            </a:r>
            <a:r>
              <a:rPr lang="en-US" dirty="0" smtClean="0">
                <a:solidFill>
                  <a:srgbClr val="FF0000"/>
                </a:solidFill>
              </a:rPr>
              <a:t>1604!!</a:t>
            </a:r>
            <a:endParaRPr lang="en-US" dirty="0">
              <a:solidFill>
                <a:srgbClr val="FF0000"/>
              </a:solidFill>
            </a:endParaRPr>
          </a:p>
        </p:txBody>
      </p:sp>
    </p:spTree>
    <p:extLst>
      <p:ext uri="{BB962C8B-B14F-4D97-AF65-F5344CB8AC3E}">
        <p14:creationId xmlns:p14="http://schemas.microsoft.com/office/powerpoint/2010/main" val="2761707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1 – Sonoma Verde</a:t>
            </a:r>
            <a:endParaRPr lang="en-US" dirty="0"/>
          </a:p>
        </p:txBody>
      </p:sp>
      <p:pic>
        <p:nvPicPr>
          <p:cNvPr id="3" name="Picture 2" descr="Figure 2 - Project Planning Map.jpg"/>
          <p:cNvPicPr>
            <a:picLocks noChangeAspect="1"/>
          </p:cNvPicPr>
          <p:nvPr/>
        </p:nvPicPr>
        <p:blipFill>
          <a:blip r:embed="rId3" cstate="print"/>
          <a:stretch>
            <a:fillRect/>
          </a:stretch>
        </p:blipFill>
        <p:spPr>
          <a:xfrm>
            <a:off x="878302" y="1219200"/>
            <a:ext cx="7351298" cy="4876800"/>
          </a:xfrm>
          <a:prstGeom prst="rect">
            <a:avLst/>
          </a:prstGeom>
        </p:spPr>
      </p:pic>
    </p:spTree>
    <p:extLst>
      <p:ext uri="{BB962C8B-B14F-4D97-AF65-F5344CB8AC3E}">
        <p14:creationId xmlns:p14="http://schemas.microsoft.com/office/powerpoint/2010/main" val="41264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1 – Sonoma Verde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219200"/>
            <a:ext cx="6667851" cy="4800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7818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1 – Sonoma Verde</a:t>
            </a:r>
            <a:endParaRPr lang="en-US" dirty="0"/>
          </a:p>
        </p:txBody>
      </p:sp>
      <p:grpSp>
        <p:nvGrpSpPr>
          <p:cNvPr id="8" name="Group 7"/>
          <p:cNvGrpSpPr/>
          <p:nvPr/>
        </p:nvGrpSpPr>
        <p:grpSpPr>
          <a:xfrm>
            <a:off x="4946447" y="3886200"/>
            <a:ext cx="2673553" cy="2209800"/>
            <a:chOff x="4946447" y="3886200"/>
            <a:chExt cx="2673553" cy="2209800"/>
          </a:xfrm>
        </p:grpSpPr>
        <p:pic>
          <p:nvPicPr>
            <p:cNvPr id="3077" name="Picture 5" descr="E:\GSA\Sonoma Verde\Figure 4 - Composite Resistvity Depth Level Plots\Figure 4 - Composite Resistivity Depth Level Plots_Page_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4" t="3414" r="15747" b="4747"/>
            <a:stretch/>
          </p:blipFill>
          <p:spPr bwMode="auto">
            <a:xfrm>
              <a:off x="4946447" y="3886200"/>
              <a:ext cx="2673553" cy="195229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5819001"/>
              <a:ext cx="1905000" cy="276999"/>
            </a:xfrm>
            <a:prstGeom prst="rect">
              <a:avLst/>
            </a:prstGeom>
            <a:noFill/>
          </p:spPr>
          <p:txBody>
            <a:bodyPr wrap="square" rtlCol="0">
              <a:spAutoFit/>
            </a:bodyPr>
            <a:lstStyle/>
            <a:p>
              <a:pPr algn="ctr"/>
              <a:r>
                <a:rPr lang="en-US" sz="1200" b="1" dirty="0" smtClean="0"/>
                <a:t>34 feet</a:t>
              </a:r>
              <a:endParaRPr lang="en-US" sz="1200" b="1" dirty="0"/>
            </a:p>
          </p:txBody>
        </p:sp>
      </p:grpSp>
      <p:grpSp>
        <p:nvGrpSpPr>
          <p:cNvPr id="7" name="Group 6"/>
          <p:cNvGrpSpPr/>
          <p:nvPr/>
        </p:nvGrpSpPr>
        <p:grpSpPr>
          <a:xfrm>
            <a:off x="1239987" y="3810000"/>
            <a:ext cx="2798613" cy="2302108"/>
            <a:chOff x="1239987" y="3810000"/>
            <a:chExt cx="2798613" cy="2302108"/>
          </a:xfrm>
        </p:grpSpPr>
        <p:pic>
          <p:nvPicPr>
            <p:cNvPr id="3076" name="Picture 4" descr="E:\GSA\Sonoma Verde\Figure 4 - Composite Resistvity Depth Level Plots\Figure 4 - Composite Resistivity Depth Level Plots_Page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9" t="3414" r="16207" b="5813"/>
            <a:stretch/>
          </p:blipFill>
          <p:spPr bwMode="auto">
            <a:xfrm>
              <a:off x="1239987" y="3810000"/>
              <a:ext cx="2798613" cy="202849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52600" y="5835109"/>
              <a:ext cx="1905000" cy="276999"/>
            </a:xfrm>
            <a:prstGeom prst="rect">
              <a:avLst/>
            </a:prstGeom>
            <a:noFill/>
          </p:spPr>
          <p:txBody>
            <a:bodyPr wrap="square" rtlCol="0">
              <a:spAutoFit/>
            </a:bodyPr>
            <a:lstStyle/>
            <a:p>
              <a:pPr algn="ctr"/>
              <a:r>
                <a:rPr lang="en-US" sz="1200" b="1" dirty="0" smtClean="0"/>
                <a:t>22 feet</a:t>
              </a:r>
              <a:endParaRPr lang="en-US" sz="1200" b="1" dirty="0"/>
            </a:p>
          </p:txBody>
        </p:sp>
      </p:grpSp>
      <p:grpSp>
        <p:nvGrpSpPr>
          <p:cNvPr id="5" name="Group 4"/>
          <p:cNvGrpSpPr/>
          <p:nvPr/>
        </p:nvGrpSpPr>
        <p:grpSpPr>
          <a:xfrm>
            <a:off x="1219200" y="1447800"/>
            <a:ext cx="2743200" cy="2209800"/>
            <a:chOff x="1219200" y="1447800"/>
            <a:chExt cx="2743200" cy="2209800"/>
          </a:xfrm>
        </p:grpSpPr>
        <p:pic>
          <p:nvPicPr>
            <p:cNvPr id="3075" name="Picture 3" descr="E:\GSA\Sonoma Verde\Figure 4 - Composite Resistvity Depth Level Plots\Figure 4 - Composite Resistivity Depth Level Plots_Page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447800"/>
              <a:ext cx="2743200" cy="1975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00200" y="3380601"/>
              <a:ext cx="1905000" cy="276999"/>
            </a:xfrm>
            <a:prstGeom prst="rect">
              <a:avLst/>
            </a:prstGeom>
            <a:noFill/>
          </p:spPr>
          <p:txBody>
            <a:bodyPr wrap="square" rtlCol="0">
              <a:spAutoFit/>
            </a:bodyPr>
            <a:lstStyle/>
            <a:p>
              <a:pPr algn="ctr"/>
              <a:r>
                <a:rPr lang="en-US" sz="1200" b="1" dirty="0"/>
                <a:t>4</a:t>
              </a:r>
              <a:r>
                <a:rPr lang="en-US" sz="1200" b="1" dirty="0" smtClean="0"/>
                <a:t> feet</a:t>
              </a:r>
              <a:endParaRPr lang="en-US" sz="1200" b="1" dirty="0"/>
            </a:p>
          </p:txBody>
        </p:sp>
      </p:grpSp>
      <p:grpSp>
        <p:nvGrpSpPr>
          <p:cNvPr id="6" name="Group 5"/>
          <p:cNvGrpSpPr/>
          <p:nvPr/>
        </p:nvGrpSpPr>
        <p:grpSpPr>
          <a:xfrm>
            <a:off x="4880143" y="1450429"/>
            <a:ext cx="2739857" cy="2207171"/>
            <a:chOff x="4880143" y="1450429"/>
            <a:chExt cx="2739857" cy="2207171"/>
          </a:xfrm>
        </p:grpSpPr>
        <p:pic>
          <p:nvPicPr>
            <p:cNvPr id="3074" name="Picture 2" descr="E:\GSA\Sonoma Verde\Figure 4 - Composite Resistvity Depth Level Plots\Figure 4 - Composite Resistivity Depth Level Plots_Page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4" t="3770" r="15862" b="5280"/>
            <a:stretch/>
          </p:blipFill>
          <p:spPr bwMode="auto">
            <a:xfrm>
              <a:off x="4880143" y="1450429"/>
              <a:ext cx="2739857" cy="19785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34000" y="3380601"/>
              <a:ext cx="1905000" cy="276999"/>
            </a:xfrm>
            <a:prstGeom prst="rect">
              <a:avLst/>
            </a:prstGeom>
            <a:noFill/>
          </p:spPr>
          <p:txBody>
            <a:bodyPr wrap="square" rtlCol="0">
              <a:spAutoFit/>
            </a:bodyPr>
            <a:lstStyle/>
            <a:p>
              <a:pPr algn="ctr"/>
              <a:r>
                <a:rPr lang="en-US" sz="1200" b="1" dirty="0" smtClean="0"/>
                <a:t>12 feet</a:t>
              </a:r>
              <a:endParaRPr lang="en-US" sz="1200" b="1" dirty="0"/>
            </a:p>
          </p:txBody>
        </p:sp>
      </p:grpSp>
    </p:spTree>
    <p:extLst>
      <p:ext uri="{BB962C8B-B14F-4D97-AF65-F5344CB8AC3E}">
        <p14:creationId xmlns:p14="http://schemas.microsoft.com/office/powerpoint/2010/main" val="234978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Example 2 – Redbird Ranch</a:t>
            </a:r>
            <a:endParaRPr lang="en-US" dirty="0"/>
          </a:p>
        </p:txBody>
      </p:sp>
      <p:pic>
        <p:nvPicPr>
          <p:cNvPr id="6" name="Picture 5" descr="Figure 1 - Project Planning Map.jpg"/>
          <p:cNvPicPr>
            <a:picLocks noChangeAspect="1"/>
          </p:cNvPicPr>
          <p:nvPr/>
        </p:nvPicPr>
        <p:blipFill>
          <a:blip r:embed="rId3" cstate="print"/>
          <a:stretch>
            <a:fillRect/>
          </a:stretch>
        </p:blipFill>
        <p:spPr>
          <a:xfrm>
            <a:off x="914400" y="1282372"/>
            <a:ext cx="7315200" cy="4813628"/>
          </a:xfrm>
          <a:prstGeom prst="rect">
            <a:avLst/>
          </a:prstGeom>
        </p:spPr>
      </p:pic>
    </p:spTree>
    <p:extLst>
      <p:ext uri="{BB962C8B-B14F-4D97-AF65-F5344CB8AC3E}">
        <p14:creationId xmlns:p14="http://schemas.microsoft.com/office/powerpoint/2010/main" val="1438563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1652</TotalTime>
  <Words>3389</Words>
  <Application>Microsoft Office PowerPoint</Application>
  <PresentationFormat>On-screen Show (4:3)</PresentationFormat>
  <Paragraphs>273</Paragraphs>
  <Slides>19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Photo Editor Photo</vt:lpstr>
      <vt:lpstr>PowerPoint Presentation</vt:lpstr>
      <vt:lpstr>Introduction</vt:lpstr>
      <vt:lpstr>Direct Current (DC) Electrical Resistivity</vt:lpstr>
      <vt:lpstr>DC Electrical Resistivity Imaging</vt:lpstr>
      <vt:lpstr>DC Electrical Resistivity Imaging – Karst Applications</vt:lpstr>
      <vt:lpstr>Project Example 1 – Sonoma Verde</vt:lpstr>
      <vt:lpstr>Project Example 1 – Sonoma Verde</vt:lpstr>
      <vt:lpstr>Project Example 1 – Sonoma Verde</vt:lpstr>
      <vt:lpstr>Project Example 2 – Redbird Ranch</vt:lpstr>
      <vt:lpstr>Project Example 2 – Redbird Ranch</vt:lpstr>
      <vt:lpstr>Project Example 2 – Redbird Ranch</vt:lpstr>
      <vt:lpstr>Project Example 3 – Bulverde Road</vt:lpstr>
      <vt:lpstr>Project Example 3 – Bulverde Road</vt:lpstr>
      <vt:lpstr>Project Example 3 – Bulverde Road</vt:lpstr>
      <vt:lpstr>Project Example 3 – Bulverde Road</vt:lpstr>
      <vt:lpstr>Project Example 4 – UTSA Multifunction Building</vt:lpstr>
      <vt:lpstr>Project Example 4 – UTSA Multifunction Building</vt:lpstr>
      <vt:lpstr>Geophysical Survey Benefits</vt:lpstr>
      <vt:lpstr>PowerPoint Presentation</vt:lpstr>
    </vt:vector>
  </TitlesOfParts>
  <Company>Raba-Kistner Consultants,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Thomas</dc:creator>
  <cp:lastModifiedBy>Zaneta McCoy</cp:lastModifiedBy>
  <cp:revision>116</cp:revision>
  <cp:lastPrinted>2017-03-13T20:38:26Z</cp:lastPrinted>
  <dcterms:created xsi:type="dcterms:W3CDTF">2014-12-17T17:32:42Z</dcterms:created>
  <dcterms:modified xsi:type="dcterms:W3CDTF">2017-03-13T20:50:45Z</dcterms:modified>
</cp:coreProperties>
</file>