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8" r:id="rId4"/>
    <p:sldId id="269" r:id="rId5"/>
    <p:sldId id="267" r:id="rId6"/>
    <p:sldId id="271" r:id="rId7"/>
    <p:sldId id="262" r:id="rId8"/>
    <p:sldId id="260" r:id="rId9"/>
    <p:sldId id="268" r:id="rId10"/>
    <p:sldId id="259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F763C-8F07-42F5-9934-339854C4293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93451-B7C3-4626-B454-6E4177CEE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Passive (unintentional visitors) versus Active (Goal Orientation).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3451-B7C3-4626-B454-6E4177CEEF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friendly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3451-B7C3-4626-B454-6E4177CEEF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3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7mins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3451-B7C3-4626-B454-6E4177CEEF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1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4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2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5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2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3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5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7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9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4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FD4AB-759B-4440-802C-18B503D6BDE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CA624-70D0-4DFF-B5EE-A013BA26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6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24348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Using Videography, 3D photorealistic models and an Inexpensive Drone to Help Improve Geoscience Research and Education at the University of Texas at Dallas</a:t>
            </a:r>
            <a:endParaRPr 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67214"/>
            <a:ext cx="9144000" cy="1655762"/>
          </a:xfrm>
        </p:spPr>
        <p:txBody>
          <a:bodyPr/>
          <a:lstStyle/>
          <a:p>
            <a:r>
              <a:rPr lang="en-US" dirty="0" smtClean="0"/>
              <a:t>Ning Wang and Robert J Stern</a:t>
            </a:r>
          </a:p>
          <a:p>
            <a:r>
              <a:rPr lang="en-US" dirty="0" smtClean="0"/>
              <a:t>UTD Geoscience Studio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5177746"/>
            <a:ext cx="1143001" cy="114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2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development makes possibilities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5584"/>
            <a:ext cx="10515600" cy="48860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Good cameras are everywhere (Phone Cameras).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Smartphone cameras can do really decent video work now.</a:t>
            </a:r>
            <a:br>
              <a:rPr lang="en-US" sz="2000" dirty="0" smtClean="0"/>
            </a:br>
            <a:r>
              <a:rPr lang="en-US" sz="2000" dirty="0" smtClean="0"/>
              <a:t>Sports camera such as GoPro gives </a:t>
            </a:r>
            <a:r>
              <a:rPr lang="en-US" sz="2000" dirty="0"/>
              <a:t>flexibility for </a:t>
            </a:r>
            <a:r>
              <a:rPr lang="en-US" sz="2000" dirty="0" smtClean="0"/>
              <a:t>amateurs.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Drones are relatively cheap, smart and reliable. </a:t>
            </a:r>
            <a:br>
              <a:rPr lang="en-US" dirty="0" smtClean="0"/>
            </a:br>
            <a:r>
              <a:rPr lang="en-US" dirty="0" smtClean="0"/>
              <a:t>(any drone more than $800)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Media Software for basic animation and film editing is user-friendly and easy-to-use now.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2" y="2676628"/>
            <a:ext cx="2453642" cy="11986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42" y="2778069"/>
            <a:ext cx="1697737" cy="10971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8" y="2676628"/>
            <a:ext cx="4373802" cy="246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used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9759696" cy="39991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DJI Solo </a:t>
            </a:r>
            <a:r>
              <a:rPr lang="en-US" dirty="0" smtClean="0">
                <a:solidFill>
                  <a:srgbClr val="FF0000"/>
                </a:solidFill>
              </a:rPr>
              <a:t>Drone</a:t>
            </a:r>
            <a:r>
              <a:rPr lang="en-US" dirty="0" smtClean="0"/>
              <a:t> (now less than $800) with </a:t>
            </a:r>
            <a:r>
              <a:rPr lang="en-US" dirty="0" smtClean="0">
                <a:solidFill>
                  <a:srgbClr val="FF0000"/>
                </a:solidFill>
              </a:rPr>
              <a:t>GoPro</a:t>
            </a:r>
            <a:r>
              <a:rPr lang="en-US" dirty="0" smtClean="0"/>
              <a:t> ($400).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Camera</a:t>
            </a:r>
            <a:r>
              <a:rPr lang="en-US" dirty="0" smtClean="0"/>
              <a:t> (Smartphones, Digital Single Lens Reflex)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Microphones</a:t>
            </a:r>
            <a:r>
              <a:rPr lang="en-US" dirty="0" smtClean="0"/>
              <a:t> (lavalier and shotgun) [voice quality is very important for a video]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Accessories (</a:t>
            </a:r>
            <a:r>
              <a:rPr lang="en-US" dirty="0" smtClean="0">
                <a:solidFill>
                  <a:srgbClr val="FF0000"/>
                </a:solidFill>
              </a:rPr>
              <a:t>Tripods</a:t>
            </a:r>
            <a:r>
              <a:rPr lang="en-US" dirty="0" smtClean="0"/>
              <a:t>, Monopods, Lighting equipment, and so on)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Software</a:t>
            </a:r>
            <a:r>
              <a:rPr lang="en-US" dirty="0" smtClean="0"/>
              <a:t> (Adobe Photoshop, Premiere Pro, After Effects, Audition, Movie Maker, </a:t>
            </a:r>
            <a:r>
              <a:rPr lang="en-US" dirty="0" err="1" smtClean="0"/>
              <a:t>Davinci</a:t>
            </a:r>
            <a:r>
              <a:rPr lang="en-US" dirty="0" smtClean="0"/>
              <a:t> Resolve)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can get started for $2,500, less if you already have some equipment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4" y="1166919"/>
            <a:ext cx="2334770" cy="13174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42" y="2083016"/>
            <a:ext cx="1676402" cy="8189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67" y="2569746"/>
            <a:ext cx="1130810" cy="10820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029" y="3985950"/>
            <a:ext cx="1079541" cy="1492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3" y="5612888"/>
            <a:ext cx="2691758" cy="1245112"/>
          </a:xfrm>
          <a:prstGeom prst="rect">
            <a:avLst/>
          </a:prstGeom>
        </p:spPr>
      </p:pic>
      <p:pic>
        <p:nvPicPr>
          <p:cNvPr id="2054" name="Picture 6" descr="http://musou1500.github.io/img/ae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95" y="6069873"/>
            <a:ext cx="558080" cy="54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ites.gsu.edu/tools/files/2015/01/logo-photoshop-qy6rp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1" y="6038529"/>
            <a:ext cx="605670" cy="6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ynzal.com/wordpress/wp-content/uploads/2015/09/premiere-pro-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066" y="6083510"/>
            <a:ext cx="529504" cy="5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763693"/>
          </a:xfrm>
        </p:spPr>
        <p:txBody>
          <a:bodyPr/>
          <a:lstStyle/>
          <a:p>
            <a:r>
              <a:rPr lang="en-US" dirty="0" smtClean="0"/>
              <a:t>A recent 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5760" y="6344956"/>
            <a:ext cx="11460480" cy="1207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Dr. William Griffin’s Field Stratigraphy Class  (junior level majors course)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60692" y="6299726"/>
            <a:ext cx="532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 </a:t>
            </a:r>
            <a:r>
              <a:rPr lang="en-US" sz="2000" dirty="0"/>
              <a:t>took us 3 </a:t>
            </a:r>
            <a:r>
              <a:rPr lang="en-US" sz="2000" dirty="0" smtClean="0"/>
              <a:t>months, about 150 hrs.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426" y="1111187"/>
            <a:ext cx="7661148" cy="43134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11296" y="5667992"/>
            <a:ext cx="549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https://www.youtube.com/watch?v=elr-AmaY_Dg&amp;t=4s</a:t>
            </a:r>
          </a:p>
        </p:txBody>
      </p:sp>
    </p:spTree>
    <p:extLst>
      <p:ext uri="{BB962C8B-B14F-4D97-AF65-F5344CB8AC3E}">
        <p14:creationId xmlns:p14="http://schemas.microsoft.com/office/powerpoint/2010/main" val="22723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8319" y="63997"/>
            <a:ext cx="10515600" cy="1325563"/>
          </a:xfrm>
        </p:spPr>
        <p:txBody>
          <a:bodyPr/>
          <a:lstStyle/>
          <a:p>
            <a:r>
              <a:rPr lang="en-US" dirty="0"/>
              <a:t>https://utdgss2016.wixsite.com/utdgss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66226" y="1098735"/>
            <a:ext cx="4502285" cy="693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roadway" panose="04040905080B02020502" pitchFamily="82" charset="0"/>
                <a:ea typeface="Adobe Gothic Std B" panose="020B0800000000000000" pitchFamily="34" charset="-128"/>
              </a:rPr>
              <a:t>Thank you </a:t>
            </a:r>
            <a:r>
              <a:rPr lang="zh-CN" altLang="en-US" sz="4000" dirty="0" smtClean="0">
                <a:latin typeface="Adobe 繁黑體 Std B" panose="020B0700000000000000" pitchFamily="34" charset="-128"/>
                <a:ea typeface="Adobe 繁黑體 Std B" panose="020B0700000000000000" pitchFamily="34" charset="-128"/>
              </a:rPr>
              <a:t>谢谢</a:t>
            </a:r>
            <a:endParaRPr lang="en-US" sz="4000" dirty="0">
              <a:latin typeface="Adobe 繁黑體 Std B" panose="020B0700000000000000" pitchFamily="34" charset="-128"/>
              <a:ea typeface="Adobe 繁黑體 Std B" panose="020B0700000000000000" pitchFamily="34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218" y="1792574"/>
            <a:ext cx="8496300" cy="48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Intro of UTD Geoscience Studio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University of Texas at Dallas, Geoscience Department.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Now we have 3 regular members (filming and editing, animation and director) and 6 students who are under training to produce their own videos based on their research.</a:t>
            </a:r>
          </a:p>
          <a:p>
            <a:endParaRPr lang="en-US" dirty="0" smtClean="0"/>
          </a:p>
          <a:p>
            <a:r>
              <a:rPr lang="en-US" dirty="0" smtClean="0"/>
              <a:t>We explore how to produce research-based/class-based geoscientific videos and study the best way </a:t>
            </a:r>
            <a:r>
              <a:rPr lang="en-US" dirty="0"/>
              <a:t>for researchers </a:t>
            </a:r>
            <a:r>
              <a:rPr lang="en-US" dirty="0" smtClean="0"/>
              <a:t>to produce this kind of videos.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utd dalla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336" y="497554"/>
            <a:ext cx="1991664" cy="11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64" y="639762"/>
            <a:ext cx="773784" cy="776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22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Videos?</a:t>
            </a:r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56118" y="1973592"/>
            <a:ext cx="1107976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‘</a:t>
            </a:r>
            <a:r>
              <a:rPr lang="en-US" sz="3600" b="1" dirty="0" smtClean="0">
                <a:solidFill>
                  <a:srgbClr val="FF0000"/>
                </a:solidFill>
              </a:rPr>
              <a:t>Reading</a:t>
            </a:r>
            <a:r>
              <a:rPr lang="en-US" sz="3600" b="1" dirty="0" smtClean="0"/>
              <a:t> a paper and </a:t>
            </a:r>
            <a:r>
              <a:rPr lang="en-US" sz="3600" b="1" dirty="0" smtClean="0">
                <a:solidFill>
                  <a:srgbClr val="FF0000"/>
                </a:solidFill>
              </a:rPr>
              <a:t>watching</a:t>
            </a:r>
            <a:r>
              <a:rPr lang="en-US" sz="3600" b="1" dirty="0" smtClean="0"/>
              <a:t> a video </a:t>
            </a:r>
          </a:p>
          <a:p>
            <a:pPr algn="ctr"/>
            <a:r>
              <a:rPr lang="en-US" sz="3600" b="1" dirty="0" smtClean="0"/>
              <a:t>activate </a:t>
            </a:r>
            <a:r>
              <a:rPr lang="en-US" sz="3600" b="1" dirty="0" smtClean="0">
                <a:solidFill>
                  <a:srgbClr val="FF0000"/>
                </a:solidFill>
              </a:rPr>
              <a:t>separate cognitive functions</a:t>
            </a:r>
            <a:r>
              <a:rPr lang="en-US" sz="3600" b="1" dirty="0" smtClean="0"/>
              <a:t>.’</a:t>
            </a:r>
          </a:p>
          <a:p>
            <a:pPr algn="ctr"/>
            <a:r>
              <a:rPr lang="en-US" sz="3600" b="1" dirty="0"/>
              <a:t> </a:t>
            </a:r>
            <a:r>
              <a:rPr lang="en-US" sz="3600" b="1" dirty="0" smtClean="0"/>
              <a:t> </a:t>
            </a:r>
            <a:r>
              <a:rPr lang="en-US" sz="2000" b="1" dirty="0" smtClean="0"/>
              <a:t>(cited from Video </a:t>
            </a:r>
            <a:r>
              <a:rPr lang="en-US" sz="2000" b="1" dirty="0"/>
              <a:t>vs Text: The Brain Perspective, </a:t>
            </a:r>
            <a:r>
              <a:rPr lang="en-US" sz="2000" b="1" dirty="0" err="1"/>
              <a:t>Liraz</a:t>
            </a:r>
            <a:r>
              <a:rPr lang="en-US" sz="2000" b="1" dirty="0"/>
              <a:t> </a:t>
            </a:r>
            <a:r>
              <a:rPr lang="en-US" sz="2000" b="1" dirty="0" err="1" smtClean="0"/>
              <a:t>Margalit</a:t>
            </a:r>
            <a:r>
              <a:rPr lang="en-US" sz="2000" b="1" dirty="0" smtClean="0"/>
              <a:t>)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800" dirty="0" smtClean="0"/>
              <a:t>We have peer-reviewed articles, why don’t we have peer-reviewed videos?</a:t>
            </a:r>
            <a:endParaRPr lang="en-US" sz="2800" dirty="0"/>
          </a:p>
          <a:p>
            <a:pPr algn="ctr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910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need good scientific videos?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Researchers give talks, show posters, publish papers to show their research, to communicate with others.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298448" y="3154680"/>
            <a:ext cx="9223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Video-making is harder than writing, takes more time. </a:t>
            </a:r>
          </a:p>
          <a:p>
            <a:pPr algn="ctr"/>
            <a:r>
              <a:rPr lang="en-US" sz="2400" dirty="0" smtClean="0"/>
              <a:t>Copyright </a:t>
            </a:r>
            <a:r>
              <a:rPr lang="en-US" sz="2400" dirty="0"/>
              <a:t>Issue</a:t>
            </a:r>
            <a:r>
              <a:rPr lang="en-US" sz="2400" dirty="0" smtClean="0"/>
              <a:t>. </a:t>
            </a:r>
          </a:p>
          <a:p>
            <a:pPr algn="ctr"/>
            <a:r>
              <a:rPr lang="en-US" sz="2400" dirty="0" smtClean="0"/>
              <a:t>Nobody is expecting researchers show their works in the form of videos</a:t>
            </a:r>
          </a:p>
          <a:p>
            <a:pPr algn="ctr"/>
            <a:r>
              <a:rPr lang="en-US" sz="2400" dirty="0" smtClean="0"/>
              <a:t>And people may not believe these videos.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Isn’t peer-reviewed journals enough?</a:t>
            </a:r>
          </a:p>
          <a:p>
            <a:pPr algn="ctr"/>
            <a:r>
              <a:rPr lang="en-US" sz="2400" dirty="0"/>
              <a:t>W</a:t>
            </a:r>
            <a:r>
              <a:rPr lang="en-US" sz="2400" dirty="0" smtClean="0"/>
              <a:t>ould good scientific videos worth the time and energy of researchers?</a:t>
            </a:r>
            <a:endParaRPr 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298448" y="3019743"/>
            <a:ext cx="9223248" cy="188144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are processed by the brain 60,000 times faster than </a:t>
            </a:r>
            <a:r>
              <a:rPr lang="en-US" dirty="0" smtClean="0"/>
              <a:t>text!</a:t>
            </a:r>
            <a:endParaRPr lang="en-US" dirty="0"/>
          </a:p>
        </p:txBody>
      </p:sp>
      <p:pic>
        <p:nvPicPr>
          <p:cNvPr id="1026" name="Picture 2" descr="http://www.geek.com/wp-content/uploads/2014/07/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" y="1837536"/>
            <a:ext cx="7894832" cy="43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685551" y="1837536"/>
            <a:ext cx="2869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Lava Rocks formed?</a:t>
            </a:r>
          </a:p>
        </p:txBody>
      </p:sp>
      <p:pic>
        <p:nvPicPr>
          <p:cNvPr id="1028" name="Picture 4" descr="https://s-media-cache-ak0.pinimg.com/originals/74/d2/de/74d2de991f0c86c634ca6f19270487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74" y="3687153"/>
            <a:ext cx="3386548" cy="25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174" y="2479589"/>
            <a:ext cx="3386548" cy="9656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7576" y="6373913"/>
            <a:ext cx="7894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http</a:t>
            </a:r>
            <a:r>
              <a:rPr lang="en-US" sz="1200" dirty="0"/>
              <a:t>://www.deccanchronicle.com/gallery/world/190816/lava-meets-the-sea-puts-on-fire-spitting-show-in-hawaii.html</a:t>
            </a:r>
          </a:p>
        </p:txBody>
      </p:sp>
    </p:spTree>
    <p:extLst>
      <p:ext uri="{BB962C8B-B14F-4D97-AF65-F5344CB8AC3E}">
        <p14:creationId xmlns:p14="http://schemas.microsoft.com/office/powerpoint/2010/main" val="6781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of GOOD </a:t>
            </a:r>
            <a:r>
              <a:rPr lang="en-US" dirty="0" smtClean="0"/>
              <a:t>Videos</a:t>
            </a:r>
            <a:endParaRPr 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62912" y="2602865"/>
            <a:ext cx="8415528" cy="227088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Saving learning time</a:t>
            </a:r>
            <a:r>
              <a:rPr lang="en-US" dirty="0"/>
              <a:t>. </a:t>
            </a:r>
            <a:r>
              <a:rPr lang="en-US" sz="1400" dirty="0" smtClean="0"/>
              <a:t>Videos </a:t>
            </a:r>
            <a:r>
              <a:rPr lang="en-US" sz="1400" dirty="0"/>
              <a:t>are processed by the brain 60,000 times faster than text!</a:t>
            </a:r>
          </a:p>
          <a:p>
            <a:pPr marL="514350" indent="-514350">
              <a:buAutoNum type="arabicPeriod"/>
            </a:pPr>
            <a:r>
              <a:rPr lang="en-US" dirty="0" smtClean="0"/>
              <a:t>Easier </a:t>
            </a:r>
            <a:r>
              <a:rPr lang="en-US" dirty="0"/>
              <a:t>understanding</a:t>
            </a:r>
            <a:r>
              <a:rPr lang="en-US" dirty="0" smtClean="0"/>
              <a:t>. </a:t>
            </a:r>
            <a:r>
              <a:rPr lang="en-US" sz="1400" dirty="0" smtClean="0"/>
              <a:t>Students and </a:t>
            </a:r>
            <a:r>
              <a:rPr lang="en-US" sz="1400" dirty="0"/>
              <a:t>other researchers </a:t>
            </a:r>
          </a:p>
          <a:p>
            <a:pPr marL="0" indent="0">
              <a:buNone/>
            </a:pPr>
            <a:r>
              <a:rPr lang="en-US" dirty="0" smtClean="0"/>
              <a:t>3.   </a:t>
            </a:r>
            <a:r>
              <a:rPr lang="en-US" dirty="0"/>
              <a:t>Less Language Barrier. </a:t>
            </a:r>
            <a:r>
              <a:rPr lang="en-US" sz="1400" dirty="0" smtClean="0"/>
              <a:t>Internationals</a:t>
            </a:r>
            <a:r>
              <a:rPr lang="en-US" sz="1400" dirty="0"/>
              <a:t>, especially less developed area</a:t>
            </a:r>
          </a:p>
          <a:p>
            <a:pPr marL="0" indent="0">
              <a:buNone/>
            </a:pPr>
            <a:r>
              <a:rPr lang="en-US" dirty="0" smtClean="0"/>
              <a:t>4.   </a:t>
            </a:r>
            <a:r>
              <a:rPr lang="en-US" dirty="0"/>
              <a:t>More Entertaining</a:t>
            </a:r>
            <a:r>
              <a:rPr lang="en-US" dirty="0" smtClean="0"/>
              <a:t>. </a:t>
            </a:r>
            <a:r>
              <a:rPr lang="en-US" sz="1400" dirty="0" smtClean="0"/>
              <a:t>Public, improve understanding of our world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9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Problem of Scientific Videos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good enough </a:t>
            </a:r>
            <a:br>
              <a:rPr lang="en-US" dirty="0" smtClean="0"/>
            </a:br>
            <a:r>
              <a:rPr lang="en-US" dirty="0" smtClean="0"/>
              <a:t>(we haven’t </a:t>
            </a:r>
            <a:r>
              <a:rPr lang="en-US" dirty="0"/>
              <a:t>t</a:t>
            </a:r>
            <a:r>
              <a:rPr lang="en-US" dirty="0" smtClean="0"/>
              <a:t>ake serious about videos as much as research papers in science. Videos need to define uncertainty and to be more accurate)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so many </a:t>
            </a:r>
            <a:br>
              <a:rPr lang="en-US" dirty="0" smtClean="0"/>
            </a:br>
            <a:r>
              <a:rPr lang="en-US" dirty="0" smtClean="0"/>
              <a:t>(Most scientists and researchers don’t know how to make videos, and most film producers don’t do scientific research)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07364" y="5138928"/>
            <a:ext cx="9957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So can researchers make good videos? </a:t>
            </a:r>
            <a:r>
              <a:rPr lang="en-US" sz="3200" dirty="0">
                <a:solidFill>
                  <a:srgbClr val="FF0000"/>
                </a:solidFill>
              </a:rPr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hat will a good scientific video cost a researcher?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make a good video?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story. (And any valuable research could be a good story)</a:t>
            </a:r>
          </a:p>
          <a:p>
            <a:endParaRPr lang="en-US" dirty="0"/>
          </a:p>
          <a:p>
            <a:r>
              <a:rPr lang="en-US" dirty="0" smtClean="0"/>
              <a:t>Learn some basic knowledge of drones, cameras, software, video-making concepts and procedures. </a:t>
            </a:r>
            <a:br>
              <a:rPr lang="en-US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24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9093"/>
            <a:ext cx="10515600" cy="1325563"/>
          </a:xfrm>
        </p:spPr>
        <p:txBody>
          <a:bodyPr/>
          <a:lstStyle/>
          <a:p>
            <a:r>
              <a:rPr lang="en-US" dirty="0" smtClean="0"/>
              <a:t>Researchers are Storytellers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073" y="123929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Videos are all about stories. </a:t>
            </a:r>
            <a:r>
              <a:rPr lang="en-US" dirty="0"/>
              <a:t>(</a:t>
            </a:r>
            <a:r>
              <a:rPr lang="en-US" dirty="0" smtClean="0"/>
              <a:t>Cause and Effect Circle gives the dynamic of a film)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   Jerry</a:t>
            </a:r>
            <a:r>
              <a:rPr lang="en-US" altLang="zh-CN" sz="2000" dirty="0" smtClean="0"/>
              <a:t> supports to be afraid of Tom BECAUSE Jerry is a mouse and Tom is a cat</a:t>
            </a:r>
            <a:r>
              <a:rPr lang="en-US" altLang="zh-CN" sz="2000" dirty="0"/>
              <a:t>.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en-US" altLang="zh-CN" sz="2000" dirty="0" smtClean="0"/>
              <a:t>   BUT Tom would never win Jerry BECAUSE Jerry is more clever than Tom.</a:t>
            </a:r>
          </a:p>
          <a:p>
            <a:pPr marL="0" indent="0">
              <a:buNone/>
            </a:pPr>
            <a:r>
              <a:rPr lang="en-US" altLang="zh-CN" sz="2000" dirty="0" smtClean="0"/>
              <a:t>   BUT Tom won’t give up chasing Jerry BECAUSE </a:t>
            </a:r>
            <a:r>
              <a:rPr lang="en-US" altLang="zh-CN" sz="2000" dirty="0"/>
              <a:t>Jerry </a:t>
            </a:r>
            <a:r>
              <a:rPr lang="en-US" altLang="zh-CN" sz="2000" dirty="0" smtClean="0"/>
              <a:t>makes fun of him </a:t>
            </a:r>
            <a:r>
              <a:rPr lang="en-US" altLang="zh-CN" sz="2000" dirty="0"/>
              <a:t>all the </a:t>
            </a:r>
            <a:r>
              <a:rPr lang="en-US" altLang="zh-CN" sz="2000" dirty="0" smtClean="0"/>
              <a:t>time…….</a:t>
            </a:r>
            <a:br>
              <a:rPr lang="en-US" altLang="zh-CN" sz="2000" dirty="0" smtClean="0"/>
            </a:br>
            <a:endParaRPr lang="en-US" sz="2000" dirty="0"/>
          </a:p>
          <a:p>
            <a:r>
              <a:rPr lang="en-US" dirty="0" smtClean="0"/>
              <a:t>Research papers are all about stories too. (Challenge and Solution Circle / Problems and Hypotheses Circle gives the dynamic of research)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611" y="1889007"/>
            <a:ext cx="2547029" cy="13362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48" y="4850552"/>
            <a:ext cx="3455625" cy="14801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78" y="4538271"/>
            <a:ext cx="2432309" cy="1944628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6096000" y="5430541"/>
            <a:ext cx="654996" cy="1600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2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542</Words>
  <Application>Microsoft Office PowerPoint</Application>
  <PresentationFormat>宽屏</PresentationFormat>
  <Paragraphs>84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Adobe Gothic Std B</vt:lpstr>
      <vt:lpstr>Adobe 繁黑體 Std B</vt:lpstr>
      <vt:lpstr>宋体</vt:lpstr>
      <vt:lpstr>Arial</vt:lpstr>
      <vt:lpstr>Broadway</vt:lpstr>
      <vt:lpstr>Calibri</vt:lpstr>
      <vt:lpstr>Calibri Light</vt:lpstr>
      <vt:lpstr>Office 主题</vt:lpstr>
      <vt:lpstr>Using Videography, 3D photorealistic models and an Inexpensive Drone to Help Improve Geoscience Research and Education at the University of Texas at Dallas</vt:lpstr>
      <vt:lpstr>Brief Intro of UTD Geoscience Studio</vt:lpstr>
      <vt:lpstr>Videos?</vt:lpstr>
      <vt:lpstr>Do we need good scientific videos? </vt:lpstr>
      <vt:lpstr>Videos are processed by the brain 60,000 times faster than text!</vt:lpstr>
      <vt:lpstr>Benefit of GOOD Videos</vt:lpstr>
      <vt:lpstr>Major Problem of Scientific Videos</vt:lpstr>
      <vt:lpstr>What you need to make a good video?</vt:lpstr>
      <vt:lpstr>Researchers are Storytellers</vt:lpstr>
      <vt:lpstr>Technology development makes possibilities</vt:lpstr>
      <vt:lpstr>What we have used</vt:lpstr>
      <vt:lpstr>A recent work</vt:lpstr>
      <vt:lpstr>https://utdgss2016.wixsite.com/utdgss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Videography, 3D photorealistic models and an Inexpensive Drone to Help Improve Geoscience Research and Education at the University of Texas at Dallas</dc:title>
  <dc:creator>王Wang宁Ning</dc:creator>
  <cp:lastModifiedBy>王Wang宁Ning</cp:lastModifiedBy>
  <cp:revision>62</cp:revision>
  <dcterms:created xsi:type="dcterms:W3CDTF">2017-03-10T16:11:20Z</dcterms:created>
  <dcterms:modified xsi:type="dcterms:W3CDTF">2017-03-17T19:53:08Z</dcterms:modified>
</cp:coreProperties>
</file>