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notesMasterIdLst>
    <p:notesMasterId r:id="rId16"/>
  </p:notesMasterIdLst>
  <p:sldIdLst>
    <p:sldId id="261" r:id="rId2"/>
    <p:sldId id="262" r:id="rId3"/>
    <p:sldId id="275" r:id="rId4"/>
    <p:sldId id="264" r:id="rId5"/>
    <p:sldId id="263" r:id="rId6"/>
    <p:sldId id="276" r:id="rId7"/>
    <p:sldId id="277" r:id="rId8"/>
    <p:sldId id="265" r:id="rId9"/>
    <p:sldId id="278" r:id="rId10"/>
    <p:sldId id="267" r:id="rId11"/>
    <p:sldId id="279" r:id="rId12"/>
    <p:sldId id="272" r:id="rId13"/>
    <p:sldId id="274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876" autoAdjust="0"/>
  </p:normalViewPr>
  <p:slideViewPr>
    <p:cSldViewPr snapToGrid="0">
      <p:cViewPr varScale="1">
        <p:scale>
          <a:sx n="64" d="100"/>
          <a:sy n="64" d="100"/>
        </p:scale>
        <p:origin x="74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MODFLOW </a:t>
            </a:r>
          </a:p>
          <a:p>
            <a:pPr>
              <a:defRPr sz="2400"/>
            </a:pPr>
            <a:r>
              <a:rPr lang="en-US" sz="2400" dirty="0" smtClean="0"/>
              <a:t>version</a:t>
            </a:r>
            <a:endParaRPr lang="en-US" sz="2400" dirty="0"/>
          </a:p>
        </c:rich>
      </c:tx>
      <c:layout>
        <c:manualLayout>
          <c:xMode val="edge"/>
          <c:yMode val="edge"/>
          <c:x val="0.74127601786626551"/>
          <c:y val="0.134508250545446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MF Version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extLst>
                <c:ext xmlns:c15="http://schemas.microsoft.com/office/drawing/2012/chart" uri="{02D57815-91ED-43cb-92C2-25804820EDAC}">
                  <c15:fullRef>
                    <c15:sqref>Sheet1!$A$2:$A$5</c15:sqref>
                  </c15:fullRef>
                </c:ext>
              </c:extLst>
              <c:f>Sheet1!$A$2:$A$4</c:f>
              <c:numCache>
                <c:formatCode>General</c:formatCode>
                <c:ptCount val="3"/>
                <c:pt idx="0">
                  <c:v>1996</c:v>
                </c:pt>
                <c:pt idx="1">
                  <c:v>2000</c:v>
                </c:pt>
                <c:pt idx="2">
                  <c:v>2005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Sheet1!$B$2:$B$5</c15:sqref>
                  </c15:fullRef>
                </c:ext>
              </c:extLst>
              <c:f>Sheet1!$B$2:$B$4</c:f>
              <c:numCache>
                <c:formatCode>General</c:formatCode>
                <c:ptCount val="3"/>
                <c:pt idx="0">
                  <c:v>22</c:v>
                </c:pt>
                <c:pt idx="1">
                  <c:v>18</c:v>
                </c:pt>
                <c:pt idx="2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3826612392964108"/>
          <c:y val="0.29936665389304368"/>
          <c:w val="0.21113934937172799"/>
          <c:h val="0.450839752537673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001EE-E98D-412B-BD7B-5761482F220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C306D-5D48-49F8-966D-E48738CB8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4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306D-5D48-49F8-966D-E48738CB81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5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Thesis Day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Thesis Day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Thesis Day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Thesis Day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Thesis Day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Thesis Day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Thesis Day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Thesis Day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Thesis Day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Thesis Day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Thesis Day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11/20/2015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Thesis Day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13113" y="1803576"/>
            <a:ext cx="10058401" cy="2005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4"/>
                </a:solidFill>
                <a:latin typeface="Calibri Light" pitchFamily="34" charset="0"/>
              </a:rPr>
              <a:t>Reproducible Groundwater Science Workflows for the Future: A case for Texas Groundwater Availability Models</a:t>
            </a:r>
            <a:endParaRPr lang="en-US" sz="4400" dirty="0">
              <a:solidFill>
                <a:schemeClr val="accent4"/>
              </a:solidFill>
              <a:latin typeface="Calibri Light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13114" y="4171258"/>
            <a:ext cx="10058400" cy="2249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Calibri Light" pitchFamily="34" charset="0"/>
              </a:rPr>
              <a:t>Nalbeat “Sonny” Kwon, M.S.</a:t>
            </a:r>
          </a:p>
          <a:p>
            <a:pPr marL="0" indent="0">
              <a:buNone/>
            </a:pPr>
            <a:r>
              <a:rPr lang="en-US" dirty="0" smtClean="0">
                <a:latin typeface="Calibri Light" pitchFamily="34" charset="0"/>
              </a:rPr>
              <a:t>The University of Texas at Austin</a:t>
            </a:r>
          </a:p>
          <a:p>
            <a:pPr marL="0" indent="0">
              <a:buNone/>
            </a:pPr>
            <a:endParaRPr lang="en-US" sz="2000" dirty="0" smtClean="0">
              <a:latin typeface="Calibri Light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libri Light" pitchFamily="34" charset="0"/>
              </a:rPr>
              <a:t>GSA South-Central Meeting 2017</a:t>
            </a:r>
          </a:p>
          <a:p>
            <a:pPr marL="0" indent="0">
              <a:buNone/>
            </a:pPr>
            <a:r>
              <a:rPr lang="en-US" sz="2000" dirty="0" smtClean="0">
                <a:latin typeface="Calibri Light" pitchFamily="34" charset="0"/>
              </a:rPr>
              <a:t>March 13</a:t>
            </a:r>
            <a:r>
              <a:rPr lang="en-US" sz="2000" baseline="30000" dirty="0" smtClean="0">
                <a:latin typeface="Calibri Light" pitchFamily="34" charset="0"/>
              </a:rPr>
              <a:t>th</a:t>
            </a:r>
            <a:r>
              <a:rPr lang="en-US" sz="2000" dirty="0" smtClean="0">
                <a:latin typeface="Calibri Light" pitchFamily="34" charset="0"/>
              </a:rPr>
              <a:t>, 2017</a:t>
            </a:r>
            <a:endParaRPr lang="en-US" sz="2000" dirty="0">
              <a:latin typeface="Calibri Light" pitchFamily="34" charset="0"/>
            </a:endParaRPr>
          </a:p>
        </p:txBody>
      </p:sp>
      <p:pic>
        <p:nvPicPr>
          <p:cNvPr id="6" name="Shape 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87055" y="479286"/>
            <a:ext cx="1556899" cy="44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1560" y="724770"/>
            <a:ext cx="1426269" cy="142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62" y="479286"/>
            <a:ext cx="2520072" cy="5053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직선 연결선 9"/>
          <p:cNvCxnSpPr/>
          <p:nvPr/>
        </p:nvCxnSpPr>
        <p:spPr>
          <a:xfrm>
            <a:off x="1136472" y="3965996"/>
            <a:ext cx="10035042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173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00051" y="1108052"/>
            <a:ext cx="10058400" cy="851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4"/>
                </a:solidFill>
                <a:latin typeface="Calibri Light" pitchFamily="34" charset="0"/>
              </a:rPr>
              <a:t>New Approach to Create GWDSS-Descendent</a:t>
            </a:r>
            <a:endParaRPr lang="en-US" sz="4400" dirty="0">
              <a:solidFill>
                <a:schemeClr val="accent4"/>
              </a:solidFill>
              <a:latin typeface="Calibri Light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13113" y="2129244"/>
            <a:ext cx="4065174" cy="4561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Calibri Light" pitchFamily="34" charset="0"/>
              </a:rPr>
              <a:t>New architecture aims to replicate and improve      original features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</a:rPr>
              <a:t>Leverages High Performa-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</a:rPr>
              <a:t>nce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</a:rPr>
              <a:t> Computing (HPC)      and modern web-based          technologies</a:t>
            </a:r>
            <a:endParaRPr lang="en-US" sz="2800" dirty="0">
              <a:latin typeface="Calibri Light" pitchFamily="34" charset="0"/>
            </a:endParaRPr>
          </a:p>
        </p:txBody>
      </p:sp>
      <p:pic>
        <p:nvPicPr>
          <p:cNvPr id="7" name="Shape 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2639" y="207014"/>
            <a:ext cx="1099697" cy="109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36" y="437680"/>
            <a:ext cx="2141249" cy="429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685" y="2129244"/>
            <a:ext cx="6600113" cy="43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68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00051" y="1108052"/>
            <a:ext cx="10058400" cy="851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4"/>
                </a:solidFill>
                <a:latin typeface="Calibri Light" pitchFamily="34" charset="0"/>
              </a:rPr>
              <a:t>The Need for High Performance Computing</a:t>
            </a:r>
            <a:endParaRPr lang="en-US" sz="4400" dirty="0">
              <a:solidFill>
                <a:schemeClr val="accent4"/>
              </a:solidFill>
              <a:latin typeface="Calibri Light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13113" y="2129244"/>
            <a:ext cx="9531696" cy="4561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Calibri Light" pitchFamily="34" charset="0"/>
              </a:rPr>
              <a:t>Brute force approach not only feasible but scalable to larger and more complex simulations</a:t>
            </a:r>
          </a:p>
          <a:p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Calibri Light" pitchFamily="34" charset="0"/>
            </a:endParaRPr>
          </a:p>
          <a:p>
            <a:endParaRPr lang="en-US" sz="2800" dirty="0">
              <a:solidFill>
                <a:schemeClr val="accent5">
                  <a:lumMod val="75000"/>
                </a:schemeClr>
              </a:solidFill>
              <a:latin typeface="Calibri Light" pitchFamily="34" charset="0"/>
            </a:endParaRPr>
          </a:p>
          <a:p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Calibri Light" pitchFamily="34" charset="0"/>
            </a:endParaRPr>
          </a:p>
          <a:p>
            <a:endParaRPr lang="en-US" sz="2800" dirty="0">
              <a:solidFill>
                <a:schemeClr val="accent5">
                  <a:lumMod val="75000"/>
                </a:schemeClr>
              </a:solidFill>
              <a:latin typeface="Calibri Light" pitchFamily="34" charset="0"/>
            </a:endParaRPr>
          </a:p>
          <a:p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Calibri Light" pitchFamily="34" charset="0"/>
            </a:endParaRPr>
          </a:p>
          <a:p>
            <a:endParaRPr lang="en-US" sz="2800" dirty="0">
              <a:solidFill>
                <a:schemeClr val="accent5">
                  <a:lumMod val="75000"/>
                </a:schemeClr>
              </a:solidFill>
              <a:latin typeface="Calibri Light" pitchFamily="34" charset="0"/>
            </a:endParaRPr>
          </a:p>
        </p:txBody>
      </p:sp>
      <p:pic>
        <p:nvPicPr>
          <p:cNvPr id="7" name="Shape 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2639" y="207014"/>
            <a:ext cx="1099697" cy="109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36" y="437680"/>
            <a:ext cx="2141249" cy="4293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140853"/>
              </p:ext>
            </p:extLst>
          </p:nvPr>
        </p:nvGraphicFramePr>
        <p:xfrm>
          <a:off x="454002" y="3433050"/>
          <a:ext cx="1133380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761"/>
                <a:gridCol w="2266761"/>
                <a:gridCol w="2266761"/>
                <a:gridCol w="2266761"/>
                <a:gridCol w="22667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Job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r>
                        <a:rPr lang="en-US" baseline="0" dirty="0" smtClean="0"/>
                        <a:t> generated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CPU time per 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CPU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file size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 generation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9,382 files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470</a:t>
                      </a:r>
                      <a:r>
                        <a:rPr lang="en-US" baseline="0" dirty="0" smtClean="0"/>
                        <a:t>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 gigabytes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 assembly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37,528</a:t>
                      </a:r>
                      <a:r>
                        <a:rPr lang="en-US" baseline="0" dirty="0" smtClean="0"/>
                        <a:t> files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milliseconds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1.36 terabytes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Output execution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150,112</a:t>
                      </a:r>
                      <a:r>
                        <a:rPr lang="en-US" baseline="0" dirty="0" smtClean="0"/>
                        <a:t> files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 seconds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4.12 terabytes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387626" y="4989445"/>
            <a:ext cx="10409583" cy="760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Calibri Light" pitchFamily="34" charset="0"/>
              </a:rPr>
              <a:t>*stats extrapolated using a 2015 MacBook Pro Retina laptop</a:t>
            </a:r>
            <a:endParaRPr lang="en-US" sz="20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1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00051" y="1108052"/>
            <a:ext cx="10058400" cy="851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4"/>
                </a:solidFill>
                <a:latin typeface="Calibri Light" pitchFamily="34" charset="0"/>
              </a:rPr>
              <a:t>GAM Version Compatibility</a:t>
            </a:r>
            <a:endParaRPr lang="en-US" sz="4400" dirty="0">
              <a:solidFill>
                <a:schemeClr val="accent4"/>
              </a:solidFill>
              <a:latin typeface="Calibri Light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13113" y="2295939"/>
            <a:ext cx="10459373" cy="4453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 smtClean="0">
                <a:latin typeface="Calibri Light" pitchFamily="34" charset="0"/>
              </a:rPr>
              <a:t>Vital for adaptable research</a:t>
            </a:r>
            <a:endParaRPr lang="en-US" sz="2800" dirty="0" smtClean="0">
              <a:latin typeface="Calibri Light" pitchFamily="34" charset="0"/>
            </a:endParaRPr>
          </a:p>
          <a:p>
            <a:endParaRPr lang="en-US" sz="2800" dirty="0" smtClean="0">
              <a:latin typeface="Calibri Light" pitchFamily="34" charset="0"/>
            </a:endParaRP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</a:rPr>
              <a:t>Currently most are outdated</a:t>
            </a:r>
            <a:endParaRPr lang="en-US" sz="2800" dirty="0" smtClean="0">
              <a:latin typeface="Calibri Light" pitchFamily="34" charset="0"/>
            </a:endParaRPr>
          </a:p>
          <a:p>
            <a:endParaRPr lang="en-US" sz="2800" dirty="0" smtClean="0">
              <a:latin typeface="Calibri Light" pitchFamily="34" charset="0"/>
            </a:endParaRPr>
          </a:p>
          <a:p>
            <a:r>
              <a:rPr lang="en-US" sz="2800" dirty="0" smtClean="0">
                <a:latin typeface="Calibri Light" pitchFamily="34" charset="0"/>
              </a:rPr>
              <a:t>USGS conversion utilities?</a:t>
            </a:r>
          </a:p>
          <a:p>
            <a:pPr lvl="1"/>
            <a:r>
              <a:rPr lang="en-US" sz="2400" dirty="0" smtClean="0">
                <a:latin typeface="Calibri Light" pitchFamily="34" charset="0"/>
              </a:rPr>
              <a:t>MF96toMF2K</a:t>
            </a:r>
          </a:p>
          <a:p>
            <a:pPr lvl="1"/>
            <a:r>
              <a:rPr lang="en-US" sz="2400" dirty="0" smtClean="0">
                <a:latin typeface="Calibri Light" pitchFamily="34" charset="0"/>
              </a:rPr>
              <a:t>MF2KtoMF05UC</a:t>
            </a:r>
          </a:p>
        </p:txBody>
      </p:sp>
      <p:pic>
        <p:nvPicPr>
          <p:cNvPr id="7" name="Shape 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2639" y="207014"/>
            <a:ext cx="1099697" cy="109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36" y="437680"/>
            <a:ext cx="2141249" cy="4293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16282927"/>
              </p:ext>
            </p:extLst>
          </p:nvPr>
        </p:nvGraphicFramePr>
        <p:xfrm>
          <a:off x="3587816" y="1391005"/>
          <a:ext cx="8534520" cy="546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2483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00051" y="1108052"/>
            <a:ext cx="10230558" cy="14608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4"/>
                </a:solidFill>
                <a:latin typeface="Calibri Light" pitchFamily="34" charset="0"/>
              </a:rPr>
              <a:t>Best Practices to Preserve Software Reusability: Or, Lessons Learned (the Hard Way)</a:t>
            </a:r>
            <a:endParaRPr lang="en-US" sz="4400" dirty="0">
              <a:solidFill>
                <a:schemeClr val="accent4"/>
              </a:solidFill>
              <a:latin typeface="Calibri Light" pitchFamily="34" charset="0"/>
            </a:endParaRPr>
          </a:p>
        </p:txBody>
      </p:sp>
      <p:pic>
        <p:nvPicPr>
          <p:cNvPr id="7" name="Shape 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2639" y="207014"/>
            <a:ext cx="1099697" cy="109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36" y="437680"/>
            <a:ext cx="2141249" cy="429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113114" y="2809931"/>
            <a:ext cx="9680782" cy="381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Calibri Light" pitchFamily="34" charset="0"/>
              </a:rPr>
              <a:t>Backed up on non-local persistent storage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</a:rPr>
              <a:t>Openly accessible in a public repository under version control</a:t>
            </a:r>
          </a:p>
          <a:p>
            <a:r>
              <a:rPr lang="en-US" sz="2800" dirty="0" err="1" smtClean="0">
                <a:latin typeface="Calibri Light" pitchFamily="34" charset="0"/>
              </a:rPr>
              <a:t>Curation</a:t>
            </a:r>
            <a:r>
              <a:rPr lang="en-US" sz="2800" dirty="0" smtClean="0">
                <a:latin typeface="Calibri Light" pitchFamily="34" charset="0"/>
              </a:rPr>
              <a:t> and </a:t>
            </a:r>
            <a:r>
              <a:rPr lang="en-US" sz="2800" dirty="0" smtClean="0">
                <a:latin typeface="Calibri Light" pitchFamily="34" charset="0"/>
              </a:rPr>
              <a:t>documentation</a:t>
            </a:r>
            <a:endParaRPr lang="en-US" sz="2800" dirty="0" smtClean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00051" y="1108051"/>
            <a:ext cx="10058400" cy="4223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4"/>
                </a:solidFill>
                <a:latin typeface="Calibri Light" pitchFamily="34" charset="0"/>
              </a:rPr>
              <a:t>Questions?</a:t>
            </a:r>
            <a:endParaRPr lang="en-US" sz="4400" dirty="0">
              <a:solidFill>
                <a:schemeClr val="accent4"/>
              </a:solidFill>
              <a:latin typeface="Calibri Light" pitchFamily="34" charset="0"/>
            </a:endParaRPr>
          </a:p>
        </p:txBody>
      </p:sp>
      <p:pic>
        <p:nvPicPr>
          <p:cNvPr id="7" name="Shape 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2639" y="207014"/>
            <a:ext cx="1099697" cy="109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36" y="437680"/>
            <a:ext cx="2141249" cy="429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57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00051" y="1108052"/>
            <a:ext cx="10058400" cy="851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4"/>
                </a:solidFill>
                <a:latin typeface="Calibri Light" pitchFamily="34" charset="0"/>
              </a:rPr>
              <a:t>Data and Models</a:t>
            </a:r>
            <a:endParaRPr lang="en-US" sz="4400" dirty="0">
              <a:solidFill>
                <a:schemeClr val="accent4"/>
              </a:solidFill>
              <a:latin typeface="Calibri Light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13114" y="2129244"/>
            <a:ext cx="9740415" cy="485938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1828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Calibri Light" pitchFamily="34" charset="0"/>
              </a:rPr>
              <a:t>The best tools we have to understand our critical Earth resources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</a:rPr>
              <a:t>However, information contained within data and models is often misunderstood or misinterpreted by people who need to use it to make group decisions.</a:t>
            </a:r>
          </a:p>
        </p:txBody>
      </p:sp>
      <p:pic>
        <p:nvPicPr>
          <p:cNvPr id="7" name="Shape 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2639" y="207014"/>
            <a:ext cx="1099697" cy="109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36" y="437680"/>
            <a:ext cx="2141249" cy="429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837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00051" y="1108052"/>
            <a:ext cx="10058400" cy="851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4"/>
                </a:solidFill>
                <a:latin typeface="Calibri Light" pitchFamily="34" charset="0"/>
              </a:rPr>
              <a:t>Environmental Decision Support</a:t>
            </a:r>
            <a:endParaRPr lang="en-US" sz="4400" dirty="0">
              <a:solidFill>
                <a:schemeClr val="accent4"/>
              </a:solidFill>
              <a:latin typeface="Calibri Light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13114" y="2129244"/>
            <a:ext cx="9571451" cy="485938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1828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 Light" pitchFamily="34" charset="0"/>
              </a:rPr>
              <a:t>Decision Support Systems (DSS) use the best available science to aid users in making informed choices.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</a:rPr>
              <a:t>DSS can be a major bridge between science and policy.</a:t>
            </a:r>
          </a:p>
        </p:txBody>
      </p:sp>
      <p:pic>
        <p:nvPicPr>
          <p:cNvPr id="7" name="Shape 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2639" y="207014"/>
            <a:ext cx="1099697" cy="109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36" y="437680"/>
            <a:ext cx="2141249" cy="429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52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00051" y="1108052"/>
            <a:ext cx="10141106" cy="851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4"/>
                </a:solidFill>
                <a:latin typeface="Calibri Light" pitchFamily="34" charset="0"/>
              </a:rPr>
              <a:t>Texas Groundwater Availability Models (GAMs)</a:t>
            </a:r>
            <a:endParaRPr lang="en-US" sz="4400" dirty="0">
              <a:solidFill>
                <a:schemeClr val="accent4"/>
              </a:solidFill>
              <a:latin typeface="Calibri Light" pitchFamily="34" charset="0"/>
            </a:endParaRPr>
          </a:p>
        </p:txBody>
      </p:sp>
      <p:pic>
        <p:nvPicPr>
          <p:cNvPr id="7" name="Shape 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2639" y="207014"/>
            <a:ext cx="1099697" cy="109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36" y="437680"/>
            <a:ext cx="2141249" cy="4293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113268" y="2129245"/>
            <a:ext cx="6669071" cy="650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Calibri Light" pitchFamily="34" charset="0"/>
              </a:rPr>
              <a:t>Unique policy setting</a:t>
            </a:r>
          </a:p>
          <a:p>
            <a:pPr lvl="1"/>
            <a:r>
              <a:rPr lang="en-US" sz="2400" dirty="0" smtClean="0">
                <a:latin typeface="Calibri Light" pitchFamily="34" charset="0"/>
              </a:rPr>
              <a:t>Establishes science-vetted groundwater models</a:t>
            </a:r>
          </a:p>
          <a:p>
            <a:pPr lvl="1"/>
            <a:r>
              <a:rPr lang="en-US" sz="2400" dirty="0" smtClean="0">
                <a:latin typeface="Calibri Light" pitchFamily="34" charset="0"/>
              </a:rPr>
              <a:t>Engages stakeholders and planners to develop </a:t>
            </a:r>
            <a:r>
              <a:rPr lang="en-US" sz="2400" dirty="0">
                <a:latin typeface="Calibri Light" pitchFamily="34" charset="0"/>
              </a:rPr>
              <a:t> </a:t>
            </a:r>
            <a:r>
              <a:rPr lang="en-US" sz="2400" dirty="0" smtClean="0">
                <a:latin typeface="Calibri Light" pitchFamily="34" charset="0"/>
              </a:rPr>
              <a:t>  Desired Future Conditions (DFCs)</a:t>
            </a:r>
          </a:p>
          <a:p>
            <a:pPr lvl="1"/>
            <a:r>
              <a:rPr lang="en-US" sz="2400" dirty="0" smtClean="0">
                <a:latin typeface="Calibri Light" pitchFamily="34" charset="0"/>
              </a:rPr>
              <a:t>Requires use of models in DFC planning</a:t>
            </a:r>
          </a:p>
          <a:p>
            <a:pPr lvl="2"/>
            <a:r>
              <a:rPr lang="en-US" sz="2000" dirty="0" smtClean="0">
                <a:latin typeface="Calibri Light" pitchFamily="34" charset="0"/>
              </a:rPr>
              <a:t>Mandated by the Texas Legislature and approved by       TWDB</a:t>
            </a:r>
          </a:p>
          <a:p>
            <a:pPr lvl="2"/>
            <a:r>
              <a:rPr lang="en-US" sz="2000" dirty="0" smtClean="0">
                <a:latin typeface="Calibri Light" pitchFamily="34" charset="0"/>
              </a:rPr>
              <a:t>Numerical simulation code used is MODFLOW (USGS)</a:t>
            </a:r>
          </a:p>
          <a:p>
            <a:pPr lvl="1"/>
            <a:endParaRPr lang="en-US" dirty="0">
              <a:latin typeface="Calibri Light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27" y="2129245"/>
            <a:ext cx="3988733" cy="258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1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00051" y="1108052"/>
            <a:ext cx="10058400" cy="851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4"/>
                </a:solidFill>
                <a:latin typeface="Calibri Light" pitchFamily="34" charset="0"/>
              </a:rPr>
              <a:t>Challenges to Creating DSS</a:t>
            </a:r>
            <a:endParaRPr lang="en-US" sz="4400" dirty="0">
              <a:solidFill>
                <a:schemeClr val="accent4"/>
              </a:solidFill>
              <a:latin typeface="Calibri Light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13113" y="2129244"/>
            <a:ext cx="10600666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Calibri Light" pitchFamily="34" charset="0"/>
              </a:rPr>
              <a:t>Must be capable of fast and powerful computations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</a:rPr>
              <a:t>Need to integrate various knowledge realms</a:t>
            </a:r>
          </a:p>
          <a:p>
            <a:r>
              <a:rPr lang="en-US" sz="2800" dirty="0" smtClean="0">
                <a:latin typeface="Calibri Light" pitchFamily="34" charset="0"/>
              </a:rPr>
              <a:t>Need to be flexible and easy to use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</a:rPr>
              <a:t>Very few off-the-shelf tools to design DSS</a:t>
            </a:r>
          </a:p>
        </p:txBody>
      </p:sp>
      <p:pic>
        <p:nvPicPr>
          <p:cNvPr id="7" name="Shape 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2639" y="207014"/>
            <a:ext cx="1099697" cy="109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36" y="437680"/>
            <a:ext cx="2141249" cy="429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58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00051" y="1108052"/>
            <a:ext cx="10058400" cy="851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4"/>
                </a:solidFill>
                <a:latin typeface="Calibri Light" pitchFamily="34" charset="0"/>
              </a:rPr>
              <a:t>Toward Reproducible Science</a:t>
            </a:r>
            <a:endParaRPr lang="en-US" sz="4400" dirty="0">
              <a:solidFill>
                <a:schemeClr val="accent4"/>
              </a:solidFill>
              <a:latin typeface="Calibri Light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13113" y="2129244"/>
            <a:ext cx="10456035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Calibri Light" pitchFamily="34" charset="0"/>
              </a:rPr>
              <a:t>Reproducibility, a cornerstone of science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</a:rPr>
              <a:t>Difficult to uphold in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</a:rPr>
              <a:t>computer-assisted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</a:rPr>
              <a:t>research</a:t>
            </a:r>
          </a:p>
          <a:p>
            <a:r>
              <a:rPr lang="en-US" sz="2800" dirty="0">
                <a:latin typeface="Calibri Light" pitchFamily="34" charset="0"/>
              </a:rPr>
              <a:t>Hindering reproducibility: </a:t>
            </a:r>
          </a:p>
          <a:p>
            <a:pPr lvl="1"/>
            <a:r>
              <a:rPr lang="en-US" dirty="0">
                <a:latin typeface="Calibri Light" pitchFamily="34" charset="0"/>
              </a:rPr>
              <a:t>Lack of backward compatibility</a:t>
            </a:r>
          </a:p>
          <a:p>
            <a:pPr lvl="1"/>
            <a:r>
              <a:rPr lang="en-US" dirty="0">
                <a:latin typeface="Calibri Light" pitchFamily="34" charset="0"/>
              </a:rPr>
              <a:t>Undocumented </a:t>
            </a:r>
            <a:r>
              <a:rPr lang="en-US" dirty="0" smtClean="0">
                <a:latin typeface="Calibri Light" pitchFamily="34" charset="0"/>
              </a:rPr>
              <a:t>workflows</a:t>
            </a:r>
          </a:p>
          <a:p>
            <a:pPr lvl="1"/>
            <a:r>
              <a:rPr lang="en-US" dirty="0" smtClean="0">
                <a:latin typeface="Calibri Light" pitchFamily="34" charset="0"/>
              </a:rPr>
              <a:t>Data with no provenance (origin and processing history)</a:t>
            </a:r>
            <a:endParaRPr lang="en-US" dirty="0">
              <a:latin typeface="Calibri Light" pitchFamily="34" charset="0"/>
            </a:endParaRPr>
          </a:p>
          <a:p>
            <a:pPr lvl="1"/>
            <a:r>
              <a:rPr lang="en-US" dirty="0">
                <a:latin typeface="Calibri Light" pitchFamily="34" charset="0"/>
              </a:rPr>
              <a:t>Restricted access to needed </a:t>
            </a:r>
            <a:r>
              <a:rPr lang="en-US" dirty="0" smtClean="0">
                <a:latin typeface="Calibri Light" pitchFamily="34" charset="0"/>
              </a:rPr>
              <a:t>data/software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</a:rPr>
              <a:t>Reproducibility of science can only be achieved after reusability of the tools has been established.</a:t>
            </a:r>
          </a:p>
        </p:txBody>
      </p:sp>
      <p:pic>
        <p:nvPicPr>
          <p:cNvPr id="7" name="Shape 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2639" y="207014"/>
            <a:ext cx="1099697" cy="109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36" y="437680"/>
            <a:ext cx="2141249" cy="429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18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00051" y="1108052"/>
            <a:ext cx="10058400" cy="851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accent4"/>
                </a:solidFill>
                <a:latin typeface="Calibri Light" pitchFamily="34" charset="0"/>
              </a:rPr>
              <a:t>(Unintentional) </a:t>
            </a:r>
            <a:r>
              <a:rPr lang="en-US" sz="4400" dirty="0" smtClean="0">
                <a:solidFill>
                  <a:schemeClr val="accent4"/>
                </a:solidFill>
                <a:latin typeface="Calibri Light" pitchFamily="34" charset="0"/>
              </a:rPr>
              <a:t>Abandonment of Research Software</a:t>
            </a:r>
            <a:endParaRPr lang="en-US" sz="4400" dirty="0">
              <a:solidFill>
                <a:schemeClr val="accent4"/>
              </a:solidFill>
              <a:latin typeface="Calibri Light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13112" y="2129244"/>
            <a:ext cx="10754209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Calibri Light" pitchFamily="34" charset="0"/>
              </a:rPr>
              <a:t>Multiple reasons: </a:t>
            </a:r>
            <a:endParaRPr lang="en-US" sz="2800" dirty="0">
              <a:latin typeface="Calibri Light" pitchFamily="34" charset="0"/>
            </a:endParaRPr>
          </a:p>
          <a:p>
            <a:pPr lvl="1"/>
            <a:r>
              <a:rPr lang="en-US" sz="2400" dirty="0">
                <a:latin typeface="Calibri Light" pitchFamily="34" charset="0"/>
              </a:rPr>
              <a:t>P</a:t>
            </a:r>
            <a:r>
              <a:rPr lang="en-US" sz="2400" dirty="0" smtClean="0">
                <a:latin typeface="Calibri Light" pitchFamily="34" charset="0"/>
              </a:rPr>
              <a:t>aper makes it to publication</a:t>
            </a:r>
            <a:endParaRPr lang="en-US" sz="2400" dirty="0">
              <a:latin typeface="Calibri Light" pitchFamily="34" charset="0"/>
            </a:endParaRPr>
          </a:p>
          <a:p>
            <a:pPr lvl="1"/>
            <a:r>
              <a:rPr lang="en-US" sz="2400" dirty="0" smtClean="0">
                <a:latin typeface="Calibri Light" pitchFamily="34" charset="0"/>
              </a:rPr>
              <a:t>Researcher Retires</a:t>
            </a:r>
          </a:p>
          <a:p>
            <a:pPr lvl="1"/>
            <a:r>
              <a:rPr lang="en-US" sz="2400" dirty="0" smtClean="0">
                <a:latin typeface="Calibri Light" pitchFamily="34" charset="0"/>
              </a:rPr>
              <a:t>Graduate student finishes defense</a:t>
            </a:r>
            <a:endParaRPr lang="en-US" sz="2400" dirty="0">
              <a:latin typeface="Calibri Light" pitchFamily="34" charset="0"/>
            </a:endParaRPr>
          </a:p>
          <a:p>
            <a:pPr lvl="1"/>
            <a:r>
              <a:rPr lang="en-US" sz="2400" dirty="0" smtClean="0">
                <a:latin typeface="Calibri Light" pitchFamily="34" charset="0"/>
              </a:rPr>
              <a:t>Funding is cut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</a:rPr>
              <a:t>Hinders widespread reusability and causes significant effort to be lost</a:t>
            </a:r>
          </a:p>
        </p:txBody>
      </p:sp>
      <p:pic>
        <p:nvPicPr>
          <p:cNvPr id="7" name="Shape 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2639" y="207014"/>
            <a:ext cx="1099697" cy="109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36" y="437680"/>
            <a:ext cx="2141249" cy="429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697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00051" y="1108052"/>
            <a:ext cx="10058400" cy="851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4"/>
                </a:solidFill>
                <a:latin typeface="Calibri Light" pitchFamily="34" charset="0"/>
              </a:rPr>
              <a:t>Case Study: GWDSS</a:t>
            </a:r>
            <a:endParaRPr lang="en-US" sz="4400" dirty="0">
              <a:solidFill>
                <a:schemeClr val="accent4"/>
              </a:solidFill>
              <a:latin typeface="Calibri Light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13114" y="2129245"/>
            <a:ext cx="5117870" cy="4624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dirty="0">
              <a:latin typeface="Calibri Light" pitchFamily="34" charset="0"/>
            </a:endParaRPr>
          </a:p>
          <a:p>
            <a:pPr lvl="1"/>
            <a:r>
              <a:rPr lang="en-US" altLang="ko-KR" dirty="0" smtClean="0">
                <a:latin typeface="Calibri Light" pitchFamily="34" charset="0"/>
              </a:rPr>
              <a:t>Developed </a:t>
            </a:r>
            <a:r>
              <a:rPr lang="en-US" altLang="ko-KR" dirty="0">
                <a:latin typeface="Calibri Light" pitchFamily="34" charset="0"/>
              </a:rPr>
              <a:t>for participatory decision making</a:t>
            </a:r>
          </a:p>
          <a:p>
            <a:pPr lvl="1"/>
            <a:r>
              <a:rPr lang="en-US" altLang="ko-KR" dirty="0">
                <a:latin typeface="Calibri Light" pitchFamily="34" charset="0"/>
              </a:rPr>
              <a:t>Barton Springs segment of the Edwards Aquifer as alpha test case (well studied with </a:t>
            </a:r>
            <a:r>
              <a:rPr lang="en-US" altLang="ko-KR" dirty="0" smtClean="0">
                <a:latin typeface="Calibri Light" pitchFamily="34" charset="0"/>
              </a:rPr>
              <a:t>abundant historical </a:t>
            </a:r>
            <a:r>
              <a:rPr lang="en-US" altLang="ko-KR" dirty="0">
                <a:latin typeface="Calibri Light" pitchFamily="34" charset="0"/>
              </a:rPr>
              <a:t>data)</a:t>
            </a:r>
          </a:p>
          <a:p>
            <a:pPr lvl="1"/>
            <a:r>
              <a:rPr lang="en-US" altLang="ko-KR" dirty="0">
                <a:latin typeface="Calibri Light" pitchFamily="34" charset="0"/>
              </a:rPr>
              <a:t>Architecture: MODFLOW-96 + optimization + systems dynamics + database + visualization + GUI</a:t>
            </a:r>
          </a:p>
          <a:p>
            <a:endParaRPr lang="en-US" sz="2800" dirty="0" smtClean="0">
              <a:latin typeface="Calibri Light" pitchFamily="34" charset="0"/>
            </a:endParaRPr>
          </a:p>
          <a:p>
            <a:pPr lvl="1"/>
            <a:endParaRPr lang="en-US" dirty="0">
              <a:latin typeface="Calibri Light" pitchFamily="34" charset="0"/>
            </a:endParaRPr>
          </a:p>
        </p:txBody>
      </p:sp>
      <p:pic>
        <p:nvPicPr>
          <p:cNvPr id="7" name="Shape 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2639" y="207014"/>
            <a:ext cx="1099697" cy="109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36" y="437680"/>
            <a:ext cx="2141249" cy="4293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108756" y="2160456"/>
            <a:ext cx="9263149" cy="4423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>
                <a:latin typeface="Calibri Light" pitchFamily="34" charset="0"/>
              </a:rPr>
              <a:t>Groundwater Decision Support System (Pierce, 2006</a:t>
            </a:r>
            <a:r>
              <a:rPr lang="en-US" altLang="ko-KR" sz="2800" dirty="0" smtClean="0">
                <a:latin typeface="Calibri Light" pitchFamily="34" charset="0"/>
              </a:rPr>
              <a:t>)</a:t>
            </a:r>
          </a:p>
          <a:p>
            <a:endParaRPr lang="en-US" altLang="ko-KR" sz="2800" dirty="0">
              <a:latin typeface="Calibri Light" pitchFamily="34" charset="0"/>
            </a:endParaRPr>
          </a:p>
          <a:p>
            <a:endParaRPr lang="en-US" altLang="ko-KR" sz="2800" dirty="0" smtClean="0">
              <a:latin typeface="Calibri Light" pitchFamily="34" charset="0"/>
            </a:endParaRPr>
          </a:p>
          <a:p>
            <a:endParaRPr lang="en-US" altLang="ko-KR" sz="2800" dirty="0">
              <a:latin typeface="Calibri Light" pitchFamily="34" charset="0"/>
            </a:endParaRPr>
          </a:p>
          <a:p>
            <a:endParaRPr lang="en-US" altLang="ko-KR" sz="2800" dirty="0" smtClean="0">
              <a:latin typeface="Calibri Light" pitchFamily="34" charset="0"/>
            </a:endParaRPr>
          </a:p>
          <a:p>
            <a:endParaRPr lang="en-US" altLang="ko-KR" sz="2800" dirty="0">
              <a:latin typeface="Calibri Light" pitchFamily="34" charset="0"/>
            </a:endParaRPr>
          </a:p>
          <a:p>
            <a:endParaRPr lang="en-US" altLang="ko-KR" sz="2800" dirty="0" smtClean="0">
              <a:latin typeface="Calibri Light" pitchFamily="34" charset="0"/>
            </a:endParaRPr>
          </a:p>
          <a:p>
            <a:endParaRPr lang="en-US" altLang="ko-KR" sz="2800" dirty="0" smtClean="0">
              <a:latin typeface="Calibri Light" pitchFamily="34" charset="0"/>
            </a:endParaRP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</a:rPr>
              <a:t>Detailed model for research purposes; simpler model for real-time negotiation settings</a:t>
            </a:r>
            <a:endParaRPr lang="en-US" altLang="ko-KR" sz="2800" dirty="0">
              <a:latin typeface="Calibri Light" pitchFamily="34" charset="0"/>
            </a:endParaRPr>
          </a:p>
          <a:p>
            <a:pPr lvl="1"/>
            <a:endParaRPr lang="en-US" dirty="0">
              <a:latin typeface="Calibri Ligh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48" y="2584175"/>
            <a:ext cx="4693662" cy="30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00051" y="1108052"/>
            <a:ext cx="10058400" cy="851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4"/>
                </a:solidFill>
                <a:latin typeface="Calibri Light" pitchFamily="34" charset="0"/>
              </a:rPr>
              <a:t>Resurrection History of GWDSS</a:t>
            </a:r>
            <a:endParaRPr lang="en-US" sz="4400" dirty="0">
              <a:solidFill>
                <a:schemeClr val="accent4"/>
              </a:solidFill>
              <a:latin typeface="Calibri Light" pitchFamily="34" charset="0"/>
            </a:endParaRPr>
          </a:p>
        </p:txBody>
      </p:sp>
      <p:pic>
        <p:nvPicPr>
          <p:cNvPr id="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22639" y="207014"/>
            <a:ext cx="1099697" cy="109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36" y="437680"/>
            <a:ext cx="2141249" cy="4293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108756" y="2160456"/>
            <a:ext cx="10549844" cy="4423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 smtClean="0">
                <a:latin typeface="Calibri Light" pitchFamily="34" charset="0"/>
              </a:rPr>
              <a:t>Active work paused couple of years after development. 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</a:rPr>
              <a:t>When revisited in 2014, ran into problem of outdated and unsupported dependencies</a:t>
            </a:r>
          </a:p>
          <a:p>
            <a:r>
              <a:rPr lang="en-US" altLang="ko-KR" sz="2800" dirty="0" smtClean="0">
                <a:latin typeface="Calibri Light" pitchFamily="34" charset="0"/>
              </a:rPr>
              <a:t>In 2015, an attempt to replicate old development settings within a virtual machine (VM)</a:t>
            </a:r>
          </a:p>
          <a:p>
            <a:pPr lvl="1"/>
            <a:r>
              <a:rPr lang="en-US" altLang="ko-KR" dirty="0" smtClean="0">
                <a:latin typeface="Calibri Light" pitchFamily="34" charset="0"/>
              </a:rPr>
              <a:t>Could freeze a working state of the software</a:t>
            </a:r>
          </a:p>
          <a:p>
            <a:pPr lvl="1"/>
            <a:r>
              <a:rPr lang="en-US" altLang="ko-KR" dirty="0" smtClean="0">
                <a:latin typeface="Calibri Light" pitchFamily="34" charset="0"/>
              </a:rPr>
              <a:t>Unsuccessful for a number of reasons</a:t>
            </a:r>
            <a:endParaRPr lang="en-US" altLang="ko-KR" dirty="0">
              <a:latin typeface="Calibri Light" pitchFamily="34" charset="0"/>
            </a:endParaRPr>
          </a:p>
          <a:p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Calibri Light" pitchFamily="34" charset="0"/>
            </a:endParaRPr>
          </a:p>
        </p:txBody>
      </p:sp>
      <p:pic>
        <p:nvPicPr>
          <p:cNvPr id="10" name="Picture 4" descr="vm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756" y="4262737"/>
            <a:ext cx="3632695" cy="20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8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투명도">
  <a:themeElements>
    <a:clrScheme name="투명도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투명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3567</TotalTime>
  <Words>557</Words>
  <Application>Microsoft Office PowerPoint</Application>
  <PresentationFormat>Widescreen</PresentationFormat>
  <Paragraphs>106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돋움</vt:lpstr>
      <vt:lpstr>Arial</vt:lpstr>
      <vt:lpstr>Calibri</vt:lpstr>
      <vt:lpstr>Calibri Light</vt:lpstr>
      <vt:lpstr>투명도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johnnyvcruz@yahoo.com</dc:creator>
  <cp:lastModifiedBy>Nalbeat</cp:lastModifiedBy>
  <cp:revision>97</cp:revision>
  <dcterms:created xsi:type="dcterms:W3CDTF">2015-11-18T00:05:13Z</dcterms:created>
  <dcterms:modified xsi:type="dcterms:W3CDTF">2017-03-13T16:45:53Z</dcterms:modified>
</cp:coreProperties>
</file>