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69" r:id="rId18"/>
    <p:sldId id="274" r:id="rId1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D3B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seacd-dc1\gis\Basedata\TWDB_wells\SWDR_2016Nov\DrillingTrends_PercentOutsideGC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Bseacd-dc1\gis\Basedata\TWDB_wells\SWDR_2016Nov\DrillingTrends_PercentOutsideGC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Wells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Domestic</c:v>
                </c:pt>
                <c:pt idx="1">
                  <c:v>Industrial</c:v>
                </c:pt>
                <c:pt idx="2">
                  <c:v>Irrigation</c:v>
                </c:pt>
                <c:pt idx="3">
                  <c:v>Public Supply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166926</c:v>
                </c:pt>
                <c:pt idx="1">
                  <c:v>7282</c:v>
                </c:pt>
                <c:pt idx="2">
                  <c:v>44848</c:v>
                </c:pt>
                <c:pt idx="3">
                  <c:v>3731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1896584"/>
        <c:axId val="691896976"/>
      </c:barChart>
      <c:catAx>
        <c:axId val="691896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896976"/>
        <c:crosses val="autoZero"/>
        <c:auto val="1"/>
        <c:lblAlgn val="ctr"/>
        <c:lblOffset val="100"/>
        <c:noMultiLvlLbl val="0"/>
      </c:catAx>
      <c:valAx>
        <c:axId val="69189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89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Inside GCD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Sheet1!$A$10:$A$13</c:f>
              <c:strCache>
                <c:ptCount val="4"/>
                <c:pt idx="0">
                  <c:v>Domestic</c:v>
                </c:pt>
                <c:pt idx="1">
                  <c:v>Industrial</c:v>
                </c:pt>
                <c:pt idx="2">
                  <c:v>Irrigation</c:v>
                </c:pt>
                <c:pt idx="3">
                  <c:v>Public Supply</c:v>
                </c:pt>
              </c:strCache>
            </c:strRef>
          </c:cat>
          <c:val>
            <c:numRef>
              <c:f>Sheet1!$B$10:$B$13</c:f>
              <c:numCache>
                <c:formatCode>General</c:formatCode>
                <c:ptCount val="4"/>
                <c:pt idx="0">
                  <c:v>128670</c:v>
                </c:pt>
                <c:pt idx="1">
                  <c:v>5852</c:v>
                </c:pt>
                <c:pt idx="2">
                  <c:v>36270</c:v>
                </c:pt>
                <c:pt idx="3">
                  <c:v>2931</c:v>
                </c:pt>
              </c:numCache>
            </c:numRef>
          </c:val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Outside GCD</c:v>
                </c:pt>
              </c:strCache>
            </c:strRef>
          </c:tx>
          <c:spPr>
            <a:solidFill>
              <a:srgbClr val="D3B2E8"/>
            </a:solidFill>
            <a:ln>
              <a:noFill/>
            </a:ln>
            <a:effectLst/>
          </c:spPr>
          <c:invertIfNegative val="0"/>
          <c:cat>
            <c:strRef>
              <c:f>Sheet1!$A$10:$A$13</c:f>
              <c:strCache>
                <c:ptCount val="4"/>
                <c:pt idx="0">
                  <c:v>Domestic</c:v>
                </c:pt>
                <c:pt idx="1">
                  <c:v>Industrial</c:v>
                </c:pt>
                <c:pt idx="2">
                  <c:v>Irrigation</c:v>
                </c:pt>
                <c:pt idx="3">
                  <c:v>Public Supply</c:v>
                </c:pt>
              </c:strCache>
            </c:strRef>
          </c:cat>
          <c:val>
            <c:numRef>
              <c:f>Sheet1!$C$10:$C$13</c:f>
              <c:numCache>
                <c:formatCode>General</c:formatCode>
                <c:ptCount val="4"/>
                <c:pt idx="0">
                  <c:v>38256</c:v>
                </c:pt>
                <c:pt idx="1">
                  <c:v>1430</c:v>
                </c:pt>
                <c:pt idx="2">
                  <c:v>8578</c:v>
                </c:pt>
                <c:pt idx="3">
                  <c:v>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2914248"/>
        <c:axId val="692914640"/>
      </c:barChart>
      <c:catAx>
        <c:axId val="692914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914640"/>
        <c:crosses val="autoZero"/>
        <c:auto val="1"/>
        <c:lblAlgn val="ctr"/>
        <c:lblOffset val="100"/>
        <c:noMultiLvlLbl val="0"/>
      </c:catAx>
      <c:valAx>
        <c:axId val="69291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914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73237923135901"/>
          <c:y val="3.659099723329455E-2"/>
          <c:w val="0.89883986708983354"/>
          <c:h val="0.728779826230549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Sheet3!$B$1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Sheet3!$A$2:$A$15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Sheet3!$B$2:$B$15</c:f>
              <c:numCache>
                <c:formatCode>General</c:formatCode>
                <c:ptCount val="14"/>
                <c:pt idx="0">
                  <c:v>59</c:v>
                </c:pt>
                <c:pt idx="1">
                  <c:v>122</c:v>
                </c:pt>
                <c:pt idx="2">
                  <c:v>100</c:v>
                </c:pt>
                <c:pt idx="3">
                  <c:v>172</c:v>
                </c:pt>
                <c:pt idx="4">
                  <c:v>95</c:v>
                </c:pt>
                <c:pt idx="5">
                  <c:v>100</c:v>
                </c:pt>
                <c:pt idx="6">
                  <c:v>95</c:v>
                </c:pt>
                <c:pt idx="7">
                  <c:v>59</c:v>
                </c:pt>
                <c:pt idx="8">
                  <c:v>72</c:v>
                </c:pt>
                <c:pt idx="9">
                  <c:v>106</c:v>
                </c:pt>
                <c:pt idx="10">
                  <c:v>90</c:v>
                </c:pt>
                <c:pt idx="11">
                  <c:v>87</c:v>
                </c:pt>
                <c:pt idx="12">
                  <c:v>84</c:v>
                </c:pt>
                <c:pt idx="13">
                  <c:v>63</c:v>
                </c:pt>
              </c:numCache>
            </c:numRef>
          </c:val>
        </c:ser>
        <c:ser>
          <c:idx val="2"/>
          <c:order val="1"/>
          <c:tx>
            <c:strRef>
              <c:f>Sheet3!$C$1</c:f>
              <c:strCache>
                <c:ptCount val="1"/>
                <c:pt idx="0">
                  <c:v>Industrial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Sheet3!$A$2:$A$15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Sheet3!$C$2:$C$15</c:f>
              <c:numCache>
                <c:formatCode>General</c:formatCode>
                <c:ptCount val="14"/>
                <c:pt idx="11">
                  <c:v>2</c:v>
                </c:pt>
              </c:numCache>
            </c:numRef>
          </c:val>
        </c:ser>
        <c:ser>
          <c:idx val="3"/>
          <c:order val="2"/>
          <c:tx>
            <c:strRef>
              <c:f>Sheet3!$D$1</c:f>
              <c:strCache>
                <c:ptCount val="1"/>
                <c:pt idx="0">
                  <c:v>Irrigation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Sheet3!$A$2:$A$15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Sheet3!$D$2:$D$15</c:f>
              <c:numCache>
                <c:formatCode>General</c:formatCode>
                <c:ptCount val="14"/>
                <c:pt idx="0">
                  <c:v>3</c:v>
                </c:pt>
                <c:pt idx="1">
                  <c:v>7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  <c:pt idx="5">
                  <c:v>10</c:v>
                </c:pt>
                <c:pt idx="6">
                  <c:v>5</c:v>
                </c:pt>
                <c:pt idx="7">
                  <c:v>11</c:v>
                </c:pt>
                <c:pt idx="8">
                  <c:v>35</c:v>
                </c:pt>
                <c:pt idx="9">
                  <c:v>72</c:v>
                </c:pt>
                <c:pt idx="10">
                  <c:v>95</c:v>
                </c:pt>
                <c:pt idx="11">
                  <c:v>82</c:v>
                </c:pt>
                <c:pt idx="12">
                  <c:v>49</c:v>
                </c:pt>
                <c:pt idx="13">
                  <c:v>31</c:v>
                </c:pt>
              </c:numCache>
            </c:numRef>
          </c:val>
        </c:ser>
        <c:ser>
          <c:idx val="4"/>
          <c:order val="3"/>
          <c:tx>
            <c:strRef>
              <c:f>Sheet3!$E$1</c:f>
              <c:strCache>
                <c:ptCount val="1"/>
                <c:pt idx="0">
                  <c:v>Public Supply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Sheet3!$A$2:$A$15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Sheet3!$E$2:$E$15</c:f>
              <c:numCache>
                <c:formatCode>General</c:formatCode>
                <c:ptCount val="14"/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5">
                  <c:v>2</c:v>
                </c:pt>
                <c:pt idx="6">
                  <c:v>11</c:v>
                </c:pt>
                <c:pt idx="7">
                  <c:v>1</c:v>
                </c:pt>
                <c:pt idx="8">
                  <c:v>6</c:v>
                </c:pt>
                <c:pt idx="9">
                  <c:v>1</c:v>
                </c:pt>
                <c:pt idx="10">
                  <c:v>3</c:v>
                </c:pt>
                <c:pt idx="11">
                  <c:v>3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2915424"/>
        <c:axId val="692915816"/>
      </c:barChart>
      <c:catAx>
        <c:axId val="69291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915816"/>
        <c:crosses val="autoZero"/>
        <c:auto val="1"/>
        <c:lblAlgn val="ctr"/>
        <c:lblOffset val="100"/>
        <c:noMultiLvlLbl val="0"/>
      </c:catAx>
      <c:valAx>
        <c:axId val="69291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91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Sheet2!$B$1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Sheet2!$A$2:$A$15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Sheet2!$B$2:$B$15</c:f>
              <c:numCache>
                <c:formatCode>General</c:formatCode>
                <c:ptCount val="14"/>
                <c:pt idx="0">
                  <c:v>73</c:v>
                </c:pt>
                <c:pt idx="1">
                  <c:v>46</c:v>
                </c:pt>
                <c:pt idx="2">
                  <c:v>61</c:v>
                </c:pt>
                <c:pt idx="3">
                  <c:v>115</c:v>
                </c:pt>
                <c:pt idx="4">
                  <c:v>63</c:v>
                </c:pt>
                <c:pt idx="5">
                  <c:v>165</c:v>
                </c:pt>
                <c:pt idx="6">
                  <c:v>332</c:v>
                </c:pt>
                <c:pt idx="7">
                  <c:v>200</c:v>
                </c:pt>
                <c:pt idx="8">
                  <c:v>185</c:v>
                </c:pt>
                <c:pt idx="9">
                  <c:v>72</c:v>
                </c:pt>
                <c:pt idx="10">
                  <c:v>180</c:v>
                </c:pt>
                <c:pt idx="11">
                  <c:v>79</c:v>
                </c:pt>
                <c:pt idx="12">
                  <c:v>66</c:v>
                </c:pt>
                <c:pt idx="13">
                  <c:v>45</c:v>
                </c:pt>
              </c:numCache>
            </c:numRef>
          </c:val>
        </c:ser>
        <c:ser>
          <c:idx val="2"/>
          <c:order val="1"/>
          <c:tx>
            <c:strRef>
              <c:f>Sheet2!$C$1</c:f>
              <c:strCache>
                <c:ptCount val="1"/>
                <c:pt idx="0">
                  <c:v>Industrial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Sheet2!$A$2:$A$15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Sheet2!$C$2:$C$15</c:f>
              <c:numCache>
                <c:formatCode>General</c:formatCode>
                <c:ptCount val="14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6</c:v>
                </c:pt>
                <c:pt idx="5">
                  <c:v>17</c:v>
                </c:pt>
                <c:pt idx="6">
                  <c:v>24</c:v>
                </c:pt>
                <c:pt idx="7">
                  <c:v>14</c:v>
                </c:pt>
                <c:pt idx="8">
                  <c:v>6</c:v>
                </c:pt>
                <c:pt idx="9">
                  <c:v>2</c:v>
                </c:pt>
                <c:pt idx="10">
                  <c:v>12</c:v>
                </c:pt>
                <c:pt idx="11">
                  <c:v>4</c:v>
                </c:pt>
                <c:pt idx="12">
                  <c:v>7</c:v>
                </c:pt>
                <c:pt idx="13">
                  <c:v>9</c:v>
                </c:pt>
              </c:numCache>
            </c:numRef>
          </c:val>
        </c:ser>
        <c:ser>
          <c:idx val="3"/>
          <c:order val="2"/>
          <c:tx>
            <c:strRef>
              <c:f>Sheet2!$D$1</c:f>
              <c:strCache>
                <c:ptCount val="1"/>
                <c:pt idx="0">
                  <c:v>Irrigation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Sheet2!$A$2:$A$15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Sheet2!$D$2:$D$15</c:f>
              <c:numCache>
                <c:formatCode>General</c:formatCode>
                <c:ptCount val="14"/>
                <c:pt idx="0">
                  <c:v>28</c:v>
                </c:pt>
                <c:pt idx="1">
                  <c:v>25</c:v>
                </c:pt>
                <c:pt idx="2">
                  <c:v>6</c:v>
                </c:pt>
                <c:pt idx="3">
                  <c:v>42</c:v>
                </c:pt>
                <c:pt idx="4">
                  <c:v>26</c:v>
                </c:pt>
                <c:pt idx="5">
                  <c:v>37</c:v>
                </c:pt>
                <c:pt idx="6">
                  <c:v>107</c:v>
                </c:pt>
                <c:pt idx="7">
                  <c:v>61</c:v>
                </c:pt>
                <c:pt idx="8">
                  <c:v>88</c:v>
                </c:pt>
                <c:pt idx="9">
                  <c:v>54</c:v>
                </c:pt>
                <c:pt idx="10">
                  <c:v>111</c:v>
                </c:pt>
                <c:pt idx="11">
                  <c:v>68</c:v>
                </c:pt>
                <c:pt idx="12">
                  <c:v>44</c:v>
                </c:pt>
                <c:pt idx="13">
                  <c:v>35</c:v>
                </c:pt>
              </c:numCache>
            </c:numRef>
          </c:val>
        </c:ser>
        <c:ser>
          <c:idx val="4"/>
          <c:order val="3"/>
          <c:tx>
            <c:strRef>
              <c:f>Sheet2!$E$1</c:f>
              <c:strCache>
                <c:ptCount val="1"/>
                <c:pt idx="0">
                  <c:v>Public Supply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Sheet2!$A$2:$A$15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Sheet2!$E$2:$E$15</c:f>
              <c:numCache>
                <c:formatCode>General</c:formatCode>
                <c:ptCount val="14"/>
                <c:pt idx="0">
                  <c:v>1</c:v>
                </c:pt>
                <c:pt idx="2">
                  <c:v>14</c:v>
                </c:pt>
                <c:pt idx="3">
                  <c:v>1</c:v>
                </c:pt>
                <c:pt idx="4">
                  <c:v>7</c:v>
                </c:pt>
                <c:pt idx="5">
                  <c:v>6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2">
                  <c:v>3</c:v>
                </c:pt>
                <c:pt idx="1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2916600"/>
        <c:axId val="692916992"/>
      </c:barChart>
      <c:catAx>
        <c:axId val="692916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916992"/>
        <c:crosses val="autoZero"/>
        <c:auto val="1"/>
        <c:lblAlgn val="ctr"/>
        <c:lblOffset val="100"/>
        <c:noMultiLvlLbl val="0"/>
      </c:catAx>
      <c:valAx>
        <c:axId val="69291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916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A79494D-7B07-40E4-9543-4B4AFD3287B8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1B5B237-9F62-425D-A6D2-F81914AD5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33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8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1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6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347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53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66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86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00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6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5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6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6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5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86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4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4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58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2163536"/>
            <a:ext cx="6858000" cy="3272853"/>
          </a:xfrm>
        </p:spPr>
        <p:txBody>
          <a:bodyPr>
            <a:normAutofit/>
          </a:bodyPr>
          <a:lstStyle/>
          <a:p>
            <a:r>
              <a:rPr lang="en-US" dirty="0" smtClean="0"/>
              <a:t>Statewide</a:t>
            </a:r>
            <a:br>
              <a:rPr lang="en-US" dirty="0" smtClean="0"/>
            </a:br>
            <a:r>
              <a:rPr lang="en-US" dirty="0" smtClean="0"/>
              <a:t>Water Well</a:t>
            </a:r>
            <a:br>
              <a:rPr lang="en-US" dirty="0" smtClean="0"/>
            </a:br>
            <a:r>
              <a:rPr lang="en-US" dirty="0" smtClean="0"/>
              <a:t>Drilling Trends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50" y="5032289"/>
            <a:ext cx="6858000" cy="565519"/>
          </a:xfrm>
        </p:spPr>
        <p:txBody>
          <a:bodyPr/>
          <a:lstStyle/>
          <a:p>
            <a:r>
              <a:rPr lang="en-US" dirty="0" smtClean="0"/>
              <a:t>Robin Gary, BSEACD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6" y="4345371"/>
            <a:ext cx="1307263" cy="1489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6" y="1110342"/>
            <a:ext cx="3817982" cy="346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614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Percent non-Domestic wells outside a GCD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66435"/>
              </p:ext>
            </p:extLst>
          </p:nvPr>
        </p:nvGraphicFramePr>
        <p:xfrm>
          <a:off x="365351" y="1984939"/>
          <a:ext cx="2501745" cy="3835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860"/>
                <a:gridCol w="776939"/>
                <a:gridCol w="1079946"/>
              </a:tblGrid>
              <a:tr h="555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GMA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% area </a:t>
                      </a:r>
                      <a:r>
                        <a:rPr lang="en-US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outside GCD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% </a:t>
                      </a:r>
                      <a:r>
                        <a:rPr lang="en-US" sz="12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large capacity wells outside GCD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17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65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100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100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60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39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47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43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30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51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52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34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58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755327" y="1984938"/>
            <a:ext cx="1085849" cy="386885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Up Arrow 6"/>
          <p:cNvSpPr/>
          <p:nvPr/>
        </p:nvSpPr>
        <p:spPr>
          <a:xfrm rot="10800000">
            <a:off x="2184884" y="1695127"/>
            <a:ext cx="226734" cy="256064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E9FFBE"/>
              </a:clrFrom>
              <a:clrTo>
                <a:srgbClr val="E9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3899"/>
            <a:ext cx="4495419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Normalize… </a:t>
            </a:r>
            <a:br>
              <a:rPr lang="en-US" dirty="0" smtClean="0"/>
            </a:br>
            <a:r>
              <a:rPr lang="en-US" dirty="0" smtClean="0"/>
              <a:t>high water use wells by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2641982"/>
            <a:ext cx="7675350" cy="2847990"/>
          </a:xfrm>
        </p:spPr>
        <p:txBody>
          <a:bodyPr/>
          <a:lstStyle/>
          <a:p>
            <a:r>
              <a:rPr lang="en-US" b="1" dirty="0" smtClean="0"/>
              <a:t>GMA 9:</a:t>
            </a:r>
            <a:r>
              <a:rPr lang="en-US" dirty="0" smtClean="0"/>
              <a:t>  5% of the area has 51% of the high water use wells</a:t>
            </a:r>
          </a:p>
          <a:p>
            <a:endParaRPr lang="en-US" dirty="0"/>
          </a:p>
          <a:p>
            <a:r>
              <a:rPr lang="en-US" b="1" dirty="0" smtClean="0"/>
              <a:t>GMA 16:  </a:t>
            </a:r>
            <a:r>
              <a:rPr lang="en-US" dirty="0" smtClean="0"/>
              <a:t>26% of the area has 58% of the high water use wells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75" y="4689822"/>
            <a:ext cx="180022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GMA 9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9918" y="2300833"/>
            <a:ext cx="2365909" cy="3263504"/>
          </a:xfrm>
        </p:spPr>
        <p:txBody>
          <a:bodyPr/>
          <a:lstStyle/>
          <a:p>
            <a:r>
              <a:rPr lang="en-US" dirty="0" smtClean="0"/>
              <a:t>5% of the area has 51% of the high water use wells</a:t>
            </a:r>
          </a:p>
          <a:p>
            <a:endParaRPr lang="en-US" dirty="0"/>
          </a:p>
          <a:p>
            <a:r>
              <a:rPr lang="en-US" dirty="0"/>
              <a:t>PGMA because of reliance on GW, limited resources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76" y="857250"/>
            <a:ext cx="5682218" cy="515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GMA 9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761108"/>
              </p:ext>
            </p:extLst>
          </p:nvPr>
        </p:nvGraphicFramePr>
        <p:xfrm>
          <a:off x="0" y="2093718"/>
          <a:ext cx="3598637" cy="390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48" y="857250"/>
            <a:ext cx="5419947" cy="49197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48" y="857250"/>
            <a:ext cx="5419947" cy="49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04" y="11310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GMA 9</a:t>
            </a:r>
            <a:br>
              <a:rPr lang="en-US" dirty="0" smtClean="0"/>
            </a:br>
            <a:r>
              <a:rPr lang="en-US" dirty="0" smtClean="0"/>
              <a:t>Irrigation Wells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62" y="857250"/>
            <a:ext cx="5666494" cy="5143500"/>
          </a:xfrm>
        </p:spPr>
      </p:pic>
    </p:spTree>
    <p:extLst>
      <p:ext uri="{BB962C8B-B14F-4D97-AF65-F5344CB8AC3E}">
        <p14:creationId xmlns:p14="http://schemas.microsoft.com/office/powerpoint/2010/main" val="3012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5" y="857250"/>
            <a:ext cx="5666495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GMA 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2226469"/>
            <a:ext cx="2671627" cy="3263504"/>
          </a:xfrm>
        </p:spPr>
        <p:txBody>
          <a:bodyPr/>
          <a:lstStyle/>
          <a:p>
            <a:r>
              <a:rPr lang="en-US" dirty="0" smtClean="0"/>
              <a:t>26% of the area has 58% of the high water use wells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25" y="842736"/>
            <a:ext cx="5698475" cy="5172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25" y="842736"/>
            <a:ext cx="5682485" cy="51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GMA 16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67182"/>
              </p:ext>
            </p:extLst>
          </p:nvPr>
        </p:nvGraphicFramePr>
        <p:xfrm>
          <a:off x="1" y="1401510"/>
          <a:ext cx="3445526" cy="3435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05" y="857250"/>
            <a:ext cx="56664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1"/>
            <a:ext cx="8806070" cy="994172"/>
          </a:xfrm>
        </p:spPr>
        <p:txBody>
          <a:bodyPr>
            <a:normAutofit/>
          </a:bodyPr>
          <a:lstStyle/>
          <a:p>
            <a:r>
              <a:rPr lang="en-US" dirty="0" smtClean="0"/>
              <a:t>By the numbers… % outside a GCD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23457"/>
              </p:ext>
            </p:extLst>
          </p:nvPr>
        </p:nvGraphicFramePr>
        <p:xfrm>
          <a:off x="1515717" y="1657755"/>
          <a:ext cx="4919868" cy="4155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9978"/>
                <a:gridCol w="819978"/>
                <a:gridCol w="819978"/>
                <a:gridCol w="819978"/>
                <a:gridCol w="819978"/>
                <a:gridCol w="819978"/>
              </a:tblGrid>
              <a:tr h="418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%</a:t>
                      </a:r>
                    </a:p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Area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 Domestic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 Industrial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 Irrigation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 Public Supply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97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87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32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570" y="3819567"/>
            <a:ext cx="2530040" cy="197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6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2163536"/>
            <a:ext cx="6858000" cy="3272853"/>
          </a:xfrm>
        </p:spPr>
        <p:txBody>
          <a:bodyPr>
            <a:normAutofit/>
          </a:bodyPr>
          <a:lstStyle/>
          <a:p>
            <a:r>
              <a:rPr lang="en-US" dirty="0" smtClean="0"/>
              <a:t>Statewide</a:t>
            </a:r>
            <a:br>
              <a:rPr lang="en-US" dirty="0" smtClean="0"/>
            </a:br>
            <a:r>
              <a:rPr lang="en-US" dirty="0" smtClean="0"/>
              <a:t>Water Well</a:t>
            </a:r>
            <a:br>
              <a:rPr lang="en-US" dirty="0" smtClean="0"/>
            </a:br>
            <a:r>
              <a:rPr lang="en-US" dirty="0" smtClean="0"/>
              <a:t>Drilling Trends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50" y="5269693"/>
            <a:ext cx="6858000" cy="56551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Robin Gary, BSEACD</a:t>
            </a:r>
          </a:p>
          <a:p>
            <a:r>
              <a:rPr lang="en-US" dirty="0" smtClean="0"/>
              <a:t>rhgary@bseacd.org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6" y="4345371"/>
            <a:ext cx="1307263" cy="1489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6" y="1110342"/>
            <a:ext cx="3817982" cy="346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Submitted Well Drillers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Online submission since 2003</a:t>
            </a:r>
          </a:p>
          <a:p>
            <a:r>
              <a:rPr lang="en-US" dirty="0" smtClean="0"/>
              <a:t>Texas Water Development Board curates data</a:t>
            </a:r>
          </a:p>
          <a:p>
            <a:r>
              <a:rPr lang="en-US" dirty="0" smtClean="0"/>
              <a:t>Provides general location, proposed use and date installed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Groundwater Conservation Districts (GCDs)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2226469"/>
            <a:ext cx="3715672" cy="3263504"/>
          </a:xfrm>
        </p:spPr>
        <p:txBody>
          <a:bodyPr/>
          <a:lstStyle/>
          <a:p>
            <a:r>
              <a:rPr lang="en-US" dirty="0" smtClean="0"/>
              <a:t>101 Statewide</a:t>
            </a:r>
          </a:p>
          <a:p>
            <a:r>
              <a:rPr lang="en-US" dirty="0" smtClean="0"/>
              <a:t>Preferred method of groundwater management (</a:t>
            </a:r>
            <a:r>
              <a:rPr lang="en-US" dirty="0" err="1" smtClean="0"/>
              <a:t>Tx</a:t>
            </a:r>
            <a:r>
              <a:rPr lang="en-US" dirty="0" smtClean="0"/>
              <a:t> Legislature)</a:t>
            </a:r>
          </a:p>
          <a:p>
            <a:r>
              <a:rPr lang="en-US" dirty="0" smtClean="0"/>
              <a:t>Allows for local voice to groundwater 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9FFBE"/>
              </a:clrFrom>
              <a:clrTo>
                <a:srgbClr val="E9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75" y="1817966"/>
            <a:ext cx="4495419" cy="4080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9FFBE"/>
              </a:clrFrom>
              <a:clrTo>
                <a:srgbClr val="E9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/>
          <a:stretch/>
        </p:blipFill>
        <p:spPr>
          <a:xfrm>
            <a:off x="4743450" y="1817966"/>
            <a:ext cx="4429644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Groundwater Management Areas (GMAs)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1" y="2226469"/>
            <a:ext cx="4164707" cy="3263504"/>
          </a:xfrm>
        </p:spPr>
        <p:txBody>
          <a:bodyPr/>
          <a:lstStyle/>
          <a:p>
            <a:r>
              <a:rPr lang="en-US" dirty="0" smtClean="0"/>
              <a:t>16 Statewide</a:t>
            </a:r>
          </a:p>
          <a:p>
            <a:r>
              <a:rPr lang="en-US" dirty="0" smtClean="0"/>
              <a:t>Addressed need to coordinate groundwater management strategies in similar aquifers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9FFBE"/>
              </a:clrFrom>
              <a:clrTo>
                <a:srgbClr val="E9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17966"/>
            <a:ext cx="4495419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Priority Groundwater Management Areas  (PGMAs)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2226469"/>
            <a:ext cx="3609536" cy="3263504"/>
          </a:xfrm>
        </p:spPr>
        <p:txBody>
          <a:bodyPr/>
          <a:lstStyle/>
          <a:p>
            <a:r>
              <a:rPr lang="en-US" dirty="0" smtClean="0"/>
              <a:t>Designated by TCEQ</a:t>
            </a:r>
          </a:p>
          <a:p>
            <a:r>
              <a:rPr lang="en-US" dirty="0" smtClean="0"/>
              <a:t>High reliance on groundwater</a:t>
            </a:r>
          </a:p>
          <a:p>
            <a:r>
              <a:rPr lang="en-US" dirty="0" smtClean="0"/>
              <a:t>Limited groundwater supply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E9FFBE"/>
              </a:clrFrom>
              <a:clrTo>
                <a:srgbClr val="E9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17966"/>
            <a:ext cx="4495419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 this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E9FFBE"/>
              </a:clrFrom>
              <a:clrTo>
                <a:srgbClr val="E9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83" y="1019746"/>
            <a:ext cx="5487475" cy="4981004"/>
          </a:xfrm>
        </p:spPr>
      </p:pic>
    </p:spTree>
    <p:extLst>
      <p:ext uri="{BB962C8B-B14F-4D97-AF65-F5344CB8AC3E}">
        <p14:creationId xmlns:p14="http://schemas.microsoft.com/office/powerpoint/2010/main" val="33799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Proposed Use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681365"/>
              </p:ext>
            </p:extLst>
          </p:nvPr>
        </p:nvGraphicFramePr>
        <p:xfrm>
          <a:off x="212271" y="1435693"/>
          <a:ext cx="4154629" cy="2434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789999"/>
              </p:ext>
            </p:extLst>
          </p:nvPr>
        </p:nvGraphicFramePr>
        <p:xfrm>
          <a:off x="451057" y="3869872"/>
          <a:ext cx="3915843" cy="2772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E9FFBE"/>
              </a:clrFrom>
              <a:clrTo>
                <a:srgbClr val="E9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9617"/>
            <a:ext cx="4495419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5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GMAs provide a more regional scale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675759"/>
              </p:ext>
            </p:extLst>
          </p:nvPr>
        </p:nvGraphicFramePr>
        <p:xfrm>
          <a:off x="365351" y="1984939"/>
          <a:ext cx="2501745" cy="3835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860"/>
                <a:gridCol w="776939"/>
                <a:gridCol w="1079946"/>
              </a:tblGrid>
              <a:tr h="555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GMA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% area </a:t>
                      </a:r>
                      <a:r>
                        <a:rPr lang="en-US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outside GCD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rgbClr val="7030A0"/>
                          </a:solidFill>
                          <a:effectLst/>
                        </a:rPr>
                        <a:t>% </a:t>
                      </a:r>
                      <a:r>
                        <a:rPr lang="en-US" sz="1200" b="1" u="none" strike="noStrike" smtClean="0">
                          <a:solidFill>
                            <a:srgbClr val="7030A0"/>
                          </a:solidFill>
                          <a:effectLst/>
                        </a:rPr>
                        <a:t>large capacity wells </a:t>
                      </a:r>
                      <a:r>
                        <a:rPr lang="en-US" sz="12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outside GCD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17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65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100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100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60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39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47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43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30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51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52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34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58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E9FFBE"/>
              </a:clrFrom>
              <a:clrTo>
                <a:srgbClr val="E9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9467"/>
            <a:ext cx="4495419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Percent area outside a GCD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677874"/>
              </p:ext>
            </p:extLst>
          </p:nvPr>
        </p:nvGraphicFramePr>
        <p:xfrm>
          <a:off x="365351" y="1839071"/>
          <a:ext cx="2501745" cy="3835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860"/>
                <a:gridCol w="776939"/>
                <a:gridCol w="1079946"/>
              </a:tblGrid>
              <a:tr h="555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GMA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% area </a:t>
                      </a:r>
                      <a:r>
                        <a:rPr lang="en-US" sz="12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outside GCD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% </a:t>
                      </a:r>
                      <a:r>
                        <a:rPr lang="en-US" sz="12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large capacity wells outside</a:t>
                      </a:r>
                      <a:r>
                        <a:rPr lang="en-US" sz="1200" b="1" u="none" strike="noStrike" baseline="0" dirty="0" smtClean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en-US" sz="12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GCD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17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65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100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100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60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39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47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43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30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51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52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34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7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  <a:tr h="204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58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053193" y="1839071"/>
            <a:ext cx="661307" cy="383510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Up Arrow 6"/>
          <p:cNvSpPr/>
          <p:nvPr/>
        </p:nvSpPr>
        <p:spPr>
          <a:xfrm>
            <a:off x="1253218" y="5747657"/>
            <a:ext cx="261257" cy="192320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E9FFBE"/>
              </a:clrFrom>
              <a:clrTo>
                <a:srgbClr val="E9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73" y="1920240"/>
            <a:ext cx="4495419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0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1678</TotalTime>
  <Words>491</Words>
  <Application>Microsoft Office PowerPoint</Application>
  <PresentationFormat>On-screen Show (4:3)</PresentationFormat>
  <Paragraphs>296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Corbel</vt:lpstr>
      <vt:lpstr>Depth</vt:lpstr>
      <vt:lpstr>Statewide Water Well Drilling Trends</vt:lpstr>
      <vt:lpstr>Submitted Well Drillers Reports</vt:lpstr>
      <vt:lpstr>Groundwater Conservation Districts (GCDs)</vt:lpstr>
      <vt:lpstr>Groundwater Management Areas (GMAs)</vt:lpstr>
      <vt:lpstr>Priority Groundwater Management Areas  (PGMAs)</vt:lpstr>
      <vt:lpstr>Analyze this</vt:lpstr>
      <vt:lpstr>Statewide Proposed Use</vt:lpstr>
      <vt:lpstr>GMAs provide a more regional scale</vt:lpstr>
      <vt:lpstr>Percent area outside a GCD</vt:lpstr>
      <vt:lpstr>Percent non-Domestic wells outside a GCD</vt:lpstr>
      <vt:lpstr>Normalize…  high water use wells by area</vt:lpstr>
      <vt:lpstr>GMA 9</vt:lpstr>
      <vt:lpstr>GMA 9</vt:lpstr>
      <vt:lpstr>GMA 9 Irrigation Wells</vt:lpstr>
      <vt:lpstr>GMA 16</vt:lpstr>
      <vt:lpstr>GMA 16</vt:lpstr>
      <vt:lpstr>By the numbers… % outside a GCD</vt:lpstr>
      <vt:lpstr>Statewide Water Well Drilling Trends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Gary</dc:creator>
  <cp:lastModifiedBy>Robin Gary</cp:lastModifiedBy>
  <cp:revision>46</cp:revision>
  <cp:lastPrinted>2017-03-13T13:38:11Z</cp:lastPrinted>
  <dcterms:created xsi:type="dcterms:W3CDTF">2017-03-08T17:17:39Z</dcterms:created>
  <dcterms:modified xsi:type="dcterms:W3CDTF">2017-03-13T13:44:08Z</dcterms:modified>
</cp:coreProperties>
</file>