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64" r:id="rId4"/>
    <p:sldId id="261" r:id="rId5"/>
    <p:sldId id="262" r:id="rId6"/>
    <p:sldId id="259" r:id="rId7"/>
    <p:sldId id="258" r:id="rId8"/>
    <p:sldId id="270" r:id="rId9"/>
    <p:sldId id="263" r:id="rId10"/>
    <p:sldId id="273" r:id="rId11"/>
    <p:sldId id="266" r:id="rId12"/>
    <p:sldId id="265" r:id="rId13"/>
    <p:sldId id="267" r:id="rId14"/>
    <p:sldId id="268" r:id="rId15"/>
    <p:sldId id="272" r:id="rId16"/>
    <p:sldId id="277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DCDCDC"/>
    <a:srgbClr val="E4E4E4"/>
    <a:srgbClr val="E5E5E5"/>
    <a:srgbClr val="F8F8F8"/>
    <a:srgbClr val="E1E1E1"/>
    <a:srgbClr val="D8D8D8"/>
    <a:srgbClr val="F5F5F5"/>
    <a:srgbClr val="DADADA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79086" autoAdjust="0"/>
  </p:normalViewPr>
  <p:slideViewPr>
    <p:cSldViewPr snapToGrid="0">
      <p:cViewPr varScale="1">
        <p:scale>
          <a:sx n="109" d="100"/>
          <a:sy n="109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ichelle\My%20Documents\Yale%20Course%20Work\Major%20Discourse\Isotope%20Data\Compiled%20soft%20tissue%20summer%2007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ichelle\My%20Documents\Yale%20Course%20Work\Major%20Discourse\Isotope%20Data\summer%202008\Compiled%20Summer%2008%20Soft%20Tissue%20Dat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ichelle\My%20Documents\Yale%20Course%20Work\Major%20Discourse\Isotope%20Data\summer%202008\Compiled%20Summer%2008%20Soft%20Tissue%20Dat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Michelle\My%20Documents\Yale%20Course%20Work\Major%20Discourse\Isotope%20Data\Compiled%20soft%20tissue%20summer%2007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553113553113582E-2"/>
          <c:y val="2.2429332697049508E-2"/>
          <c:w val="0.83313138798826558"/>
          <c:h val="0.81892869641294863"/>
        </c:manualLayout>
      </c:layout>
      <c:scatterChart>
        <c:scatterStyle val="lineMarker"/>
        <c:varyColors val="0"/>
        <c:ser>
          <c:idx val="0"/>
          <c:order val="0"/>
          <c:tx>
            <c:v>Whelk</c:v>
          </c:tx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c:spPr>
          </c:marker>
          <c:dLbls>
            <c:delete val="1"/>
          </c:dLbls>
          <c:errBars>
            <c:errDir val="x"/>
            <c:errBarType val="both"/>
            <c:errValType val="fixedVal"/>
            <c:noEndCap val="0"/>
            <c:val val="0.90514327600000388"/>
          </c:errBars>
          <c:errBars>
            <c:errDir val="y"/>
            <c:errBarType val="both"/>
            <c:errValType val="fixedVal"/>
            <c:noEndCap val="0"/>
            <c:val val="0.80694286400000004"/>
          </c:errBars>
          <c:xVal>
            <c:numRef>
              <c:f>Sheet1!$E$19</c:f>
              <c:numCache>
                <c:formatCode>General</c:formatCode>
                <c:ptCount val="1"/>
                <c:pt idx="0">
                  <c:v>-15.291256323554018</c:v>
                </c:pt>
              </c:numCache>
            </c:numRef>
          </c:xVal>
          <c:yVal>
            <c:numRef>
              <c:f>Sheet1!$F$19</c:f>
              <c:numCache>
                <c:formatCode>General</c:formatCode>
                <c:ptCount val="1"/>
                <c:pt idx="0">
                  <c:v>16.085446428571203</c:v>
                </c:pt>
              </c:numCache>
            </c:numRef>
          </c:yVal>
          <c:smooth val="0"/>
        </c:ser>
        <c:ser>
          <c:idx val="1"/>
          <c:order val="1"/>
          <c:tx>
            <c:v>Mussels</c:v>
          </c:tx>
          <c:marker>
            <c:symbol val="diamond"/>
            <c:size val="8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4.1605120215588024E-3"/>
                  <c:y val="3.299664625255176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Mussel</a:t>
                    </a:r>
                    <a:endParaRPr lang="en-US" sz="20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62124726500000005"/>
          </c:errBars>
          <c:errBars>
            <c:errDir val="y"/>
            <c:errBarType val="both"/>
            <c:errValType val="fixedVal"/>
            <c:noEndCap val="0"/>
            <c:val val="0.39073109100000031"/>
          </c:errBars>
          <c:xVal>
            <c:numRef>
              <c:f>Sheet1!$E$56</c:f>
              <c:numCache>
                <c:formatCode>General</c:formatCode>
                <c:ptCount val="1"/>
                <c:pt idx="0">
                  <c:v>-19.029797786556273</c:v>
                </c:pt>
              </c:numCache>
            </c:numRef>
          </c:xVal>
          <c:yVal>
            <c:numRef>
              <c:f>Sheet1!$F$56</c:f>
              <c:numCache>
                <c:formatCode>General</c:formatCode>
                <c:ptCount val="1"/>
                <c:pt idx="0">
                  <c:v>12.086093750000002</c:v>
                </c:pt>
              </c:numCache>
            </c:numRef>
          </c:yVal>
          <c:smooth val="0"/>
        </c:ser>
        <c:ser>
          <c:idx val="2"/>
          <c:order val="2"/>
          <c:tx>
            <c:v>Periwinkle</c:v>
          </c:tx>
          <c:marker>
            <c:symbol val="star"/>
            <c:size val="8"/>
            <c:spPr>
              <a:noFill/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1.0457395535143695E-16"/>
                  <c:y val="3.316491688538925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Periwinkle </a:t>
                    </a:r>
                    <a:endParaRPr lang="en-US" sz="20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52546580499999951"/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fixedVal"/>
            <c:noEndCap val="0"/>
            <c:val val="0.53595336699999996"/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Sheet1!$E$46</c:f>
              <c:numCache>
                <c:formatCode>General</c:formatCode>
                <c:ptCount val="1"/>
                <c:pt idx="0">
                  <c:v>-12.92168832188927</c:v>
                </c:pt>
              </c:numCache>
            </c:numRef>
          </c:xVal>
          <c:yVal>
            <c:numRef>
              <c:f>Sheet1!$F$46</c:f>
              <c:numCache>
                <c:formatCode>General</c:formatCode>
                <c:ptCount val="1"/>
                <c:pt idx="0">
                  <c:v>13.593742857142876</c:v>
                </c:pt>
              </c:numCache>
            </c:numRef>
          </c:yVal>
          <c:smooth val="0"/>
        </c:ser>
        <c:ser>
          <c:idx val="3"/>
          <c:order val="3"/>
          <c:tx>
            <c:v>Oyster Drill</c:v>
          </c:tx>
          <c:marker>
            <c:symbol val="dash"/>
            <c:size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7136586803654894"/>
                  <c:y val="-4.023563721201520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</a:rPr>
                      <a:t>Oyster 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Drill 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*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36052784900000218"/>
          </c:errBars>
          <c:errBars>
            <c:errDir val="y"/>
            <c:errBarType val="both"/>
            <c:errValType val="fixedVal"/>
            <c:noEndCap val="0"/>
            <c:val val="0.48155340900000032"/>
          </c:errBars>
          <c:xVal>
            <c:numRef>
              <c:f>Sheet1!$E$34</c:f>
              <c:numCache>
                <c:formatCode>General</c:formatCode>
                <c:ptCount val="1"/>
                <c:pt idx="0">
                  <c:v>-16.580093569794126</c:v>
                </c:pt>
              </c:numCache>
            </c:numRef>
          </c:xVal>
          <c:yVal>
            <c:numRef>
              <c:f>Sheet1!$F$34</c:f>
              <c:numCache>
                <c:formatCode>General</c:formatCode>
                <c:ptCount val="1"/>
                <c:pt idx="0">
                  <c:v>14.538794841269839</c:v>
                </c:pt>
              </c:numCache>
            </c:numRef>
          </c:yVal>
          <c:smooth val="0"/>
        </c:ser>
        <c:ser>
          <c:idx val="4"/>
          <c:order val="4"/>
          <c:tx>
            <c:v>Hard Shell Clam</c:v>
          </c:tx>
          <c:marker>
            <c:symbol val="plus"/>
            <c:size val="9"/>
          </c:marker>
          <c:dLbls>
            <c:delete val="1"/>
          </c:dLbls>
          <c:errBars>
            <c:errDir val="x"/>
            <c:errBarType val="both"/>
            <c:errValType val="fixedVal"/>
            <c:noEndCap val="0"/>
            <c:val val="0.44082108100000217"/>
          </c:errBars>
          <c:errBars>
            <c:errDir val="y"/>
            <c:errBarType val="both"/>
            <c:errValType val="fixedVal"/>
            <c:noEndCap val="0"/>
            <c:val val="0.51056577599999575"/>
          </c:errBars>
          <c:xVal>
            <c:numRef>
              <c:f>Sheet1!$E$84</c:f>
              <c:numCache>
                <c:formatCode>General</c:formatCode>
                <c:ptCount val="1"/>
                <c:pt idx="0">
                  <c:v>-17.862853628206697</c:v>
                </c:pt>
              </c:numCache>
            </c:numRef>
          </c:xVal>
          <c:yVal>
            <c:numRef>
              <c:f>Sheet1!$F$84</c:f>
              <c:numCache>
                <c:formatCode>General</c:formatCode>
                <c:ptCount val="1"/>
                <c:pt idx="0">
                  <c:v>13.509593112244971</c:v>
                </c:pt>
              </c:numCache>
            </c:numRef>
          </c:yVal>
          <c:smooth val="0"/>
        </c:ser>
        <c:ser>
          <c:idx val="5"/>
          <c:order val="5"/>
          <c:tx>
            <c:v>Moon Snail</c:v>
          </c:tx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elete val="1"/>
          </c:dLbls>
          <c:errBars>
            <c:errDir val="x"/>
            <c:errBarType val="both"/>
            <c:errValType val="fixedVal"/>
            <c:noEndCap val="0"/>
            <c:val val="1.345306264"/>
          </c:errBars>
          <c:errBars>
            <c:errDir val="y"/>
            <c:errBarType val="both"/>
            <c:errValType val="fixedVal"/>
            <c:noEndCap val="0"/>
            <c:val val="0.38696887400000446"/>
          </c:errBars>
          <c:xVal>
            <c:numRef>
              <c:f>Sheet1!$E$96</c:f>
              <c:numCache>
                <c:formatCode>General</c:formatCode>
                <c:ptCount val="1"/>
                <c:pt idx="0">
                  <c:v>-14.32921224969146</c:v>
                </c:pt>
              </c:numCache>
            </c:numRef>
          </c:xVal>
          <c:yVal>
            <c:numRef>
              <c:f>Sheet1!$F$96</c:f>
              <c:numCache>
                <c:formatCode>General</c:formatCode>
                <c:ptCount val="1"/>
                <c:pt idx="0">
                  <c:v>14.100744047619052</c:v>
                </c:pt>
              </c:numCache>
            </c:numRef>
          </c:yVal>
          <c:smooth val="0"/>
        </c:ser>
        <c:ser>
          <c:idx val="6"/>
          <c:order val="6"/>
          <c:tx>
            <c:v>Mud Snail</c:v>
          </c:tx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marker>
          <c:dLbls>
            <c:delete val="1"/>
          </c:dLbls>
          <c:errBars>
            <c:errDir val="x"/>
            <c:errBarType val="both"/>
            <c:errValType val="fixedVal"/>
            <c:noEndCap val="0"/>
            <c:val val="0.78422429100000002"/>
          </c:errBars>
          <c:errBars>
            <c:errDir val="y"/>
            <c:errBarType val="both"/>
            <c:errValType val="fixedVal"/>
            <c:noEndCap val="0"/>
            <c:val val="0.38752073800000292"/>
          </c:errBars>
          <c:xVal>
            <c:numRef>
              <c:f>Sheet1!$E$11</c:f>
              <c:numCache>
                <c:formatCode>General</c:formatCode>
                <c:ptCount val="1"/>
                <c:pt idx="0">
                  <c:v>-13.43955545837359</c:v>
                </c:pt>
              </c:numCache>
            </c:numRef>
          </c:xVal>
          <c:yVal>
            <c:numRef>
              <c:f>Sheet1!$F$11</c:f>
              <c:numCache>
                <c:formatCode>General</c:formatCode>
                <c:ptCount val="1"/>
                <c:pt idx="0">
                  <c:v>14.416007738095256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32660912"/>
        <c:axId val="332708304"/>
      </c:scatterChart>
      <c:valAx>
        <c:axId val="332660912"/>
        <c:scaling>
          <c:orientation val="minMax"/>
          <c:max val="-10"/>
          <c:min val="-21"/>
        </c:scaling>
        <c:delete val="0"/>
        <c:axPos val="b"/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2400" b="1" i="0" strike="noStrike">
                    <a:solidFill>
                      <a:srgbClr val="000000"/>
                    </a:solidFill>
                    <a:latin typeface="Calibri"/>
                  </a:rPr>
                  <a:t>δ </a:t>
                </a:r>
                <a:r>
                  <a:rPr lang="el-GR" sz="2400" b="1" i="0" strike="noStrike" baseline="30000">
                    <a:solidFill>
                      <a:srgbClr val="000000"/>
                    </a:solidFill>
                    <a:latin typeface="Calibri"/>
                  </a:rPr>
                  <a:t>13</a:t>
                </a:r>
                <a:r>
                  <a:rPr lang="en-US" sz="2400" b="1" i="0" strike="noStrike">
                    <a:solidFill>
                      <a:srgbClr val="000000"/>
                    </a:solidFill>
                    <a:latin typeface="Calibri"/>
                  </a:rPr>
                  <a:t>C (‰)</a:t>
                </a:r>
              </a:p>
            </c:rich>
          </c:tx>
          <c:layout>
            <c:manualLayout>
              <c:xMode val="edge"/>
              <c:yMode val="edge"/>
              <c:x val="0.42861785057616453"/>
              <c:y val="0.91859588006044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2708304"/>
        <c:crosses val="autoZero"/>
        <c:crossBetween val="midCat"/>
      </c:valAx>
      <c:valAx>
        <c:axId val="332708304"/>
        <c:scaling>
          <c:orientation val="minMax"/>
          <c:max val="18"/>
          <c:min val="9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2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2400" b="1" i="0" strike="noStrike">
                    <a:solidFill>
                      <a:srgbClr val="000000"/>
                    </a:solidFill>
                    <a:latin typeface="Calibri"/>
                  </a:rPr>
                  <a:t>δ </a:t>
                </a:r>
                <a:r>
                  <a:rPr lang="el-GR" sz="2400" b="1" i="0" strike="noStrike" baseline="30000">
                    <a:solidFill>
                      <a:srgbClr val="000000"/>
                    </a:solidFill>
                    <a:latin typeface="Calibri"/>
                  </a:rPr>
                  <a:t>15 </a:t>
                </a:r>
                <a:r>
                  <a:rPr lang="en-US" sz="2400" b="1" i="0" strike="noStrike">
                    <a:solidFill>
                      <a:srgbClr val="000000"/>
                    </a:solidFill>
                    <a:latin typeface="Calibri"/>
                  </a:rPr>
                  <a:t>N (‰)</a:t>
                </a:r>
              </a:p>
            </c:rich>
          </c:tx>
          <c:layout>
            <c:manualLayout>
              <c:xMode val="edge"/>
              <c:yMode val="edge"/>
              <c:x val="0.94869510295170556"/>
              <c:y val="0.33482662583843947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26609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Mytilus</a:t>
            </a:r>
            <a:r>
              <a:rPr lang="en-US" dirty="0"/>
              <a:t> </a:t>
            </a:r>
            <a:r>
              <a:rPr lang="en-US" dirty="0" err="1"/>
              <a:t>edulis</a:t>
            </a:r>
            <a:endParaRPr lang="en-US" dirty="0"/>
          </a:p>
        </c:rich>
      </c:tx>
      <c:layout>
        <c:manualLayout>
          <c:xMode val="edge"/>
          <c:yMode val="edge"/>
          <c:x val="0.43899760796621545"/>
          <c:y val="0.8201382653374464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375109718136841"/>
          <c:y val="5.4913804788485954E-2"/>
          <c:w val="0.82847112504085441"/>
          <c:h val="0.9026919522383664"/>
        </c:manualLayout>
      </c:layout>
      <c:scatterChart>
        <c:scatterStyle val="lineMarker"/>
        <c:varyColors val="0"/>
        <c:ser>
          <c:idx val="0"/>
          <c:order val="0"/>
          <c:tx>
            <c:v>Rye, NY</c:v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Sheet1!$H$35:$H$39</c:f>
              <c:numCache>
                <c:formatCode>General</c:formatCode>
                <c:ptCount val="5"/>
                <c:pt idx="0">
                  <c:v>73.679799999999958</c:v>
                </c:pt>
                <c:pt idx="1">
                  <c:v>73.679799999999958</c:v>
                </c:pt>
                <c:pt idx="2">
                  <c:v>73.679799999999958</c:v>
                </c:pt>
                <c:pt idx="3">
                  <c:v>73.679799999999958</c:v>
                </c:pt>
                <c:pt idx="4">
                  <c:v>73.679799999999958</c:v>
                </c:pt>
              </c:numCache>
            </c:numRef>
          </c:xVal>
          <c:yVal>
            <c:numRef>
              <c:f>Sheet1!$B$30:$B$34</c:f>
              <c:numCache>
                <c:formatCode>General</c:formatCode>
                <c:ptCount val="5"/>
                <c:pt idx="0">
                  <c:v>11.894857142857143</c:v>
                </c:pt>
                <c:pt idx="1">
                  <c:v>12.190428571428571</c:v>
                </c:pt>
                <c:pt idx="2">
                  <c:v>12.129500000000002</c:v>
                </c:pt>
                <c:pt idx="3">
                  <c:v>11.94</c:v>
                </c:pt>
                <c:pt idx="4">
                  <c:v>12.2195</c:v>
                </c:pt>
              </c:numCache>
            </c:numRef>
          </c:yVal>
          <c:smooth val="0"/>
        </c:ser>
        <c:ser>
          <c:idx val="1"/>
          <c:order val="1"/>
          <c:tx>
            <c:v>Bridgeport, CT</c:v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Sheet1!$H$81:$H$85</c:f>
              <c:numCache>
                <c:formatCode>General</c:formatCode>
                <c:ptCount val="5"/>
                <c:pt idx="0">
                  <c:v>73.187899999999999</c:v>
                </c:pt>
                <c:pt idx="1">
                  <c:v>73.187899999999999</c:v>
                </c:pt>
                <c:pt idx="2">
                  <c:v>73.187899999999999</c:v>
                </c:pt>
                <c:pt idx="3">
                  <c:v>73.187899999999999</c:v>
                </c:pt>
                <c:pt idx="4">
                  <c:v>73.187899999999999</c:v>
                </c:pt>
              </c:numCache>
            </c:numRef>
          </c:xVal>
          <c:yVal>
            <c:numRef>
              <c:f>Sheet1!$B$73:$B$77</c:f>
              <c:numCache>
                <c:formatCode>General</c:formatCode>
                <c:ptCount val="5"/>
                <c:pt idx="0">
                  <c:v>11.713000000000001</c:v>
                </c:pt>
                <c:pt idx="1">
                  <c:v>11.752000000000002</c:v>
                </c:pt>
                <c:pt idx="2">
                  <c:v>11.932</c:v>
                </c:pt>
                <c:pt idx="3">
                  <c:v>12.03485714285708</c:v>
                </c:pt>
                <c:pt idx="4">
                  <c:v>11.617714285714285</c:v>
                </c:pt>
              </c:numCache>
            </c:numRef>
          </c:yVal>
          <c:smooth val="0"/>
        </c:ser>
        <c:ser>
          <c:idx val="2"/>
          <c:order val="2"/>
          <c:tx>
            <c:v>Milford, CT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Sheet1!$H$137:$H$141</c:f>
              <c:numCache>
                <c:formatCode>General</c:formatCode>
                <c:ptCount val="5"/>
                <c:pt idx="0">
                  <c:v>73.054100000000005</c:v>
                </c:pt>
                <c:pt idx="1">
                  <c:v>73.054100000000005</c:v>
                </c:pt>
                <c:pt idx="2">
                  <c:v>73.054100000000005</c:v>
                </c:pt>
                <c:pt idx="3">
                  <c:v>73.054100000000005</c:v>
                </c:pt>
                <c:pt idx="4">
                  <c:v>73.054100000000005</c:v>
                </c:pt>
              </c:numCache>
            </c:numRef>
          </c:xVal>
          <c:yVal>
            <c:numRef>
              <c:f>Sheet1!$B$129:$B$133</c:f>
              <c:numCache>
                <c:formatCode>General</c:formatCode>
                <c:ptCount val="5"/>
                <c:pt idx="0">
                  <c:v>10.950500000000062</c:v>
                </c:pt>
                <c:pt idx="1">
                  <c:v>11.720249999999998</c:v>
                </c:pt>
                <c:pt idx="2">
                  <c:v>10.789625000000001</c:v>
                </c:pt>
                <c:pt idx="3">
                  <c:v>10.845250000000002</c:v>
                </c:pt>
                <c:pt idx="4">
                  <c:v>11.144874999999999</c:v>
                </c:pt>
              </c:numCache>
            </c:numRef>
          </c:yVal>
          <c:smooth val="0"/>
        </c:ser>
        <c:ser>
          <c:idx val="3"/>
          <c:order val="3"/>
          <c:tx>
            <c:v>Guilford, CT</c:v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Sheet1!$H$180:$H$184</c:f>
              <c:numCache>
                <c:formatCode>General</c:formatCode>
                <c:ptCount val="5"/>
                <c:pt idx="0">
                  <c:v>72.679799999999958</c:v>
                </c:pt>
                <c:pt idx="1">
                  <c:v>72.679799999999958</c:v>
                </c:pt>
                <c:pt idx="2">
                  <c:v>72.679799999999958</c:v>
                </c:pt>
                <c:pt idx="3">
                  <c:v>72.679799999999958</c:v>
                </c:pt>
                <c:pt idx="4">
                  <c:v>72.679799999999958</c:v>
                </c:pt>
              </c:numCache>
            </c:numRef>
          </c:xVal>
          <c:yVal>
            <c:numRef>
              <c:f>Sheet1!$B$172:$B$176</c:f>
              <c:numCache>
                <c:formatCode>0.00</c:formatCode>
                <c:ptCount val="5"/>
                <c:pt idx="0">
                  <c:v>10.358571428571418</c:v>
                </c:pt>
                <c:pt idx="1">
                  <c:v>10.967857142857143</c:v>
                </c:pt>
                <c:pt idx="2">
                  <c:v>11.360142857142961</c:v>
                </c:pt>
                <c:pt idx="3">
                  <c:v>11.194428571428571</c:v>
                </c:pt>
                <c:pt idx="4">
                  <c:v>10.281714285714285</c:v>
                </c:pt>
              </c:numCache>
            </c:numRef>
          </c:yVal>
          <c:smooth val="0"/>
        </c:ser>
        <c:ser>
          <c:idx val="4"/>
          <c:order val="4"/>
          <c:tx>
            <c:v>Westerly, RI</c:v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Sheet1!$H$246:$H$250</c:f>
              <c:numCache>
                <c:formatCode>General</c:formatCode>
                <c:ptCount val="5"/>
                <c:pt idx="0">
                  <c:v>71.877499999999998</c:v>
                </c:pt>
                <c:pt idx="1">
                  <c:v>71.877499999999998</c:v>
                </c:pt>
                <c:pt idx="2">
                  <c:v>71.877499999999998</c:v>
                </c:pt>
                <c:pt idx="3">
                  <c:v>71.877499999999998</c:v>
                </c:pt>
                <c:pt idx="4">
                  <c:v>71.877499999999998</c:v>
                </c:pt>
              </c:numCache>
            </c:numRef>
          </c:xVal>
          <c:yVal>
            <c:numRef>
              <c:f>Sheet1!$B$237:$B$241</c:f>
              <c:numCache>
                <c:formatCode>General</c:formatCode>
                <c:ptCount val="5"/>
                <c:pt idx="0">
                  <c:v>10.42525</c:v>
                </c:pt>
                <c:pt idx="1">
                  <c:v>10.041500000000001</c:v>
                </c:pt>
                <c:pt idx="2">
                  <c:v>9.9967500000000005</c:v>
                </c:pt>
                <c:pt idx="3">
                  <c:v>9.5750000000000028</c:v>
                </c:pt>
                <c:pt idx="4">
                  <c:v>9.478250000000001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355920"/>
        <c:axId val="333356304"/>
      </c:scatterChart>
      <c:valAx>
        <c:axId val="3333559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one"/>
        <c:crossAx val="333356304"/>
        <c:crosses val="autoZero"/>
        <c:crossBetween val="midCat"/>
      </c:valAx>
      <c:valAx>
        <c:axId val="333356304"/>
        <c:scaling>
          <c:orientation val="minMax"/>
          <c:max val="15"/>
          <c:min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3355920"/>
        <c:crosses val="max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Littornia</a:t>
            </a:r>
            <a:r>
              <a:rPr lang="en-US" dirty="0"/>
              <a:t> </a:t>
            </a:r>
            <a:r>
              <a:rPr lang="en-US" dirty="0" err="1"/>
              <a:t>littorea</a:t>
            </a:r>
            <a:endParaRPr lang="en-US" dirty="0"/>
          </a:p>
        </c:rich>
      </c:tx>
      <c:layout>
        <c:manualLayout>
          <c:xMode val="edge"/>
          <c:yMode val="edge"/>
          <c:x val="0.64059934255790862"/>
          <c:y val="0.1993273840769908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14214670534649"/>
          <c:y val="5.4913804788485954E-2"/>
          <c:w val="0.81712685914260719"/>
          <c:h val="0.9026919522383664"/>
        </c:manualLayout>
      </c:layout>
      <c:scatterChart>
        <c:scatterStyle val="lineMarker"/>
        <c:varyColors val="0"/>
        <c:ser>
          <c:idx val="0"/>
          <c:order val="0"/>
          <c:tx>
            <c:v>Rye, NY</c:v>
          </c:tx>
          <c:spPr>
            <a:ln>
              <a:noFill/>
            </a:ln>
          </c:spPr>
          <c:xVal>
            <c:numRef>
              <c:f>Sheet1!$H$35:$H$39</c:f>
              <c:numCache>
                <c:formatCode>General</c:formatCode>
                <c:ptCount val="5"/>
                <c:pt idx="0">
                  <c:v>73.679799999999958</c:v>
                </c:pt>
                <c:pt idx="1">
                  <c:v>73.679799999999958</c:v>
                </c:pt>
                <c:pt idx="2">
                  <c:v>73.679799999999958</c:v>
                </c:pt>
                <c:pt idx="3">
                  <c:v>73.679799999999958</c:v>
                </c:pt>
                <c:pt idx="4">
                  <c:v>73.679799999999958</c:v>
                </c:pt>
              </c:numCache>
            </c:numRef>
          </c:xVal>
          <c:yVal>
            <c:numRef>
              <c:f>Sheet1!$B$25:$B$29</c:f>
              <c:numCache>
                <c:formatCode>General</c:formatCode>
                <c:ptCount val="5"/>
                <c:pt idx="0">
                  <c:v>13.998142857142859</c:v>
                </c:pt>
                <c:pt idx="1">
                  <c:v>13.799571428571364</c:v>
                </c:pt>
                <c:pt idx="2">
                  <c:v>13.460142857142953</c:v>
                </c:pt>
                <c:pt idx="3">
                  <c:v>13.839714285714306</c:v>
                </c:pt>
                <c:pt idx="4">
                  <c:v>14.32428571428572</c:v>
                </c:pt>
              </c:numCache>
            </c:numRef>
          </c:yVal>
          <c:smooth val="0"/>
        </c:ser>
        <c:ser>
          <c:idx val="1"/>
          <c:order val="1"/>
          <c:tx>
            <c:v>Bridgeport, CT</c:v>
          </c:tx>
          <c:spPr>
            <a:ln>
              <a:noFill/>
            </a:ln>
          </c:spPr>
          <c:marker>
            <c:symbol val="diamond"/>
            <c:size val="7"/>
          </c:marker>
          <c:xVal>
            <c:numRef>
              <c:f>Sheet1!$H$81:$H$85</c:f>
              <c:numCache>
                <c:formatCode>General</c:formatCode>
                <c:ptCount val="5"/>
                <c:pt idx="0">
                  <c:v>73.187899999999999</c:v>
                </c:pt>
                <c:pt idx="1">
                  <c:v>73.187899999999999</c:v>
                </c:pt>
                <c:pt idx="2">
                  <c:v>73.187899999999999</c:v>
                </c:pt>
                <c:pt idx="3">
                  <c:v>73.187899999999999</c:v>
                </c:pt>
                <c:pt idx="4">
                  <c:v>73.187899999999999</c:v>
                </c:pt>
              </c:numCache>
            </c:numRef>
          </c:xVal>
          <c:yVal>
            <c:numRef>
              <c:f>Sheet1!$B$68:$B$72</c:f>
              <c:numCache>
                <c:formatCode>General</c:formatCode>
                <c:ptCount val="5"/>
                <c:pt idx="0">
                  <c:v>13.78057142857136</c:v>
                </c:pt>
                <c:pt idx="1">
                  <c:v>12.49642857142857</c:v>
                </c:pt>
                <c:pt idx="2">
                  <c:v>13.514000000000001</c:v>
                </c:pt>
                <c:pt idx="3">
                  <c:v>13.819285714285726</c:v>
                </c:pt>
                <c:pt idx="4">
                  <c:v>13.89514285714297</c:v>
                </c:pt>
              </c:numCache>
            </c:numRef>
          </c:yVal>
          <c:smooth val="0"/>
        </c:ser>
        <c:ser>
          <c:idx val="2"/>
          <c:order val="2"/>
          <c:tx>
            <c:v>Milford, CT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Sheet1!$H$137:$H$141</c:f>
              <c:numCache>
                <c:formatCode>General</c:formatCode>
                <c:ptCount val="5"/>
                <c:pt idx="0">
                  <c:v>73.054100000000005</c:v>
                </c:pt>
                <c:pt idx="1">
                  <c:v>73.054100000000005</c:v>
                </c:pt>
                <c:pt idx="2">
                  <c:v>73.054100000000005</c:v>
                </c:pt>
                <c:pt idx="3">
                  <c:v>73.054100000000005</c:v>
                </c:pt>
                <c:pt idx="4">
                  <c:v>73.054100000000005</c:v>
                </c:pt>
              </c:numCache>
            </c:numRef>
          </c:xVal>
          <c:yVal>
            <c:numRef>
              <c:f>Sheet1!$B$124:$B$128</c:f>
              <c:numCache>
                <c:formatCode>0.00</c:formatCode>
                <c:ptCount val="5"/>
                <c:pt idx="0">
                  <c:v>12.880500000000024</c:v>
                </c:pt>
                <c:pt idx="1">
                  <c:v>12.662857142857145</c:v>
                </c:pt>
                <c:pt idx="2">
                  <c:v>13.219714285714286</c:v>
                </c:pt>
                <c:pt idx="3">
                  <c:v>13.080571428571398</c:v>
                </c:pt>
                <c:pt idx="4">
                  <c:v>11.580428571428572</c:v>
                </c:pt>
              </c:numCache>
            </c:numRef>
          </c:yVal>
          <c:smooth val="0"/>
        </c:ser>
        <c:ser>
          <c:idx val="3"/>
          <c:order val="3"/>
          <c:tx>
            <c:v>Guilford, CT</c:v>
          </c:tx>
          <c:spPr>
            <a:ln>
              <a:noFill/>
            </a:ln>
          </c:spPr>
          <c:marker>
            <c:symbol val="diamond"/>
            <c:size val="7"/>
          </c:marker>
          <c:xVal>
            <c:numRef>
              <c:f>Sheet1!$H$180:$H$184</c:f>
              <c:numCache>
                <c:formatCode>General</c:formatCode>
                <c:ptCount val="5"/>
                <c:pt idx="0">
                  <c:v>72.679799999999958</c:v>
                </c:pt>
                <c:pt idx="1">
                  <c:v>72.679799999999958</c:v>
                </c:pt>
                <c:pt idx="2">
                  <c:v>72.679799999999958</c:v>
                </c:pt>
                <c:pt idx="3">
                  <c:v>72.679799999999958</c:v>
                </c:pt>
                <c:pt idx="4">
                  <c:v>72.679799999999958</c:v>
                </c:pt>
              </c:numCache>
            </c:numRef>
          </c:xVal>
          <c:yVal>
            <c:numRef>
              <c:f>Sheet1!$B$167:$B$171</c:f>
              <c:numCache>
                <c:formatCode>0.00</c:formatCode>
                <c:ptCount val="5"/>
                <c:pt idx="0">
                  <c:v>13.090500000000002</c:v>
                </c:pt>
                <c:pt idx="1">
                  <c:v>12.095625</c:v>
                </c:pt>
                <c:pt idx="2">
                  <c:v>12.700750000000001</c:v>
                </c:pt>
                <c:pt idx="3">
                  <c:v>13.072875000000002</c:v>
                </c:pt>
                <c:pt idx="4">
                  <c:v>11.922285714285724</c:v>
                </c:pt>
              </c:numCache>
            </c:numRef>
          </c:yVal>
          <c:smooth val="0"/>
        </c:ser>
        <c:ser>
          <c:idx val="4"/>
          <c:order val="4"/>
          <c:tx>
            <c:v>Westerly, RI</c:v>
          </c:tx>
          <c:spPr>
            <a:ln>
              <a:noFill/>
            </a:ln>
          </c:spPr>
          <c:marker>
            <c:symbol val="diamond"/>
            <c:size val="7"/>
          </c:marker>
          <c:xVal>
            <c:numRef>
              <c:f>Sheet1!$H$246:$H$250</c:f>
              <c:numCache>
                <c:formatCode>General</c:formatCode>
                <c:ptCount val="5"/>
                <c:pt idx="0">
                  <c:v>71.877499999999998</c:v>
                </c:pt>
                <c:pt idx="1">
                  <c:v>71.877499999999998</c:v>
                </c:pt>
                <c:pt idx="2">
                  <c:v>71.877499999999998</c:v>
                </c:pt>
                <c:pt idx="3">
                  <c:v>71.877499999999998</c:v>
                </c:pt>
                <c:pt idx="4">
                  <c:v>71.877499999999998</c:v>
                </c:pt>
              </c:numCache>
            </c:numRef>
          </c:xVal>
          <c:yVal>
            <c:numRef>
              <c:f>Sheet1!$B$232:$B$236</c:f>
              <c:numCache>
                <c:formatCode>General</c:formatCode>
                <c:ptCount val="5"/>
                <c:pt idx="0">
                  <c:v>10.071571428571398</c:v>
                </c:pt>
                <c:pt idx="1">
                  <c:v>9.7824285714285732</c:v>
                </c:pt>
                <c:pt idx="2">
                  <c:v>11.102285714285722</c:v>
                </c:pt>
                <c:pt idx="3">
                  <c:v>11.281142857142859</c:v>
                </c:pt>
                <c:pt idx="4">
                  <c:v>10.61614285714287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349120"/>
        <c:axId val="333386480"/>
      </c:scatterChart>
      <c:valAx>
        <c:axId val="3333491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one"/>
        <c:crossAx val="333386480"/>
        <c:crosses val="autoZero"/>
        <c:crossBetween val="midCat"/>
      </c:valAx>
      <c:valAx>
        <c:axId val="333386480"/>
        <c:scaling>
          <c:orientation val="minMax"/>
          <c:min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3349120"/>
        <c:crosses val="max"/>
        <c:crossBetween val="midCat"/>
      </c:valAx>
      <c:spPr>
        <a:solidFill>
          <a:prstClr val="white"/>
        </a:solidFill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553113553113582E-2"/>
          <c:y val="2.2429332697049508E-2"/>
          <c:w val="0.83313138798826558"/>
          <c:h val="0.81892869641294863"/>
        </c:manualLayout>
      </c:layout>
      <c:scatterChart>
        <c:scatterStyle val="lineMarker"/>
        <c:varyColors val="0"/>
        <c:ser>
          <c:idx val="0"/>
          <c:order val="0"/>
          <c:tx>
            <c:v>Whelk</c:v>
          </c:tx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0.12321018428846121"/>
                  <c:y val="-3.973067949839603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Whelk</a:t>
                    </a:r>
                    <a:endParaRPr lang="en-US" sz="2000" b="0" i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EA0000"/>
                </a:solidFill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2655410052353"/>
                      <c:h val="5.5240740740740743E-2"/>
                    </c:manualLayout>
                  </c15:layout>
                </c:ext>
              </c:extLst>
            </c:dLbl>
            <c:spPr>
              <a:solidFill>
                <a:srgbClr val="EA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90514327600000388"/>
          </c:errBars>
          <c:errBars>
            <c:errDir val="y"/>
            <c:errBarType val="both"/>
            <c:errValType val="fixedVal"/>
            <c:noEndCap val="0"/>
            <c:val val="0.80694286400000004"/>
          </c:errBars>
          <c:xVal>
            <c:numRef>
              <c:f>Sheet1!$E$19</c:f>
              <c:numCache>
                <c:formatCode>General</c:formatCode>
                <c:ptCount val="1"/>
                <c:pt idx="0">
                  <c:v>-15.291256323554018</c:v>
                </c:pt>
              </c:numCache>
            </c:numRef>
          </c:xVal>
          <c:yVal>
            <c:numRef>
              <c:f>Sheet1!$F$19</c:f>
              <c:numCache>
                <c:formatCode>General</c:formatCode>
                <c:ptCount val="1"/>
                <c:pt idx="0">
                  <c:v>16.085446428571203</c:v>
                </c:pt>
              </c:numCache>
            </c:numRef>
          </c:yVal>
          <c:smooth val="0"/>
        </c:ser>
        <c:ser>
          <c:idx val="1"/>
          <c:order val="1"/>
          <c:tx>
            <c:v>Mussels</c:v>
          </c:tx>
          <c:marker>
            <c:symbol val="diamond"/>
            <c:size val="8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4.1605120215588024E-3"/>
                  <c:y val="3.299664625255176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Mussel</a:t>
                    </a:r>
                    <a:endParaRPr lang="en-US" sz="20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62124726500000005"/>
          </c:errBars>
          <c:errBars>
            <c:errDir val="y"/>
            <c:errBarType val="both"/>
            <c:errValType val="fixedVal"/>
            <c:noEndCap val="0"/>
            <c:val val="0.39073109100000031"/>
          </c:errBars>
          <c:xVal>
            <c:numRef>
              <c:f>Sheet1!$E$56</c:f>
              <c:numCache>
                <c:formatCode>General</c:formatCode>
                <c:ptCount val="1"/>
                <c:pt idx="0">
                  <c:v>-19.029797786556273</c:v>
                </c:pt>
              </c:numCache>
            </c:numRef>
          </c:xVal>
          <c:yVal>
            <c:numRef>
              <c:f>Sheet1!$F$56</c:f>
              <c:numCache>
                <c:formatCode>General</c:formatCode>
                <c:ptCount val="1"/>
                <c:pt idx="0">
                  <c:v>12.086093750000002</c:v>
                </c:pt>
              </c:numCache>
            </c:numRef>
          </c:yVal>
          <c:smooth val="0"/>
        </c:ser>
        <c:ser>
          <c:idx val="2"/>
          <c:order val="2"/>
          <c:tx>
            <c:v>Periwinkle</c:v>
          </c:tx>
          <c:marker>
            <c:symbol val="star"/>
            <c:size val="8"/>
            <c:spPr>
              <a:noFill/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1.0457395535143695E-16"/>
                  <c:y val="3.316491688538925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Periwinkle </a:t>
                    </a:r>
                    <a:endParaRPr lang="en-US" sz="20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52546580499999951"/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fixedVal"/>
            <c:noEndCap val="0"/>
            <c:val val="0.53595336699999996"/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Sheet1!$E$46</c:f>
              <c:numCache>
                <c:formatCode>General</c:formatCode>
                <c:ptCount val="1"/>
                <c:pt idx="0">
                  <c:v>-12.92168832188927</c:v>
                </c:pt>
              </c:numCache>
            </c:numRef>
          </c:xVal>
          <c:yVal>
            <c:numRef>
              <c:f>Sheet1!$F$46</c:f>
              <c:numCache>
                <c:formatCode>General</c:formatCode>
                <c:ptCount val="1"/>
                <c:pt idx="0">
                  <c:v>13.593742857142876</c:v>
                </c:pt>
              </c:numCache>
            </c:numRef>
          </c:yVal>
          <c:smooth val="0"/>
        </c:ser>
        <c:ser>
          <c:idx val="3"/>
          <c:order val="3"/>
          <c:tx>
            <c:v>Oyster Drill</c:v>
          </c:tx>
          <c:marker>
            <c:symbol val="dash"/>
            <c:size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7849599281373252"/>
                  <c:y val="-4.764304461942257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</a:rPr>
                      <a:t>Oyster 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Drill</a:t>
                    </a:r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36052784900000218"/>
          </c:errBars>
          <c:errBars>
            <c:errDir val="y"/>
            <c:errBarType val="both"/>
            <c:errValType val="fixedVal"/>
            <c:noEndCap val="0"/>
            <c:val val="0.48155340900000032"/>
          </c:errBars>
          <c:xVal>
            <c:numRef>
              <c:f>Sheet1!$E$34</c:f>
              <c:numCache>
                <c:formatCode>General</c:formatCode>
                <c:ptCount val="1"/>
                <c:pt idx="0">
                  <c:v>-16.580093569794126</c:v>
                </c:pt>
              </c:numCache>
            </c:numRef>
          </c:xVal>
          <c:yVal>
            <c:numRef>
              <c:f>Sheet1!$F$34</c:f>
              <c:numCache>
                <c:formatCode>General</c:formatCode>
                <c:ptCount val="1"/>
                <c:pt idx="0">
                  <c:v>14.538794841269839</c:v>
                </c:pt>
              </c:numCache>
            </c:numRef>
          </c:yVal>
          <c:smooth val="0"/>
        </c:ser>
        <c:ser>
          <c:idx val="4"/>
          <c:order val="4"/>
          <c:tx>
            <c:v>Hard Shell Clam</c:v>
          </c:tx>
          <c:marker>
            <c:symbol val="plus"/>
            <c:size val="9"/>
          </c:marker>
          <c:dLbls>
            <c:dLbl>
              <c:idx val="0"/>
              <c:layout>
                <c:manualLayout>
                  <c:x val="-0.20938279506505536"/>
                  <c:y val="-3.080810731991834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Hard Shell </a:t>
                    </a:r>
                    <a:r>
                      <a:rPr lang="en-US" sz="2000" dirty="0" smtClean="0"/>
                      <a:t>Clam</a:t>
                    </a:r>
                    <a:endParaRPr lang="en-US" sz="20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44082108100000217"/>
          </c:errBars>
          <c:errBars>
            <c:errDir val="y"/>
            <c:errBarType val="both"/>
            <c:errValType val="fixedVal"/>
            <c:noEndCap val="0"/>
            <c:val val="0.51056577599999575"/>
          </c:errBars>
          <c:xVal>
            <c:numRef>
              <c:f>Sheet1!$E$84</c:f>
              <c:numCache>
                <c:formatCode>General</c:formatCode>
                <c:ptCount val="1"/>
                <c:pt idx="0">
                  <c:v>-17.862853628206697</c:v>
                </c:pt>
              </c:numCache>
            </c:numRef>
          </c:xVal>
          <c:yVal>
            <c:numRef>
              <c:f>Sheet1!$F$84</c:f>
              <c:numCache>
                <c:formatCode>General</c:formatCode>
                <c:ptCount val="1"/>
                <c:pt idx="0">
                  <c:v>13.509593112244971</c:v>
                </c:pt>
              </c:numCache>
            </c:numRef>
          </c:yVal>
          <c:smooth val="0"/>
        </c:ser>
        <c:ser>
          <c:idx val="5"/>
          <c:order val="5"/>
          <c:tx>
            <c:v>Moon Snail</c:v>
          </c:tx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0.15548376773758896"/>
                  <c:y val="3.905730533683289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</a:rPr>
                      <a:t>Moon 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Snail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  <a:effectLst/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1.345306264"/>
          </c:errBars>
          <c:errBars>
            <c:errDir val="y"/>
            <c:errBarType val="both"/>
            <c:errValType val="fixedVal"/>
            <c:noEndCap val="0"/>
            <c:val val="0.38696887400000446"/>
          </c:errBars>
          <c:xVal>
            <c:numRef>
              <c:f>Sheet1!$E$96</c:f>
              <c:numCache>
                <c:formatCode>General</c:formatCode>
                <c:ptCount val="1"/>
                <c:pt idx="0">
                  <c:v>-14.32921224969146</c:v>
                </c:pt>
              </c:numCache>
            </c:numRef>
          </c:xVal>
          <c:yVal>
            <c:numRef>
              <c:f>Sheet1!$F$96</c:f>
              <c:numCache>
                <c:formatCode>General</c:formatCode>
                <c:ptCount val="1"/>
                <c:pt idx="0">
                  <c:v>14.100744047619052</c:v>
                </c:pt>
              </c:numCache>
            </c:numRef>
          </c:yVal>
          <c:smooth val="0"/>
        </c:ser>
        <c:ser>
          <c:idx val="6"/>
          <c:order val="6"/>
          <c:tx>
            <c:v>Mud Snail</c:v>
          </c:tx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4.0430614622370062E-3"/>
                  <c:y val="-3.3164916885389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</a:rPr>
                      <a:t>Mud 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Snail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fixedVal"/>
            <c:noEndCap val="0"/>
            <c:val val="0.78422429100000002"/>
          </c:errBars>
          <c:errBars>
            <c:errDir val="y"/>
            <c:errBarType val="both"/>
            <c:errValType val="fixedVal"/>
            <c:noEndCap val="0"/>
            <c:val val="0.38752073800000292"/>
          </c:errBars>
          <c:xVal>
            <c:numRef>
              <c:f>Sheet1!$E$11</c:f>
              <c:numCache>
                <c:formatCode>General</c:formatCode>
                <c:ptCount val="1"/>
                <c:pt idx="0">
                  <c:v>-13.43955545837359</c:v>
                </c:pt>
              </c:numCache>
            </c:numRef>
          </c:xVal>
          <c:yVal>
            <c:numRef>
              <c:f>Sheet1!$F$11</c:f>
              <c:numCache>
                <c:formatCode>General</c:formatCode>
                <c:ptCount val="1"/>
                <c:pt idx="0">
                  <c:v>14.416007738095256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0828160"/>
        <c:axId val="240829568"/>
      </c:scatterChart>
      <c:valAx>
        <c:axId val="240828160"/>
        <c:scaling>
          <c:orientation val="minMax"/>
          <c:max val="-10"/>
          <c:min val="-21"/>
        </c:scaling>
        <c:delete val="0"/>
        <c:axPos val="b"/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2400" b="1" i="0" strike="noStrike">
                    <a:solidFill>
                      <a:srgbClr val="000000"/>
                    </a:solidFill>
                    <a:latin typeface="Calibri"/>
                  </a:rPr>
                  <a:t>δ </a:t>
                </a:r>
                <a:r>
                  <a:rPr lang="el-GR" sz="2400" b="1" i="0" strike="noStrike" baseline="30000">
                    <a:solidFill>
                      <a:srgbClr val="000000"/>
                    </a:solidFill>
                    <a:latin typeface="Calibri"/>
                  </a:rPr>
                  <a:t>13</a:t>
                </a:r>
                <a:r>
                  <a:rPr lang="en-US" sz="2400" b="1" i="0" strike="noStrike">
                    <a:solidFill>
                      <a:srgbClr val="000000"/>
                    </a:solidFill>
                    <a:latin typeface="Calibri"/>
                  </a:rPr>
                  <a:t>C (‰)</a:t>
                </a:r>
              </a:p>
            </c:rich>
          </c:tx>
          <c:layout>
            <c:manualLayout>
              <c:xMode val="edge"/>
              <c:yMode val="edge"/>
              <c:x val="0.42861785057616453"/>
              <c:y val="0.91859588006044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0829568"/>
        <c:crosses val="autoZero"/>
        <c:crossBetween val="midCat"/>
      </c:valAx>
      <c:valAx>
        <c:axId val="240829568"/>
        <c:scaling>
          <c:orientation val="minMax"/>
          <c:max val="18"/>
          <c:min val="9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2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2400" b="1" i="0" strike="noStrike">
                    <a:solidFill>
                      <a:srgbClr val="000000"/>
                    </a:solidFill>
                    <a:latin typeface="Calibri"/>
                  </a:rPr>
                  <a:t>δ </a:t>
                </a:r>
                <a:r>
                  <a:rPr lang="el-GR" sz="2400" b="1" i="0" strike="noStrike" baseline="30000">
                    <a:solidFill>
                      <a:srgbClr val="000000"/>
                    </a:solidFill>
                    <a:latin typeface="Calibri"/>
                  </a:rPr>
                  <a:t>15 </a:t>
                </a:r>
                <a:r>
                  <a:rPr lang="en-US" sz="2400" b="1" i="0" strike="noStrike">
                    <a:solidFill>
                      <a:srgbClr val="000000"/>
                    </a:solidFill>
                    <a:latin typeface="Calibri"/>
                  </a:rPr>
                  <a:t>N (‰)</a:t>
                </a:r>
              </a:p>
            </c:rich>
          </c:tx>
          <c:layout>
            <c:manualLayout>
              <c:xMode val="edge"/>
              <c:yMode val="edge"/>
              <c:x val="0.94869510295170556"/>
              <c:y val="0.33482662583843947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08281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0.45008</cdr:x>
      <cdr:y>0.24733</cdr:y>
    </cdr:from>
    <cdr:to>
      <cdr:x>0.55128</cdr:x>
      <cdr:y>0.32361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8329" y="1696159"/>
          <a:ext cx="901316" cy="523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A9BE-C0F6-41DB-85D7-2B1545E4086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38144-5BC6-41E5-901B-B3CE8C198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457F-8D3C-D44E-8CB8-49FC0F9872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63DBE-C258-42CB-A4F9-210C066412B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74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6B28A-1A6F-4F21-BCA5-94D098157E7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40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AD52AE-3FF6-48AB-85E5-4D9621A2C3C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75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22E543-2D90-41B4-ACDD-0485A2D9655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06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AD52AE-3FF6-48AB-85E5-4D9621A2C3C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457F-8D3C-D44E-8CB8-49FC0F9872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8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0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630-39C8-4C6A-B93B-7633C733F7D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5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B671-88F9-4AD9-BD17-2A141D7CC93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E4BB-6E6F-4CE6-A05B-5620A9BF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8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34.png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1.xml"/><Relationship Id="rId7" Type="http://schemas.openxmlformats.org/officeDocument/2006/relationships/image" Target="../media/image18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9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2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4.xml"/><Relationship Id="rId7" Type="http://schemas.openxmlformats.org/officeDocument/2006/relationships/image" Target="../media/image18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9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yster drill ho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228725"/>
          </a:xfrm>
          <a:solidFill>
            <a:srgbClr val="FFFFFF">
              <a:alpha val="74902"/>
            </a:srgbClr>
          </a:solidFill>
        </p:spPr>
        <p:txBody>
          <a:bodyPr anchor="ctr">
            <a:normAutofit/>
          </a:bodyPr>
          <a:lstStyle/>
          <a:p>
            <a:r>
              <a:rPr lang="en-US" sz="3600" dirty="0" smtClean="0"/>
              <a:t>Possible Omnivory in the </a:t>
            </a:r>
            <a:r>
              <a:rPr lang="en-US" sz="3600" dirty="0" err="1" smtClean="0"/>
              <a:t>Muricid</a:t>
            </a:r>
            <a:r>
              <a:rPr lang="en-US" sz="3600" dirty="0" smtClean="0"/>
              <a:t> Gastropod </a:t>
            </a:r>
            <a:r>
              <a:rPr lang="en-US" sz="3600" i="1" dirty="0" err="1" smtClean="0"/>
              <a:t>Urosalpinx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cinerea</a:t>
            </a:r>
            <a:r>
              <a:rPr lang="en-US" sz="3600" i="1" dirty="0" smtClean="0"/>
              <a:t> </a:t>
            </a:r>
            <a:r>
              <a:rPr lang="en-US" sz="3600" dirty="0" smtClean="0"/>
              <a:t>from Long Island Sound, USA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24212" y="6259513"/>
            <a:ext cx="2695574" cy="503237"/>
          </a:xfrm>
          <a:solidFill>
            <a:srgbClr val="FFFFFF">
              <a:alpha val="74902"/>
            </a:srgbClr>
          </a:solidFill>
        </p:spPr>
        <p:txBody>
          <a:bodyPr/>
          <a:lstStyle/>
          <a:p>
            <a:r>
              <a:rPr lang="en-US" dirty="0" smtClean="0"/>
              <a:t>Michelle M. Casey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01992"/>
              </p:ext>
            </p:extLst>
          </p:nvPr>
        </p:nvGraphicFramePr>
        <p:xfrm>
          <a:off x="740228" y="1886858"/>
          <a:ext cx="7649028" cy="402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72"/>
                <a:gridCol w="2002971"/>
                <a:gridCol w="1930400"/>
                <a:gridCol w="1712685"/>
              </a:tblGrid>
              <a:tr h="6700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Minimum</a:t>
                      </a:r>
                      <a:r>
                        <a:rPr lang="en-US" sz="2400" baseline="0" dirty="0" smtClean="0"/>
                        <a:t> TP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Maximum TP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TP</a:t>
                      </a:r>
                      <a:endParaRPr lang="en-US" sz="2400" dirty="0"/>
                    </a:p>
                  </a:txBody>
                  <a:tcPr/>
                </a:tc>
              </a:tr>
              <a:tr h="6700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Rye, 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</a:tr>
              <a:tr h="6700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Bridgeport, 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</a:t>
                      </a:r>
                      <a:endParaRPr lang="en-US" sz="2400" dirty="0"/>
                    </a:p>
                  </a:txBody>
                  <a:tcPr/>
                </a:tc>
              </a:tr>
              <a:tr h="670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Milford,</a:t>
                      </a:r>
                      <a:r>
                        <a:rPr lang="en-US" sz="2400" baseline="0" dirty="0" smtClean="0"/>
                        <a:t> CT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</a:t>
                      </a:r>
                      <a:endParaRPr lang="en-US" sz="2400" dirty="0"/>
                    </a:p>
                  </a:txBody>
                  <a:tcPr/>
                </a:tc>
              </a:tr>
              <a:tr h="6700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Guilford,</a:t>
                      </a:r>
                      <a:r>
                        <a:rPr lang="en-US" sz="2400" baseline="0" dirty="0" smtClean="0"/>
                        <a:t> 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</a:tr>
              <a:tr h="6700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Westerly, 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20264" cy="1325563"/>
          </a:xfrm>
        </p:spPr>
        <p:txBody>
          <a:bodyPr/>
          <a:lstStyle/>
          <a:p>
            <a:r>
              <a:rPr lang="en-US" dirty="0" smtClean="0"/>
              <a:t>Trophic Position Estimates by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6128815" y="6476840"/>
            <a:ext cx="3230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3500"/>
            <a:r>
              <a:rPr lang="en-US" sz="1600" dirty="0">
                <a:latin typeface="Helvetica"/>
                <a:cs typeface="Helvetica"/>
              </a:rPr>
              <a:t>From Sara Terrebonne (2009)</a:t>
            </a:r>
          </a:p>
        </p:txBody>
      </p:sp>
      <p:pic>
        <p:nvPicPr>
          <p:cNvPr id="18436" name="Picture 4" descr="foodwebgraph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5038" y="1254760"/>
            <a:ext cx="73088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80799" y="3238500"/>
            <a:ext cx="352425" cy="12065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 rot="-5400000">
            <a:off x="454025" y="3598069"/>
            <a:ext cx="1181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ymbol" pitchFamily="-108" charset="2"/>
                <a:ea typeface="Symbol" pitchFamily="-108" charset="2"/>
                <a:cs typeface="Symbol" pitchFamily="-108" charset="2"/>
              </a:rPr>
              <a:t>d</a:t>
            </a:r>
            <a:r>
              <a:rPr lang="en-US" sz="2400" baseline="30000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15</a:t>
            </a:r>
            <a:r>
              <a:rPr lang="en-US" sz="2400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N ‰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7000" y="5956300"/>
            <a:ext cx="1295400" cy="295275"/>
          </a:xfrm>
          <a:prstGeom prst="rect">
            <a:avLst/>
          </a:prstGeom>
          <a:solidFill>
            <a:srgbClr val="D8D8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Box 6"/>
          <p:cNvSpPr txBox="1">
            <a:spLocks noChangeArrowheads="1"/>
          </p:cNvSpPr>
          <p:nvPr/>
        </p:nvSpPr>
        <p:spPr bwMode="auto">
          <a:xfrm>
            <a:off x="4051300" y="5830888"/>
            <a:ext cx="1181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ymbol" pitchFamily="-108" charset="2"/>
                <a:ea typeface="Symbol" pitchFamily="-108" charset="2"/>
                <a:cs typeface="Symbol" pitchFamily="-108" charset="2"/>
              </a:rPr>
              <a:t>d</a:t>
            </a:r>
            <a:r>
              <a:rPr lang="en-US" sz="2400" baseline="30000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13</a:t>
            </a:r>
            <a:r>
              <a:rPr lang="en-US" sz="2400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C ‰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11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Average Nitrogen </a:t>
            </a:r>
            <a:r>
              <a:rPr lang="en-US" sz="4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ractionation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Factor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9670" y="5325626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TP=1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2892" y="4411226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TP=2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32444" y="3490528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TP=3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7480" y="2424701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TP=4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50407_1435478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69" y="1456266"/>
            <a:ext cx="4406566" cy="2480733"/>
          </a:xfrm>
          <a:prstGeom prst="rect">
            <a:avLst/>
          </a:prstGeom>
        </p:spPr>
      </p:pic>
      <p:pic>
        <p:nvPicPr>
          <p:cNvPr id="5" name="Picture 4" descr="IMG_20150407_143603500_HD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608" y="3936999"/>
            <a:ext cx="4632992" cy="2608203"/>
          </a:xfrm>
          <a:prstGeom prst="rect">
            <a:avLst/>
          </a:prstGeom>
        </p:spPr>
      </p:pic>
      <p:pic>
        <p:nvPicPr>
          <p:cNvPr id="6" name="Picture 5" descr="IMG_20150407_143613583_HD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535" y="1456266"/>
            <a:ext cx="4406565" cy="2480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3585" y="4356100"/>
            <a:ext cx="7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LIS 4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2645" y="5969000"/>
            <a:ext cx="852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LIS 10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7198" y="1828800"/>
            <a:ext cx="78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clams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8170" y="2698234"/>
            <a:ext cx="7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LIS 1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7198" y="2882900"/>
            <a:ext cx="78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clams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6558" y="1828800"/>
            <a:ext cx="78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clams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Laboratory experiment</a:t>
            </a:r>
          </a:p>
        </p:txBody>
      </p:sp>
      <p:pic>
        <p:nvPicPr>
          <p:cNvPr id="13" name="Picture 2" descr="Image result for Neverita duplicat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805" y="4356100"/>
            <a:ext cx="2749617" cy="18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2936" y="1879002"/>
            <a:ext cx="4385808" cy="3769520"/>
            <a:chOff x="81350" y="1879002"/>
            <a:chExt cx="4385808" cy="3769520"/>
          </a:xfrm>
        </p:grpSpPr>
        <p:pic>
          <p:nvPicPr>
            <p:cNvPr id="3" name="Picture 2" descr="Figure 2A.pd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476" r="4345" b="7597"/>
            <a:stretch/>
          </p:blipFill>
          <p:spPr>
            <a:xfrm>
              <a:off x="101599" y="1879002"/>
              <a:ext cx="4365559" cy="37390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09040" y="5405120"/>
              <a:ext cx="914400" cy="212922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53360" y="5435600"/>
              <a:ext cx="1178560" cy="212922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-401469" y="3489741"/>
              <a:ext cx="1178560" cy="21292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289" y="1848522"/>
            <a:ext cx="4405591" cy="3864672"/>
            <a:chOff x="4633469" y="1879002"/>
            <a:chExt cx="4405591" cy="3864672"/>
          </a:xfrm>
        </p:grpSpPr>
        <p:pic>
          <p:nvPicPr>
            <p:cNvPr id="2" name="Picture 1" descr="Figure 2B redo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79" r="3486" b="8208"/>
            <a:stretch/>
          </p:blipFill>
          <p:spPr>
            <a:xfrm>
              <a:off x="4633469" y="1879002"/>
              <a:ext cx="4405591" cy="37390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22240" y="5435600"/>
              <a:ext cx="3464560" cy="308074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4150650" y="3489741"/>
              <a:ext cx="1178560" cy="21292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 rot="16200000">
            <a:off x="4414545" y="3280024"/>
            <a:ext cx="636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baseline="30000" dirty="0">
                <a:latin typeface="Helvetica"/>
                <a:cs typeface="Helvetica"/>
              </a:rPr>
              <a:t>15</a:t>
            </a:r>
            <a:r>
              <a:rPr lang="en-US" dirty="0">
                <a:latin typeface="Helvetica"/>
                <a:cs typeface="Helvetica"/>
              </a:rPr>
              <a:t>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Laboratory 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932" y="1428828"/>
            <a:ext cx="3232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Helvetica"/>
                <a:cs typeface="Helvetica"/>
              </a:rPr>
              <a:t>Nitrogen discrimination factor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7372" y="1428828"/>
            <a:ext cx="2060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Helvetica"/>
                <a:cs typeface="Helvetica"/>
              </a:rPr>
              <a:t>Nitrogen signature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7758" y="5445322"/>
            <a:ext cx="1251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Helvetica"/>
                <a:cs typeface="Helvetica"/>
              </a:rPr>
              <a:t>Post-exp.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5836" y="5445322"/>
            <a:ext cx="105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Helvetica"/>
                <a:cs typeface="Helvetica"/>
              </a:rPr>
              <a:t>Pre-exp.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5372" y="5445322"/>
            <a:ext cx="1697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 smtClean="0">
                <a:latin typeface="Helvetica"/>
                <a:cs typeface="Helvetica"/>
              </a:rPr>
              <a:t>M. </a:t>
            </a:r>
            <a:r>
              <a:rPr lang="en-US" sz="1600" i="1" dirty="0" err="1" smtClean="0">
                <a:latin typeface="Helvetica"/>
                <a:cs typeface="Helvetica"/>
              </a:rPr>
              <a:t>mercenaria</a:t>
            </a:r>
            <a:endParaRPr lang="en-US" sz="1600" i="1" dirty="0"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824" y="5389880"/>
            <a:ext cx="1634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Helvetica"/>
                <a:cs typeface="Helvetica"/>
              </a:rPr>
              <a:t>Pre-experiment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0954" y="5389880"/>
            <a:ext cx="1783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Helvetica"/>
                <a:cs typeface="Helvetica"/>
              </a:rPr>
              <a:t>Post-experiment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 rot="16200000" flipH="1">
            <a:off x="-100356" y="3280023"/>
            <a:ext cx="663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baseline="30000" dirty="0">
                <a:latin typeface="Helvetica"/>
                <a:cs typeface="Helvetica"/>
              </a:rPr>
              <a:t>15</a:t>
            </a:r>
            <a:r>
              <a:rPr lang="en-US" dirty="0">
                <a:latin typeface="Helvetica"/>
                <a:cs typeface="Helvetica"/>
              </a:rPr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3371" y="1973876"/>
            <a:ext cx="174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Helvetica"/>
                <a:cs typeface="Helvetica"/>
              </a:rPr>
              <a:t>m</a:t>
            </a:r>
            <a:r>
              <a:rPr lang="en-US" sz="1600" dirty="0" smtClean="0">
                <a:latin typeface="Helvetica"/>
                <a:cs typeface="Helvetica"/>
              </a:rPr>
              <a:t>edian = 2.89 ‰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1973876"/>
            <a:ext cx="174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Helvetica"/>
                <a:cs typeface="Helvetica"/>
              </a:rPr>
              <a:t>m</a:t>
            </a:r>
            <a:r>
              <a:rPr lang="en-US" sz="1600" dirty="0" smtClean="0">
                <a:latin typeface="Helvetica"/>
                <a:cs typeface="Helvetica"/>
              </a:rPr>
              <a:t>edian = 3.58 ‰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978" y="1859976"/>
            <a:ext cx="120334" cy="345342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rgbClr val="E4E4E4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 flipH="1">
            <a:off x="317956" y="4994432"/>
            <a:ext cx="309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2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 rot="16200000" flipH="1">
            <a:off x="323545" y="422043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3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 rot="16200000" flipH="1">
            <a:off x="334872" y="3443359"/>
            <a:ext cx="275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4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 rot="16200000" flipH="1">
            <a:off x="330778" y="2654970"/>
            <a:ext cx="28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5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 rot="16200000" flipH="1">
            <a:off x="286772" y="1853772"/>
            <a:ext cx="372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6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917511" y="1973876"/>
            <a:ext cx="132009" cy="333952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rgbClr val="E5E5E5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 flipH="1">
            <a:off x="4885075" y="499936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9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 rot="16200000" flipH="1">
            <a:off x="4828169" y="456982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10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 rot="16200000" flipH="1">
            <a:off x="4835671" y="4124065"/>
            <a:ext cx="397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Helvetica"/>
                <a:cs typeface="Helvetica"/>
              </a:rPr>
              <a:t>11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 rot="16200000" flipH="1">
            <a:off x="4828169" y="366488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12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 rot="16200000" flipH="1">
            <a:off x="4828169" y="3229769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13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 rot="16200000" flipH="1">
            <a:off x="4828169" y="279231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Helvetica"/>
                <a:cs typeface="Helvetica"/>
              </a:rPr>
              <a:t>14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 rot="16200000" flipH="1">
            <a:off x="4801149" y="2310291"/>
            <a:ext cx="466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Helvetica"/>
                <a:cs typeface="Helvetica"/>
              </a:rPr>
              <a:t>15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 rot="16200000" flipH="1">
            <a:off x="4828169" y="1907345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16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3937" y="6488668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Casey et al., 2016</a:t>
            </a:r>
            <a:endParaRPr lang="en-US" i="1" dirty="0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829266" y="241314"/>
            <a:ext cx="877483" cy="774889"/>
            <a:chOff x="5954913" y="1885950"/>
            <a:chExt cx="1303137" cy="1142685"/>
          </a:xfrm>
        </p:grpSpPr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BFE"/>
                </a:clrFrom>
                <a:clrTo>
                  <a:srgbClr val="FD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885950"/>
              <a:ext cx="1085850" cy="103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Isosceles Triangle 13"/>
            <p:cNvSpPr>
              <a:spLocks noChangeArrowheads="1"/>
            </p:cNvSpPr>
            <p:nvPr/>
          </p:nvSpPr>
          <p:spPr bwMode="auto">
            <a:xfrm rot="-8438870">
              <a:off x="5954913" y="2720669"/>
              <a:ext cx="519154" cy="3079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039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Reliance on Pelagic Carbon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21" y="1848205"/>
            <a:ext cx="4960829" cy="4555863"/>
          </a:xfrm>
        </p:spPr>
      </p:pic>
      <p:pic>
        <p:nvPicPr>
          <p:cNvPr id="6" name="Picture 5" descr="Image result for sea lettuce on rock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06" y="5744723"/>
            <a:ext cx="681037" cy="7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6978" y="6216364"/>
            <a:ext cx="144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30000" dirty="0" smtClean="0"/>
              <a:t>13</a:t>
            </a:r>
            <a:r>
              <a:rPr lang="en-US" dirty="0" smtClean="0"/>
              <a:t>C = 0.0 ‰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1776" y="5919651"/>
            <a:ext cx="221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Estimates of </a:t>
            </a:r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1986" y="1250601"/>
            <a:ext cx="57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/>
              <a:t>α = 0.0 means that the diet is 0% pelagic (or 100% littoral)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95271" y="2723351"/>
            <a:ext cx="4103581" cy="27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9" y="1858515"/>
            <a:ext cx="3921237" cy="43751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7D7D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22"/>
          <a:stretch/>
        </p:blipFill>
        <p:spPr>
          <a:xfrm>
            <a:off x="4786693" y="1724458"/>
            <a:ext cx="4286716" cy="4452218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mage result for sea lettuce on rock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165" y="5737539"/>
            <a:ext cx="681037" cy="7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926791" y="2188719"/>
            <a:ext cx="877483" cy="774889"/>
            <a:chOff x="5954913" y="1885950"/>
            <a:chExt cx="1303137" cy="1142685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BFE"/>
                </a:clrFrom>
                <a:clrTo>
                  <a:srgbClr val="FD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885950"/>
              <a:ext cx="1085850" cy="103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Isosceles Triangle 13"/>
            <p:cNvSpPr>
              <a:spLocks noChangeArrowheads="1"/>
            </p:cNvSpPr>
            <p:nvPr/>
          </p:nvSpPr>
          <p:spPr bwMode="auto">
            <a:xfrm rot="-8438870">
              <a:off x="5954913" y="2720669"/>
              <a:ext cx="519154" cy="3079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pic>
        <p:nvPicPr>
          <p:cNvPr id="18" name="Picture 6" descr="http://barnegatshellfish.org/images/snails/oyster_drill_jax_01a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971" y="2170443"/>
            <a:ext cx="593051" cy="4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31316" y="6180495"/>
            <a:ext cx="144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30000" dirty="0" smtClean="0"/>
              <a:t>13</a:t>
            </a:r>
            <a:r>
              <a:rPr lang="en-US" dirty="0" smtClean="0"/>
              <a:t>C = 0.0 ‰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35410" y="5821876"/>
            <a:ext cx="1172411" cy="227341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Image result for phytoplankton white 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612" y="5742317"/>
            <a:ext cx="63023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phytoplankton white 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313" y="5757509"/>
            <a:ext cx="63023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46114" y="5883782"/>
            <a:ext cx="221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Estimates of </a:t>
            </a:r>
            <a:r>
              <a:rPr lang="el-GR" dirty="0" smtClean="0"/>
              <a:t>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ow trophic positions estimates indicate that LIS </a:t>
            </a:r>
            <a:r>
              <a:rPr lang="en-US" i="1" dirty="0" smtClean="0"/>
              <a:t>U. </a:t>
            </a:r>
            <a:r>
              <a:rPr lang="en-US" i="1" dirty="0" err="1" smtClean="0"/>
              <a:t>cinerea</a:t>
            </a:r>
            <a:r>
              <a:rPr lang="en-US" i="1" dirty="0" smtClean="0"/>
              <a:t> </a:t>
            </a:r>
            <a:r>
              <a:rPr lang="en-US" dirty="0" smtClean="0"/>
              <a:t>may be an omnivore</a:t>
            </a:r>
          </a:p>
          <a:p>
            <a:r>
              <a:rPr lang="en-US" dirty="0" smtClean="0"/>
              <a:t>Carbon signatures </a:t>
            </a:r>
            <a:r>
              <a:rPr lang="en-US" dirty="0"/>
              <a:t>are consistent with a diet of </a:t>
            </a:r>
            <a:r>
              <a:rPr lang="en-US" dirty="0" smtClean="0"/>
              <a:t>filter-feeding </a:t>
            </a:r>
            <a:r>
              <a:rPr lang="en-US" dirty="0"/>
              <a:t>mussels and </a:t>
            </a:r>
            <a:r>
              <a:rPr lang="en-US" dirty="0" smtClean="0"/>
              <a:t>oysters, plus pelagic primary producers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inimal reliance on littoral plants</a:t>
            </a:r>
          </a:p>
          <a:p>
            <a:pPr lvl="1"/>
            <a:r>
              <a:rPr lang="en-US" dirty="0" smtClean="0"/>
              <a:t>Plants included in diet remain unknown</a:t>
            </a:r>
          </a:p>
          <a:p>
            <a:r>
              <a:rPr lang="en-US" dirty="0" smtClean="0"/>
              <a:t>Additional information from feeding experiments or compound-specific stable isotope analysis are necessary to preclude an unusual nitrogen fractionation factor</a:t>
            </a:r>
          </a:p>
          <a:p>
            <a:r>
              <a:rPr lang="en-US" dirty="0" smtClean="0"/>
              <a:t>Unsure how taxonomically or geographically widespread </a:t>
            </a:r>
            <a:r>
              <a:rPr lang="en-US" dirty="0" err="1" smtClean="0"/>
              <a:t>omnivory</a:t>
            </a:r>
            <a:r>
              <a:rPr lang="en-US" dirty="0" smtClean="0"/>
              <a:t> might be amongst drillers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– Diet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617800"/>
            <a:ext cx="7977035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Immunoassys</a:t>
            </a:r>
            <a:r>
              <a:rPr lang="en-US" dirty="0" smtClean="0"/>
              <a:t> (e.g., Feller, 1984)</a:t>
            </a:r>
          </a:p>
          <a:p>
            <a:r>
              <a:rPr lang="en-US" dirty="0" smtClean="0"/>
              <a:t>Radiometric carbon labelling (e.g., Wetzel, 1977)</a:t>
            </a:r>
          </a:p>
          <a:p>
            <a:r>
              <a:rPr lang="en-US" dirty="0" smtClean="0"/>
              <a:t>DNA barcoding (e.g., Saunders and </a:t>
            </a:r>
            <a:r>
              <a:rPr lang="en-US" dirty="0" err="1" smtClean="0"/>
              <a:t>McDevit</a:t>
            </a:r>
            <a:r>
              <a:rPr lang="en-US" dirty="0" smtClean="0"/>
              <a:t>, 2012) </a:t>
            </a:r>
          </a:p>
          <a:p>
            <a:endParaRPr lang="en-US" dirty="0"/>
          </a:p>
        </p:txBody>
      </p:sp>
      <p:pic>
        <p:nvPicPr>
          <p:cNvPr id="1026" name="Picture 2" descr="Image result for marine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0" y="3411018"/>
            <a:ext cx="5075391" cy="32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- CSIA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17800"/>
            <a:ext cx="401262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Compound-specific stable isotope analysis</a:t>
            </a:r>
          </a:p>
          <a:p>
            <a:r>
              <a:rPr lang="en-US" dirty="0" smtClean="0"/>
              <a:t>Glutamic acid shows large fractionation factors – up to 10 ‰</a:t>
            </a:r>
          </a:p>
          <a:p>
            <a:r>
              <a:rPr lang="en-US" dirty="0" smtClean="0"/>
              <a:t>Phenylalanine shows little change</a:t>
            </a:r>
          </a:p>
          <a:p>
            <a:r>
              <a:rPr lang="en-US" dirty="0" smtClean="0"/>
              <a:t>Does not require independent estimate of baseline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2517" y="6488668"/>
            <a:ext cx="260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Chikaraishi</a:t>
            </a:r>
            <a:r>
              <a:rPr lang="en-US" dirty="0" smtClean="0"/>
              <a:t> et al., 2009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39179"/>
            <a:ext cx="4399329" cy="47814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6440" y="1533573"/>
            <a:ext cx="216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“trophic” amino acid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76440" y="1803287"/>
            <a:ext cx="216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“source” amino acid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69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80" name="Picture 8" descr="Image result for Murray state university 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388" y="5757503"/>
            <a:ext cx="444842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0" y="893307"/>
            <a:ext cx="7886700" cy="358171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9407"/>
            <a:ext cx="7886700" cy="1325563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88" y="1580672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Gerry </a:t>
            </a:r>
            <a:r>
              <a:rPr lang="en-GB" dirty="0"/>
              <a:t>Olack (Yale</a:t>
            </a:r>
            <a:r>
              <a:rPr lang="en-GB" dirty="0" smtClean="0"/>
              <a:t>) for </a:t>
            </a:r>
            <a:r>
              <a:rPr lang="en-GB" dirty="0"/>
              <a:t>laboratory </a:t>
            </a:r>
            <a:r>
              <a:rPr lang="en-GB" dirty="0" smtClean="0"/>
              <a:t>assistance</a:t>
            </a:r>
          </a:p>
          <a:p>
            <a:r>
              <a:rPr lang="en-GB" dirty="0" smtClean="0"/>
              <a:t>Daniel </a:t>
            </a:r>
            <a:r>
              <a:rPr lang="en-GB" dirty="0"/>
              <a:t>Casey, Emily </a:t>
            </a:r>
            <a:r>
              <a:rPr lang="en-GB" dirty="0" smtClean="0"/>
              <a:t>Einstein, </a:t>
            </a:r>
            <a:r>
              <a:rPr lang="en-GB" dirty="0" err="1" smtClean="0"/>
              <a:t>Úna</a:t>
            </a:r>
            <a:r>
              <a:rPr lang="en-GB" dirty="0" smtClean="0"/>
              <a:t> </a:t>
            </a:r>
            <a:r>
              <a:rPr lang="en-GB" dirty="0"/>
              <a:t>Farrell, and </a:t>
            </a:r>
            <a:r>
              <a:rPr lang="en-GB" dirty="0" smtClean="0"/>
              <a:t>Joanna Wolfe </a:t>
            </a:r>
            <a:r>
              <a:rPr lang="en-GB" dirty="0"/>
              <a:t>for help with field </a:t>
            </a:r>
            <a:r>
              <a:rPr lang="en-GB" dirty="0" smtClean="0"/>
              <a:t>collections</a:t>
            </a:r>
          </a:p>
          <a:p>
            <a:r>
              <a:rPr lang="en-US" altLang="en-US" dirty="0" smtClean="0"/>
              <a:t>Geological </a:t>
            </a:r>
            <a:r>
              <a:rPr lang="en-US" altLang="en-US" dirty="0"/>
              <a:t>Society of America Graduate Student Research </a:t>
            </a:r>
            <a:r>
              <a:rPr lang="en-US" altLang="en-US" dirty="0" smtClean="0"/>
              <a:t>Grants and Paleontological </a:t>
            </a:r>
            <a:r>
              <a:rPr lang="en-US" altLang="en-US" dirty="0"/>
              <a:t>Society Richard Osgood Student Research </a:t>
            </a:r>
            <a:r>
              <a:rPr lang="en-US" altLang="en-US" dirty="0" smtClean="0"/>
              <a:t>Award</a:t>
            </a:r>
            <a:endParaRPr lang="en-US" altLang="en-U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73472"/>
            <a:ext cx="1260764" cy="128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SA_logo3_web1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7"/>
          <a:stretch>
            <a:fillRect/>
          </a:stretch>
        </p:blipFill>
        <p:spPr bwMode="auto">
          <a:xfrm>
            <a:off x="7841673" y="5596410"/>
            <a:ext cx="1302326" cy="12615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aticid drill holes in mercen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481013"/>
            <a:ext cx="9615093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365126"/>
            <a:ext cx="877551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Potential vs Realized Trophic Position</a:t>
            </a:r>
            <a:endParaRPr lang="en-US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13817926" flipH="1" flipV="1">
            <a:off x="1642597" y="3112002"/>
            <a:ext cx="113716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1114152" flipH="1" flipV="1">
            <a:off x="2374015" y="3410013"/>
            <a:ext cx="113716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424" y="1554748"/>
            <a:ext cx="280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Potential Trophic Position</a:t>
            </a:r>
          </a:p>
          <a:p>
            <a:pPr algn="ctr"/>
            <a:r>
              <a:rPr lang="en-US" sz="1400" dirty="0" smtClean="0"/>
              <a:t>Only meat: TP = 3</a:t>
            </a: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12452092" flipH="1" flipV="1">
            <a:off x="1683107" y="3267479"/>
            <a:ext cx="113716" cy="1451357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9120000" flipH="1" flipV="1">
            <a:off x="3022520" y="3171204"/>
            <a:ext cx="113716" cy="1451357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 rot="13817926" flipH="1" flipV="1">
            <a:off x="5739579" y="3116765"/>
            <a:ext cx="81142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 rot="11114152" flipH="1" flipV="1">
            <a:off x="6243925" y="3450032"/>
            <a:ext cx="40487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 rot="12452092" flipH="1" flipV="1">
            <a:off x="5753398" y="3259711"/>
            <a:ext cx="113716" cy="1451357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76715" y="1554748"/>
            <a:ext cx="280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Realized Trophic Position</a:t>
            </a:r>
          </a:p>
          <a:p>
            <a:pPr algn="ctr"/>
            <a:r>
              <a:rPr lang="en-US" sz="1400" dirty="0" smtClean="0"/>
              <a:t>Only meat: TP =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36006" y="3241940"/>
            <a:ext cx="54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6" name="Picture 8" descr="Image result for sea lettuce on ro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512" y="3081648"/>
            <a:ext cx="710519" cy="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16"/>
          <p:cNvSpPr>
            <a:spLocks noChangeArrowheads="1"/>
          </p:cNvSpPr>
          <p:nvPr/>
        </p:nvSpPr>
        <p:spPr bwMode="auto">
          <a:xfrm rot="7505903" flipH="1" flipV="1">
            <a:off x="7055776" y="2954564"/>
            <a:ext cx="113716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7329" y="2059912"/>
            <a:ext cx="17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Omnivore: </a:t>
            </a:r>
            <a:r>
              <a:rPr lang="en-US" sz="1400" dirty="0"/>
              <a:t>TP </a:t>
            </a:r>
            <a:r>
              <a:rPr lang="en-US" sz="1400" dirty="0" smtClean="0"/>
              <a:t>&lt; 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3092" y="5628716"/>
            <a:ext cx="261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Trophic position based on everything it could eat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73383" y="5628716"/>
            <a:ext cx="2612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Trophic position based on what is actually eats and in what proportions</a:t>
            </a:r>
            <a:endParaRPr lang="en-US" dirty="0"/>
          </a:p>
        </p:txBody>
      </p:sp>
      <p:pic>
        <p:nvPicPr>
          <p:cNvPr id="2050" name="Picture 2" descr="Image result for atlantic oyster dri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412" y="2387489"/>
            <a:ext cx="1169287" cy="9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atlantic oyster dri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201" y="2360371"/>
            <a:ext cx="1169287" cy="9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lue mussel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461" y="4432134"/>
            <a:ext cx="1201054" cy="9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Image result for blue mussel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076" y="4423263"/>
            <a:ext cx="1201054" cy="9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ribbed mussel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9094">
            <a:off x="967228" y="4448243"/>
            <a:ext cx="568676" cy="11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Image result for ribbed mussel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9094">
            <a:off x="4896287" y="4348363"/>
            <a:ext cx="568676" cy="11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364" y="3395983"/>
            <a:ext cx="819150" cy="7429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910" y="3395983"/>
            <a:ext cx="819150" cy="742950"/>
          </a:xfrm>
          <a:prstGeom prst="rect">
            <a:avLst/>
          </a:prstGeom>
        </p:spPr>
      </p:pic>
      <p:sp>
        <p:nvSpPr>
          <p:cNvPr id="35" name="AutoShape 16"/>
          <p:cNvSpPr>
            <a:spLocks noChangeArrowheads="1"/>
          </p:cNvSpPr>
          <p:nvPr/>
        </p:nvSpPr>
        <p:spPr bwMode="auto">
          <a:xfrm rot="9120000" flipH="1" flipV="1">
            <a:off x="6985054" y="3238133"/>
            <a:ext cx="113716" cy="1451357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onstantia" pitchFamily="-10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662" y="4083565"/>
            <a:ext cx="685800" cy="10382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6944" y="4059445"/>
            <a:ext cx="685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0" grpId="0" animBg="1"/>
      <p:bldP spid="43" grpId="0"/>
      <p:bldP spid="45" grpId="0"/>
      <p:bldP spid="47" grpId="0" animBg="1"/>
      <p:bldP spid="48" grpId="0"/>
      <p:bldP spid="50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1143000" y="994233"/>
            <a:ext cx="7239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Tx/>
              <a:buSzPct val="70000"/>
              <a:buFont typeface="Verdana" panose="020B0604030504040204" pitchFamily="34" charset="0"/>
              <a:buChar char="•"/>
            </a:pPr>
            <a:endParaRPr lang="en-US" altLang="en-US" sz="3200"/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471613" y="5028071"/>
            <a:ext cx="216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Phytoplankton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5403850" y="4964571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Benthic Algae</a:t>
            </a:r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2438400" y="4323221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nstantia" panose="02030602050306030303" pitchFamily="18" charset="0"/>
            </a:endParaRPr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6343650" y="4247021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nstantia" panose="02030602050306030303" pitchFamily="18" charset="0"/>
            </a:endParaRP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1219200" y="377553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Bivalves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4568825" y="3775533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Herbivorous Snails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570038" y="2556333"/>
            <a:ext cx="323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Carnivorous Snails</a:t>
            </a:r>
          </a:p>
        </p:txBody>
      </p:sp>
      <p:sp>
        <p:nvSpPr>
          <p:cNvPr id="10250" name="AutoShape 16"/>
          <p:cNvSpPr>
            <a:spLocks noChangeArrowheads="1"/>
          </p:cNvSpPr>
          <p:nvPr/>
        </p:nvSpPr>
        <p:spPr bwMode="auto">
          <a:xfrm>
            <a:off x="2438400" y="3165933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nstantia" panose="02030602050306030303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6057900" y="3527883"/>
            <a:ext cx="4743450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TextBox 21"/>
          <p:cNvSpPr txBox="1">
            <a:spLocks noChangeArrowheads="1"/>
          </p:cNvSpPr>
          <p:nvPr/>
        </p:nvSpPr>
        <p:spPr bwMode="auto">
          <a:xfrm>
            <a:off x="8401050" y="1470483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Constantia" panose="02030602050306030303" pitchFamily="18" charset="0"/>
              </a:rPr>
              <a:t>δ</a:t>
            </a:r>
            <a:r>
              <a:rPr lang="en-US" altLang="en-US" sz="1800" baseline="30000">
                <a:latin typeface="Constantia" panose="02030602050306030303" pitchFamily="18" charset="0"/>
              </a:rPr>
              <a:t>15</a:t>
            </a:r>
            <a:r>
              <a:rPr lang="en-US" altLang="en-US" sz="1800">
                <a:latin typeface="Constantia" panose="02030602050306030303" pitchFamily="18" charset="0"/>
              </a:rPr>
              <a:t>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428750" y="5871033"/>
            <a:ext cx="615315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171950" y="5958346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nstantia" panose="02030602050306030303" pitchFamily="18" charset="0"/>
              </a:rPr>
              <a:t>-</a:t>
            </a:r>
            <a:r>
              <a:rPr lang="el-GR" altLang="en-US" sz="1800">
                <a:latin typeface="Constantia" panose="02030602050306030303" pitchFamily="18" charset="0"/>
              </a:rPr>
              <a:t>δ</a:t>
            </a:r>
            <a:r>
              <a:rPr lang="en-US" altLang="en-US" sz="1800" baseline="30000">
                <a:latin typeface="Constantia" panose="02030602050306030303" pitchFamily="18" charset="0"/>
              </a:rPr>
              <a:t>13</a:t>
            </a:r>
            <a:r>
              <a:rPr lang="en-US" altLang="en-US" sz="1800"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714375" y="2556333"/>
            <a:ext cx="457200" cy="461963"/>
          </a:xfrm>
          <a:prstGeom prst="rect">
            <a:avLst/>
          </a:prstGeom>
          <a:solidFill>
            <a:srgbClr val="E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742950" y="4956633"/>
            <a:ext cx="400050" cy="461963"/>
          </a:xfrm>
          <a:prstGeom prst="rect">
            <a:avLst/>
          </a:prstGeom>
          <a:solidFill>
            <a:srgbClr val="65CD99"/>
          </a:solidFill>
          <a:ln w="9525">
            <a:solidFill>
              <a:srgbClr val="65CD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1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742950" y="3756483"/>
            <a:ext cx="400050" cy="461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2</a:t>
            </a: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7600950" y="4956633"/>
            <a:ext cx="400050" cy="461963"/>
          </a:xfrm>
          <a:prstGeom prst="rect">
            <a:avLst/>
          </a:prstGeom>
          <a:solidFill>
            <a:srgbClr val="65CD99"/>
          </a:solidFill>
          <a:ln w="9525">
            <a:solidFill>
              <a:srgbClr val="65CD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1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7600950" y="3756483"/>
            <a:ext cx="400050" cy="461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2</a:t>
            </a:r>
          </a:p>
        </p:txBody>
      </p:sp>
      <p:sp>
        <p:nvSpPr>
          <p:cNvPr id="10264" name="Title 30"/>
          <p:cNvSpPr>
            <a:spLocks noGrp="1"/>
          </p:cNvSpPr>
          <p:nvPr>
            <p:ph type="title"/>
          </p:nvPr>
        </p:nvSpPr>
        <p:spPr>
          <a:xfrm>
            <a:off x="353786" y="290513"/>
            <a:ext cx="8436429" cy="1038225"/>
          </a:xfrm>
        </p:spPr>
        <p:txBody>
          <a:bodyPr/>
          <a:lstStyle/>
          <a:p>
            <a:r>
              <a:rPr lang="en-US" altLang="en-US" dirty="0" smtClean="0"/>
              <a:t>Marine Hypothetical Example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44309" y="3857976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2784" y="2657933"/>
            <a:ext cx="1482216" cy="2597978"/>
            <a:chOff x="4232784" y="2657933"/>
            <a:chExt cx="1482216" cy="2597978"/>
          </a:xfrm>
        </p:grpSpPr>
        <p:grpSp>
          <p:nvGrpSpPr>
            <p:cNvPr id="2" name="Group 1"/>
            <p:cNvGrpSpPr/>
            <p:nvPr/>
          </p:nvGrpSpPr>
          <p:grpSpPr>
            <a:xfrm>
              <a:off x="4579938" y="2862721"/>
              <a:ext cx="1066800" cy="477837"/>
              <a:chOff x="4579938" y="3392488"/>
              <a:chExt cx="1066800" cy="477837"/>
            </a:xfrm>
          </p:grpSpPr>
          <p:sp>
            <p:nvSpPr>
              <p:cNvPr id="10251" name="AutoShape 17"/>
              <p:cNvSpPr>
                <a:spLocks noChangeArrowheads="1"/>
              </p:cNvSpPr>
              <p:nvPr/>
            </p:nvSpPr>
            <p:spPr bwMode="auto">
              <a:xfrm rot="-3227845">
                <a:off x="5018088" y="3241675"/>
                <a:ext cx="190500" cy="1066800"/>
              </a:xfrm>
              <a:prstGeom prst="downArrow">
                <a:avLst>
                  <a:gd name="adj1" fmla="val 50000"/>
                  <a:gd name="adj2" fmla="val 14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Constantia" panose="02030602050306030303" pitchFamily="18" charset="0"/>
                </a:endParaRPr>
              </a:p>
            </p:txBody>
          </p:sp>
          <p:sp>
            <p:nvSpPr>
              <p:cNvPr id="10256" name="Rectangle 25"/>
              <p:cNvSpPr>
                <a:spLocks noChangeArrowheads="1"/>
              </p:cNvSpPr>
              <p:nvPr/>
            </p:nvSpPr>
            <p:spPr bwMode="auto">
              <a:xfrm rot="2154384">
                <a:off x="5029200" y="3621088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10257" name="Rectangle 26"/>
              <p:cNvSpPr>
                <a:spLocks noChangeArrowheads="1"/>
              </p:cNvSpPr>
              <p:nvPr/>
            </p:nvSpPr>
            <p:spPr bwMode="auto">
              <a:xfrm rot="2154384">
                <a:off x="4800600" y="3392488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</p:grpSp>
        <p:sp>
          <p:nvSpPr>
            <p:cNvPr id="10263" name="TextBox 25"/>
            <p:cNvSpPr txBox="1">
              <a:spLocks noChangeArrowheads="1"/>
            </p:cNvSpPr>
            <p:nvPr/>
          </p:nvSpPr>
          <p:spPr bwMode="auto">
            <a:xfrm>
              <a:off x="4914900" y="2657933"/>
              <a:ext cx="800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latin typeface="Arial" panose="020B0604020202020204" pitchFamily="34" charset="0"/>
                </a:rPr>
                <a:t>?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232784" y="2910999"/>
              <a:ext cx="1020251" cy="2344912"/>
              <a:chOff x="4232784" y="3440766"/>
              <a:chExt cx="1020251" cy="2344912"/>
            </a:xfrm>
          </p:grpSpPr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 rot="19847929">
                <a:off x="4675666" y="3440766"/>
                <a:ext cx="190500" cy="2344912"/>
              </a:xfrm>
              <a:prstGeom prst="downArrow">
                <a:avLst>
                  <a:gd name="adj1" fmla="val 50000"/>
                  <a:gd name="adj2" fmla="val 14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Constantia" panose="02030602050306030303" pitchFamily="18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 rot="3600000">
                <a:off x="4432809" y="4044745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 rot="3600000">
                <a:off x="4280409" y="3739945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 rot="3600000">
                <a:off x="4731445" y="4652844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 rot="3600000">
                <a:off x="4579045" y="4348044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 rot="3600000">
                <a:off x="5056185" y="5187627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 rot="3600000">
                <a:off x="4903785" y="4882827"/>
                <a:ext cx="149225" cy="2444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</p:grpSp>
      </p:grpSp>
      <p:pic>
        <p:nvPicPr>
          <p:cNvPr id="1028" name="Picture 4" descr="Image result for phytoplankton white 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580" y="4964571"/>
            <a:ext cx="63023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 lettuce on rock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095" y="4880347"/>
            <a:ext cx="681037" cy="7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ea lettuce on r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852" y="1300929"/>
            <a:ext cx="3357305" cy="35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hytoplankton white 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39" y="1300476"/>
            <a:ext cx="3786431" cy="35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/>
      <p:bldP spid="10248" grpId="0"/>
      <p:bldP spid="10249" grpId="0"/>
      <p:bldP spid="10250" grpId="0" animBg="1"/>
      <p:bldP spid="10253" grpId="0"/>
      <p:bldP spid="10255" grpId="0"/>
      <p:bldP spid="10258" grpId="0" animBg="1"/>
      <p:bldP spid="28" grpId="0" animBg="1"/>
      <p:bldP spid="30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1143000" y="1058321"/>
            <a:ext cx="7239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Tx/>
              <a:buSzPct val="70000"/>
              <a:buFont typeface="Verdana" panose="020B0604030504040204" pitchFamily="34" charset="0"/>
              <a:buChar char="•"/>
            </a:pPr>
            <a:endParaRPr lang="en-US" altLang="en-US" sz="3200"/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471613" y="5092159"/>
            <a:ext cx="216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Phytoplankton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5403850" y="4038059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Benthic Algae</a:t>
            </a:r>
          </a:p>
        </p:txBody>
      </p:sp>
      <p:sp>
        <p:nvSpPr>
          <p:cNvPr id="12293" name="AutoShape 11"/>
          <p:cNvSpPr>
            <a:spLocks noChangeArrowheads="1"/>
          </p:cNvSpPr>
          <p:nvPr/>
        </p:nvSpPr>
        <p:spPr bwMode="auto">
          <a:xfrm>
            <a:off x="2438400" y="4387309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nstantia" panose="02030602050306030303" pitchFamily="18" charset="0"/>
            </a:endParaRPr>
          </a:p>
        </p:txBody>
      </p:sp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6343650" y="3320509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nstantia" panose="02030602050306030303" pitchFamily="18" charset="0"/>
            </a:endParaRP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1219200" y="3839621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Bivalves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4568825" y="2849021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Herbivorous Snails</a:t>
            </a:r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941388" y="2620421"/>
            <a:ext cx="323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nstantia" panose="02030602050306030303" pitchFamily="18" charset="0"/>
              </a:rPr>
              <a:t>Carnivorous Snails</a:t>
            </a:r>
          </a:p>
        </p:txBody>
      </p:sp>
      <p:sp>
        <p:nvSpPr>
          <p:cNvPr id="12298" name="AutoShape 16"/>
          <p:cNvSpPr>
            <a:spLocks noChangeArrowheads="1"/>
          </p:cNvSpPr>
          <p:nvPr/>
        </p:nvSpPr>
        <p:spPr bwMode="auto">
          <a:xfrm>
            <a:off x="2438400" y="3230021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nstantia" panose="02030602050306030303" pitchFamily="18" charset="0"/>
            </a:endParaRP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971550" y="5135021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914400" y="2734721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nstantia" panose="02030602050306030303" pitchFamily="18" charset="0"/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6057900" y="3591971"/>
            <a:ext cx="4743450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21"/>
          <p:cNvSpPr txBox="1">
            <a:spLocks noChangeArrowheads="1"/>
          </p:cNvSpPr>
          <p:nvPr/>
        </p:nvSpPr>
        <p:spPr bwMode="auto">
          <a:xfrm>
            <a:off x="8401050" y="1534571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Constantia" panose="02030602050306030303" pitchFamily="18" charset="0"/>
              </a:rPr>
              <a:t>δ</a:t>
            </a:r>
            <a:r>
              <a:rPr lang="en-US" altLang="en-US" sz="1800" baseline="30000">
                <a:latin typeface="Constantia" panose="02030602050306030303" pitchFamily="18" charset="0"/>
              </a:rPr>
              <a:t>15</a:t>
            </a:r>
            <a:r>
              <a:rPr lang="en-US" altLang="en-US" sz="1800">
                <a:latin typeface="Constantia" panose="02030602050306030303" pitchFamily="18" charset="0"/>
              </a:rPr>
              <a:t>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428750" y="5935121"/>
            <a:ext cx="615315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4171950" y="6022434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nstantia" panose="02030602050306030303" pitchFamily="18" charset="0"/>
              </a:rPr>
              <a:t>-</a:t>
            </a:r>
            <a:r>
              <a:rPr lang="el-GR" altLang="en-US" sz="1800">
                <a:latin typeface="Constantia" panose="02030602050306030303" pitchFamily="18" charset="0"/>
              </a:rPr>
              <a:t>δ</a:t>
            </a:r>
            <a:r>
              <a:rPr lang="en-US" altLang="en-US" sz="1800" baseline="30000">
                <a:latin typeface="Constantia" panose="02030602050306030303" pitchFamily="18" charset="0"/>
              </a:rPr>
              <a:t>13</a:t>
            </a:r>
            <a:r>
              <a:rPr lang="en-US" altLang="en-US" sz="1800">
                <a:latin typeface="Constantia" panose="02030602050306030303" pitchFamily="18" charset="0"/>
              </a:rPr>
              <a:t>C</a:t>
            </a:r>
          </a:p>
        </p:txBody>
      </p:sp>
      <p:grpSp>
        <p:nvGrpSpPr>
          <p:cNvPr id="12305" name="Group 23"/>
          <p:cNvGrpSpPr>
            <a:grpSpLocks/>
          </p:cNvGrpSpPr>
          <p:nvPr/>
        </p:nvGrpSpPr>
        <p:grpSpPr bwMode="auto">
          <a:xfrm rot="-1563859">
            <a:off x="3760788" y="2601371"/>
            <a:ext cx="1066800" cy="479425"/>
            <a:chOff x="3951288" y="3392024"/>
            <a:chExt cx="1066800" cy="478301"/>
          </a:xfrm>
        </p:grpSpPr>
        <p:sp>
          <p:nvSpPr>
            <p:cNvPr id="12313" name="AutoShape 17"/>
            <p:cNvSpPr>
              <a:spLocks noChangeArrowheads="1"/>
            </p:cNvSpPr>
            <p:nvPr/>
          </p:nvSpPr>
          <p:spPr bwMode="auto">
            <a:xfrm rot="-3227845">
              <a:off x="4389438" y="3241675"/>
              <a:ext cx="190500" cy="1066800"/>
            </a:xfrm>
            <a:prstGeom prst="downArrow">
              <a:avLst>
                <a:gd name="adj1" fmla="val 50000"/>
                <a:gd name="adj2" fmla="val 14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Constantia" panose="02030602050306030303" pitchFamily="18" charset="0"/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 rot="2154384">
              <a:off x="4401268" y="3620625"/>
              <a:ext cx="148312" cy="24540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 rot="2154384">
              <a:off x="4172668" y="3392024"/>
              <a:ext cx="148312" cy="24540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12306" name="TextBox 17"/>
          <p:cNvSpPr txBox="1">
            <a:spLocks noChangeArrowheads="1"/>
          </p:cNvSpPr>
          <p:nvPr/>
        </p:nvSpPr>
        <p:spPr bwMode="auto">
          <a:xfrm>
            <a:off x="714375" y="2620421"/>
            <a:ext cx="457200" cy="461963"/>
          </a:xfrm>
          <a:prstGeom prst="rect">
            <a:avLst/>
          </a:prstGeom>
          <a:solidFill>
            <a:srgbClr val="E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742950" y="5020721"/>
            <a:ext cx="400050" cy="461963"/>
          </a:xfrm>
          <a:prstGeom prst="rect">
            <a:avLst/>
          </a:prstGeom>
          <a:solidFill>
            <a:srgbClr val="65CD99"/>
          </a:solidFill>
          <a:ln w="9525">
            <a:solidFill>
              <a:srgbClr val="65CD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1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742950" y="3820571"/>
            <a:ext cx="400050" cy="461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2</a:t>
            </a: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7600950" y="4106321"/>
            <a:ext cx="400050" cy="461963"/>
          </a:xfrm>
          <a:prstGeom prst="rect">
            <a:avLst/>
          </a:prstGeom>
          <a:solidFill>
            <a:srgbClr val="65CD99"/>
          </a:solidFill>
          <a:ln w="9525">
            <a:solidFill>
              <a:srgbClr val="65CD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1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7600950" y="2906171"/>
            <a:ext cx="400050" cy="461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Constantia" pitchFamily="18" charset="0"/>
              </a:rPr>
              <a:t>2</a:t>
            </a:r>
          </a:p>
        </p:txBody>
      </p:sp>
      <p:sp>
        <p:nvSpPr>
          <p:cNvPr id="12311" name="Title 29"/>
          <p:cNvSpPr>
            <a:spLocks noGrp="1"/>
          </p:cNvSpPr>
          <p:nvPr>
            <p:ph type="title"/>
          </p:nvPr>
        </p:nvSpPr>
        <p:spPr>
          <a:xfrm>
            <a:off x="457200" y="478973"/>
            <a:ext cx="8229600" cy="854075"/>
          </a:xfrm>
        </p:spPr>
        <p:txBody>
          <a:bodyPr/>
          <a:lstStyle/>
          <a:p>
            <a:r>
              <a:rPr lang="en-US" altLang="en-US" dirty="0" smtClean="0"/>
              <a:t>Marine Hypothetical Example</a:t>
            </a:r>
          </a:p>
        </p:txBody>
      </p:sp>
      <p:grpSp>
        <p:nvGrpSpPr>
          <p:cNvPr id="30" name="Group 29"/>
          <p:cNvGrpSpPr/>
          <p:nvPr/>
        </p:nvGrpSpPr>
        <p:grpSpPr>
          <a:xfrm rot="19801138">
            <a:off x="3763319" y="2738999"/>
            <a:ext cx="543111" cy="1622350"/>
            <a:chOff x="4232784" y="3486984"/>
            <a:chExt cx="543111" cy="1622350"/>
          </a:xfrm>
        </p:grpSpPr>
        <p:sp>
          <p:nvSpPr>
            <p:cNvPr id="31" name="AutoShape 17"/>
            <p:cNvSpPr>
              <a:spLocks noChangeArrowheads="1"/>
            </p:cNvSpPr>
            <p:nvPr/>
          </p:nvSpPr>
          <p:spPr bwMode="auto">
            <a:xfrm rot="19847929">
              <a:off x="4499484" y="3486984"/>
              <a:ext cx="189255" cy="1622350"/>
            </a:xfrm>
            <a:prstGeom prst="downArrow">
              <a:avLst>
                <a:gd name="adj1" fmla="val 50000"/>
                <a:gd name="adj2" fmla="val 14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Constantia" panose="02030602050306030303" pitchFamily="18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 rot="3600000">
              <a:off x="4432809" y="4044745"/>
              <a:ext cx="149225" cy="244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 rot="3600000">
              <a:off x="4280409" y="3739945"/>
              <a:ext cx="149225" cy="244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 rot="3600000">
              <a:off x="4579045" y="4348044"/>
              <a:ext cx="149225" cy="244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pic>
        <p:nvPicPr>
          <p:cNvPr id="39" name="Picture 4" descr="Image result for phytoplankton white 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580" y="4964571"/>
            <a:ext cx="63023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sea lettuce on rock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731" y="3805451"/>
            <a:ext cx="681037" cy="7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Sampling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BEE8FF"/>
              </a:clrFrom>
              <a:clrTo>
                <a:srgbClr val="BE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191" y="167133"/>
            <a:ext cx="3302001" cy="285919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9" y="2496453"/>
            <a:ext cx="8428383" cy="3461658"/>
          </a:xfrm>
        </p:spPr>
      </p:pic>
      <p:sp>
        <p:nvSpPr>
          <p:cNvPr id="5" name="Rectangle 4"/>
          <p:cNvSpPr/>
          <p:nvPr/>
        </p:nvSpPr>
        <p:spPr>
          <a:xfrm>
            <a:off x="6475048" y="1284515"/>
            <a:ext cx="1422400" cy="4644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3657" y="1284514"/>
            <a:ext cx="6059714" cy="12627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97448" y="1284515"/>
            <a:ext cx="818381" cy="12119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3937" y="6488668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Casey et al.,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48467"/>
              </p:ext>
            </p:extLst>
          </p:nvPr>
        </p:nvGraphicFramePr>
        <p:xfrm>
          <a:off x="0" y="0"/>
          <a:ext cx="89058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3" name="Rectangle 6"/>
          <p:cNvSpPr txBox="1">
            <a:spLocks noChangeArrowheads="1"/>
          </p:cNvSpPr>
          <p:nvPr/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endParaRPr lang="en-US" altLang="en-US" sz="3200">
              <a:latin typeface="Constantia" panose="02030602050306030303" pitchFamily="18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714500" y="2914650"/>
            <a:ext cx="41148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378" y="2784660"/>
            <a:ext cx="194909" cy="23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4701121" y="2467769"/>
            <a:ext cx="357448" cy="280307"/>
            <a:chOff x="5954913" y="1885950"/>
            <a:chExt cx="1303137" cy="1142685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DFBFE"/>
                </a:clrFrom>
                <a:clrTo>
                  <a:srgbClr val="FD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885950"/>
              <a:ext cx="1085850" cy="103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Isosceles Triangle 13"/>
            <p:cNvSpPr>
              <a:spLocks noChangeArrowheads="1"/>
            </p:cNvSpPr>
            <p:nvPr/>
          </p:nvSpPr>
          <p:spPr bwMode="auto">
            <a:xfrm rot="-8438870">
              <a:off x="5954913" y="2720669"/>
              <a:ext cx="519154" cy="3079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pic>
        <p:nvPicPr>
          <p:cNvPr id="6146" name="Picture 2" descr="http://shop.urnerbarry.com/mm5/graphics/00000001/lithBlueMsc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16828">
            <a:off x="1493780" y="3645014"/>
            <a:ext cx="485905" cy="3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nr2.maryland.gov/fisheries/fishfacts/hardshell_clam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827" y="2825235"/>
            <a:ext cx="320675" cy="2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rnegatshellfish.org/images/snails/oyster_drill_jax_01as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669" y="2219326"/>
            <a:ext cx="236707" cy="1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lrincondelmalacologo.com/Web%20fotos%20gasteropodos%20marinos/Fotos%20coleccion/Melongenidae/Busycon%20canaliculatum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0941" y="1173849"/>
            <a:ext cx="207075" cy="3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285" y="2255612"/>
            <a:ext cx="176381" cy="27373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765470" y="5022767"/>
            <a:ext cx="4178129" cy="950996"/>
          </a:xfrm>
          <a:prstGeom prst="line">
            <a:avLst/>
          </a:prstGeom>
          <a:ln w="38100">
            <a:solidFill>
              <a:srgbClr val="7CCA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Image result for phytoplankton white 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351" y="5687724"/>
            <a:ext cx="63023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sea lettuce on rock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843" y="4662127"/>
            <a:ext cx="681037" cy="7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377547" y="2408238"/>
            <a:ext cx="1" cy="10409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4"/>
          <p:cNvSpPr txBox="1">
            <a:spLocks/>
          </p:cNvSpPr>
          <p:nvPr/>
        </p:nvSpPr>
        <p:spPr>
          <a:xfrm>
            <a:off x="384128" y="351810"/>
            <a:ext cx="8229600" cy="8540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Milford, CT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704850" y="4305732"/>
            <a:ext cx="6457950" cy="468313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None/>
              <a:defRPr/>
            </a:pPr>
            <a:r>
              <a:rPr lang="en-US" sz="2400" kern="0" dirty="0">
                <a:latin typeface="+mj-lt"/>
              </a:rPr>
              <a:t>α = [δ</a:t>
            </a:r>
            <a:r>
              <a:rPr lang="en-US" sz="2400" kern="0" baseline="30000" dirty="0">
                <a:latin typeface="+mj-lt"/>
              </a:rPr>
              <a:t>13</a:t>
            </a:r>
            <a:r>
              <a:rPr lang="en-US" sz="2400" kern="0" dirty="0">
                <a:latin typeface="+mj-lt"/>
              </a:rPr>
              <a:t>C</a:t>
            </a:r>
            <a:r>
              <a:rPr lang="en-US" sz="2400" kern="0" baseline="-25000" dirty="0">
                <a:latin typeface="+mj-lt"/>
              </a:rPr>
              <a:t>sc </a:t>
            </a:r>
            <a:r>
              <a:rPr lang="en-US" sz="2400" kern="0" dirty="0">
                <a:latin typeface="+mj-lt"/>
              </a:rPr>
              <a:t>- δ</a:t>
            </a:r>
            <a:r>
              <a:rPr lang="en-US" sz="2400" kern="0" baseline="30000" dirty="0">
                <a:latin typeface="+mj-lt"/>
              </a:rPr>
              <a:t>13</a:t>
            </a:r>
            <a:r>
              <a:rPr lang="en-US" sz="2400" kern="0" dirty="0">
                <a:latin typeface="+mj-lt"/>
              </a:rPr>
              <a:t>C</a:t>
            </a:r>
            <a:r>
              <a:rPr lang="en-US" sz="2400" kern="0" baseline="-25000" dirty="0">
                <a:latin typeface="+mj-lt"/>
              </a:rPr>
              <a:t>base2</a:t>
            </a:r>
            <a:r>
              <a:rPr lang="en-US" sz="2400" kern="0" dirty="0">
                <a:latin typeface="+mj-lt"/>
              </a:rPr>
              <a:t>] / (δ</a:t>
            </a:r>
            <a:r>
              <a:rPr lang="en-US" sz="2400" kern="0" baseline="30000" dirty="0">
                <a:latin typeface="+mj-lt"/>
              </a:rPr>
              <a:t>13</a:t>
            </a:r>
            <a:r>
              <a:rPr lang="en-US" sz="2400" kern="0" dirty="0">
                <a:latin typeface="+mj-lt"/>
              </a:rPr>
              <a:t>C</a:t>
            </a:r>
            <a:r>
              <a:rPr lang="en-US" sz="2400" kern="0" baseline="-25000" dirty="0">
                <a:latin typeface="+mj-lt"/>
              </a:rPr>
              <a:t>base2 </a:t>
            </a:r>
            <a:r>
              <a:rPr lang="en-US" sz="2400" kern="0" dirty="0">
                <a:latin typeface="+mj-lt"/>
              </a:rPr>
              <a:t>- δ</a:t>
            </a:r>
            <a:r>
              <a:rPr lang="en-US" sz="2400" kern="0" baseline="30000" dirty="0">
                <a:latin typeface="+mj-lt"/>
              </a:rPr>
              <a:t>13</a:t>
            </a:r>
            <a:r>
              <a:rPr lang="en-US" sz="2400" kern="0" dirty="0">
                <a:latin typeface="+mj-lt"/>
              </a:rPr>
              <a:t>C</a:t>
            </a:r>
            <a:r>
              <a:rPr lang="en-US" sz="2400" kern="0" baseline="-25000" dirty="0">
                <a:latin typeface="+mj-lt"/>
              </a:rPr>
              <a:t>base1</a:t>
            </a:r>
            <a:r>
              <a:rPr lang="en-US" sz="2400" kern="0" dirty="0">
                <a:latin typeface="+mj-lt"/>
              </a:rPr>
              <a:t>)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18" charset="2"/>
              <a:buNone/>
              <a:defRPr/>
            </a:pPr>
            <a:endParaRPr lang="en-US" sz="2400" kern="0" dirty="0">
              <a:latin typeface="+mj-lt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18" charset="2"/>
              <a:buNone/>
              <a:defRPr/>
            </a:pPr>
            <a:endParaRPr lang="en-US" sz="2400" kern="0" dirty="0">
              <a:latin typeface="+mj-lt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18" charset="2"/>
              <a:buNone/>
              <a:defRPr/>
            </a:pPr>
            <a:endParaRPr lang="en-US" sz="2400" kern="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124" y="4778659"/>
            <a:ext cx="6629401" cy="461665"/>
          </a:xfrm>
          <a:prstGeom prst="rect">
            <a:avLst/>
          </a:prstGeom>
          <a:solidFill>
            <a:srgbClr val="E7E7E7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j-lt"/>
              </a:rPr>
              <a:t>TP= λ+(δ</a:t>
            </a:r>
            <a:r>
              <a:rPr lang="en-US" sz="2400" baseline="30000" dirty="0">
                <a:latin typeface="+mj-lt"/>
              </a:rPr>
              <a:t>15</a:t>
            </a:r>
            <a:r>
              <a:rPr lang="en-US" sz="2400" dirty="0">
                <a:latin typeface="+mj-lt"/>
              </a:rPr>
              <a:t>N</a:t>
            </a:r>
            <a:r>
              <a:rPr lang="en-US" sz="2400" baseline="-25000" dirty="0">
                <a:latin typeface="+mj-lt"/>
              </a:rPr>
              <a:t>sc</a:t>
            </a:r>
            <a:r>
              <a:rPr lang="en-US" sz="2400" dirty="0">
                <a:latin typeface="+mj-lt"/>
              </a:rPr>
              <a:t>- [δ</a:t>
            </a:r>
            <a:r>
              <a:rPr lang="en-US" sz="2400" baseline="30000" dirty="0">
                <a:latin typeface="+mj-lt"/>
              </a:rPr>
              <a:t>15</a:t>
            </a:r>
            <a:r>
              <a:rPr lang="en-US" sz="2400" dirty="0">
                <a:latin typeface="+mj-lt"/>
              </a:rPr>
              <a:t>N</a:t>
            </a:r>
            <a:r>
              <a:rPr lang="en-US" sz="2400" baseline="-25000" dirty="0">
                <a:latin typeface="+mj-lt"/>
              </a:rPr>
              <a:t>base1 </a:t>
            </a:r>
            <a:r>
              <a:rPr lang="en-US" sz="2400" dirty="0">
                <a:latin typeface="+mj-lt"/>
              </a:rPr>
              <a:t>x α + δ</a:t>
            </a:r>
            <a:r>
              <a:rPr lang="en-US" sz="2400" baseline="30000" dirty="0">
                <a:latin typeface="+mj-lt"/>
              </a:rPr>
              <a:t>15</a:t>
            </a:r>
            <a:r>
              <a:rPr lang="en-US" sz="2400" dirty="0">
                <a:latin typeface="+mj-lt"/>
              </a:rPr>
              <a:t>N</a:t>
            </a:r>
            <a:r>
              <a:rPr lang="en-US" sz="2400" baseline="-25000" dirty="0">
                <a:latin typeface="+mj-lt"/>
              </a:rPr>
              <a:t>base2 </a:t>
            </a:r>
            <a:r>
              <a:rPr lang="en-US" sz="2400" dirty="0">
                <a:latin typeface="+mj-lt"/>
              </a:rPr>
              <a:t>x (1- α)])/</a:t>
            </a:r>
            <a:r>
              <a:rPr lang="en-US" sz="2400" dirty="0" smtClean="0">
                <a:latin typeface="+mj-lt"/>
              </a:rPr>
              <a:t>3.4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8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-171450" y="2688336"/>
          <a:ext cx="5605272" cy="41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714750" y="0"/>
          <a:ext cx="56007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2" name="TextBox 14"/>
          <p:cNvSpPr txBox="1">
            <a:spLocks noChangeArrowheads="1"/>
          </p:cNvSpPr>
          <p:nvPr/>
        </p:nvSpPr>
        <p:spPr bwMode="auto">
          <a:xfrm rot="-5400000">
            <a:off x="3444082" y="1958181"/>
            <a:ext cx="1085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Calibri" panose="020F0502020204030204" pitchFamily="34" charset="0"/>
              </a:rPr>
              <a:t>δ</a:t>
            </a:r>
            <a:r>
              <a:rPr lang="en-US" altLang="en-US" sz="1800" baseline="30000">
                <a:latin typeface="Calibri" panose="020F0502020204030204" pitchFamily="34" charset="0"/>
              </a:rPr>
              <a:t>15</a:t>
            </a:r>
            <a:r>
              <a:rPr lang="en-US" altLang="en-US" sz="1800">
                <a:latin typeface="Calibri" panose="020F0502020204030204" pitchFamily="34" charset="0"/>
              </a:rPr>
              <a:t>N (</a:t>
            </a:r>
            <a:r>
              <a:rPr lang="el-GR" altLang="en-US" sz="1800">
                <a:latin typeface="Calibri" panose="020F0502020204030204" pitchFamily="34" charset="0"/>
              </a:rPr>
              <a:t>‰</a:t>
            </a:r>
            <a:r>
              <a:rPr lang="en-US" altLang="en-US" sz="1800">
                <a:latin typeface="Calibri" panose="020F0502020204030204" pitchFamily="34" charset="0"/>
              </a:rPr>
              <a:t>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4857750" y="4057650"/>
            <a:ext cx="4286250" cy="3314700"/>
            <a:chOff x="1371600" y="4000500"/>
            <a:chExt cx="6343650" cy="3371850"/>
          </a:xfrm>
        </p:grpSpPr>
        <p:grpSp>
          <p:nvGrpSpPr>
            <p:cNvPr id="32779" name="Group 10"/>
            <p:cNvGrpSpPr>
              <a:grpSpLocks/>
            </p:cNvGrpSpPr>
            <p:nvPr/>
          </p:nvGrpSpPr>
          <p:grpSpPr bwMode="auto">
            <a:xfrm>
              <a:off x="1450975" y="4000500"/>
              <a:ext cx="6264275" cy="2971800"/>
              <a:chOff x="708025" y="-171450"/>
              <a:chExt cx="7292975" cy="4400550"/>
            </a:xfrm>
          </p:grpSpPr>
          <p:pic>
            <p:nvPicPr>
              <p:cNvPr id="32781" name="Picture 2" descr="C:\Documents and Settings\Michelle\My Documents\Yale Course Work\Major Discourse\summer hypoxia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25" y="-171450"/>
                <a:ext cx="7292975" cy="440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2" name="Down Arrow 2"/>
              <p:cNvSpPr>
                <a:spLocks noChangeArrowheads="1"/>
              </p:cNvSpPr>
              <p:nvPr/>
            </p:nvSpPr>
            <p:spPr bwMode="auto">
              <a:xfrm>
                <a:off x="3111500" y="962025"/>
                <a:ext cx="284163" cy="392113"/>
              </a:xfrm>
              <a:prstGeom prst="downArrow">
                <a:avLst>
                  <a:gd name="adj1" fmla="val 50000"/>
                  <a:gd name="adj2" fmla="val 50123"/>
                </a:avLst>
              </a:prstGeom>
              <a:solidFill>
                <a:srgbClr val="009DD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2783" name="Down Arrow 3"/>
              <p:cNvSpPr>
                <a:spLocks noChangeArrowheads="1"/>
              </p:cNvSpPr>
              <p:nvPr/>
            </p:nvSpPr>
            <p:spPr bwMode="auto">
              <a:xfrm>
                <a:off x="1449388" y="1701800"/>
                <a:ext cx="284162" cy="392113"/>
              </a:xfrm>
              <a:prstGeom prst="downArrow">
                <a:avLst>
                  <a:gd name="adj1" fmla="val 50000"/>
                  <a:gd name="adj2" fmla="val 50123"/>
                </a:avLst>
              </a:prstGeom>
              <a:solidFill>
                <a:srgbClr val="0F6FC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25605" name="Down Arrow 4"/>
              <p:cNvSpPr>
                <a:spLocks noChangeArrowheads="1"/>
              </p:cNvSpPr>
              <p:nvPr/>
            </p:nvSpPr>
            <p:spPr bwMode="auto">
              <a:xfrm>
                <a:off x="3635417" y="742008"/>
                <a:ext cx="281740" cy="392165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0BD0D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25606" name="Down Arrow 5"/>
              <p:cNvSpPr>
                <a:spLocks noChangeArrowheads="1"/>
              </p:cNvSpPr>
              <p:nvPr/>
            </p:nvSpPr>
            <p:spPr bwMode="auto">
              <a:xfrm>
                <a:off x="4819815" y="569838"/>
                <a:ext cx="284474" cy="392165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10CF9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25607" name="Down Arrow 6"/>
              <p:cNvSpPr>
                <a:spLocks noChangeArrowheads="1"/>
              </p:cNvSpPr>
              <p:nvPr/>
            </p:nvSpPr>
            <p:spPr bwMode="auto">
              <a:xfrm>
                <a:off x="7478553" y="220715"/>
                <a:ext cx="284474" cy="392165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7CCA6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latin typeface="Verdana" pitchFamily="34" charset="0"/>
                </a:endParaRPr>
              </a:p>
            </p:txBody>
          </p:sp>
        </p:grpSp>
        <p:sp>
          <p:nvSpPr>
            <p:cNvPr id="32780" name="Rectangle 10"/>
            <p:cNvSpPr>
              <a:spLocks noChangeArrowheads="1"/>
            </p:cNvSpPr>
            <p:nvPr/>
          </p:nvSpPr>
          <p:spPr bwMode="auto">
            <a:xfrm>
              <a:off x="1371600" y="6400800"/>
              <a:ext cx="6343650" cy="9715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2774" name="TextBox 15"/>
          <p:cNvSpPr txBox="1">
            <a:spLocks noChangeArrowheads="1"/>
          </p:cNvSpPr>
          <p:nvPr/>
        </p:nvSpPr>
        <p:spPr bwMode="auto">
          <a:xfrm>
            <a:off x="228600" y="40005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Littoral Proxy</a:t>
            </a:r>
          </a:p>
        </p:txBody>
      </p:sp>
      <p:sp>
        <p:nvSpPr>
          <p:cNvPr id="32775" name="TextBox 16"/>
          <p:cNvSpPr txBox="1">
            <a:spLocks noChangeArrowheads="1"/>
          </p:cNvSpPr>
          <p:nvPr/>
        </p:nvSpPr>
        <p:spPr bwMode="auto">
          <a:xfrm>
            <a:off x="228600" y="142875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Pelagic Proxy</a:t>
            </a:r>
          </a:p>
        </p:txBody>
      </p:sp>
      <p:cxnSp>
        <p:nvCxnSpPr>
          <p:cNvPr id="32776" name="Straight Arrow Connector 18"/>
          <p:cNvCxnSpPr>
            <a:cxnSpLocks noChangeShapeType="1"/>
          </p:cNvCxnSpPr>
          <p:nvPr/>
        </p:nvCxnSpPr>
        <p:spPr bwMode="auto">
          <a:xfrm>
            <a:off x="2457450" y="628650"/>
            <a:ext cx="12573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1028700" y="2514600"/>
            <a:ext cx="1200150" cy="285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TextBox 13"/>
          <p:cNvSpPr txBox="1">
            <a:spLocks noChangeArrowheads="1"/>
          </p:cNvSpPr>
          <p:nvPr/>
        </p:nvSpPr>
        <p:spPr bwMode="auto">
          <a:xfrm rot="-5400000">
            <a:off x="-384969" y="4301331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Calibri" panose="020F0502020204030204" pitchFamily="34" charset="0"/>
              </a:rPr>
              <a:t>δ</a:t>
            </a:r>
            <a:r>
              <a:rPr lang="en-US" altLang="en-US" sz="1800" baseline="30000">
                <a:latin typeface="Calibri" panose="020F0502020204030204" pitchFamily="34" charset="0"/>
              </a:rPr>
              <a:t>15</a:t>
            </a:r>
            <a:r>
              <a:rPr lang="en-US" altLang="en-US" sz="1800">
                <a:latin typeface="Calibri" panose="020F0502020204030204" pitchFamily="34" charset="0"/>
              </a:rPr>
              <a:t>N (</a:t>
            </a:r>
            <a:r>
              <a:rPr lang="el-GR" altLang="en-US" sz="1800">
                <a:latin typeface="Calibri" panose="020F0502020204030204" pitchFamily="34" charset="0"/>
              </a:rPr>
              <a:t>‰</a:t>
            </a:r>
            <a:r>
              <a:rPr lang="en-US" altLang="en-US" sz="1800">
                <a:latin typeface="Calibri" panose="020F0502020204030204" pitchFamily="34" charset="0"/>
              </a:rPr>
              <a:t>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829" y="862013"/>
            <a:ext cx="194909" cy="23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shop.urnerbarry.com/mm5/graphics/00000001/lithBlueMscl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16828">
            <a:off x="1831427" y="6034321"/>
            <a:ext cx="485905" cy="3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74517"/>
              </p:ext>
            </p:extLst>
          </p:nvPr>
        </p:nvGraphicFramePr>
        <p:xfrm>
          <a:off x="0" y="0"/>
          <a:ext cx="89058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1128" y="5687724"/>
            <a:ext cx="729461" cy="597151"/>
          </a:xfrm>
          <a:prstGeom prst="rect">
            <a:avLst/>
          </a:prstGeom>
          <a:solidFill>
            <a:srgbClr val="DADAD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23" name="Rectangle 6"/>
          <p:cNvSpPr txBox="1">
            <a:spLocks noChangeArrowheads="1"/>
          </p:cNvSpPr>
          <p:nvPr/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endParaRPr lang="en-US" altLang="en-US" sz="3200">
              <a:latin typeface="Constantia" panose="02030602050306030303" pitchFamily="18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714500" y="2914650"/>
            <a:ext cx="41148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378" y="2784660"/>
            <a:ext cx="194909" cy="23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4701121" y="2467769"/>
            <a:ext cx="357448" cy="280307"/>
            <a:chOff x="5954913" y="1885950"/>
            <a:chExt cx="1303137" cy="1142685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DFBFE"/>
                </a:clrFrom>
                <a:clrTo>
                  <a:srgbClr val="FD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885950"/>
              <a:ext cx="1085850" cy="103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Isosceles Triangle 13"/>
            <p:cNvSpPr>
              <a:spLocks noChangeArrowheads="1"/>
            </p:cNvSpPr>
            <p:nvPr/>
          </p:nvSpPr>
          <p:spPr bwMode="auto">
            <a:xfrm rot="-8438870">
              <a:off x="5954913" y="2720669"/>
              <a:ext cx="519154" cy="3079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pic>
        <p:nvPicPr>
          <p:cNvPr id="6146" name="Picture 2" descr="http://shop.urnerbarry.com/mm5/graphics/00000001/lithBlueMsc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16828">
            <a:off x="1493780" y="3645014"/>
            <a:ext cx="485905" cy="3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nr2.maryland.gov/fisheries/fishfacts/hardshell_clam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827" y="2825235"/>
            <a:ext cx="320675" cy="2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rnegatshellfish.org/images/snails/oyster_drill_jax_01as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669" y="2219326"/>
            <a:ext cx="236707" cy="1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lrincondelmalacologo.com/Web%20fotos%20gasteropodos%20marinos/Fotos%20coleccion/Melongenidae/Busycon%20canaliculatum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0941" y="1173849"/>
            <a:ext cx="207075" cy="3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285" y="2255612"/>
            <a:ext cx="176381" cy="27373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754033" y="772661"/>
            <a:ext cx="4046829" cy="9234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/>
          <p:cNvSpPr txBox="1"/>
          <p:nvPr/>
        </p:nvSpPr>
        <p:spPr>
          <a:xfrm>
            <a:off x="5744934" y="613898"/>
            <a:ext cx="899048" cy="423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TP = 3</a:t>
            </a:r>
            <a:endParaRPr lang="en-US" sz="11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65470" y="5022767"/>
            <a:ext cx="4178129" cy="950996"/>
          </a:xfrm>
          <a:prstGeom prst="line">
            <a:avLst/>
          </a:prstGeom>
          <a:ln w="38100">
            <a:solidFill>
              <a:srgbClr val="7CCA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Image result for phytoplankton white 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351" y="5687724"/>
            <a:ext cx="63023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sea lettuce on rock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843" y="4662127"/>
            <a:ext cx="681037" cy="7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368022" y="2594757"/>
            <a:ext cx="0" cy="8420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4"/>
          <p:cNvSpPr txBox="1">
            <a:spLocks/>
          </p:cNvSpPr>
          <p:nvPr/>
        </p:nvSpPr>
        <p:spPr>
          <a:xfrm>
            <a:off x="228600" y="273504"/>
            <a:ext cx="8229600" cy="8540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Milford, CT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0352" y="1953597"/>
            <a:ext cx="1244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baseline="0">
                <a:solidFill>
                  <a:prstClr val="black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/>
              <a:t>Avg. </a:t>
            </a:r>
            <a:r>
              <a:rPr lang="en-US" sz="1600" dirty="0"/>
              <a:t>TP = 2.5</a:t>
            </a:r>
          </a:p>
        </p:txBody>
      </p:sp>
    </p:spTree>
    <p:extLst>
      <p:ext uri="{BB962C8B-B14F-4D97-AF65-F5344CB8AC3E}">
        <p14:creationId xmlns:p14="http://schemas.microsoft.com/office/powerpoint/2010/main" val="39175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Level">
    <a:majorFont>
      <a:latin typeface="Garamond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Level">
    <a:majorFont>
      <a:latin typeface="Garamond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Level">
    <a:majorFont>
      <a:latin typeface="Garamond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Level">
    <a:majorFont>
      <a:latin typeface="Garamond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570</Words>
  <Application>Microsoft Office PowerPoint</Application>
  <PresentationFormat>On-screen Show (4:3)</PresentationFormat>
  <Paragraphs>172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Helvetica</vt:lpstr>
      <vt:lpstr>Symbol</vt:lpstr>
      <vt:lpstr>Times New Roman</vt:lpstr>
      <vt:lpstr>Verdana</vt:lpstr>
      <vt:lpstr>Wingdings 2</vt:lpstr>
      <vt:lpstr>Office Theme</vt:lpstr>
      <vt:lpstr>Possible Omnivory in the Muricid Gastropod Urosalpinx cinerea from Long Island Sound, USA</vt:lpstr>
      <vt:lpstr>PowerPoint Presentation</vt:lpstr>
      <vt:lpstr>Potential vs Realized Trophic Position</vt:lpstr>
      <vt:lpstr>Marine Hypothetical Example</vt:lpstr>
      <vt:lpstr>Marine Hypothetical Example</vt:lpstr>
      <vt:lpstr>Food Web Sampling</vt:lpstr>
      <vt:lpstr>PowerPoint Presentation</vt:lpstr>
      <vt:lpstr>PowerPoint Presentation</vt:lpstr>
      <vt:lpstr>PowerPoint Presentation</vt:lpstr>
      <vt:lpstr>Trophic Position Estimates by Site</vt:lpstr>
      <vt:lpstr>PowerPoint Presentation</vt:lpstr>
      <vt:lpstr>Laboratory experiment</vt:lpstr>
      <vt:lpstr>Laboratory experiment</vt:lpstr>
      <vt:lpstr>Reliance on Pelagic Carbon </vt:lpstr>
      <vt:lpstr>Preliminary Conclusions</vt:lpstr>
      <vt:lpstr>Future Work – Diet Analysis</vt:lpstr>
      <vt:lpstr>Future Work - CSIA</vt:lpstr>
      <vt:lpstr>Acknowledgments</vt:lpstr>
    </vt:vector>
  </TitlesOfParts>
  <Company>Murray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Omnivory in the Muricid Gastropod Urosalpinx cinerea from Long Island Sound, USA</dc:title>
  <dc:creator>Michelle Casey</dc:creator>
  <cp:lastModifiedBy>Michelle Casey</cp:lastModifiedBy>
  <cp:revision>61</cp:revision>
  <dcterms:created xsi:type="dcterms:W3CDTF">2017-03-13T19:09:24Z</dcterms:created>
  <dcterms:modified xsi:type="dcterms:W3CDTF">2017-04-04T19:41:05Z</dcterms:modified>
</cp:coreProperties>
</file>