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92" r:id="rId4"/>
    <p:sldId id="259" r:id="rId5"/>
    <p:sldId id="262" r:id="rId6"/>
    <p:sldId id="309" r:id="rId7"/>
    <p:sldId id="306" r:id="rId8"/>
    <p:sldId id="313" r:id="rId9"/>
    <p:sldId id="297" r:id="rId10"/>
    <p:sldId id="264" r:id="rId11"/>
    <p:sldId id="265" r:id="rId12"/>
    <p:sldId id="305" r:id="rId13"/>
    <p:sldId id="322" r:id="rId14"/>
    <p:sldId id="302" r:id="rId15"/>
    <p:sldId id="266" r:id="rId16"/>
    <p:sldId id="268" r:id="rId17"/>
    <p:sldId id="304" r:id="rId18"/>
    <p:sldId id="260" r:id="rId19"/>
    <p:sldId id="261" r:id="rId20"/>
    <p:sldId id="270" r:id="rId21"/>
    <p:sldId id="271" r:id="rId22"/>
    <p:sldId id="273" r:id="rId23"/>
    <p:sldId id="274" r:id="rId24"/>
    <p:sldId id="277" r:id="rId25"/>
    <p:sldId id="278" r:id="rId26"/>
    <p:sldId id="319" r:id="rId27"/>
    <p:sldId id="318" r:id="rId28"/>
    <p:sldId id="28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12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5C4D85-6044-4E08-A661-87E5B99B598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0751DA5-1A01-4FCD-A0E4-D1D9EA568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EA52-2B50-4373-BF17-DAF4E7A1FD2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15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1DA5-1A01-4FCD-A0E4-D1D9EA5689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30E9-C060-48C7-BC8E-48B3A93189BB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1182-ECD0-471E-AD78-3FD33982E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www.herrenknecht.com/en/products/core-products/mining/shaft-boring-machine-sbm/sbm-video-e.html?tx_torrvideoteaser_video%5bvideo%5d=53&amp;tx_torrvideoteaser_video%5baction%5d=detail&amp;tx_torrvideoteaser_video%5bcontroller%5d=Video&amp;cHash=b31dd3832c06b92cff643fa3c6193dca&amp;type=9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untmidwest.com/industrial-space-for-lease/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brunson.us/metrology-optical-measurement-products-alignment-about-brunson/metrology-optical-measurement-products-alignment-brunson-history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zismile.com/2010/11/30/underground_data_center_26_pics-2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ld-storage-investment-perspectives-jll-nov2014.pdf/" TargetMode="Externa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yerswes@msn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hyperlink" Target="http://www.globalsecurity.org/wmd/facility/images/cmc-cmdctr-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0" Type="http://schemas.openxmlformats.org/officeDocument/2006/relationships/hyperlink" Target="http://www.globalsecurity.org/wmd/facility/images/cmc-portal.jpg" TargetMode="External"/><Relationship Id="rId4" Type="http://schemas.openxmlformats.org/officeDocument/2006/relationships/hyperlink" Target="http://www.globalsecurity.org/wmd/facility/images/cmas2.jpg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hyperlink" Target="http://en.wikipedia.org/wiki/Rock_bolt" TargetMode="External"/><Relationship Id="rId7" Type="http://schemas.openxmlformats.org/officeDocument/2006/relationships/hyperlink" Target="http://www.niagarafrontier.com/chrono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bittooth.blogspot.com/2010_08_01_archive.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Potential for Underground Facilities in Granites of </a:t>
            </a:r>
            <a:r>
              <a:rPr lang="en-US" sz="2800" b="1" dirty="0"/>
              <a:t>the Southeastern U.S.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  <a:p>
            <a:pPr algn="ctr"/>
            <a:r>
              <a:rPr lang="en-US" sz="1000" dirty="0"/>
              <a:t>  </a:t>
            </a:r>
            <a:endParaRPr lang="en-US" sz="1000" b="1" dirty="0" smtClean="0"/>
          </a:p>
          <a:p>
            <a:pPr algn="ctr"/>
            <a:r>
              <a:rPr lang="en-US" b="1" dirty="0" smtClean="0"/>
              <a:t>Geological Society of America </a:t>
            </a:r>
          </a:p>
          <a:p>
            <a:pPr algn="ctr"/>
            <a:r>
              <a:rPr lang="en-US" b="1" dirty="0" smtClean="0"/>
              <a:t>2017 Southeastern Section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30–31 March, 2017, Richmond, VA</a:t>
            </a:r>
            <a:endParaRPr lang="en-US" altLang="en-US" b="1" i="1" dirty="0" smtClean="0"/>
          </a:p>
          <a:p>
            <a:pPr algn="ctr"/>
            <a:endParaRPr lang="en-US" altLang="en-US" sz="2000" i="1" dirty="0" smtClean="0"/>
          </a:p>
          <a:p>
            <a:pPr algn="ctr"/>
            <a:endParaRPr lang="en-US" altLang="en-US" sz="2000" i="1" dirty="0" smtClean="0"/>
          </a:p>
          <a:p>
            <a:pPr algn="ctr"/>
            <a:r>
              <a:rPr lang="en-US" altLang="en-US" sz="2400" b="1" dirty="0" smtClean="0"/>
              <a:t>C. W. Myers</a:t>
            </a:r>
          </a:p>
          <a:p>
            <a:pPr algn="ctr"/>
            <a:endParaRPr lang="en-US" altLang="en-US" sz="2400" b="1" dirty="0" smtClean="0"/>
          </a:p>
          <a:p>
            <a:pPr algn="ctr"/>
            <a:r>
              <a:rPr lang="en-US" altLang="en-US" sz="2000" b="1" dirty="0" smtClean="0"/>
              <a:t>Former Division Director, Earth and Environmental Sciences Division—Retired </a:t>
            </a:r>
          </a:p>
          <a:p>
            <a:pPr algn="ctr"/>
            <a:r>
              <a:rPr lang="en-US" altLang="en-US" sz="2000" b="1" dirty="0" smtClean="0"/>
              <a:t>Los Alamos National Laboratory, Los Alamos, N. M. </a:t>
            </a:r>
            <a:endParaRPr lang="en-US" alt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80" y="3303540"/>
            <a:ext cx="348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--</a:t>
            </a:r>
            <a:r>
              <a:rPr lang="en-US" sz="1400" b="1" dirty="0"/>
              <a:t>a</a:t>
            </a:r>
            <a:r>
              <a:rPr lang="en-US" sz="1400" b="1" dirty="0" smtClean="0"/>
              <a:t>utomated, computerized drilling jumbos, </a:t>
            </a:r>
          </a:p>
          <a:p>
            <a:r>
              <a:rPr lang="en-US" sz="1400" b="1" dirty="0" smtClean="0"/>
              <a:t>--more durable drill steel, </a:t>
            </a:r>
          </a:p>
          <a:p>
            <a:r>
              <a:rPr lang="en-US" sz="1400" b="1" dirty="0" smtClean="0"/>
              <a:t>--advanced rock support, </a:t>
            </a:r>
          </a:p>
          <a:p>
            <a:r>
              <a:rPr lang="en-US" sz="1400" b="1" dirty="0" smtClean="0"/>
              <a:t>--improved explosives, improved ventilation</a:t>
            </a:r>
          </a:p>
        </p:txBody>
      </p:sp>
      <p:pic>
        <p:nvPicPr>
          <p:cNvPr id="3" name="Picture 2" descr="Tunnel_Boring_Machine_%28Yucca_Mt%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014" y="897181"/>
            <a:ext cx="2727378" cy="20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8752" y="935191"/>
            <a:ext cx="1622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Tunnel Boring Machine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818885"/>
            <a:ext cx="0" cy="5807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380" y="764533"/>
            <a:ext cx="8756766" cy="54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diagram V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047" y="4390056"/>
            <a:ext cx="3985099" cy="20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04641" y="5886765"/>
            <a:ext cx="108074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Vertical  Shaft</a:t>
            </a:r>
          </a:p>
          <a:p>
            <a:r>
              <a:rPr lang="en-US" sz="1050" dirty="0" smtClean="0"/>
              <a:t>Sinking Machine</a:t>
            </a:r>
            <a:endParaRPr lang="en-US" sz="1050" dirty="0"/>
          </a:p>
        </p:txBody>
      </p:sp>
      <p:pic>
        <p:nvPicPr>
          <p:cNvPr id="10" name="Picture 4" descr="Shaft Boring Machine-Preview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7" r="10385"/>
          <a:stretch/>
        </p:blipFill>
        <p:spPr bwMode="auto">
          <a:xfrm>
            <a:off x="4606762" y="2232770"/>
            <a:ext cx="2533301" cy="21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252" y="2321501"/>
            <a:ext cx="85048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Shaft Boring Machine</a:t>
            </a:r>
            <a:endParaRPr lang="en-US" sz="1100" dirty="0"/>
          </a:p>
        </p:txBody>
      </p:sp>
      <p:pic>
        <p:nvPicPr>
          <p:cNvPr id="12" name="Picture 11" descr="Description: C:\Users\Wes Myers\Pictures\My Scans\2012-02 (Feb)\scan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16" t="39999" b="26500"/>
          <a:stretch>
            <a:fillRect/>
          </a:stretch>
        </p:blipFill>
        <p:spPr bwMode="auto">
          <a:xfrm>
            <a:off x="68878" y="4422133"/>
            <a:ext cx="3025918" cy="19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692" y="6493824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smtClean="0"/>
              <a:t>S</a:t>
            </a:r>
            <a:r>
              <a:rPr lang="en-US" sz="1100" dirty="0"/>
              <a:t>. </a:t>
            </a:r>
            <a:r>
              <a:rPr lang="en-US" sz="1100" dirty="0" err="1"/>
              <a:t>Zare</a:t>
            </a:r>
            <a:r>
              <a:rPr lang="en-US" sz="1100" dirty="0"/>
              <a:t> and A. </a:t>
            </a:r>
            <a:r>
              <a:rPr lang="en-US" sz="1100" dirty="0" err="1"/>
              <a:t>Bruland</a:t>
            </a:r>
            <a:r>
              <a:rPr lang="en-US" sz="1100" dirty="0"/>
              <a:t>, </a:t>
            </a:r>
            <a:r>
              <a:rPr lang="en-US" sz="1100" dirty="0" smtClean="0"/>
              <a:t>2007)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088985" y="4669592"/>
            <a:ext cx="144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36% cost reduction</a:t>
            </a:r>
            <a:r>
              <a:rPr lang="en-US" dirty="0" smtClean="0"/>
              <a:t>—</a:t>
            </a:r>
          </a:p>
          <a:p>
            <a:r>
              <a:rPr lang="en-US" sz="1400" dirty="0" smtClean="0"/>
              <a:t>(Study of 60m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road tunnels</a:t>
            </a:r>
          </a:p>
          <a:p>
            <a:r>
              <a:rPr lang="en-US" sz="1400" dirty="0" smtClean="0"/>
              <a:t>In Norway)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37647" y="4656044"/>
            <a:ext cx="1752600" cy="4154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05828" y="6495803"/>
            <a:ext cx="306846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sources:  Dirlling.kr and</a:t>
            </a:r>
            <a:r>
              <a:rPr lang="en-US" sz="1100" dirty="0"/>
              <a:t> </a:t>
            </a:r>
            <a:r>
              <a:rPr lang="en-US" sz="1100" dirty="0" smtClean="0"/>
              <a:t>Herrenknecht.com</a:t>
            </a:r>
            <a:endParaRPr lang="en-US" sz="11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58" y="836247"/>
            <a:ext cx="3934389" cy="232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5890" y="935190"/>
            <a:ext cx="1099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Drill-and-Blast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4857" y="152400"/>
            <a:ext cx="845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Reduce Construction Cost:  2. Use modern excavation technology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380" y="4257647"/>
            <a:ext cx="4191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5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506" y="15381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06" y="1309545"/>
            <a:ext cx="7620000" cy="17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ord 6"/>
          <p:cNvSpPr/>
          <p:nvPr/>
        </p:nvSpPr>
        <p:spPr>
          <a:xfrm rot="5400000">
            <a:off x="2171007" y="4691173"/>
            <a:ext cx="919964" cy="2662822"/>
          </a:xfrm>
          <a:custGeom>
            <a:avLst/>
            <a:gdLst>
              <a:gd name="connsiteX0" fmla="*/ 2879229 w 3009901"/>
              <a:gd name="connsiteY0" fmla="*/ 4746129 h 6743700"/>
              <a:gd name="connsiteX1" fmla="*/ 137712 w 3009901"/>
              <a:gd name="connsiteY1" fmla="*/ 4780943 h 6743700"/>
              <a:gd name="connsiteX2" fmla="*/ 117509 w 3009901"/>
              <a:gd name="connsiteY2" fmla="*/ 2065645 h 6743700"/>
              <a:gd name="connsiteX3" fmla="*/ 2857108 w 3009901"/>
              <a:gd name="connsiteY3" fmla="*/ 1891509 h 6743700"/>
              <a:gd name="connsiteX4" fmla="*/ 2879229 w 3009901"/>
              <a:gd name="connsiteY4" fmla="*/ 4746129 h 6743700"/>
              <a:gd name="connsiteX0" fmla="*/ 2879229 w 2879229"/>
              <a:gd name="connsiteY0" fmla="*/ 4731523 h 6729095"/>
              <a:gd name="connsiteX1" fmla="*/ 137712 w 2879229"/>
              <a:gd name="connsiteY1" fmla="*/ 4766337 h 6729095"/>
              <a:gd name="connsiteX2" fmla="*/ 117509 w 2879229"/>
              <a:gd name="connsiteY2" fmla="*/ 2051039 h 6729095"/>
              <a:gd name="connsiteX3" fmla="*/ 2875963 w 2879229"/>
              <a:gd name="connsiteY3" fmla="*/ 1905183 h 6729095"/>
              <a:gd name="connsiteX4" fmla="*/ 2879229 w 2879229"/>
              <a:gd name="connsiteY4" fmla="*/ 4731523 h 6729095"/>
              <a:gd name="connsiteX0" fmla="*/ 3039540 w 3039540"/>
              <a:gd name="connsiteY0" fmla="*/ 4763776 h 6059196"/>
              <a:gd name="connsiteX1" fmla="*/ 298023 w 3039540"/>
              <a:gd name="connsiteY1" fmla="*/ 4798590 h 6059196"/>
              <a:gd name="connsiteX2" fmla="*/ 183552 w 3039540"/>
              <a:gd name="connsiteY2" fmla="*/ 2017304 h 6059196"/>
              <a:gd name="connsiteX3" fmla="*/ 3036274 w 3039540"/>
              <a:gd name="connsiteY3" fmla="*/ 1937436 h 6059196"/>
              <a:gd name="connsiteX4" fmla="*/ 3039540 w 3039540"/>
              <a:gd name="connsiteY4" fmla="*/ 4763776 h 6059196"/>
              <a:gd name="connsiteX0" fmla="*/ 2912442 w 2912442"/>
              <a:gd name="connsiteY0" fmla="*/ 4763776 h 6702278"/>
              <a:gd name="connsiteX1" fmla="*/ 566850 w 2912442"/>
              <a:gd name="connsiteY1" fmla="*/ 6269171 h 6702278"/>
              <a:gd name="connsiteX2" fmla="*/ 56454 w 2912442"/>
              <a:gd name="connsiteY2" fmla="*/ 2017304 h 6702278"/>
              <a:gd name="connsiteX3" fmla="*/ 2909176 w 2912442"/>
              <a:gd name="connsiteY3" fmla="*/ 1937436 h 6702278"/>
              <a:gd name="connsiteX4" fmla="*/ 2912442 w 2912442"/>
              <a:gd name="connsiteY4" fmla="*/ 4763776 h 6702278"/>
              <a:gd name="connsiteX0" fmla="*/ 3236821 w 3236821"/>
              <a:gd name="connsiteY0" fmla="*/ 4293682 h 6153564"/>
              <a:gd name="connsiteX1" fmla="*/ 891229 w 3236821"/>
              <a:gd name="connsiteY1" fmla="*/ 5799077 h 6153564"/>
              <a:gd name="connsiteX2" fmla="*/ 32041 w 3236821"/>
              <a:gd name="connsiteY2" fmla="*/ 2678426 h 6153564"/>
              <a:gd name="connsiteX3" fmla="*/ 3233555 w 3236821"/>
              <a:gd name="connsiteY3" fmla="*/ 1467342 h 6153564"/>
              <a:gd name="connsiteX4" fmla="*/ 3236821 w 3236821"/>
              <a:gd name="connsiteY4" fmla="*/ 4293682 h 6153564"/>
              <a:gd name="connsiteX0" fmla="*/ 3236821 w 3236821"/>
              <a:gd name="connsiteY0" fmla="*/ 5076317 h 6936199"/>
              <a:gd name="connsiteX1" fmla="*/ 891229 w 3236821"/>
              <a:gd name="connsiteY1" fmla="*/ 6581712 h 6936199"/>
              <a:gd name="connsiteX2" fmla="*/ 32041 w 3236821"/>
              <a:gd name="connsiteY2" fmla="*/ 3461061 h 6936199"/>
              <a:gd name="connsiteX3" fmla="*/ 1725268 w 3236821"/>
              <a:gd name="connsiteY3" fmla="*/ 1156468 h 6936199"/>
              <a:gd name="connsiteX4" fmla="*/ 3236821 w 3236821"/>
              <a:gd name="connsiteY4" fmla="*/ 5076317 h 6936199"/>
              <a:gd name="connsiteX0" fmla="*/ 2657834 w 2657834"/>
              <a:gd name="connsiteY0" fmla="*/ 5142304 h 6968473"/>
              <a:gd name="connsiteX1" fmla="*/ 887277 w 2657834"/>
              <a:gd name="connsiteY1" fmla="*/ 6581712 h 6968473"/>
              <a:gd name="connsiteX2" fmla="*/ 28089 w 2657834"/>
              <a:gd name="connsiteY2" fmla="*/ 3461061 h 6968473"/>
              <a:gd name="connsiteX3" fmla="*/ 1721316 w 2657834"/>
              <a:gd name="connsiteY3" fmla="*/ 1156468 h 6968473"/>
              <a:gd name="connsiteX4" fmla="*/ 2657834 w 2657834"/>
              <a:gd name="connsiteY4" fmla="*/ 5142304 h 6968473"/>
              <a:gd name="connsiteX0" fmla="*/ 2240723 w 2240723"/>
              <a:gd name="connsiteY0" fmla="*/ 5038609 h 6918270"/>
              <a:gd name="connsiteX1" fmla="*/ 884943 w 2240723"/>
              <a:gd name="connsiteY1" fmla="*/ 6581712 h 6918270"/>
              <a:gd name="connsiteX2" fmla="*/ 25755 w 2240723"/>
              <a:gd name="connsiteY2" fmla="*/ 3461061 h 6918270"/>
              <a:gd name="connsiteX3" fmla="*/ 1718982 w 2240723"/>
              <a:gd name="connsiteY3" fmla="*/ 1156468 h 6918270"/>
              <a:gd name="connsiteX4" fmla="*/ 2240723 w 2240723"/>
              <a:gd name="connsiteY4" fmla="*/ 5038609 h 69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723" h="6918270">
                <a:moveTo>
                  <a:pt x="2240723" y="5038609"/>
                </a:moveTo>
                <a:cubicBezTo>
                  <a:pt x="1713432" y="7685536"/>
                  <a:pt x="1254104" y="6844637"/>
                  <a:pt x="884943" y="6581712"/>
                </a:cubicBezTo>
                <a:cubicBezTo>
                  <a:pt x="515782" y="6318787"/>
                  <a:pt x="-137678" y="4332495"/>
                  <a:pt x="25755" y="3461061"/>
                </a:cubicBezTo>
                <a:cubicBezTo>
                  <a:pt x="526546" y="790814"/>
                  <a:pt x="1151428" y="-1445872"/>
                  <a:pt x="1718982" y="1156468"/>
                </a:cubicBezTo>
                <a:cubicBezTo>
                  <a:pt x="1726356" y="2108008"/>
                  <a:pt x="2233349" y="4087069"/>
                  <a:pt x="2240723" y="503860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04021" y="4655207"/>
            <a:ext cx="8001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00657" y="4540907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7473" y="5056698"/>
            <a:ext cx="8229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Avli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18321" y="4426607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00711" y="4540907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0564" y="4537443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464448" y="4524743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1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Reduce Construction </a:t>
            </a:r>
            <a:r>
              <a:rPr lang="en-US" sz="2400" b="1" dirty="0"/>
              <a:t>Cost: </a:t>
            </a:r>
            <a:r>
              <a:rPr lang="en-US" sz="2400" b="1" dirty="0" smtClean="0"/>
              <a:t> 3. Tunnel (horizontal) entry </a:t>
            </a:r>
            <a:r>
              <a:rPr lang="en-US" sz="2400" b="1" dirty="0"/>
              <a:t>m</a:t>
            </a:r>
            <a:r>
              <a:rPr lang="en-US" sz="2400" b="1" dirty="0" smtClean="0"/>
              <a:t>ight be possible if topographic relief is sufficient.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1" y="5559414"/>
            <a:ext cx="7130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Avoid shaft entry if possible.  Shaft sinking cost are usually higher</a:t>
            </a:r>
          </a:p>
          <a:p>
            <a:r>
              <a:rPr lang="en-US" sz="2000" b="1" dirty="0" smtClean="0"/>
              <a:t> than tunneling cost….all other things being equal. 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16200000">
            <a:off x="3733800" y="2438400"/>
            <a:ext cx="1143000" cy="3733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70901" y="3593969"/>
            <a:ext cx="5187099" cy="1435231"/>
          </a:xfrm>
          <a:custGeom>
            <a:avLst/>
            <a:gdLst>
              <a:gd name="connsiteX0" fmla="*/ 5161175 w 5173729"/>
              <a:gd name="connsiteY0" fmla="*/ 1282045 h 1453464"/>
              <a:gd name="connsiteX1" fmla="*/ 5142322 w 5173729"/>
              <a:gd name="connsiteY1" fmla="*/ 1267905 h 1453464"/>
              <a:gd name="connsiteX2" fmla="*/ 5123468 w 5173729"/>
              <a:gd name="connsiteY2" fmla="*/ 1249052 h 1453464"/>
              <a:gd name="connsiteX3" fmla="*/ 5114041 w 5173729"/>
              <a:gd name="connsiteY3" fmla="*/ 1230198 h 1453464"/>
              <a:gd name="connsiteX4" fmla="*/ 5095188 w 5173729"/>
              <a:gd name="connsiteY4" fmla="*/ 1197204 h 1453464"/>
              <a:gd name="connsiteX5" fmla="*/ 5090474 w 5173729"/>
              <a:gd name="connsiteY5" fmla="*/ 1154784 h 1453464"/>
              <a:gd name="connsiteX6" fmla="*/ 5081047 w 5173729"/>
              <a:gd name="connsiteY6" fmla="*/ 1140643 h 1453464"/>
              <a:gd name="connsiteX7" fmla="*/ 5057480 w 5173729"/>
              <a:gd name="connsiteY7" fmla="*/ 1112363 h 1453464"/>
              <a:gd name="connsiteX8" fmla="*/ 5015060 w 5173729"/>
              <a:gd name="connsiteY8" fmla="*/ 1060516 h 1453464"/>
              <a:gd name="connsiteX9" fmla="*/ 4986779 w 5173729"/>
              <a:gd name="connsiteY9" fmla="*/ 1032235 h 1453464"/>
              <a:gd name="connsiteX10" fmla="*/ 4972639 w 5173729"/>
              <a:gd name="connsiteY10" fmla="*/ 1018095 h 1453464"/>
              <a:gd name="connsiteX11" fmla="*/ 4958499 w 5173729"/>
              <a:gd name="connsiteY11" fmla="*/ 1003955 h 1453464"/>
              <a:gd name="connsiteX12" fmla="*/ 4939645 w 5173729"/>
              <a:gd name="connsiteY12" fmla="*/ 961534 h 1453464"/>
              <a:gd name="connsiteX13" fmla="*/ 4925505 w 5173729"/>
              <a:gd name="connsiteY13" fmla="*/ 947394 h 1453464"/>
              <a:gd name="connsiteX14" fmla="*/ 4911365 w 5173729"/>
              <a:gd name="connsiteY14" fmla="*/ 914400 h 1453464"/>
              <a:gd name="connsiteX15" fmla="*/ 4901938 w 5173729"/>
              <a:gd name="connsiteY15" fmla="*/ 895546 h 1453464"/>
              <a:gd name="connsiteX16" fmla="*/ 4868944 w 5173729"/>
              <a:gd name="connsiteY16" fmla="*/ 867266 h 1453464"/>
              <a:gd name="connsiteX17" fmla="*/ 4845377 w 5173729"/>
              <a:gd name="connsiteY17" fmla="*/ 838986 h 1453464"/>
              <a:gd name="connsiteX18" fmla="*/ 4821810 w 5173729"/>
              <a:gd name="connsiteY18" fmla="*/ 805992 h 1453464"/>
              <a:gd name="connsiteX19" fmla="*/ 4812384 w 5173729"/>
              <a:gd name="connsiteY19" fmla="*/ 787138 h 1453464"/>
              <a:gd name="connsiteX20" fmla="*/ 4798243 w 5173729"/>
              <a:gd name="connsiteY20" fmla="*/ 777711 h 1453464"/>
              <a:gd name="connsiteX21" fmla="*/ 4779390 w 5173729"/>
              <a:gd name="connsiteY21" fmla="*/ 758858 h 1453464"/>
              <a:gd name="connsiteX22" fmla="*/ 4760536 w 5173729"/>
              <a:gd name="connsiteY22" fmla="*/ 730577 h 1453464"/>
              <a:gd name="connsiteX23" fmla="*/ 4751109 w 5173729"/>
              <a:gd name="connsiteY23" fmla="*/ 702297 h 1453464"/>
              <a:gd name="connsiteX24" fmla="*/ 4746396 w 5173729"/>
              <a:gd name="connsiteY24" fmla="*/ 688157 h 1453464"/>
              <a:gd name="connsiteX25" fmla="*/ 4713402 w 5173729"/>
              <a:gd name="connsiteY25" fmla="*/ 645736 h 1453464"/>
              <a:gd name="connsiteX26" fmla="*/ 4689835 w 5173729"/>
              <a:gd name="connsiteY26" fmla="*/ 608029 h 1453464"/>
              <a:gd name="connsiteX27" fmla="*/ 4670981 w 5173729"/>
              <a:gd name="connsiteY27" fmla="*/ 589175 h 1453464"/>
              <a:gd name="connsiteX28" fmla="*/ 4647414 w 5173729"/>
              <a:gd name="connsiteY28" fmla="*/ 565608 h 1453464"/>
              <a:gd name="connsiteX29" fmla="*/ 4637988 w 5173729"/>
              <a:gd name="connsiteY29" fmla="*/ 551468 h 1453464"/>
              <a:gd name="connsiteX30" fmla="*/ 4595567 w 5173729"/>
              <a:gd name="connsiteY30" fmla="*/ 518474 h 1453464"/>
              <a:gd name="connsiteX31" fmla="*/ 4581427 w 5173729"/>
              <a:gd name="connsiteY31" fmla="*/ 509047 h 1453464"/>
              <a:gd name="connsiteX32" fmla="*/ 4562573 w 5173729"/>
              <a:gd name="connsiteY32" fmla="*/ 504334 h 1453464"/>
              <a:gd name="connsiteX33" fmla="*/ 4543720 w 5173729"/>
              <a:gd name="connsiteY33" fmla="*/ 494907 h 1453464"/>
              <a:gd name="connsiteX34" fmla="*/ 4529579 w 5173729"/>
              <a:gd name="connsiteY34" fmla="*/ 485480 h 1453464"/>
              <a:gd name="connsiteX35" fmla="*/ 4515439 w 5173729"/>
              <a:gd name="connsiteY35" fmla="*/ 480767 h 1453464"/>
              <a:gd name="connsiteX36" fmla="*/ 4487159 w 5173729"/>
              <a:gd name="connsiteY36" fmla="*/ 452487 h 1453464"/>
              <a:gd name="connsiteX37" fmla="*/ 4473019 w 5173729"/>
              <a:gd name="connsiteY37" fmla="*/ 438346 h 1453464"/>
              <a:gd name="connsiteX38" fmla="*/ 4458878 w 5173729"/>
              <a:gd name="connsiteY38" fmla="*/ 428920 h 1453464"/>
              <a:gd name="connsiteX39" fmla="*/ 4449452 w 5173729"/>
              <a:gd name="connsiteY39" fmla="*/ 414779 h 1453464"/>
              <a:gd name="connsiteX40" fmla="*/ 4435311 w 5173729"/>
              <a:gd name="connsiteY40" fmla="*/ 410066 h 1453464"/>
              <a:gd name="connsiteX41" fmla="*/ 4430598 w 5173729"/>
              <a:gd name="connsiteY41" fmla="*/ 395926 h 1453464"/>
              <a:gd name="connsiteX42" fmla="*/ 4402318 w 5173729"/>
              <a:gd name="connsiteY42" fmla="*/ 386499 h 1453464"/>
              <a:gd name="connsiteX43" fmla="*/ 4388177 w 5173729"/>
              <a:gd name="connsiteY43" fmla="*/ 377072 h 1453464"/>
              <a:gd name="connsiteX44" fmla="*/ 4298623 w 5173729"/>
              <a:gd name="connsiteY44" fmla="*/ 353505 h 1453464"/>
              <a:gd name="connsiteX45" fmla="*/ 4284483 w 5173729"/>
              <a:gd name="connsiteY45" fmla="*/ 344078 h 1453464"/>
              <a:gd name="connsiteX46" fmla="*/ 4265629 w 5173729"/>
              <a:gd name="connsiteY46" fmla="*/ 334652 h 1453464"/>
              <a:gd name="connsiteX47" fmla="*/ 4232635 w 5173729"/>
              <a:gd name="connsiteY47" fmla="*/ 315798 h 1453464"/>
              <a:gd name="connsiteX48" fmla="*/ 4204355 w 5173729"/>
              <a:gd name="connsiteY48" fmla="*/ 296944 h 1453464"/>
              <a:gd name="connsiteX49" fmla="*/ 4190214 w 5173729"/>
              <a:gd name="connsiteY49" fmla="*/ 282804 h 1453464"/>
              <a:gd name="connsiteX50" fmla="*/ 4161934 w 5173729"/>
              <a:gd name="connsiteY50" fmla="*/ 273377 h 1453464"/>
              <a:gd name="connsiteX51" fmla="*/ 4119513 w 5173729"/>
              <a:gd name="connsiteY51" fmla="*/ 249810 h 1453464"/>
              <a:gd name="connsiteX52" fmla="*/ 4105373 w 5173729"/>
              <a:gd name="connsiteY52" fmla="*/ 240384 h 1453464"/>
              <a:gd name="connsiteX53" fmla="*/ 4025245 w 5173729"/>
              <a:gd name="connsiteY53" fmla="*/ 230957 h 1453464"/>
              <a:gd name="connsiteX54" fmla="*/ 4011105 w 5173729"/>
              <a:gd name="connsiteY54" fmla="*/ 221530 h 1453464"/>
              <a:gd name="connsiteX55" fmla="*/ 3978111 w 5173729"/>
              <a:gd name="connsiteY55" fmla="*/ 216817 h 1453464"/>
              <a:gd name="connsiteX56" fmla="*/ 3954544 w 5173729"/>
              <a:gd name="connsiteY56" fmla="*/ 212103 h 1453464"/>
              <a:gd name="connsiteX57" fmla="*/ 3940404 w 5173729"/>
              <a:gd name="connsiteY57" fmla="*/ 202676 h 1453464"/>
              <a:gd name="connsiteX58" fmla="*/ 3879130 w 5173729"/>
              <a:gd name="connsiteY58" fmla="*/ 193250 h 1453464"/>
              <a:gd name="connsiteX59" fmla="*/ 3813142 w 5173729"/>
              <a:gd name="connsiteY59" fmla="*/ 179109 h 1453464"/>
              <a:gd name="connsiteX60" fmla="*/ 3794289 w 5173729"/>
              <a:gd name="connsiteY60" fmla="*/ 174396 h 1453464"/>
              <a:gd name="connsiteX61" fmla="*/ 3742441 w 5173729"/>
              <a:gd name="connsiteY61" fmla="*/ 160256 h 1453464"/>
              <a:gd name="connsiteX62" fmla="*/ 3718874 w 5173729"/>
              <a:gd name="connsiteY62" fmla="*/ 146116 h 1453464"/>
              <a:gd name="connsiteX63" fmla="*/ 3685880 w 5173729"/>
              <a:gd name="connsiteY63" fmla="*/ 127262 h 1453464"/>
              <a:gd name="connsiteX64" fmla="*/ 3638746 w 5173729"/>
              <a:gd name="connsiteY64" fmla="*/ 117835 h 1453464"/>
              <a:gd name="connsiteX65" fmla="*/ 3615179 w 5173729"/>
              <a:gd name="connsiteY65" fmla="*/ 113122 h 1453464"/>
              <a:gd name="connsiteX66" fmla="*/ 3525625 w 5173729"/>
              <a:gd name="connsiteY66" fmla="*/ 103695 h 1453464"/>
              <a:gd name="connsiteX67" fmla="*/ 3440784 w 5173729"/>
              <a:gd name="connsiteY67" fmla="*/ 94268 h 1453464"/>
              <a:gd name="connsiteX68" fmla="*/ 3393650 w 5173729"/>
              <a:gd name="connsiteY68" fmla="*/ 84841 h 1453464"/>
              <a:gd name="connsiteX69" fmla="*/ 3238107 w 5173729"/>
              <a:gd name="connsiteY69" fmla="*/ 94268 h 1453464"/>
              <a:gd name="connsiteX70" fmla="*/ 3223967 w 5173729"/>
              <a:gd name="connsiteY70" fmla="*/ 98982 h 1453464"/>
              <a:gd name="connsiteX71" fmla="*/ 3124986 w 5173729"/>
              <a:gd name="connsiteY71" fmla="*/ 108408 h 1453464"/>
              <a:gd name="connsiteX72" fmla="*/ 3068425 w 5173729"/>
              <a:gd name="connsiteY72" fmla="*/ 98982 h 1453464"/>
              <a:gd name="connsiteX73" fmla="*/ 3054285 w 5173729"/>
              <a:gd name="connsiteY73" fmla="*/ 89555 h 1453464"/>
              <a:gd name="connsiteX74" fmla="*/ 3016577 w 5173729"/>
              <a:gd name="connsiteY74" fmla="*/ 80128 h 1453464"/>
              <a:gd name="connsiteX75" fmla="*/ 2983584 w 5173729"/>
              <a:gd name="connsiteY75" fmla="*/ 51847 h 1453464"/>
              <a:gd name="connsiteX76" fmla="*/ 2964730 w 5173729"/>
              <a:gd name="connsiteY76" fmla="*/ 47134 h 1453464"/>
              <a:gd name="connsiteX77" fmla="*/ 2936450 w 5173729"/>
              <a:gd name="connsiteY77" fmla="*/ 28280 h 1453464"/>
              <a:gd name="connsiteX78" fmla="*/ 2908169 w 5173729"/>
              <a:gd name="connsiteY78" fmla="*/ 18854 h 1453464"/>
              <a:gd name="connsiteX79" fmla="*/ 2894029 w 5173729"/>
              <a:gd name="connsiteY79" fmla="*/ 14140 h 1453464"/>
              <a:gd name="connsiteX80" fmla="*/ 2875175 w 5173729"/>
              <a:gd name="connsiteY80" fmla="*/ 4713 h 1453464"/>
              <a:gd name="connsiteX81" fmla="*/ 2832755 w 5173729"/>
              <a:gd name="connsiteY81" fmla="*/ 0 h 1453464"/>
              <a:gd name="connsiteX82" fmla="*/ 2696066 w 5173729"/>
              <a:gd name="connsiteY82" fmla="*/ 9427 h 1453464"/>
              <a:gd name="connsiteX83" fmla="*/ 2644219 w 5173729"/>
              <a:gd name="connsiteY83" fmla="*/ 14140 h 1453464"/>
              <a:gd name="connsiteX84" fmla="*/ 2601798 w 5173729"/>
              <a:gd name="connsiteY84" fmla="*/ 23567 h 1453464"/>
              <a:gd name="connsiteX85" fmla="*/ 2582944 w 5173729"/>
              <a:gd name="connsiteY85" fmla="*/ 32994 h 1453464"/>
              <a:gd name="connsiteX86" fmla="*/ 2498103 w 5173729"/>
              <a:gd name="connsiteY86" fmla="*/ 56561 h 1453464"/>
              <a:gd name="connsiteX87" fmla="*/ 2380268 w 5173729"/>
              <a:gd name="connsiteY87" fmla="*/ 65988 h 1453464"/>
              <a:gd name="connsiteX88" fmla="*/ 2295427 w 5173729"/>
              <a:gd name="connsiteY88" fmla="*/ 80128 h 1453464"/>
              <a:gd name="connsiteX89" fmla="*/ 2215299 w 5173729"/>
              <a:gd name="connsiteY89" fmla="*/ 94268 h 1453464"/>
              <a:gd name="connsiteX90" fmla="*/ 2158738 w 5173729"/>
              <a:gd name="connsiteY90" fmla="*/ 89555 h 1453464"/>
              <a:gd name="connsiteX91" fmla="*/ 2125744 w 5173729"/>
              <a:gd name="connsiteY91" fmla="*/ 80128 h 1453464"/>
              <a:gd name="connsiteX92" fmla="*/ 2083324 w 5173729"/>
              <a:gd name="connsiteY92" fmla="*/ 70701 h 1453464"/>
              <a:gd name="connsiteX93" fmla="*/ 1875934 w 5173729"/>
              <a:gd name="connsiteY93" fmla="*/ 61274 h 1453464"/>
              <a:gd name="connsiteX94" fmla="*/ 1819373 w 5173729"/>
              <a:gd name="connsiteY94" fmla="*/ 65988 h 1453464"/>
              <a:gd name="connsiteX95" fmla="*/ 1781666 w 5173729"/>
              <a:gd name="connsiteY95" fmla="*/ 84841 h 1453464"/>
              <a:gd name="connsiteX96" fmla="*/ 1762812 w 5173729"/>
              <a:gd name="connsiteY96" fmla="*/ 89555 h 1453464"/>
              <a:gd name="connsiteX97" fmla="*/ 1743959 w 5173729"/>
              <a:gd name="connsiteY97" fmla="*/ 98982 h 1453464"/>
              <a:gd name="connsiteX98" fmla="*/ 1729819 w 5173729"/>
              <a:gd name="connsiteY98" fmla="*/ 108408 h 1453464"/>
              <a:gd name="connsiteX99" fmla="*/ 1692111 w 5173729"/>
              <a:gd name="connsiteY99" fmla="*/ 117835 h 1453464"/>
              <a:gd name="connsiteX100" fmla="*/ 1673258 w 5173729"/>
              <a:gd name="connsiteY100" fmla="*/ 122549 h 1453464"/>
              <a:gd name="connsiteX101" fmla="*/ 1654404 w 5173729"/>
              <a:gd name="connsiteY101" fmla="*/ 131975 h 1453464"/>
              <a:gd name="connsiteX102" fmla="*/ 1635551 w 5173729"/>
              <a:gd name="connsiteY102" fmla="*/ 136689 h 1453464"/>
              <a:gd name="connsiteX103" fmla="*/ 1522429 w 5173729"/>
              <a:gd name="connsiteY103" fmla="*/ 141402 h 1453464"/>
              <a:gd name="connsiteX104" fmla="*/ 1489435 w 5173729"/>
              <a:gd name="connsiteY104" fmla="*/ 150829 h 1453464"/>
              <a:gd name="connsiteX105" fmla="*/ 1470581 w 5173729"/>
              <a:gd name="connsiteY105" fmla="*/ 155542 h 1453464"/>
              <a:gd name="connsiteX106" fmla="*/ 1437588 w 5173729"/>
              <a:gd name="connsiteY106" fmla="*/ 164969 h 1453464"/>
              <a:gd name="connsiteX107" fmla="*/ 1399880 w 5173729"/>
              <a:gd name="connsiteY107" fmla="*/ 174396 h 1453464"/>
              <a:gd name="connsiteX108" fmla="*/ 1385740 w 5173729"/>
              <a:gd name="connsiteY108" fmla="*/ 179109 h 1453464"/>
              <a:gd name="connsiteX109" fmla="*/ 1366887 w 5173729"/>
              <a:gd name="connsiteY109" fmla="*/ 188536 h 1453464"/>
              <a:gd name="connsiteX110" fmla="*/ 1315039 w 5173729"/>
              <a:gd name="connsiteY110" fmla="*/ 197963 h 1453464"/>
              <a:gd name="connsiteX111" fmla="*/ 1258478 w 5173729"/>
              <a:gd name="connsiteY111" fmla="*/ 212103 h 1453464"/>
              <a:gd name="connsiteX112" fmla="*/ 1230198 w 5173729"/>
              <a:gd name="connsiteY112" fmla="*/ 216817 h 1453464"/>
              <a:gd name="connsiteX113" fmla="*/ 1206631 w 5173729"/>
              <a:gd name="connsiteY113" fmla="*/ 226243 h 1453464"/>
              <a:gd name="connsiteX114" fmla="*/ 1168924 w 5173729"/>
              <a:gd name="connsiteY114" fmla="*/ 235670 h 1453464"/>
              <a:gd name="connsiteX115" fmla="*/ 1121790 w 5173729"/>
              <a:gd name="connsiteY115" fmla="*/ 259237 h 1453464"/>
              <a:gd name="connsiteX116" fmla="*/ 1112363 w 5173729"/>
              <a:gd name="connsiteY116" fmla="*/ 273377 h 1453464"/>
              <a:gd name="connsiteX117" fmla="*/ 1098223 w 5173729"/>
              <a:gd name="connsiteY117" fmla="*/ 278091 h 1453464"/>
              <a:gd name="connsiteX118" fmla="*/ 1074656 w 5173729"/>
              <a:gd name="connsiteY118" fmla="*/ 287518 h 1453464"/>
              <a:gd name="connsiteX119" fmla="*/ 1041662 w 5173729"/>
              <a:gd name="connsiteY119" fmla="*/ 296944 h 1453464"/>
              <a:gd name="connsiteX120" fmla="*/ 1027522 w 5173729"/>
              <a:gd name="connsiteY120" fmla="*/ 306371 h 1453464"/>
              <a:gd name="connsiteX121" fmla="*/ 989814 w 5173729"/>
              <a:gd name="connsiteY121" fmla="*/ 315798 h 1453464"/>
              <a:gd name="connsiteX122" fmla="*/ 970961 w 5173729"/>
              <a:gd name="connsiteY122" fmla="*/ 325225 h 1453464"/>
              <a:gd name="connsiteX123" fmla="*/ 956821 w 5173729"/>
              <a:gd name="connsiteY123" fmla="*/ 329938 h 1453464"/>
              <a:gd name="connsiteX124" fmla="*/ 923827 w 5173729"/>
              <a:gd name="connsiteY124" fmla="*/ 344078 h 1453464"/>
              <a:gd name="connsiteX125" fmla="*/ 904973 w 5173729"/>
              <a:gd name="connsiteY125" fmla="*/ 358219 h 1453464"/>
              <a:gd name="connsiteX126" fmla="*/ 886120 w 5173729"/>
              <a:gd name="connsiteY126" fmla="*/ 362932 h 1453464"/>
              <a:gd name="connsiteX127" fmla="*/ 876693 w 5173729"/>
              <a:gd name="connsiteY127" fmla="*/ 377072 h 1453464"/>
              <a:gd name="connsiteX128" fmla="*/ 862553 w 5173729"/>
              <a:gd name="connsiteY128" fmla="*/ 386499 h 1453464"/>
              <a:gd name="connsiteX129" fmla="*/ 838986 w 5173729"/>
              <a:gd name="connsiteY129" fmla="*/ 405353 h 1453464"/>
              <a:gd name="connsiteX130" fmla="*/ 815419 w 5173729"/>
              <a:gd name="connsiteY130" fmla="*/ 424206 h 1453464"/>
              <a:gd name="connsiteX131" fmla="*/ 801278 w 5173729"/>
              <a:gd name="connsiteY131" fmla="*/ 433633 h 1453464"/>
              <a:gd name="connsiteX132" fmla="*/ 787138 w 5173729"/>
              <a:gd name="connsiteY132" fmla="*/ 447773 h 1453464"/>
              <a:gd name="connsiteX133" fmla="*/ 772998 w 5173729"/>
              <a:gd name="connsiteY133" fmla="*/ 452487 h 1453464"/>
              <a:gd name="connsiteX134" fmla="*/ 763571 w 5173729"/>
              <a:gd name="connsiteY134" fmla="*/ 466627 h 1453464"/>
              <a:gd name="connsiteX135" fmla="*/ 735291 w 5173729"/>
              <a:gd name="connsiteY135" fmla="*/ 476054 h 1453464"/>
              <a:gd name="connsiteX136" fmla="*/ 711724 w 5173729"/>
              <a:gd name="connsiteY136" fmla="*/ 494907 h 1453464"/>
              <a:gd name="connsiteX137" fmla="*/ 702297 w 5173729"/>
              <a:gd name="connsiteY137" fmla="*/ 509047 h 1453464"/>
              <a:gd name="connsiteX138" fmla="*/ 683443 w 5173729"/>
              <a:gd name="connsiteY138" fmla="*/ 518474 h 1453464"/>
              <a:gd name="connsiteX139" fmla="*/ 669303 w 5173729"/>
              <a:gd name="connsiteY139" fmla="*/ 532615 h 1453464"/>
              <a:gd name="connsiteX140" fmla="*/ 650450 w 5173729"/>
              <a:gd name="connsiteY140" fmla="*/ 542041 h 1453464"/>
              <a:gd name="connsiteX141" fmla="*/ 626883 w 5173729"/>
              <a:gd name="connsiteY141" fmla="*/ 560895 h 1453464"/>
              <a:gd name="connsiteX142" fmla="*/ 617456 w 5173729"/>
              <a:gd name="connsiteY142" fmla="*/ 579749 h 1453464"/>
              <a:gd name="connsiteX143" fmla="*/ 603315 w 5173729"/>
              <a:gd name="connsiteY143" fmla="*/ 593889 h 1453464"/>
              <a:gd name="connsiteX144" fmla="*/ 598602 w 5173729"/>
              <a:gd name="connsiteY144" fmla="*/ 608029 h 1453464"/>
              <a:gd name="connsiteX145" fmla="*/ 579748 w 5173729"/>
              <a:gd name="connsiteY145" fmla="*/ 612742 h 1453464"/>
              <a:gd name="connsiteX146" fmla="*/ 565608 w 5173729"/>
              <a:gd name="connsiteY146" fmla="*/ 617456 h 1453464"/>
              <a:gd name="connsiteX147" fmla="*/ 542041 w 5173729"/>
              <a:gd name="connsiteY147" fmla="*/ 636309 h 1453464"/>
              <a:gd name="connsiteX148" fmla="*/ 532614 w 5173729"/>
              <a:gd name="connsiteY148" fmla="*/ 650450 h 1453464"/>
              <a:gd name="connsiteX149" fmla="*/ 518474 w 5173729"/>
              <a:gd name="connsiteY149" fmla="*/ 664590 h 1453464"/>
              <a:gd name="connsiteX150" fmla="*/ 513761 w 5173729"/>
              <a:gd name="connsiteY150" fmla="*/ 683443 h 1453464"/>
              <a:gd name="connsiteX151" fmla="*/ 504334 w 5173729"/>
              <a:gd name="connsiteY151" fmla="*/ 702297 h 1453464"/>
              <a:gd name="connsiteX152" fmla="*/ 494907 w 5173729"/>
              <a:gd name="connsiteY152" fmla="*/ 740004 h 1453464"/>
              <a:gd name="connsiteX153" fmla="*/ 480767 w 5173729"/>
              <a:gd name="connsiteY153" fmla="*/ 777711 h 1453464"/>
              <a:gd name="connsiteX154" fmla="*/ 461913 w 5173729"/>
              <a:gd name="connsiteY154" fmla="*/ 787138 h 1453464"/>
              <a:gd name="connsiteX155" fmla="*/ 447773 w 5173729"/>
              <a:gd name="connsiteY155" fmla="*/ 801278 h 1453464"/>
              <a:gd name="connsiteX156" fmla="*/ 433633 w 5173729"/>
              <a:gd name="connsiteY156" fmla="*/ 810705 h 1453464"/>
              <a:gd name="connsiteX157" fmla="*/ 405353 w 5173729"/>
              <a:gd name="connsiteY157" fmla="*/ 834272 h 1453464"/>
              <a:gd name="connsiteX158" fmla="*/ 381786 w 5173729"/>
              <a:gd name="connsiteY158" fmla="*/ 867266 h 1453464"/>
              <a:gd name="connsiteX159" fmla="*/ 367645 w 5173729"/>
              <a:gd name="connsiteY159" fmla="*/ 876693 h 1453464"/>
              <a:gd name="connsiteX160" fmla="*/ 362932 w 5173729"/>
              <a:gd name="connsiteY160" fmla="*/ 890833 h 1453464"/>
              <a:gd name="connsiteX161" fmla="*/ 329938 w 5173729"/>
              <a:gd name="connsiteY161" fmla="*/ 928540 h 1453464"/>
              <a:gd name="connsiteX162" fmla="*/ 311085 w 5173729"/>
              <a:gd name="connsiteY162" fmla="*/ 942680 h 1453464"/>
              <a:gd name="connsiteX163" fmla="*/ 301658 w 5173729"/>
              <a:gd name="connsiteY163" fmla="*/ 956821 h 1453464"/>
              <a:gd name="connsiteX164" fmla="*/ 287518 w 5173729"/>
              <a:gd name="connsiteY164" fmla="*/ 966247 h 1453464"/>
              <a:gd name="connsiteX165" fmla="*/ 268664 w 5173729"/>
              <a:gd name="connsiteY165" fmla="*/ 980388 h 1453464"/>
              <a:gd name="connsiteX166" fmla="*/ 245097 w 5173729"/>
              <a:gd name="connsiteY166" fmla="*/ 1003955 h 1453464"/>
              <a:gd name="connsiteX167" fmla="*/ 226243 w 5173729"/>
              <a:gd name="connsiteY167" fmla="*/ 1022808 h 1453464"/>
              <a:gd name="connsiteX168" fmla="*/ 216817 w 5173729"/>
              <a:gd name="connsiteY168" fmla="*/ 1036949 h 1453464"/>
              <a:gd name="connsiteX169" fmla="*/ 202676 w 5173729"/>
              <a:gd name="connsiteY169" fmla="*/ 1046375 h 1453464"/>
              <a:gd name="connsiteX170" fmla="*/ 183823 w 5173729"/>
              <a:gd name="connsiteY170" fmla="*/ 1069942 h 1453464"/>
              <a:gd name="connsiteX171" fmla="*/ 160256 w 5173729"/>
              <a:gd name="connsiteY171" fmla="*/ 1093509 h 1453464"/>
              <a:gd name="connsiteX172" fmla="*/ 150829 w 5173729"/>
              <a:gd name="connsiteY172" fmla="*/ 1107650 h 1453464"/>
              <a:gd name="connsiteX173" fmla="*/ 122548 w 5173729"/>
              <a:gd name="connsiteY173" fmla="*/ 1135930 h 1453464"/>
              <a:gd name="connsiteX174" fmla="*/ 117835 w 5173729"/>
              <a:gd name="connsiteY174" fmla="*/ 1150070 h 1453464"/>
              <a:gd name="connsiteX175" fmla="*/ 113122 w 5173729"/>
              <a:gd name="connsiteY175" fmla="*/ 1168924 h 1453464"/>
              <a:gd name="connsiteX176" fmla="*/ 98981 w 5173729"/>
              <a:gd name="connsiteY176" fmla="*/ 1187777 h 1453464"/>
              <a:gd name="connsiteX177" fmla="*/ 94268 w 5173729"/>
              <a:gd name="connsiteY177" fmla="*/ 1206631 h 1453464"/>
              <a:gd name="connsiteX178" fmla="*/ 70701 w 5173729"/>
              <a:gd name="connsiteY178" fmla="*/ 1230198 h 1453464"/>
              <a:gd name="connsiteX179" fmla="*/ 56561 w 5173729"/>
              <a:gd name="connsiteY179" fmla="*/ 1244338 h 1453464"/>
              <a:gd name="connsiteX180" fmla="*/ 42421 w 5173729"/>
              <a:gd name="connsiteY180" fmla="*/ 1272619 h 1453464"/>
              <a:gd name="connsiteX181" fmla="*/ 28280 w 5173729"/>
              <a:gd name="connsiteY181" fmla="*/ 1282045 h 1453464"/>
              <a:gd name="connsiteX182" fmla="*/ 23567 w 5173729"/>
              <a:gd name="connsiteY182" fmla="*/ 1305612 h 1453464"/>
              <a:gd name="connsiteX183" fmla="*/ 14140 w 5173729"/>
              <a:gd name="connsiteY183" fmla="*/ 1319753 h 1453464"/>
              <a:gd name="connsiteX184" fmla="*/ 4713 w 5173729"/>
              <a:gd name="connsiteY184" fmla="*/ 1338606 h 1453464"/>
              <a:gd name="connsiteX185" fmla="*/ 0 w 5173729"/>
              <a:gd name="connsiteY185" fmla="*/ 1357460 h 1453464"/>
              <a:gd name="connsiteX186" fmla="*/ 23567 w 5173729"/>
              <a:gd name="connsiteY186" fmla="*/ 1385740 h 1453464"/>
              <a:gd name="connsiteX187" fmla="*/ 37707 w 5173729"/>
              <a:gd name="connsiteY187" fmla="*/ 1390454 h 1453464"/>
              <a:gd name="connsiteX188" fmla="*/ 56561 w 5173729"/>
              <a:gd name="connsiteY188" fmla="*/ 1399880 h 1453464"/>
              <a:gd name="connsiteX189" fmla="*/ 155542 w 5173729"/>
              <a:gd name="connsiteY189" fmla="*/ 1395167 h 1453464"/>
              <a:gd name="connsiteX190" fmla="*/ 645736 w 5173729"/>
              <a:gd name="connsiteY190" fmla="*/ 1381027 h 1453464"/>
              <a:gd name="connsiteX191" fmla="*/ 683443 w 5173729"/>
              <a:gd name="connsiteY191" fmla="*/ 1376313 h 1453464"/>
              <a:gd name="connsiteX192" fmla="*/ 721151 w 5173729"/>
              <a:gd name="connsiteY192" fmla="*/ 1366887 h 1453464"/>
              <a:gd name="connsiteX193" fmla="*/ 768285 w 5173729"/>
              <a:gd name="connsiteY193" fmla="*/ 1362173 h 1453464"/>
              <a:gd name="connsiteX194" fmla="*/ 848412 w 5173729"/>
              <a:gd name="connsiteY194" fmla="*/ 1366887 h 1453464"/>
              <a:gd name="connsiteX195" fmla="*/ 867266 w 5173729"/>
              <a:gd name="connsiteY195" fmla="*/ 1381027 h 1453464"/>
              <a:gd name="connsiteX196" fmla="*/ 886120 w 5173729"/>
              <a:gd name="connsiteY196" fmla="*/ 1385740 h 1453464"/>
              <a:gd name="connsiteX197" fmla="*/ 904973 w 5173729"/>
              <a:gd name="connsiteY197" fmla="*/ 1395167 h 1453464"/>
              <a:gd name="connsiteX198" fmla="*/ 928540 w 5173729"/>
              <a:gd name="connsiteY198" fmla="*/ 1399880 h 1453464"/>
              <a:gd name="connsiteX199" fmla="*/ 952107 w 5173729"/>
              <a:gd name="connsiteY199" fmla="*/ 1414021 h 1453464"/>
              <a:gd name="connsiteX200" fmla="*/ 985101 w 5173729"/>
              <a:gd name="connsiteY200" fmla="*/ 1423447 h 1453464"/>
              <a:gd name="connsiteX201" fmla="*/ 1055802 w 5173729"/>
              <a:gd name="connsiteY201" fmla="*/ 1437588 h 1453464"/>
              <a:gd name="connsiteX202" fmla="*/ 1183064 w 5173729"/>
              <a:gd name="connsiteY202" fmla="*/ 1437588 h 1453464"/>
              <a:gd name="connsiteX203" fmla="*/ 1201918 w 5173729"/>
              <a:gd name="connsiteY203" fmla="*/ 1428161 h 1453464"/>
              <a:gd name="connsiteX204" fmla="*/ 1234911 w 5173729"/>
              <a:gd name="connsiteY204" fmla="*/ 1404594 h 1453464"/>
              <a:gd name="connsiteX205" fmla="*/ 1267905 w 5173729"/>
              <a:gd name="connsiteY205" fmla="*/ 1395167 h 1453464"/>
              <a:gd name="connsiteX206" fmla="*/ 1315039 w 5173729"/>
              <a:gd name="connsiteY206" fmla="*/ 1381027 h 1453464"/>
              <a:gd name="connsiteX207" fmla="*/ 1588417 w 5173729"/>
              <a:gd name="connsiteY207" fmla="*/ 1371600 h 1453464"/>
              <a:gd name="connsiteX208" fmla="*/ 1838227 w 5173729"/>
              <a:gd name="connsiteY208" fmla="*/ 1376313 h 1453464"/>
              <a:gd name="connsiteX209" fmla="*/ 1875934 w 5173729"/>
              <a:gd name="connsiteY209" fmla="*/ 1385740 h 1453464"/>
              <a:gd name="connsiteX210" fmla="*/ 1923068 w 5173729"/>
              <a:gd name="connsiteY210" fmla="*/ 1390454 h 1453464"/>
              <a:gd name="connsiteX211" fmla="*/ 1965489 w 5173729"/>
              <a:gd name="connsiteY211" fmla="*/ 1395167 h 1453464"/>
              <a:gd name="connsiteX212" fmla="*/ 2078610 w 5173729"/>
              <a:gd name="connsiteY212" fmla="*/ 1390454 h 1453464"/>
              <a:gd name="connsiteX213" fmla="*/ 2111604 w 5173729"/>
              <a:gd name="connsiteY213" fmla="*/ 1381027 h 1453464"/>
              <a:gd name="connsiteX214" fmla="*/ 2149311 w 5173729"/>
              <a:gd name="connsiteY214" fmla="*/ 1371600 h 1453464"/>
              <a:gd name="connsiteX215" fmla="*/ 2163452 w 5173729"/>
              <a:gd name="connsiteY215" fmla="*/ 1366887 h 1453464"/>
              <a:gd name="connsiteX216" fmla="*/ 2205872 w 5173729"/>
              <a:gd name="connsiteY216" fmla="*/ 1357460 h 1453464"/>
              <a:gd name="connsiteX217" fmla="*/ 2253006 w 5173729"/>
              <a:gd name="connsiteY217" fmla="*/ 1348033 h 1453464"/>
              <a:gd name="connsiteX218" fmla="*/ 2582944 w 5173729"/>
              <a:gd name="connsiteY218" fmla="*/ 1352746 h 1453464"/>
              <a:gd name="connsiteX219" fmla="*/ 2601798 w 5173729"/>
              <a:gd name="connsiteY219" fmla="*/ 1362173 h 1453464"/>
              <a:gd name="connsiteX220" fmla="*/ 2620652 w 5173729"/>
              <a:gd name="connsiteY220" fmla="*/ 1366887 h 1453464"/>
              <a:gd name="connsiteX221" fmla="*/ 2729060 w 5173729"/>
              <a:gd name="connsiteY221" fmla="*/ 1381027 h 1453464"/>
              <a:gd name="connsiteX222" fmla="*/ 3176833 w 5173729"/>
              <a:gd name="connsiteY222" fmla="*/ 1399880 h 1453464"/>
              <a:gd name="connsiteX223" fmla="*/ 3436070 w 5173729"/>
              <a:gd name="connsiteY223" fmla="*/ 1404594 h 1453464"/>
              <a:gd name="connsiteX224" fmla="*/ 3473777 w 5173729"/>
              <a:gd name="connsiteY224" fmla="*/ 1395167 h 1453464"/>
              <a:gd name="connsiteX225" fmla="*/ 3563332 w 5173729"/>
              <a:gd name="connsiteY225" fmla="*/ 1390454 h 1453464"/>
              <a:gd name="connsiteX226" fmla="*/ 3676454 w 5173729"/>
              <a:gd name="connsiteY226" fmla="*/ 1376313 h 1453464"/>
              <a:gd name="connsiteX227" fmla="*/ 3926264 w 5173729"/>
              <a:gd name="connsiteY227" fmla="*/ 1371600 h 1453464"/>
              <a:gd name="connsiteX228" fmla="*/ 4147794 w 5173729"/>
              <a:gd name="connsiteY228" fmla="*/ 1357460 h 1453464"/>
              <a:gd name="connsiteX229" fmla="*/ 4341043 w 5173729"/>
              <a:gd name="connsiteY229" fmla="*/ 1343320 h 1453464"/>
              <a:gd name="connsiteX230" fmla="*/ 4421171 w 5173729"/>
              <a:gd name="connsiteY230" fmla="*/ 1352746 h 1453464"/>
              <a:gd name="connsiteX231" fmla="*/ 4463592 w 5173729"/>
              <a:gd name="connsiteY231" fmla="*/ 1366887 h 1453464"/>
              <a:gd name="connsiteX232" fmla="*/ 4524866 w 5173729"/>
              <a:gd name="connsiteY232" fmla="*/ 1376313 h 1453464"/>
              <a:gd name="connsiteX233" fmla="*/ 4680408 w 5173729"/>
              <a:gd name="connsiteY233" fmla="*/ 1371600 h 1453464"/>
              <a:gd name="connsiteX234" fmla="*/ 4699262 w 5173729"/>
              <a:gd name="connsiteY234" fmla="*/ 1362173 h 1453464"/>
              <a:gd name="connsiteX235" fmla="*/ 4727542 w 5173729"/>
              <a:gd name="connsiteY235" fmla="*/ 1352746 h 1453464"/>
              <a:gd name="connsiteX236" fmla="*/ 4741683 w 5173729"/>
              <a:gd name="connsiteY236" fmla="*/ 1343320 h 1453464"/>
              <a:gd name="connsiteX237" fmla="*/ 4774676 w 5173729"/>
              <a:gd name="connsiteY237" fmla="*/ 1338606 h 1453464"/>
              <a:gd name="connsiteX238" fmla="*/ 4812384 w 5173729"/>
              <a:gd name="connsiteY238" fmla="*/ 1324466 h 1453464"/>
              <a:gd name="connsiteX239" fmla="*/ 4840664 w 5173729"/>
              <a:gd name="connsiteY239" fmla="*/ 1315039 h 1453464"/>
              <a:gd name="connsiteX240" fmla="*/ 4859518 w 5173729"/>
              <a:gd name="connsiteY240" fmla="*/ 1310326 h 1453464"/>
              <a:gd name="connsiteX241" fmla="*/ 4892511 w 5173729"/>
              <a:gd name="connsiteY241" fmla="*/ 1300899 h 1453464"/>
              <a:gd name="connsiteX242" fmla="*/ 5076334 w 5173729"/>
              <a:gd name="connsiteY242" fmla="*/ 1310326 h 1453464"/>
              <a:gd name="connsiteX243" fmla="*/ 5147035 w 5173729"/>
              <a:gd name="connsiteY243" fmla="*/ 1324466 h 1453464"/>
              <a:gd name="connsiteX244" fmla="*/ 5170602 w 5173729"/>
              <a:gd name="connsiteY244" fmla="*/ 1277332 h 1453464"/>
              <a:gd name="connsiteX245" fmla="*/ 5161175 w 5173729"/>
              <a:gd name="connsiteY245" fmla="*/ 1282045 h 14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173729" h="1453464">
                <a:moveTo>
                  <a:pt x="5161175" y="1282045"/>
                </a:moveTo>
                <a:cubicBezTo>
                  <a:pt x="5156462" y="1280474"/>
                  <a:pt x="5147351" y="1273940"/>
                  <a:pt x="5142322" y="1267905"/>
                </a:cubicBezTo>
                <a:cubicBezTo>
                  <a:pt x="5122986" y="1244702"/>
                  <a:pt x="5155372" y="1259686"/>
                  <a:pt x="5123468" y="1249052"/>
                </a:cubicBezTo>
                <a:cubicBezTo>
                  <a:pt x="5120326" y="1242767"/>
                  <a:pt x="5117765" y="1236156"/>
                  <a:pt x="5114041" y="1230198"/>
                </a:cubicBezTo>
                <a:cubicBezTo>
                  <a:pt x="5093660" y="1197587"/>
                  <a:pt x="5104447" y="1224983"/>
                  <a:pt x="5095188" y="1197204"/>
                </a:cubicBezTo>
                <a:cubicBezTo>
                  <a:pt x="5093617" y="1183064"/>
                  <a:pt x="5093925" y="1168586"/>
                  <a:pt x="5090474" y="1154784"/>
                </a:cubicBezTo>
                <a:cubicBezTo>
                  <a:pt x="5089100" y="1149288"/>
                  <a:pt x="5083858" y="1145562"/>
                  <a:pt x="5081047" y="1140643"/>
                </a:cubicBezTo>
                <a:cubicBezTo>
                  <a:pt x="5066328" y="1114883"/>
                  <a:pt x="5079693" y="1127171"/>
                  <a:pt x="5057480" y="1112363"/>
                </a:cubicBezTo>
                <a:cubicBezTo>
                  <a:pt x="5047146" y="1081359"/>
                  <a:pt x="5056280" y="1101737"/>
                  <a:pt x="5015060" y="1060516"/>
                </a:cubicBezTo>
                <a:lnTo>
                  <a:pt x="4986779" y="1032235"/>
                </a:lnTo>
                <a:lnTo>
                  <a:pt x="4972639" y="1018095"/>
                </a:lnTo>
                <a:lnTo>
                  <a:pt x="4958499" y="1003955"/>
                </a:lnTo>
                <a:cubicBezTo>
                  <a:pt x="4955140" y="995557"/>
                  <a:pt x="4945650" y="969941"/>
                  <a:pt x="4939645" y="961534"/>
                </a:cubicBezTo>
                <a:cubicBezTo>
                  <a:pt x="4935771" y="956110"/>
                  <a:pt x="4930218" y="952107"/>
                  <a:pt x="4925505" y="947394"/>
                </a:cubicBezTo>
                <a:cubicBezTo>
                  <a:pt x="4917764" y="916427"/>
                  <a:pt x="4925832" y="939717"/>
                  <a:pt x="4911365" y="914400"/>
                </a:cubicBezTo>
                <a:cubicBezTo>
                  <a:pt x="4907879" y="908299"/>
                  <a:pt x="4906022" y="901264"/>
                  <a:pt x="4901938" y="895546"/>
                </a:cubicBezTo>
                <a:cubicBezTo>
                  <a:pt x="4894363" y="884940"/>
                  <a:pt x="4878847" y="874693"/>
                  <a:pt x="4868944" y="867266"/>
                </a:cubicBezTo>
                <a:cubicBezTo>
                  <a:pt x="4854528" y="824016"/>
                  <a:pt x="4879620" y="890351"/>
                  <a:pt x="4845377" y="838986"/>
                </a:cubicBezTo>
                <a:cubicBezTo>
                  <a:pt x="4820239" y="801278"/>
                  <a:pt x="4852449" y="816203"/>
                  <a:pt x="4821810" y="805992"/>
                </a:cubicBezTo>
                <a:cubicBezTo>
                  <a:pt x="4818668" y="799707"/>
                  <a:pt x="4816882" y="792536"/>
                  <a:pt x="4812384" y="787138"/>
                </a:cubicBezTo>
                <a:cubicBezTo>
                  <a:pt x="4808757" y="782786"/>
                  <a:pt x="4801782" y="782135"/>
                  <a:pt x="4798243" y="777711"/>
                </a:cubicBezTo>
                <a:cubicBezTo>
                  <a:pt x="4779961" y="754858"/>
                  <a:pt x="4810242" y="769141"/>
                  <a:pt x="4779390" y="758858"/>
                </a:cubicBezTo>
                <a:cubicBezTo>
                  <a:pt x="4773105" y="749431"/>
                  <a:pt x="4764119" y="741325"/>
                  <a:pt x="4760536" y="730577"/>
                </a:cubicBezTo>
                <a:lnTo>
                  <a:pt x="4751109" y="702297"/>
                </a:lnTo>
                <a:cubicBezTo>
                  <a:pt x="4749538" y="697584"/>
                  <a:pt x="4749152" y="692291"/>
                  <a:pt x="4746396" y="688157"/>
                </a:cubicBezTo>
                <a:cubicBezTo>
                  <a:pt x="4723845" y="654330"/>
                  <a:pt x="4735553" y="667887"/>
                  <a:pt x="4713402" y="645736"/>
                </a:cubicBezTo>
                <a:cubicBezTo>
                  <a:pt x="4702184" y="612082"/>
                  <a:pt x="4712243" y="622968"/>
                  <a:pt x="4689835" y="608029"/>
                </a:cubicBezTo>
                <a:cubicBezTo>
                  <a:pt x="4677268" y="570324"/>
                  <a:pt x="4696119" y="614313"/>
                  <a:pt x="4670981" y="589175"/>
                </a:cubicBezTo>
                <a:cubicBezTo>
                  <a:pt x="4641859" y="560053"/>
                  <a:pt x="4680578" y="576663"/>
                  <a:pt x="4647414" y="565608"/>
                </a:cubicBezTo>
                <a:cubicBezTo>
                  <a:pt x="4644272" y="560895"/>
                  <a:pt x="4641614" y="555820"/>
                  <a:pt x="4637988" y="551468"/>
                </a:cubicBezTo>
                <a:cubicBezTo>
                  <a:pt x="4624146" y="534857"/>
                  <a:pt x="4615269" y="531609"/>
                  <a:pt x="4595567" y="518474"/>
                </a:cubicBezTo>
                <a:cubicBezTo>
                  <a:pt x="4590854" y="515332"/>
                  <a:pt x="4586923" y="510421"/>
                  <a:pt x="4581427" y="509047"/>
                </a:cubicBezTo>
                <a:lnTo>
                  <a:pt x="4562573" y="504334"/>
                </a:lnTo>
                <a:cubicBezTo>
                  <a:pt x="4556289" y="501192"/>
                  <a:pt x="4549820" y="498393"/>
                  <a:pt x="4543720" y="494907"/>
                </a:cubicBezTo>
                <a:cubicBezTo>
                  <a:pt x="4538801" y="492096"/>
                  <a:pt x="4534646" y="488013"/>
                  <a:pt x="4529579" y="485480"/>
                </a:cubicBezTo>
                <a:cubicBezTo>
                  <a:pt x="4525135" y="483258"/>
                  <a:pt x="4520152" y="482338"/>
                  <a:pt x="4515439" y="480767"/>
                </a:cubicBezTo>
                <a:lnTo>
                  <a:pt x="4487159" y="452487"/>
                </a:lnTo>
                <a:cubicBezTo>
                  <a:pt x="4482446" y="447773"/>
                  <a:pt x="4478566" y="442043"/>
                  <a:pt x="4473019" y="438346"/>
                </a:cubicBezTo>
                <a:lnTo>
                  <a:pt x="4458878" y="428920"/>
                </a:lnTo>
                <a:cubicBezTo>
                  <a:pt x="4455736" y="424206"/>
                  <a:pt x="4453875" y="418318"/>
                  <a:pt x="4449452" y="414779"/>
                </a:cubicBezTo>
                <a:cubicBezTo>
                  <a:pt x="4445572" y="411675"/>
                  <a:pt x="4438824" y="413579"/>
                  <a:pt x="4435311" y="410066"/>
                </a:cubicBezTo>
                <a:cubicBezTo>
                  <a:pt x="4431798" y="406553"/>
                  <a:pt x="4434641" y="398814"/>
                  <a:pt x="4430598" y="395926"/>
                </a:cubicBezTo>
                <a:cubicBezTo>
                  <a:pt x="4422512" y="390150"/>
                  <a:pt x="4402318" y="386499"/>
                  <a:pt x="4402318" y="386499"/>
                </a:cubicBezTo>
                <a:cubicBezTo>
                  <a:pt x="4397604" y="383357"/>
                  <a:pt x="4393592" y="378738"/>
                  <a:pt x="4388177" y="377072"/>
                </a:cubicBezTo>
                <a:cubicBezTo>
                  <a:pt x="4365421" y="370070"/>
                  <a:pt x="4319969" y="367736"/>
                  <a:pt x="4298623" y="353505"/>
                </a:cubicBezTo>
                <a:cubicBezTo>
                  <a:pt x="4293910" y="350363"/>
                  <a:pt x="4289401" y="346888"/>
                  <a:pt x="4284483" y="344078"/>
                </a:cubicBezTo>
                <a:cubicBezTo>
                  <a:pt x="4278382" y="340592"/>
                  <a:pt x="4271587" y="338376"/>
                  <a:pt x="4265629" y="334652"/>
                </a:cubicBezTo>
                <a:cubicBezTo>
                  <a:pt x="4233014" y="314268"/>
                  <a:pt x="4260417" y="325058"/>
                  <a:pt x="4232635" y="315798"/>
                </a:cubicBezTo>
                <a:cubicBezTo>
                  <a:pt x="4187531" y="270694"/>
                  <a:pt x="4245279" y="324227"/>
                  <a:pt x="4204355" y="296944"/>
                </a:cubicBezTo>
                <a:cubicBezTo>
                  <a:pt x="4198809" y="293246"/>
                  <a:pt x="4196041" y="286041"/>
                  <a:pt x="4190214" y="282804"/>
                </a:cubicBezTo>
                <a:cubicBezTo>
                  <a:pt x="4181528" y="277978"/>
                  <a:pt x="4161934" y="273377"/>
                  <a:pt x="4161934" y="273377"/>
                </a:cubicBezTo>
                <a:cubicBezTo>
                  <a:pt x="4117561" y="229004"/>
                  <a:pt x="4188712" y="295940"/>
                  <a:pt x="4119513" y="249810"/>
                </a:cubicBezTo>
                <a:cubicBezTo>
                  <a:pt x="4114800" y="246668"/>
                  <a:pt x="4110747" y="242175"/>
                  <a:pt x="4105373" y="240384"/>
                </a:cubicBezTo>
                <a:cubicBezTo>
                  <a:pt x="4091181" y="235653"/>
                  <a:pt x="4029945" y="231384"/>
                  <a:pt x="4025245" y="230957"/>
                </a:cubicBezTo>
                <a:cubicBezTo>
                  <a:pt x="4020532" y="227815"/>
                  <a:pt x="4016531" y="223158"/>
                  <a:pt x="4011105" y="221530"/>
                </a:cubicBezTo>
                <a:cubicBezTo>
                  <a:pt x="4000464" y="218338"/>
                  <a:pt x="3989069" y="218643"/>
                  <a:pt x="3978111" y="216817"/>
                </a:cubicBezTo>
                <a:cubicBezTo>
                  <a:pt x="3970209" y="215500"/>
                  <a:pt x="3962400" y="213674"/>
                  <a:pt x="3954544" y="212103"/>
                </a:cubicBezTo>
                <a:cubicBezTo>
                  <a:pt x="3949831" y="208961"/>
                  <a:pt x="3945778" y="204467"/>
                  <a:pt x="3940404" y="202676"/>
                </a:cubicBezTo>
                <a:cubicBezTo>
                  <a:pt x="3935499" y="201041"/>
                  <a:pt x="3881672" y="193613"/>
                  <a:pt x="3879130" y="193250"/>
                </a:cubicBezTo>
                <a:cubicBezTo>
                  <a:pt x="3818349" y="175884"/>
                  <a:pt x="3874073" y="190188"/>
                  <a:pt x="3813142" y="179109"/>
                </a:cubicBezTo>
                <a:cubicBezTo>
                  <a:pt x="3806769" y="177950"/>
                  <a:pt x="3800538" y="176100"/>
                  <a:pt x="3794289" y="174396"/>
                </a:cubicBezTo>
                <a:cubicBezTo>
                  <a:pt x="3732667" y="157590"/>
                  <a:pt x="3785078" y="170914"/>
                  <a:pt x="3742441" y="160256"/>
                </a:cubicBezTo>
                <a:cubicBezTo>
                  <a:pt x="3734585" y="155543"/>
                  <a:pt x="3726643" y="150971"/>
                  <a:pt x="3718874" y="146116"/>
                </a:cubicBezTo>
                <a:cubicBezTo>
                  <a:pt x="3701660" y="135357"/>
                  <a:pt x="3706363" y="136040"/>
                  <a:pt x="3685880" y="127262"/>
                </a:cubicBezTo>
                <a:cubicBezTo>
                  <a:pt x="3668636" y="119872"/>
                  <a:pt x="3660031" y="121383"/>
                  <a:pt x="3638746" y="117835"/>
                </a:cubicBezTo>
                <a:cubicBezTo>
                  <a:pt x="3630844" y="116518"/>
                  <a:pt x="3623128" y="114116"/>
                  <a:pt x="3615179" y="113122"/>
                </a:cubicBezTo>
                <a:cubicBezTo>
                  <a:pt x="3585395" y="109399"/>
                  <a:pt x="3555476" y="106837"/>
                  <a:pt x="3525625" y="103695"/>
                </a:cubicBezTo>
                <a:cubicBezTo>
                  <a:pt x="3476254" y="91354"/>
                  <a:pt x="3544289" y="107207"/>
                  <a:pt x="3440784" y="94268"/>
                </a:cubicBezTo>
                <a:cubicBezTo>
                  <a:pt x="3424885" y="92281"/>
                  <a:pt x="3409361" y="87983"/>
                  <a:pt x="3393650" y="84841"/>
                </a:cubicBezTo>
                <a:cubicBezTo>
                  <a:pt x="3341802" y="87983"/>
                  <a:pt x="3289870" y="89954"/>
                  <a:pt x="3238107" y="94268"/>
                </a:cubicBezTo>
                <a:cubicBezTo>
                  <a:pt x="3233156" y="94681"/>
                  <a:pt x="3228855" y="98093"/>
                  <a:pt x="3223967" y="98982"/>
                </a:cubicBezTo>
                <a:cubicBezTo>
                  <a:pt x="3197373" y="103817"/>
                  <a:pt x="3148044" y="106634"/>
                  <a:pt x="3124986" y="108408"/>
                </a:cubicBezTo>
                <a:cubicBezTo>
                  <a:pt x="3116674" y="107369"/>
                  <a:pt x="3081247" y="104477"/>
                  <a:pt x="3068425" y="98982"/>
                </a:cubicBezTo>
                <a:cubicBezTo>
                  <a:pt x="3063218" y="96751"/>
                  <a:pt x="3059352" y="92088"/>
                  <a:pt x="3054285" y="89555"/>
                </a:cubicBezTo>
                <a:cubicBezTo>
                  <a:pt x="3044620" y="84723"/>
                  <a:pt x="3025545" y="81921"/>
                  <a:pt x="3016577" y="80128"/>
                </a:cubicBezTo>
                <a:cubicBezTo>
                  <a:pt x="3007145" y="70696"/>
                  <a:pt x="2995674" y="57892"/>
                  <a:pt x="2983584" y="51847"/>
                </a:cubicBezTo>
                <a:cubicBezTo>
                  <a:pt x="2977790" y="48950"/>
                  <a:pt x="2971015" y="48705"/>
                  <a:pt x="2964730" y="47134"/>
                </a:cubicBezTo>
                <a:cubicBezTo>
                  <a:pt x="2955303" y="40849"/>
                  <a:pt x="2947198" y="31862"/>
                  <a:pt x="2936450" y="28280"/>
                </a:cubicBezTo>
                <a:lnTo>
                  <a:pt x="2908169" y="18854"/>
                </a:lnTo>
                <a:cubicBezTo>
                  <a:pt x="2903456" y="17283"/>
                  <a:pt x="2898473" y="16362"/>
                  <a:pt x="2894029" y="14140"/>
                </a:cubicBezTo>
                <a:cubicBezTo>
                  <a:pt x="2887744" y="10998"/>
                  <a:pt x="2882022" y="6293"/>
                  <a:pt x="2875175" y="4713"/>
                </a:cubicBezTo>
                <a:cubicBezTo>
                  <a:pt x="2861312" y="1514"/>
                  <a:pt x="2846895" y="1571"/>
                  <a:pt x="2832755" y="0"/>
                </a:cubicBezTo>
                <a:lnTo>
                  <a:pt x="2696066" y="9427"/>
                </a:lnTo>
                <a:cubicBezTo>
                  <a:pt x="2678761" y="10725"/>
                  <a:pt x="2661439" y="11987"/>
                  <a:pt x="2644219" y="14140"/>
                </a:cubicBezTo>
                <a:cubicBezTo>
                  <a:pt x="2632261" y="15635"/>
                  <a:pt x="2613900" y="20542"/>
                  <a:pt x="2601798" y="23567"/>
                </a:cubicBezTo>
                <a:cubicBezTo>
                  <a:pt x="2595513" y="26709"/>
                  <a:pt x="2589468" y="30384"/>
                  <a:pt x="2582944" y="32994"/>
                </a:cubicBezTo>
                <a:cubicBezTo>
                  <a:pt x="2563280" y="40860"/>
                  <a:pt x="2511395" y="55084"/>
                  <a:pt x="2498103" y="56561"/>
                </a:cubicBezTo>
                <a:cubicBezTo>
                  <a:pt x="2430650" y="64055"/>
                  <a:pt x="2469882" y="60386"/>
                  <a:pt x="2380268" y="65988"/>
                </a:cubicBezTo>
                <a:cubicBezTo>
                  <a:pt x="2351988" y="70701"/>
                  <a:pt x="2323541" y="74505"/>
                  <a:pt x="2295427" y="80128"/>
                </a:cubicBezTo>
                <a:cubicBezTo>
                  <a:pt x="2237399" y="91734"/>
                  <a:pt x="2264154" y="87289"/>
                  <a:pt x="2215299" y="94268"/>
                </a:cubicBezTo>
                <a:cubicBezTo>
                  <a:pt x="2196445" y="92697"/>
                  <a:pt x="2177426" y="92506"/>
                  <a:pt x="2158738" y="89555"/>
                </a:cubicBezTo>
                <a:cubicBezTo>
                  <a:pt x="2147440" y="87771"/>
                  <a:pt x="2136779" y="83138"/>
                  <a:pt x="2125744" y="80128"/>
                </a:cubicBezTo>
                <a:cubicBezTo>
                  <a:pt x="2117857" y="77977"/>
                  <a:pt x="2090068" y="71114"/>
                  <a:pt x="2083324" y="70701"/>
                </a:cubicBezTo>
                <a:cubicBezTo>
                  <a:pt x="2014252" y="66472"/>
                  <a:pt x="1945064" y="64416"/>
                  <a:pt x="1875934" y="61274"/>
                </a:cubicBezTo>
                <a:cubicBezTo>
                  <a:pt x="1857080" y="62845"/>
                  <a:pt x="1838004" y="62700"/>
                  <a:pt x="1819373" y="65988"/>
                </a:cubicBezTo>
                <a:cubicBezTo>
                  <a:pt x="1786233" y="71837"/>
                  <a:pt x="1805734" y="74526"/>
                  <a:pt x="1781666" y="84841"/>
                </a:cubicBezTo>
                <a:cubicBezTo>
                  <a:pt x="1775712" y="87393"/>
                  <a:pt x="1768878" y="87280"/>
                  <a:pt x="1762812" y="89555"/>
                </a:cubicBezTo>
                <a:cubicBezTo>
                  <a:pt x="1756233" y="92022"/>
                  <a:pt x="1750059" y="95496"/>
                  <a:pt x="1743959" y="98982"/>
                </a:cubicBezTo>
                <a:cubicBezTo>
                  <a:pt x="1739041" y="101792"/>
                  <a:pt x="1735143" y="106472"/>
                  <a:pt x="1729819" y="108408"/>
                </a:cubicBezTo>
                <a:cubicBezTo>
                  <a:pt x="1717643" y="112836"/>
                  <a:pt x="1704680" y="114693"/>
                  <a:pt x="1692111" y="117835"/>
                </a:cubicBezTo>
                <a:cubicBezTo>
                  <a:pt x="1685827" y="119406"/>
                  <a:pt x="1679052" y="119652"/>
                  <a:pt x="1673258" y="122549"/>
                </a:cubicBezTo>
                <a:cubicBezTo>
                  <a:pt x="1666973" y="125691"/>
                  <a:pt x="1660983" y="129508"/>
                  <a:pt x="1654404" y="131975"/>
                </a:cubicBezTo>
                <a:cubicBezTo>
                  <a:pt x="1648339" y="134249"/>
                  <a:pt x="1642012" y="136227"/>
                  <a:pt x="1635551" y="136689"/>
                </a:cubicBezTo>
                <a:cubicBezTo>
                  <a:pt x="1597907" y="139378"/>
                  <a:pt x="1560136" y="139831"/>
                  <a:pt x="1522429" y="141402"/>
                </a:cubicBezTo>
                <a:lnTo>
                  <a:pt x="1489435" y="150829"/>
                </a:lnTo>
                <a:cubicBezTo>
                  <a:pt x="1483185" y="152533"/>
                  <a:pt x="1476831" y="153838"/>
                  <a:pt x="1470581" y="155542"/>
                </a:cubicBezTo>
                <a:cubicBezTo>
                  <a:pt x="1459546" y="158551"/>
                  <a:pt x="1448640" y="162022"/>
                  <a:pt x="1437588" y="164969"/>
                </a:cubicBezTo>
                <a:cubicBezTo>
                  <a:pt x="1425069" y="168307"/>
                  <a:pt x="1412171" y="170299"/>
                  <a:pt x="1399880" y="174396"/>
                </a:cubicBezTo>
                <a:cubicBezTo>
                  <a:pt x="1395167" y="175967"/>
                  <a:pt x="1390307" y="177152"/>
                  <a:pt x="1385740" y="179109"/>
                </a:cubicBezTo>
                <a:cubicBezTo>
                  <a:pt x="1379282" y="181877"/>
                  <a:pt x="1373466" y="186069"/>
                  <a:pt x="1366887" y="188536"/>
                </a:cubicBezTo>
                <a:cubicBezTo>
                  <a:pt x="1352405" y="193967"/>
                  <a:pt x="1328465" y="195726"/>
                  <a:pt x="1315039" y="197963"/>
                </a:cubicBezTo>
                <a:cubicBezTo>
                  <a:pt x="1273917" y="204816"/>
                  <a:pt x="1308226" y="200622"/>
                  <a:pt x="1258478" y="212103"/>
                </a:cubicBezTo>
                <a:cubicBezTo>
                  <a:pt x="1249166" y="214252"/>
                  <a:pt x="1239625" y="215246"/>
                  <a:pt x="1230198" y="216817"/>
                </a:cubicBezTo>
                <a:cubicBezTo>
                  <a:pt x="1222342" y="219959"/>
                  <a:pt x="1214718" y="223755"/>
                  <a:pt x="1206631" y="226243"/>
                </a:cubicBezTo>
                <a:cubicBezTo>
                  <a:pt x="1194248" y="230053"/>
                  <a:pt x="1168924" y="235670"/>
                  <a:pt x="1168924" y="235670"/>
                </a:cubicBezTo>
                <a:cubicBezTo>
                  <a:pt x="1135253" y="258117"/>
                  <a:pt x="1151635" y="251776"/>
                  <a:pt x="1121790" y="259237"/>
                </a:cubicBezTo>
                <a:cubicBezTo>
                  <a:pt x="1118648" y="263950"/>
                  <a:pt x="1116786" y="269838"/>
                  <a:pt x="1112363" y="273377"/>
                </a:cubicBezTo>
                <a:cubicBezTo>
                  <a:pt x="1108483" y="276481"/>
                  <a:pt x="1102875" y="276346"/>
                  <a:pt x="1098223" y="278091"/>
                </a:cubicBezTo>
                <a:cubicBezTo>
                  <a:pt x="1090301" y="281062"/>
                  <a:pt x="1082578" y="284547"/>
                  <a:pt x="1074656" y="287518"/>
                </a:cubicBezTo>
                <a:cubicBezTo>
                  <a:pt x="1061137" y="292587"/>
                  <a:pt x="1056512" y="293232"/>
                  <a:pt x="1041662" y="296944"/>
                </a:cubicBezTo>
                <a:cubicBezTo>
                  <a:pt x="1036949" y="300086"/>
                  <a:pt x="1032846" y="304435"/>
                  <a:pt x="1027522" y="306371"/>
                </a:cubicBezTo>
                <a:cubicBezTo>
                  <a:pt x="1015346" y="310799"/>
                  <a:pt x="989814" y="315798"/>
                  <a:pt x="989814" y="315798"/>
                </a:cubicBezTo>
                <a:cubicBezTo>
                  <a:pt x="983530" y="318940"/>
                  <a:pt x="977419" y="322457"/>
                  <a:pt x="970961" y="325225"/>
                </a:cubicBezTo>
                <a:cubicBezTo>
                  <a:pt x="966394" y="327182"/>
                  <a:pt x="961388" y="327981"/>
                  <a:pt x="956821" y="329938"/>
                </a:cubicBezTo>
                <a:cubicBezTo>
                  <a:pt x="916051" y="347411"/>
                  <a:pt x="956987" y="333025"/>
                  <a:pt x="923827" y="344078"/>
                </a:cubicBezTo>
                <a:cubicBezTo>
                  <a:pt x="917542" y="348792"/>
                  <a:pt x="912000" y="354706"/>
                  <a:pt x="904973" y="358219"/>
                </a:cubicBezTo>
                <a:cubicBezTo>
                  <a:pt x="899179" y="361116"/>
                  <a:pt x="891510" y="359339"/>
                  <a:pt x="886120" y="362932"/>
                </a:cubicBezTo>
                <a:cubicBezTo>
                  <a:pt x="881407" y="366074"/>
                  <a:pt x="880699" y="373066"/>
                  <a:pt x="876693" y="377072"/>
                </a:cubicBezTo>
                <a:cubicBezTo>
                  <a:pt x="872687" y="381078"/>
                  <a:pt x="867266" y="383357"/>
                  <a:pt x="862553" y="386499"/>
                </a:cubicBezTo>
                <a:cubicBezTo>
                  <a:pt x="835537" y="427022"/>
                  <a:pt x="871510" y="379333"/>
                  <a:pt x="838986" y="405353"/>
                </a:cubicBezTo>
                <a:cubicBezTo>
                  <a:pt x="808532" y="429717"/>
                  <a:pt x="850958" y="412361"/>
                  <a:pt x="815419" y="424206"/>
                </a:cubicBezTo>
                <a:cubicBezTo>
                  <a:pt x="810705" y="427348"/>
                  <a:pt x="805630" y="430006"/>
                  <a:pt x="801278" y="433633"/>
                </a:cubicBezTo>
                <a:cubicBezTo>
                  <a:pt x="796157" y="437900"/>
                  <a:pt x="792684" y="444075"/>
                  <a:pt x="787138" y="447773"/>
                </a:cubicBezTo>
                <a:cubicBezTo>
                  <a:pt x="783004" y="450529"/>
                  <a:pt x="777711" y="450916"/>
                  <a:pt x="772998" y="452487"/>
                </a:cubicBezTo>
                <a:cubicBezTo>
                  <a:pt x="769856" y="457200"/>
                  <a:pt x="768375" y="463625"/>
                  <a:pt x="763571" y="466627"/>
                </a:cubicBezTo>
                <a:cubicBezTo>
                  <a:pt x="755145" y="471893"/>
                  <a:pt x="735291" y="476054"/>
                  <a:pt x="735291" y="476054"/>
                </a:cubicBezTo>
                <a:cubicBezTo>
                  <a:pt x="708274" y="516578"/>
                  <a:pt x="744248" y="468889"/>
                  <a:pt x="711724" y="494907"/>
                </a:cubicBezTo>
                <a:cubicBezTo>
                  <a:pt x="707300" y="498446"/>
                  <a:pt x="706649" y="505421"/>
                  <a:pt x="702297" y="509047"/>
                </a:cubicBezTo>
                <a:cubicBezTo>
                  <a:pt x="696899" y="513545"/>
                  <a:pt x="689728" y="515332"/>
                  <a:pt x="683443" y="518474"/>
                </a:cubicBezTo>
                <a:cubicBezTo>
                  <a:pt x="678730" y="523188"/>
                  <a:pt x="674727" y="528740"/>
                  <a:pt x="669303" y="532615"/>
                </a:cubicBezTo>
                <a:cubicBezTo>
                  <a:pt x="663586" y="536699"/>
                  <a:pt x="655848" y="537543"/>
                  <a:pt x="650450" y="542041"/>
                </a:cubicBezTo>
                <a:cubicBezTo>
                  <a:pt x="622024" y="565730"/>
                  <a:pt x="660643" y="549642"/>
                  <a:pt x="626883" y="560895"/>
                </a:cubicBezTo>
                <a:cubicBezTo>
                  <a:pt x="623741" y="567180"/>
                  <a:pt x="621540" y="574031"/>
                  <a:pt x="617456" y="579749"/>
                </a:cubicBezTo>
                <a:cubicBezTo>
                  <a:pt x="613581" y="585173"/>
                  <a:pt x="607013" y="588343"/>
                  <a:pt x="603315" y="593889"/>
                </a:cubicBezTo>
                <a:cubicBezTo>
                  <a:pt x="600559" y="598023"/>
                  <a:pt x="602482" y="604925"/>
                  <a:pt x="598602" y="608029"/>
                </a:cubicBezTo>
                <a:cubicBezTo>
                  <a:pt x="593543" y="612076"/>
                  <a:pt x="585977" y="610962"/>
                  <a:pt x="579748" y="612742"/>
                </a:cubicBezTo>
                <a:cubicBezTo>
                  <a:pt x="574971" y="614107"/>
                  <a:pt x="570321" y="615885"/>
                  <a:pt x="565608" y="617456"/>
                </a:cubicBezTo>
                <a:cubicBezTo>
                  <a:pt x="538589" y="657983"/>
                  <a:pt x="574567" y="610288"/>
                  <a:pt x="542041" y="636309"/>
                </a:cubicBezTo>
                <a:cubicBezTo>
                  <a:pt x="537617" y="639848"/>
                  <a:pt x="536241" y="646098"/>
                  <a:pt x="532614" y="650450"/>
                </a:cubicBezTo>
                <a:cubicBezTo>
                  <a:pt x="528347" y="655571"/>
                  <a:pt x="523187" y="659877"/>
                  <a:pt x="518474" y="664590"/>
                </a:cubicBezTo>
                <a:cubicBezTo>
                  <a:pt x="516903" y="670874"/>
                  <a:pt x="516035" y="677378"/>
                  <a:pt x="513761" y="683443"/>
                </a:cubicBezTo>
                <a:cubicBezTo>
                  <a:pt x="511294" y="690022"/>
                  <a:pt x="506556" y="695631"/>
                  <a:pt x="504334" y="702297"/>
                </a:cubicBezTo>
                <a:cubicBezTo>
                  <a:pt x="500237" y="714588"/>
                  <a:pt x="498049" y="727435"/>
                  <a:pt x="494907" y="740004"/>
                </a:cubicBezTo>
                <a:cubicBezTo>
                  <a:pt x="492277" y="750526"/>
                  <a:pt x="488984" y="769494"/>
                  <a:pt x="480767" y="777711"/>
                </a:cubicBezTo>
                <a:cubicBezTo>
                  <a:pt x="475798" y="782679"/>
                  <a:pt x="467631" y="783054"/>
                  <a:pt x="461913" y="787138"/>
                </a:cubicBezTo>
                <a:cubicBezTo>
                  <a:pt x="456489" y="791012"/>
                  <a:pt x="452894" y="797011"/>
                  <a:pt x="447773" y="801278"/>
                </a:cubicBezTo>
                <a:cubicBezTo>
                  <a:pt x="443421" y="804905"/>
                  <a:pt x="437985" y="807078"/>
                  <a:pt x="433633" y="810705"/>
                </a:cubicBezTo>
                <a:cubicBezTo>
                  <a:pt x="397342" y="840948"/>
                  <a:pt x="440460" y="810866"/>
                  <a:pt x="405353" y="834272"/>
                </a:cubicBezTo>
                <a:cubicBezTo>
                  <a:pt x="400002" y="842298"/>
                  <a:pt x="387629" y="861423"/>
                  <a:pt x="381786" y="867266"/>
                </a:cubicBezTo>
                <a:cubicBezTo>
                  <a:pt x="377780" y="871272"/>
                  <a:pt x="372359" y="873551"/>
                  <a:pt x="367645" y="876693"/>
                </a:cubicBezTo>
                <a:cubicBezTo>
                  <a:pt x="366074" y="881406"/>
                  <a:pt x="365397" y="886519"/>
                  <a:pt x="362932" y="890833"/>
                </a:cubicBezTo>
                <a:cubicBezTo>
                  <a:pt x="355813" y="903292"/>
                  <a:pt x="340371" y="919411"/>
                  <a:pt x="329938" y="928540"/>
                </a:cubicBezTo>
                <a:cubicBezTo>
                  <a:pt x="324026" y="933713"/>
                  <a:pt x="317369" y="937967"/>
                  <a:pt x="311085" y="942680"/>
                </a:cubicBezTo>
                <a:cubicBezTo>
                  <a:pt x="307943" y="947394"/>
                  <a:pt x="305664" y="952815"/>
                  <a:pt x="301658" y="956821"/>
                </a:cubicBezTo>
                <a:cubicBezTo>
                  <a:pt x="297653" y="960826"/>
                  <a:pt x="292127" y="962955"/>
                  <a:pt x="287518" y="966247"/>
                </a:cubicBezTo>
                <a:cubicBezTo>
                  <a:pt x="281125" y="970813"/>
                  <a:pt x="274219" y="974833"/>
                  <a:pt x="268664" y="980388"/>
                </a:cubicBezTo>
                <a:cubicBezTo>
                  <a:pt x="237241" y="1011811"/>
                  <a:pt x="282804" y="978816"/>
                  <a:pt x="245097" y="1003955"/>
                </a:cubicBezTo>
                <a:cubicBezTo>
                  <a:pt x="234814" y="1034808"/>
                  <a:pt x="249097" y="1004524"/>
                  <a:pt x="226243" y="1022808"/>
                </a:cubicBezTo>
                <a:cubicBezTo>
                  <a:pt x="221820" y="1026347"/>
                  <a:pt x="220823" y="1032943"/>
                  <a:pt x="216817" y="1036949"/>
                </a:cubicBezTo>
                <a:cubicBezTo>
                  <a:pt x="212811" y="1040955"/>
                  <a:pt x="207390" y="1043233"/>
                  <a:pt x="202676" y="1046375"/>
                </a:cubicBezTo>
                <a:cubicBezTo>
                  <a:pt x="193501" y="1073905"/>
                  <a:pt x="205143" y="1048622"/>
                  <a:pt x="183823" y="1069942"/>
                </a:cubicBezTo>
                <a:cubicBezTo>
                  <a:pt x="152401" y="1101364"/>
                  <a:pt x="197961" y="1068374"/>
                  <a:pt x="160256" y="1093509"/>
                </a:cubicBezTo>
                <a:cubicBezTo>
                  <a:pt x="157114" y="1098223"/>
                  <a:pt x="154593" y="1103416"/>
                  <a:pt x="150829" y="1107650"/>
                </a:cubicBezTo>
                <a:cubicBezTo>
                  <a:pt x="141972" y="1117614"/>
                  <a:pt x="122548" y="1135930"/>
                  <a:pt x="122548" y="1135930"/>
                </a:cubicBezTo>
                <a:cubicBezTo>
                  <a:pt x="120977" y="1140643"/>
                  <a:pt x="119200" y="1145293"/>
                  <a:pt x="117835" y="1150070"/>
                </a:cubicBezTo>
                <a:cubicBezTo>
                  <a:pt x="116055" y="1156299"/>
                  <a:pt x="116019" y="1163130"/>
                  <a:pt x="113122" y="1168924"/>
                </a:cubicBezTo>
                <a:cubicBezTo>
                  <a:pt x="109609" y="1175950"/>
                  <a:pt x="103695" y="1181493"/>
                  <a:pt x="98981" y="1187777"/>
                </a:cubicBezTo>
                <a:cubicBezTo>
                  <a:pt x="97410" y="1194062"/>
                  <a:pt x="96820" y="1200677"/>
                  <a:pt x="94268" y="1206631"/>
                </a:cubicBezTo>
                <a:cubicBezTo>
                  <a:pt x="86588" y="1224552"/>
                  <a:pt x="84665" y="1218561"/>
                  <a:pt x="70701" y="1230198"/>
                </a:cubicBezTo>
                <a:cubicBezTo>
                  <a:pt x="65580" y="1234465"/>
                  <a:pt x="61274" y="1239625"/>
                  <a:pt x="56561" y="1244338"/>
                </a:cubicBezTo>
                <a:cubicBezTo>
                  <a:pt x="52728" y="1255835"/>
                  <a:pt x="51555" y="1263485"/>
                  <a:pt x="42421" y="1272619"/>
                </a:cubicBezTo>
                <a:cubicBezTo>
                  <a:pt x="38415" y="1276625"/>
                  <a:pt x="32994" y="1278903"/>
                  <a:pt x="28280" y="1282045"/>
                </a:cubicBezTo>
                <a:cubicBezTo>
                  <a:pt x="26709" y="1289901"/>
                  <a:pt x="26380" y="1298111"/>
                  <a:pt x="23567" y="1305612"/>
                </a:cubicBezTo>
                <a:cubicBezTo>
                  <a:pt x="21578" y="1310916"/>
                  <a:pt x="16951" y="1314834"/>
                  <a:pt x="14140" y="1319753"/>
                </a:cubicBezTo>
                <a:cubicBezTo>
                  <a:pt x="10654" y="1325853"/>
                  <a:pt x="7855" y="1332322"/>
                  <a:pt x="4713" y="1338606"/>
                </a:cubicBezTo>
                <a:cubicBezTo>
                  <a:pt x="3142" y="1344891"/>
                  <a:pt x="0" y="1350982"/>
                  <a:pt x="0" y="1357460"/>
                </a:cubicBezTo>
                <a:cubicBezTo>
                  <a:pt x="0" y="1372362"/>
                  <a:pt x="12118" y="1379198"/>
                  <a:pt x="23567" y="1385740"/>
                </a:cubicBezTo>
                <a:cubicBezTo>
                  <a:pt x="27881" y="1388205"/>
                  <a:pt x="33140" y="1388497"/>
                  <a:pt x="37707" y="1390454"/>
                </a:cubicBezTo>
                <a:cubicBezTo>
                  <a:pt x="44165" y="1393222"/>
                  <a:pt x="50276" y="1396738"/>
                  <a:pt x="56561" y="1399880"/>
                </a:cubicBezTo>
                <a:lnTo>
                  <a:pt x="155542" y="1395167"/>
                </a:lnTo>
                <a:lnTo>
                  <a:pt x="645736" y="1381027"/>
                </a:lnTo>
                <a:cubicBezTo>
                  <a:pt x="658305" y="1379456"/>
                  <a:pt x="670993" y="1378647"/>
                  <a:pt x="683443" y="1376313"/>
                </a:cubicBezTo>
                <a:cubicBezTo>
                  <a:pt x="696177" y="1373925"/>
                  <a:pt x="708371" y="1369017"/>
                  <a:pt x="721151" y="1366887"/>
                </a:cubicBezTo>
                <a:cubicBezTo>
                  <a:pt x="736726" y="1364291"/>
                  <a:pt x="752574" y="1363744"/>
                  <a:pt x="768285" y="1362173"/>
                </a:cubicBezTo>
                <a:cubicBezTo>
                  <a:pt x="794994" y="1363744"/>
                  <a:pt x="822129" y="1361881"/>
                  <a:pt x="848412" y="1366887"/>
                </a:cubicBezTo>
                <a:cubicBezTo>
                  <a:pt x="856129" y="1368357"/>
                  <a:pt x="860240" y="1377514"/>
                  <a:pt x="867266" y="1381027"/>
                </a:cubicBezTo>
                <a:cubicBezTo>
                  <a:pt x="873060" y="1383924"/>
                  <a:pt x="879835" y="1384169"/>
                  <a:pt x="886120" y="1385740"/>
                </a:cubicBezTo>
                <a:cubicBezTo>
                  <a:pt x="892404" y="1388882"/>
                  <a:pt x="898307" y="1392945"/>
                  <a:pt x="904973" y="1395167"/>
                </a:cubicBezTo>
                <a:cubicBezTo>
                  <a:pt x="912573" y="1397700"/>
                  <a:pt x="921102" y="1396905"/>
                  <a:pt x="928540" y="1399880"/>
                </a:cubicBezTo>
                <a:cubicBezTo>
                  <a:pt x="937046" y="1403282"/>
                  <a:pt x="943913" y="1409924"/>
                  <a:pt x="952107" y="1414021"/>
                </a:cubicBezTo>
                <a:cubicBezTo>
                  <a:pt x="959332" y="1417633"/>
                  <a:pt x="978457" y="1421635"/>
                  <a:pt x="985101" y="1423447"/>
                </a:cubicBezTo>
                <a:cubicBezTo>
                  <a:pt x="1034250" y="1436851"/>
                  <a:pt x="1002343" y="1430905"/>
                  <a:pt x="1055802" y="1437588"/>
                </a:cubicBezTo>
                <a:cubicBezTo>
                  <a:pt x="1103435" y="1453464"/>
                  <a:pt x="1082533" y="1448359"/>
                  <a:pt x="1183064" y="1437588"/>
                </a:cubicBezTo>
                <a:cubicBezTo>
                  <a:pt x="1190050" y="1436839"/>
                  <a:pt x="1195960" y="1431885"/>
                  <a:pt x="1201918" y="1428161"/>
                </a:cubicBezTo>
                <a:cubicBezTo>
                  <a:pt x="1210457" y="1422824"/>
                  <a:pt x="1224940" y="1409579"/>
                  <a:pt x="1234911" y="1404594"/>
                </a:cubicBezTo>
                <a:cubicBezTo>
                  <a:pt x="1243994" y="1400053"/>
                  <a:pt x="1258838" y="1398189"/>
                  <a:pt x="1267905" y="1395167"/>
                </a:cubicBezTo>
                <a:cubicBezTo>
                  <a:pt x="1289642" y="1387921"/>
                  <a:pt x="1291951" y="1382517"/>
                  <a:pt x="1315039" y="1381027"/>
                </a:cubicBezTo>
                <a:cubicBezTo>
                  <a:pt x="1352536" y="1378608"/>
                  <a:pt x="1563228" y="1372387"/>
                  <a:pt x="1588417" y="1371600"/>
                </a:cubicBezTo>
                <a:cubicBezTo>
                  <a:pt x="1671687" y="1373171"/>
                  <a:pt x="1755043" y="1372222"/>
                  <a:pt x="1838227" y="1376313"/>
                </a:cubicBezTo>
                <a:cubicBezTo>
                  <a:pt x="1851167" y="1376949"/>
                  <a:pt x="1863154" y="1383610"/>
                  <a:pt x="1875934" y="1385740"/>
                </a:cubicBezTo>
                <a:cubicBezTo>
                  <a:pt x="1891509" y="1388336"/>
                  <a:pt x="1907365" y="1388801"/>
                  <a:pt x="1923068" y="1390454"/>
                </a:cubicBezTo>
                <a:lnTo>
                  <a:pt x="1965489" y="1395167"/>
                </a:lnTo>
                <a:cubicBezTo>
                  <a:pt x="2003196" y="1393596"/>
                  <a:pt x="2041046" y="1394089"/>
                  <a:pt x="2078610" y="1390454"/>
                </a:cubicBezTo>
                <a:cubicBezTo>
                  <a:pt x="2089995" y="1389352"/>
                  <a:pt x="2100552" y="1383974"/>
                  <a:pt x="2111604" y="1381027"/>
                </a:cubicBezTo>
                <a:cubicBezTo>
                  <a:pt x="2124122" y="1377689"/>
                  <a:pt x="2136812" y="1375009"/>
                  <a:pt x="2149311" y="1371600"/>
                </a:cubicBezTo>
                <a:cubicBezTo>
                  <a:pt x="2154105" y="1370293"/>
                  <a:pt x="2158632" y="1368092"/>
                  <a:pt x="2163452" y="1366887"/>
                </a:cubicBezTo>
                <a:cubicBezTo>
                  <a:pt x="2177504" y="1363374"/>
                  <a:pt x="2191758" y="1360717"/>
                  <a:pt x="2205872" y="1357460"/>
                </a:cubicBezTo>
                <a:cubicBezTo>
                  <a:pt x="2242437" y="1349021"/>
                  <a:pt x="2205885" y="1355886"/>
                  <a:pt x="2253006" y="1348033"/>
                </a:cubicBezTo>
                <a:cubicBezTo>
                  <a:pt x="2362985" y="1349604"/>
                  <a:pt x="2473044" y="1348291"/>
                  <a:pt x="2582944" y="1352746"/>
                </a:cubicBezTo>
                <a:cubicBezTo>
                  <a:pt x="2589965" y="1353031"/>
                  <a:pt x="2595219" y="1359706"/>
                  <a:pt x="2601798" y="1362173"/>
                </a:cubicBezTo>
                <a:cubicBezTo>
                  <a:pt x="2607864" y="1364448"/>
                  <a:pt x="2614300" y="1365617"/>
                  <a:pt x="2620652" y="1366887"/>
                </a:cubicBezTo>
                <a:cubicBezTo>
                  <a:pt x="2650135" y="1372784"/>
                  <a:pt x="2710706" y="1379593"/>
                  <a:pt x="2729060" y="1381027"/>
                </a:cubicBezTo>
                <a:cubicBezTo>
                  <a:pt x="2951807" y="1398429"/>
                  <a:pt x="2952112" y="1395199"/>
                  <a:pt x="3176833" y="1399880"/>
                </a:cubicBezTo>
                <a:cubicBezTo>
                  <a:pt x="3275568" y="1432793"/>
                  <a:pt x="3215290" y="1416214"/>
                  <a:pt x="3436070" y="1404594"/>
                </a:cubicBezTo>
                <a:cubicBezTo>
                  <a:pt x="3449008" y="1403913"/>
                  <a:pt x="3460900" y="1396598"/>
                  <a:pt x="3473777" y="1395167"/>
                </a:cubicBezTo>
                <a:cubicBezTo>
                  <a:pt x="3503487" y="1391866"/>
                  <a:pt x="3533480" y="1392025"/>
                  <a:pt x="3563332" y="1390454"/>
                </a:cubicBezTo>
                <a:cubicBezTo>
                  <a:pt x="3606997" y="1379537"/>
                  <a:pt x="3604136" y="1379285"/>
                  <a:pt x="3676454" y="1376313"/>
                </a:cubicBezTo>
                <a:cubicBezTo>
                  <a:pt x="3759669" y="1372893"/>
                  <a:pt x="3842994" y="1373171"/>
                  <a:pt x="3926264" y="1371600"/>
                </a:cubicBezTo>
                <a:cubicBezTo>
                  <a:pt x="4125282" y="1351698"/>
                  <a:pt x="3904945" y="1371745"/>
                  <a:pt x="4147794" y="1357460"/>
                </a:cubicBezTo>
                <a:cubicBezTo>
                  <a:pt x="4212271" y="1353667"/>
                  <a:pt x="4341043" y="1343320"/>
                  <a:pt x="4341043" y="1343320"/>
                </a:cubicBezTo>
                <a:lnTo>
                  <a:pt x="4421171" y="1352746"/>
                </a:lnTo>
                <a:cubicBezTo>
                  <a:pt x="4443759" y="1356511"/>
                  <a:pt x="4439854" y="1358974"/>
                  <a:pt x="4463592" y="1366887"/>
                </a:cubicBezTo>
                <a:cubicBezTo>
                  <a:pt x="4484000" y="1373690"/>
                  <a:pt x="4502906" y="1373873"/>
                  <a:pt x="4524866" y="1376313"/>
                </a:cubicBezTo>
                <a:cubicBezTo>
                  <a:pt x="4576713" y="1374742"/>
                  <a:pt x="4628707" y="1375792"/>
                  <a:pt x="4680408" y="1371600"/>
                </a:cubicBezTo>
                <a:cubicBezTo>
                  <a:pt x="4687411" y="1371032"/>
                  <a:pt x="4692738" y="1364783"/>
                  <a:pt x="4699262" y="1362173"/>
                </a:cubicBezTo>
                <a:cubicBezTo>
                  <a:pt x="4708488" y="1358483"/>
                  <a:pt x="4719274" y="1358257"/>
                  <a:pt x="4727542" y="1352746"/>
                </a:cubicBezTo>
                <a:cubicBezTo>
                  <a:pt x="4732256" y="1349604"/>
                  <a:pt x="4736257" y="1344948"/>
                  <a:pt x="4741683" y="1343320"/>
                </a:cubicBezTo>
                <a:cubicBezTo>
                  <a:pt x="4752324" y="1340128"/>
                  <a:pt x="4763678" y="1340177"/>
                  <a:pt x="4774676" y="1338606"/>
                </a:cubicBezTo>
                <a:cubicBezTo>
                  <a:pt x="4799286" y="1322200"/>
                  <a:pt x="4777884" y="1333875"/>
                  <a:pt x="4812384" y="1324466"/>
                </a:cubicBezTo>
                <a:cubicBezTo>
                  <a:pt x="4821970" y="1321852"/>
                  <a:pt x="4831146" y="1317894"/>
                  <a:pt x="4840664" y="1315039"/>
                </a:cubicBezTo>
                <a:cubicBezTo>
                  <a:pt x="4846869" y="1313178"/>
                  <a:pt x="4853268" y="1312030"/>
                  <a:pt x="4859518" y="1310326"/>
                </a:cubicBezTo>
                <a:cubicBezTo>
                  <a:pt x="4870553" y="1307317"/>
                  <a:pt x="4881513" y="1304041"/>
                  <a:pt x="4892511" y="1300899"/>
                </a:cubicBezTo>
                <a:cubicBezTo>
                  <a:pt x="4932235" y="1302318"/>
                  <a:pt x="5023852" y="1303169"/>
                  <a:pt x="5076334" y="1310326"/>
                </a:cubicBezTo>
                <a:cubicBezTo>
                  <a:pt x="5111261" y="1315089"/>
                  <a:pt x="5119730" y="1317641"/>
                  <a:pt x="5147035" y="1324466"/>
                </a:cubicBezTo>
                <a:cubicBezTo>
                  <a:pt x="5160880" y="1310621"/>
                  <a:pt x="5173729" y="1302350"/>
                  <a:pt x="5170602" y="1277332"/>
                </a:cubicBezTo>
                <a:cubicBezTo>
                  <a:pt x="5168195" y="1258078"/>
                  <a:pt x="5165888" y="1283616"/>
                  <a:pt x="5161175" y="12820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66325" y="4308764"/>
            <a:ext cx="1533883" cy="6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11093" y="4194464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1147" y="4194464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91000" y="4191000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4884" y="4178300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92614" y="4273550"/>
            <a:ext cx="248231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45572" y="4399961"/>
            <a:ext cx="1259526" cy="619408"/>
          </a:xfrm>
          <a:custGeom>
            <a:avLst/>
            <a:gdLst>
              <a:gd name="connsiteX0" fmla="*/ 1211828 w 1259526"/>
              <a:gd name="connsiteY0" fmla="*/ 47134 h 619408"/>
              <a:gd name="connsiteX1" fmla="*/ 1131700 w 1259526"/>
              <a:gd name="connsiteY1" fmla="*/ 61274 h 619408"/>
              <a:gd name="connsiteX2" fmla="*/ 1089280 w 1259526"/>
              <a:gd name="connsiteY2" fmla="*/ 65987 h 619408"/>
              <a:gd name="connsiteX3" fmla="*/ 1065713 w 1259526"/>
              <a:gd name="connsiteY3" fmla="*/ 70701 h 619408"/>
              <a:gd name="connsiteX4" fmla="*/ 1046859 w 1259526"/>
              <a:gd name="connsiteY4" fmla="*/ 80128 h 619408"/>
              <a:gd name="connsiteX5" fmla="*/ 995012 w 1259526"/>
              <a:gd name="connsiteY5" fmla="*/ 89554 h 619408"/>
              <a:gd name="connsiteX6" fmla="*/ 971444 w 1259526"/>
              <a:gd name="connsiteY6" fmla="*/ 98981 h 619408"/>
              <a:gd name="connsiteX7" fmla="*/ 863036 w 1259526"/>
              <a:gd name="connsiteY7" fmla="*/ 94268 h 619408"/>
              <a:gd name="connsiteX8" fmla="*/ 806475 w 1259526"/>
              <a:gd name="connsiteY8" fmla="*/ 84841 h 619408"/>
              <a:gd name="connsiteX9" fmla="*/ 787622 w 1259526"/>
              <a:gd name="connsiteY9" fmla="*/ 75414 h 619408"/>
              <a:gd name="connsiteX10" fmla="*/ 754628 w 1259526"/>
              <a:gd name="connsiteY10" fmla="*/ 65987 h 619408"/>
              <a:gd name="connsiteX11" fmla="*/ 721634 w 1259526"/>
              <a:gd name="connsiteY11" fmla="*/ 47134 h 619408"/>
              <a:gd name="connsiteX12" fmla="*/ 702781 w 1259526"/>
              <a:gd name="connsiteY12" fmla="*/ 42420 h 619408"/>
              <a:gd name="connsiteX13" fmla="*/ 688640 w 1259526"/>
              <a:gd name="connsiteY13" fmla="*/ 32994 h 619408"/>
              <a:gd name="connsiteX14" fmla="*/ 655647 w 1259526"/>
              <a:gd name="connsiteY14" fmla="*/ 28280 h 619408"/>
              <a:gd name="connsiteX15" fmla="*/ 481251 w 1259526"/>
              <a:gd name="connsiteY15" fmla="*/ 23567 h 619408"/>
              <a:gd name="connsiteX16" fmla="*/ 462397 w 1259526"/>
              <a:gd name="connsiteY16" fmla="*/ 9427 h 619408"/>
              <a:gd name="connsiteX17" fmla="*/ 443543 w 1259526"/>
              <a:gd name="connsiteY17" fmla="*/ 4713 h 619408"/>
              <a:gd name="connsiteX18" fmla="*/ 429403 w 1259526"/>
              <a:gd name="connsiteY18" fmla="*/ 0 h 619408"/>
              <a:gd name="connsiteX19" fmla="*/ 401123 w 1259526"/>
              <a:gd name="connsiteY19" fmla="*/ 4713 h 619408"/>
              <a:gd name="connsiteX20" fmla="*/ 372842 w 1259526"/>
              <a:gd name="connsiteY20" fmla="*/ 14140 h 619408"/>
              <a:gd name="connsiteX21" fmla="*/ 330422 w 1259526"/>
              <a:gd name="connsiteY21" fmla="*/ 18853 h 619408"/>
              <a:gd name="connsiteX22" fmla="*/ 302141 w 1259526"/>
              <a:gd name="connsiteY22" fmla="*/ 28280 h 619408"/>
              <a:gd name="connsiteX23" fmla="*/ 269148 w 1259526"/>
              <a:gd name="connsiteY23" fmla="*/ 32994 h 619408"/>
              <a:gd name="connsiteX24" fmla="*/ 66471 w 1259526"/>
              <a:gd name="connsiteY24" fmla="*/ 37707 h 619408"/>
              <a:gd name="connsiteX25" fmla="*/ 42904 w 1259526"/>
              <a:gd name="connsiteY25" fmla="*/ 56561 h 619408"/>
              <a:gd name="connsiteX26" fmla="*/ 28764 w 1259526"/>
              <a:gd name="connsiteY26" fmla="*/ 61274 h 619408"/>
              <a:gd name="connsiteX27" fmla="*/ 24051 w 1259526"/>
              <a:gd name="connsiteY27" fmla="*/ 75414 h 619408"/>
              <a:gd name="connsiteX28" fmla="*/ 19337 w 1259526"/>
              <a:gd name="connsiteY28" fmla="*/ 98981 h 619408"/>
              <a:gd name="connsiteX29" fmla="*/ 9910 w 1259526"/>
              <a:gd name="connsiteY29" fmla="*/ 122548 h 619408"/>
              <a:gd name="connsiteX30" fmla="*/ 5197 w 1259526"/>
              <a:gd name="connsiteY30" fmla="*/ 169682 h 619408"/>
              <a:gd name="connsiteX31" fmla="*/ 484 w 1259526"/>
              <a:gd name="connsiteY31" fmla="*/ 202676 h 619408"/>
              <a:gd name="connsiteX32" fmla="*/ 5197 w 1259526"/>
              <a:gd name="connsiteY32" fmla="*/ 259237 h 619408"/>
              <a:gd name="connsiteX33" fmla="*/ 19337 w 1259526"/>
              <a:gd name="connsiteY33" fmla="*/ 268664 h 619408"/>
              <a:gd name="connsiteX34" fmla="*/ 24051 w 1259526"/>
              <a:gd name="connsiteY34" fmla="*/ 287517 h 619408"/>
              <a:gd name="connsiteX35" fmla="*/ 38191 w 1259526"/>
              <a:gd name="connsiteY35" fmla="*/ 315798 h 619408"/>
              <a:gd name="connsiteX36" fmla="*/ 28764 w 1259526"/>
              <a:gd name="connsiteY36" fmla="*/ 348792 h 619408"/>
              <a:gd name="connsiteX37" fmla="*/ 24051 w 1259526"/>
              <a:gd name="connsiteY37" fmla="*/ 377072 h 619408"/>
              <a:gd name="connsiteX38" fmla="*/ 28764 w 1259526"/>
              <a:gd name="connsiteY38" fmla="*/ 457200 h 619408"/>
              <a:gd name="connsiteX39" fmla="*/ 38191 w 1259526"/>
              <a:gd name="connsiteY39" fmla="*/ 476053 h 619408"/>
              <a:gd name="connsiteX40" fmla="*/ 42904 w 1259526"/>
              <a:gd name="connsiteY40" fmla="*/ 575035 h 619408"/>
              <a:gd name="connsiteX41" fmla="*/ 80612 w 1259526"/>
              <a:gd name="connsiteY41" fmla="*/ 584462 h 619408"/>
              <a:gd name="connsiteX42" fmla="*/ 212587 w 1259526"/>
              <a:gd name="connsiteY42" fmla="*/ 589175 h 619408"/>
              <a:gd name="connsiteX43" fmla="*/ 269148 w 1259526"/>
              <a:gd name="connsiteY43" fmla="*/ 598602 h 619408"/>
              <a:gd name="connsiteX44" fmla="*/ 311568 w 1259526"/>
              <a:gd name="connsiteY44" fmla="*/ 593888 h 619408"/>
              <a:gd name="connsiteX45" fmla="*/ 335135 w 1259526"/>
              <a:gd name="connsiteY45" fmla="*/ 589175 h 619408"/>
              <a:gd name="connsiteX46" fmla="*/ 363416 w 1259526"/>
              <a:gd name="connsiteY46" fmla="*/ 584462 h 619408"/>
              <a:gd name="connsiteX47" fmla="*/ 391696 w 1259526"/>
              <a:gd name="connsiteY47" fmla="*/ 575035 h 619408"/>
              <a:gd name="connsiteX48" fmla="*/ 603799 w 1259526"/>
              <a:gd name="connsiteY48" fmla="*/ 579748 h 619408"/>
              <a:gd name="connsiteX49" fmla="*/ 636793 w 1259526"/>
              <a:gd name="connsiteY49" fmla="*/ 589175 h 619408"/>
              <a:gd name="connsiteX50" fmla="*/ 660360 w 1259526"/>
              <a:gd name="connsiteY50" fmla="*/ 598602 h 619408"/>
              <a:gd name="connsiteX51" fmla="*/ 683927 w 1259526"/>
              <a:gd name="connsiteY51" fmla="*/ 603315 h 619408"/>
              <a:gd name="connsiteX52" fmla="*/ 726348 w 1259526"/>
              <a:gd name="connsiteY52" fmla="*/ 617455 h 619408"/>
              <a:gd name="connsiteX53" fmla="*/ 768768 w 1259526"/>
              <a:gd name="connsiteY53" fmla="*/ 584462 h 619408"/>
              <a:gd name="connsiteX54" fmla="*/ 768768 w 1259526"/>
              <a:gd name="connsiteY54" fmla="*/ 584462 h 619408"/>
              <a:gd name="connsiteX55" fmla="*/ 811189 w 1259526"/>
              <a:gd name="connsiteY55" fmla="*/ 570321 h 619408"/>
              <a:gd name="connsiteX56" fmla="*/ 834756 w 1259526"/>
              <a:gd name="connsiteY56" fmla="*/ 556181 h 619408"/>
              <a:gd name="connsiteX57" fmla="*/ 877176 w 1259526"/>
              <a:gd name="connsiteY57" fmla="*/ 504334 h 619408"/>
              <a:gd name="connsiteX58" fmla="*/ 896030 w 1259526"/>
              <a:gd name="connsiteY58" fmla="*/ 476053 h 619408"/>
              <a:gd name="connsiteX59" fmla="*/ 919597 w 1259526"/>
              <a:gd name="connsiteY59" fmla="*/ 438346 h 619408"/>
              <a:gd name="connsiteX60" fmla="*/ 938451 w 1259526"/>
              <a:gd name="connsiteY60" fmla="*/ 424206 h 619408"/>
              <a:gd name="connsiteX61" fmla="*/ 957304 w 1259526"/>
              <a:gd name="connsiteY61" fmla="*/ 395926 h 619408"/>
              <a:gd name="connsiteX62" fmla="*/ 980871 w 1259526"/>
              <a:gd name="connsiteY62" fmla="*/ 372359 h 619408"/>
              <a:gd name="connsiteX63" fmla="*/ 990298 w 1259526"/>
              <a:gd name="connsiteY63" fmla="*/ 353505 h 619408"/>
              <a:gd name="connsiteX64" fmla="*/ 1004438 w 1259526"/>
              <a:gd name="connsiteY64" fmla="*/ 344078 h 619408"/>
              <a:gd name="connsiteX65" fmla="*/ 1023292 w 1259526"/>
              <a:gd name="connsiteY65" fmla="*/ 320511 h 619408"/>
              <a:gd name="connsiteX66" fmla="*/ 1042146 w 1259526"/>
              <a:gd name="connsiteY66" fmla="*/ 292231 h 619408"/>
              <a:gd name="connsiteX67" fmla="*/ 1051572 w 1259526"/>
              <a:gd name="connsiteY67" fmla="*/ 278091 h 619408"/>
              <a:gd name="connsiteX68" fmla="*/ 1065713 w 1259526"/>
              <a:gd name="connsiteY68" fmla="*/ 263950 h 619408"/>
              <a:gd name="connsiteX69" fmla="*/ 1084566 w 1259526"/>
              <a:gd name="connsiteY69" fmla="*/ 235670 h 619408"/>
              <a:gd name="connsiteX70" fmla="*/ 1103420 w 1259526"/>
              <a:gd name="connsiteY70" fmla="*/ 207390 h 619408"/>
              <a:gd name="connsiteX71" fmla="*/ 1117560 w 1259526"/>
              <a:gd name="connsiteY71" fmla="*/ 188536 h 619408"/>
              <a:gd name="connsiteX72" fmla="*/ 1136414 w 1259526"/>
              <a:gd name="connsiteY72" fmla="*/ 160255 h 619408"/>
              <a:gd name="connsiteX73" fmla="*/ 1150554 w 1259526"/>
              <a:gd name="connsiteY73" fmla="*/ 146115 h 619408"/>
              <a:gd name="connsiteX74" fmla="*/ 1159981 w 1259526"/>
              <a:gd name="connsiteY74" fmla="*/ 127262 h 619408"/>
              <a:gd name="connsiteX75" fmla="*/ 1174121 w 1259526"/>
              <a:gd name="connsiteY75" fmla="*/ 117835 h 619408"/>
              <a:gd name="connsiteX76" fmla="*/ 1202401 w 1259526"/>
              <a:gd name="connsiteY76" fmla="*/ 84841 h 619408"/>
              <a:gd name="connsiteX77" fmla="*/ 1230682 w 1259526"/>
              <a:gd name="connsiteY77" fmla="*/ 56561 h 619408"/>
              <a:gd name="connsiteX78" fmla="*/ 1211828 w 1259526"/>
              <a:gd name="connsiteY78" fmla="*/ 47134 h 6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59526" h="619408">
                <a:moveTo>
                  <a:pt x="1211828" y="47134"/>
                </a:moveTo>
                <a:cubicBezTo>
                  <a:pt x="1095877" y="61627"/>
                  <a:pt x="1259526" y="39970"/>
                  <a:pt x="1131700" y="61274"/>
                </a:cubicBezTo>
                <a:cubicBezTo>
                  <a:pt x="1117667" y="63613"/>
                  <a:pt x="1103364" y="63975"/>
                  <a:pt x="1089280" y="65987"/>
                </a:cubicBezTo>
                <a:cubicBezTo>
                  <a:pt x="1081349" y="67120"/>
                  <a:pt x="1073569" y="69130"/>
                  <a:pt x="1065713" y="70701"/>
                </a:cubicBezTo>
                <a:cubicBezTo>
                  <a:pt x="1059428" y="73843"/>
                  <a:pt x="1053525" y="77906"/>
                  <a:pt x="1046859" y="80128"/>
                </a:cubicBezTo>
                <a:cubicBezTo>
                  <a:pt x="1040273" y="82323"/>
                  <a:pt x="999759" y="88763"/>
                  <a:pt x="995012" y="89554"/>
                </a:cubicBezTo>
                <a:cubicBezTo>
                  <a:pt x="987156" y="92696"/>
                  <a:pt x="979471" y="96305"/>
                  <a:pt x="971444" y="98981"/>
                </a:cubicBezTo>
                <a:cubicBezTo>
                  <a:pt x="933179" y="111736"/>
                  <a:pt x="914046" y="100850"/>
                  <a:pt x="863036" y="94268"/>
                </a:cubicBezTo>
                <a:cubicBezTo>
                  <a:pt x="844079" y="91822"/>
                  <a:pt x="806475" y="84841"/>
                  <a:pt x="806475" y="84841"/>
                </a:cubicBezTo>
                <a:cubicBezTo>
                  <a:pt x="800191" y="81699"/>
                  <a:pt x="794201" y="77881"/>
                  <a:pt x="787622" y="75414"/>
                </a:cubicBezTo>
                <a:cubicBezTo>
                  <a:pt x="775525" y="70878"/>
                  <a:pt x="766034" y="71690"/>
                  <a:pt x="754628" y="65987"/>
                </a:cubicBezTo>
                <a:cubicBezTo>
                  <a:pt x="727280" y="52313"/>
                  <a:pt x="754686" y="59529"/>
                  <a:pt x="721634" y="47134"/>
                </a:cubicBezTo>
                <a:cubicBezTo>
                  <a:pt x="715569" y="44859"/>
                  <a:pt x="709065" y="43991"/>
                  <a:pt x="702781" y="42420"/>
                </a:cubicBezTo>
                <a:cubicBezTo>
                  <a:pt x="698067" y="39278"/>
                  <a:pt x="694066" y="34622"/>
                  <a:pt x="688640" y="32994"/>
                </a:cubicBezTo>
                <a:cubicBezTo>
                  <a:pt x="677999" y="29802"/>
                  <a:pt x="666745" y="28784"/>
                  <a:pt x="655647" y="28280"/>
                </a:cubicBezTo>
                <a:cubicBezTo>
                  <a:pt x="597554" y="25639"/>
                  <a:pt x="539383" y="25138"/>
                  <a:pt x="481251" y="23567"/>
                </a:cubicBezTo>
                <a:cubicBezTo>
                  <a:pt x="474966" y="18854"/>
                  <a:pt x="469423" y="12940"/>
                  <a:pt x="462397" y="9427"/>
                </a:cubicBezTo>
                <a:cubicBezTo>
                  <a:pt x="456603" y="6530"/>
                  <a:pt x="449772" y="6493"/>
                  <a:pt x="443543" y="4713"/>
                </a:cubicBezTo>
                <a:cubicBezTo>
                  <a:pt x="438766" y="3348"/>
                  <a:pt x="434116" y="1571"/>
                  <a:pt x="429403" y="0"/>
                </a:cubicBezTo>
                <a:cubicBezTo>
                  <a:pt x="419976" y="1571"/>
                  <a:pt x="410394" y="2395"/>
                  <a:pt x="401123" y="4713"/>
                </a:cubicBezTo>
                <a:cubicBezTo>
                  <a:pt x="391483" y="7123"/>
                  <a:pt x="382586" y="12191"/>
                  <a:pt x="372842" y="14140"/>
                </a:cubicBezTo>
                <a:cubicBezTo>
                  <a:pt x="358891" y="16930"/>
                  <a:pt x="344562" y="17282"/>
                  <a:pt x="330422" y="18853"/>
                </a:cubicBezTo>
                <a:cubicBezTo>
                  <a:pt x="320995" y="21995"/>
                  <a:pt x="311823" y="26045"/>
                  <a:pt x="302141" y="28280"/>
                </a:cubicBezTo>
                <a:cubicBezTo>
                  <a:pt x="291316" y="30778"/>
                  <a:pt x="280248" y="32550"/>
                  <a:pt x="269148" y="32994"/>
                </a:cubicBezTo>
                <a:cubicBezTo>
                  <a:pt x="201625" y="35695"/>
                  <a:pt x="134030" y="36136"/>
                  <a:pt x="66471" y="37707"/>
                </a:cubicBezTo>
                <a:cubicBezTo>
                  <a:pt x="30931" y="49553"/>
                  <a:pt x="73360" y="32195"/>
                  <a:pt x="42904" y="56561"/>
                </a:cubicBezTo>
                <a:cubicBezTo>
                  <a:pt x="39024" y="59665"/>
                  <a:pt x="33477" y="59703"/>
                  <a:pt x="28764" y="61274"/>
                </a:cubicBezTo>
                <a:lnTo>
                  <a:pt x="24051" y="75414"/>
                </a:lnTo>
                <a:cubicBezTo>
                  <a:pt x="22480" y="83270"/>
                  <a:pt x="21639" y="91308"/>
                  <a:pt x="19337" y="98981"/>
                </a:cubicBezTo>
                <a:cubicBezTo>
                  <a:pt x="16906" y="107085"/>
                  <a:pt x="11569" y="114251"/>
                  <a:pt x="9910" y="122548"/>
                </a:cubicBezTo>
                <a:cubicBezTo>
                  <a:pt x="6813" y="138031"/>
                  <a:pt x="7042" y="154000"/>
                  <a:pt x="5197" y="169682"/>
                </a:cubicBezTo>
                <a:cubicBezTo>
                  <a:pt x="3899" y="180716"/>
                  <a:pt x="2055" y="191678"/>
                  <a:pt x="484" y="202676"/>
                </a:cubicBezTo>
                <a:cubicBezTo>
                  <a:pt x="2055" y="221530"/>
                  <a:pt x="0" y="241046"/>
                  <a:pt x="5197" y="259237"/>
                </a:cubicBezTo>
                <a:cubicBezTo>
                  <a:pt x="6753" y="264684"/>
                  <a:pt x="16195" y="263951"/>
                  <a:pt x="19337" y="268664"/>
                </a:cubicBezTo>
                <a:cubicBezTo>
                  <a:pt x="22930" y="274054"/>
                  <a:pt x="22271" y="281288"/>
                  <a:pt x="24051" y="287517"/>
                </a:cubicBezTo>
                <a:cubicBezTo>
                  <a:pt x="28931" y="304596"/>
                  <a:pt x="27860" y="300302"/>
                  <a:pt x="38191" y="315798"/>
                </a:cubicBezTo>
                <a:cubicBezTo>
                  <a:pt x="33697" y="329279"/>
                  <a:pt x="31724" y="333990"/>
                  <a:pt x="28764" y="348792"/>
                </a:cubicBezTo>
                <a:cubicBezTo>
                  <a:pt x="26890" y="358163"/>
                  <a:pt x="25622" y="367645"/>
                  <a:pt x="24051" y="377072"/>
                </a:cubicBezTo>
                <a:cubicBezTo>
                  <a:pt x="25622" y="403781"/>
                  <a:pt x="24980" y="430713"/>
                  <a:pt x="28764" y="457200"/>
                </a:cubicBezTo>
                <a:cubicBezTo>
                  <a:pt x="29758" y="464156"/>
                  <a:pt x="37354" y="469077"/>
                  <a:pt x="38191" y="476053"/>
                </a:cubicBezTo>
                <a:cubicBezTo>
                  <a:pt x="42126" y="508849"/>
                  <a:pt x="30867" y="544275"/>
                  <a:pt x="42904" y="575035"/>
                </a:cubicBezTo>
                <a:cubicBezTo>
                  <a:pt x="47625" y="587100"/>
                  <a:pt x="67664" y="584000"/>
                  <a:pt x="80612" y="584462"/>
                </a:cubicBezTo>
                <a:lnTo>
                  <a:pt x="212587" y="589175"/>
                </a:lnTo>
                <a:cubicBezTo>
                  <a:pt x="231441" y="592317"/>
                  <a:pt x="250056" y="597693"/>
                  <a:pt x="269148" y="598602"/>
                </a:cubicBezTo>
                <a:cubicBezTo>
                  <a:pt x="283359" y="599279"/>
                  <a:pt x="297484" y="595900"/>
                  <a:pt x="311568" y="593888"/>
                </a:cubicBezTo>
                <a:cubicBezTo>
                  <a:pt x="319499" y="592755"/>
                  <a:pt x="327253" y="590608"/>
                  <a:pt x="335135" y="589175"/>
                </a:cubicBezTo>
                <a:cubicBezTo>
                  <a:pt x="344538" y="587466"/>
                  <a:pt x="353989" y="586033"/>
                  <a:pt x="363416" y="584462"/>
                </a:cubicBezTo>
                <a:cubicBezTo>
                  <a:pt x="372843" y="581320"/>
                  <a:pt x="381930" y="576866"/>
                  <a:pt x="391696" y="575035"/>
                </a:cubicBezTo>
                <a:cubicBezTo>
                  <a:pt x="457178" y="562756"/>
                  <a:pt x="550242" y="576688"/>
                  <a:pt x="603799" y="579748"/>
                </a:cubicBezTo>
                <a:cubicBezTo>
                  <a:pt x="614797" y="582890"/>
                  <a:pt x="625942" y="585558"/>
                  <a:pt x="636793" y="589175"/>
                </a:cubicBezTo>
                <a:cubicBezTo>
                  <a:pt x="644820" y="591851"/>
                  <a:pt x="652256" y="596171"/>
                  <a:pt x="660360" y="598602"/>
                </a:cubicBezTo>
                <a:cubicBezTo>
                  <a:pt x="668033" y="600904"/>
                  <a:pt x="676224" y="601114"/>
                  <a:pt x="683927" y="603315"/>
                </a:cubicBezTo>
                <a:cubicBezTo>
                  <a:pt x="698259" y="607410"/>
                  <a:pt x="726348" y="617455"/>
                  <a:pt x="726348" y="617455"/>
                </a:cubicBezTo>
                <a:cubicBezTo>
                  <a:pt x="761024" y="610520"/>
                  <a:pt x="745471" y="619408"/>
                  <a:pt x="768768" y="584462"/>
                </a:cubicBezTo>
                <a:lnTo>
                  <a:pt x="768768" y="584462"/>
                </a:lnTo>
                <a:cubicBezTo>
                  <a:pt x="794788" y="571452"/>
                  <a:pt x="780732" y="576413"/>
                  <a:pt x="811189" y="570321"/>
                </a:cubicBezTo>
                <a:cubicBezTo>
                  <a:pt x="823231" y="552259"/>
                  <a:pt x="814951" y="556181"/>
                  <a:pt x="834756" y="556181"/>
                </a:cubicBezTo>
                <a:cubicBezTo>
                  <a:pt x="855441" y="535496"/>
                  <a:pt x="855656" y="536615"/>
                  <a:pt x="877176" y="504334"/>
                </a:cubicBezTo>
                <a:cubicBezTo>
                  <a:pt x="883461" y="494907"/>
                  <a:pt x="890963" y="486187"/>
                  <a:pt x="896030" y="476053"/>
                </a:cubicBezTo>
                <a:cubicBezTo>
                  <a:pt x="903497" y="461121"/>
                  <a:pt x="907361" y="450582"/>
                  <a:pt x="919597" y="438346"/>
                </a:cubicBezTo>
                <a:cubicBezTo>
                  <a:pt x="925152" y="432791"/>
                  <a:pt x="932166" y="428919"/>
                  <a:pt x="938451" y="424206"/>
                </a:cubicBezTo>
                <a:cubicBezTo>
                  <a:pt x="948561" y="393874"/>
                  <a:pt x="935238" y="426818"/>
                  <a:pt x="957304" y="395926"/>
                </a:cubicBezTo>
                <a:cubicBezTo>
                  <a:pt x="975505" y="370444"/>
                  <a:pt x="955432" y="380838"/>
                  <a:pt x="980871" y="372359"/>
                </a:cubicBezTo>
                <a:cubicBezTo>
                  <a:pt x="984013" y="366074"/>
                  <a:pt x="985800" y="358903"/>
                  <a:pt x="990298" y="353505"/>
                </a:cubicBezTo>
                <a:cubicBezTo>
                  <a:pt x="993924" y="349153"/>
                  <a:pt x="1000899" y="348501"/>
                  <a:pt x="1004438" y="344078"/>
                </a:cubicBezTo>
                <a:cubicBezTo>
                  <a:pt x="1030458" y="311554"/>
                  <a:pt x="982769" y="347527"/>
                  <a:pt x="1023292" y="320511"/>
                </a:cubicBezTo>
                <a:lnTo>
                  <a:pt x="1042146" y="292231"/>
                </a:lnTo>
                <a:cubicBezTo>
                  <a:pt x="1045288" y="287518"/>
                  <a:pt x="1047567" y="282096"/>
                  <a:pt x="1051572" y="278091"/>
                </a:cubicBezTo>
                <a:lnTo>
                  <a:pt x="1065713" y="263950"/>
                </a:lnTo>
                <a:cubicBezTo>
                  <a:pt x="1074726" y="236909"/>
                  <a:pt x="1063971" y="262148"/>
                  <a:pt x="1084566" y="235670"/>
                </a:cubicBezTo>
                <a:cubicBezTo>
                  <a:pt x="1091522" y="226727"/>
                  <a:pt x="1096622" y="216454"/>
                  <a:pt x="1103420" y="207390"/>
                </a:cubicBezTo>
                <a:cubicBezTo>
                  <a:pt x="1108133" y="201105"/>
                  <a:pt x="1113055" y="194972"/>
                  <a:pt x="1117560" y="188536"/>
                </a:cubicBezTo>
                <a:cubicBezTo>
                  <a:pt x="1124057" y="179254"/>
                  <a:pt x="1128403" y="168266"/>
                  <a:pt x="1136414" y="160255"/>
                </a:cubicBezTo>
                <a:cubicBezTo>
                  <a:pt x="1141127" y="155542"/>
                  <a:pt x="1146680" y="151539"/>
                  <a:pt x="1150554" y="146115"/>
                </a:cubicBezTo>
                <a:cubicBezTo>
                  <a:pt x="1154638" y="140398"/>
                  <a:pt x="1155483" y="132660"/>
                  <a:pt x="1159981" y="127262"/>
                </a:cubicBezTo>
                <a:cubicBezTo>
                  <a:pt x="1163608" y="122910"/>
                  <a:pt x="1169769" y="121462"/>
                  <a:pt x="1174121" y="117835"/>
                </a:cubicBezTo>
                <a:cubicBezTo>
                  <a:pt x="1194316" y="101006"/>
                  <a:pt x="1183672" y="105651"/>
                  <a:pt x="1202401" y="84841"/>
                </a:cubicBezTo>
                <a:cubicBezTo>
                  <a:pt x="1211319" y="74932"/>
                  <a:pt x="1230682" y="56561"/>
                  <a:pt x="1230682" y="56561"/>
                </a:cubicBezTo>
                <a:lnTo>
                  <a:pt x="1211828" y="4713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553200" y="4419600"/>
            <a:ext cx="838200" cy="579598"/>
          </a:xfrm>
          <a:custGeom>
            <a:avLst/>
            <a:gdLst>
              <a:gd name="connsiteX0" fmla="*/ 7070 w 1132443"/>
              <a:gd name="connsiteY0" fmla="*/ 2357 h 579598"/>
              <a:gd name="connsiteX1" fmla="*/ 25924 w 1132443"/>
              <a:gd name="connsiteY1" fmla="*/ 7070 h 579598"/>
              <a:gd name="connsiteX2" fmla="*/ 49491 w 1132443"/>
              <a:gd name="connsiteY2" fmla="*/ 25924 h 579598"/>
              <a:gd name="connsiteX3" fmla="*/ 91912 w 1132443"/>
              <a:gd name="connsiteY3" fmla="*/ 58917 h 579598"/>
              <a:gd name="connsiteX4" fmla="*/ 106052 w 1132443"/>
              <a:gd name="connsiteY4" fmla="*/ 68344 h 579598"/>
              <a:gd name="connsiteX5" fmla="*/ 120192 w 1132443"/>
              <a:gd name="connsiteY5" fmla="*/ 77771 h 579598"/>
              <a:gd name="connsiteX6" fmla="*/ 327582 w 1132443"/>
              <a:gd name="connsiteY6" fmla="*/ 96625 h 579598"/>
              <a:gd name="connsiteX7" fmla="*/ 341722 w 1132443"/>
              <a:gd name="connsiteY7" fmla="*/ 101338 h 579598"/>
              <a:gd name="connsiteX8" fmla="*/ 360575 w 1132443"/>
              <a:gd name="connsiteY8" fmla="*/ 110765 h 579598"/>
              <a:gd name="connsiteX9" fmla="*/ 417136 w 1132443"/>
              <a:gd name="connsiteY9" fmla="*/ 106051 h 579598"/>
              <a:gd name="connsiteX10" fmla="*/ 459557 w 1132443"/>
              <a:gd name="connsiteY10" fmla="*/ 87198 h 579598"/>
              <a:gd name="connsiteX11" fmla="*/ 572679 w 1132443"/>
              <a:gd name="connsiteY11" fmla="*/ 91911 h 579598"/>
              <a:gd name="connsiteX12" fmla="*/ 605672 w 1132443"/>
              <a:gd name="connsiteY12" fmla="*/ 96625 h 579598"/>
              <a:gd name="connsiteX13" fmla="*/ 657520 w 1132443"/>
              <a:gd name="connsiteY13" fmla="*/ 101338 h 579598"/>
              <a:gd name="connsiteX14" fmla="*/ 860196 w 1132443"/>
              <a:gd name="connsiteY14" fmla="*/ 101338 h 579598"/>
              <a:gd name="connsiteX15" fmla="*/ 897903 w 1132443"/>
              <a:gd name="connsiteY15" fmla="*/ 120192 h 579598"/>
              <a:gd name="connsiteX16" fmla="*/ 902617 w 1132443"/>
              <a:gd name="connsiteY16" fmla="*/ 134332 h 579598"/>
              <a:gd name="connsiteX17" fmla="*/ 940324 w 1132443"/>
              <a:gd name="connsiteY17" fmla="*/ 167326 h 579598"/>
              <a:gd name="connsiteX18" fmla="*/ 949751 w 1132443"/>
              <a:gd name="connsiteY18" fmla="*/ 181466 h 579598"/>
              <a:gd name="connsiteX19" fmla="*/ 982745 w 1132443"/>
              <a:gd name="connsiteY19" fmla="*/ 190893 h 579598"/>
              <a:gd name="connsiteX20" fmla="*/ 1091153 w 1132443"/>
              <a:gd name="connsiteY20" fmla="*/ 181466 h 579598"/>
              <a:gd name="connsiteX21" fmla="*/ 1100580 w 1132443"/>
              <a:gd name="connsiteY21" fmla="*/ 242740 h 579598"/>
              <a:gd name="connsiteX22" fmla="*/ 1110006 w 1132443"/>
              <a:gd name="connsiteY22" fmla="*/ 266307 h 579598"/>
              <a:gd name="connsiteX23" fmla="*/ 1119433 w 1132443"/>
              <a:gd name="connsiteY23" fmla="*/ 304014 h 579598"/>
              <a:gd name="connsiteX24" fmla="*/ 1100580 w 1132443"/>
              <a:gd name="connsiteY24" fmla="*/ 332295 h 579598"/>
              <a:gd name="connsiteX25" fmla="*/ 1081726 w 1132443"/>
              <a:gd name="connsiteY25" fmla="*/ 355862 h 579598"/>
              <a:gd name="connsiteX26" fmla="*/ 1086439 w 1132443"/>
              <a:gd name="connsiteY26" fmla="*/ 426563 h 579598"/>
              <a:gd name="connsiteX27" fmla="*/ 1095866 w 1132443"/>
              <a:gd name="connsiteY27" fmla="*/ 445416 h 579598"/>
              <a:gd name="connsiteX28" fmla="*/ 1110006 w 1132443"/>
              <a:gd name="connsiteY28" fmla="*/ 454843 h 579598"/>
              <a:gd name="connsiteX29" fmla="*/ 1128860 w 1132443"/>
              <a:gd name="connsiteY29" fmla="*/ 483124 h 579598"/>
              <a:gd name="connsiteX30" fmla="*/ 1119433 w 1132443"/>
              <a:gd name="connsiteY30" fmla="*/ 511404 h 579598"/>
              <a:gd name="connsiteX31" fmla="*/ 1100580 w 1132443"/>
              <a:gd name="connsiteY31" fmla="*/ 516117 h 579598"/>
              <a:gd name="connsiteX32" fmla="*/ 1086439 w 1132443"/>
              <a:gd name="connsiteY32" fmla="*/ 520831 h 579598"/>
              <a:gd name="connsiteX33" fmla="*/ 963891 w 1132443"/>
              <a:gd name="connsiteY33" fmla="*/ 525544 h 579598"/>
              <a:gd name="connsiteX34" fmla="*/ 945037 w 1132443"/>
              <a:gd name="connsiteY34" fmla="*/ 534971 h 579598"/>
              <a:gd name="connsiteX35" fmla="*/ 907330 w 1132443"/>
              <a:gd name="connsiteY35" fmla="*/ 544398 h 579598"/>
              <a:gd name="connsiteX36" fmla="*/ 751788 w 1132443"/>
              <a:gd name="connsiteY36" fmla="*/ 549111 h 579598"/>
              <a:gd name="connsiteX37" fmla="*/ 685800 w 1132443"/>
              <a:gd name="connsiteY37" fmla="*/ 530258 h 579598"/>
              <a:gd name="connsiteX38" fmla="*/ 648093 w 1132443"/>
              <a:gd name="connsiteY38" fmla="*/ 520831 h 579598"/>
              <a:gd name="connsiteX39" fmla="*/ 624526 w 1132443"/>
              <a:gd name="connsiteY39" fmla="*/ 516117 h 579598"/>
              <a:gd name="connsiteX40" fmla="*/ 600959 w 1132443"/>
              <a:gd name="connsiteY40" fmla="*/ 506691 h 579598"/>
              <a:gd name="connsiteX41" fmla="*/ 497264 w 1132443"/>
              <a:gd name="connsiteY41" fmla="*/ 511404 h 579598"/>
              <a:gd name="connsiteX42" fmla="*/ 478411 w 1132443"/>
              <a:gd name="connsiteY42" fmla="*/ 516117 h 579598"/>
              <a:gd name="connsiteX43" fmla="*/ 402996 w 1132443"/>
              <a:gd name="connsiteY43" fmla="*/ 520831 h 579598"/>
              <a:gd name="connsiteX44" fmla="*/ 384142 w 1132443"/>
              <a:gd name="connsiteY44" fmla="*/ 525544 h 579598"/>
              <a:gd name="connsiteX45" fmla="*/ 365289 w 1132443"/>
              <a:gd name="connsiteY45" fmla="*/ 539684 h 579598"/>
              <a:gd name="connsiteX46" fmla="*/ 341722 w 1132443"/>
              <a:gd name="connsiteY46" fmla="*/ 520831 h 579598"/>
              <a:gd name="connsiteX47" fmla="*/ 337008 w 1132443"/>
              <a:gd name="connsiteY47" fmla="*/ 497264 h 579598"/>
              <a:gd name="connsiteX48" fmla="*/ 327582 w 1132443"/>
              <a:gd name="connsiteY48" fmla="*/ 483124 h 579598"/>
              <a:gd name="connsiteX49" fmla="*/ 299301 w 1132443"/>
              <a:gd name="connsiteY49" fmla="*/ 454843 h 579598"/>
              <a:gd name="connsiteX50" fmla="*/ 280448 w 1132443"/>
              <a:gd name="connsiteY50" fmla="*/ 435990 h 579598"/>
              <a:gd name="connsiteX51" fmla="*/ 261594 w 1132443"/>
              <a:gd name="connsiteY51" fmla="*/ 417136 h 579598"/>
              <a:gd name="connsiteX52" fmla="*/ 252167 w 1132443"/>
              <a:gd name="connsiteY52" fmla="*/ 398282 h 579598"/>
              <a:gd name="connsiteX53" fmla="*/ 238027 w 1132443"/>
              <a:gd name="connsiteY53" fmla="*/ 379429 h 579598"/>
              <a:gd name="connsiteX54" fmla="*/ 214460 w 1132443"/>
              <a:gd name="connsiteY54" fmla="*/ 327581 h 579598"/>
              <a:gd name="connsiteX55" fmla="*/ 209747 w 1132443"/>
              <a:gd name="connsiteY55" fmla="*/ 308728 h 579598"/>
              <a:gd name="connsiteX56" fmla="*/ 190893 w 1132443"/>
              <a:gd name="connsiteY56" fmla="*/ 275734 h 579598"/>
              <a:gd name="connsiteX57" fmla="*/ 172039 w 1132443"/>
              <a:gd name="connsiteY57" fmla="*/ 247454 h 579598"/>
              <a:gd name="connsiteX58" fmla="*/ 153186 w 1132443"/>
              <a:gd name="connsiteY58" fmla="*/ 223886 h 579598"/>
              <a:gd name="connsiteX59" fmla="*/ 148472 w 1132443"/>
              <a:gd name="connsiteY59" fmla="*/ 209746 h 579598"/>
              <a:gd name="connsiteX60" fmla="*/ 143759 w 1132443"/>
              <a:gd name="connsiteY60" fmla="*/ 181466 h 579598"/>
              <a:gd name="connsiteX61" fmla="*/ 134332 w 1132443"/>
              <a:gd name="connsiteY61" fmla="*/ 167326 h 579598"/>
              <a:gd name="connsiteX62" fmla="*/ 115479 w 1132443"/>
              <a:gd name="connsiteY62" fmla="*/ 115478 h 579598"/>
              <a:gd name="connsiteX63" fmla="*/ 110765 w 1132443"/>
              <a:gd name="connsiteY63" fmla="*/ 73058 h 579598"/>
              <a:gd name="connsiteX64" fmla="*/ 106052 w 1132443"/>
              <a:gd name="connsiteY64" fmla="*/ 54204 h 579598"/>
              <a:gd name="connsiteX65" fmla="*/ 91912 w 1132443"/>
              <a:gd name="connsiteY65" fmla="*/ 49491 h 579598"/>
              <a:gd name="connsiteX66" fmla="*/ 68345 w 1132443"/>
              <a:gd name="connsiteY66" fmla="*/ 21210 h 579598"/>
              <a:gd name="connsiteX67" fmla="*/ 7070 w 1132443"/>
              <a:gd name="connsiteY67" fmla="*/ 2357 h 57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32443" h="579598">
                <a:moveTo>
                  <a:pt x="7070" y="2357"/>
                </a:moveTo>
                <a:cubicBezTo>
                  <a:pt x="0" y="0"/>
                  <a:pt x="20534" y="3477"/>
                  <a:pt x="25924" y="7070"/>
                </a:cubicBezTo>
                <a:cubicBezTo>
                  <a:pt x="68571" y="35500"/>
                  <a:pt x="3258" y="10511"/>
                  <a:pt x="49491" y="25924"/>
                </a:cubicBezTo>
                <a:cubicBezTo>
                  <a:pt x="71643" y="48076"/>
                  <a:pt x="58083" y="36365"/>
                  <a:pt x="91912" y="58917"/>
                </a:cubicBezTo>
                <a:lnTo>
                  <a:pt x="106052" y="68344"/>
                </a:lnTo>
                <a:cubicBezTo>
                  <a:pt x="110765" y="71486"/>
                  <a:pt x="114818" y="75980"/>
                  <a:pt x="120192" y="77771"/>
                </a:cubicBezTo>
                <a:cubicBezTo>
                  <a:pt x="205190" y="106105"/>
                  <a:pt x="138549" y="86676"/>
                  <a:pt x="327582" y="96625"/>
                </a:cubicBezTo>
                <a:cubicBezTo>
                  <a:pt x="332295" y="98196"/>
                  <a:pt x="337155" y="99381"/>
                  <a:pt x="341722" y="101338"/>
                </a:cubicBezTo>
                <a:cubicBezTo>
                  <a:pt x="348180" y="104106"/>
                  <a:pt x="353563" y="110327"/>
                  <a:pt x="360575" y="110765"/>
                </a:cubicBezTo>
                <a:cubicBezTo>
                  <a:pt x="379457" y="111945"/>
                  <a:pt x="398282" y="107622"/>
                  <a:pt x="417136" y="106051"/>
                </a:cubicBezTo>
                <a:cubicBezTo>
                  <a:pt x="450791" y="94834"/>
                  <a:pt x="437149" y="102137"/>
                  <a:pt x="459557" y="87198"/>
                </a:cubicBezTo>
                <a:cubicBezTo>
                  <a:pt x="497264" y="88769"/>
                  <a:pt x="535017" y="89481"/>
                  <a:pt x="572679" y="91911"/>
                </a:cubicBezTo>
                <a:cubicBezTo>
                  <a:pt x="583765" y="92626"/>
                  <a:pt x="594631" y="95398"/>
                  <a:pt x="605672" y="96625"/>
                </a:cubicBezTo>
                <a:cubicBezTo>
                  <a:pt x="622920" y="98541"/>
                  <a:pt x="640237" y="99767"/>
                  <a:pt x="657520" y="101338"/>
                </a:cubicBezTo>
                <a:cubicBezTo>
                  <a:pt x="726917" y="97256"/>
                  <a:pt x="789660" y="90965"/>
                  <a:pt x="860196" y="101338"/>
                </a:cubicBezTo>
                <a:cubicBezTo>
                  <a:pt x="874099" y="103383"/>
                  <a:pt x="897903" y="120192"/>
                  <a:pt x="897903" y="120192"/>
                </a:cubicBezTo>
                <a:cubicBezTo>
                  <a:pt x="899474" y="124905"/>
                  <a:pt x="899729" y="130289"/>
                  <a:pt x="902617" y="134332"/>
                </a:cubicBezTo>
                <a:cubicBezTo>
                  <a:pt x="920975" y="160032"/>
                  <a:pt x="919708" y="146710"/>
                  <a:pt x="940324" y="167326"/>
                </a:cubicBezTo>
                <a:cubicBezTo>
                  <a:pt x="944330" y="171332"/>
                  <a:pt x="945327" y="177927"/>
                  <a:pt x="949751" y="181466"/>
                </a:cubicBezTo>
                <a:cubicBezTo>
                  <a:pt x="952823" y="183924"/>
                  <a:pt x="981516" y="190586"/>
                  <a:pt x="982745" y="190893"/>
                </a:cubicBezTo>
                <a:cubicBezTo>
                  <a:pt x="1036364" y="173019"/>
                  <a:pt x="1001088" y="181466"/>
                  <a:pt x="1091153" y="181466"/>
                </a:cubicBezTo>
                <a:cubicBezTo>
                  <a:pt x="1091898" y="186681"/>
                  <a:pt x="1098615" y="235536"/>
                  <a:pt x="1100580" y="242740"/>
                </a:cubicBezTo>
                <a:cubicBezTo>
                  <a:pt x="1102806" y="250903"/>
                  <a:pt x="1107518" y="258220"/>
                  <a:pt x="1110006" y="266307"/>
                </a:cubicBezTo>
                <a:cubicBezTo>
                  <a:pt x="1113816" y="278690"/>
                  <a:pt x="1119433" y="304014"/>
                  <a:pt x="1119433" y="304014"/>
                </a:cubicBezTo>
                <a:cubicBezTo>
                  <a:pt x="1108610" y="347311"/>
                  <a:pt x="1124252" y="302706"/>
                  <a:pt x="1100580" y="332295"/>
                </a:cubicBezTo>
                <a:cubicBezTo>
                  <a:pt x="1074560" y="364819"/>
                  <a:pt x="1122249" y="328846"/>
                  <a:pt x="1081726" y="355862"/>
                </a:cubicBezTo>
                <a:cubicBezTo>
                  <a:pt x="1071730" y="385852"/>
                  <a:pt x="1073269" y="373883"/>
                  <a:pt x="1086439" y="426563"/>
                </a:cubicBezTo>
                <a:cubicBezTo>
                  <a:pt x="1088143" y="433379"/>
                  <a:pt x="1091368" y="440018"/>
                  <a:pt x="1095866" y="445416"/>
                </a:cubicBezTo>
                <a:cubicBezTo>
                  <a:pt x="1099493" y="449768"/>
                  <a:pt x="1105293" y="451701"/>
                  <a:pt x="1110006" y="454843"/>
                </a:cubicBezTo>
                <a:cubicBezTo>
                  <a:pt x="1116291" y="464270"/>
                  <a:pt x="1132443" y="472376"/>
                  <a:pt x="1128860" y="483124"/>
                </a:cubicBezTo>
                <a:cubicBezTo>
                  <a:pt x="1125718" y="492551"/>
                  <a:pt x="1129073" y="508994"/>
                  <a:pt x="1119433" y="511404"/>
                </a:cubicBezTo>
                <a:cubicBezTo>
                  <a:pt x="1113149" y="512975"/>
                  <a:pt x="1106808" y="514337"/>
                  <a:pt x="1100580" y="516117"/>
                </a:cubicBezTo>
                <a:cubicBezTo>
                  <a:pt x="1095803" y="517482"/>
                  <a:pt x="1091396" y="520489"/>
                  <a:pt x="1086439" y="520831"/>
                </a:cubicBezTo>
                <a:cubicBezTo>
                  <a:pt x="1045656" y="523644"/>
                  <a:pt x="1004740" y="523973"/>
                  <a:pt x="963891" y="525544"/>
                </a:cubicBezTo>
                <a:cubicBezTo>
                  <a:pt x="957606" y="528686"/>
                  <a:pt x="951703" y="532749"/>
                  <a:pt x="945037" y="534971"/>
                </a:cubicBezTo>
                <a:cubicBezTo>
                  <a:pt x="932746" y="539068"/>
                  <a:pt x="907330" y="544398"/>
                  <a:pt x="907330" y="544398"/>
                </a:cubicBezTo>
                <a:cubicBezTo>
                  <a:pt x="854532" y="579598"/>
                  <a:pt x="894015" y="557238"/>
                  <a:pt x="751788" y="549111"/>
                </a:cubicBezTo>
                <a:cubicBezTo>
                  <a:pt x="730270" y="547881"/>
                  <a:pt x="704816" y="535012"/>
                  <a:pt x="685800" y="530258"/>
                </a:cubicBezTo>
                <a:cubicBezTo>
                  <a:pt x="673231" y="527116"/>
                  <a:pt x="660797" y="523372"/>
                  <a:pt x="648093" y="520831"/>
                </a:cubicBezTo>
                <a:cubicBezTo>
                  <a:pt x="640237" y="519260"/>
                  <a:pt x="632199" y="518419"/>
                  <a:pt x="624526" y="516117"/>
                </a:cubicBezTo>
                <a:cubicBezTo>
                  <a:pt x="616422" y="513686"/>
                  <a:pt x="608815" y="509833"/>
                  <a:pt x="600959" y="506691"/>
                </a:cubicBezTo>
                <a:cubicBezTo>
                  <a:pt x="566394" y="508262"/>
                  <a:pt x="531763" y="508750"/>
                  <a:pt x="497264" y="511404"/>
                </a:cubicBezTo>
                <a:cubicBezTo>
                  <a:pt x="490805" y="511901"/>
                  <a:pt x="484857" y="515472"/>
                  <a:pt x="478411" y="516117"/>
                </a:cubicBezTo>
                <a:cubicBezTo>
                  <a:pt x="453349" y="518623"/>
                  <a:pt x="428134" y="519260"/>
                  <a:pt x="402996" y="520831"/>
                </a:cubicBezTo>
                <a:cubicBezTo>
                  <a:pt x="396711" y="522402"/>
                  <a:pt x="389201" y="521497"/>
                  <a:pt x="384142" y="525544"/>
                </a:cubicBezTo>
                <a:cubicBezTo>
                  <a:pt x="360877" y="544155"/>
                  <a:pt x="400584" y="539684"/>
                  <a:pt x="365289" y="539684"/>
                </a:cubicBezTo>
                <a:cubicBezTo>
                  <a:pt x="357433" y="533400"/>
                  <a:pt x="347302" y="529201"/>
                  <a:pt x="341722" y="520831"/>
                </a:cubicBezTo>
                <a:cubicBezTo>
                  <a:pt x="337278" y="514165"/>
                  <a:pt x="339821" y="504765"/>
                  <a:pt x="337008" y="497264"/>
                </a:cubicBezTo>
                <a:cubicBezTo>
                  <a:pt x="335019" y="491960"/>
                  <a:pt x="330874" y="487733"/>
                  <a:pt x="327582" y="483124"/>
                </a:cubicBezTo>
                <a:cubicBezTo>
                  <a:pt x="311638" y="460802"/>
                  <a:pt x="318827" y="467861"/>
                  <a:pt x="299301" y="454843"/>
                </a:cubicBezTo>
                <a:cubicBezTo>
                  <a:pt x="286733" y="417136"/>
                  <a:pt x="305585" y="461127"/>
                  <a:pt x="280448" y="435990"/>
                </a:cubicBezTo>
                <a:cubicBezTo>
                  <a:pt x="255310" y="410852"/>
                  <a:pt x="299299" y="429703"/>
                  <a:pt x="261594" y="417136"/>
                </a:cubicBezTo>
                <a:cubicBezTo>
                  <a:pt x="258452" y="410851"/>
                  <a:pt x="255891" y="404240"/>
                  <a:pt x="252167" y="398282"/>
                </a:cubicBezTo>
                <a:cubicBezTo>
                  <a:pt x="248004" y="391621"/>
                  <a:pt x="241048" y="386680"/>
                  <a:pt x="238027" y="379429"/>
                </a:cubicBezTo>
                <a:cubicBezTo>
                  <a:pt x="214361" y="322632"/>
                  <a:pt x="244255" y="357378"/>
                  <a:pt x="214460" y="327581"/>
                </a:cubicBezTo>
                <a:cubicBezTo>
                  <a:pt x="212889" y="321297"/>
                  <a:pt x="212021" y="314793"/>
                  <a:pt x="209747" y="308728"/>
                </a:cubicBezTo>
                <a:cubicBezTo>
                  <a:pt x="204621" y="295058"/>
                  <a:pt x="198708" y="287456"/>
                  <a:pt x="190893" y="275734"/>
                </a:cubicBezTo>
                <a:cubicBezTo>
                  <a:pt x="179686" y="242111"/>
                  <a:pt x="195578" y="282762"/>
                  <a:pt x="172039" y="247454"/>
                </a:cubicBezTo>
                <a:cubicBezTo>
                  <a:pt x="153824" y="220131"/>
                  <a:pt x="184812" y="244971"/>
                  <a:pt x="153186" y="223886"/>
                </a:cubicBezTo>
                <a:cubicBezTo>
                  <a:pt x="151615" y="219173"/>
                  <a:pt x="149550" y="214596"/>
                  <a:pt x="148472" y="209746"/>
                </a:cubicBezTo>
                <a:cubicBezTo>
                  <a:pt x="146399" y="200417"/>
                  <a:pt x="146781" y="190532"/>
                  <a:pt x="143759" y="181466"/>
                </a:cubicBezTo>
                <a:cubicBezTo>
                  <a:pt x="141968" y="176092"/>
                  <a:pt x="137474" y="172039"/>
                  <a:pt x="134332" y="167326"/>
                </a:cubicBezTo>
                <a:cubicBezTo>
                  <a:pt x="123531" y="124123"/>
                  <a:pt x="132091" y="140398"/>
                  <a:pt x="115479" y="115478"/>
                </a:cubicBezTo>
                <a:cubicBezTo>
                  <a:pt x="113908" y="101338"/>
                  <a:pt x="112928" y="87120"/>
                  <a:pt x="110765" y="73058"/>
                </a:cubicBezTo>
                <a:cubicBezTo>
                  <a:pt x="109780" y="66655"/>
                  <a:pt x="110099" y="59263"/>
                  <a:pt x="106052" y="54204"/>
                </a:cubicBezTo>
                <a:cubicBezTo>
                  <a:pt x="102948" y="50324"/>
                  <a:pt x="96625" y="51062"/>
                  <a:pt x="91912" y="49491"/>
                </a:cubicBezTo>
                <a:cubicBezTo>
                  <a:pt x="85905" y="40481"/>
                  <a:pt x="78116" y="26793"/>
                  <a:pt x="68345" y="21210"/>
                </a:cubicBezTo>
                <a:cubicBezTo>
                  <a:pt x="57430" y="14973"/>
                  <a:pt x="14140" y="4714"/>
                  <a:pt x="7070" y="235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200" y="3276600"/>
            <a:ext cx="6553200" cy="1676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200" y="4953000"/>
            <a:ext cx="655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4762500" y="3848100"/>
            <a:ext cx="533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133600" y="4267200"/>
            <a:ext cx="685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5562600" y="4267200"/>
            <a:ext cx="914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2971800" y="3886200"/>
            <a:ext cx="4572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45025" y="4829406"/>
            <a:ext cx="466627" cy="139996"/>
          </a:xfrm>
          <a:custGeom>
            <a:avLst/>
            <a:gdLst>
              <a:gd name="connsiteX0" fmla="*/ 466627 w 466627"/>
              <a:gd name="connsiteY0" fmla="*/ 87458 h 139996"/>
              <a:gd name="connsiteX1" fmla="*/ 447773 w 466627"/>
              <a:gd name="connsiteY1" fmla="*/ 96885 h 139996"/>
              <a:gd name="connsiteX2" fmla="*/ 287517 w 466627"/>
              <a:gd name="connsiteY2" fmla="*/ 92171 h 139996"/>
              <a:gd name="connsiteX3" fmla="*/ 207389 w 466627"/>
              <a:gd name="connsiteY3" fmla="*/ 87458 h 139996"/>
              <a:gd name="connsiteX4" fmla="*/ 169682 w 466627"/>
              <a:gd name="connsiteY4" fmla="*/ 96885 h 139996"/>
              <a:gd name="connsiteX5" fmla="*/ 146115 w 466627"/>
              <a:gd name="connsiteY5" fmla="*/ 101598 h 139996"/>
              <a:gd name="connsiteX6" fmla="*/ 131975 w 466627"/>
              <a:gd name="connsiteY6" fmla="*/ 111025 h 139996"/>
              <a:gd name="connsiteX7" fmla="*/ 89554 w 466627"/>
              <a:gd name="connsiteY7" fmla="*/ 125165 h 139996"/>
              <a:gd name="connsiteX8" fmla="*/ 56561 w 466627"/>
              <a:gd name="connsiteY8" fmla="*/ 115738 h 139996"/>
              <a:gd name="connsiteX9" fmla="*/ 28280 w 466627"/>
              <a:gd name="connsiteY9" fmla="*/ 96885 h 139996"/>
              <a:gd name="connsiteX10" fmla="*/ 14140 w 466627"/>
              <a:gd name="connsiteY10" fmla="*/ 87458 h 139996"/>
              <a:gd name="connsiteX11" fmla="*/ 0 w 466627"/>
              <a:gd name="connsiteY11" fmla="*/ 82745 h 139996"/>
              <a:gd name="connsiteX12" fmla="*/ 37707 w 466627"/>
              <a:gd name="connsiteY12" fmla="*/ 63891 h 139996"/>
              <a:gd name="connsiteX13" fmla="*/ 51847 w 466627"/>
              <a:gd name="connsiteY13" fmla="*/ 49751 h 139996"/>
              <a:gd name="connsiteX14" fmla="*/ 155542 w 466627"/>
              <a:gd name="connsiteY14" fmla="*/ 45037 h 139996"/>
              <a:gd name="connsiteX15" fmla="*/ 169682 w 466627"/>
              <a:gd name="connsiteY15" fmla="*/ 40324 h 139996"/>
              <a:gd name="connsiteX16" fmla="*/ 183822 w 466627"/>
              <a:gd name="connsiteY16" fmla="*/ 30897 h 139996"/>
              <a:gd name="connsiteX17" fmla="*/ 207389 w 466627"/>
              <a:gd name="connsiteY17" fmla="*/ 26184 h 139996"/>
              <a:gd name="connsiteX18" fmla="*/ 226243 w 466627"/>
              <a:gd name="connsiteY18" fmla="*/ 16757 h 139996"/>
              <a:gd name="connsiteX19" fmla="*/ 282804 w 466627"/>
              <a:gd name="connsiteY19" fmla="*/ 2617 h 139996"/>
              <a:gd name="connsiteX20" fmla="*/ 320511 w 466627"/>
              <a:gd name="connsiteY20" fmla="*/ 12043 h 139996"/>
              <a:gd name="connsiteX21" fmla="*/ 339365 w 466627"/>
              <a:gd name="connsiteY21" fmla="*/ 16757 h 139996"/>
              <a:gd name="connsiteX22" fmla="*/ 353505 w 466627"/>
              <a:gd name="connsiteY22" fmla="*/ 30897 h 139996"/>
              <a:gd name="connsiteX23" fmla="*/ 367645 w 466627"/>
              <a:gd name="connsiteY23" fmla="*/ 35610 h 139996"/>
              <a:gd name="connsiteX24" fmla="*/ 414779 w 466627"/>
              <a:gd name="connsiteY24" fmla="*/ 49751 h 139996"/>
              <a:gd name="connsiteX25" fmla="*/ 424206 w 466627"/>
              <a:gd name="connsiteY25" fmla="*/ 68604 h 139996"/>
              <a:gd name="connsiteX26" fmla="*/ 433633 w 466627"/>
              <a:gd name="connsiteY26" fmla="*/ 129879 h 139996"/>
              <a:gd name="connsiteX27" fmla="*/ 443060 w 466627"/>
              <a:gd name="connsiteY27" fmla="*/ 92171 h 139996"/>
              <a:gd name="connsiteX28" fmla="*/ 466627 w 466627"/>
              <a:gd name="connsiteY28" fmla="*/ 87458 h 1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627" h="139996">
                <a:moveTo>
                  <a:pt x="466627" y="87458"/>
                </a:moveTo>
                <a:cubicBezTo>
                  <a:pt x="460342" y="90600"/>
                  <a:pt x="454503" y="94866"/>
                  <a:pt x="447773" y="96885"/>
                </a:cubicBezTo>
                <a:cubicBezTo>
                  <a:pt x="401696" y="110708"/>
                  <a:pt x="310389" y="93696"/>
                  <a:pt x="287517" y="92171"/>
                </a:cubicBezTo>
                <a:lnTo>
                  <a:pt x="207389" y="87458"/>
                </a:lnTo>
                <a:lnTo>
                  <a:pt x="169682" y="96885"/>
                </a:lnTo>
                <a:cubicBezTo>
                  <a:pt x="161876" y="98686"/>
                  <a:pt x="153616" y="98785"/>
                  <a:pt x="146115" y="101598"/>
                </a:cubicBezTo>
                <a:cubicBezTo>
                  <a:pt x="140811" y="103587"/>
                  <a:pt x="137042" y="108492"/>
                  <a:pt x="131975" y="111025"/>
                </a:cubicBezTo>
                <a:cubicBezTo>
                  <a:pt x="114225" y="119900"/>
                  <a:pt x="107558" y="120665"/>
                  <a:pt x="89554" y="125165"/>
                </a:cubicBezTo>
                <a:cubicBezTo>
                  <a:pt x="78556" y="122023"/>
                  <a:pt x="66946" y="120531"/>
                  <a:pt x="56561" y="115738"/>
                </a:cubicBezTo>
                <a:cubicBezTo>
                  <a:pt x="46274" y="110990"/>
                  <a:pt x="37707" y="103169"/>
                  <a:pt x="28280" y="96885"/>
                </a:cubicBezTo>
                <a:cubicBezTo>
                  <a:pt x="23567" y="93743"/>
                  <a:pt x="19514" y="89249"/>
                  <a:pt x="14140" y="87458"/>
                </a:cubicBezTo>
                <a:lnTo>
                  <a:pt x="0" y="82745"/>
                </a:lnTo>
                <a:cubicBezTo>
                  <a:pt x="12569" y="76460"/>
                  <a:pt x="27770" y="73828"/>
                  <a:pt x="37707" y="63891"/>
                </a:cubicBezTo>
                <a:cubicBezTo>
                  <a:pt x="42420" y="59178"/>
                  <a:pt x="45265" y="50804"/>
                  <a:pt x="51847" y="49751"/>
                </a:cubicBezTo>
                <a:cubicBezTo>
                  <a:pt x="86013" y="44284"/>
                  <a:pt x="120977" y="46608"/>
                  <a:pt x="155542" y="45037"/>
                </a:cubicBezTo>
                <a:cubicBezTo>
                  <a:pt x="160255" y="43466"/>
                  <a:pt x="165238" y="42546"/>
                  <a:pt x="169682" y="40324"/>
                </a:cubicBezTo>
                <a:cubicBezTo>
                  <a:pt x="174749" y="37791"/>
                  <a:pt x="178518" y="32886"/>
                  <a:pt x="183822" y="30897"/>
                </a:cubicBezTo>
                <a:cubicBezTo>
                  <a:pt x="191323" y="28084"/>
                  <a:pt x="199533" y="27755"/>
                  <a:pt x="207389" y="26184"/>
                </a:cubicBezTo>
                <a:cubicBezTo>
                  <a:pt x="213674" y="23042"/>
                  <a:pt x="219426" y="18461"/>
                  <a:pt x="226243" y="16757"/>
                </a:cubicBezTo>
                <a:cubicBezTo>
                  <a:pt x="293267" y="0"/>
                  <a:pt x="240225" y="23904"/>
                  <a:pt x="282804" y="2617"/>
                </a:cubicBezTo>
                <a:lnTo>
                  <a:pt x="320511" y="12043"/>
                </a:lnTo>
                <a:lnTo>
                  <a:pt x="339365" y="16757"/>
                </a:lnTo>
                <a:cubicBezTo>
                  <a:pt x="344078" y="21470"/>
                  <a:pt x="347959" y="27200"/>
                  <a:pt x="353505" y="30897"/>
                </a:cubicBezTo>
                <a:cubicBezTo>
                  <a:pt x="357639" y="33653"/>
                  <a:pt x="362886" y="34182"/>
                  <a:pt x="367645" y="35610"/>
                </a:cubicBezTo>
                <a:cubicBezTo>
                  <a:pt x="421569" y="51787"/>
                  <a:pt x="382772" y="39080"/>
                  <a:pt x="414779" y="49751"/>
                </a:cubicBezTo>
                <a:cubicBezTo>
                  <a:pt x="417921" y="56035"/>
                  <a:pt x="422597" y="61765"/>
                  <a:pt x="424206" y="68604"/>
                </a:cubicBezTo>
                <a:cubicBezTo>
                  <a:pt x="428939" y="88720"/>
                  <a:pt x="420723" y="113742"/>
                  <a:pt x="433633" y="129879"/>
                </a:cubicBezTo>
                <a:cubicBezTo>
                  <a:pt x="441727" y="139996"/>
                  <a:pt x="437266" y="103759"/>
                  <a:pt x="443060" y="92171"/>
                </a:cubicBezTo>
                <a:lnTo>
                  <a:pt x="466627" y="87458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71800" y="35052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35052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1407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Examples of Possible Underground Facilities in Granites of the Southeastern U.S. </a:t>
            </a:r>
            <a:r>
              <a:rPr lang="en-US" dirty="0"/>
              <a:t>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</a:t>
            </a:r>
            <a:r>
              <a:rPr lang="en-US" i="1" dirty="0" smtClean="0"/>
              <a:t>versus</a:t>
            </a:r>
            <a:r>
              <a:rPr lang="en-US" dirty="0" smtClean="0"/>
              <a:t> Aboveground Cold Storage Facility</a:t>
            </a:r>
          </a:p>
          <a:p>
            <a:endParaRPr lang="en-US" dirty="0"/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391400" cy="46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Figure 1 from I. A. Speer, H.Y. </a:t>
            </a:r>
            <a:r>
              <a:rPr lang="en-US" sz="1100" b="1" dirty="0" err="1" smtClean="0"/>
              <a:t>McSween</a:t>
            </a:r>
            <a:r>
              <a:rPr lang="en-US" sz="1100" b="1" dirty="0" smtClean="0"/>
              <a:t>, Jr., and A.E. Gates, 1994, “Generation, Segregation, Ascent, and Emplacement of </a:t>
            </a:r>
            <a:r>
              <a:rPr lang="en-US" sz="1100" b="1" dirty="0" err="1" smtClean="0"/>
              <a:t>Alleghanian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Plutons</a:t>
            </a:r>
            <a:r>
              <a:rPr lang="en-US" sz="1100" b="1" dirty="0" smtClean="0"/>
              <a:t> in the Southern Appalachians,”  Journal of Geology, vol. 102, p. 249-267. </a:t>
            </a:r>
            <a:endParaRPr lang="en-US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52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   Large Granite Rock Masses are Relatively Abundant….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609600"/>
            <a:ext cx="906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381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  Variety of Landforms and Exposures…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6747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4038600"/>
            <a:ext cx="3557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3276600" cy="22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" y="1447800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Domes and Dome-Like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572000"/>
            <a:ext cx="8372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Low-Relief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4114800"/>
            <a:ext cx="27054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Quarries (shallow subsurface exposures)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2895600"/>
            <a:ext cx="3875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endParaRPr lang="en-US" sz="16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u="sng" dirty="0" smtClean="0"/>
              <a:t>Favorable Geotechnical Properties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Compressive strength:*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    Granite: 130,000kPa (19,000psi)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    Concrete:  43,000kPa (5,000psi) </a:t>
            </a:r>
          </a:p>
          <a:p>
            <a:pPr lvl="3"/>
            <a:endParaRPr lang="en-US" sz="1600" b="1" dirty="0"/>
          </a:p>
          <a:p>
            <a:r>
              <a:rPr lang="en-US" sz="1600" b="1" dirty="0" smtClean="0"/>
              <a:t> 2.  </a:t>
            </a:r>
            <a:r>
              <a:rPr lang="en-US" sz="1600" b="1" u="sng" dirty="0" smtClean="0"/>
              <a:t>Favorable Rock Mass Properties</a:t>
            </a:r>
            <a:endParaRPr lang="en-US" sz="1600" b="1" dirty="0" smtClean="0"/>
          </a:p>
          <a:p>
            <a:pPr marL="457200" lvl="2"/>
            <a:r>
              <a:rPr lang="en-US" sz="1600" b="1" dirty="0" smtClean="0"/>
              <a:t>Potential for good to excellent geohydrological properties:  massive, low permeability rock masses are known to exist.</a:t>
            </a:r>
          </a:p>
          <a:p>
            <a:pPr marL="457200" lvl="2"/>
            <a:endParaRPr lang="en-US" sz="16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7938" r="6633" b="8771"/>
          <a:stretch/>
        </p:blipFill>
        <p:spPr bwMode="auto">
          <a:xfrm>
            <a:off x="4191000" y="1295400"/>
            <a:ext cx="4726708" cy="30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371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Dimension-stone </a:t>
            </a:r>
            <a:r>
              <a:rPr lang="en-US" b="1" u="sng" dirty="0"/>
              <a:t>quarries </a:t>
            </a:r>
            <a:r>
              <a:rPr lang="en-US" b="1" dirty="0"/>
              <a:t>in the southeastern U.S</a:t>
            </a:r>
            <a:r>
              <a:rPr lang="en-US" b="1" dirty="0" smtClean="0"/>
              <a:t>. provide direct  evidence of the presence of large, granite rock masses, some with favorable geotechnical and geohydrological properties.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726" y="6129731"/>
            <a:ext cx="360541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___________</a:t>
            </a:r>
          </a:p>
          <a:p>
            <a:r>
              <a:rPr lang="en-US" sz="1200" dirty="0" smtClean="0"/>
              <a:t>*Intact rock values from www.engineeringtoolbox.com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en-US" sz="2400" b="1" dirty="0" smtClean="0"/>
              <a:t>Favorable Geotechnical Properties as Revealed </a:t>
            </a:r>
          </a:p>
          <a:p>
            <a:pPr marL="457200" indent="-457200" algn="ctr"/>
            <a:r>
              <a:rPr lang="en-US" sz="2400" b="1" dirty="0" smtClean="0"/>
              <a:t>by Dimension Stone Quarries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18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5720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 smtClean="0"/>
              <a:t>3.  </a:t>
            </a:r>
            <a:r>
              <a:rPr lang="en-US" sz="1600" b="1" u="sng" dirty="0" smtClean="0"/>
              <a:t>Large, Stable, Dry Underground Caverns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Large-span (&gt;15m)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Largely self-supporting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Relatively low unit-cost per cubic meter of underground space 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" y="1066800"/>
            <a:ext cx="891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9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Examples of Possible Underground Facilities in Granites of the Southeastern U.S. 	</a:t>
            </a:r>
            <a:r>
              <a:rPr lang="en-US" sz="2400" b="1" dirty="0" smtClean="0">
                <a:solidFill>
                  <a:srgbClr val="00B050"/>
                </a:solidFill>
              </a:rPr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versus Aboveground Cold Storage Facility</a:t>
            </a:r>
          </a:p>
          <a:p>
            <a:endParaRPr lang="en-US" dirty="0"/>
          </a:p>
          <a:p>
            <a:r>
              <a:rPr lang="en-US" dirty="0" smtClean="0"/>
              <a:t>Issues, Summary, and Conclusions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5000" y="38100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3581400"/>
            <a:ext cx="3124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To be described in a presentation by Carpenter and others at this meeting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Examples of Possible Underground Facilities in Granites of the Southeastern U.S. </a:t>
            </a:r>
            <a:r>
              <a:rPr lang="en-US" dirty="0"/>
              <a:t>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</a:t>
            </a:r>
            <a:r>
              <a:rPr lang="en-US" i="1" dirty="0" smtClean="0"/>
              <a:t>versus</a:t>
            </a:r>
            <a:r>
              <a:rPr lang="en-US" dirty="0" smtClean="0"/>
              <a:t> Aboveground Cold Storage Facility</a:t>
            </a:r>
          </a:p>
          <a:p>
            <a:endParaRPr lang="en-US" dirty="0"/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Underground Business Complex: </a:t>
            </a:r>
          </a:p>
          <a:p>
            <a:pPr algn="ctr"/>
            <a:r>
              <a:rPr lang="en-US" sz="2400" b="1" dirty="0" err="1" smtClean="0"/>
              <a:t>SubTropolis</a:t>
            </a:r>
            <a:r>
              <a:rPr lang="en-US" sz="2400" b="1" dirty="0" smtClean="0"/>
              <a:t>, Kansas City, MO*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8"/>
          <a:stretch/>
        </p:blipFill>
        <p:spPr bwMode="auto">
          <a:xfrm>
            <a:off x="294375" y="1336766"/>
            <a:ext cx="325490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2" t="10120" b="8374"/>
          <a:stretch/>
        </p:blipFill>
        <p:spPr bwMode="auto">
          <a:xfrm>
            <a:off x="4495800" y="3733800"/>
            <a:ext cx="45117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9021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524000"/>
            <a:ext cx="11618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Fed Ex and UPS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1087068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550223"/>
            <a:ext cx="567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smtClean="0">
                <a:hlinkClick r:id="rId5"/>
              </a:rPr>
              <a:t>http://huntmidwest.com/industrial-space-for-lease/</a:t>
            </a:r>
            <a:r>
              <a:rPr lang="en-US" sz="1400" dirty="0" smtClean="0"/>
              <a:t> and URL links.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5562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World’s Largest Underground Business Complex – Former Underground Limestone Mine.  </a:t>
            </a:r>
          </a:p>
          <a:p>
            <a:endParaRPr lang="en-US" sz="800" b="1" u="sng" dirty="0" smtClean="0"/>
          </a:p>
          <a:p>
            <a:r>
              <a:rPr lang="en-US" sz="1600" b="1" u="sng" dirty="0" smtClean="0"/>
              <a:t>Tenant benefits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  6,000,000 square feet of industrial space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  Low lease rates---30% to 50% less than above-ground facilities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  Low utility costs---50% to 70% savings in total energy costs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  Constant temperature and humidity levels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  On-site services---management,  maintenance, and 24/7       security.  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209800" y="3429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3886200"/>
            <a:ext cx="27672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Upfitting</a:t>
            </a:r>
            <a:r>
              <a:rPr lang="en-US" sz="1200" b="1" dirty="0" smtClean="0"/>
              <a:t> Ford Transit and F-150 Vehicles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81400" y="1905000"/>
            <a:ext cx="548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94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511292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3505200"/>
            <a:ext cx="13244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Archive Storage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4502" y="-18473"/>
            <a:ext cx="318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SubTropolis</a:t>
            </a:r>
            <a:r>
              <a:rPr lang="en-US" sz="2400" dirty="0" smtClean="0"/>
              <a:t> (Continued)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464053"/>
            <a:ext cx="8899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7116465" cy="227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200400"/>
            <a:ext cx="5638801" cy="28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77000" y="5715000"/>
            <a:ext cx="23474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Food and Commodity Storage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762000"/>
            <a:ext cx="10556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Center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0777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Examples of Possible Underground Facilities in Granites of the Southeastern U.S. </a:t>
            </a:r>
            <a:r>
              <a:rPr lang="en-US" dirty="0"/>
              <a:t>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</a:t>
            </a:r>
            <a:r>
              <a:rPr lang="en-US" i="1" dirty="0" smtClean="0"/>
              <a:t>versus</a:t>
            </a:r>
            <a:r>
              <a:rPr lang="en-US" dirty="0" smtClean="0"/>
              <a:t> Aboveground Cold Storage Facility</a:t>
            </a:r>
          </a:p>
          <a:p>
            <a:endParaRPr lang="en-US" dirty="0"/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4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Underground Specialized Manufacturing Facility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algn="ctr"/>
            <a:r>
              <a:rPr lang="en-US" sz="2400" b="1" dirty="0" smtClean="0"/>
              <a:t>Brunson Instrument Company, Kansas City, MO </a:t>
            </a:r>
            <a:endParaRPr lang="en-US" sz="800" b="1" dirty="0" smtClean="0"/>
          </a:p>
          <a:p>
            <a:pPr algn="ctr"/>
            <a:r>
              <a:rPr lang="en-US" sz="2000" dirty="0" smtClean="0"/>
              <a:t>(</a:t>
            </a:r>
            <a:r>
              <a:rPr lang="en-US" sz="1600" dirty="0" smtClean="0"/>
              <a:t>high-precision, large-scale measurements)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1" b="9903"/>
          <a:stretch/>
        </p:blipFill>
        <p:spPr bwMode="auto">
          <a:xfrm>
            <a:off x="228600" y="1081809"/>
            <a:ext cx="5508477" cy="32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2" t="-2073" r="9583" b="10447"/>
          <a:stretch/>
        </p:blipFill>
        <p:spPr bwMode="auto">
          <a:xfrm>
            <a:off x="307109" y="4206009"/>
            <a:ext cx="4341091" cy="24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438376"/>
              </p:ext>
            </p:extLst>
          </p:nvPr>
        </p:nvGraphicFramePr>
        <p:xfrm>
          <a:off x="5950974" y="1267590"/>
          <a:ext cx="2743199" cy="1483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219199"/>
              </a:tblGrid>
              <a:tr h="6102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Depth Below Surface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77</a:t>
                      </a:r>
                      <a:r>
                        <a:rPr lang="en-US" sz="1200" baseline="0" dirty="0" smtClean="0"/>
                        <a:t> feet</a:t>
                      </a:r>
                      <a:endParaRPr lang="en-US" sz="1200" dirty="0"/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Ceiling</a:t>
                      </a:r>
                      <a:r>
                        <a:rPr lang="en-US" sz="1400" baseline="0" dirty="0" smtClean="0"/>
                        <a:t> Height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12-13 feet</a:t>
                      </a:r>
                      <a:endParaRPr lang="en-US" sz="1200" dirty="0"/>
                    </a:p>
                  </a:txBody>
                  <a:tcPr/>
                </a:tc>
              </a:tr>
              <a:tr h="436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Factory and Office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220,000 sq. </a:t>
                      </a:r>
                      <a:r>
                        <a:rPr lang="en-US" sz="1200" dirty="0" err="1" smtClean="0"/>
                        <a:t>ft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2895600" y="3901209"/>
            <a:ext cx="152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90600" y="3901209"/>
            <a:ext cx="11430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31"/>
          <a:stretch/>
        </p:blipFill>
        <p:spPr bwMode="auto">
          <a:xfrm>
            <a:off x="5735925" y="3653559"/>
            <a:ext cx="34080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22389" y="3290454"/>
            <a:ext cx="26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Examples of Brunson Instruments</a:t>
            </a:r>
            <a:endParaRPr lang="en-US" sz="1400" u="sng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735925" y="1081809"/>
            <a:ext cx="1152" cy="539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5" r="8692" b="15501"/>
          <a:stretch/>
        </p:blipFill>
        <p:spPr bwMode="auto">
          <a:xfrm>
            <a:off x="5809273" y="5265882"/>
            <a:ext cx="3261376" cy="14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43600" y="3048000"/>
            <a:ext cx="3127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" y="990600"/>
            <a:ext cx="891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68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Quotes from Brunson Instrument Co. History* are Instructive</a:t>
            </a:r>
            <a:endParaRPr lang="en-US" b="1" dirty="0" smtClean="0"/>
          </a:p>
          <a:p>
            <a:endParaRPr lang="en-US" dirty="0"/>
          </a:p>
          <a:p>
            <a:r>
              <a:rPr lang="en-US" sz="2000" dirty="0" smtClean="0"/>
              <a:t>“N</a:t>
            </a:r>
            <a:r>
              <a:rPr lang="en-US" sz="2000" dirty="0"/>
              <a:t>. Brunson formed the company in 1927 </a:t>
            </a:r>
            <a:r>
              <a:rPr lang="en-US" sz="2000" dirty="0" smtClean="0"/>
              <a:t>… </a:t>
            </a:r>
            <a:r>
              <a:rPr lang="en-US" sz="2000" dirty="0"/>
              <a:t>business grew </a:t>
            </a:r>
            <a:r>
              <a:rPr lang="en-US" sz="2000" dirty="0" smtClean="0"/>
              <a:t>[but] </a:t>
            </a:r>
            <a:r>
              <a:rPr lang="en-US" sz="2000" b="1" dirty="0" smtClean="0">
                <a:solidFill>
                  <a:srgbClr val="00B0F0"/>
                </a:solidFill>
              </a:rPr>
              <a:t>vibrations </a:t>
            </a:r>
            <a:r>
              <a:rPr lang="en-US" sz="2000" b="1" dirty="0">
                <a:solidFill>
                  <a:srgbClr val="00B0F0"/>
                </a:solidFill>
              </a:rPr>
              <a:t>from </a:t>
            </a:r>
            <a:r>
              <a:rPr lang="en-US" sz="2000" b="1" dirty="0" smtClean="0">
                <a:solidFill>
                  <a:srgbClr val="00B0F0"/>
                </a:solidFill>
              </a:rPr>
              <a:t>local </a:t>
            </a:r>
            <a:r>
              <a:rPr lang="en-US" sz="2000" b="1" dirty="0">
                <a:solidFill>
                  <a:srgbClr val="00B0F0"/>
                </a:solidFill>
              </a:rPr>
              <a:t>street traffic and fluctuations in temperature became an increasing problem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for the precise machining and adjustment </a:t>
            </a:r>
            <a:r>
              <a:rPr lang="en-US" sz="2000" dirty="0" smtClean="0"/>
              <a:t>processes…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…Mr</a:t>
            </a:r>
            <a:r>
              <a:rPr lang="en-US" sz="2000" dirty="0"/>
              <a:t>. Brunson discovered that </a:t>
            </a:r>
            <a:r>
              <a:rPr lang="en-US" sz="2000" b="1" dirty="0">
                <a:solidFill>
                  <a:srgbClr val="00B0F0"/>
                </a:solidFill>
              </a:rPr>
              <a:t>local geological 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r>
              <a:rPr lang="en-US" sz="2000" b="1" dirty="0" smtClean="0">
                <a:solidFill>
                  <a:srgbClr val="00B0F0"/>
                </a:solidFill>
              </a:rPr>
              <a:t>formations were </a:t>
            </a:r>
            <a:r>
              <a:rPr lang="en-US" sz="2000" b="1" dirty="0">
                <a:solidFill>
                  <a:srgbClr val="00B0F0"/>
                </a:solidFill>
              </a:rPr>
              <a:t>nearly perfect </a:t>
            </a:r>
            <a:r>
              <a:rPr lang="en-US" sz="2000" dirty="0"/>
              <a:t>for mining out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vibration-free, </a:t>
            </a:r>
            <a:r>
              <a:rPr lang="en-US" sz="2000" dirty="0" smtClean="0"/>
              <a:t>temperature-stable </a:t>
            </a:r>
            <a:r>
              <a:rPr lang="en-US" sz="2000" dirty="0"/>
              <a:t>space for </a:t>
            </a:r>
            <a:endParaRPr lang="en-US" sz="2000" dirty="0" smtClean="0"/>
          </a:p>
          <a:p>
            <a:r>
              <a:rPr lang="en-US" sz="2000" dirty="0" smtClean="0"/>
              <a:t>Manufacturing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….[Beginning in 1960] </a:t>
            </a:r>
            <a:r>
              <a:rPr lang="en-US" sz="2000" dirty="0"/>
              <a:t>took 5 years to do the blasting and </a:t>
            </a:r>
            <a:r>
              <a:rPr lang="en-US" sz="2000" dirty="0" smtClean="0"/>
              <a:t>excavation </a:t>
            </a:r>
            <a:r>
              <a:rPr lang="en-US" sz="2000" dirty="0"/>
              <a:t>needed to create this </a:t>
            </a:r>
            <a:r>
              <a:rPr lang="en-US" sz="2000" b="1" dirty="0">
                <a:solidFill>
                  <a:srgbClr val="00B0F0"/>
                </a:solidFill>
              </a:rPr>
              <a:t>220,000-square-foot </a:t>
            </a:r>
            <a:r>
              <a:rPr lang="en-US" sz="2000" b="1" dirty="0" smtClean="0">
                <a:solidFill>
                  <a:srgbClr val="00B0F0"/>
                </a:solidFill>
              </a:rPr>
              <a:t>underground facility…ideal </a:t>
            </a:r>
            <a:r>
              <a:rPr lang="en-US" sz="2000" b="1" dirty="0">
                <a:solidFill>
                  <a:srgbClr val="00B0F0"/>
                </a:solidFill>
              </a:rPr>
              <a:t>setting for the production </a:t>
            </a:r>
            <a:r>
              <a:rPr lang="en-US" sz="2000" b="1" dirty="0" smtClean="0">
                <a:solidFill>
                  <a:srgbClr val="00B0F0"/>
                </a:solidFill>
              </a:rPr>
              <a:t>of </a:t>
            </a:r>
            <a:r>
              <a:rPr lang="en-US" sz="2000" b="1" dirty="0">
                <a:solidFill>
                  <a:srgbClr val="00B0F0"/>
                </a:solidFill>
              </a:rPr>
              <a:t>high-precision </a:t>
            </a:r>
            <a:r>
              <a:rPr lang="en-US" sz="2000" b="1" dirty="0" smtClean="0">
                <a:solidFill>
                  <a:srgbClr val="00B0F0"/>
                </a:solidFill>
              </a:rPr>
              <a:t>instruments… </a:t>
            </a:r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b="1" dirty="0" smtClean="0">
                <a:solidFill>
                  <a:srgbClr val="00B0F0"/>
                </a:solidFill>
              </a:rPr>
              <a:t>“The </a:t>
            </a:r>
            <a:r>
              <a:rPr lang="en-US" sz="2000" b="1" dirty="0">
                <a:solidFill>
                  <a:srgbClr val="00B0F0"/>
                </a:solidFill>
              </a:rPr>
              <a:t>company has thrived in this environment ever since…. </a:t>
            </a:r>
            <a:r>
              <a:rPr lang="en-US" sz="2000" dirty="0" smtClean="0">
                <a:solidFill>
                  <a:srgbClr val="00B0F0"/>
                </a:solidFill>
              </a:rPr>
              <a:t>“</a:t>
            </a:r>
          </a:p>
          <a:p>
            <a:r>
              <a:rPr lang="en-US" sz="1200" dirty="0" smtClean="0">
                <a:hlinkClick r:id="rId2"/>
              </a:rPr>
              <a:t>____________</a:t>
            </a:r>
            <a:endParaRPr lang="en-US" sz="1200" dirty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*http</a:t>
            </a:r>
            <a:r>
              <a:rPr lang="en-US" sz="1200" dirty="0">
                <a:hlinkClick r:id="rId2"/>
              </a:rPr>
              <a:t>://www.brunson.us/metrology-optical-measurement-products-alignment-about-brunson/metrology-optical-measurement-products-alignment-brunson-history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12/08/2016</a:t>
            </a:r>
            <a:endParaRPr lang="en-US" sz="1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023965" cy="21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7620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1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Examples of Possible Underground Facilities in Granites of the Southeastern U.S. 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versus Aboveground Cold Storage Facility</a:t>
            </a:r>
          </a:p>
          <a:p>
            <a:endParaRPr lang="en-US" dirty="0"/>
          </a:p>
          <a:p>
            <a:r>
              <a:rPr lang="en-US" dirty="0" smtClean="0"/>
              <a:t>Issues, Summary,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2000" dirty="0" smtClean="0"/>
              <a:t>Example 3:   </a:t>
            </a:r>
            <a:r>
              <a:rPr lang="en-US" sz="2000" b="1" dirty="0" smtClean="0"/>
              <a:t>Underground Data Centers (</a:t>
            </a:r>
            <a:r>
              <a:rPr lang="en-US" sz="2000" dirty="0" smtClean="0"/>
              <a:t>ultra-secure </a:t>
            </a:r>
            <a:r>
              <a:rPr lang="en-US" sz="2000" dirty="0"/>
              <a:t>data </a:t>
            </a:r>
            <a:r>
              <a:rPr lang="en-US" sz="2000" dirty="0" smtClean="0"/>
              <a:t>centers are growing in number)</a:t>
            </a:r>
            <a:endParaRPr lang="en-US" sz="2000" dirty="0"/>
          </a:p>
        </p:txBody>
      </p:sp>
      <p:pic>
        <p:nvPicPr>
          <p:cNvPr id="9" name="Picture 2" descr="Underground Data Cen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082" y="3352800"/>
            <a:ext cx="4087194" cy="27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nformit.com/content/images/chap3_9781587142963/elementLinks/03fig01_opener_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419503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35" y="4038192"/>
            <a:ext cx="4204566" cy="26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5532" y="2557258"/>
            <a:ext cx="467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“…it </a:t>
            </a:r>
            <a:r>
              <a:rPr lang="en-US" sz="1200" dirty="0"/>
              <a:t>resides in a former nuclear bunker about 100 ft. (30 m) below ground, sheltered behind 15.7 in. (40 cm) thick metal </a:t>
            </a:r>
            <a:r>
              <a:rPr lang="en-US" sz="1200" dirty="0" smtClean="0"/>
              <a:t>doors…”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01309" y="1676400"/>
            <a:ext cx="362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solidFill>
                  <a:srgbClr val="002060"/>
                </a:solidFill>
              </a:rPr>
              <a:t>Bahnhof’s</a:t>
            </a:r>
            <a:r>
              <a:rPr lang="en-US" b="1" u="sng" dirty="0">
                <a:solidFill>
                  <a:srgbClr val="002060"/>
                </a:solidFill>
              </a:rPr>
              <a:t> Data Center in Stockholm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1211176"/>
            <a:ext cx="83193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39518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Examples of Possible Underground Facilities in Granites of the Southeastern U.S.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</a:t>
            </a:r>
            <a:r>
              <a:rPr lang="en-US" sz="2000" b="1" dirty="0">
                <a:solidFill>
                  <a:srgbClr val="00B050"/>
                </a:solidFill>
              </a:rPr>
              <a:t>Regional FEMA and DHS Equipment and Supply </a:t>
            </a:r>
            <a:r>
              <a:rPr lang="en-US" sz="2000" b="1" dirty="0" smtClean="0">
                <a:solidFill>
                  <a:srgbClr val="00B050"/>
                </a:solidFill>
              </a:rPr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</a:t>
            </a:r>
            <a:r>
              <a:rPr lang="en-US" i="1" dirty="0" smtClean="0"/>
              <a:t>versus</a:t>
            </a:r>
            <a:r>
              <a:rPr lang="en-US" dirty="0" smtClean="0"/>
              <a:t> Above-Ground Cold Storage Facility</a:t>
            </a:r>
          </a:p>
          <a:p>
            <a:endParaRPr lang="en-US" dirty="0"/>
          </a:p>
          <a:p>
            <a:r>
              <a:rPr lang="en-US" dirty="0" smtClean="0"/>
              <a:t>Issues, Summary,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dirty="0" smtClean="0"/>
              <a:t>Reducing the Capital Cost of Underground Construction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Examples of Possible Underground Facilities in Granites of the Southeastern U.S. 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Preliminary Analysis of an Underground </a:t>
            </a:r>
            <a:r>
              <a:rPr lang="en-US" i="1" dirty="0" smtClean="0">
                <a:solidFill>
                  <a:srgbClr val="C00000"/>
                </a:solidFill>
              </a:rPr>
              <a:t>versus</a:t>
            </a:r>
            <a:r>
              <a:rPr lang="en-US" dirty="0" smtClean="0">
                <a:solidFill>
                  <a:srgbClr val="C00000"/>
                </a:solidFill>
              </a:rPr>
              <a:t> Above-Ground Cold Storage Facility</a:t>
            </a:r>
          </a:p>
          <a:p>
            <a:endParaRPr lang="en-US" dirty="0"/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3200400" cy="18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3581400" cy="24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2035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Work in Progress….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20297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Above-Ground Cold Storage Facility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85800"/>
            <a:ext cx="43434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600" dirty="0" smtClean="0"/>
          </a:p>
          <a:p>
            <a:r>
              <a:rPr lang="en-US" sz="1600" dirty="0" smtClean="0"/>
              <a:t>In the US, 88% used for food storage</a:t>
            </a:r>
          </a:p>
          <a:p>
            <a:endParaRPr lang="en-US" sz="900" dirty="0" smtClean="0"/>
          </a:p>
          <a:p>
            <a:r>
              <a:rPr lang="en-US" sz="1600" dirty="0" smtClean="0"/>
              <a:t>Demand  &gt;  Supply</a:t>
            </a:r>
          </a:p>
          <a:p>
            <a:endParaRPr lang="en-US" sz="900" dirty="0" smtClean="0"/>
          </a:p>
          <a:p>
            <a:r>
              <a:rPr lang="en-US" sz="1600" dirty="0" smtClean="0"/>
              <a:t>Capital Cost</a:t>
            </a:r>
          </a:p>
          <a:p>
            <a:r>
              <a:rPr lang="en-US" sz="1600" dirty="0" smtClean="0"/>
              <a:t> --$150 – $175/sq ft---cold storage w/house</a:t>
            </a:r>
          </a:p>
          <a:p>
            <a:r>
              <a:rPr lang="en-US" sz="1600" dirty="0" smtClean="0"/>
              <a:t> --$50 - $60/sq ft ---conventional w/house</a:t>
            </a:r>
          </a:p>
          <a:p>
            <a:endParaRPr lang="en-US" sz="900" dirty="0" smtClean="0"/>
          </a:p>
          <a:p>
            <a:r>
              <a:rPr lang="en-US" sz="1600" dirty="0" smtClean="0"/>
              <a:t>Ceiling Height</a:t>
            </a:r>
          </a:p>
          <a:p>
            <a:r>
              <a:rPr lang="en-US" sz="1600" dirty="0" smtClean="0"/>
              <a:t> --22 ft. 		--20 years ago</a:t>
            </a:r>
          </a:p>
          <a:p>
            <a:r>
              <a:rPr lang="en-US" sz="1600" dirty="0" smtClean="0"/>
              <a:t> --36 – 40 ft. 	--currently</a:t>
            </a:r>
          </a:p>
          <a:p>
            <a:endParaRPr lang="en-US" sz="900" dirty="0" smtClean="0"/>
          </a:p>
          <a:p>
            <a:r>
              <a:rPr lang="en-US" sz="1600" dirty="0" smtClean="0"/>
              <a:t>Operating Cost </a:t>
            </a:r>
          </a:p>
          <a:p>
            <a:r>
              <a:rPr lang="en-US" sz="1600" dirty="0" smtClean="0"/>
              <a:t> --</a:t>
            </a:r>
            <a:r>
              <a:rPr lang="en-US" sz="1600" b="1" dirty="0" smtClean="0"/>
              <a:t>25% is power cost for cooling</a:t>
            </a:r>
          </a:p>
          <a:p>
            <a:r>
              <a:rPr lang="en-US" sz="900" b="1" dirty="0" smtClean="0"/>
              <a:t>-------------------------------------------------------------------------------------------------------------------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Preliminary Result</a:t>
            </a:r>
            <a:r>
              <a:rPr lang="en-US" b="1" dirty="0" smtClean="0"/>
              <a:t>:  Over time, the operations savings in lower cost for power, maintenance, etc. could possibly offset (partially? entirely?) the increased capital cost associated with underground construction.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52400"/>
            <a:ext cx="5856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Cold Storage Facility = Specialized Warehouse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914400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Overview*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553200"/>
            <a:ext cx="755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*“Perspectives on Cold Storage Investment Opportunities,” 2014, JLL, available at </a:t>
            </a:r>
            <a:r>
              <a:rPr lang="en-US" sz="1000" dirty="0" smtClean="0">
                <a:hlinkClick r:id="rId5"/>
              </a:rPr>
              <a:t>ww.cold-storage-investment-perspectives-jll-nov2014.pdf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924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Underground facilities </a:t>
            </a:r>
            <a:r>
              <a:rPr lang="en-US" b="1" dirty="0"/>
              <a:t>for </a:t>
            </a:r>
            <a:r>
              <a:rPr lang="en-US" b="1" u="sng" dirty="0"/>
              <a:t>specialized </a:t>
            </a:r>
            <a:r>
              <a:rPr lang="en-US" b="1" dirty="0" smtClean="0"/>
              <a:t>energy, commercial</a:t>
            </a:r>
            <a:r>
              <a:rPr lang="en-US" b="1" dirty="0"/>
              <a:t>, </a:t>
            </a:r>
            <a:r>
              <a:rPr lang="en-US" b="1" dirty="0" smtClean="0"/>
              <a:t>and regional/national security applications </a:t>
            </a:r>
            <a:r>
              <a:rPr lang="en-US" b="1" dirty="0"/>
              <a:t>can </a:t>
            </a:r>
            <a:r>
              <a:rPr lang="en-US" b="1" u="sng" dirty="0" smtClean="0"/>
              <a:t>possibly</a:t>
            </a:r>
            <a:r>
              <a:rPr lang="en-US" b="1" dirty="0" smtClean="0"/>
              <a:t> be </a:t>
            </a:r>
            <a:r>
              <a:rPr lang="en-US" b="1" dirty="0"/>
              <a:t>constructed </a:t>
            </a:r>
            <a:r>
              <a:rPr lang="en-US" b="1" dirty="0" smtClean="0"/>
              <a:t>in granites of the southeastern U.S.</a:t>
            </a:r>
            <a:endParaRPr lang="en-US" b="1" dirty="0"/>
          </a:p>
          <a:p>
            <a:endParaRPr lang="en-US" sz="800" b="1" dirty="0" smtClean="0"/>
          </a:p>
          <a:p>
            <a:endParaRPr lang="en-US" sz="800" b="1" dirty="0"/>
          </a:p>
          <a:p>
            <a:r>
              <a:rPr lang="en-US" b="1" dirty="0" smtClean="0"/>
              <a:t>---Capital cost:  </a:t>
            </a:r>
            <a:r>
              <a:rPr lang="en-US" b="1" dirty="0"/>
              <a:t>almost certainly </a:t>
            </a:r>
            <a:r>
              <a:rPr lang="en-US" b="1" u="sng" dirty="0" smtClean="0"/>
              <a:t>higher </a:t>
            </a:r>
          </a:p>
          <a:p>
            <a:r>
              <a:rPr lang="en-US" b="1" dirty="0" smtClean="0"/>
              <a:t>---Life </a:t>
            </a:r>
            <a:r>
              <a:rPr lang="en-US" b="1" dirty="0"/>
              <a:t>cycle </a:t>
            </a:r>
            <a:r>
              <a:rPr lang="en-US" b="1" dirty="0" smtClean="0"/>
              <a:t>cost: almost certainly </a:t>
            </a:r>
            <a:r>
              <a:rPr lang="en-US" b="1" u="sng" dirty="0" smtClean="0"/>
              <a:t>lower</a:t>
            </a:r>
            <a:endParaRPr lang="en-US" b="1" u="sng" dirty="0"/>
          </a:p>
          <a:p>
            <a:endParaRPr lang="en-US" sz="800" b="1" dirty="0" smtClean="0"/>
          </a:p>
          <a:p>
            <a:endParaRPr lang="en-US" sz="800" b="1" dirty="0"/>
          </a:p>
          <a:p>
            <a:r>
              <a:rPr lang="en-US" b="1" u="sng" dirty="0" smtClean="0"/>
              <a:t>Specialized needs </a:t>
            </a:r>
            <a:r>
              <a:rPr lang="en-US" b="1" dirty="0" smtClean="0"/>
              <a:t>examples: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 High levels of hardening, physical protection, and security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 Constant </a:t>
            </a:r>
            <a:r>
              <a:rPr lang="en-US" b="1" dirty="0"/>
              <a:t>temperature and </a:t>
            </a:r>
            <a:r>
              <a:rPr lang="en-US" b="1" dirty="0" smtClean="0"/>
              <a:t>humidity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 Vibration-free environment</a:t>
            </a:r>
          </a:p>
          <a:p>
            <a:pPr marL="0" lvl="2"/>
            <a:endParaRPr lang="en-US" sz="800" b="1" dirty="0" smtClean="0"/>
          </a:p>
          <a:p>
            <a:pPr marL="0" lvl="2"/>
            <a:endParaRPr lang="en-US" sz="800" b="1" dirty="0" smtClean="0"/>
          </a:p>
          <a:p>
            <a:pPr marL="0" lvl="2"/>
            <a:r>
              <a:rPr lang="en-US" b="1" u="sng" dirty="0" smtClean="0"/>
              <a:t>Viability</a:t>
            </a:r>
            <a:r>
              <a:rPr lang="en-US" b="1" dirty="0" smtClean="0"/>
              <a:t> will </a:t>
            </a:r>
            <a:r>
              <a:rPr lang="en-US" b="1" dirty="0"/>
              <a:t>depend critically </a:t>
            </a:r>
            <a:r>
              <a:rPr lang="en-US" b="1" dirty="0" smtClean="0"/>
              <a:t>on…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Geology and hydrology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Overall commercial viability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Infrastructure availability and proximity 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Environmental risks, zoning restrictions, and public </a:t>
            </a:r>
            <a:r>
              <a:rPr lang="en-US" b="1" dirty="0"/>
              <a:t>s</a:t>
            </a:r>
            <a:r>
              <a:rPr lang="en-US" b="1" dirty="0" smtClean="0"/>
              <a:t>upport </a:t>
            </a:r>
            <a:endParaRPr lang="en-US" b="1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r>
              <a:rPr lang="en-US" b="1" dirty="0" smtClean="0"/>
              <a:t>Local </a:t>
            </a:r>
            <a:r>
              <a:rPr lang="en-US" b="1" dirty="0"/>
              <a:t>and regional </a:t>
            </a:r>
            <a:r>
              <a:rPr lang="en-US" b="1" u="sng" dirty="0"/>
              <a:t>economic </a:t>
            </a:r>
            <a:r>
              <a:rPr lang="en-US" b="1" u="sng" dirty="0" smtClean="0"/>
              <a:t>benefits </a:t>
            </a:r>
            <a:r>
              <a:rPr lang="en-US" b="1" dirty="0" smtClean="0"/>
              <a:t>could be considerable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76200"/>
            <a:ext cx="3539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Summary and Conclusions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609600"/>
            <a:ext cx="792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19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6934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 for your attention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For additional information</a:t>
            </a:r>
          </a:p>
          <a:p>
            <a:pPr algn="ctr"/>
            <a:r>
              <a:rPr lang="en-US" sz="2800" dirty="0" smtClean="0">
                <a:hlinkClick r:id="rId2"/>
              </a:rPr>
              <a:t>myerswes@msn.com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029200"/>
            <a:ext cx="62765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Acknowledgements:   ….highly useful discussions and input from:</a:t>
            </a:r>
          </a:p>
          <a:p>
            <a:pPr lvl="1"/>
            <a:r>
              <a:rPr lang="en-US" dirty="0" smtClean="0"/>
              <a:t>R. H. Carpenter </a:t>
            </a:r>
          </a:p>
          <a:p>
            <a:pPr lvl="1"/>
            <a:r>
              <a:rPr lang="en-US" dirty="0" smtClean="0"/>
              <a:t>J. C. Reid </a:t>
            </a:r>
          </a:p>
          <a:p>
            <a:pPr lvl="1"/>
            <a:r>
              <a:rPr lang="en-US" dirty="0" smtClean="0"/>
              <a:t>R. H. Cook</a:t>
            </a:r>
          </a:p>
          <a:p>
            <a:pPr lvl="1"/>
            <a:r>
              <a:rPr lang="en-US" dirty="0" smtClean="0"/>
              <a:t>W. H. McLemore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1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177" y="1106225"/>
            <a:ext cx="135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North American</a:t>
            </a:r>
          </a:p>
          <a:p>
            <a:pPr algn="ctr"/>
            <a:r>
              <a:rPr lang="en-US" sz="1200" b="1" dirty="0" smtClean="0"/>
              <a:t>Air Defense</a:t>
            </a:r>
          </a:p>
          <a:p>
            <a:pPr algn="ctr"/>
            <a:r>
              <a:rPr lang="en-US" sz="1200" b="1" dirty="0" smtClean="0"/>
              <a:t>Command</a:t>
            </a:r>
          </a:p>
          <a:p>
            <a:pPr algn="ctr"/>
            <a:r>
              <a:rPr lang="en-US" sz="1200" dirty="0" smtClean="0"/>
              <a:t>Cheyenne </a:t>
            </a:r>
            <a:r>
              <a:rPr lang="en-US" sz="1200" dirty="0" err="1" smtClean="0"/>
              <a:t>Mtn</a:t>
            </a:r>
            <a:r>
              <a:rPr lang="en-US" sz="1200" dirty="0" smtClean="0"/>
              <a:t>, CO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52400"/>
            <a:ext cx="603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Underground Facilities---Military Use Examples</a:t>
            </a:r>
            <a:endParaRPr lang="en-US" sz="2400" dirty="0"/>
          </a:p>
        </p:txBody>
      </p:sp>
      <p:pic>
        <p:nvPicPr>
          <p:cNvPr id="5" name="Picture 10" descr="cmc-cmdctr-4-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76" y="2496010"/>
            <a:ext cx="2362401" cy="15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mas2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03" y="1003580"/>
            <a:ext cx="2200612" cy="17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ussian Underground Submarine Base and Doc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633" y="1213727"/>
            <a:ext cx="3770100" cy="24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en/d/d8/Balaklava_entrance_of_the_submarine_base_20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7" b="22956"/>
          <a:stretch/>
        </p:blipFill>
        <p:spPr bwMode="auto">
          <a:xfrm>
            <a:off x="4884133" y="1091565"/>
            <a:ext cx="1814135" cy="11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pload.wikimedia.org/wikipedia/commons/5/5d/Nuclear_reactor_in_dimona_%28israel%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8" t="12486" r="16648" b="13843"/>
          <a:stretch/>
        </p:blipFill>
        <p:spPr bwMode="auto">
          <a:xfrm>
            <a:off x="5964090" y="4296755"/>
            <a:ext cx="2174384" cy="17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uclear facility outside Dimona - Reuters - 030120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649"/>
          <a:stretch/>
        </p:blipFill>
        <p:spPr bwMode="auto">
          <a:xfrm>
            <a:off x="7239000" y="5486400"/>
            <a:ext cx="1404938" cy="8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07681" y="4245367"/>
            <a:ext cx="13359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Dimona</a:t>
            </a:r>
            <a:r>
              <a:rPr lang="en-US" sz="1200" b="1" dirty="0" smtClean="0"/>
              <a:t> </a:t>
            </a:r>
          </a:p>
          <a:p>
            <a:r>
              <a:rPr lang="en-US" sz="1200" b="1" dirty="0"/>
              <a:t>(</a:t>
            </a:r>
            <a:r>
              <a:rPr lang="en-US" sz="1200" b="1" dirty="0" smtClean="0"/>
              <a:t>Negev Nuclear </a:t>
            </a:r>
          </a:p>
          <a:p>
            <a:r>
              <a:rPr lang="en-US" sz="1200" b="1" dirty="0" smtClean="0"/>
              <a:t>Research  Center 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31867" y="5270435"/>
            <a:ext cx="175814" cy="3745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239000" y="5107476"/>
            <a:ext cx="240115" cy="2386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7107" y="1440051"/>
            <a:ext cx="19424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Former USSR Underground </a:t>
            </a:r>
          </a:p>
          <a:p>
            <a:pPr algn="ctr"/>
            <a:r>
              <a:rPr lang="en-US" sz="1200" b="1" dirty="0" smtClean="0"/>
              <a:t>Submarine </a:t>
            </a:r>
            <a:r>
              <a:rPr lang="en-US" sz="1200" b="1" dirty="0"/>
              <a:t>B</a:t>
            </a:r>
            <a:r>
              <a:rPr lang="en-US" sz="1200" b="1" dirty="0" smtClean="0"/>
              <a:t>ase</a:t>
            </a:r>
            <a:endParaRPr lang="en-US" sz="1200" b="1" dirty="0"/>
          </a:p>
        </p:txBody>
      </p:sp>
      <p:sp>
        <p:nvSpPr>
          <p:cNvPr id="25" name="Oval 24"/>
          <p:cNvSpPr/>
          <p:nvPr/>
        </p:nvSpPr>
        <p:spPr>
          <a:xfrm>
            <a:off x="5638800" y="2438400"/>
            <a:ext cx="540733" cy="5010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rot="16200000" flipV="1">
            <a:off x="5545384" y="2074616"/>
            <a:ext cx="533400" cy="194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 descr="cmc-portal-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06717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89203" y="814284"/>
            <a:ext cx="8755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China has over 40 of these underground hangars it started building in the 1950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742359" cy="2137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5800" y="4419600"/>
            <a:ext cx="1752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Underground Hanger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74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Underground Facilities—Civil Use Examples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8" y="562488"/>
            <a:ext cx="3047022" cy="21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304002"/>
            <a:ext cx="716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http://bableenstimeline.weebly.com/..... http://www.megaliths.org/waterm/watermark.php?image=http://www.megaliths.org/photos/1457340597.jpg&amp;watermark=watermark1.png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7995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956" y="609600"/>
            <a:ext cx="258239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94195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3581400"/>
            <a:ext cx="4647006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149111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Transportation: Tunnels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09600"/>
            <a:ext cx="1412566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Shelter and Protection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2286000"/>
            <a:ext cx="17251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Energy:  Oil and Gas Storage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733800"/>
            <a:ext cx="175721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Energy:  Hydropower Station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3505200"/>
            <a:ext cx="171393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Recreation:  Swimming Pool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2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476" y="76200"/>
            <a:ext cx="5417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Advantages and Disadvantages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8456" y="793658"/>
            <a:ext cx="246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Protection/Security</a:t>
            </a:r>
          </a:p>
          <a:p>
            <a:r>
              <a:rPr lang="en-US" sz="1400" dirty="0" smtClean="0"/>
              <a:t>--terrorist and enemy attack,</a:t>
            </a:r>
          </a:p>
          <a:p>
            <a:r>
              <a:rPr lang="en-US" sz="1400" dirty="0" smtClean="0"/>
              <a:t>--theft, sabotage, </a:t>
            </a:r>
          </a:p>
          <a:p>
            <a:r>
              <a:rPr lang="en-US" sz="1400" dirty="0" smtClean="0"/>
              <a:t>--earthquakes</a:t>
            </a:r>
          </a:p>
          <a:p>
            <a:r>
              <a:rPr lang="en-US" sz="1400" dirty="0" smtClean="0"/>
              <a:t>--electromagnetic pulse</a:t>
            </a:r>
          </a:p>
          <a:p>
            <a:r>
              <a:rPr lang="en-US" sz="1400" dirty="0" smtClean="0"/>
              <a:t>--opacity</a:t>
            </a:r>
          </a:p>
          <a:p>
            <a:r>
              <a:rPr lang="en-US" sz="1400" dirty="0" smtClean="0"/>
              <a:t>--access control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90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Landscape Aesthetics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Containment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sz="1400" dirty="0" smtClean="0"/>
              <a:t>hazardous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838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Benign Environment</a:t>
            </a:r>
          </a:p>
          <a:p>
            <a:r>
              <a:rPr lang="en-US" sz="1400" dirty="0" smtClean="0"/>
              <a:t>--constant temperature and humidity </a:t>
            </a:r>
          </a:p>
          <a:p>
            <a:r>
              <a:rPr lang="en-US" sz="1400" dirty="0" smtClean="0"/>
              <a:t>--reduced vibration</a:t>
            </a:r>
          </a:p>
          <a:p>
            <a:r>
              <a:rPr lang="en-US" sz="1400" dirty="0" smtClean="0"/>
              <a:t>--severe weather isolation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609600"/>
            <a:ext cx="274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Lower Life-Cycle Cost</a:t>
            </a:r>
          </a:p>
          <a:p>
            <a:pPr marL="285750" indent="-285750"/>
            <a:r>
              <a:rPr lang="en-US" sz="1400" dirty="0" smtClean="0"/>
              <a:t>--lower utility cost</a:t>
            </a:r>
          </a:p>
          <a:p>
            <a:pPr marL="285750" indent="-285750"/>
            <a:r>
              <a:rPr lang="en-US" sz="1400" dirty="0" smtClean="0"/>
              <a:t>--lower insurance cost</a:t>
            </a:r>
          </a:p>
          <a:p>
            <a:pPr marL="285750" indent="-285750"/>
            <a:r>
              <a:rPr lang="en-US" sz="1400" dirty="0" smtClean="0"/>
              <a:t>--lower “exterior” maintenance</a:t>
            </a:r>
          </a:p>
          <a:p>
            <a:pPr marL="285750" indent="-285750"/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5028" y="3352800"/>
            <a:ext cx="216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C000"/>
                </a:solidFill>
              </a:rPr>
              <a:t>Low Flood </a:t>
            </a:r>
            <a:r>
              <a:rPr lang="en-US" u="sng" dirty="0" smtClean="0">
                <a:solidFill>
                  <a:srgbClr val="FFC000"/>
                </a:solidFill>
              </a:rPr>
              <a:t>Risk</a:t>
            </a:r>
          </a:p>
          <a:p>
            <a:r>
              <a:rPr lang="en-US" sz="1400" dirty="0" smtClean="0"/>
              <a:t>Siting is key, engineered measures might be needed</a:t>
            </a:r>
            <a:endParaRPr lang="en-US" sz="14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5473005"/>
            <a:ext cx="2158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0000"/>
                </a:solidFill>
              </a:rPr>
              <a:t>Capital </a:t>
            </a:r>
            <a:r>
              <a:rPr lang="en-US" sz="2400" b="1" u="sng" dirty="0" smtClean="0">
                <a:solidFill>
                  <a:srgbClr val="FF0000"/>
                </a:solidFill>
              </a:rPr>
              <a:t>Cost</a:t>
            </a:r>
          </a:p>
          <a:p>
            <a:r>
              <a:rPr lang="en-US" sz="1400" dirty="0" smtClean="0"/>
              <a:t>Generally high relative to an equivalent above-ground structure </a:t>
            </a:r>
            <a:endParaRPr lang="en-US" sz="1400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5549205"/>
            <a:ext cx="3190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Generic Underground </a:t>
            </a:r>
            <a:r>
              <a:rPr lang="en-US" u="sng" dirty="0" smtClean="0">
                <a:solidFill>
                  <a:srgbClr val="C00000"/>
                </a:solidFill>
              </a:rPr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C00000"/>
                </a:solidFill>
              </a:rPr>
              <a:t>Psychological Aversion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C00000"/>
                </a:solidFill>
              </a:rPr>
              <a:t>Misperceptions are Common</a:t>
            </a:r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58059" y="584775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666-B762-46E1-8CDD-5F9C91131C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Flowchart: Delay 24"/>
          <p:cNvSpPr/>
          <p:nvPr/>
        </p:nvSpPr>
        <p:spPr>
          <a:xfrm rot="16200000">
            <a:off x="3200400" y="2196405"/>
            <a:ext cx="1143000" cy="3733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37501" y="3351974"/>
            <a:ext cx="5187099" cy="1435231"/>
          </a:xfrm>
          <a:custGeom>
            <a:avLst/>
            <a:gdLst>
              <a:gd name="connsiteX0" fmla="*/ 5161175 w 5173729"/>
              <a:gd name="connsiteY0" fmla="*/ 1282045 h 1453464"/>
              <a:gd name="connsiteX1" fmla="*/ 5142322 w 5173729"/>
              <a:gd name="connsiteY1" fmla="*/ 1267905 h 1453464"/>
              <a:gd name="connsiteX2" fmla="*/ 5123468 w 5173729"/>
              <a:gd name="connsiteY2" fmla="*/ 1249052 h 1453464"/>
              <a:gd name="connsiteX3" fmla="*/ 5114041 w 5173729"/>
              <a:gd name="connsiteY3" fmla="*/ 1230198 h 1453464"/>
              <a:gd name="connsiteX4" fmla="*/ 5095188 w 5173729"/>
              <a:gd name="connsiteY4" fmla="*/ 1197204 h 1453464"/>
              <a:gd name="connsiteX5" fmla="*/ 5090474 w 5173729"/>
              <a:gd name="connsiteY5" fmla="*/ 1154784 h 1453464"/>
              <a:gd name="connsiteX6" fmla="*/ 5081047 w 5173729"/>
              <a:gd name="connsiteY6" fmla="*/ 1140643 h 1453464"/>
              <a:gd name="connsiteX7" fmla="*/ 5057480 w 5173729"/>
              <a:gd name="connsiteY7" fmla="*/ 1112363 h 1453464"/>
              <a:gd name="connsiteX8" fmla="*/ 5015060 w 5173729"/>
              <a:gd name="connsiteY8" fmla="*/ 1060516 h 1453464"/>
              <a:gd name="connsiteX9" fmla="*/ 4986779 w 5173729"/>
              <a:gd name="connsiteY9" fmla="*/ 1032235 h 1453464"/>
              <a:gd name="connsiteX10" fmla="*/ 4972639 w 5173729"/>
              <a:gd name="connsiteY10" fmla="*/ 1018095 h 1453464"/>
              <a:gd name="connsiteX11" fmla="*/ 4958499 w 5173729"/>
              <a:gd name="connsiteY11" fmla="*/ 1003955 h 1453464"/>
              <a:gd name="connsiteX12" fmla="*/ 4939645 w 5173729"/>
              <a:gd name="connsiteY12" fmla="*/ 961534 h 1453464"/>
              <a:gd name="connsiteX13" fmla="*/ 4925505 w 5173729"/>
              <a:gd name="connsiteY13" fmla="*/ 947394 h 1453464"/>
              <a:gd name="connsiteX14" fmla="*/ 4911365 w 5173729"/>
              <a:gd name="connsiteY14" fmla="*/ 914400 h 1453464"/>
              <a:gd name="connsiteX15" fmla="*/ 4901938 w 5173729"/>
              <a:gd name="connsiteY15" fmla="*/ 895546 h 1453464"/>
              <a:gd name="connsiteX16" fmla="*/ 4868944 w 5173729"/>
              <a:gd name="connsiteY16" fmla="*/ 867266 h 1453464"/>
              <a:gd name="connsiteX17" fmla="*/ 4845377 w 5173729"/>
              <a:gd name="connsiteY17" fmla="*/ 838986 h 1453464"/>
              <a:gd name="connsiteX18" fmla="*/ 4821810 w 5173729"/>
              <a:gd name="connsiteY18" fmla="*/ 805992 h 1453464"/>
              <a:gd name="connsiteX19" fmla="*/ 4812384 w 5173729"/>
              <a:gd name="connsiteY19" fmla="*/ 787138 h 1453464"/>
              <a:gd name="connsiteX20" fmla="*/ 4798243 w 5173729"/>
              <a:gd name="connsiteY20" fmla="*/ 777711 h 1453464"/>
              <a:gd name="connsiteX21" fmla="*/ 4779390 w 5173729"/>
              <a:gd name="connsiteY21" fmla="*/ 758858 h 1453464"/>
              <a:gd name="connsiteX22" fmla="*/ 4760536 w 5173729"/>
              <a:gd name="connsiteY22" fmla="*/ 730577 h 1453464"/>
              <a:gd name="connsiteX23" fmla="*/ 4751109 w 5173729"/>
              <a:gd name="connsiteY23" fmla="*/ 702297 h 1453464"/>
              <a:gd name="connsiteX24" fmla="*/ 4746396 w 5173729"/>
              <a:gd name="connsiteY24" fmla="*/ 688157 h 1453464"/>
              <a:gd name="connsiteX25" fmla="*/ 4713402 w 5173729"/>
              <a:gd name="connsiteY25" fmla="*/ 645736 h 1453464"/>
              <a:gd name="connsiteX26" fmla="*/ 4689835 w 5173729"/>
              <a:gd name="connsiteY26" fmla="*/ 608029 h 1453464"/>
              <a:gd name="connsiteX27" fmla="*/ 4670981 w 5173729"/>
              <a:gd name="connsiteY27" fmla="*/ 589175 h 1453464"/>
              <a:gd name="connsiteX28" fmla="*/ 4647414 w 5173729"/>
              <a:gd name="connsiteY28" fmla="*/ 565608 h 1453464"/>
              <a:gd name="connsiteX29" fmla="*/ 4637988 w 5173729"/>
              <a:gd name="connsiteY29" fmla="*/ 551468 h 1453464"/>
              <a:gd name="connsiteX30" fmla="*/ 4595567 w 5173729"/>
              <a:gd name="connsiteY30" fmla="*/ 518474 h 1453464"/>
              <a:gd name="connsiteX31" fmla="*/ 4581427 w 5173729"/>
              <a:gd name="connsiteY31" fmla="*/ 509047 h 1453464"/>
              <a:gd name="connsiteX32" fmla="*/ 4562573 w 5173729"/>
              <a:gd name="connsiteY32" fmla="*/ 504334 h 1453464"/>
              <a:gd name="connsiteX33" fmla="*/ 4543720 w 5173729"/>
              <a:gd name="connsiteY33" fmla="*/ 494907 h 1453464"/>
              <a:gd name="connsiteX34" fmla="*/ 4529579 w 5173729"/>
              <a:gd name="connsiteY34" fmla="*/ 485480 h 1453464"/>
              <a:gd name="connsiteX35" fmla="*/ 4515439 w 5173729"/>
              <a:gd name="connsiteY35" fmla="*/ 480767 h 1453464"/>
              <a:gd name="connsiteX36" fmla="*/ 4487159 w 5173729"/>
              <a:gd name="connsiteY36" fmla="*/ 452487 h 1453464"/>
              <a:gd name="connsiteX37" fmla="*/ 4473019 w 5173729"/>
              <a:gd name="connsiteY37" fmla="*/ 438346 h 1453464"/>
              <a:gd name="connsiteX38" fmla="*/ 4458878 w 5173729"/>
              <a:gd name="connsiteY38" fmla="*/ 428920 h 1453464"/>
              <a:gd name="connsiteX39" fmla="*/ 4449452 w 5173729"/>
              <a:gd name="connsiteY39" fmla="*/ 414779 h 1453464"/>
              <a:gd name="connsiteX40" fmla="*/ 4435311 w 5173729"/>
              <a:gd name="connsiteY40" fmla="*/ 410066 h 1453464"/>
              <a:gd name="connsiteX41" fmla="*/ 4430598 w 5173729"/>
              <a:gd name="connsiteY41" fmla="*/ 395926 h 1453464"/>
              <a:gd name="connsiteX42" fmla="*/ 4402318 w 5173729"/>
              <a:gd name="connsiteY42" fmla="*/ 386499 h 1453464"/>
              <a:gd name="connsiteX43" fmla="*/ 4388177 w 5173729"/>
              <a:gd name="connsiteY43" fmla="*/ 377072 h 1453464"/>
              <a:gd name="connsiteX44" fmla="*/ 4298623 w 5173729"/>
              <a:gd name="connsiteY44" fmla="*/ 353505 h 1453464"/>
              <a:gd name="connsiteX45" fmla="*/ 4284483 w 5173729"/>
              <a:gd name="connsiteY45" fmla="*/ 344078 h 1453464"/>
              <a:gd name="connsiteX46" fmla="*/ 4265629 w 5173729"/>
              <a:gd name="connsiteY46" fmla="*/ 334652 h 1453464"/>
              <a:gd name="connsiteX47" fmla="*/ 4232635 w 5173729"/>
              <a:gd name="connsiteY47" fmla="*/ 315798 h 1453464"/>
              <a:gd name="connsiteX48" fmla="*/ 4204355 w 5173729"/>
              <a:gd name="connsiteY48" fmla="*/ 296944 h 1453464"/>
              <a:gd name="connsiteX49" fmla="*/ 4190214 w 5173729"/>
              <a:gd name="connsiteY49" fmla="*/ 282804 h 1453464"/>
              <a:gd name="connsiteX50" fmla="*/ 4161934 w 5173729"/>
              <a:gd name="connsiteY50" fmla="*/ 273377 h 1453464"/>
              <a:gd name="connsiteX51" fmla="*/ 4119513 w 5173729"/>
              <a:gd name="connsiteY51" fmla="*/ 249810 h 1453464"/>
              <a:gd name="connsiteX52" fmla="*/ 4105373 w 5173729"/>
              <a:gd name="connsiteY52" fmla="*/ 240384 h 1453464"/>
              <a:gd name="connsiteX53" fmla="*/ 4025245 w 5173729"/>
              <a:gd name="connsiteY53" fmla="*/ 230957 h 1453464"/>
              <a:gd name="connsiteX54" fmla="*/ 4011105 w 5173729"/>
              <a:gd name="connsiteY54" fmla="*/ 221530 h 1453464"/>
              <a:gd name="connsiteX55" fmla="*/ 3978111 w 5173729"/>
              <a:gd name="connsiteY55" fmla="*/ 216817 h 1453464"/>
              <a:gd name="connsiteX56" fmla="*/ 3954544 w 5173729"/>
              <a:gd name="connsiteY56" fmla="*/ 212103 h 1453464"/>
              <a:gd name="connsiteX57" fmla="*/ 3940404 w 5173729"/>
              <a:gd name="connsiteY57" fmla="*/ 202676 h 1453464"/>
              <a:gd name="connsiteX58" fmla="*/ 3879130 w 5173729"/>
              <a:gd name="connsiteY58" fmla="*/ 193250 h 1453464"/>
              <a:gd name="connsiteX59" fmla="*/ 3813142 w 5173729"/>
              <a:gd name="connsiteY59" fmla="*/ 179109 h 1453464"/>
              <a:gd name="connsiteX60" fmla="*/ 3794289 w 5173729"/>
              <a:gd name="connsiteY60" fmla="*/ 174396 h 1453464"/>
              <a:gd name="connsiteX61" fmla="*/ 3742441 w 5173729"/>
              <a:gd name="connsiteY61" fmla="*/ 160256 h 1453464"/>
              <a:gd name="connsiteX62" fmla="*/ 3718874 w 5173729"/>
              <a:gd name="connsiteY62" fmla="*/ 146116 h 1453464"/>
              <a:gd name="connsiteX63" fmla="*/ 3685880 w 5173729"/>
              <a:gd name="connsiteY63" fmla="*/ 127262 h 1453464"/>
              <a:gd name="connsiteX64" fmla="*/ 3638746 w 5173729"/>
              <a:gd name="connsiteY64" fmla="*/ 117835 h 1453464"/>
              <a:gd name="connsiteX65" fmla="*/ 3615179 w 5173729"/>
              <a:gd name="connsiteY65" fmla="*/ 113122 h 1453464"/>
              <a:gd name="connsiteX66" fmla="*/ 3525625 w 5173729"/>
              <a:gd name="connsiteY66" fmla="*/ 103695 h 1453464"/>
              <a:gd name="connsiteX67" fmla="*/ 3440784 w 5173729"/>
              <a:gd name="connsiteY67" fmla="*/ 94268 h 1453464"/>
              <a:gd name="connsiteX68" fmla="*/ 3393650 w 5173729"/>
              <a:gd name="connsiteY68" fmla="*/ 84841 h 1453464"/>
              <a:gd name="connsiteX69" fmla="*/ 3238107 w 5173729"/>
              <a:gd name="connsiteY69" fmla="*/ 94268 h 1453464"/>
              <a:gd name="connsiteX70" fmla="*/ 3223967 w 5173729"/>
              <a:gd name="connsiteY70" fmla="*/ 98982 h 1453464"/>
              <a:gd name="connsiteX71" fmla="*/ 3124986 w 5173729"/>
              <a:gd name="connsiteY71" fmla="*/ 108408 h 1453464"/>
              <a:gd name="connsiteX72" fmla="*/ 3068425 w 5173729"/>
              <a:gd name="connsiteY72" fmla="*/ 98982 h 1453464"/>
              <a:gd name="connsiteX73" fmla="*/ 3054285 w 5173729"/>
              <a:gd name="connsiteY73" fmla="*/ 89555 h 1453464"/>
              <a:gd name="connsiteX74" fmla="*/ 3016577 w 5173729"/>
              <a:gd name="connsiteY74" fmla="*/ 80128 h 1453464"/>
              <a:gd name="connsiteX75" fmla="*/ 2983584 w 5173729"/>
              <a:gd name="connsiteY75" fmla="*/ 51847 h 1453464"/>
              <a:gd name="connsiteX76" fmla="*/ 2964730 w 5173729"/>
              <a:gd name="connsiteY76" fmla="*/ 47134 h 1453464"/>
              <a:gd name="connsiteX77" fmla="*/ 2936450 w 5173729"/>
              <a:gd name="connsiteY77" fmla="*/ 28280 h 1453464"/>
              <a:gd name="connsiteX78" fmla="*/ 2908169 w 5173729"/>
              <a:gd name="connsiteY78" fmla="*/ 18854 h 1453464"/>
              <a:gd name="connsiteX79" fmla="*/ 2894029 w 5173729"/>
              <a:gd name="connsiteY79" fmla="*/ 14140 h 1453464"/>
              <a:gd name="connsiteX80" fmla="*/ 2875175 w 5173729"/>
              <a:gd name="connsiteY80" fmla="*/ 4713 h 1453464"/>
              <a:gd name="connsiteX81" fmla="*/ 2832755 w 5173729"/>
              <a:gd name="connsiteY81" fmla="*/ 0 h 1453464"/>
              <a:gd name="connsiteX82" fmla="*/ 2696066 w 5173729"/>
              <a:gd name="connsiteY82" fmla="*/ 9427 h 1453464"/>
              <a:gd name="connsiteX83" fmla="*/ 2644219 w 5173729"/>
              <a:gd name="connsiteY83" fmla="*/ 14140 h 1453464"/>
              <a:gd name="connsiteX84" fmla="*/ 2601798 w 5173729"/>
              <a:gd name="connsiteY84" fmla="*/ 23567 h 1453464"/>
              <a:gd name="connsiteX85" fmla="*/ 2582944 w 5173729"/>
              <a:gd name="connsiteY85" fmla="*/ 32994 h 1453464"/>
              <a:gd name="connsiteX86" fmla="*/ 2498103 w 5173729"/>
              <a:gd name="connsiteY86" fmla="*/ 56561 h 1453464"/>
              <a:gd name="connsiteX87" fmla="*/ 2380268 w 5173729"/>
              <a:gd name="connsiteY87" fmla="*/ 65988 h 1453464"/>
              <a:gd name="connsiteX88" fmla="*/ 2295427 w 5173729"/>
              <a:gd name="connsiteY88" fmla="*/ 80128 h 1453464"/>
              <a:gd name="connsiteX89" fmla="*/ 2215299 w 5173729"/>
              <a:gd name="connsiteY89" fmla="*/ 94268 h 1453464"/>
              <a:gd name="connsiteX90" fmla="*/ 2158738 w 5173729"/>
              <a:gd name="connsiteY90" fmla="*/ 89555 h 1453464"/>
              <a:gd name="connsiteX91" fmla="*/ 2125744 w 5173729"/>
              <a:gd name="connsiteY91" fmla="*/ 80128 h 1453464"/>
              <a:gd name="connsiteX92" fmla="*/ 2083324 w 5173729"/>
              <a:gd name="connsiteY92" fmla="*/ 70701 h 1453464"/>
              <a:gd name="connsiteX93" fmla="*/ 1875934 w 5173729"/>
              <a:gd name="connsiteY93" fmla="*/ 61274 h 1453464"/>
              <a:gd name="connsiteX94" fmla="*/ 1819373 w 5173729"/>
              <a:gd name="connsiteY94" fmla="*/ 65988 h 1453464"/>
              <a:gd name="connsiteX95" fmla="*/ 1781666 w 5173729"/>
              <a:gd name="connsiteY95" fmla="*/ 84841 h 1453464"/>
              <a:gd name="connsiteX96" fmla="*/ 1762812 w 5173729"/>
              <a:gd name="connsiteY96" fmla="*/ 89555 h 1453464"/>
              <a:gd name="connsiteX97" fmla="*/ 1743959 w 5173729"/>
              <a:gd name="connsiteY97" fmla="*/ 98982 h 1453464"/>
              <a:gd name="connsiteX98" fmla="*/ 1729819 w 5173729"/>
              <a:gd name="connsiteY98" fmla="*/ 108408 h 1453464"/>
              <a:gd name="connsiteX99" fmla="*/ 1692111 w 5173729"/>
              <a:gd name="connsiteY99" fmla="*/ 117835 h 1453464"/>
              <a:gd name="connsiteX100" fmla="*/ 1673258 w 5173729"/>
              <a:gd name="connsiteY100" fmla="*/ 122549 h 1453464"/>
              <a:gd name="connsiteX101" fmla="*/ 1654404 w 5173729"/>
              <a:gd name="connsiteY101" fmla="*/ 131975 h 1453464"/>
              <a:gd name="connsiteX102" fmla="*/ 1635551 w 5173729"/>
              <a:gd name="connsiteY102" fmla="*/ 136689 h 1453464"/>
              <a:gd name="connsiteX103" fmla="*/ 1522429 w 5173729"/>
              <a:gd name="connsiteY103" fmla="*/ 141402 h 1453464"/>
              <a:gd name="connsiteX104" fmla="*/ 1489435 w 5173729"/>
              <a:gd name="connsiteY104" fmla="*/ 150829 h 1453464"/>
              <a:gd name="connsiteX105" fmla="*/ 1470581 w 5173729"/>
              <a:gd name="connsiteY105" fmla="*/ 155542 h 1453464"/>
              <a:gd name="connsiteX106" fmla="*/ 1437588 w 5173729"/>
              <a:gd name="connsiteY106" fmla="*/ 164969 h 1453464"/>
              <a:gd name="connsiteX107" fmla="*/ 1399880 w 5173729"/>
              <a:gd name="connsiteY107" fmla="*/ 174396 h 1453464"/>
              <a:gd name="connsiteX108" fmla="*/ 1385740 w 5173729"/>
              <a:gd name="connsiteY108" fmla="*/ 179109 h 1453464"/>
              <a:gd name="connsiteX109" fmla="*/ 1366887 w 5173729"/>
              <a:gd name="connsiteY109" fmla="*/ 188536 h 1453464"/>
              <a:gd name="connsiteX110" fmla="*/ 1315039 w 5173729"/>
              <a:gd name="connsiteY110" fmla="*/ 197963 h 1453464"/>
              <a:gd name="connsiteX111" fmla="*/ 1258478 w 5173729"/>
              <a:gd name="connsiteY111" fmla="*/ 212103 h 1453464"/>
              <a:gd name="connsiteX112" fmla="*/ 1230198 w 5173729"/>
              <a:gd name="connsiteY112" fmla="*/ 216817 h 1453464"/>
              <a:gd name="connsiteX113" fmla="*/ 1206631 w 5173729"/>
              <a:gd name="connsiteY113" fmla="*/ 226243 h 1453464"/>
              <a:gd name="connsiteX114" fmla="*/ 1168924 w 5173729"/>
              <a:gd name="connsiteY114" fmla="*/ 235670 h 1453464"/>
              <a:gd name="connsiteX115" fmla="*/ 1121790 w 5173729"/>
              <a:gd name="connsiteY115" fmla="*/ 259237 h 1453464"/>
              <a:gd name="connsiteX116" fmla="*/ 1112363 w 5173729"/>
              <a:gd name="connsiteY116" fmla="*/ 273377 h 1453464"/>
              <a:gd name="connsiteX117" fmla="*/ 1098223 w 5173729"/>
              <a:gd name="connsiteY117" fmla="*/ 278091 h 1453464"/>
              <a:gd name="connsiteX118" fmla="*/ 1074656 w 5173729"/>
              <a:gd name="connsiteY118" fmla="*/ 287518 h 1453464"/>
              <a:gd name="connsiteX119" fmla="*/ 1041662 w 5173729"/>
              <a:gd name="connsiteY119" fmla="*/ 296944 h 1453464"/>
              <a:gd name="connsiteX120" fmla="*/ 1027522 w 5173729"/>
              <a:gd name="connsiteY120" fmla="*/ 306371 h 1453464"/>
              <a:gd name="connsiteX121" fmla="*/ 989814 w 5173729"/>
              <a:gd name="connsiteY121" fmla="*/ 315798 h 1453464"/>
              <a:gd name="connsiteX122" fmla="*/ 970961 w 5173729"/>
              <a:gd name="connsiteY122" fmla="*/ 325225 h 1453464"/>
              <a:gd name="connsiteX123" fmla="*/ 956821 w 5173729"/>
              <a:gd name="connsiteY123" fmla="*/ 329938 h 1453464"/>
              <a:gd name="connsiteX124" fmla="*/ 923827 w 5173729"/>
              <a:gd name="connsiteY124" fmla="*/ 344078 h 1453464"/>
              <a:gd name="connsiteX125" fmla="*/ 904973 w 5173729"/>
              <a:gd name="connsiteY125" fmla="*/ 358219 h 1453464"/>
              <a:gd name="connsiteX126" fmla="*/ 886120 w 5173729"/>
              <a:gd name="connsiteY126" fmla="*/ 362932 h 1453464"/>
              <a:gd name="connsiteX127" fmla="*/ 876693 w 5173729"/>
              <a:gd name="connsiteY127" fmla="*/ 377072 h 1453464"/>
              <a:gd name="connsiteX128" fmla="*/ 862553 w 5173729"/>
              <a:gd name="connsiteY128" fmla="*/ 386499 h 1453464"/>
              <a:gd name="connsiteX129" fmla="*/ 838986 w 5173729"/>
              <a:gd name="connsiteY129" fmla="*/ 405353 h 1453464"/>
              <a:gd name="connsiteX130" fmla="*/ 815419 w 5173729"/>
              <a:gd name="connsiteY130" fmla="*/ 424206 h 1453464"/>
              <a:gd name="connsiteX131" fmla="*/ 801278 w 5173729"/>
              <a:gd name="connsiteY131" fmla="*/ 433633 h 1453464"/>
              <a:gd name="connsiteX132" fmla="*/ 787138 w 5173729"/>
              <a:gd name="connsiteY132" fmla="*/ 447773 h 1453464"/>
              <a:gd name="connsiteX133" fmla="*/ 772998 w 5173729"/>
              <a:gd name="connsiteY133" fmla="*/ 452487 h 1453464"/>
              <a:gd name="connsiteX134" fmla="*/ 763571 w 5173729"/>
              <a:gd name="connsiteY134" fmla="*/ 466627 h 1453464"/>
              <a:gd name="connsiteX135" fmla="*/ 735291 w 5173729"/>
              <a:gd name="connsiteY135" fmla="*/ 476054 h 1453464"/>
              <a:gd name="connsiteX136" fmla="*/ 711724 w 5173729"/>
              <a:gd name="connsiteY136" fmla="*/ 494907 h 1453464"/>
              <a:gd name="connsiteX137" fmla="*/ 702297 w 5173729"/>
              <a:gd name="connsiteY137" fmla="*/ 509047 h 1453464"/>
              <a:gd name="connsiteX138" fmla="*/ 683443 w 5173729"/>
              <a:gd name="connsiteY138" fmla="*/ 518474 h 1453464"/>
              <a:gd name="connsiteX139" fmla="*/ 669303 w 5173729"/>
              <a:gd name="connsiteY139" fmla="*/ 532615 h 1453464"/>
              <a:gd name="connsiteX140" fmla="*/ 650450 w 5173729"/>
              <a:gd name="connsiteY140" fmla="*/ 542041 h 1453464"/>
              <a:gd name="connsiteX141" fmla="*/ 626883 w 5173729"/>
              <a:gd name="connsiteY141" fmla="*/ 560895 h 1453464"/>
              <a:gd name="connsiteX142" fmla="*/ 617456 w 5173729"/>
              <a:gd name="connsiteY142" fmla="*/ 579749 h 1453464"/>
              <a:gd name="connsiteX143" fmla="*/ 603315 w 5173729"/>
              <a:gd name="connsiteY143" fmla="*/ 593889 h 1453464"/>
              <a:gd name="connsiteX144" fmla="*/ 598602 w 5173729"/>
              <a:gd name="connsiteY144" fmla="*/ 608029 h 1453464"/>
              <a:gd name="connsiteX145" fmla="*/ 579748 w 5173729"/>
              <a:gd name="connsiteY145" fmla="*/ 612742 h 1453464"/>
              <a:gd name="connsiteX146" fmla="*/ 565608 w 5173729"/>
              <a:gd name="connsiteY146" fmla="*/ 617456 h 1453464"/>
              <a:gd name="connsiteX147" fmla="*/ 542041 w 5173729"/>
              <a:gd name="connsiteY147" fmla="*/ 636309 h 1453464"/>
              <a:gd name="connsiteX148" fmla="*/ 532614 w 5173729"/>
              <a:gd name="connsiteY148" fmla="*/ 650450 h 1453464"/>
              <a:gd name="connsiteX149" fmla="*/ 518474 w 5173729"/>
              <a:gd name="connsiteY149" fmla="*/ 664590 h 1453464"/>
              <a:gd name="connsiteX150" fmla="*/ 513761 w 5173729"/>
              <a:gd name="connsiteY150" fmla="*/ 683443 h 1453464"/>
              <a:gd name="connsiteX151" fmla="*/ 504334 w 5173729"/>
              <a:gd name="connsiteY151" fmla="*/ 702297 h 1453464"/>
              <a:gd name="connsiteX152" fmla="*/ 494907 w 5173729"/>
              <a:gd name="connsiteY152" fmla="*/ 740004 h 1453464"/>
              <a:gd name="connsiteX153" fmla="*/ 480767 w 5173729"/>
              <a:gd name="connsiteY153" fmla="*/ 777711 h 1453464"/>
              <a:gd name="connsiteX154" fmla="*/ 461913 w 5173729"/>
              <a:gd name="connsiteY154" fmla="*/ 787138 h 1453464"/>
              <a:gd name="connsiteX155" fmla="*/ 447773 w 5173729"/>
              <a:gd name="connsiteY155" fmla="*/ 801278 h 1453464"/>
              <a:gd name="connsiteX156" fmla="*/ 433633 w 5173729"/>
              <a:gd name="connsiteY156" fmla="*/ 810705 h 1453464"/>
              <a:gd name="connsiteX157" fmla="*/ 405353 w 5173729"/>
              <a:gd name="connsiteY157" fmla="*/ 834272 h 1453464"/>
              <a:gd name="connsiteX158" fmla="*/ 381786 w 5173729"/>
              <a:gd name="connsiteY158" fmla="*/ 867266 h 1453464"/>
              <a:gd name="connsiteX159" fmla="*/ 367645 w 5173729"/>
              <a:gd name="connsiteY159" fmla="*/ 876693 h 1453464"/>
              <a:gd name="connsiteX160" fmla="*/ 362932 w 5173729"/>
              <a:gd name="connsiteY160" fmla="*/ 890833 h 1453464"/>
              <a:gd name="connsiteX161" fmla="*/ 329938 w 5173729"/>
              <a:gd name="connsiteY161" fmla="*/ 928540 h 1453464"/>
              <a:gd name="connsiteX162" fmla="*/ 311085 w 5173729"/>
              <a:gd name="connsiteY162" fmla="*/ 942680 h 1453464"/>
              <a:gd name="connsiteX163" fmla="*/ 301658 w 5173729"/>
              <a:gd name="connsiteY163" fmla="*/ 956821 h 1453464"/>
              <a:gd name="connsiteX164" fmla="*/ 287518 w 5173729"/>
              <a:gd name="connsiteY164" fmla="*/ 966247 h 1453464"/>
              <a:gd name="connsiteX165" fmla="*/ 268664 w 5173729"/>
              <a:gd name="connsiteY165" fmla="*/ 980388 h 1453464"/>
              <a:gd name="connsiteX166" fmla="*/ 245097 w 5173729"/>
              <a:gd name="connsiteY166" fmla="*/ 1003955 h 1453464"/>
              <a:gd name="connsiteX167" fmla="*/ 226243 w 5173729"/>
              <a:gd name="connsiteY167" fmla="*/ 1022808 h 1453464"/>
              <a:gd name="connsiteX168" fmla="*/ 216817 w 5173729"/>
              <a:gd name="connsiteY168" fmla="*/ 1036949 h 1453464"/>
              <a:gd name="connsiteX169" fmla="*/ 202676 w 5173729"/>
              <a:gd name="connsiteY169" fmla="*/ 1046375 h 1453464"/>
              <a:gd name="connsiteX170" fmla="*/ 183823 w 5173729"/>
              <a:gd name="connsiteY170" fmla="*/ 1069942 h 1453464"/>
              <a:gd name="connsiteX171" fmla="*/ 160256 w 5173729"/>
              <a:gd name="connsiteY171" fmla="*/ 1093509 h 1453464"/>
              <a:gd name="connsiteX172" fmla="*/ 150829 w 5173729"/>
              <a:gd name="connsiteY172" fmla="*/ 1107650 h 1453464"/>
              <a:gd name="connsiteX173" fmla="*/ 122548 w 5173729"/>
              <a:gd name="connsiteY173" fmla="*/ 1135930 h 1453464"/>
              <a:gd name="connsiteX174" fmla="*/ 117835 w 5173729"/>
              <a:gd name="connsiteY174" fmla="*/ 1150070 h 1453464"/>
              <a:gd name="connsiteX175" fmla="*/ 113122 w 5173729"/>
              <a:gd name="connsiteY175" fmla="*/ 1168924 h 1453464"/>
              <a:gd name="connsiteX176" fmla="*/ 98981 w 5173729"/>
              <a:gd name="connsiteY176" fmla="*/ 1187777 h 1453464"/>
              <a:gd name="connsiteX177" fmla="*/ 94268 w 5173729"/>
              <a:gd name="connsiteY177" fmla="*/ 1206631 h 1453464"/>
              <a:gd name="connsiteX178" fmla="*/ 70701 w 5173729"/>
              <a:gd name="connsiteY178" fmla="*/ 1230198 h 1453464"/>
              <a:gd name="connsiteX179" fmla="*/ 56561 w 5173729"/>
              <a:gd name="connsiteY179" fmla="*/ 1244338 h 1453464"/>
              <a:gd name="connsiteX180" fmla="*/ 42421 w 5173729"/>
              <a:gd name="connsiteY180" fmla="*/ 1272619 h 1453464"/>
              <a:gd name="connsiteX181" fmla="*/ 28280 w 5173729"/>
              <a:gd name="connsiteY181" fmla="*/ 1282045 h 1453464"/>
              <a:gd name="connsiteX182" fmla="*/ 23567 w 5173729"/>
              <a:gd name="connsiteY182" fmla="*/ 1305612 h 1453464"/>
              <a:gd name="connsiteX183" fmla="*/ 14140 w 5173729"/>
              <a:gd name="connsiteY183" fmla="*/ 1319753 h 1453464"/>
              <a:gd name="connsiteX184" fmla="*/ 4713 w 5173729"/>
              <a:gd name="connsiteY184" fmla="*/ 1338606 h 1453464"/>
              <a:gd name="connsiteX185" fmla="*/ 0 w 5173729"/>
              <a:gd name="connsiteY185" fmla="*/ 1357460 h 1453464"/>
              <a:gd name="connsiteX186" fmla="*/ 23567 w 5173729"/>
              <a:gd name="connsiteY186" fmla="*/ 1385740 h 1453464"/>
              <a:gd name="connsiteX187" fmla="*/ 37707 w 5173729"/>
              <a:gd name="connsiteY187" fmla="*/ 1390454 h 1453464"/>
              <a:gd name="connsiteX188" fmla="*/ 56561 w 5173729"/>
              <a:gd name="connsiteY188" fmla="*/ 1399880 h 1453464"/>
              <a:gd name="connsiteX189" fmla="*/ 155542 w 5173729"/>
              <a:gd name="connsiteY189" fmla="*/ 1395167 h 1453464"/>
              <a:gd name="connsiteX190" fmla="*/ 645736 w 5173729"/>
              <a:gd name="connsiteY190" fmla="*/ 1381027 h 1453464"/>
              <a:gd name="connsiteX191" fmla="*/ 683443 w 5173729"/>
              <a:gd name="connsiteY191" fmla="*/ 1376313 h 1453464"/>
              <a:gd name="connsiteX192" fmla="*/ 721151 w 5173729"/>
              <a:gd name="connsiteY192" fmla="*/ 1366887 h 1453464"/>
              <a:gd name="connsiteX193" fmla="*/ 768285 w 5173729"/>
              <a:gd name="connsiteY193" fmla="*/ 1362173 h 1453464"/>
              <a:gd name="connsiteX194" fmla="*/ 848412 w 5173729"/>
              <a:gd name="connsiteY194" fmla="*/ 1366887 h 1453464"/>
              <a:gd name="connsiteX195" fmla="*/ 867266 w 5173729"/>
              <a:gd name="connsiteY195" fmla="*/ 1381027 h 1453464"/>
              <a:gd name="connsiteX196" fmla="*/ 886120 w 5173729"/>
              <a:gd name="connsiteY196" fmla="*/ 1385740 h 1453464"/>
              <a:gd name="connsiteX197" fmla="*/ 904973 w 5173729"/>
              <a:gd name="connsiteY197" fmla="*/ 1395167 h 1453464"/>
              <a:gd name="connsiteX198" fmla="*/ 928540 w 5173729"/>
              <a:gd name="connsiteY198" fmla="*/ 1399880 h 1453464"/>
              <a:gd name="connsiteX199" fmla="*/ 952107 w 5173729"/>
              <a:gd name="connsiteY199" fmla="*/ 1414021 h 1453464"/>
              <a:gd name="connsiteX200" fmla="*/ 985101 w 5173729"/>
              <a:gd name="connsiteY200" fmla="*/ 1423447 h 1453464"/>
              <a:gd name="connsiteX201" fmla="*/ 1055802 w 5173729"/>
              <a:gd name="connsiteY201" fmla="*/ 1437588 h 1453464"/>
              <a:gd name="connsiteX202" fmla="*/ 1183064 w 5173729"/>
              <a:gd name="connsiteY202" fmla="*/ 1437588 h 1453464"/>
              <a:gd name="connsiteX203" fmla="*/ 1201918 w 5173729"/>
              <a:gd name="connsiteY203" fmla="*/ 1428161 h 1453464"/>
              <a:gd name="connsiteX204" fmla="*/ 1234911 w 5173729"/>
              <a:gd name="connsiteY204" fmla="*/ 1404594 h 1453464"/>
              <a:gd name="connsiteX205" fmla="*/ 1267905 w 5173729"/>
              <a:gd name="connsiteY205" fmla="*/ 1395167 h 1453464"/>
              <a:gd name="connsiteX206" fmla="*/ 1315039 w 5173729"/>
              <a:gd name="connsiteY206" fmla="*/ 1381027 h 1453464"/>
              <a:gd name="connsiteX207" fmla="*/ 1588417 w 5173729"/>
              <a:gd name="connsiteY207" fmla="*/ 1371600 h 1453464"/>
              <a:gd name="connsiteX208" fmla="*/ 1838227 w 5173729"/>
              <a:gd name="connsiteY208" fmla="*/ 1376313 h 1453464"/>
              <a:gd name="connsiteX209" fmla="*/ 1875934 w 5173729"/>
              <a:gd name="connsiteY209" fmla="*/ 1385740 h 1453464"/>
              <a:gd name="connsiteX210" fmla="*/ 1923068 w 5173729"/>
              <a:gd name="connsiteY210" fmla="*/ 1390454 h 1453464"/>
              <a:gd name="connsiteX211" fmla="*/ 1965489 w 5173729"/>
              <a:gd name="connsiteY211" fmla="*/ 1395167 h 1453464"/>
              <a:gd name="connsiteX212" fmla="*/ 2078610 w 5173729"/>
              <a:gd name="connsiteY212" fmla="*/ 1390454 h 1453464"/>
              <a:gd name="connsiteX213" fmla="*/ 2111604 w 5173729"/>
              <a:gd name="connsiteY213" fmla="*/ 1381027 h 1453464"/>
              <a:gd name="connsiteX214" fmla="*/ 2149311 w 5173729"/>
              <a:gd name="connsiteY214" fmla="*/ 1371600 h 1453464"/>
              <a:gd name="connsiteX215" fmla="*/ 2163452 w 5173729"/>
              <a:gd name="connsiteY215" fmla="*/ 1366887 h 1453464"/>
              <a:gd name="connsiteX216" fmla="*/ 2205872 w 5173729"/>
              <a:gd name="connsiteY216" fmla="*/ 1357460 h 1453464"/>
              <a:gd name="connsiteX217" fmla="*/ 2253006 w 5173729"/>
              <a:gd name="connsiteY217" fmla="*/ 1348033 h 1453464"/>
              <a:gd name="connsiteX218" fmla="*/ 2582944 w 5173729"/>
              <a:gd name="connsiteY218" fmla="*/ 1352746 h 1453464"/>
              <a:gd name="connsiteX219" fmla="*/ 2601798 w 5173729"/>
              <a:gd name="connsiteY219" fmla="*/ 1362173 h 1453464"/>
              <a:gd name="connsiteX220" fmla="*/ 2620652 w 5173729"/>
              <a:gd name="connsiteY220" fmla="*/ 1366887 h 1453464"/>
              <a:gd name="connsiteX221" fmla="*/ 2729060 w 5173729"/>
              <a:gd name="connsiteY221" fmla="*/ 1381027 h 1453464"/>
              <a:gd name="connsiteX222" fmla="*/ 3176833 w 5173729"/>
              <a:gd name="connsiteY222" fmla="*/ 1399880 h 1453464"/>
              <a:gd name="connsiteX223" fmla="*/ 3436070 w 5173729"/>
              <a:gd name="connsiteY223" fmla="*/ 1404594 h 1453464"/>
              <a:gd name="connsiteX224" fmla="*/ 3473777 w 5173729"/>
              <a:gd name="connsiteY224" fmla="*/ 1395167 h 1453464"/>
              <a:gd name="connsiteX225" fmla="*/ 3563332 w 5173729"/>
              <a:gd name="connsiteY225" fmla="*/ 1390454 h 1453464"/>
              <a:gd name="connsiteX226" fmla="*/ 3676454 w 5173729"/>
              <a:gd name="connsiteY226" fmla="*/ 1376313 h 1453464"/>
              <a:gd name="connsiteX227" fmla="*/ 3926264 w 5173729"/>
              <a:gd name="connsiteY227" fmla="*/ 1371600 h 1453464"/>
              <a:gd name="connsiteX228" fmla="*/ 4147794 w 5173729"/>
              <a:gd name="connsiteY228" fmla="*/ 1357460 h 1453464"/>
              <a:gd name="connsiteX229" fmla="*/ 4341043 w 5173729"/>
              <a:gd name="connsiteY229" fmla="*/ 1343320 h 1453464"/>
              <a:gd name="connsiteX230" fmla="*/ 4421171 w 5173729"/>
              <a:gd name="connsiteY230" fmla="*/ 1352746 h 1453464"/>
              <a:gd name="connsiteX231" fmla="*/ 4463592 w 5173729"/>
              <a:gd name="connsiteY231" fmla="*/ 1366887 h 1453464"/>
              <a:gd name="connsiteX232" fmla="*/ 4524866 w 5173729"/>
              <a:gd name="connsiteY232" fmla="*/ 1376313 h 1453464"/>
              <a:gd name="connsiteX233" fmla="*/ 4680408 w 5173729"/>
              <a:gd name="connsiteY233" fmla="*/ 1371600 h 1453464"/>
              <a:gd name="connsiteX234" fmla="*/ 4699262 w 5173729"/>
              <a:gd name="connsiteY234" fmla="*/ 1362173 h 1453464"/>
              <a:gd name="connsiteX235" fmla="*/ 4727542 w 5173729"/>
              <a:gd name="connsiteY235" fmla="*/ 1352746 h 1453464"/>
              <a:gd name="connsiteX236" fmla="*/ 4741683 w 5173729"/>
              <a:gd name="connsiteY236" fmla="*/ 1343320 h 1453464"/>
              <a:gd name="connsiteX237" fmla="*/ 4774676 w 5173729"/>
              <a:gd name="connsiteY237" fmla="*/ 1338606 h 1453464"/>
              <a:gd name="connsiteX238" fmla="*/ 4812384 w 5173729"/>
              <a:gd name="connsiteY238" fmla="*/ 1324466 h 1453464"/>
              <a:gd name="connsiteX239" fmla="*/ 4840664 w 5173729"/>
              <a:gd name="connsiteY239" fmla="*/ 1315039 h 1453464"/>
              <a:gd name="connsiteX240" fmla="*/ 4859518 w 5173729"/>
              <a:gd name="connsiteY240" fmla="*/ 1310326 h 1453464"/>
              <a:gd name="connsiteX241" fmla="*/ 4892511 w 5173729"/>
              <a:gd name="connsiteY241" fmla="*/ 1300899 h 1453464"/>
              <a:gd name="connsiteX242" fmla="*/ 5076334 w 5173729"/>
              <a:gd name="connsiteY242" fmla="*/ 1310326 h 1453464"/>
              <a:gd name="connsiteX243" fmla="*/ 5147035 w 5173729"/>
              <a:gd name="connsiteY243" fmla="*/ 1324466 h 1453464"/>
              <a:gd name="connsiteX244" fmla="*/ 5170602 w 5173729"/>
              <a:gd name="connsiteY244" fmla="*/ 1277332 h 1453464"/>
              <a:gd name="connsiteX245" fmla="*/ 5161175 w 5173729"/>
              <a:gd name="connsiteY245" fmla="*/ 1282045 h 14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173729" h="1453464">
                <a:moveTo>
                  <a:pt x="5161175" y="1282045"/>
                </a:moveTo>
                <a:cubicBezTo>
                  <a:pt x="5156462" y="1280474"/>
                  <a:pt x="5147351" y="1273940"/>
                  <a:pt x="5142322" y="1267905"/>
                </a:cubicBezTo>
                <a:cubicBezTo>
                  <a:pt x="5122986" y="1244702"/>
                  <a:pt x="5155372" y="1259686"/>
                  <a:pt x="5123468" y="1249052"/>
                </a:cubicBezTo>
                <a:cubicBezTo>
                  <a:pt x="5120326" y="1242767"/>
                  <a:pt x="5117765" y="1236156"/>
                  <a:pt x="5114041" y="1230198"/>
                </a:cubicBezTo>
                <a:cubicBezTo>
                  <a:pt x="5093660" y="1197587"/>
                  <a:pt x="5104447" y="1224983"/>
                  <a:pt x="5095188" y="1197204"/>
                </a:cubicBezTo>
                <a:cubicBezTo>
                  <a:pt x="5093617" y="1183064"/>
                  <a:pt x="5093925" y="1168586"/>
                  <a:pt x="5090474" y="1154784"/>
                </a:cubicBezTo>
                <a:cubicBezTo>
                  <a:pt x="5089100" y="1149288"/>
                  <a:pt x="5083858" y="1145562"/>
                  <a:pt x="5081047" y="1140643"/>
                </a:cubicBezTo>
                <a:cubicBezTo>
                  <a:pt x="5066328" y="1114883"/>
                  <a:pt x="5079693" y="1127171"/>
                  <a:pt x="5057480" y="1112363"/>
                </a:cubicBezTo>
                <a:cubicBezTo>
                  <a:pt x="5047146" y="1081359"/>
                  <a:pt x="5056280" y="1101737"/>
                  <a:pt x="5015060" y="1060516"/>
                </a:cubicBezTo>
                <a:lnTo>
                  <a:pt x="4986779" y="1032235"/>
                </a:lnTo>
                <a:lnTo>
                  <a:pt x="4972639" y="1018095"/>
                </a:lnTo>
                <a:lnTo>
                  <a:pt x="4958499" y="1003955"/>
                </a:lnTo>
                <a:cubicBezTo>
                  <a:pt x="4955140" y="995557"/>
                  <a:pt x="4945650" y="969941"/>
                  <a:pt x="4939645" y="961534"/>
                </a:cubicBezTo>
                <a:cubicBezTo>
                  <a:pt x="4935771" y="956110"/>
                  <a:pt x="4930218" y="952107"/>
                  <a:pt x="4925505" y="947394"/>
                </a:cubicBezTo>
                <a:cubicBezTo>
                  <a:pt x="4917764" y="916427"/>
                  <a:pt x="4925832" y="939717"/>
                  <a:pt x="4911365" y="914400"/>
                </a:cubicBezTo>
                <a:cubicBezTo>
                  <a:pt x="4907879" y="908299"/>
                  <a:pt x="4906022" y="901264"/>
                  <a:pt x="4901938" y="895546"/>
                </a:cubicBezTo>
                <a:cubicBezTo>
                  <a:pt x="4894363" y="884940"/>
                  <a:pt x="4878847" y="874693"/>
                  <a:pt x="4868944" y="867266"/>
                </a:cubicBezTo>
                <a:cubicBezTo>
                  <a:pt x="4854528" y="824016"/>
                  <a:pt x="4879620" y="890351"/>
                  <a:pt x="4845377" y="838986"/>
                </a:cubicBezTo>
                <a:cubicBezTo>
                  <a:pt x="4820239" y="801278"/>
                  <a:pt x="4852449" y="816203"/>
                  <a:pt x="4821810" y="805992"/>
                </a:cubicBezTo>
                <a:cubicBezTo>
                  <a:pt x="4818668" y="799707"/>
                  <a:pt x="4816882" y="792536"/>
                  <a:pt x="4812384" y="787138"/>
                </a:cubicBezTo>
                <a:cubicBezTo>
                  <a:pt x="4808757" y="782786"/>
                  <a:pt x="4801782" y="782135"/>
                  <a:pt x="4798243" y="777711"/>
                </a:cubicBezTo>
                <a:cubicBezTo>
                  <a:pt x="4779961" y="754858"/>
                  <a:pt x="4810242" y="769141"/>
                  <a:pt x="4779390" y="758858"/>
                </a:cubicBezTo>
                <a:cubicBezTo>
                  <a:pt x="4773105" y="749431"/>
                  <a:pt x="4764119" y="741325"/>
                  <a:pt x="4760536" y="730577"/>
                </a:cubicBezTo>
                <a:lnTo>
                  <a:pt x="4751109" y="702297"/>
                </a:lnTo>
                <a:cubicBezTo>
                  <a:pt x="4749538" y="697584"/>
                  <a:pt x="4749152" y="692291"/>
                  <a:pt x="4746396" y="688157"/>
                </a:cubicBezTo>
                <a:cubicBezTo>
                  <a:pt x="4723845" y="654330"/>
                  <a:pt x="4735553" y="667887"/>
                  <a:pt x="4713402" y="645736"/>
                </a:cubicBezTo>
                <a:cubicBezTo>
                  <a:pt x="4702184" y="612082"/>
                  <a:pt x="4712243" y="622968"/>
                  <a:pt x="4689835" y="608029"/>
                </a:cubicBezTo>
                <a:cubicBezTo>
                  <a:pt x="4677268" y="570324"/>
                  <a:pt x="4696119" y="614313"/>
                  <a:pt x="4670981" y="589175"/>
                </a:cubicBezTo>
                <a:cubicBezTo>
                  <a:pt x="4641859" y="560053"/>
                  <a:pt x="4680578" y="576663"/>
                  <a:pt x="4647414" y="565608"/>
                </a:cubicBezTo>
                <a:cubicBezTo>
                  <a:pt x="4644272" y="560895"/>
                  <a:pt x="4641614" y="555820"/>
                  <a:pt x="4637988" y="551468"/>
                </a:cubicBezTo>
                <a:cubicBezTo>
                  <a:pt x="4624146" y="534857"/>
                  <a:pt x="4615269" y="531609"/>
                  <a:pt x="4595567" y="518474"/>
                </a:cubicBezTo>
                <a:cubicBezTo>
                  <a:pt x="4590854" y="515332"/>
                  <a:pt x="4586923" y="510421"/>
                  <a:pt x="4581427" y="509047"/>
                </a:cubicBezTo>
                <a:lnTo>
                  <a:pt x="4562573" y="504334"/>
                </a:lnTo>
                <a:cubicBezTo>
                  <a:pt x="4556289" y="501192"/>
                  <a:pt x="4549820" y="498393"/>
                  <a:pt x="4543720" y="494907"/>
                </a:cubicBezTo>
                <a:cubicBezTo>
                  <a:pt x="4538801" y="492096"/>
                  <a:pt x="4534646" y="488013"/>
                  <a:pt x="4529579" y="485480"/>
                </a:cubicBezTo>
                <a:cubicBezTo>
                  <a:pt x="4525135" y="483258"/>
                  <a:pt x="4520152" y="482338"/>
                  <a:pt x="4515439" y="480767"/>
                </a:cubicBezTo>
                <a:lnTo>
                  <a:pt x="4487159" y="452487"/>
                </a:lnTo>
                <a:cubicBezTo>
                  <a:pt x="4482446" y="447773"/>
                  <a:pt x="4478566" y="442043"/>
                  <a:pt x="4473019" y="438346"/>
                </a:cubicBezTo>
                <a:lnTo>
                  <a:pt x="4458878" y="428920"/>
                </a:lnTo>
                <a:cubicBezTo>
                  <a:pt x="4455736" y="424206"/>
                  <a:pt x="4453875" y="418318"/>
                  <a:pt x="4449452" y="414779"/>
                </a:cubicBezTo>
                <a:cubicBezTo>
                  <a:pt x="4445572" y="411675"/>
                  <a:pt x="4438824" y="413579"/>
                  <a:pt x="4435311" y="410066"/>
                </a:cubicBezTo>
                <a:cubicBezTo>
                  <a:pt x="4431798" y="406553"/>
                  <a:pt x="4434641" y="398814"/>
                  <a:pt x="4430598" y="395926"/>
                </a:cubicBezTo>
                <a:cubicBezTo>
                  <a:pt x="4422512" y="390150"/>
                  <a:pt x="4402318" y="386499"/>
                  <a:pt x="4402318" y="386499"/>
                </a:cubicBezTo>
                <a:cubicBezTo>
                  <a:pt x="4397604" y="383357"/>
                  <a:pt x="4393592" y="378738"/>
                  <a:pt x="4388177" y="377072"/>
                </a:cubicBezTo>
                <a:cubicBezTo>
                  <a:pt x="4365421" y="370070"/>
                  <a:pt x="4319969" y="367736"/>
                  <a:pt x="4298623" y="353505"/>
                </a:cubicBezTo>
                <a:cubicBezTo>
                  <a:pt x="4293910" y="350363"/>
                  <a:pt x="4289401" y="346888"/>
                  <a:pt x="4284483" y="344078"/>
                </a:cubicBezTo>
                <a:cubicBezTo>
                  <a:pt x="4278382" y="340592"/>
                  <a:pt x="4271587" y="338376"/>
                  <a:pt x="4265629" y="334652"/>
                </a:cubicBezTo>
                <a:cubicBezTo>
                  <a:pt x="4233014" y="314268"/>
                  <a:pt x="4260417" y="325058"/>
                  <a:pt x="4232635" y="315798"/>
                </a:cubicBezTo>
                <a:cubicBezTo>
                  <a:pt x="4187531" y="270694"/>
                  <a:pt x="4245279" y="324227"/>
                  <a:pt x="4204355" y="296944"/>
                </a:cubicBezTo>
                <a:cubicBezTo>
                  <a:pt x="4198809" y="293246"/>
                  <a:pt x="4196041" y="286041"/>
                  <a:pt x="4190214" y="282804"/>
                </a:cubicBezTo>
                <a:cubicBezTo>
                  <a:pt x="4181528" y="277978"/>
                  <a:pt x="4161934" y="273377"/>
                  <a:pt x="4161934" y="273377"/>
                </a:cubicBezTo>
                <a:cubicBezTo>
                  <a:pt x="4117561" y="229004"/>
                  <a:pt x="4188712" y="295940"/>
                  <a:pt x="4119513" y="249810"/>
                </a:cubicBezTo>
                <a:cubicBezTo>
                  <a:pt x="4114800" y="246668"/>
                  <a:pt x="4110747" y="242175"/>
                  <a:pt x="4105373" y="240384"/>
                </a:cubicBezTo>
                <a:cubicBezTo>
                  <a:pt x="4091181" y="235653"/>
                  <a:pt x="4029945" y="231384"/>
                  <a:pt x="4025245" y="230957"/>
                </a:cubicBezTo>
                <a:cubicBezTo>
                  <a:pt x="4020532" y="227815"/>
                  <a:pt x="4016531" y="223158"/>
                  <a:pt x="4011105" y="221530"/>
                </a:cubicBezTo>
                <a:cubicBezTo>
                  <a:pt x="4000464" y="218338"/>
                  <a:pt x="3989069" y="218643"/>
                  <a:pt x="3978111" y="216817"/>
                </a:cubicBezTo>
                <a:cubicBezTo>
                  <a:pt x="3970209" y="215500"/>
                  <a:pt x="3962400" y="213674"/>
                  <a:pt x="3954544" y="212103"/>
                </a:cubicBezTo>
                <a:cubicBezTo>
                  <a:pt x="3949831" y="208961"/>
                  <a:pt x="3945778" y="204467"/>
                  <a:pt x="3940404" y="202676"/>
                </a:cubicBezTo>
                <a:cubicBezTo>
                  <a:pt x="3935499" y="201041"/>
                  <a:pt x="3881672" y="193613"/>
                  <a:pt x="3879130" y="193250"/>
                </a:cubicBezTo>
                <a:cubicBezTo>
                  <a:pt x="3818349" y="175884"/>
                  <a:pt x="3874073" y="190188"/>
                  <a:pt x="3813142" y="179109"/>
                </a:cubicBezTo>
                <a:cubicBezTo>
                  <a:pt x="3806769" y="177950"/>
                  <a:pt x="3800538" y="176100"/>
                  <a:pt x="3794289" y="174396"/>
                </a:cubicBezTo>
                <a:cubicBezTo>
                  <a:pt x="3732667" y="157590"/>
                  <a:pt x="3785078" y="170914"/>
                  <a:pt x="3742441" y="160256"/>
                </a:cubicBezTo>
                <a:cubicBezTo>
                  <a:pt x="3734585" y="155543"/>
                  <a:pt x="3726643" y="150971"/>
                  <a:pt x="3718874" y="146116"/>
                </a:cubicBezTo>
                <a:cubicBezTo>
                  <a:pt x="3701660" y="135357"/>
                  <a:pt x="3706363" y="136040"/>
                  <a:pt x="3685880" y="127262"/>
                </a:cubicBezTo>
                <a:cubicBezTo>
                  <a:pt x="3668636" y="119872"/>
                  <a:pt x="3660031" y="121383"/>
                  <a:pt x="3638746" y="117835"/>
                </a:cubicBezTo>
                <a:cubicBezTo>
                  <a:pt x="3630844" y="116518"/>
                  <a:pt x="3623128" y="114116"/>
                  <a:pt x="3615179" y="113122"/>
                </a:cubicBezTo>
                <a:cubicBezTo>
                  <a:pt x="3585395" y="109399"/>
                  <a:pt x="3555476" y="106837"/>
                  <a:pt x="3525625" y="103695"/>
                </a:cubicBezTo>
                <a:cubicBezTo>
                  <a:pt x="3476254" y="91354"/>
                  <a:pt x="3544289" y="107207"/>
                  <a:pt x="3440784" y="94268"/>
                </a:cubicBezTo>
                <a:cubicBezTo>
                  <a:pt x="3424885" y="92281"/>
                  <a:pt x="3409361" y="87983"/>
                  <a:pt x="3393650" y="84841"/>
                </a:cubicBezTo>
                <a:cubicBezTo>
                  <a:pt x="3341802" y="87983"/>
                  <a:pt x="3289870" y="89954"/>
                  <a:pt x="3238107" y="94268"/>
                </a:cubicBezTo>
                <a:cubicBezTo>
                  <a:pt x="3233156" y="94681"/>
                  <a:pt x="3228855" y="98093"/>
                  <a:pt x="3223967" y="98982"/>
                </a:cubicBezTo>
                <a:cubicBezTo>
                  <a:pt x="3197373" y="103817"/>
                  <a:pt x="3148044" y="106634"/>
                  <a:pt x="3124986" y="108408"/>
                </a:cubicBezTo>
                <a:cubicBezTo>
                  <a:pt x="3116674" y="107369"/>
                  <a:pt x="3081247" y="104477"/>
                  <a:pt x="3068425" y="98982"/>
                </a:cubicBezTo>
                <a:cubicBezTo>
                  <a:pt x="3063218" y="96751"/>
                  <a:pt x="3059352" y="92088"/>
                  <a:pt x="3054285" y="89555"/>
                </a:cubicBezTo>
                <a:cubicBezTo>
                  <a:pt x="3044620" y="84723"/>
                  <a:pt x="3025545" y="81921"/>
                  <a:pt x="3016577" y="80128"/>
                </a:cubicBezTo>
                <a:cubicBezTo>
                  <a:pt x="3007145" y="70696"/>
                  <a:pt x="2995674" y="57892"/>
                  <a:pt x="2983584" y="51847"/>
                </a:cubicBezTo>
                <a:cubicBezTo>
                  <a:pt x="2977790" y="48950"/>
                  <a:pt x="2971015" y="48705"/>
                  <a:pt x="2964730" y="47134"/>
                </a:cubicBezTo>
                <a:cubicBezTo>
                  <a:pt x="2955303" y="40849"/>
                  <a:pt x="2947198" y="31862"/>
                  <a:pt x="2936450" y="28280"/>
                </a:cubicBezTo>
                <a:lnTo>
                  <a:pt x="2908169" y="18854"/>
                </a:lnTo>
                <a:cubicBezTo>
                  <a:pt x="2903456" y="17283"/>
                  <a:pt x="2898473" y="16362"/>
                  <a:pt x="2894029" y="14140"/>
                </a:cubicBezTo>
                <a:cubicBezTo>
                  <a:pt x="2887744" y="10998"/>
                  <a:pt x="2882022" y="6293"/>
                  <a:pt x="2875175" y="4713"/>
                </a:cubicBezTo>
                <a:cubicBezTo>
                  <a:pt x="2861312" y="1514"/>
                  <a:pt x="2846895" y="1571"/>
                  <a:pt x="2832755" y="0"/>
                </a:cubicBezTo>
                <a:lnTo>
                  <a:pt x="2696066" y="9427"/>
                </a:lnTo>
                <a:cubicBezTo>
                  <a:pt x="2678761" y="10725"/>
                  <a:pt x="2661439" y="11987"/>
                  <a:pt x="2644219" y="14140"/>
                </a:cubicBezTo>
                <a:cubicBezTo>
                  <a:pt x="2632261" y="15635"/>
                  <a:pt x="2613900" y="20542"/>
                  <a:pt x="2601798" y="23567"/>
                </a:cubicBezTo>
                <a:cubicBezTo>
                  <a:pt x="2595513" y="26709"/>
                  <a:pt x="2589468" y="30384"/>
                  <a:pt x="2582944" y="32994"/>
                </a:cubicBezTo>
                <a:cubicBezTo>
                  <a:pt x="2563280" y="40860"/>
                  <a:pt x="2511395" y="55084"/>
                  <a:pt x="2498103" y="56561"/>
                </a:cubicBezTo>
                <a:cubicBezTo>
                  <a:pt x="2430650" y="64055"/>
                  <a:pt x="2469882" y="60386"/>
                  <a:pt x="2380268" y="65988"/>
                </a:cubicBezTo>
                <a:cubicBezTo>
                  <a:pt x="2351988" y="70701"/>
                  <a:pt x="2323541" y="74505"/>
                  <a:pt x="2295427" y="80128"/>
                </a:cubicBezTo>
                <a:cubicBezTo>
                  <a:pt x="2237399" y="91734"/>
                  <a:pt x="2264154" y="87289"/>
                  <a:pt x="2215299" y="94268"/>
                </a:cubicBezTo>
                <a:cubicBezTo>
                  <a:pt x="2196445" y="92697"/>
                  <a:pt x="2177426" y="92506"/>
                  <a:pt x="2158738" y="89555"/>
                </a:cubicBezTo>
                <a:cubicBezTo>
                  <a:pt x="2147440" y="87771"/>
                  <a:pt x="2136779" y="83138"/>
                  <a:pt x="2125744" y="80128"/>
                </a:cubicBezTo>
                <a:cubicBezTo>
                  <a:pt x="2117857" y="77977"/>
                  <a:pt x="2090068" y="71114"/>
                  <a:pt x="2083324" y="70701"/>
                </a:cubicBezTo>
                <a:cubicBezTo>
                  <a:pt x="2014252" y="66472"/>
                  <a:pt x="1945064" y="64416"/>
                  <a:pt x="1875934" y="61274"/>
                </a:cubicBezTo>
                <a:cubicBezTo>
                  <a:pt x="1857080" y="62845"/>
                  <a:pt x="1838004" y="62700"/>
                  <a:pt x="1819373" y="65988"/>
                </a:cubicBezTo>
                <a:cubicBezTo>
                  <a:pt x="1786233" y="71837"/>
                  <a:pt x="1805734" y="74526"/>
                  <a:pt x="1781666" y="84841"/>
                </a:cubicBezTo>
                <a:cubicBezTo>
                  <a:pt x="1775712" y="87393"/>
                  <a:pt x="1768878" y="87280"/>
                  <a:pt x="1762812" y="89555"/>
                </a:cubicBezTo>
                <a:cubicBezTo>
                  <a:pt x="1756233" y="92022"/>
                  <a:pt x="1750059" y="95496"/>
                  <a:pt x="1743959" y="98982"/>
                </a:cubicBezTo>
                <a:cubicBezTo>
                  <a:pt x="1739041" y="101792"/>
                  <a:pt x="1735143" y="106472"/>
                  <a:pt x="1729819" y="108408"/>
                </a:cubicBezTo>
                <a:cubicBezTo>
                  <a:pt x="1717643" y="112836"/>
                  <a:pt x="1704680" y="114693"/>
                  <a:pt x="1692111" y="117835"/>
                </a:cubicBezTo>
                <a:cubicBezTo>
                  <a:pt x="1685827" y="119406"/>
                  <a:pt x="1679052" y="119652"/>
                  <a:pt x="1673258" y="122549"/>
                </a:cubicBezTo>
                <a:cubicBezTo>
                  <a:pt x="1666973" y="125691"/>
                  <a:pt x="1660983" y="129508"/>
                  <a:pt x="1654404" y="131975"/>
                </a:cubicBezTo>
                <a:cubicBezTo>
                  <a:pt x="1648339" y="134249"/>
                  <a:pt x="1642012" y="136227"/>
                  <a:pt x="1635551" y="136689"/>
                </a:cubicBezTo>
                <a:cubicBezTo>
                  <a:pt x="1597907" y="139378"/>
                  <a:pt x="1560136" y="139831"/>
                  <a:pt x="1522429" y="141402"/>
                </a:cubicBezTo>
                <a:lnTo>
                  <a:pt x="1489435" y="150829"/>
                </a:lnTo>
                <a:cubicBezTo>
                  <a:pt x="1483185" y="152533"/>
                  <a:pt x="1476831" y="153838"/>
                  <a:pt x="1470581" y="155542"/>
                </a:cubicBezTo>
                <a:cubicBezTo>
                  <a:pt x="1459546" y="158551"/>
                  <a:pt x="1448640" y="162022"/>
                  <a:pt x="1437588" y="164969"/>
                </a:cubicBezTo>
                <a:cubicBezTo>
                  <a:pt x="1425069" y="168307"/>
                  <a:pt x="1412171" y="170299"/>
                  <a:pt x="1399880" y="174396"/>
                </a:cubicBezTo>
                <a:cubicBezTo>
                  <a:pt x="1395167" y="175967"/>
                  <a:pt x="1390307" y="177152"/>
                  <a:pt x="1385740" y="179109"/>
                </a:cubicBezTo>
                <a:cubicBezTo>
                  <a:pt x="1379282" y="181877"/>
                  <a:pt x="1373466" y="186069"/>
                  <a:pt x="1366887" y="188536"/>
                </a:cubicBezTo>
                <a:cubicBezTo>
                  <a:pt x="1352405" y="193967"/>
                  <a:pt x="1328465" y="195726"/>
                  <a:pt x="1315039" y="197963"/>
                </a:cubicBezTo>
                <a:cubicBezTo>
                  <a:pt x="1273917" y="204816"/>
                  <a:pt x="1308226" y="200622"/>
                  <a:pt x="1258478" y="212103"/>
                </a:cubicBezTo>
                <a:cubicBezTo>
                  <a:pt x="1249166" y="214252"/>
                  <a:pt x="1239625" y="215246"/>
                  <a:pt x="1230198" y="216817"/>
                </a:cubicBezTo>
                <a:cubicBezTo>
                  <a:pt x="1222342" y="219959"/>
                  <a:pt x="1214718" y="223755"/>
                  <a:pt x="1206631" y="226243"/>
                </a:cubicBezTo>
                <a:cubicBezTo>
                  <a:pt x="1194248" y="230053"/>
                  <a:pt x="1168924" y="235670"/>
                  <a:pt x="1168924" y="235670"/>
                </a:cubicBezTo>
                <a:cubicBezTo>
                  <a:pt x="1135253" y="258117"/>
                  <a:pt x="1151635" y="251776"/>
                  <a:pt x="1121790" y="259237"/>
                </a:cubicBezTo>
                <a:cubicBezTo>
                  <a:pt x="1118648" y="263950"/>
                  <a:pt x="1116786" y="269838"/>
                  <a:pt x="1112363" y="273377"/>
                </a:cubicBezTo>
                <a:cubicBezTo>
                  <a:pt x="1108483" y="276481"/>
                  <a:pt x="1102875" y="276346"/>
                  <a:pt x="1098223" y="278091"/>
                </a:cubicBezTo>
                <a:cubicBezTo>
                  <a:pt x="1090301" y="281062"/>
                  <a:pt x="1082578" y="284547"/>
                  <a:pt x="1074656" y="287518"/>
                </a:cubicBezTo>
                <a:cubicBezTo>
                  <a:pt x="1061137" y="292587"/>
                  <a:pt x="1056512" y="293232"/>
                  <a:pt x="1041662" y="296944"/>
                </a:cubicBezTo>
                <a:cubicBezTo>
                  <a:pt x="1036949" y="300086"/>
                  <a:pt x="1032846" y="304435"/>
                  <a:pt x="1027522" y="306371"/>
                </a:cubicBezTo>
                <a:cubicBezTo>
                  <a:pt x="1015346" y="310799"/>
                  <a:pt x="989814" y="315798"/>
                  <a:pt x="989814" y="315798"/>
                </a:cubicBezTo>
                <a:cubicBezTo>
                  <a:pt x="983530" y="318940"/>
                  <a:pt x="977419" y="322457"/>
                  <a:pt x="970961" y="325225"/>
                </a:cubicBezTo>
                <a:cubicBezTo>
                  <a:pt x="966394" y="327182"/>
                  <a:pt x="961388" y="327981"/>
                  <a:pt x="956821" y="329938"/>
                </a:cubicBezTo>
                <a:cubicBezTo>
                  <a:pt x="916051" y="347411"/>
                  <a:pt x="956987" y="333025"/>
                  <a:pt x="923827" y="344078"/>
                </a:cubicBezTo>
                <a:cubicBezTo>
                  <a:pt x="917542" y="348792"/>
                  <a:pt x="912000" y="354706"/>
                  <a:pt x="904973" y="358219"/>
                </a:cubicBezTo>
                <a:cubicBezTo>
                  <a:pt x="899179" y="361116"/>
                  <a:pt x="891510" y="359339"/>
                  <a:pt x="886120" y="362932"/>
                </a:cubicBezTo>
                <a:cubicBezTo>
                  <a:pt x="881407" y="366074"/>
                  <a:pt x="880699" y="373066"/>
                  <a:pt x="876693" y="377072"/>
                </a:cubicBezTo>
                <a:cubicBezTo>
                  <a:pt x="872687" y="381078"/>
                  <a:pt x="867266" y="383357"/>
                  <a:pt x="862553" y="386499"/>
                </a:cubicBezTo>
                <a:cubicBezTo>
                  <a:pt x="835537" y="427022"/>
                  <a:pt x="871510" y="379333"/>
                  <a:pt x="838986" y="405353"/>
                </a:cubicBezTo>
                <a:cubicBezTo>
                  <a:pt x="808532" y="429717"/>
                  <a:pt x="850958" y="412361"/>
                  <a:pt x="815419" y="424206"/>
                </a:cubicBezTo>
                <a:cubicBezTo>
                  <a:pt x="810705" y="427348"/>
                  <a:pt x="805630" y="430006"/>
                  <a:pt x="801278" y="433633"/>
                </a:cubicBezTo>
                <a:cubicBezTo>
                  <a:pt x="796157" y="437900"/>
                  <a:pt x="792684" y="444075"/>
                  <a:pt x="787138" y="447773"/>
                </a:cubicBezTo>
                <a:cubicBezTo>
                  <a:pt x="783004" y="450529"/>
                  <a:pt x="777711" y="450916"/>
                  <a:pt x="772998" y="452487"/>
                </a:cubicBezTo>
                <a:cubicBezTo>
                  <a:pt x="769856" y="457200"/>
                  <a:pt x="768375" y="463625"/>
                  <a:pt x="763571" y="466627"/>
                </a:cubicBezTo>
                <a:cubicBezTo>
                  <a:pt x="755145" y="471893"/>
                  <a:pt x="735291" y="476054"/>
                  <a:pt x="735291" y="476054"/>
                </a:cubicBezTo>
                <a:cubicBezTo>
                  <a:pt x="708274" y="516578"/>
                  <a:pt x="744248" y="468889"/>
                  <a:pt x="711724" y="494907"/>
                </a:cubicBezTo>
                <a:cubicBezTo>
                  <a:pt x="707300" y="498446"/>
                  <a:pt x="706649" y="505421"/>
                  <a:pt x="702297" y="509047"/>
                </a:cubicBezTo>
                <a:cubicBezTo>
                  <a:pt x="696899" y="513545"/>
                  <a:pt x="689728" y="515332"/>
                  <a:pt x="683443" y="518474"/>
                </a:cubicBezTo>
                <a:cubicBezTo>
                  <a:pt x="678730" y="523188"/>
                  <a:pt x="674727" y="528740"/>
                  <a:pt x="669303" y="532615"/>
                </a:cubicBezTo>
                <a:cubicBezTo>
                  <a:pt x="663586" y="536699"/>
                  <a:pt x="655848" y="537543"/>
                  <a:pt x="650450" y="542041"/>
                </a:cubicBezTo>
                <a:cubicBezTo>
                  <a:pt x="622024" y="565730"/>
                  <a:pt x="660643" y="549642"/>
                  <a:pt x="626883" y="560895"/>
                </a:cubicBezTo>
                <a:cubicBezTo>
                  <a:pt x="623741" y="567180"/>
                  <a:pt x="621540" y="574031"/>
                  <a:pt x="617456" y="579749"/>
                </a:cubicBezTo>
                <a:cubicBezTo>
                  <a:pt x="613581" y="585173"/>
                  <a:pt x="607013" y="588343"/>
                  <a:pt x="603315" y="593889"/>
                </a:cubicBezTo>
                <a:cubicBezTo>
                  <a:pt x="600559" y="598023"/>
                  <a:pt x="602482" y="604925"/>
                  <a:pt x="598602" y="608029"/>
                </a:cubicBezTo>
                <a:cubicBezTo>
                  <a:pt x="593543" y="612076"/>
                  <a:pt x="585977" y="610962"/>
                  <a:pt x="579748" y="612742"/>
                </a:cubicBezTo>
                <a:cubicBezTo>
                  <a:pt x="574971" y="614107"/>
                  <a:pt x="570321" y="615885"/>
                  <a:pt x="565608" y="617456"/>
                </a:cubicBezTo>
                <a:cubicBezTo>
                  <a:pt x="538589" y="657983"/>
                  <a:pt x="574567" y="610288"/>
                  <a:pt x="542041" y="636309"/>
                </a:cubicBezTo>
                <a:cubicBezTo>
                  <a:pt x="537617" y="639848"/>
                  <a:pt x="536241" y="646098"/>
                  <a:pt x="532614" y="650450"/>
                </a:cubicBezTo>
                <a:cubicBezTo>
                  <a:pt x="528347" y="655571"/>
                  <a:pt x="523187" y="659877"/>
                  <a:pt x="518474" y="664590"/>
                </a:cubicBezTo>
                <a:cubicBezTo>
                  <a:pt x="516903" y="670874"/>
                  <a:pt x="516035" y="677378"/>
                  <a:pt x="513761" y="683443"/>
                </a:cubicBezTo>
                <a:cubicBezTo>
                  <a:pt x="511294" y="690022"/>
                  <a:pt x="506556" y="695631"/>
                  <a:pt x="504334" y="702297"/>
                </a:cubicBezTo>
                <a:cubicBezTo>
                  <a:pt x="500237" y="714588"/>
                  <a:pt x="498049" y="727435"/>
                  <a:pt x="494907" y="740004"/>
                </a:cubicBezTo>
                <a:cubicBezTo>
                  <a:pt x="492277" y="750526"/>
                  <a:pt x="488984" y="769494"/>
                  <a:pt x="480767" y="777711"/>
                </a:cubicBezTo>
                <a:cubicBezTo>
                  <a:pt x="475798" y="782679"/>
                  <a:pt x="467631" y="783054"/>
                  <a:pt x="461913" y="787138"/>
                </a:cubicBezTo>
                <a:cubicBezTo>
                  <a:pt x="456489" y="791012"/>
                  <a:pt x="452894" y="797011"/>
                  <a:pt x="447773" y="801278"/>
                </a:cubicBezTo>
                <a:cubicBezTo>
                  <a:pt x="443421" y="804905"/>
                  <a:pt x="437985" y="807078"/>
                  <a:pt x="433633" y="810705"/>
                </a:cubicBezTo>
                <a:cubicBezTo>
                  <a:pt x="397342" y="840948"/>
                  <a:pt x="440460" y="810866"/>
                  <a:pt x="405353" y="834272"/>
                </a:cubicBezTo>
                <a:cubicBezTo>
                  <a:pt x="400002" y="842298"/>
                  <a:pt x="387629" y="861423"/>
                  <a:pt x="381786" y="867266"/>
                </a:cubicBezTo>
                <a:cubicBezTo>
                  <a:pt x="377780" y="871272"/>
                  <a:pt x="372359" y="873551"/>
                  <a:pt x="367645" y="876693"/>
                </a:cubicBezTo>
                <a:cubicBezTo>
                  <a:pt x="366074" y="881406"/>
                  <a:pt x="365397" y="886519"/>
                  <a:pt x="362932" y="890833"/>
                </a:cubicBezTo>
                <a:cubicBezTo>
                  <a:pt x="355813" y="903292"/>
                  <a:pt x="340371" y="919411"/>
                  <a:pt x="329938" y="928540"/>
                </a:cubicBezTo>
                <a:cubicBezTo>
                  <a:pt x="324026" y="933713"/>
                  <a:pt x="317369" y="937967"/>
                  <a:pt x="311085" y="942680"/>
                </a:cubicBezTo>
                <a:cubicBezTo>
                  <a:pt x="307943" y="947394"/>
                  <a:pt x="305664" y="952815"/>
                  <a:pt x="301658" y="956821"/>
                </a:cubicBezTo>
                <a:cubicBezTo>
                  <a:pt x="297653" y="960826"/>
                  <a:pt x="292127" y="962955"/>
                  <a:pt x="287518" y="966247"/>
                </a:cubicBezTo>
                <a:cubicBezTo>
                  <a:pt x="281125" y="970813"/>
                  <a:pt x="274219" y="974833"/>
                  <a:pt x="268664" y="980388"/>
                </a:cubicBezTo>
                <a:cubicBezTo>
                  <a:pt x="237241" y="1011811"/>
                  <a:pt x="282804" y="978816"/>
                  <a:pt x="245097" y="1003955"/>
                </a:cubicBezTo>
                <a:cubicBezTo>
                  <a:pt x="234814" y="1034808"/>
                  <a:pt x="249097" y="1004524"/>
                  <a:pt x="226243" y="1022808"/>
                </a:cubicBezTo>
                <a:cubicBezTo>
                  <a:pt x="221820" y="1026347"/>
                  <a:pt x="220823" y="1032943"/>
                  <a:pt x="216817" y="1036949"/>
                </a:cubicBezTo>
                <a:cubicBezTo>
                  <a:pt x="212811" y="1040955"/>
                  <a:pt x="207390" y="1043233"/>
                  <a:pt x="202676" y="1046375"/>
                </a:cubicBezTo>
                <a:cubicBezTo>
                  <a:pt x="193501" y="1073905"/>
                  <a:pt x="205143" y="1048622"/>
                  <a:pt x="183823" y="1069942"/>
                </a:cubicBezTo>
                <a:cubicBezTo>
                  <a:pt x="152401" y="1101364"/>
                  <a:pt x="197961" y="1068374"/>
                  <a:pt x="160256" y="1093509"/>
                </a:cubicBezTo>
                <a:cubicBezTo>
                  <a:pt x="157114" y="1098223"/>
                  <a:pt x="154593" y="1103416"/>
                  <a:pt x="150829" y="1107650"/>
                </a:cubicBezTo>
                <a:cubicBezTo>
                  <a:pt x="141972" y="1117614"/>
                  <a:pt x="122548" y="1135930"/>
                  <a:pt x="122548" y="1135930"/>
                </a:cubicBezTo>
                <a:cubicBezTo>
                  <a:pt x="120977" y="1140643"/>
                  <a:pt x="119200" y="1145293"/>
                  <a:pt x="117835" y="1150070"/>
                </a:cubicBezTo>
                <a:cubicBezTo>
                  <a:pt x="116055" y="1156299"/>
                  <a:pt x="116019" y="1163130"/>
                  <a:pt x="113122" y="1168924"/>
                </a:cubicBezTo>
                <a:cubicBezTo>
                  <a:pt x="109609" y="1175950"/>
                  <a:pt x="103695" y="1181493"/>
                  <a:pt x="98981" y="1187777"/>
                </a:cubicBezTo>
                <a:cubicBezTo>
                  <a:pt x="97410" y="1194062"/>
                  <a:pt x="96820" y="1200677"/>
                  <a:pt x="94268" y="1206631"/>
                </a:cubicBezTo>
                <a:cubicBezTo>
                  <a:pt x="86588" y="1224552"/>
                  <a:pt x="84665" y="1218561"/>
                  <a:pt x="70701" y="1230198"/>
                </a:cubicBezTo>
                <a:cubicBezTo>
                  <a:pt x="65580" y="1234465"/>
                  <a:pt x="61274" y="1239625"/>
                  <a:pt x="56561" y="1244338"/>
                </a:cubicBezTo>
                <a:cubicBezTo>
                  <a:pt x="52728" y="1255835"/>
                  <a:pt x="51555" y="1263485"/>
                  <a:pt x="42421" y="1272619"/>
                </a:cubicBezTo>
                <a:cubicBezTo>
                  <a:pt x="38415" y="1276625"/>
                  <a:pt x="32994" y="1278903"/>
                  <a:pt x="28280" y="1282045"/>
                </a:cubicBezTo>
                <a:cubicBezTo>
                  <a:pt x="26709" y="1289901"/>
                  <a:pt x="26380" y="1298111"/>
                  <a:pt x="23567" y="1305612"/>
                </a:cubicBezTo>
                <a:cubicBezTo>
                  <a:pt x="21578" y="1310916"/>
                  <a:pt x="16951" y="1314834"/>
                  <a:pt x="14140" y="1319753"/>
                </a:cubicBezTo>
                <a:cubicBezTo>
                  <a:pt x="10654" y="1325853"/>
                  <a:pt x="7855" y="1332322"/>
                  <a:pt x="4713" y="1338606"/>
                </a:cubicBezTo>
                <a:cubicBezTo>
                  <a:pt x="3142" y="1344891"/>
                  <a:pt x="0" y="1350982"/>
                  <a:pt x="0" y="1357460"/>
                </a:cubicBezTo>
                <a:cubicBezTo>
                  <a:pt x="0" y="1372362"/>
                  <a:pt x="12118" y="1379198"/>
                  <a:pt x="23567" y="1385740"/>
                </a:cubicBezTo>
                <a:cubicBezTo>
                  <a:pt x="27881" y="1388205"/>
                  <a:pt x="33140" y="1388497"/>
                  <a:pt x="37707" y="1390454"/>
                </a:cubicBezTo>
                <a:cubicBezTo>
                  <a:pt x="44165" y="1393222"/>
                  <a:pt x="50276" y="1396738"/>
                  <a:pt x="56561" y="1399880"/>
                </a:cubicBezTo>
                <a:lnTo>
                  <a:pt x="155542" y="1395167"/>
                </a:lnTo>
                <a:lnTo>
                  <a:pt x="645736" y="1381027"/>
                </a:lnTo>
                <a:cubicBezTo>
                  <a:pt x="658305" y="1379456"/>
                  <a:pt x="670993" y="1378647"/>
                  <a:pt x="683443" y="1376313"/>
                </a:cubicBezTo>
                <a:cubicBezTo>
                  <a:pt x="696177" y="1373925"/>
                  <a:pt x="708371" y="1369017"/>
                  <a:pt x="721151" y="1366887"/>
                </a:cubicBezTo>
                <a:cubicBezTo>
                  <a:pt x="736726" y="1364291"/>
                  <a:pt x="752574" y="1363744"/>
                  <a:pt x="768285" y="1362173"/>
                </a:cubicBezTo>
                <a:cubicBezTo>
                  <a:pt x="794994" y="1363744"/>
                  <a:pt x="822129" y="1361881"/>
                  <a:pt x="848412" y="1366887"/>
                </a:cubicBezTo>
                <a:cubicBezTo>
                  <a:pt x="856129" y="1368357"/>
                  <a:pt x="860240" y="1377514"/>
                  <a:pt x="867266" y="1381027"/>
                </a:cubicBezTo>
                <a:cubicBezTo>
                  <a:pt x="873060" y="1383924"/>
                  <a:pt x="879835" y="1384169"/>
                  <a:pt x="886120" y="1385740"/>
                </a:cubicBezTo>
                <a:cubicBezTo>
                  <a:pt x="892404" y="1388882"/>
                  <a:pt x="898307" y="1392945"/>
                  <a:pt x="904973" y="1395167"/>
                </a:cubicBezTo>
                <a:cubicBezTo>
                  <a:pt x="912573" y="1397700"/>
                  <a:pt x="921102" y="1396905"/>
                  <a:pt x="928540" y="1399880"/>
                </a:cubicBezTo>
                <a:cubicBezTo>
                  <a:pt x="937046" y="1403282"/>
                  <a:pt x="943913" y="1409924"/>
                  <a:pt x="952107" y="1414021"/>
                </a:cubicBezTo>
                <a:cubicBezTo>
                  <a:pt x="959332" y="1417633"/>
                  <a:pt x="978457" y="1421635"/>
                  <a:pt x="985101" y="1423447"/>
                </a:cubicBezTo>
                <a:cubicBezTo>
                  <a:pt x="1034250" y="1436851"/>
                  <a:pt x="1002343" y="1430905"/>
                  <a:pt x="1055802" y="1437588"/>
                </a:cubicBezTo>
                <a:cubicBezTo>
                  <a:pt x="1103435" y="1453464"/>
                  <a:pt x="1082533" y="1448359"/>
                  <a:pt x="1183064" y="1437588"/>
                </a:cubicBezTo>
                <a:cubicBezTo>
                  <a:pt x="1190050" y="1436839"/>
                  <a:pt x="1195960" y="1431885"/>
                  <a:pt x="1201918" y="1428161"/>
                </a:cubicBezTo>
                <a:cubicBezTo>
                  <a:pt x="1210457" y="1422824"/>
                  <a:pt x="1224940" y="1409579"/>
                  <a:pt x="1234911" y="1404594"/>
                </a:cubicBezTo>
                <a:cubicBezTo>
                  <a:pt x="1243994" y="1400053"/>
                  <a:pt x="1258838" y="1398189"/>
                  <a:pt x="1267905" y="1395167"/>
                </a:cubicBezTo>
                <a:cubicBezTo>
                  <a:pt x="1289642" y="1387921"/>
                  <a:pt x="1291951" y="1382517"/>
                  <a:pt x="1315039" y="1381027"/>
                </a:cubicBezTo>
                <a:cubicBezTo>
                  <a:pt x="1352536" y="1378608"/>
                  <a:pt x="1563228" y="1372387"/>
                  <a:pt x="1588417" y="1371600"/>
                </a:cubicBezTo>
                <a:cubicBezTo>
                  <a:pt x="1671687" y="1373171"/>
                  <a:pt x="1755043" y="1372222"/>
                  <a:pt x="1838227" y="1376313"/>
                </a:cubicBezTo>
                <a:cubicBezTo>
                  <a:pt x="1851167" y="1376949"/>
                  <a:pt x="1863154" y="1383610"/>
                  <a:pt x="1875934" y="1385740"/>
                </a:cubicBezTo>
                <a:cubicBezTo>
                  <a:pt x="1891509" y="1388336"/>
                  <a:pt x="1907365" y="1388801"/>
                  <a:pt x="1923068" y="1390454"/>
                </a:cubicBezTo>
                <a:lnTo>
                  <a:pt x="1965489" y="1395167"/>
                </a:lnTo>
                <a:cubicBezTo>
                  <a:pt x="2003196" y="1393596"/>
                  <a:pt x="2041046" y="1394089"/>
                  <a:pt x="2078610" y="1390454"/>
                </a:cubicBezTo>
                <a:cubicBezTo>
                  <a:pt x="2089995" y="1389352"/>
                  <a:pt x="2100552" y="1383974"/>
                  <a:pt x="2111604" y="1381027"/>
                </a:cubicBezTo>
                <a:cubicBezTo>
                  <a:pt x="2124122" y="1377689"/>
                  <a:pt x="2136812" y="1375009"/>
                  <a:pt x="2149311" y="1371600"/>
                </a:cubicBezTo>
                <a:cubicBezTo>
                  <a:pt x="2154105" y="1370293"/>
                  <a:pt x="2158632" y="1368092"/>
                  <a:pt x="2163452" y="1366887"/>
                </a:cubicBezTo>
                <a:cubicBezTo>
                  <a:pt x="2177504" y="1363374"/>
                  <a:pt x="2191758" y="1360717"/>
                  <a:pt x="2205872" y="1357460"/>
                </a:cubicBezTo>
                <a:cubicBezTo>
                  <a:pt x="2242437" y="1349021"/>
                  <a:pt x="2205885" y="1355886"/>
                  <a:pt x="2253006" y="1348033"/>
                </a:cubicBezTo>
                <a:cubicBezTo>
                  <a:pt x="2362985" y="1349604"/>
                  <a:pt x="2473044" y="1348291"/>
                  <a:pt x="2582944" y="1352746"/>
                </a:cubicBezTo>
                <a:cubicBezTo>
                  <a:pt x="2589965" y="1353031"/>
                  <a:pt x="2595219" y="1359706"/>
                  <a:pt x="2601798" y="1362173"/>
                </a:cubicBezTo>
                <a:cubicBezTo>
                  <a:pt x="2607864" y="1364448"/>
                  <a:pt x="2614300" y="1365617"/>
                  <a:pt x="2620652" y="1366887"/>
                </a:cubicBezTo>
                <a:cubicBezTo>
                  <a:pt x="2650135" y="1372784"/>
                  <a:pt x="2710706" y="1379593"/>
                  <a:pt x="2729060" y="1381027"/>
                </a:cubicBezTo>
                <a:cubicBezTo>
                  <a:pt x="2951807" y="1398429"/>
                  <a:pt x="2952112" y="1395199"/>
                  <a:pt x="3176833" y="1399880"/>
                </a:cubicBezTo>
                <a:cubicBezTo>
                  <a:pt x="3275568" y="1432793"/>
                  <a:pt x="3215290" y="1416214"/>
                  <a:pt x="3436070" y="1404594"/>
                </a:cubicBezTo>
                <a:cubicBezTo>
                  <a:pt x="3449008" y="1403913"/>
                  <a:pt x="3460900" y="1396598"/>
                  <a:pt x="3473777" y="1395167"/>
                </a:cubicBezTo>
                <a:cubicBezTo>
                  <a:pt x="3503487" y="1391866"/>
                  <a:pt x="3533480" y="1392025"/>
                  <a:pt x="3563332" y="1390454"/>
                </a:cubicBezTo>
                <a:cubicBezTo>
                  <a:pt x="3606997" y="1379537"/>
                  <a:pt x="3604136" y="1379285"/>
                  <a:pt x="3676454" y="1376313"/>
                </a:cubicBezTo>
                <a:cubicBezTo>
                  <a:pt x="3759669" y="1372893"/>
                  <a:pt x="3842994" y="1373171"/>
                  <a:pt x="3926264" y="1371600"/>
                </a:cubicBezTo>
                <a:cubicBezTo>
                  <a:pt x="4125282" y="1351698"/>
                  <a:pt x="3904945" y="1371745"/>
                  <a:pt x="4147794" y="1357460"/>
                </a:cubicBezTo>
                <a:cubicBezTo>
                  <a:pt x="4212271" y="1353667"/>
                  <a:pt x="4341043" y="1343320"/>
                  <a:pt x="4341043" y="1343320"/>
                </a:cubicBezTo>
                <a:lnTo>
                  <a:pt x="4421171" y="1352746"/>
                </a:lnTo>
                <a:cubicBezTo>
                  <a:pt x="4443759" y="1356511"/>
                  <a:pt x="4439854" y="1358974"/>
                  <a:pt x="4463592" y="1366887"/>
                </a:cubicBezTo>
                <a:cubicBezTo>
                  <a:pt x="4484000" y="1373690"/>
                  <a:pt x="4502906" y="1373873"/>
                  <a:pt x="4524866" y="1376313"/>
                </a:cubicBezTo>
                <a:cubicBezTo>
                  <a:pt x="4576713" y="1374742"/>
                  <a:pt x="4628707" y="1375792"/>
                  <a:pt x="4680408" y="1371600"/>
                </a:cubicBezTo>
                <a:cubicBezTo>
                  <a:pt x="4687411" y="1371032"/>
                  <a:pt x="4692738" y="1364783"/>
                  <a:pt x="4699262" y="1362173"/>
                </a:cubicBezTo>
                <a:cubicBezTo>
                  <a:pt x="4708488" y="1358483"/>
                  <a:pt x="4719274" y="1358257"/>
                  <a:pt x="4727542" y="1352746"/>
                </a:cubicBezTo>
                <a:cubicBezTo>
                  <a:pt x="4732256" y="1349604"/>
                  <a:pt x="4736257" y="1344948"/>
                  <a:pt x="4741683" y="1343320"/>
                </a:cubicBezTo>
                <a:cubicBezTo>
                  <a:pt x="4752324" y="1340128"/>
                  <a:pt x="4763678" y="1340177"/>
                  <a:pt x="4774676" y="1338606"/>
                </a:cubicBezTo>
                <a:cubicBezTo>
                  <a:pt x="4799286" y="1322200"/>
                  <a:pt x="4777884" y="1333875"/>
                  <a:pt x="4812384" y="1324466"/>
                </a:cubicBezTo>
                <a:cubicBezTo>
                  <a:pt x="4821970" y="1321852"/>
                  <a:pt x="4831146" y="1317894"/>
                  <a:pt x="4840664" y="1315039"/>
                </a:cubicBezTo>
                <a:cubicBezTo>
                  <a:pt x="4846869" y="1313178"/>
                  <a:pt x="4853268" y="1312030"/>
                  <a:pt x="4859518" y="1310326"/>
                </a:cubicBezTo>
                <a:cubicBezTo>
                  <a:pt x="4870553" y="1307317"/>
                  <a:pt x="4881513" y="1304041"/>
                  <a:pt x="4892511" y="1300899"/>
                </a:cubicBezTo>
                <a:cubicBezTo>
                  <a:pt x="4932235" y="1302318"/>
                  <a:pt x="5023852" y="1303169"/>
                  <a:pt x="5076334" y="1310326"/>
                </a:cubicBezTo>
                <a:cubicBezTo>
                  <a:pt x="5111261" y="1315089"/>
                  <a:pt x="5119730" y="1317641"/>
                  <a:pt x="5147035" y="1324466"/>
                </a:cubicBezTo>
                <a:cubicBezTo>
                  <a:pt x="5160880" y="1310621"/>
                  <a:pt x="5173729" y="1302350"/>
                  <a:pt x="5170602" y="1277332"/>
                </a:cubicBezTo>
                <a:cubicBezTo>
                  <a:pt x="5168195" y="1258078"/>
                  <a:pt x="5165888" y="1283616"/>
                  <a:pt x="5161175" y="12820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32925" y="4066769"/>
            <a:ext cx="1533883" cy="6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877693" y="3952469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277747" y="3952469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657600" y="3949005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041484" y="3936305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59214" y="4031555"/>
            <a:ext cx="248231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12172" y="4157966"/>
            <a:ext cx="1259526" cy="619408"/>
          </a:xfrm>
          <a:custGeom>
            <a:avLst/>
            <a:gdLst>
              <a:gd name="connsiteX0" fmla="*/ 1211828 w 1259526"/>
              <a:gd name="connsiteY0" fmla="*/ 47134 h 619408"/>
              <a:gd name="connsiteX1" fmla="*/ 1131700 w 1259526"/>
              <a:gd name="connsiteY1" fmla="*/ 61274 h 619408"/>
              <a:gd name="connsiteX2" fmla="*/ 1089280 w 1259526"/>
              <a:gd name="connsiteY2" fmla="*/ 65987 h 619408"/>
              <a:gd name="connsiteX3" fmla="*/ 1065713 w 1259526"/>
              <a:gd name="connsiteY3" fmla="*/ 70701 h 619408"/>
              <a:gd name="connsiteX4" fmla="*/ 1046859 w 1259526"/>
              <a:gd name="connsiteY4" fmla="*/ 80128 h 619408"/>
              <a:gd name="connsiteX5" fmla="*/ 995012 w 1259526"/>
              <a:gd name="connsiteY5" fmla="*/ 89554 h 619408"/>
              <a:gd name="connsiteX6" fmla="*/ 971444 w 1259526"/>
              <a:gd name="connsiteY6" fmla="*/ 98981 h 619408"/>
              <a:gd name="connsiteX7" fmla="*/ 863036 w 1259526"/>
              <a:gd name="connsiteY7" fmla="*/ 94268 h 619408"/>
              <a:gd name="connsiteX8" fmla="*/ 806475 w 1259526"/>
              <a:gd name="connsiteY8" fmla="*/ 84841 h 619408"/>
              <a:gd name="connsiteX9" fmla="*/ 787622 w 1259526"/>
              <a:gd name="connsiteY9" fmla="*/ 75414 h 619408"/>
              <a:gd name="connsiteX10" fmla="*/ 754628 w 1259526"/>
              <a:gd name="connsiteY10" fmla="*/ 65987 h 619408"/>
              <a:gd name="connsiteX11" fmla="*/ 721634 w 1259526"/>
              <a:gd name="connsiteY11" fmla="*/ 47134 h 619408"/>
              <a:gd name="connsiteX12" fmla="*/ 702781 w 1259526"/>
              <a:gd name="connsiteY12" fmla="*/ 42420 h 619408"/>
              <a:gd name="connsiteX13" fmla="*/ 688640 w 1259526"/>
              <a:gd name="connsiteY13" fmla="*/ 32994 h 619408"/>
              <a:gd name="connsiteX14" fmla="*/ 655647 w 1259526"/>
              <a:gd name="connsiteY14" fmla="*/ 28280 h 619408"/>
              <a:gd name="connsiteX15" fmla="*/ 481251 w 1259526"/>
              <a:gd name="connsiteY15" fmla="*/ 23567 h 619408"/>
              <a:gd name="connsiteX16" fmla="*/ 462397 w 1259526"/>
              <a:gd name="connsiteY16" fmla="*/ 9427 h 619408"/>
              <a:gd name="connsiteX17" fmla="*/ 443543 w 1259526"/>
              <a:gd name="connsiteY17" fmla="*/ 4713 h 619408"/>
              <a:gd name="connsiteX18" fmla="*/ 429403 w 1259526"/>
              <a:gd name="connsiteY18" fmla="*/ 0 h 619408"/>
              <a:gd name="connsiteX19" fmla="*/ 401123 w 1259526"/>
              <a:gd name="connsiteY19" fmla="*/ 4713 h 619408"/>
              <a:gd name="connsiteX20" fmla="*/ 372842 w 1259526"/>
              <a:gd name="connsiteY20" fmla="*/ 14140 h 619408"/>
              <a:gd name="connsiteX21" fmla="*/ 330422 w 1259526"/>
              <a:gd name="connsiteY21" fmla="*/ 18853 h 619408"/>
              <a:gd name="connsiteX22" fmla="*/ 302141 w 1259526"/>
              <a:gd name="connsiteY22" fmla="*/ 28280 h 619408"/>
              <a:gd name="connsiteX23" fmla="*/ 269148 w 1259526"/>
              <a:gd name="connsiteY23" fmla="*/ 32994 h 619408"/>
              <a:gd name="connsiteX24" fmla="*/ 66471 w 1259526"/>
              <a:gd name="connsiteY24" fmla="*/ 37707 h 619408"/>
              <a:gd name="connsiteX25" fmla="*/ 42904 w 1259526"/>
              <a:gd name="connsiteY25" fmla="*/ 56561 h 619408"/>
              <a:gd name="connsiteX26" fmla="*/ 28764 w 1259526"/>
              <a:gd name="connsiteY26" fmla="*/ 61274 h 619408"/>
              <a:gd name="connsiteX27" fmla="*/ 24051 w 1259526"/>
              <a:gd name="connsiteY27" fmla="*/ 75414 h 619408"/>
              <a:gd name="connsiteX28" fmla="*/ 19337 w 1259526"/>
              <a:gd name="connsiteY28" fmla="*/ 98981 h 619408"/>
              <a:gd name="connsiteX29" fmla="*/ 9910 w 1259526"/>
              <a:gd name="connsiteY29" fmla="*/ 122548 h 619408"/>
              <a:gd name="connsiteX30" fmla="*/ 5197 w 1259526"/>
              <a:gd name="connsiteY30" fmla="*/ 169682 h 619408"/>
              <a:gd name="connsiteX31" fmla="*/ 484 w 1259526"/>
              <a:gd name="connsiteY31" fmla="*/ 202676 h 619408"/>
              <a:gd name="connsiteX32" fmla="*/ 5197 w 1259526"/>
              <a:gd name="connsiteY32" fmla="*/ 259237 h 619408"/>
              <a:gd name="connsiteX33" fmla="*/ 19337 w 1259526"/>
              <a:gd name="connsiteY33" fmla="*/ 268664 h 619408"/>
              <a:gd name="connsiteX34" fmla="*/ 24051 w 1259526"/>
              <a:gd name="connsiteY34" fmla="*/ 287517 h 619408"/>
              <a:gd name="connsiteX35" fmla="*/ 38191 w 1259526"/>
              <a:gd name="connsiteY35" fmla="*/ 315798 h 619408"/>
              <a:gd name="connsiteX36" fmla="*/ 28764 w 1259526"/>
              <a:gd name="connsiteY36" fmla="*/ 348792 h 619408"/>
              <a:gd name="connsiteX37" fmla="*/ 24051 w 1259526"/>
              <a:gd name="connsiteY37" fmla="*/ 377072 h 619408"/>
              <a:gd name="connsiteX38" fmla="*/ 28764 w 1259526"/>
              <a:gd name="connsiteY38" fmla="*/ 457200 h 619408"/>
              <a:gd name="connsiteX39" fmla="*/ 38191 w 1259526"/>
              <a:gd name="connsiteY39" fmla="*/ 476053 h 619408"/>
              <a:gd name="connsiteX40" fmla="*/ 42904 w 1259526"/>
              <a:gd name="connsiteY40" fmla="*/ 575035 h 619408"/>
              <a:gd name="connsiteX41" fmla="*/ 80612 w 1259526"/>
              <a:gd name="connsiteY41" fmla="*/ 584462 h 619408"/>
              <a:gd name="connsiteX42" fmla="*/ 212587 w 1259526"/>
              <a:gd name="connsiteY42" fmla="*/ 589175 h 619408"/>
              <a:gd name="connsiteX43" fmla="*/ 269148 w 1259526"/>
              <a:gd name="connsiteY43" fmla="*/ 598602 h 619408"/>
              <a:gd name="connsiteX44" fmla="*/ 311568 w 1259526"/>
              <a:gd name="connsiteY44" fmla="*/ 593888 h 619408"/>
              <a:gd name="connsiteX45" fmla="*/ 335135 w 1259526"/>
              <a:gd name="connsiteY45" fmla="*/ 589175 h 619408"/>
              <a:gd name="connsiteX46" fmla="*/ 363416 w 1259526"/>
              <a:gd name="connsiteY46" fmla="*/ 584462 h 619408"/>
              <a:gd name="connsiteX47" fmla="*/ 391696 w 1259526"/>
              <a:gd name="connsiteY47" fmla="*/ 575035 h 619408"/>
              <a:gd name="connsiteX48" fmla="*/ 603799 w 1259526"/>
              <a:gd name="connsiteY48" fmla="*/ 579748 h 619408"/>
              <a:gd name="connsiteX49" fmla="*/ 636793 w 1259526"/>
              <a:gd name="connsiteY49" fmla="*/ 589175 h 619408"/>
              <a:gd name="connsiteX50" fmla="*/ 660360 w 1259526"/>
              <a:gd name="connsiteY50" fmla="*/ 598602 h 619408"/>
              <a:gd name="connsiteX51" fmla="*/ 683927 w 1259526"/>
              <a:gd name="connsiteY51" fmla="*/ 603315 h 619408"/>
              <a:gd name="connsiteX52" fmla="*/ 726348 w 1259526"/>
              <a:gd name="connsiteY52" fmla="*/ 617455 h 619408"/>
              <a:gd name="connsiteX53" fmla="*/ 768768 w 1259526"/>
              <a:gd name="connsiteY53" fmla="*/ 584462 h 619408"/>
              <a:gd name="connsiteX54" fmla="*/ 768768 w 1259526"/>
              <a:gd name="connsiteY54" fmla="*/ 584462 h 619408"/>
              <a:gd name="connsiteX55" fmla="*/ 811189 w 1259526"/>
              <a:gd name="connsiteY55" fmla="*/ 570321 h 619408"/>
              <a:gd name="connsiteX56" fmla="*/ 834756 w 1259526"/>
              <a:gd name="connsiteY56" fmla="*/ 556181 h 619408"/>
              <a:gd name="connsiteX57" fmla="*/ 877176 w 1259526"/>
              <a:gd name="connsiteY57" fmla="*/ 504334 h 619408"/>
              <a:gd name="connsiteX58" fmla="*/ 896030 w 1259526"/>
              <a:gd name="connsiteY58" fmla="*/ 476053 h 619408"/>
              <a:gd name="connsiteX59" fmla="*/ 919597 w 1259526"/>
              <a:gd name="connsiteY59" fmla="*/ 438346 h 619408"/>
              <a:gd name="connsiteX60" fmla="*/ 938451 w 1259526"/>
              <a:gd name="connsiteY60" fmla="*/ 424206 h 619408"/>
              <a:gd name="connsiteX61" fmla="*/ 957304 w 1259526"/>
              <a:gd name="connsiteY61" fmla="*/ 395926 h 619408"/>
              <a:gd name="connsiteX62" fmla="*/ 980871 w 1259526"/>
              <a:gd name="connsiteY62" fmla="*/ 372359 h 619408"/>
              <a:gd name="connsiteX63" fmla="*/ 990298 w 1259526"/>
              <a:gd name="connsiteY63" fmla="*/ 353505 h 619408"/>
              <a:gd name="connsiteX64" fmla="*/ 1004438 w 1259526"/>
              <a:gd name="connsiteY64" fmla="*/ 344078 h 619408"/>
              <a:gd name="connsiteX65" fmla="*/ 1023292 w 1259526"/>
              <a:gd name="connsiteY65" fmla="*/ 320511 h 619408"/>
              <a:gd name="connsiteX66" fmla="*/ 1042146 w 1259526"/>
              <a:gd name="connsiteY66" fmla="*/ 292231 h 619408"/>
              <a:gd name="connsiteX67" fmla="*/ 1051572 w 1259526"/>
              <a:gd name="connsiteY67" fmla="*/ 278091 h 619408"/>
              <a:gd name="connsiteX68" fmla="*/ 1065713 w 1259526"/>
              <a:gd name="connsiteY68" fmla="*/ 263950 h 619408"/>
              <a:gd name="connsiteX69" fmla="*/ 1084566 w 1259526"/>
              <a:gd name="connsiteY69" fmla="*/ 235670 h 619408"/>
              <a:gd name="connsiteX70" fmla="*/ 1103420 w 1259526"/>
              <a:gd name="connsiteY70" fmla="*/ 207390 h 619408"/>
              <a:gd name="connsiteX71" fmla="*/ 1117560 w 1259526"/>
              <a:gd name="connsiteY71" fmla="*/ 188536 h 619408"/>
              <a:gd name="connsiteX72" fmla="*/ 1136414 w 1259526"/>
              <a:gd name="connsiteY72" fmla="*/ 160255 h 619408"/>
              <a:gd name="connsiteX73" fmla="*/ 1150554 w 1259526"/>
              <a:gd name="connsiteY73" fmla="*/ 146115 h 619408"/>
              <a:gd name="connsiteX74" fmla="*/ 1159981 w 1259526"/>
              <a:gd name="connsiteY74" fmla="*/ 127262 h 619408"/>
              <a:gd name="connsiteX75" fmla="*/ 1174121 w 1259526"/>
              <a:gd name="connsiteY75" fmla="*/ 117835 h 619408"/>
              <a:gd name="connsiteX76" fmla="*/ 1202401 w 1259526"/>
              <a:gd name="connsiteY76" fmla="*/ 84841 h 619408"/>
              <a:gd name="connsiteX77" fmla="*/ 1230682 w 1259526"/>
              <a:gd name="connsiteY77" fmla="*/ 56561 h 619408"/>
              <a:gd name="connsiteX78" fmla="*/ 1211828 w 1259526"/>
              <a:gd name="connsiteY78" fmla="*/ 47134 h 6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59526" h="619408">
                <a:moveTo>
                  <a:pt x="1211828" y="47134"/>
                </a:moveTo>
                <a:cubicBezTo>
                  <a:pt x="1095877" y="61627"/>
                  <a:pt x="1259526" y="39970"/>
                  <a:pt x="1131700" y="61274"/>
                </a:cubicBezTo>
                <a:cubicBezTo>
                  <a:pt x="1117667" y="63613"/>
                  <a:pt x="1103364" y="63975"/>
                  <a:pt x="1089280" y="65987"/>
                </a:cubicBezTo>
                <a:cubicBezTo>
                  <a:pt x="1081349" y="67120"/>
                  <a:pt x="1073569" y="69130"/>
                  <a:pt x="1065713" y="70701"/>
                </a:cubicBezTo>
                <a:cubicBezTo>
                  <a:pt x="1059428" y="73843"/>
                  <a:pt x="1053525" y="77906"/>
                  <a:pt x="1046859" y="80128"/>
                </a:cubicBezTo>
                <a:cubicBezTo>
                  <a:pt x="1040273" y="82323"/>
                  <a:pt x="999759" y="88763"/>
                  <a:pt x="995012" y="89554"/>
                </a:cubicBezTo>
                <a:cubicBezTo>
                  <a:pt x="987156" y="92696"/>
                  <a:pt x="979471" y="96305"/>
                  <a:pt x="971444" y="98981"/>
                </a:cubicBezTo>
                <a:cubicBezTo>
                  <a:pt x="933179" y="111736"/>
                  <a:pt x="914046" y="100850"/>
                  <a:pt x="863036" y="94268"/>
                </a:cubicBezTo>
                <a:cubicBezTo>
                  <a:pt x="844079" y="91822"/>
                  <a:pt x="806475" y="84841"/>
                  <a:pt x="806475" y="84841"/>
                </a:cubicBezTo>
                <a:cubicBezTo>
                  <a:pt x="800191" y="81699"/>
                  <a:pt x="794201" y="77881"/>
                  <a:pt x="787622" y="75414"/>
                </a:cubicBezTo>
                <a:cubicBezTo>
                  <a:pt x="775525" y="70878"/>
                  <a:pt x="766034" y="71690"/>
                  <a:pt x="754628" y="65987"/>
                </a:cubicBezTo>
                <a:cubicBezTo>
                  <a:pt x="727280" y="52313"/>
                  <a:pt x="754686" y="59529"/>
                  <a:pt x="721634" y="47134"/>
                </a:cubicBezTo>
                <a:cubicBezTo>
                  <a:pt x="715569" y="44859"/>
                  <a:pt x="709065" y="43991"/>
                  <a:pt x="702781" y="42420"/>
                </a:cubicBezTo>
                <a:cubicBezTo>
                  <a:pt x="698067" y="39278"/>
                  <a:pt x="694066" y="34622"/>
                  <a:pt x="688640" y="32994"/>
                </a:cubicBezTo>
                <a:cubicBezTo>
                  <a:pt x="677999" y="29802"/>
                  <a:pt x="666745" y="28784"/>
                  <a:pt x="655647" y="28280"/>
                </a:cubicBezTo>
                <a:cubicBezTo>
                  <a:pt x="597554" y="25639"/>
                  <a:pt x="539383" y="25138"/>
                  <a:pt x="481251" y="23567"/>
                </a:cubicBezTo>
                <a:cubicBezTo>
                  <a:pt x="474966" y="18854"/>
                  <a:pt x="469423" y="12940"/>
                  <a:pt x="462397" y="9427"/>
                </a:cubicBezTo>
                <a:cubicBezTo>
                  <a:pt x="456603" y="6530"/>
                  <a:pt x="449772" y="6493"/>
                  <a:pt x="443543" y="4713"/>
                </a:cubicBezTo>
                <a:cubicBezTo>
                  <a:pt x="438766" y="3348"/>
                  <a:pt x="434116" y="1571"/>
                  <a:pt x="429403" y="0"/>
                </a:cubicBezTo>
                <a:cubicBezTo>
                  <a:pt x="419976" y="1571"/>
                  <a:pt x="410394" y="2395"/>
                  <a:pt x="401123" y="4713"/>
                </a:cubicBezTo>
                <a:cubicBezTo>
                  <a:pt x="391483" y="7123"/>
                  <a:pt x="382586" y="12191"/>
                  <a:pt x="372842" y="14140"/>
                </a:cubicBezTo>
                <a:cubicBezTo>
                  <a:pt x="358891" y="16930"/>
                  <a:pt x="344562" y="17282"/>
                  <a:pt x="330422" y="18853"/>
                </a:cubicBezTo>
                <a:cubicBezTo>
                  <a:pt x="320995" y="21995"/>
                  <a:pt x="311823" y="26045"/>
                  <a:pt x="302141" y="28280"/>
                </a:cubicBezTo>
                <a:cubicBezTo>
                  <a:pt x="291316" y="30778"/>
                  <a:pt x="280248" y="32550"/>
                  <a:pt x="269148" y="32994"/>
                </a:cubicBezTo>
                <a:cubicBezTo>
                  <a:pt x="201625" y="35695"/>
                  <a:pt x="134030" y="36136"/>
                  <a:pt x="66471" y="37707"/>
                </a:cubicBezTo>
                <a:cubicBezTo>
                  <a:pt x="30931" y="49553"/>
                  <a:pt x="73360" y="32195"/>
                  <a:pt x="42904" y="56561"/>
                </a:cubicBezTo>
                <a:cubicBezTo>
                  <a:pt x="39024" y="59665"/>
                  <a:pt x="33477" y="59703"/>
                  <a:pt x="28764" y="61274"/>
                </a:cubicBezTo>
                <a:lnTo>
                  <a:pt x="24051" y="75414"/>
                </a:lnTo>
                <a:cubicBezTo>
                  <a:pt x="22480" y="83270"/>
                  <a:pt x="21639" y="91308"/>
                  <a:pt x="19337" y="98981"/>
                </a:cubicBezTo>
                <a:cubicBezTo>
                  <a:pt x="16906" y="107085"/>
                  <a:pt x="11569" y="114251"/>
                  <a:pt x="9910" y="122548"/>
                </a:cubicBezTo>
                <a:cubicBezTo>
                  <a:pt x="6813" y="138031"/>
                  <a:pt x="7042" y="154000"/>
                  <a:pt x="5197" y="169682"/>
                </a:cubicBezTo>
                <a:cubicBezTo>
                  <a:pt x="3899" y="180716"/>
                  <a:pt x="2055" y="191678"/>
                  <a:pt x="484" y="202676"/>
                </a:cubicBezTo>
                <a:cubicBezTo>
                  <a:pt x="2055" y="221530"/>
                  <a:pt x="0" y="241046"/>
                  <a:pt x="5197" y="259237"/>
                </a:cubicBezTo>
                <a:cubicBezTo>
                  <a:pt x="6753" y="264684"/>
                  <a:pt x="16195" y="263951"/>
                  <a:pt x="19337" y="268664"/>
                </a:cubicBezTo>
                <a:cubicBezTo>
                  <a:pt x="22930" y="274054"/>
                  <a:pt x="22271" y="281288"/>
                  <a:pt x="24051" y="287517"/>
                </a:cubicBezTo>
                <a:cubicBezTo>
                  <a:pt x="28931" y="304596"/>
                  <a:pt x="27860" y="300302"/>
                  <a:pt x="38191" y="315798"/>
                </a:cubicBezTo>
                <a:cubicBezTo>
                  <a:pt x="33697" y="329279"/>
                  <a:pt x="31724" y="333990"/>
                  <a:pt x="28764" y="348792"/>
                </a:cubicBezTo>
                <a:cubicBezTo>
                  <a:pt x="26890" y="358163"/>
                  <a:pt x="25622" y="367645"/>
                  <a:pt x="24051" y="377072"/>
                </a:cubicBezTo>
                <a:cubicBezTo>
                  <a:pt x="25622" y="403781"/>
                  <a:pt x="24980" y="430713"/>
                  <a:pt x="28764" y="457200"/>
                </a:cubicBezTo>
                <a:cubicBezTo>
                  <a:pt x="29758" y="464156"/>
                  <a:pt x="37354" y="469077"/>
                  <a:pt x="38191" y="476053"/>
                </a:cubicBezTo>
                <a:cubicBezTo>
                  <a:pt x="42126" y="508849"/>
                  <a:pt x="30867" y="544275"/>
                  <a:pt x="42904" y="575035"/>
                </a:cubicBezTo>
                <a:cubicBezTo>
                  <a:pt x="47625" y="587100"/>
                  <a:pt x="67664" y="584000"/>
                  <a:pt x="80612" y="584462"/>
                </a:cubicBezTo>
                <a:lnTo>
                  <a:pt x="212587" y="589175"/>
                </a:lnTo>
                <a:cubicBezTo>
                  <a:pt x="231441" y="592317"/>
                  <a:pt x="250056" y="597693"/>
                  <a:pt x="269148" y="598602"/>
                </a:cubicBezTo>
                <a:cubicBezTo>
                  <a:pt x="283359" y="599279"/>
                  <a:pt x="297484" y="595900"/>
                  <a:pt x="311568" y="593888"/>
                </a:cubicBezTo>
                <a:cubicBezTo>
                  <a:pt x="319499" y="592755"/>
                  <a:pt x="327253" y="590608"/>
                  <a:pt x="335135" y="589175"/>
                </a:cubicBezTo>
                <a:cubicBezTo>
                  <a:pt x="344538" y="587466"/>
                  <a:pt x="353989" y="586033"/>
                  <a:pt x="363416" y="584462"/>
                </a:cubicBezTo>
                <a:cubicBezTo>
                  <a:pt x="372843" y="581320"/>
                  <a:pt x="381930" y="576866"/>
                  <a:pt x="391696" y="575035"/>
                </a:cubicBezTo>
                <a:cubicBezTo>
                  <a:pt x="457178" y="562756"/>
                  <a:pt x="550242" y="576688"/>
                  <a:pt x="603799" y="579748"/>
                </a:cubicBezTo>
                <a:cubicBezTo>
                  <a:pt x="614797" y="582890"/>
                  <a:pt x="625942" y="585558"/>
                  <a:pt x="636793" y="589175"/>
                </a:cubicBezTo>
                <a:cubicBezTo>
                  <a:pt x="644820" y="591851"/>
                  <a:pt x="652256" y="596171"/>
                  <a:pt x="660360" y="598602"/>
                </a:cubicBezTo>
                <a:cubicBezTo>
                  <a:pt x="668033" y="600904"/>
                  <a:pt x="676224" y="601114"/>
                  <a:pt x="683927" y="603315"/>
                </a:cubicBezTo>
                <a:cubicBezTo>
                  <a:pt x="698259" y="607410"/>
                  <a:pt x="726348" y="617455"/>
                  <a:pt x="726348" y="617455"/>
                </a:cubicBezTo>
                <a:cubicBezTo>
                  <a:pt x="761024" y="610520"/>
                  <a:pt x="745471" y="619408"/>
                  <a:pt x="768768" y="584462"/>
                </a:cubicBezTo>
                <a:lnTo>
                  <a:pt x="768768" y="584462"/>
                </a:lnTo>
                <a:cubicBezTo>
                  <a:pt x="794788" y="571452"/>
                  <a:pt x="780732" y="576413"/>
                  <a:pt x="811189" y="570321"/>
                </a:cubicBezTo>
                <a:cubicBezTo>
                  <a:pt x="823231" y="552259"/>
                  <a:pt x="814951" y="556181"/>
                  <a:pt x="834756" y="556181"/>
                </a:cubicBezTo>
                <a:cubicBezTo>
                  <a:pt x="855441" y="535496"/>
                  <a:pt x="855656" y="536615"/>
                  <a:pt x="877176" y="504334"/>
                </a:cubicBezTo>
                <a:cubicBezTo>
                  <a:pt x="883461" y="494907"/>
                  <a:pt x="890963" y="486187"/>
                  <a:pt x="896030" y="476053"/>
                </a:cubicBezTo>
                <a:cubicBezTo>
                  <a:pt x="903497" y="461121"/>
                  <a:pt x="907361" y="450582"/>
                  <a:pt x="919597" y="438346"/>
                </a:cubicBezTo>
                <a:cubicBezTo>
                  <a:pt x="925152" y="432791"/>
                  <a:pt x="932166" y="428919"/>
                  <a:pt x="938451" y="424206"/>
                </a:cubicBezTo>
                <a:cubicBezTo>
                  <a:pt x="948561" y="393874"/>
                  <a:pt x="935238" y="426818"/>
                  <a:pt x="957304" y="395926"/>
                </a:cubicBezTo>
                <a:cubicBezTo>
                  <a:pt x="975505" y="370444"/>
                  <a:pt x="955432" y="380838"/>
                  <a:pt x="980871" y="372359"/>
                </a:cubicBezTo>
                <a:cubicBezTo>
                  <a:pt x="984013" y="366074"/>
                  <a:pt x="985800" y="358903"/>
                  <a:pt x="990298" y="353505"/>
                </a:cubicBezTo>
                <a:cubicBezTo>
                  <a:pt x="993924" y="349153"/>
                  <a:pt x="1000899" y="348501"/>
                  <a:pt x="1004438" y="344078"/>
                </a:cubicBezTo>
                <a:cubicBezTo>
                  <a:pt x="1030458" y="311554"/>
                  <a:pt x="982769" y="347527"/>
                  <a:pt x="1023292" y="320511"/>
                </a:cubicBezTo>
                <a:lnTo>
                  <a:pt x="1042146" y="292231"/>
                </a:lnTo>
                <a:cubicBezTo>
                  <a:pt x="1045288" y="287518"/>
                  <a:pt x="1047567" y="282096"/>
                  <a:pt x="1051572" y="278091"/>
                </a:cubicBezTo>
                <a:lnTo>
                  <a:pt x="1065713" y="263950"/>
                </a:lnTo>
                <a:cubicBezTo>
                  <a:pt x="1074726" y="236909"/>
                  <a:pt x="1063971" y="262148"/>
                  <a:pt x="1084566" y="235670"/>
                </a:cubicBezTo>
                <a:cubicBezTo>
                  <a:pt x="1091522" y="226727"/>
                  <a:pt x="1096622" y="216454"/>
                  <a:pt x="1103420" y="207390"/>
                </a:cubicBezTo>
                <a:cubicBezTo>
                  <a:pt x="1108133" y="201105"/>
                  <a:pt x="1113055" y="194972"/>
                  <a:pt x="1117560" y="188536"/>
                </a:cubicBezTo>
                <a:cubicBezTo>
                  <a:pt x="1124057" y="179254"/>
                  <a:pt x="1128403" y="168266"/>
                  <a:pt x="1136414" y="160255"/>
                </a:cubicBezTo>
                <a:cubicBezTo>
                  <a:pt x="1141127" y="155542"/>
                  <a:pt x="1146680" y="151539"/>
                  <a:pt x="1150554" y="146115"/>
                </a:cubicBezTo>
                <a:cubicBezTo>
                  <a:pt x="1154638" y="140398"/>
                  <a:pt x="1155483" y="132660"/>
                  <a:pt x="1159981" y="127262"/>
                </a:cubicBezTo>
                <a:cubicBezTo>
                  <a:pt x="1163608" y="122910"/>
                  <a:pt x="1169769" y="121462"/>
                  <a:pt x="1174121" y="117835"/>
                </a:cubicBezTo>
                <a:cubicBezTo>
                  <a:pt x="1194316" y="101006"/>
                  <a:pt x="1183672" y="105651"/>
                  <a:pt x="1202401" y="84841"/>
                </a:cubicBezTo>
                <a:cubicBezTo>
                  <a:pt x="1211319" y="74932"/>
                  <a:pt x="1230682" y="56561"/>
                  <a:pt x="1230682" y="56561"/>
                </a:cubicBezTo>
                <a:lnTo>
                  <a:pt x="1211828" y="4713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019800" y="4177605"/>
            <a:ext cx="838200" cy="579598"/>
          </a:xfrm>
          <a:custGeom>
            <a:avLst/>
            <a:gdLst>
              <a:gd name="connsiteX0" fmla="*/ 7070 w 1132443"/>
              <a:gd name="connsiteY0" fmla="*/ 2357 h 579598"/>
              <a:gd name="connsiteX1" fmla="*/ 25924 w 1132443"/>
              <a:gd name="connsiteY1" fmla="*/ 7070 h 579598"/>
              <a:gd name="connsiteX2" fmla="*/ 49491 w 1132443"/>
              <a:gd name="connsiteY2" fmla="*/ 25924 h 579598"/>
              <a:gd name="connsiteX3" fmla="*/ 91912 w 1132443"/>
              <a:gd name="connsiteY3" fmla="*/ 58917 h 579598"/>
              <a:gd name="connsiteX4" fmla="*/ 106052 w 1132443"/>
              <a:gd name="connsiteY4" fmla="*/ 68344 h 579598"/>
              <a:gd name="connsiteX5" fmla="*/ 120192 w 1132443"/>
              <a:gd name="connsiteY5" fmla="*/ 77771 h 579598"/>
              <a:gd name="connsiteX6" fmla="*/ 327582 w 1132443"/>
              <a:gd name="connsiteY6" fmla="*/ 96625 h 579598"/>
              <a:gd name="connsiteX7" fmla="*/ 341722 w 1132443"/>
              <a:gd name="connsiteY7" fmla="*/ 101338 h 579598"/>
              <a:gd name="connsiteX8" fmla="*/ 360575 w 1132443"/>
              <a:gd name="connsiteY8" fmla="*/ 110765 h 579598"/>
              <a:gd name="connsiteX9" fmla="*/ 417136 w 1132443"/>
              <a:gd name="connsiteY9" fmla="*/ 106051 h 579598"/>
              <a:gd name="connsiteX10" fmla="*/ 459557 w 1132443"/>
              <a:gd name="connsiteY10" fmla="*/ 87198 h 579598"/>
              <a:gd name="connsiteX11" fmla="*/ 572679 w 1132443"/>
              <a:gd name="connsiteY11" fmla="*/ 91911 h 579598"/>
              <a:gd name="connsiteX12" fmla="*/ 605672 w 1132443"/>
              <a:gd name="connsiteY12" fmla="*/ 96625 h 579598"/>
              <a:gd name="connsiteX13" fmla="*/ 657520 w 1132443"/>
              <a:gd name="connsiteY13" fmla="*/ 101338 h 579598"/>
              <a:gd name="connsiteX14" fmla="*/ 860196 w 1132443"/>
              <a:gd name="connsiteY14" fmla="*/ 101338 h 579598"/>
              <a:gd name="connsiteX15" fmla="*/ 897903 w 1132443"/>
              <a:gd name="connsiteY15" fmla="*/ 120192 h 579598"/>
              <a:gd name="connsiteX16" fmla="*/ 902617 w 1132443"/>
              <a:gd name="connsiteY16" fmla="*/ 134332 h 579598"/>
              <a:gd name="connsiteX17" fmla="*/ 940324 w 1132443"/>
              <a:gd name="connsiteY17" fmla="*/ 167326 h 579598"/>
              <a:gd name="connsiteX18" fmla="*/ 949751 w 1132443"/>
              <a:gd name="connsiteY18" fmla="*/ 181466 h 579598"/>
              <a:gd name="connsiteX19" fmla="*/ 982745 w 1132443"/>
              <a:gd name="connsiteY19" fmla="*/ 190893 h 579598"/>
              <a:gd name="connsiteX20" fmla="*/ 1091153 w 1132443"/>
              <a:gd name="connsiteY20" fmla="*/ 181466 h 579598"/>
              <a:gd name="connsiteX21" fmla="*/ 1100580 w 1132443"/>
              <a:gd name="connsiteY21" fmla="*/ 242740 h 579598"/>
              <a:gd name="connsiteX22" fmla="*/ 1110006 w 1132443"/>
              <a:gd name="connsiteY22" fmla="*/ 266307 h 579598"/>
              <a:gd name="connsiteX23" fmla="*/ 1119433 w 1132443"/>
              <a:gd name="connsiteY23" fmla="*/ 304014 h 579598"/>
              <a:gd name="connsiteX24" fmla="*/ 1100580 w 1132443"/>
              <a:gd name="connsiteY24" fmla="*/ 332295 h 579598"/>
              <a:gd name="connsiteX25" fmla="*/ 1081726 w 1132443"/>
              <a:gd name="connsiteY25" fmla="*/ 355862 h 579598"/>
              <a:gd name="connsiteX26" fmla="*/ 1086439 w 1132443"/>
              <a:gd name="connsiteY26" fmla="*/ 426563 h 579598"/>
              <a:gd name="connsiteX27" fmla="*/ 1095866 w 1132443"/>
              <a:gd name="connsiteY27" fmla="*/ 445416 h 579598"/>
              <a:gd name="connsiteX28" fmla="*/ 1110006 w 1132443"/>
              <a:gd name="connsiteY28" fmla="*/ 454843 h 579598"/>
              <a:gd name="connsiteX29" fmla="*/ 1128860 w 1132443"/>
              <a:gd name="connsiteY29" fmla="*/ 483124 h 579598"/>
              <a:gd name="connsiteX30" fmla="*/ 1119433 w 1132443"/>
              <a:gd name="connsiteY30" fmla="*/ 511404 h 579598"/>
              <a:gd name="connsiteX31" fmla="*/ 1100580 w 1132443"/>
              <a:gd name="connsiteY31" fmla="*/ 516117 h 579598"/>
              <a:gd name="connsiteX32" fmla="*/ 1086439 w 1132443"/>
              <a:gd name="connsiteY32" fmla="*/ 520831 h 579598"/>
              <a:gd name="connsiteX33" fmla="*/ 963891 w 1132443"/>
              <a:gd name="connsiteY33" fmla="*/ 525544 h 579598"/>
              <a:gd name="connsiteX34" fmla="*/ 945037 w 1132443"/>
              <a:gd name="connsiteY34" fmla="*/ 534971 h 579598"/>
              <a:gd name="connsiteX35" fmla="*/ 907330 w 1132443"/>
              <a:gd name="connsiteY35" fmla="*/ 544398 h 579598"/>
              <a:gd name="connsiteX36" fmla="*/ 751788 w 1132443"/>
              <a:gd name="connsiteY36" fmla="*/ 549111 h 579598"/>
              <a:gd name="connsiteX37" fmla="*/ 685800 w 1132443"/>
              <a:gd name="connsiteY37" fmla="*/ 530258 h 579598"/>
              <a:gd name="connsiteX38" fmla="*/ 648093 w 1132443"/>
              <a:gd name="connsiteY38" fmla="*/ 520831 h 579598"/>
              <a:gd name="connsiteX39" fmla="*/ 624526 w 1132443"/>
              <a:gd name="connsiteY39" fmla="*/ 516117 h 579598"/>
              <a:gd name="connsiteX40" fmla="*/ 600959 w 1132443"/>
              <a:gd name="connsiteY40" fmla="*/ 506691 h 579598"/>
              <a:gd name="connsiteX41" fmla="*/ 497264 w 1132443"/>
              <a:gd name="connsiteY41" fmla="*/ 511404 h 579598"/>
              <a:gd name="connsiteX42" fmla="*/ 478411 w 1132443"/>
              <a:gd name="connsiteY42" fmla="*/ 516117 h 579598"/>
              <a:gd name="connsiteX43" fmla="*/ 402996 w 1132443"/>
              <a:gd name="connsiteY43" fmla="*/ 520831 h 579598"/>
              <a:gd name="connsiteX44" fmla="*/ 384142 w 1132443"/>
              <a:gd name="connsiteY44" fmla="*/ 525544 h 579598"/>
              <a:gd name="connsiteX45" fmla="*/ 365289 w 1132443"/>
              <a:gd name="connsiteY45" fmla="*/ 539684 h 579598"/>
              <a:gd name="connsiteX46" fmla="*/ 341722 w 1132443"/>
              <a:gd name="connsiteY46" fmla="*/ 520831 h 579598"/>
              <a:gd name="connsiteX47" fmla="*/ 337008 w 1132443"/>
              <a:gd name="connsiteY47" fmla="*/ 497264 h 579598"/>
              <a:gd name="connsiteX48" fmla="*/ 327582 w 1132443"/>
              <a:gd name="connsiteY48" fmla="*/ 483124 h 579598"/>
              <a:gd name="connsiteX49" fmla="*/ 299301 w 1132443"/>
              <a:gd name="connsiteY49" fmla="*/ 454843 h 579598"/>
              <a:gd name="connsiteX50" fmla="*/ 280448 w 1132443"/>
              <a:gd name="connsiteY50" fmla="*/ 435990 h 579598"/>
              <a:gd name="connsiteX51" fmla="*/ 261594 w 1132443"/>
              <a:gd name="connsiteY51" fmla="*/ 417136 h 579598"/>
              <a:gd name="connsiteX52" fmla="*/ 252167 w 1132443"/>
              <a:gd name="connsiteY52" fmla="*/ 398282 h 579598"/>
              <a:gd name="connsiteX53" fmla="*/ 238027 w 1132443"/>
              <a:gd name="connsiteY53" fmla="*/ 379429 h 579598"/>
              <a:gd name="connsiteX54" fmla="*/ 214460 w 1132443"/>
              <a:gd name="connsiteY54" fmla="*/ 327581 h 579598"/>
              <a:gd name="connsiteX55" fmla="*/ 209747 w 1132443"/>
              <a:gd name="connsiteY55" fmla="*/ 308728 h 579598"/>
              <a:gd name="connsiteX56" fmla="*/ 190893 w 1132443"/>
              <a:gd name="connsiteY56" fmla="*/ 275734 h 579598"/>
              <a:gd name="connsiteX57" fmla="*/ 172039 w 1132443"/>
              <a:gd name="connsiteY57" fmla="*/ 247454 h 579598"/>
              <a:gd name="connsiteX58" fmla="*/ 153186 w 1132443"/>
              <a:gd name="connsiteY58" fmla="*/ 223886 h 579598"/>
              <a:gd name="connsiteX59" fmla="*/ 148472 w 1132443"/>
              <a:gd name="connsiteY59" fmla="*/ 209746 h 579598"/>
              <a:gd name="connsiteX60" fmla="*/ 143759 w 1132443"/>
              <a:gd name="connsiteY60" fmla="*/ 181466 h 579598"/>
              <a:gd name="connsiteX61" fmla="*/ 134332 w 1132443"/>
              <a:gd name="connsiteY61" fmla="*/ 167326 h 579598"/>
              <a:gd name="connsiteX62" fmla="*/ 115479 w 1132443"/>
              <a:gd name="connsiteY62" fmla="*/ 115478 h 579598"/>
              <a:gd name="connsiteX63" fmla="*/ 110765 w 1132443"/>
              <a:gd name="connsiteY63" fmla="*/ 73058 h 579598"/>
              <a:gd name="connsiteX64" fmla="*/ 106052 w 1132443"/>
              <a:gd name="connsiteY64" fmla="*/ 54204 h 579598"/>
              <a:gd name="connsiteX65" fmla="*/ 91912 w 1132443"/>
              <a:gd name="connsiteY65" fmla="*/ 49491 h 579598"/>
              <a:gd name="connsiteX66" fmla="*/ 68345 w 1132443"/>
              <a:gd name="connsiteY66" fmla="*/ 21210 h 579598"/>
              <a:gd name="connsiteX67" fmla="*/ 7070 w 1132443"/>
              <a:gd name="connsiteY67" fmla="*/ 2357 h 57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32443" h="579598">
                <a:moveTo>
                  <a:pt x="7070" y="2357"/>
                </a:moveTo>
                <a:cubicBezTo>
                  <a:pt x="0" y="0"/>
                  <a:pt x="20534" y="3477"/>
                  <a:pt x="25924" y="7070"/>
                </a:cubicBezTo>
                <a:cubicBezTo>
                  <a:pt x="68571" y="35500"/>
                  <a:pt x="3258" y="10511"/>
                  <a:pt x="49491" y="25924"/>
                </a:cubicBezTo>
                <a:cubicBezTo>
                  <a:pt x="71643" y="48076"/>
                  <a:pt x="58083" y="36365"/>
                  <a:pt x="91912" y="58917"/>
                </a:cubicBezTo>
                <a:lnTo>
                  <a:pt x="106052" y="68344"/>
                </a:lnTo>
                <a:cubicBezTo>
                  <a:pt x="110765" y="71486"/>
                  <a:pt x="114818" y="75980"/>
                  <a:pt x="120192" y="77771"/>
                </a:cubicBezTo>
                <a:cubicBezTo>
                  <a:pt x="205190" y="106105"/>
                  <a:pt x="138549" y="86676"/>
                  <a:pt x="327582" y="96625"/>
                </a:cubicBezTo>
                <a:cubicBezTo>
                  <a:pt x="332295" y="98196"/>
                  <a:pt x="337155" y="99381"/>
                  <a:pt x="341722" y="101338"/>
                </a:cubicBezTo>
                <a:cubicBezTo>
                  <a:pt x="348180" y="104106"/>
                  <a:pt x="353563" y="110327"/>
                  <a:pt x="360575" y="110765"/>
                </a:cubicBezTo>
                <a:cubicBezTo>
                  <a:pt x="379457" y="111945"/>
                  <a:pt x="398282" y="107622"/>
                  <a:pt x="417136" y="106051"/>
                </a:cubicBezTo>
                <a:cubicBezTo>
                  <a:pt x="450791" y="94834"/>
                  <a:pt x="437149" y="102137"/>
                  <a:pt x="459557" y="87198"/>
                </a:cubicBezTo>
                <a:cubicBezTo>
                  <a:pt x="497264" y="88769"/>
                  <a:pt x="535017" y="89481"/>
                  <a:pt x="572679" y="91911"/>
                </a:cubicBezTo>
                <a:cubicBezTo>
                  <a:pt x="583765" y="92626"/>
                  <a:pt x="594631" y="95398"/>
                  <a:pt x="605672" y="96625"/>
                </a:cubicBezTo>
                <a:cubicBezTo>
                  <a:pt x="622920" y="98541"/>
                  <a:pt x="640237" y="99767"/>
                  <a:pt x="657520" y="101338"/>
                </a:cubicBezTo>
                <a:cubicBezTo>
                  <a:pt x="726917" y="97256"/>
                  <a:pt x="789660" y="90965"/>
                  <a:pt x="860196" y="101338"/>
                </a:cubicBezTo>
                <a:cubicBezTo>
                  <a:pt x="874099" y="103383"/>
                  <a:pt x="897903" y="120192"/>
                  <a:pt x="897903" y="120192"/>
                </a:cubicBezTo>
                <a:cubicBezTo>
                  <a:pt x="899474" y="124905"/>
                  <a:pt x="899729" y="130289"/>
                  <a:pt x="902617" y="134332"/>
                </a:cubicBezTo>
                <a:cubicBezTo>
                  <a:pt x="920975" y="160032"/>
                  <a:pt x="919708" y="146710"/>
                  <a:pt x="940324" y="167326"/>
                </a:cubicBezTo>
                <a:cubicBezTo>
                  <a:pt x="944330" y="171332"/>
                  <a:pt x="945327" y="177927"/>
                  <a:pt x="949751" y="181466"/>
                </a:cubicBezTo>
                <a:cubicBezTo>
                  <a:pt x="952823" y="183924"/>
                  <a:pt x="981516" y="190586"/>
                  <a:pt x="982745" y="190893"/>
                </a:cubicBezTo>
                <a:cubicBezTo>
                  <a:pt x="1036364" y="173019"/>
                  <a:pt x="1001088" y="181466"/>
                  <a:pt x="1091153" y="181466"/>
                </a:cubicBezTo>
                <a:cubicBezTo>
                  <a:pt x="1091898" y="186681"/>
                  <a:pt x="1098615" y="235536"/>
                  <a:pt x="1100580" y="242740"/>
                </a:cubicBezTo>
                <a:cubicBezTo>
                  <a:pt x="1102806" y="250903"/>
                  <a:pt x="1107518" y="258220"/>
                  <a:pt x="1110006" y="266307"/>
                </a:cubicBezTo>
                <a:cubicBezTo>
                  <a:pt x="1113816" y="278690"/>
                  <a:pt x="1119433" y="304014"/>
                  <a:pt x="1119433" y="304014"/>
                </a:cubicBezTo>
                <a:cubicBezTo>
                  <a:pt x="1108610" y="347311"/>
                  <a:pt x="1124252" y="302706"/>
                  <a:pt x="1100580" y="332295"/>
                </a:cubicBezTo>
                <a:cubicBezTo>
                  <a:pt x="1074560" y="364819"/>
                  <a:pt x="1122249" y="328846"/>
                  <a:pt x="1081726" y="355862"/>
                </a:cubicBezTo>
                <a:cubicBezTo>
                  <a:pt x="1071730" y="385852"/>
                  <a:pt x="1073269" y="373883"/>
                  <a:pt x="1086439" y="426563"/>
                </a:cubicBezTo>
                <a:cubicBezTo>
                  <a:pt x="1088143" y="433379"/>
                  <a:pt x="1091368" y="440018"/>
                  <a:pt x="1095866" y="445416"/>
                </a:cubicBezTo>
                <a:cubicBezTo>
                  <a:pt x="1099493" y="449768"/>
                  <a:pt x="1105293" y="451701"/>
                  <a:pt x="1110006" y="454843"/>
                </a:cubicBezTo>
                <a:cubicBezTo>
                  <a:pt x="1116291" y="464270"/>
                  <a:pt x="1132443" y="472376"/>
                  <a:pt x="1128860" y="483124"/>
                </a:cubicBezTo>
                <a:cubicBezTo>
                  <a:pt x="1125718" y="492551"/>
                  <a:pt x="1129073" y="508994"/>
                  <a:pt x="1119433" y="511404"/>
                </a:cubicBezTo>
                <a:cubicBezTo>
                  <a:pt x="1113149" y="512975"/>
                  <a:pt x="1106808" y="514337"/>
                  <a:pt x="1100580" y="516117"/>
                </a:cubicBezTo>
                <a:cubicBezTo>
                  <a:pt x="1095803" y="517482"/>
                  <a:pt x="1091396" y="520489"/>
                  <a:pt x="1086439" y="520831"/>
                </a:cubicBezTo>
                <a:cubicBezTo>
                  <a:pt x="1045656" y="523644"/>
                  <a:pt x="1004740" y="523973"/>
                  <a:pt x="963891" y="525544"/>
                </a:cubicBezTo>
                <a:cubicBezTo>
                  <a:pt x="957606" y="528686"/>
                  <a:pt x="951703" y="532749"/>
                  <a:pt x="945037" y="534971"/>
                </a:cubicBezTo>
                <a:cubicBezTo>
                  <a:pt x="932746" y="539068"/>
                  <a:pt x="907330" y="544398"/>
                  <a:pt x="907330" y="544398"/>
                </a:cubicBezTo>
                <a:cubicBezTo>
                  <a:pt x="854532" y="579598"/>
                  <a:pt x="894015" y="557238"/>
                  <a:pt x="751788" y="549111"/>
                </a:cubicBezTo>
                <a:cubicBezTo>
                  <a:pt x="730270" y="547881"/>
                  <a:pt x="704816" y="535012"/>
                  <a:pt x="685800" y="530258"/>
                </a:cubicBezTo>
                <a:cubicBezTo>
                  <a:pt x="673231" y="527116"/>
                  <a:pt x="660797" y="523372"/>
                  <a:pt x="648093" y="520831"/>
                </a:cubicBezTo>
                <a:cubicBezTo>
                  <a:pt x="640237" y="519260"/>
                  <a:pt x="632199" y="518419"/>
                  <a:pt x="624526" y="516117"/>
                </a:cubicBezTo>
                <a:cubicBezTo>
                  <a:pt x="616422" y="513686"/>
                  <a:pt x="608815" y="509833"/>
                  <a:pt x="600959" y="506691"/>
                </a:cubicBezTo>
                <a:cubicBezTo>
                  <a:pt x="566394" y="508262"/>
                  <a:pt x="531763" y="508750"/>
                  <a:pt x="497264" y="511404"/>
                </a:cubicBezTo>
                <a:cubicBezTo>
                  <a:pt x="490805" y="511901"/>
                  <a:pt x="484857" y="515472"/>
                  <a:pt x="478411" y="516117"/>
                </a:cubicBezTo>
                <a:cubicBezTo>
                  <a:pt x="453349" y="518623"/>
                  <a:pt x="428134" y="519260"/>
                  <a:pt x="402996" y="520831"/>
                </a:cubicBezTo>
                <a:cubicBezTo>
                  <a:pt x="396711" y="522402"/>
                  <a:pt x="389201" y="521497"/>
                  <a:pt x="384142" y="525544"/>
                </a:cubicBezTo>
                <a:cubicBezTo>
                  <a:pt x="360877" y="544155"/>
                  <a:pt x="400584" y="539684"/>
                  <a:pt x="365289" y="539684"/>
                </a:cubicBezTo>
                <a:cubicBezTo>
                  <a:pt x="357433" y="533400"/>
                  <a:pt x="347302" y="529201"/>
                  <a:pt x="341722" y="520831"/>
                </a:cubicBezTo>
                <a:cubicBezTo>
                  <a:pt x="337278" y="514165"/>
                  <a:pt x="339821" y="504765"/>
                  <a:pt x="337008" y="497264"/>
                </a:cubicBezTo>
                <a:cubicBezTo>
                  <a:pt x="335019" y="491960"/>
                  <a:pt x="330874" y="487733"/>
                  <a:pt x="327582" y="483124"/>
                </a:cubicBezTo>
                <a:cubicBezTo>
                  <a:pt x="311638" y="460802"/>
                  <a:pt x="318827" y="467861"/>
                  <a:pt x="299301" y="454843"/>
                </a:cubicBezTo>
                <a:cubicBezTo>
                  <a:pt x="286733" y="417136"/>
                  <a:pt x="305585" y="461127"/>
                  <a:pt x="280448" y="435990"/>
                </a:cubicBezTo>
                <a:cubicBezTo>
                  <a:pt x="255310" y="410852"/>
                  <a:pt x="299299" y="429703"/>
                  <a:pt x="261594" y="417136"/>
                </a:cubicBezTo>
                <a:cubicBezTo>
                  <a:pt x="258452" y="410851"/>
                  <a:pt x="255891" y="404240"/>
                  <a:pt x="252167" y="398282"/>
                </a:cubicBezTo>
                <a:cubicBezTo>
                  <a:pt x="248004" y="391621"/>
                  <a:pt x="241048" y="386680"/>
                  <a:pt x="238027" y="379429"/>
                </a:cubicBezTo>
                <a:cubicBezTo>
                  <a:pt x="214361" y="322632"/>
                  <a:pt x="244255" y="357378"/>
                  <a:pt x="214460" y="327581"/>
                </a:cubicBezTo>
                <a:cubicBezTo>
                  <a:pt x="212889" y="321297"/>
                  <a:pt x="212021" y="314793"/>
                  <a:pt x="209747" y="308728"/>
                </a:cubicBezTo>
                <a:cubicBezTo>
                  <a:pt x="204621" y="295058"/>
                  <a:pt x="198708" y="287456"/>
                  <a:pt x="190893" y="275734"/>
                </a:cubicBezTo>
                <a:cubicBezTo>
                  <a:pt x="179686" y="242111"/>
                  <a:pt x="195578" y="282762"/>
                  <a:pt x="172039" y="247454"/>
                </a:cubicBezTo>
                <a:cubicBezTo>
                  <a:pt x="153824" y="220131"/>
                  <a:pt x="184812" y="244971"/>
                  <a:pt x="153186" y="223886"/>
                </a:cubicBezTo>
                <a:cubicBezTo>
                  <a:pt x="151615" y="219173"/>
                  <a:pt x="149550" y="214596"/>
                  <a:pt x="148472" y="209746"/>
                </a:cubicBezTo>
                <a:cubicBezTo>
                  <a:pt x="146399" y="200417"/>
                  <a:pt x="146781" y="190532"/>
                  <a:pt x="143759" y="181466"/>
                </a:cubicBezTo>
                <a:cubicBezTo>
                  <a:pt x="141968" y="176092"/>
                  <a:pt x="137474" y="172039"/>
                  <a:pt x="134332" y="167326"/>
                </a:cubicBezTo>
                <a:cubicBezTo>
                  <a:pt x="123531" y="124123"/>
                  <a:pt x="132091" y="140398"/>
                  <a:pt x="115479" y="115478"/>
                </a:cubicBezTo>
                <a:cubicBezTo>
                  <a:pt x="113908" y="101338"/>
                  <a:pt x="112928" y="87120"/>
                  <a:pt x="110765" y="73058"/>
                </a:cubicBezTo>
                <a:cubicBezTo>
                  <a:pt x="109780" y="66655"/>
                  <a:pt x="110099" y="59263"/>
                  <a:pt x="106052" y="54204"/>
                </a:cubicBezTo>
                <a:cubicBezTo>
                  <a:pt x="102948" y="50324"/>
                  <a:pt x="96625" y="51062"/>
                  <a:pt x="91912" y="49491"/>
                </a:cubicBezTo>
                <a:cubicBezTo>
                  <a:pt x="85905" y="40481"/>
                  <a:pt x="78116" y="26793"/>
                  <a:pt x="68345" y="21210"/>
                </a:cubicBezTo>
                <a:cubicBezTo>
                  <a:pt x="57430" y="14973"/>
                  <a:pt x="14140" y="4714"/>
                  <a:pt x="7070" y="235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" y="3034605"/>
            <a:ext cx="6553200" cy="1676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86200" y="4343400"/>
            <a:ext cx="149912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High Quality Rock Mass: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0" y="4711005"/>
            <a:ext cx="655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4229100" y="3606105"/>
            <a:ext cx="533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1600200" y="4025205"/>
            <a:ext cx="685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5029200" y="4025205"/>
            <a:ext cx="914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2438400" y="3644205"/>
            <a:ext cx="4572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676400" y="4863405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Underground Facility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3034605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Shaft Entry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400" y="3491805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Tunnel Entry ?</a:t>
            </a:r>
            <a:endParaRPr lang="en-US" sz="1000" b="1" dirty="0"/>
          </a:p>
        </p:txBody>
      </p:sp>
      <p:cxnSp>
        <p:nvCxnSpPr>
          <p:cNvPr id="48" name="Straight Arrow Connector 47"/>
          <p:cNvCxnSpPr>
            <a:stCxn id="46" idx="2"/>
          </p:cNvCxnSpPr>
          <p:nvPr/>
        </p:nvCxnSpPr>
        <p:spPr>
          <a:xfrm rot="5400000">
            <a:off x="6037737" y="3720090"/>
            <a:ext cx="287179" cy="3230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1"/>
          </p:cNvCxnSpPr>
          <p:nvPr/>
        </p:nvCxnSpPr>
        <p:spPr>
          <a:xfrm rot="10800000" flipV="1">
            <a:off x="4572000" y="3157716"/>
            <a:ext cx="152400" cy="195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811625" y="4587411"/>
            <a:ext cx="466627" cy="139996"/>
          </a:xfrm>
          <a:custGeom>
            <a:avLst/>
            <a:gdLst>
              <a:gd name="connsiteX0" fmla="*/ 466627 w 466627"/>
              <a:gd name="connsiteY0" fmla="*/ 87458 h 139996"/>
              <a:gd name="connsiteX1" fmla="*/ 447773 w 466627"/>
              <a:gd name="connsiteY1" fmla="*/ 96885 h 139996"/>
              <a:gd name="connsiteX2" fmla="*/ 287517 w 466627"/>
              <a:gd name="connsiteY2" fmla="*/ 92171 h 139996"/>
              <a:gd name="connsiteX3" fmla="*/ 207389 w 466627"/>
              <a:gd name="connsiteY3" fmla="*/ 87458 h 139996"/>
              <a:gd name="connsiteX4" fmla="*/ 169682 w 466627"/>
              <a:gd name="connsiteY4" fmla="*/ 96885 h 139996"/>
              <a:gd name="connsiteX5" fmla="*/ 146115 w 466627"/>
              <a:gd name="connsiteY5" fmla="*/ 101598 h 139996"/>
              <a:gd name="connsiteX6" fmla="*/ 131975 w 466627"/>
              <a:gd name="connsiteY6" fmla="*/ 111025 h 139996"/>
              <a:gd name="connsiteX7" fmla="*/ 89554 w 466627"/>
              <a:gd name="connsiteY7" fmla="*/ 125165 h 139996"/>
              <a:gd name="connsiteX8" fmla="*/ 56561 w 466627"/>
              <a:gd name="connsiteY8" fmla="*/ 115738 h 139996"/>
              <a:gd name="connsiteX9" fmla="*/ 28280 w 466627"/>
              <a:gd name="connsiteY9" fmla="*/ 96885 h 139996"/>
              <a:gd name="connsiteX10" fmla="*/ 14140 w 466627"/>
              <a:gd name="connsiteY10" fmla="*/ 87458 h 139996"/>
              <a:gd name="connsiteX11" fmla="*/ 0 w 466627"/>
              <a:gd name="connsiteY11" fmla="*/ 82745 h 139996"/>
              <a:gd name="connsiteX12" fmla="*/ 37707 w 466627"/>
              <a:gd name="connsiteY12" fmla="*/ 63891 h 139996"/>
              <a:gd name="connsiteX13" fmla="*/ 51847 w 466627"/>
              <a:gd name="connsiteY13" fmla="*/ 49751 h 139996"/>
              <a:gd name="connsiteX14" fmla="*/ 155542 w 466627"/>
              <a:gd name="connsiteY14" fmla="*/ 45037 h 139996"/>
              <a:gd name="connsiteX15" fmla="*/ 169682 w 466627"/>
              <a:gd name="connsiteY15" fmla="*/ 40324 h 139996"/>
              <a:gd name="connsiteX16" fmla="*/ 183822 w 466627"/>
              <a:gd name="connsiteY16" fmla="*/ 30897 h 139996"/>
              <a:gd name="connsiteX17" fmla="*/ 207389 w 466627"/>
              <a:gd name="connsiteY17" fmla="*/ 26184 h 139996"/>
              <a:gd name="connsiteX18" fmla="*/ 226243 w 466627"/>
              <a:gd name="connsiteY18" fmla="*/ 16757 h 139996"/>
              <a:gd name="connsiteX19" fmla="*/ 282804 w 466627"/>
              <a:gd name="connsiteY19" fmla="*/ 2617 h 139996"/>
              <a:gd name="connsiteX20" fmla="*/ 320511 w 466627"/>
              <a:gd name="connsiteY20" fmla="*/ 12043 h 139996"/>
              <a:gd name="connsiteX21" fmla="*/ 339365 w 466627"/>
              <a:gd name="connsiteY21" fmla="*/ 16757 h 139996"/>
              <a:gd name="connsiteX22" fmla="*/ 353505 w 466627"/>
              <a:gd name="connsiteY22" fmla="*/ 30897 h 139996"/>
              <a:gd name="connsiteX23" fmla="*/ 367645 w 466627"/>
              <a:gd name="connsiteY23" fmla="*/ 35610 h 139996"/>
              <a:gd name="connsiteX24" fmla="*/ 414779 w 466627"/>
              <a:gd name="connsiteY24" fmla="*/ 49751 h 139996"/>
              <a:gd name="connsiteX25" fmla="*/ 424206 w 466627"/>
              <a:gd name="connsiteY25" fmla="*/ 68604 h 139996"/>
              <a:gd name="connsiteX26" fmla="*/ 433633 w 466627"/>
              <a:gd name="connsiteY26" fmla="*/ 129879 h 139996"/>
              <a:gd name="connsiteX27" fmla="*/ 443060 w 466627"/>
              <a:gd name="connsiteY27" fmla="*/ 92171 h 139996"/>
              <a:gd name="connsiteX28" fmla="*/ 466627 w 466627"/>
              <a:gd name="connsiteY28" fmla="*/ 87458 h 1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627" h="139996">
                <a:moveTo>
                  <a:pt x="466627" y="87458"/>
                </a:moveTo>
                <a:cubicBezTo>
                  <a:pt x="460342" y="90600"/>
                  <a:pt x="454503" y="94866"/>
                  <a:pt x="447773" y="96885"/>
                </a:cubicBezTo>
                <a:cubicBezTo>
                  <a:pt x="401696" y="110708"/>
                  <a:pt x="310389" y="93696"/>
                  <a:pt x="287517" y="92171"/>
                </a:cubicBezTo>
                <a:lnTo>
                  <a:pt x="207389" y="87458"/>
                </a:lnTo>
                <a:lnTo>
                  <a:pt x="169682" y="96885"/>
                </a:lnTo>
                <a:cubicBezTo>
                  <a:pt x="161876" y="98686"/>
                  <a:pt x="153616" y="98785"/>
                  <a:pt x="146115" y="101598"/>
                </a:cubicBezTo>
                <a:cubicBezTo>
                  <a:pt x="140811" y="103587"/>
                  <a:pt x="137042" y="108492"/>
                  <a:pt x="131975" y="111025"/>
                </a:cubicBezTo>
                <a:cubicBezTo>
                  <a:pt x="114225" y="119900"/>
                  <a:pt x="107558" y="120665"/>
                  <a:pt x="89554" y="125165"/>
                </a:cubicBezTo>
                <a:cubicBezTo>
                  <a:pt x="78556" y="122023"/>
                  <a:pt x="66946" y="120531"/>
                  <a:pt x="56561" y="115738"/>
                </a:cubicBezTo>
                <a:cubicBezTo>
                  <a:pt x="46274" y="110990"/>
                  <a:pt x="37707" y="103169"/>
                  <a:pt x="28280" y="96885"/>
                </a:cubicBezTo>
                <a:cubicBezTo>
                  <a:pt x="23567" y="93743"/>
                  <a:pt x="19514" y="89249"/>
                  <a:pt x="14140" y="87458"/>
                </a:cubicBezTo>
                <a:lnTo>
                  <a:pt x="0" y="82745"/>
                </a:lnTo>
                <a:cubicBezTo>
                  <a:pt x="12569" y="76460"/>
                  <a:pt x="27770" y="73828"/>
                  <a:pt x="37707" y="63891"/>
                </a:cubicBezTo>
                <a:cubicBezTo>
                  <a:pt x="42420" y="59178"/>
                  <a:pt x="45265" y="50804"/>
                  <a:pt x="51847" y="49751"/>
                </a:cubicBezTo>
                <a:cubicBezTo>
                  <a:pt x="86013" y="44284"/>
                  <a:pt x="120977" y="46608"/>
                  <a:pt x="155542" y="45037"/>
                </a:cubicBezTo>
                <a:cubicBezTo>
                  <a:pt x="160255" y="43466"/>
                  <a:pt x="165238" y="42546"/>
                  <a:pt x="169682" y="40324"/>
                </a:cubicBezTo>
                <a:cubicBezTo>
                  <a:pt x="174749" y="37791"/>
                  <a:pt x="178518" y="32886"/>
                  <a:pt x="183822" y="30897"/>
                </a:cubicBezTo>
                <a:cubicBezTo>
                  <a:pt x="191323" y="28084"/>
                  <a:pt x="199533" y="27755"/>
                  <a:pt x="207389" y="26184"/>
                </a:cubicBezTo>
                <a:cubicBezTo>
                  <a:pt x="213674" y="23042"/>
                  <a:pt x="219426" y="18461"/>
                  <a:pt x="226243" y="16757"/>
                </a:cubicBezTo>
                <a:cubicBezTo>
                  <a:pt x="293267" y="0"/>
                  <a:pt x="240225" y="23904"/>
                  <a:pt x="282804" y="2617"/>
                </a:cubicBezTo>
                <a:lnTo>
                  <a:pt x="320511" y="12043"/>
                </a:lnTo>
                <a:lnTo>
                  <a:pt x="339365" y="16757"/>
                </a:lnTo>
                <a:cubicBezTo>
                  <a:pt x="344078" y="21470"/>
                  <a:pt x="347959" y="27200"/>
                  <a:pt x="353505" y="30897"/>
                </a:cubicBezTo>
                <a:cubicBezTo>
                  <a:pt x="357639" y="33653"/>
                  <a:pt x="362886" y="34182"/>
                  <a:pt x="367645" y="35610"/>
                </a:cubicBezTo>
                <a:cubicBezTo>
                  <a:pt x="421569" y="51787"/>
                  <a:pt x="382772" y="39080"/>
                  <a:pt x="414779" y="49751"/>
                </a:cubicBezTo>
                <a:cubicBezTo>
                  <a:pt x="417921" y="56035"/>
                  <a:pt x="422597" y="61765"/>
                  <a:pt x="424206" y="68604"/>
                </a:cubicBezTo>
                <a:cubicBezTo>
                  <a:pt x="428939" y="88720"/>
                  <a:pt x="420723" y="113742"/>
                  <a:pt x="433633" y="129879"/>
                </a:cubicBezTo>
                <a:cubicBezTo>
                  <a:pt x="441727" y="139996"/>
                  <a:pt x="437266" y="103759"/>
                  <a:pt x="443060" y="92171"/>
                </a:cubicBezTo>
                <a:lnTo>
                  <a:pt x="466627" y="8745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2705198" y="4215607"/>
            <a:ext cx="720436" cy="6444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0800" y="5486401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Geology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Geography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2400" y="5473005"/>
            <a:ext cx="883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6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476" y="76200"/>
            <a:ext cx="5417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Advantages and Disadvantages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8456" y="793658"/>
            <a:ext cx="246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Protection/Security</a:t>
            </a:r>
          </a:p>
          <a:p>
            <a:r>
              <a:rPr lang="en-US" sz="1400" dirty="0" smtClean="0"/>
              <a:t>--terrorist and enemy attack,</a:t>
            </a:r>
          </a:p>
          <a:p>
            <a:r>
              <a:rPr lang="en-US" sz="1400" dirty="0" smtClean="0"/>
              <a:t>--theft, sabotage, </a:t>
            </a:r>
          </a:p>
          <a:p>
            <a:r>
              <a:rPr lang="en-US" sz="1400" dirty="0" smtClean="0"/>
              <a:t>--severe weather, earthquakes</a:t>
            </a:r>
          </a:p>
          <a:p>
            <a:r>
              <a:rPr lang="en-US" sz="1400" dirty="0" smtClean="0"/>
              <a:t>--electromagnetic pulse</a:t>
            </a:r>
          </a:p>
          <a:p>
            <a:r>
              <a:rPr lang="en-US" sz="1400" dirty="0" smtClean="0"/>
              <a:t>--opacity</a:t>
            </a:r>
          </a:p>
          <a:p>
            <a:r>
              <a:rPr lang="en-US" sz="1400" dirty="0" smtClean="0"/>
              <a:t>--access control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752600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Landscape Aesthetics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Containment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sz="1400" dirty="0" smtClean="0"/>
              <a:t>hazardous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Benign Environment</a:t>
            </a:r>
          </a:p>
          <a:p>
            <a:r>
              <a:rPr lang="en-US" sz="1400" dirty="0" smtClean="0"/>
              <a:t>--constant temperature and humidity </a:t>
            </a:r>
          </a:p>
          <a:p>
            <a:r>
              <a:rPr lang="en-US" sz="1400" dirty="0" smtClean="0"/>
              <a:t>--reduced vibration</a:t>
            </a:r>
          </a:p>
          <a:p>
            <a:r>
              <a:rPr lang="en-US" sz="1400" dirty="0" smtClean="0"/>
              <a:t>--severe weather isolation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6096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Lower Life-Cycle Cost</a:t>
            </a:r>
          </a:p>
          <a:p>
            <a:pPr marL="285750" indent="-285750"/>
            <a:r>
              <a:rPr lang="en-US" sz="1400" dirty="0" smtClean="0"/>
              <a:t>--lower utility cost</a:t>
            </a:r>
          </a:p>
          <a:p>
            <a:pPr marL="285750" indent="-285750"/>
            <a:r>
              <a:rPr lang="en-US" sz="1400" dirty="0" smtClean="0"/>
              <a:t>--lower insurance cost</a:t>
            </a:r>
          </a:p>
          <a:p>
            <a:pPr marL="285750" indent="-285750"/>
            <a:r>
              <a:rPr lang="en-US" sz="1400" dirty="0" smtClean="0"/>
              <a:t>--lower “exterior”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429000"/>
            <a:ext cx="216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C000"/>
                </a:solidFill>
              </a:rPr>
              <a:t>Low Flood </a:t>
            </a:r>
            <a:r>
              <a:rPr lang="en-US" u="sng" dirty="0" smtClean="0">
                <a:solidFill>
                  <a:srgbClr val="FFC000"/>
                </a:solidFill>
              </a:rPr>
              <a:t>Risk</a:t>
            </a:r>
          </a:p>
          <a:p>
            <a:r>
              <a:rPr lang="en-US" sz="1400" dirty="0" smtClean="0"/>
              <a:t>Siting is key, engineered measures might be needed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5257800"/>
            <a:ext cx="3190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Generic Underground </a:t>
            </a:r>
            <a:r>
              <a:rPr lang="en-US" u="sng" dirty="0" smtClean="0">
                <a:solidFill>
                  <a:srgbClr val="C00000"/>
                </a:solidFill>
              </a:rPr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C00000"/>
                </a:solidFill>
              </a:rPr>
              <a:t>Psychological Aversion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C00000"/>
                </a:solidFill>
              </a:rPr>
              <a:t>Misperceptions are Common</a:t>
            </a:r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8059" y="584775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962666-B762-46E1-8CDD-5F9C91131C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lowchart: Delay 11"/>
          <p:cNvSpPr/>
          <p:nvPr/>
        </p:nvSpPr>
        <p:spPr>
          <a:xfrm rot="16200000">
            <a:off x="3200400" y="1905000"/>
            <a:ext cx="1143000" cy="3733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37501" y="3060569"/>
            <a:ext cx="5187099" cy="1435231"/>
          </a:xfrm>
          <a:custGeom>
            <a:avLst/>
            <a:gdLst>
              <a:gd name="connsiteX0" fmla="*/ 5161175 w 5173729"/>
              <a:gd name="connsiteY0" fmla="*/ 1282045 h 1453464"/>
              <a:gd name="connsiteX1" fmla="*/ 5142322 w 5173729"/>
              <a:gd name="connsiteY1" fmla="*/ 1267905 h 1453464"/>
              <a:gd name="connsiteX2" fmla="*/ 5123468 w 5173729"/>
              <a:gd name="connsiteY2" fmla="*/ 1249052 h 1453464"/>
              <a:gd name="connsiteX3" fmla="*/ 5114041 w 5173729"/>
              <a:gd name="connsiteY3" fmla="*/ 1230198 h 1453464"/>
              <a:gd name="connsiteX4" fmla="*/ 5095188 w 5173729"/>
              <a:gd name="connsiteY4" fmla="*/ 1197204 h 1453464"/>
              <a:gd name="connsiteX5" fmla="*/ 5090474 w 5173729"/>
              <a:gd name="connsiteY5" fmla="*/ 1154784 h 1453464"/>
              <a:gd name="connsiteX6" fmla="*/ 5081047 w 5173729"/>
              <a:gd name="connsiteY6" fmla="*/ 1140643 h 1453464"/>
              <a:gd name="connsiteX7" fmla="*/ 5057480 w 5173729"/>
              <a:gd name="connsiteY7" fmla="*/ 1112363 h 1453464"/>
              <a:gd name="connsiteX8" fmla="*/ 5015060 w 5173729"/>
              <a:gd name="connsiteY8" fmla="*/ 1060516 h 1453464"/>
              <a:gd name="connsiteX9" fmla="*/ 4986779 w 5173729"/>
              <a:gd name="connsiteY9" fmla="*/ 1032235 h 1453464"/>
              <a:gd name="connsiteX10" fmla="*/ 4972639 w 5173729"/>
              <a:gd name="connsiteY10" fmla="*/ 1018095 h 1453464"/>
              <a:gd name="connsiteX11" fmla="*/ 4958499 w 5173729"/>
              <a:gd name="connsiteY11" fmla="*/ 1003955 h 1453464"/>
              <a:gd name="connsiteX12" fmla="*/ 4939645 w 5173729"/>
              <a:gd name="connsiteY12" fmla="*/ 961534 h 1453464"/>
              <a:gd name="connsiteX13" fmla="*/ 4925505 w 5173729"/>
              <a:gd name="connsiteY13" fmla="*/ 947394 h 1453464"/>
              <a:gd name="connsiteX14" fmla="*/ 4911365 w 5173729"/>
              <a:gd name="connsiteY14" fmla="*/ 914400 h 1453464"/>
              <a:gd name="connsiteX15" fmla="*/ 4901938 w 5173729"/>
              <a:gd name="connsiteY15" fmla="*/ 895546 h 1453464"/>
              <a:gd name="connsiteX16" fmla="*/ 4868944 w 5173729"/>
              <a:gd name="connsiteY16" fmla="*/ 867266 h 1453464"/>
              <a:gd name="connsiteX17" fmla="*/ 4845377 w 5173729"/>
              <a:gd name="connsiteY17" fmla="*/ 838986 h 1453464"/>
              <a:gd name="connsiteX18" fmla="*/ 4821810 w 5173729"/>
              <a:gd name="connsiteY18" fmla="*/ 805992 h 1453464"/>
              <a:gd name="connsiteX19" fmla="*/ 4812384 w 5173729"/>
              <a:gd name="connsiteY19" fmla="*/ 787138 h 1453464"/>
              <a:gd name="connsiteX20" fmla="*/ 4798243 w 5173729"/>
              <a:gd name="connsiteY20" fmla="*/ 777711 h 1453464"/>
              <a:gd name="connsiteX21" fmla="*/ 4779390 w 5173729"/>
              <a:gd name="connsiteY21" fmla="*/ 758858 h 1453464"/>
              <a:gd name="connsiteX22" fmla="*/ 4760536 w 5173729"/>
              <a:gd name="connsiteY22" fmla="*/ 730577 h 1453464"/>
              <a:gd name="connsiteX23" fmla="*/ 4751109 w 5173729"/>
              <a:gd name="connsiteY23" fmla="*/ 702297 h 1453464"/>
              <a:gd name="connsiteX24" fmla="*/ 4746396 w 5173729"/>
              <a:gd name="connsiteY24" fmla="*/ 688157 h 1453464"/>
              <a:gd name="connsiteX25" fmla="*/ 4713402 w 5173729"/>
              <a:gd name="connsiteY25" fmla="*/ 645736 h 1453464"/>
              <a:gd name="connsiteX26" fmla="*/ 4689835 w 5173729"/>
              <a:gd name="connsiteY26" fmla="*/ 608029 h 1453464"/>
              <a:gd name="connsiteX27" fmla="*/ 4670981 w 5173729"/>
              <a:gd name="connsiteY27" fmla="*/ 589175 h 1453464"/>
              <a:gd name="connsiteX28" fmla="*/ 4647414 w 5173729"/>
              <a:gd name="connsiteY28" fmla="*/ 565608 h 1453464"/>
              <a:gd name="connsiteX29" fmla="*/ 4637988 w 5173729"/>
              <a:gd name="connsiteY29" fmla="*/ 551468 h 1453464"/>
              <a:gd name="connsiteX30" fmla="*/ 4595567 w 5173729"/>
              <a:gd name="connsiteY30" fmla="*/ 518474 h 1453464"/>
              <a:gd name="connsiteX31" fmla="*/ 4581427 w 5173729"/>
              <a:gd name="connsiteY31" fmla="*/ 509047 h 1453464"/>
              <a:gd name="connsiteX32" fmla="*/ 4562573 w 5173729"/>
              <a:gd name="connsiteY32" fmla="*/ 504334 h 1453464"/>
              <a:gd name="connsiteX33" fmla="*/ 4543720 w 5173729"/>
              <a:gd name="connsiteY33" fmla="*/ 494907 h 1453464"/>
              <a:gd name="connsiteX34" fmla="*/ 4529579 w 5173729"/>
              <a:gd name="connsiteY34" fmla="*/ 485480 h 1453464"/>
              <a:gd name="connsiteX35" fmla="*/ 4515439 w 5173729"/>
              <a:gd name="connsiteY35" fmla="*/ 480767 h 1453464"/>
              <a:gd name="connsiteX36" fmla="*/ 4487159 w 5173729"/>
              <a:gd name="connsiteY36" fmla="*/ 452487 h 1453464"/>
              <a:gd name="connsiteX37" fmla="*/ 4473019 w 5173729"/>
              <a:gd name="connsiteY37" fmla="*/ 438346 h 1453464"/>
              <a:gd name="connsiteX38" fmla="*/ 4458878 w 5173729"/>
              <a:gd name="connsiteY38" fmla="*/ 428920 h 1453464"/>
              <a:gd name="connsiteX39" fmla="*/ 4449452 w 5173729"/>
              <a:gd name="connsiteY39" fmla="*/ 414779 h 1453464"/>
              <a:gd name="connsiteX40" fmla="*/ 4435311 w 5173729"/>
              <a:gd name="connsiteY40" fmla="*/ 410066 h 1453464"/>
              <a:gd name="connsiteX41" fmla="*/ 4430598 w 5173729"/>
              <a:gd name="connsiteY41" fmla="*/ 395926 h 1453464"/>
              <a:gd name="connsiteX42" fmla="*/ 4402318 w 5173729"/>
              <a:gd name="connsiteY42" fmla="*/ 386499 h 1453464"/>
              <a:gd name="connsiteX43" fmla="*/ 4388177 w 5173729"/>
              <a:gd name="connsiteY43" fmla="*/ 377072 h 1453464"/>
              <a:gd name="connsiteX44" fmla="*/ 4298623 w 5173729"/>
              <a:gd name="connsiteY44" fmla="*/ 353505 h 1453464"/>
              <a:gd name="connsiteX45" fmla="*/ 4284483 w 5173729"/>
              <a:gd name="connsiteY45" fmla="*/ 344078 h 1453464"/>
              <a:gd name="connsiteX46" fmla="*/ 4265629 w 5173729"/>
              <a:gd name="connsiteY46" fmla="*/ 334652 h 1453464"/>
              <a:gd name="connsiteX47" fmla="*/ 4232635 w 5173729"/>
              <a:gd name="connsiteY47" fmla="*/ 315798 h 1453464"/>
              <a:gd name="connsiteX48" fmla="*/ 4204355 w 5173729"/>
              <a:gd name="connsiteY48" fmla="*/ 296944 h 1453464"/>
              <a:gd name="connsiteX49" fmla="*/ 4190214 w 5173729"/>
              <a:gd name="connsiteY49" fmla="*/ 282804 h 1453464"/>
              <a:gd name="connsiteX50" fmla="*/ 4161934 w 5173729"/>
              <a:gd name="connsiteY50" fmla="*/ 273377 h 1453464"/>
              <a:gd name="connsiteX51" fmla="*/ 4119513 w 5173729"/>
              <a:gd name="connsiteY51" fmla="*/ 249810 h 1453464"/>
              <a:gd name="connsiteX52" fmla="*/ 4105373 w 5173729"/>
              <a:gd name="connsiteY52" fmla="*/ 240384 h 1453464"/>
              <a:gd name="connsiteX53" fmla="*/ 4025245 w 5173729"/>
              <a:gd name="connsiteY53" fmla="*/ 230957 h 1453464"/>
              <a:gd name="connsiteX54" fmla="*/ 4011105 w 5173729"/>
              <a:gd name="connsiteY54" fmla="*/ 221530 h 1453464"/>
              <a:gd name="connsiteX55" fmla="*/ 3978111 w 5173729"/>
              <a:gd name="connsiteY55" fmla="*/ 216817 h 1453464"/>
              <a:gd name="connsiteX56" fmla="*/ 3954544 w 5173729"/>
              <a:gd name="connsiteY56" fmla="*/ 212103 h 1453464"/>
              <a:gd name="connsiteX57" fmla="*/ 3940404 w 5173729"/>
              <a:gd name="connsiteY57" fmla="*/ 202676 h 1453464"/>
              <a:gd name="connsiteX58" fmla="*/ 3879130 w 5173729"/>
              <a:gd name="connsiteY58" fmla="*/ 193250 h 1453464"/>
              <a:gd name="connsiteX59" fmla="*/ 3813142 w 5173729"/>
              <a:gd name="connsiteY59" fmla="*/ 179109 h 1453464"/>
              <a:gd name="connsiteX60" fmla="*/ 3794289 w 5173729"/>
              <a:gd name="connsiteY60" fmla="*/ 174396 h 1453464"/>
              <a:gd name="connsiteX61" fmla="*/ 3742441 w 5173729"/>
              <a:gd name="connsiteY61" fmla="*/ 160256 h 1453464"/>
              <a:gd name="connsiteX62" fmla="*/ 3718874 w 5173729"/>
              <a:gd name="connsiteY62" fmla="*/ 146116 h 1453464"/>
              <a:gd name="connsiteX63" fmla="*/ 3685880 w 5173729"/>
              <a:gd name="connsiteY63" fmla="*/ 127262 h 1453464"/>
              <a:gd name="connsiteX64" fmla="*/ 3638746 w 5173729"/>
              <a:gd name="connsiteY64" fmla="*/ 117835 h 1453464"/>
              <a:gd name="connsiteX65" fmla="*/ 3615179 w 5173729"/>
              <a:gd name="connsiteY65" fmla="*/ 113122 h 1453464"/>
              <a:gd name="connsiteX66" fmla="*/ 3525625 w 5173729"/>
              <a:gd name="connsiteY66" fmla="*/ 103695 h 1453464"/>
              <a:gd name="connsiteX67" fmla="*/ 3440784 w 5173729"/>
              <a:gd name="connsiteY67" fmla="*/ 94268 h 1453464"/>
              <a:gd name="connsiteX68" fmla="*/ 3393650 w 5173729"/>
              <a:gd name="connsiteY68" fmla="*/ 84841 h 1453464"/>
              <a:gd name="connsiteX69" fmla="*/ 3238107 w 5173729"/>
              <a:gd name="connsiteY69" fmla="*/ 94268 h 1453464"/>
              <a:gd name="connsiteX70" fmla="*/ 3223967 w 5173729"/>
              <a:gd name="connsiteY70" fmla="*/ 98982 h 1453464"/>
              <a:gd name="connsiteX71" fmla="*/ 3124986 w 5173729"/>
              <a:gd name="connsiteY71" fmla="*/ 108408 h 1453464"/>
              <a:gd name="connsiteX72" fmla="*/ 3068425 w 5173729"/>
              <a:gd name="connsiteY72" fmla="*/ 98982 h 1453464"/>
              <a:gd name="connsiteX73" fmla="*/ 3054285 w 5173729"/>
              <a:gd name="connsiteY73" fmla="*/ 89555 h 1453464"/>
              <a:gd name="connsiteX74" fmla="*/ 3016577 w 5173729"/>
              <a:gd name="connsiteY74" fmla="*/ 80128 h 1453464"/>
              <a:gd name="connsiteX75" fmla="*/ 2983584 w 5173729"/>
              <a:gd name="connsiteY75" fmla="*/ 51847 h 1453464"/>
              <a:gd name="connsiteX76" fmla="*/ 2964730 w 5173729"/>
              <a:gd name="connsiteY76" fmla="*/ 47134 h 1453464"/>
              <a:gd name="connsiteX77" fmla="*/ 2936450 w 5173729"/>
              <a:gd name="connsiteY77" fmla="*/ 28280 h 1453464"/>
              <a:gd name="connsiteX78" fmla="*/ 2908169 w 5173729"/>
              <a:gd name="connsiteY78" fmla="*/ 18854 h 1453464"/>
              <a:gd name="connsiteX79" fmla="*/ 2894029 w 5173729"/>
              <a:gd name="connsiteY79" fmla="*/ 14140 h 1453464"/>
              <a:gd name="connsiteX80" fmla="*/ 2875175 w 5173729"/>
              <a:gd name="connsiteY80" fmla="*/ 4713 h 1453464"/>
              <a:gd name="connsiteX81" fmla="*/ 2832755 w 5173729"/>
              <a:gd name="connsiteY81" fmla="*/ 0 h 1453464"/>
              <a:gd name="connsiteX82" fmla="*/ 2696066 w 5173729"/>
              <a:gd name="connsiteY82" fmla="*/ 9427 h 1453464"/>
              <a:gd name="connsiteX83" fmla="*/ 2644219 w 5173729"/>
              <a:gd name="connsiteY83" fmla="*/ 14140 h 1453464"/>
              <a:gd name="connsiteX84" fmla="*/ 2601798 w 5173729"/>
              <a:gd name="connsiteY84" fmla="*/ 23567 h 1453464"/>
              <a:gd name="connsiteX85" fmla="*/ 2582944 w 5173729"/>
              <a:gd name="connsiteY85" fmla="*/ 32994 h 1453464"/>
              <a:gd name="connsiteX86" fmla="*/ 2498103 w 5173729"/>
              <a:gd name="connsiteY86" fmla="*/ 56561 h 1453464"/>
              <a:gd name="connsiteX87" fmla="*/ 2380268 w 5173729"/>
              <a:gd name="connsiteY87" fmla="*/ 65988 h 1453464"/>
              <a:gd name="connsiteX88" fmla="*/ 2295427 w 5173729"/>
              <a:gd name="connsiteY88" fmla="*/ 80128 h 1453464"/>
              <a:gd name="connsiteX89" fmla="*/ 2215299 w 5173729"/>
              <a:gd name="connsiteY89" fmla="*/ 94268 h 1453464"/>
              <a:gd name="connsiteX90" fmla="*/ 2158738 w 5173729"/>
              <a:gd name="connsiteY90" fmla="*/ 89555 h 1453464"/>
              <a:gd name="connsiteX91" fmla="*/ 2125744 w 5173729"/>
              <a:gd name="connsiteY91" fmla="*/ 80128 h 1453464"/>
              <a:gd name="connsiteX92" fmla="*/ 2083324 w 5173729"/>
              <a:gd name="connsiteY92" fmla="*/ 70701 h 1453464"/>
              <a:gd name="connsiteX93" fmla="*/ 1875934 w 5173729"/>
              <a:gd name="connsiteY93" fmla="*/ 61274 h 1453464"/>
              <a:gd name="connsiteX94" fmla="*/ 1819373 w 5173729"/>
              <a:gd name="connsiteY94" fmla="*/ 65988 h 1453464"/>
              <a:gd name="connsiteX95" fmla="*/ 1781666 w 5173729"/>
              <a:gd name="connsiteY95" fmla="*/ 84841 h 1453464"/>
              <a:gd name="connsiteX96" fmla="*/ 1762812 w 5173729"/>
              <a:gd name="connsiteY96" fmla="*/ 89555 h 1453464"/>
              <a:gd name="connsiteX97" fmla="*/ 1743959 w 5173729"/>
              <a:gd name="connsiteY97" fmla="*/ 98982 h 1453464"/>
              <a:gd name="connsiteX98" fmla="*/ 1729819 w 5173729"/>
              <a:gd name="connsiteY98" fmla="*/ 108408 h 1453464"/>
              <a:gd name="connsiteX99" fmla="*/ 1692111 w 5173729"/>
              <a:gd name="connsiteY99" fmla="*/ 117835 h 1453464"/>
              <a:gd name="connsiteX100" fmla="*/ 1673258 w 5173729"/>
              <a:gd name="connsiteY100" fmla="*/ 122549 h 1453464"/>
              <a:gd name="connsiteX101" fmla="*/ 1654404 w 5173729"/>
              <a:gd name="connsiteY101" fmla="*/ 131975 h 1453464"/>
              <a:gd name="connsiteX102" fmla="*/ 1635551 w 5173729"/>
              <a:gd name="connsiteY102" fmla="*/ 136689 h 1453464"/>
              <a:gd name="connsiteX103" fmla="*/ 1522429 w 5173729"/>
              <a:gd name="connsiteY103" fmla="*/ 141402 h 1453464"/>
              <a:gd name="connsiteX104" fmla="*/ 1489435 w 5173729"/>
              <a:gd name="connsiteY104" fmla="*/ 150829 h 1453464"/>
              <a:gd name="connsiteX105" fmla="*/ 1470581 w 5173729"/>
              <a:gd name="connsiteY105" fmla="*/ 155542 h 1453464"/>
              <a:gd name="connsiteX106" fmla="*/ 1437588 w 5173729"/>
              <a:gd name="connsiteY106" fmla="*/ 164969 h 1453464"/>
              <a:gd name="connsiteX107" fmla="*/ 1399880 w 5173729"/>
              <a:gd name="connsiteY107" fmla="*/ 174396 h 1453464"/>
              <a:gd name="connsiteX108" fmla="*/ 1385740 w 5173729"/>
              <a:gd name="connsiteY108" fmla="*/ 179109 h 1453464"/>
              <a:gd name="connsiteX109" fmla="*/ 1366887 w 5173729"/>
              <a:gd name="connsiteY109" fmla="*/ 188536 h 1453464"/>
              <a:gd name="connsiteX110" fmla="*/ 1315039 w 5173729"/>
              <a:gd name="connsiteY110" fmla="*/ 197963 h 1453464"/>
              <a:gd name="connsiteX111" fmla="*/ 1258478 w 5173729"/>
              <a:gd name="connsiteY111" fmla="*/ 212103 h 1453464"/>
              <a:gd name="connsiteX112" fmla="*/ 1230198 w 5173729"/>
              <a:gd name="connsiteY112" fmla="*/ 216817 h 1453464"/>
              <a:gd name="connsiteX113" fmla="*/ 1206631 w 5173729"/>
              <a:gd name="connsiteY113" fmla="*/ 226243 h 1453464"/>
              <a:gd name="connsiteX114" fmla="*/ 1168924 w 5173729"/>
              <a:gd name="connsiteY114" fmla="*/ 235670 h 1453464"/>
              <a:gd name="connsiteX115" fmla="*/ 1121790 w 5173729"/>
              <a:gd name="connsiteY115" fmla="*/ 259237 h 1453464"/>
              <a:gd name="connsiteX116" fmla="*/ 1112363 w 5173729"/>
              <a:gd name="connsiteY116" fmla="*/ 273377 h 1453464"/>
              <a:gd name="connsiteX117" fmla="*/ 1098223 w 5173729"/>
              <a:gd name="connsiteY117" fmla="*/ 278091 h 1453464"/>
              <a:gd name="connsiteX118" fmla="*/ 1074656 w 5173729"/>
              <a:gd name="connsiteY118" fmla="*/ 287518 h 1453464"/>
              <a:gd name="connsiteX119" fmla="*/ 1041662 w 5173729"/>
              <a:gd name="connsiteY119" fmla="*/ 296944 h 1453464"/>
              <a:gd name="connsiteX120" fmla="*/ 1027522 w 5173729"/>
              <a:gd name="connsiteY120" fmla="*/ 306371 h 1453464"/>
              <a:gd name="connsiteX121" fmla="*/ 989814 w 5173729"/>
              <a:gd name="connsiteY121" fmla="*/ 315798 h 1453464"/>
              <a:gd name="connsiteX122" fmla="*/ 970961 w 5173729"/>
              <a:gd name="connsiteY122" fmla="*/ 325225 h 1453464"/>
              <a:gd name="connsiteX123" fmla="*/ 956821 w 5173729"/>
              <a:gd name="connsiteY123" fmla="*/ 329938 h 1453464"/>
              <a:gd name="connsiteX124" fmla="*/ 923827 w 5173729"/>
              <a:gd name="connsiteY124" fmla="*/ 344078 h 1453464"/>
              <a:gd name="connsiteX125" fmla="*/ 904973 w 5173729"/>
              <a:gd name="connsiteY125" fmla="*/ 358219 h 1453464"/>
              <a:gd name="connsiteX126" fmla="*/ 886120 w 5173729"/>
              <a:gd name="connsiteY126" fmla="*/ 362932 h 1453464"/>
              <a:gd name="connsiteX127" fmla="*/ 876693 w 5173729"/>
              <a:gd name="connsiteY127" fmla="*/ 377072 h 1453464"/>
              <a:gd name="connsiteX128" fmla="*/ 862553 w 5173729"/>
              <a:gd name="connsiteY128" fmla="*/ 386499 h 1453464"/>
              <a:gd name="connsiteX129" fmla="*/ 838986 w 5173729"/>
              <a:gd name="connsiteY129" fmla="*/ 405353 h 1453464"/>
              <a:gd name="connsiteX130" fmla="*/ 815419 w 5173729"/>
              <a:gd name="connsiteY130" fmla="*/ 424206 h 1453464"/>
              <a:gd name="connsiteX131" fmla="*/ 801278 w 5173729"/>
              <a:gd name="connsiteY131" fmla="*/ 433633 h 1453464"/>
              <a:gd name="connsiteX132" fmla="*/ 787138 w 5173729"/>
              <a:gd name="connsiteY132" fmla="*/ 447773 h 1453464"/>
              <a:gd name="connsiteX133" fmla="*/ 772998 w 5173729"/>
              <a:gd name="connsiteY133" fmla="*/ 452487 h 1453464"/>
              <a:gd name="connsiteX134" fmla="*/ 763571 w 5173729"/>
              <a:gd name="connsiteY134" fmla="*/ 466627 h 1453464"/>
              <a:gd name="connsiteX135" fmla="*/ 735291 w 5173729"/>
              <a:gd name="connsiteY135" fmla="*/ 476054 h 1453464"/>
              <a:gd name="connsiteX136" fmla="*/ 711724 w 5173729"/>
              <a:gd name="connsiteY136" fmla="*/ 494907 h 1453464"/>
              <a:gd name="connsiteX137" fmla="*/ 702297 w 5173729"/>
              <a:gd name="connsiteY137" fmla="*/ 509047 h 1453464"/>
              <a:gd name="connsiteX138" fmla="*/ 683443 w 5173729"/>
              <a:gd name="connsiteY138" fmla="*/ 518474 h 1453464"/>
              <a:gd name="connsiteX139" fmla="*/ 669303 w 5173729"/>
              <a:gd name="connsiteY139" fmla="*/ 532615 h 1453464"/>
              <a:gd name="connsiteX140" fmla="*/ 650450 w 5173729"/>
              <a:gd name="connsiteY140" fmla="*/ 542041 h 1453464"/>
              <a:gd name="connsiteX141" fmla="*/ 626883 w 5173729"/>
              <a:gd name="connsiteY141" fmla="*/ 560895 h 1453464"/>
              <a:gd name="connsiteX142" fmla="*/ 617456 w 5173729"/>
              <a:gd name="connsiteY142" fmla="*/ 579749 h 1453464"/>
              <a:gd name="connsiteX143" fmla="*/ 603315 w 5173729"/>
              <a:gd name="connsiteY143" fmla="*/ 593889 h 1453464"/>
              <a:gd name="connsiteX144" fmla="*/ 598602 w 5173729"/>
              <a:gd name="connsiteY144" fmla="*/ 608029 h 1453464"/>
              <a:gd name="connsiteX145" fmla="*/ 579748 w 5173729"/>
              <a:gd name="connsiteY145" fmla="*/ 612742 h 1453464"/>
              <a:gd name="connsiteX146" fmla="*/ 565608 w 5173729"/>
              <a:gd name="connsiteY146" fmla="*/ 617456 h 1453464"/>
              <a:gd name="connsiteX147" fmla="*/ 542041 w 5173729"/>
              <a:gd name="connsiteY147" fmla="*/ 636309 h 1453464"/>
              <a:gd name="connsiteX148" fmla="*/ 532614 w 5173729"/>
              <a:gd name="connsiteY148" fmla="*/ 650450 h 1453464"/>
              <a:gd name="connsiteX149" fmla="*/ 518474 w 5173729"/>
              <a:gd name="connsiteY149" fmla="*/ 664590 h 1453464"/>
              <a:gd name="connsiteX150" fmla="*/ 513761 w 5173729"/>
              <a:gd name="connsiteY150" fmla="*/ 683443 h 1453464"/>
              <a:gd name="connsiteX151" fmla="*/ 504334 w 5173729"/>
              <a:gd name="connsiteY151" fmla="*/ 702297 h 1453464"/>
              <a:gd name="connsiteX152" fmla="*/ 494907 w 5173729"/>
              <a:gd name="connsiteY152" fmla="*/ 740004 h 1453464"/>
              <a:gd name="connsiteX153" fmla="*/ 480767 w 5173729"/>
              <a:gd name="connsiteY153" fmla="*/ 777711 h 1453464"/>
              <a:gd name="connsiteX154" fmla="*/ 461913 w 5173729"/>
              <a:gd name="connsiteY154" fmla="*/ 787138 h 1453464"/>
              <a:gd name="connsiteX155" fmla="*/ 447773 w 5173729"/>
              <a:gd name="connsiteY155" fmla="*/ 801278 h 1453464"/>
              <a:gd name="connsiteX156" fmla="*/ 433633 w 5173729"/>
              <a:gd name="connsiteY156" fmla="*/ 810705 h 1453464"/>
              <a:gd name="connsiteX157" fmla="*/ 405353 w 5173729"/>
              <a:gd name="connsiteY157" fmla="*/ 834272 h 1453464"/>
              <a:gd name="connsiteX158" fmla="*/ 381786 w 5173729"/>
              <a:gd name="connsiteY158" fmla="*/ 867266 h 1453464"/>
              <a:gd name="connsiteX159" fmla="*/ 367645 w 5173729"/>
              <a:gd name="connsiteY159" fmla="*/ 876693 h 1453464"/>
              <a:gd name="connsiteX160" fmla="*/ 362932 w 5173729"/>
              <a:gd name="connsiteY160" fmla="*/ 890833 h 1453464"/>
              <a:gd name="connsiteX161" fmla="*/ 329938 w 5173729"/>
              <a:gd name="connsiteY161" fmla="*/ 928540 h 1453464"/>
              <a:gd name="connsiteX162" fmla="*/ 311085 w 5173729"/>
              <a:gd name="connsiteY162" fmla="*/ 942680 h 1453464"/>
              <a:gd name="connsiteX163" fmla="*/ 301658 w 5173729"/>
              <a:gd name="connsiteY163" fmla="*/ 956821 h 1453464"/>
              <a:gd name="connsiteX164" fmla="*/ 287518 w 5173729"/>
              <a:gd name="connsiteY164" fmla="*/ 966247 h 1453464"/>
              <a:gd name="connsiteX165" fmla="*/ 268664 w 5173729"/>
              <a:gd name="connsiteY165" fmla="*/ 980388 h 1453464"/>
              <a:gd name="connsiteX166" fmla="*/ 245097 w 5173729"/>
              <a:gd name="connsiteY166" fmla="*/ 1003955 h 1453464"/>
              <a:gd name="connsiteX167" fmla="*/ 226243 w 5173729"/>
              <a:gd name="connsiteY167" fmla="*/ 1022808 h 1453464"/>
              <a:gd name="connsiteX168" fmla="*/ 216817 w 5173729"/>
              <a:gd name="connsiteY168" fmla="*/ 1036949 h 1453464"/>
              <a:gd name="connsiteX169" fmla="*/ 202676 w 5173729"/>
              <a:gd name="connsiteY169" fmla="*/ 1046375 h 1453464"/>
              <a:gd name="connsiteX170" fmla="*/ 183823 w 5173729"/>
              <a:gd name="connsiteY170" fmla="*/ 1069942 h 1453464"/>
              <a:gd name="connsiteX171" fmla="*/ 160256 w 5173729"/>
              <a:gd name="connsiteY171" fmla="*/ 1093509 h 1453464"/>
              <a:gd name="connsiteX172" fmla="*/ 150829 w 5173729"/>
              <a:gd name="connsiteY172" fmla="*/ 1107650 h 1453464"/>
              <a:gd name="connsiteX173" fmla="*/ 122548 w 5173729"/>
              <a:gd name="connsiteY173" fmla="*/ 1135930 h 1453464"/>
              <a:gd name="connsiteX174" fmla="*/ 117835 w 5173729"/>
              <a:gd name="connsiteY174" fmla="*/ 1150070 h 1453464"/>
              <a:gd name="connsiteX175" fmla="*/ 113122 w 5173729"/>
              <a:gd name="connsiteY175" fmla="*/ 1168924 h 1453464"/>
              <a:gd name="connsiteX176" fmla="*/ 98981 w 5173729"/>
              <a:gd name="connsiteY176" fmla="*/ 1187777 h 1453464"/>
              <a:gd name="connsiteX177" fmla="*/ 94268 w 5173729"/>
              <a:gd name="connsiteY177" fmla="*/ 1206631 h 1453464"/>
              <a:gd name="connsiteX178" fmla="*/ 70701 w 5173729"/>
              <a:gd name="connsiteY178" fmla="*/ 1230198 h 1453464"/>
              <a:gd name="connsiteX179" fmla="*/ 56561 w 5173729"/>
              <a:gd name="connsiteY179" fmla="*/ 1244338 h 1453464"/>
              <a:gd name="connsiteX180" fmla="*/ 42421 w 5173729"/>
              <a:gd name="connsiteY180" fmla="*/ 1272619 h 1453464"/>
              <a:gd name="connsiteX181" fmla="*/ 28280 w 5173729"/>
              <a:gd name="connsiteY181" fmla="*/ 1282045 h 1453464"/>
              <a:gd name="connsiteX182" fmla="*/ 23567 w 5173729"/>
              <a:gd name="connsiteY182" fmla="*/ 1305612 h 1453464"/>
              <a:gd name="connsiteX183" fmla="*/ 14140 w 5173729"/>
              <a:gd name="connsiteY183" fmla="*/ 1319753 h 1453464"/>
              <a:gd name="connsiteX184" fmla="*/ 4713 w 5173729"/>
              <a:gd name="connsiteY184" fmla="*/ 1338606 h 1453464"/>
              <a:gd name="connsiteX185" fmla="*/ 0 w 5173729"/>
              <a:gd name="connsiteY185" fmla="*/ 1357460 h 1453464"/>
              <a:gd name="connsiteX186" fmla="*/ 23567 w 5173729"/>
              <a:gd name="connsiteY186" fmla="*/ 1385740 h 1453464"/>
              <a:gd name="connsiteX187" fmla="*/ 37707 w 5173729"/>
              <a:gd name="connsiteY187" fmla="*/ 1390454 h 1453464"/>
              <a:gd name="connsiteX188" fmla="*/ 56561 w 5173729"/>
              <a:gd name="connsiteY188" fmla="*/ 1399880 h 1453464"/>
              <a:gd name="connsiteX189" fmla="*/ 155542 w 5173729"/>
              <a:gd name="connsiteY189" fmla="*/ 1395167 h 1453464"/>
              <a:gd name="connsiteX190" fmla="*/ 645736 w 5173729"/>
              <a:gd name="connsiteY190" fmla="*/ 1381027 h 1453464"/>
              <a:gd name="connsiteX191" fmla="*/ 683443 w 5173729"/>
              <a:gd name="connsiteY191" fmla="*/ 1376313 h 1453464"/>
              <a:gd name="connsiteX192" fmla="*/ 721151 w 5173729"/>
              <a:gd name="connsiteY192" fmla="*/ 1366887 h 1453464"/>
              <a:gd name="connsiteX193" fmla="*/ 768285 w 5173729"/>
              <a:gd name="connsiteY193" fmla="*/ 1362173 h 1453464"/>
              <a:gd name="connsiteX194" fmla="*/ 848412 w 5173729"/>
              <a:gd name="connsiteY194" fmla="*/ 1366887 h 1453464"/>
              <a:gd name="connsiteX195" fmla="*/ 867266 w 5173729"/>
              <a:gd name="connsiteY195" fmla="*/ 1381027 h 1453464"/>
              <a:gd name="connsiteX196" fmla="*/ 886120 w 5173729"/>
              <a:gd name="connsiteY196" fmla="*/ 1385740 h 1453464"/>
              <a:gd name="connsiteX197" fmla="*/ 904973 w 5173729"/>
              <a:gd name="connsiteY197" fmla="*/ 1395167 h 1453464"/>
              <a:gd name="connsiteX198" fmla="*/ 928540 w 5173729"/>
              <a:gd name="connsiteY198" fmla="*/ 1399880 h 1453464"/>
              <a:gd name="connsiteX199" fmla="*/ 952107 w 5173729"/>
              <a:gd name="connsiteY199" fmla="*/ 1414021 h 1453464"/>
              <a:gd name="connsiteX200" fmla="*/ 985101 w 5173729"/>
              <a:gd name="connsiteY200" fmla="*/ 1423447 h 1453464"/>
              <a:gd name="connsiteX201" fmla="*/ 1055802 w 5173729"/>
              <a:gd name="connsiteY201" fmla="*/ 1437588 h 1453464"/>
              <a:gd name="connsiteX202" fmla="*/ 1183064 w 5173729"/>
              <a:gd name="connsiteY202" fmla="*/ 1437588 h 1453464"/>
              <a:gd name="connsiteX203" fmla="*/ 1201918 w 5173729"/>
              <a:gd name="connsiteY203" fmla="*/ 1428161 h 1453464"/>
              <a:gd name="connsiteX204" fmla="*/ 1234911 w 5173729"/>
              <a:gd name="connsiteY204" fmla="*/ 1404594 h 1453464"/>
              <a:gd name="connsiteX205" fmla="*/ 1267905 w 5173729"/>
              <a:gd name="connsiteY205" fmla="*/ 1395167 h 1453464"/>
              <a:gd name="connsiteX206" fmla="*/ 1315039 w 5173729"/>
              <a:gd name="connsiteY206" fmla="*/ 1381027 h 1453464"/>
              <a:gd name="connsiteX207" fmla="*/ 1588417 w 5173729"/>
              <a:gd name="connsiteY207" fmla="*/ 1371600 h 1453464"/>
              <a:gd name="connsiteX208" fmla="*/ 1838227 w 5173729"/>
              <a:gd name="connsiteY208" fmla="*/ 1376313 h 1453464"/>
              <a:gd name="connsiteX209" fmla="*/ 1875934 w 5173729"/>
              <a:gd name="connsiteY209" fmla="*/ 1385740 h 1453464"/>
              <a:gd name="connsiteX210" fmla="*/ 1923068 w 5173729"/>
              <a:gd name="connsiteY210" fmla="*/ 1390454 h 1453464"/>
              <a:gd name="connsiteX211" fmla="*/ 1965489 w 5173729"/>
              <a:gd name="connsiteY211" fmla="*/ 1395167 h 1453464"/>
              <a:gd name="connsiteX212" fmla="*/ 2078610 w 5173729"/>
              <a:gd name="connsiteY212" fmla="*/ 1390454 h 1453464"/>
              <a:gd name="connsiteX213" fmla="*/ 2111604 w 5173729"/>
              <a:gd name="connsiteY213" fmla="*/ 1381027 h 1453464"/>
              <a:gd name="connsiteX214" fmla="*/ 2149311 w 5173729"/>
              <a:gd name="connsiteY214" fmla="*/ 1371600 h 1453464"/>
              <a:gd name="connsiteX215" fmla="*/ 2163452 w 5173729"/>
              <a:gd name="connsiteY215" fmla="*/ 1366887 h 1453464"/>
              <a:gd name="connsiteX216" fmla="*/ 2205872 w 5173729"/>
              <a:gd name="connsiteY216" fmla="*/ 1357460 h 1453464"/>
              <a:gd name="connsiteX217" fmla="*/ 2253006 w 5173729"/>
              <a:gd name="connsiteY217" fmla="*/ 1348033 h 1453464"/>
              <a:gd name="connsiteX218" fmla="*/ 2582944 w 5173729"/>
              <a:gd name="connsiteY218" fmla="*/ 1352746 h 1453464"/>
              <a:gd name="connsiteX219" fmla="*/ 2601798 w 5173729"/>
              <a:gd name="connsiteY219" fmla="*/ 1362173 h 1453464"/>
              <a:gd name="connsiteX220" fmla="*/ 2620652 w 5173729"/>
              <a:gd name="connsiteY220" fmla="*/ 1366887 h 1453464"/>
              <a:gd name="connsiteX221" fmla="*/ 2729060 w 5173729"/>
              <a:gd name="connsiteY221" fmla="*/ 1381027 h 1453464"/>
              <a:gd name="connsiteX222" fmla="*/ 3176833 w 5173729"/>
              <a:gd name="connsiteY222" fmla="*/ 1399880 h 1453464"/>
              <a:gd name="connsiteX223" fmla="*/ 3436070 w 5173729"/>
              <a:gd name="connsiteY223" fmla="*/ 1404594 h 1453464"/>
              <a:gd name="connsiteX224" fmla="*/ 3473777 w 5173729"/>
              <a:gd name="connsiteY224" fmla="*/ 1395167 h 1453464"/>
              <a:gd name="connsiteX225" fmla="*/ 3563332 w 5173729"/>
              <a:gd name="connsiteY225" fmla="*/ 1390454 h 1453464"/>
              <a:gd name="connsiteX226" fmla="*/ 3676454 w 5173729"/>
              <a:gd name="connsiteY226" fmla="*/ 1376313 h 1453464"/>
              <a:gd name="connsiteX227" fmla="*/ 3926264 w 5173729"/>
              <a:gd name="connsiteY227" fmla="*/ 1371600 h 1453464"/>
              <a:gd name="connsiteX228" fmla="*/ 4147794 w 5173729"/>
              <a:gd name="connsiteY228" fmla="*/ 1357460 h 1453464"/>
              <a:gd name="connsiteX229" fmla="*/ 4341043 w 5173729"/>
              <a:gd name="connsiteY229" fmla="*/ 1343320 h 1453464"/>
              <a:gd name="connsiteX230" fmla="*/ 4421171 w 5173729"/>
              <a:gd name="connsiteY230" fmla="*/ 1352746 h 1453464"/>
              <a:gd name="connsiteX231" fmla="*/ 4463592 w 5173729"/>
              <a:gd name="connsiteY231" fmla="*/ 1366887 h 1453464"/>
              <a:gd name="connsiteX232" fmla="*/ 4524866 w 5173729"/>
              <a:gd name="connsiteY232" fmla="*/ 1376313 h 1453464"/>
              <a:gd name="connsiteX233" fmla="*/ 4680408 w 5173729"/>
              <a:gd name="connsiteY233" fmla="*/ 1371600 h 1453464"/>
              <a:gd name="connsiteX234" fmla="*/ 4699262 w 5173729"/>
              <a:gd name="connsiteY234" fmla="*/ 1362173 h 1453464"/>
              <a:gd name="connsiteX235" fmla="*/ 4727542 w 5173729"/>
              <a:gd name="connsiteY235" fmla="*/ 1352746 h 1453464"/>
              <a:gd name="connsiteX236" fmla="*/ 4741683 w 5173729"/>
              <a:gd name="connsiteY236" fmla="*/ 1343320 h 1453464"/>
              <a:gd name="connsiteX237" fmla="*/ 4774676 w 5173729"/>
              <a:gd name="connsiteY237" fmla="*/ 1338606 h 1453464"/>
              <a:gd name="connsiteX238" fmla="*/ 4812384 w 5173729"/>
              <a:gd name="connsiteY238" fmla="*/ 1324466 h 1453464"/>
              <a:gd name="connsiteX239" fmla="*/ 4840664 w 5173729"/>
              <a:gd name="connsiteY239" fmla="*/ 1315039 h 1453464"/>
              <a:gd name="connsiteX240" fmla="*/ 4859518 w 5173729"/>
              <a:gd name="connsiteY240" fmla="*/ 1310326 h 1453464"/>
              <a:gd name="connsiteX241" fmla="*/ 4892511 w 5173729"/>
              <a:gd name="connsiteY241" fmla="*/ 1300899 h 1453464"/>
              <a:gd name="connsiteX242" fmla="*/ 5076334 w 5173729"/>
              <a:gd name="connsiteY242" fmla="*/ 1310326 h 1453464"/>
              <a:gd name="connsiteX243" fmla="*/ 5147035 w 5173729"/>
              <a:gd name="connsiteY243" fmla="*/ 1324466 h 1453464"/>
              <a:gd name="connsiteX244" fmla="*/ 5170602 w 5173729"/>
              <a:gd name="connsiteY244" fmla="*/ 1277332 h 1453464"/>
              <a:gd name="connsiteX245" fmla="*/ 5161175 w 5173729"/>
              <a:gd name="connsiteY245" fmla="*/ 1282045 h 145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5173729" h="1453464">
                <a:moveTo>
                  <a:pt x="5161175" y="1282045"/>
                </a:moveTo>
                <a:cubicBezTo>
                  <a:pt x="5156462" y="1280474"/>
                  <a:pt x="5147351" y="1273940"/>
                  <a:pt x="5142322" y="1267905"/>
                </a:cubicBezTo>
                <a:cubicBezTo>
                  <a:pt x="5122986" y="1244702"/>
                  <a:pt x="5155372" y="1259686"/>
                  <a:pt x="5123468" y="1249052"/>
                </a:cubicBezTo>
                <a:cubicBezTo>
                  <a:pt x="5120326" y="1242767"/>
                  <a:pt x="5117765" y="1236156"/>
                  <a:pt x="5114041" y="1230198"/>
                </a:cubicBezTo>
                <a:cubicBezTo>
                  <a:pt x="5093660" y="1197587"/>
                  <a:pt x="5104447" y="1224983"/>
                  <a:pt x="5095188" y="1197204"/>
                </a:cubicBezTo>
                <a:cubicBezTo>
                  <a:pt x="5093617" y="1183064"/>
                  <a:pt x="5093925" y="1168586"/>
                  <a:pt x="5090474" y="1154784"/>
                </a:cubicBezTo>
                <a:cubicBezTo>
                  <a:pt x="5089100" y="1149288"/>
                  <a:pt x="5083858" y="1145562"/>
                  <a:pt x="5081047" y="1140643"/>
                </a:cubicBezTo>
                <a:cubicBezTo>
                  <a:pt x="5066328" y="1114883"/>
                  <a:pt x="5079693" y="1127171"/>
                  <a:pt x="5057480" y="1112363"/>
                </a:cubicBezTo>
                <a:cubicBezTo>
                  <a:pt x="5047146" y="1081359"/>
                  <a:pt x="5056280" y="1101737"/>
                  <a:pt x="5015060" y="1060516"/>
                </a:cubicBezTo>
                <a:lnTo>
                  <a:pt x="4986779" y="1032235"/>
                </a:lnTo>
                <a:lnTo>
                  <a:pt x="4972639" y="1018095"/>
                </a:lnTo>
                <a:lnTo>
                  <a:pt x="4958499" y="1003955"/>
                </a:lnTo>
                <a:cubicBezTo>
                  <a:pt x="4955140" y="995557"/>
                  <a:pt x="4945650" y="969941"/>
                  <a:pt x="4939645" y="961534"/>
                </a:cubicBezTo>
                <a:cubicBezTo>
                  <a:pt x="4935771" y="956110"/>
                  <a:pt x="4930218" y="952107"/>
                  <a:pt x="4925505" y="947394"/>
                </a:cubicBezTo>
                <a:cubicBezTo>
                  <a:pt x="4917764" y="916427"/>
                  <a:pt x="4925832" y="939717"/>
                  <a:pt x="4911365" y="914400"/>
                </a:cubicBezTo>
                <a:cubicBezTo>
                  <a:pt x="4907879" y="908299"/>
                  <a:pt x="4906022" y="901264"/>
                  <a:pt x="4901938" y="895546"/>
                </a:cubicBezTo>
                <a:cubicBezTo>
                  <a:pt x="4894363" y="884940"/>
                  <a:pt x="4878847" y="874693"/>
                  <a:pt x="4868944" y="867266"/>
                </a:cubicBezTo>
                <a:cubicBezTo>
                  <a:pt x="4854528" y="824016"/>
                  <a:pt x="4879620" y="890351"/>
                  <a:pt x="4845377" y="838986"/>
                </a:cubicBezTo>
                <a:cubicBezTo>
                  <a:pt x="4820239" y="801278"/>
                  <a:pt x="4852449" y="816203"/>
                  <a:pt x="4821810" y="805992"/>
                </a:cubicBezTo>
                <a:cubicBezTo>
                  <a:pt x="4818668" y="799707"/>
                  <a:pt x="4816882" y="792536"/>
                  <a:pt x="4812384" y="787138"/>
                </a:cubicBezTo>
                <a:cubicBezTo>
                  <a:pt x="4808757" y="782786"/>
                  <a:pt x="4801782" y="782135"/>
                  <a:pt x="4798243" y="777711"/>
                </a:cubicBezTo>
                <a:cubicBezTo>
                  <a:pt x="4779961" y="754858"/>
                  <a:pt x="4810242" y="769141"/>
                  <a:pt x="4779390" y="758858"/>
                </a:cubicBezTo>
                <a:cubicBezTo>
                  <a:pt x="4773105" y="749431"/>
                  <a:pt x="4764119" y="741325"/>
                  <a:pt x="4760536" y="730577"/>
                </a:cubicBezTo>
                <a:lnTo>
                  <a:pt x="4751109" y="702297"/>
                </a:lnTo>
                <a:cubicBezTo>
                  <a:pt x="4749538" y="697584"/>
                  <a:pt x="4749152" y="692291"/>
                  <a:pt x="4746396" y="688157"/>
                </a:cubicBezTo>
                <a:cubicBezTo>
                  <a:pt x="4723845" y="654330"/>
                  <a:pt x="4735553" y="667887"/>
                  <a:pt x="4713402" y="645736"/>
                </a:cubicBezTo>
                <a:cubicBezTo>
                  <a:pt x="4702184" y="612082"/>
                  <a:pt x="4712243" y="622968"/>
                  <a:pt x="4689835" y="608029"/>
                </a:cubicBezTo>
                <a:cubicBezTo>
                  <a:pt x="4677268" y="570324"/>
                  <a:pt x="4696119" y="614313"/>
                  <a:pt x="4670981" y="589175"/>
                </a:cubicBezTo>
                <a:cubicBezTo>
                  <a:pt x="4641859" y="560053"/>
                  <a:pt x="4680578" y="576663"/>
                  <a:pt x="4647414" y="565608"/>
                </a:cubicBezTo>
                <a:cubicBezTo>
                  <a:pt x="4644272" y="560895"/>
                  <a:pt x="4641614" y="555820"/>
                  <a:pt x="4637988" y="551468"/>
                </a:cubicBezTo>
                <a:cubicBezTo>
                  <a:pt x="4624146" y="534857"/>
                  <a:pt x="4615269" y="531609"/>
                  <a:pt x="4595567" y="518474"/>
                </a:cubicBezTo>
                <a:cubicBezTo>
                  <a:pt x="4590854" y="515332"/>
                  <a:pt x="4586923" y="510421"/>
                  <a:pt x="4581427" y="509047"/>
                </a:cubicBezTo>
                <a:lnTo>
                  <a:pt x="4562573" y="504334"/>
                </a:lnTo>
                <a:cubicBezTo>
                  <a:pt x="4556289" y="501192"/>
                  <a:pt x="4549820" y="498393"/>
                  <a:pt x="4543720" y="494907"/>
                </a:cubicBezTo>
                <a:cubicBezTo>
                  <a:pt x="4538801" y="492096"/>
                  <a:pt x="4534646" y="488013"/>
                  <a:pt x="4529579" y="485480"/>
                </a:cubicBezTo>
                <a:cubicBezTo>
                  <a:pt x="4525135" y="483258"/>
                  <a:pt x="4520152" y="482338"/>
                  <a:pt x="4515439" y="480767"/>
                </a:cubicBezTo>
                <a:lnTo>
                  <a:pt x="4487159" y="452487"/>
                </a:lnTo>
                <a:cubicBezTo>
                  <a:pt x="4482446" y="447773"/>
                  <a:pt x="4478566" y="442043"/>
                  <a:pt x="4473019" y="438346"/>
                </a:cubicBezTo>
                <a:lnTo>
                  <a:pt x="4458878" y="428920"/>
                </a:lnTo>
                <a:cubicBezTo>
                  <a:pt x="4455736" y="424206"/>
                  <a:pt x="4453875" y="418318"/>
                  <a:pt x="4449452" y="414779"/>
                </a:cubicBezTo>
                <a:cubicBezTo>
                  <a:pt x="4445572" y="411675"/>
                  <a:pt x="4438824" y="413579"/>
                  <a:pt x="4435311" y="410066"/>
                </a:cubicBezTo>
                <a:cubicBezTo>
                  <a:pt x="4431798" y="406553"/>
                  <a:pt x="4434641" y="398814"/>
                  <a:pt x="4430598" y="395926"/>
                </a:cubicBezTo>
                <a:cubicBezTo>
                  <a:pt x="4422512" y="390150"/>
                  <a:pt x="4402318" y="386499"/>
                  <a:pt x="4402318" y="386499"/>
                </a:cubicBezTo>
                <a:cubicBezTo>
                  <a:pt x="4397604" y="383357"/>
                  <a:pt x="4393592" y="378738"/>
                  <a:pt x="4388177" y="377072"/>
                </a:cubicBezTo>
                <a:cubicBezTo>
                  <a:pt x="4365421" y="370070"/>
                  <a:pt x="4319969" y="367736"/>
                  <a:pt x="4298623" y="353505"/>
                </a:cubicBezTo>
                <a:cubicBezTo>
                  <a:pt x="4293910" y="350363"/>
                  <a:pt x="4289401" y="346888"/>
                  <a:pt x="4284483" y="344078"/>
                </a:cubicBezTo>
                <a:cubicBezTo>
                  <a:pt x="4278382" y="340592"/>
                  <a:pt x="4271587" y="338376"/>
                  <a:pt x="4265629" y="334652"/>
                </a:cubicBezTo>
                <a:cubicBezTo>
                  <a:pt x="4233014" y="314268"/>
                  <a:pt x="4260417" y="325058"/>
                  <a:pt x="4232635" y="315798"/>
                </a:cubicBezTo>
                <a:cubicBezTo>
                  <a:pt x="4187531" y="270694"/>
                  <a:pt x="4245279" y="324227"/>
                  <a:pt x="4204355" y="296944"/>
                </a:cubicBezTo>
                <a:cubicBezTo>
                  <a:pt x="4198809" y="293246"/>
                  <a:pt x="4196041" y="286041"/>
                  <a:pt x="4190214" y="282804"/>
                </a:cubicBezTo>
                <a:cubicBezTo>
                  <a:pt x="4181528" y="277978"/>
                  <a:pt x="4161934" y="273377"/>
                  <a:pt x="4161934" y="273377"/>
                </a:cubicBezTo>
                <a:cubicBezTo>
                  <a:pt x="4117561" y="229004"/>
                  <a:pt x="4188712" y="295940"/>
                  <a:pt x="4119513" y="249810"/>
                </a:cubicBezTo>
                <a:cubicBezTo>
                  <a:pt x="4114800" y="246668"/>
                  <a:pt x="4110747" y="242175"/>
                  <a:pt x="4105373" y="240384"/>
                </a:cubicBezTo>
                <a:cubicBezTo>
                  <a:pt x="4091181" y="235653"/>
                  <a:pt x="4029945" y="231384"/>
                  <a:pt x="4025245" y="230957"/>
                </a:cubicBezTo>
                <a:cubicBezTo>
                  <a:pt x="4020532" y="227815"/>
                  <a:pt x="4016531" y="223158"/>
                  <a:pt x="4011105" y="221530"/>
                </a:cubicBezTo>
                <a:cubicBezTo>
                  <a:pt x="4000464" y="218338"/>
                  <a:pt x="3989069" y="218643"/>
                  <a:pt x="3978111" y="216817"/>
                </a:cubicBezTo>
                <a:cubicBezTo>
                  <a:pt x="3970209" y="215500"/>
                  <a:pt x="3962400" y="213674"/>
                  <a:pt x="3954544" y="212103"/>
                </a:cubicBezTo>
                <a:cubicBezTo>
                  <a:pt x="3949831" y="208961"/>
                  <a:pt x="3945778" y="204467"/>
                  <a:pt x="3940404" y="202676"/>
                </a:cubicBezTo>
                <a:cubicBezTo>
                  <a:pt x="3935499" y="201041"/>
                  <a:pt x="3881672" y="193613"/>
                  <a:pt x="3879130" y="193250"/>
                </a:cubicBezTo>
                <a:cubicBezTo>
                  <a:pt x="3818349" y="175884"/>
                  <a:pt x="3874073" y="190188"/>
                  <a:pt x="3813142" y="179109"/>
                </a:cubicBezTo>
                <a:cubicBezTo>
                  <a:pt x="3806769" y="177950"/>
                  <a:pt x="3800538" y="176100"/>
                  <a:pt x="3794289" y="174396"/>
                </a:cubicBezTo>
                <a:cubicBezTo>
                  <a:pt x="3732667" y="157590"/>
                  <a:pt x="3785078" y="170914"/>
                  <a:pt x="3742441" y="160256"/>
                </a:cubicBezTo>
                <a:cubicBezTo>
                  <a:pt x="3734585" y="155543"/>
                  <a:pt x="3726643" y="150971"/>
                  <a:pt x="3718874" y="146116"/>
                </a:cubicBezTo>
                <a:cubicBezTo>
                  <a:pt x="3701660" y="135357"/>
                  <a:pt x="3706363" y="136040"/>
                  <a:pt x="3685880" y="127262"/>
                </a:cubicBezTo>
                <a:cubicBezTo>
                  <a:pt x="3668636" y="119872"/>
                  <a:pt x="3660031" y="121383"/>
                  <a:pt x="3638746" y="117835"/>
                </a:cubicBezTo>
                <a:cubicBezTo>
                  <a:pt x="3630844" y="116518"/>
                  <a:pt x="3623128" y="114116"/>
                  <a:pt x="3615179" y="113122"/>
                </a:cubicBezTo>
                <a:cubicBezTo>
                  <a:pt x="3585395" y="109399"/>
                  <a:pt x="3555476" y="106837"/>
                  <a:pt x="3525625" y="103695"/>
                </a:cubicBezTo>
                <a:cubicBezTo>
                  <a:pt x="3476254" y="91354"/>
                  <a:pt x="3544289" y="107207"/>
                  <a:pt x="3440784" y="94268"/>
                </a:cubicBezTo>
                <a:cubicBezTo>
                  <a:pt x="3424885" y="92281"/>
                  <a:pt x="3409361" y="87983"/>
                  <a:pt x="3393650" y="84841"/>
                </a:cubicBezTo>
                <a:cubicBezTo>
                  <a:pt x="3341802" y="87983"/>
                  <a:pt x="3289870" y="89954"/>
                  <a:pt x="3238107" y="94268"/>
                </a:cubicBezTo>
                <a:cubicBezTo>
                  <a:pt x="3233156" y="94681"/>
                  <a:pt x="3228855" y="98093"/>
                  <a:pt x="3223967" y="98982"/>
                </a:cubicBezTo>
                <a:cubicBezTo>
                  <a:pt x="3197373" y="103817"/>
                  <a:pt x="3148044" y="106634"/>
                  <a:pt x="3124986" y="108408"/>
                </a:cubicBezTo>
                <a:cubicBezTo>
                  <a:pt x="3116674" y="107369"/>
                  <a:pt x="3081247" y="104477"/>
                  <a:pt x="3068425" y="98982"/>
                </a:cubicBezTo>
                <a:cubicBezTo>
                  <a:pt x="3063218" y="96751"/>
                  <a:pt x="3059352" y="92088"/>
                  <a:pt x="3054285" y="89555"/>
                </a:cubicBezTo>
                <a:cubicBezTo>
                  <a:pt x="3044620" y="84723"/>
                  <a:pt x="3025545" y="81921"/>
                  <a:pt x="3016577" y="80128"/>
                </a:cubicBezTo>
                <a:cubicBezTo>
                  <a:pt x="3007145" y="70696"/>
                  <a:pt x="2995674" y="57892"/>
                  <a:pt x="2983584" y="51847"/>
                </a:cubicBezTo>
                <a:cubicBezTo>
                  <a:pt x="2977790" y="48950"/>
                  <a:pt x="2971015" y="48705"/>
                  <a:pt x="2964730" y="47134"/>
                </a:cubicBezTo>
                <a:cubicBezTo>
                  <a:pt x="2955303" y="40849"/>
                  <a:pt x="2947198" y="31862"/>
                  <a:pt x="2936450" y="28280"/>
                </a:cubicBezTo>
                <a:lnTo>
                  <a:pt x="2908169" y="18854"/>
                </a:lnTo>
                <a:cubicBezTo>
                  <a:pt x="2903456" y="17283"/>
                  <a:pt x="2898473" y="16362"/>
                  <a:pt x="2894029" y="14140"/>
                </a:cubicBezTo>
                <a:cubicBezTo>
                  <a:pt x="2887744" y="10998"/>
                  <a:pt x="2882022" y="6293"/>
                  <a:pt x="2875175" y="4713"/>
                </a:cubicBezTo>
                <a:cubicBezTo>
                  <a:pt x="2861312" y="1514"/>
                  <a:pt x="2846895" y="1571"/>
                  <a:pt x="2832755" y="0"/>
                </a:cubicBezTo>
                <a:lnTo>
                  <a:pt x="2696066" y="9427"/>
                </a:lnTo>
                <a:cubicBezTo>
                  <a:pt x="2678761" y="10725"/>
                  <a:pt x="2661439" y="11987"/>
                  <a:pt x="2644219" y="14140"/>
                </a:cubicBezTo>
                <a:cubicBezTo>
                  <a:pt x="2632261" y="15635"/>
                  <a:pt x="2613900" y="20542"/>
                  <a:pt x="2601798" y="23567"/>
                </a:cubicBezTo>
                <a:cubicBezTo>
                  <a:pt x="2595513" y="26709"/>
                  <a:pt x="2589468" y="30384"/>
                  <a:pt x="2582944" y="32994"/>
                </a:cubicBezTo>
                <a:cubicBezTo>
                  <a:pt x="2563280" y="40860"/>
                  <a:pt x="2511395" y="55084"/>
                  <a:pt x="2498103" y="56561"/>
                </a:cubicBezTo>
                <a:cubicBezTo>
                  <a:pt x="2430650" y="64055"/>
                  <a:pt x="2469882" y="60386"/>
                  <a:pt x="2380268" y="65988"/>
                </a:cubicBezTo>
                <a:cubicBezTo>
                  <a:pt x="2351988" y="70701"/>
                  <a:pt x="2323541" y="74505"/>
                  <a:pt x="2295427" y="80128"/>
                </a:cubicBezTo>
                <a:cubicBezTo>
                  <a:pt x="2237399" y="91734"/>
                  <a:pt x="2264154" y="87289"/>
                  <a:pt x="2215299" y="94268"/>
                </a:cubicBezTo>
                <a:cubicBezTo>
                  <a:pt x="2196445" y="92697"/>
                  <a:pt x="2177426" y="92506"/>
                  <a:pt x="2158738" y="89555"/>
                </a:cubicBezTo>
                <a:cubicBezTo>
                  <a:pt x="2147440" y="87771"/>
                  <a:pt x="2136779" y="83138"/>
                  <a:pt x="2125744" y="80128"/>
                </a:cubicBezTo>
                <a:cubicBezTo>
                  <a:pt x="2117857" y="77977"/>
                  <a:pt x="2090068" y="71114"/>
                  <a:pt x="2083324" y="70701"/>
                </a:cubicBezTo>
                <a:cubicBezTo>
                  <a:pt x="2014252" y="66472"/>
                  <a:pt x="1945064" y="64416"/>
                  <a:pt x="1875934" y="61274"/>
                </a:cubicBezTo>
                <a:cubicBezTo>
                  <a:pt x="1857080" y="62845"/>
                  <a:pt x="1838004" y="62700"/>
                  <a:pt x="1819373" y="65988"/>
                </a:cubicBezTo>
                <a:cubicBezTo>
                  <a:pt x="1786233" y="71837"/>
                  <a:pt x="1805734" y="74526"/>
                  <a:pt x="1781666" y="84841"/>
                </a:cubicBezTo>
                <a:cubicBezTo>
                  <a:pt x="1775712" y="87393"/>
                  <a:pt x="1768878" y="87280"/>
                  <a:pt x="1762812" y="89555"/>
                </a:cubicBezTo>
                <a:cubicBezTo>
                  <a:pt x="1756233" y="92022"/>
                  <a:pt x="1750059" y="95496"/>
                  <a:pt x="1743959" y="98982"/>
                </a:cubicBezTo>
                <a:cubicBezTo>
                  <a:pt x="1739041" y="101792"/>
                  <a:pt x="1735143" y="106472"/>
                  <a:pt x="1729819" y="108408"/>
                </a:cubicBezTo>
                <a:cubicBezTo>
                  <a:pt x="1717643" y="112836"/>
                  <a:pt x="1704680" y="114693"/>
                  <a:pt x="1692111" y="117835"/>
                </a:cubicBezTo>
                <a:cubicBezTo>
                  <a:pt x="1685827" y="119406"/>
                  <a:pt x="1679052" y="119652"/>
                  <a:pt x="1673258" y="122549"/>
                </a:cubicBezTo>
                <a:cubicBezTo>
                  <a:pt x="1666973" y="125691"/>
                  <a:pt x="1660983" y="129508"/>
                  <a:pt x="1654404" y="131975"/>
                </a:cubicBezTo>
                <a:cubicBezTo>
                  <a:pt x="1648339" y="134249"/>
                  <a:pt x="1642012" y="136227"/>
                  <a:pt x="1635551" y="136689"/>
                </a:cubicBezTo>
                <a:cubicBezTo>
                  <a:pt x="1597907" y="139378"/>
                  <a:pt x="1560136" y="139831"/>
                  <a:pt x="1522429" y="141402"/>
                </a:cubicBezTo>
                <a:lnTo>
                  <a:pt x="1489435" y="150829"/>
                </a:lnTo>
                <a:cubicBezTo>
                  <a:pt x="1483185" y="152533"/>
                  <a:pt x="1476831" y="153838"/>
                  <a:pt x="1470581" y="155542"/>
                </a:cubicBezTo>
                <a:cubicBezTo>
                  <a:pt x="1459546" y="158551"/>
                  <a:pt x="1448640" y="162022"/>
                  <a:pt x="1437588" y="164969"/>
                </a:cubicBezTo>
                <a:cubicBezTo>
                  <a:pt x="1425069" y="168307"/>
                  <a:pt x="1412171" y="170299"/>
                  <a:pt x="1399880" y="174396"/>
                </a:cubicBezTo>
                <a:cubicBezTo>
                  <a:pt x="1395167" y="175967"/>
                  <a:pt x="1390307" y="177152"/>
                  <a:pt x="1385740" y="179109"/>
                </a:cubicBezTo>
                <a:cubicBezTo>
                  <a:pt x="1379282" y="181877"/>
                  <a:pt x="1373466" y="186069"/>
                  <a:pt x="1366887" y="188536"/>
                </a:cubicBezTo>
                <a:cubicBezTo>
                  <a:pt x="1352405" y="193967"/>
                  <a:pt x="1328465" y="195726"/>
                  <a:pt x="1315039" y="197963"/>
                </a:cubicBezTo>
                <a:cubicBezTo>
                  <a:pt x="1273917" y="204816"/>
                  <a:pt x="1308226" y="200622"/>
                  <a:pt x="1258478" y="212103"/>
                </a:cubicBezTo>
                <a:cubicBezTo>
                  <a:pt x="1249166" y="214252"/>
                  <a:pt x="1239625" y="215246"/>
                  <a:pt x="1230198" y="216817"/>
                </a:cubicBezTo>
                <a:cubicBezTo>
                  <a:pt x="1222342" y="219959"/>
                  <a:pt x="1214718" y="223755"/>
                  <a:pt x="1206631" y="226243"/>
                </a:cubicBezTo>
                <a:cubicBezTo>
                  <a:pt x="1194248" y="230053"/>
                  <a:pt x="1168924" y="235670"/>
                  <a:pt x="1168924" y="235670"/>
                </a:cubicBezTo>
                <a:cubicBezTo>
                  <a:pt x="1135253" y="258117"/>
                  <a:pt x="1151635" y="251776"/>
                  <a:pt x="1121790" y="259237"/>
                </a:cubicBezTo>
                <a:cubicBezTo>
                  <a:pt x="1118648" y="263950"/>
                  <a:pt x="1116786" y="269838"/>
                  <a:pt x="1112363" y="273377"/>
                </a:cubicBezTo>
                <a:cubicBezTo>
                  <a:pt x="1108483" y="276481"/>
                  <a:pt x="1102875" y="276346"/>
                  <a:pt x="1098223" y="278091"/>
                </a:cubicBezTo>
                <a:cubicBezTo>
                  <a:pt x="1090301" y="281062"/>
                  <a:pt x="1082578" y="284547"/>
                  <a:pt x="1074656" y="287518"/>
                </a:cubicBezTo>
                <a:cubicBezTo>
                  <a:pt x="1061137" y="292587"/>
                  <a:pt x="1056512" y="293232"/>
                  <a:pt x="1041662" y="296944"/>
                </a:cubicBezTo>
                <a:cubicBezTo>
                  <a:pt x="1036949" y="300086"/>
                  <a:pt x="1032846" y="304435"/>
                  <a:pt x="1027522" y="306371"/>
                </a:cubicBezTo>
                <a:cubicBezTo>
                  <a:pt x="1015346" y="310799"/>
                  <a:pt x="989814" y="315798"/>
                  <a:pt x="989814" y="315798"/>
                </a:cubicBezTo>
                <a:cubicBezTo>
                  <a:pt x="983530" y="318940"/>
                  <a:pt x="977419" y="322457"/>
                  <a:pt x="970961" y="325225"/>
                </a:cubicBezTo>
                <a:cubicBezTo>
                  <a:pt x="966394" y="327182"/>
                  <a:pt x="961388" y="327981"/>
                  <a:pt x="956821" y="329938"/>
                </a:cubicBezTo>
                <a:cubicBezTo>
                  <a:pt x="916051" y="347411"/>
                  <a:pt x="956987" y="333025"/>
                  <a:pt x="923827" y="344078"/>
                </a:cubicBezTo>
                <a:cubicBezTo>
                  <a:pt x="917542" y="348792"/>
                  <a:pt x="912000" y="354706"/>
                  <a:pt x="904973" y="358219"/>
                </a:cubicBezTo>
                <a:cubicBezTo>
                  <a:pt x="899179" y="361116"/>
                  <a:pt x="891510" y="359339"/>
                  <a:pt x="886120" y="362932"/>
                </a:cubicBezTo>
                <a:cubicBezTo>
                  <a:pt x="881407" y="366074"/>
                  <a:pt x="880699" y="373066"/>
                  <a:pt x="876693" y="377072"/>
                </a:cubicBezTo>
                <a:cubicBezTo>
                  <a:pt x="872687" y="381078"/>
                  <a:pt x="867266" y="383357"/>
                  <a:pt x="862553" y="386499"/>
                </a:cubicBezTo>
                <a:cubicBezTo>
                  <a:pt x="835537" y="427022"/>
                  <a:pt x="871510" y="379333"/>
                  <a:pt x="838986" y="405353"/>
                </a:cubicBezTo>
                <a:cubicBezTo>
                  <a:pt x="808532" y="429717"/>
                  <a:pt x="850958" y="412361"/>
                  <a:pt x="815419" y="424206"/>
                </a:cubicBezTo>
                <a:cubicBezTo>
                  <a:pt x="810705" y="427348"/>
                  <a:pt x="805630" y="430006"/>
                  <a:pt x="801278" y="433633"/>
                </a:cubicBezTo>
                <a:cubicBezTo>
                  <a:pt x="796157" y="437900"/>
                  <a:pt x="792684" y="444075"/>
                  <a:pt x="787138" y="447773"/>
                </a:cubicBezTo>
                <a:cubicBezTo>
                  <a:pt x="783004" y="450529"/>
                  <a:pt x="777711" y="450916"/>
                  <a:pt x="772998" y="452487"/>
                </a:cubicBezTo>
                <a:cubicBezTo>
                  <a:pt x="769856" y="457200"/>
                  <a:pt x="768375" y="463625"/>
                  <a:pt x="763571" y="466627"/>
                </a:cubicBezTo>
                <a:cubicBezTo>
                  <a:pt x="755145" y="471893"/>
                  <a:pt x="735291" y="476054"/>
                  <a:pt x="735291" y="476054"/>
                </a:cubicBezTo>
                <a:cubicBezTo>
                  <a:pt x="708274" y="516578"/>
                  <a:pt x="744248" y="468889"/>
                  <a:pt x="711724" y="494907"/>
                </a:cubicBezTo>
                <a:cubicBezTo>
                  <a:pt x="707300" y="498446"/>
                  <a:pt x="706649" y="505421"/>
                  <a:pt x="702297" y="509047"/>
                </a:cubicBezTo>
                <a:cubicBezTo>
                  <a:pt x="696899" y="513545"/>
                  <a:pt x="689728" y="515332"/>
                  <a:pt x="683443" y="518474"/>
                </a:cubicBezTo>
                <a:cubicBezTo>
                  <a:pt x="678730" y="523188"/>
                  <a:pt x="674727" y="528740"/>
                  <a:pt x="669303" y="532615"/>
                </a:cubicBezTo>
                <a:cubicBezTo>
                  <a:pt x="663586" y="536699"/>
                  <a:pt x="655848" y="537543"/>
                  <a:pt x="650450" y="542041"/>
                </a:cubicBezTo>
                <a:cubicBezTo>
                  <a:pt x="622024" y="565730"/>
                  <a:pt x="660643" y="549642"/>
                  <a:pt x="626883" y="560895"/>
                </a:cubicBezTo>
                <a:cubicBezTo>
                  <a:pt x="623741" y="567180"/>
                  <a:pt x="621540" y="574031"/>
                  <a:pt x="617456" y="579749"/>
                </a:cubicBezTo>
                <a:cubicBezTo>
                  <a:pt x="613581" y="585173"/>
                  <a:pt x="607013" y="588343"/>
                  <a:pt x="603315" y="593889"/>
                </a:cubicBezTo>
                <a:cubicBezTo>
                  <a:pt x="600559" y="598023"/>
                  <a:pt x="602482" y="604925"/>
                  <a:pt x="598602" y="608029"/>
                </a:cubicBezTo>
                <a:cubicBezTo>
                  <a:pt x="593543" y="612076"/>
                  <a:pt x="585977" y="610962"/>
                  <a:pt x="579748" y="612742"/>
                </a:cubicBezTo>
                <a:cubicBezTo>
                  <a:pt x="574971" y="614107"/>
                  <a:pt x="570321" y="615885"/>
                  <a:pt x="565608" y="617456"/>
                </a:cubicBezTo>
                <a:cubicBezTo>
                  <a:pt x="538589" y="657983"/>
                  <a:pt x="574567" y="610288"/>
                  <a:pt x="542041" y="636309"/>
                </a:cubicBezTo>
                <a:cubicBezTo>
                  <a:pt x="537617" y="639848"/>
                  <a:pt x="536241" y="646098"/>
                  <a:pt x="532614" y="650450"/>
                </a:cubicBezTo>
                <a:cubicBezTo>
                  <a:pt x="528347" y="655571"/>
                  <a:pt x="523187" y="659877"/>
                  <a:pt x="518474" y="664590"/>
                </a:cubicBezTo>
                <a:cubicBezTo>
                  <a:pt x="516903" y="670874"/>
                  <a:pt x="516035" y="677378"/>
                  <a:pt x="513761" y="683443"/>
                </a:cubicBezTo>
                <a:cubicBezTo>
                  <a:pt x="511294" y="690022"/>
                  <a:pt x="506556" y="695631"/>
                  <a:pt x="504334" y="702297"/>
                </a:cubicBezTo>
                <a:cubicBezTo>
                  <a:pt x="500237" y="714588"/>
                  <a:pt x="498049" y="727435"/>
                  <a:pt x="494907" y="740004"/>
                </a:cubicBezTo>
                <a:cubicBezTo>
                  <a:pt x="492277" y="750526"/>
                  <a:pt x="488984" y="769494"/>
                  <a:pt x="480767" y="777711"/>
                </a:cubicBezTo>
                <a:cubicBezTo>
                  <a:pt x="475798" y="782679"/>
                  <a:pt x="467631" y="783054"/>
                  <a:pt x="461913" y="787138"/>
                </a:cubicBezTo>
                <a:cubicBezTo>
                  <a:pt x="456489" y="791012"/>
                  <a:pt x="452894" y="797011"/>
                  <a:pt x="447773" y="801278"/>
                </a:cubicBezTo>
                <a:cubicBezTo>
                  <a:pt x="443421" y="804905"/>
                  <a:pt x="437985" y="807078"/>
                  <a:pt x="433633" y="810705"/>
                </a:cubicBezTo>
                <a:cubicBezTo>
                  <a:pt x="397342" y="840948"/>
                  <a:pt x="440460" y="810866"/>
                  <a:pt x="405353" y="834272"/>
                </a:cubicBezTo>
                <a:cubicBezTo>
                  <a:pt x="400002" y="842298"/>
                  <a:pt x="387629" y="861423"/>
                  <a:pt x="381786" y="867266"/>
                </a:cubicBezTo>
                <a:cubicBezTo>
                  <a:pt x="377780" y="871272"/>
                  <a:pt x="372359" y="873551"/>
                  <a:pt x="367645" y="876693"/>
                </a:cubicBezTo>
                <a:cubicBezTo>
                  <a:pt x="366074" y="881406"/>
                  <a:pt x="365397" y="886519"/>
                  <a:pt x="362932" y="890833"/>
                </a:cubicBezTo>
                <a:cubicBezTo>
                  <a:pt x="355813" y="903292"/>
                  <a:pt x="340371" y="919411"/>
                  <a:pt x="329938" y="928540"/>
                </a:cubicBezTo>
                <a:cubicBezTo>
                  <a:pt x="324026" y="933713"/>
                  <a:pt x="317369" y="937967"/>
                  <a:pt x="311085" y="942680"/>
                </a:cubicBezTo>
                <a:cubicBezTo>
                  <a:pt x="307943" y="947394"/>
                  <a:pt x="305664" y="952815"/>
                  <a:pt x="301658" y="956821"/>
                </a:cubicBezTo>
                <a:cubicBezTo>
                  <a:pt x="297653" y="960826"/>
                  <a:pt x="292127" y="962955"/>
                  <a:pt x="287518" y="966247"/>
                </a:cubicBezTo>
                <a:cubicBezTo>
                  <a:pt x="281125" y="970813"/>
                  <a:pt x="274219" y="974833"/>
                  <a:pt x="268664" y="980388"/>
                </a:cubicBezTo>
                <a:cubicBezTo>
                  <a:pt x="237241" y="1011811"/>
                  <a:pt x="282804" y="978816"/>
                  <a:pt x="245097" y="1003955"/>
                </a:cubicBezTo>
                <a:cubicBezTo>
                  <a:pt x="234814" y="1034808"/>
                  <a:pt x="249097" y="1004524"/>
                  <a:pt x="226243" y="1022808"/>
                </a:cubicBezTo>
                <a:cubicBezTo>
                  <a:pt x="221820" y="1026347"/>
                  <a:pt x="220823" y="1032943"/>
                  <a:pt x="216817" y="1036949"/>
                </a:cubicBezTo>
                <a:cubicBezTo>
                  <a:pt x="212811" y="1040955"/>
                  <a:pt x="207390" y="1043233"/>
                  <a:pt x="202676" y="1046375"/>
                </a:cubicBezTo>
                <a:cubicBezTo>
                  <a:pt x="193501" y="1073905"/>
                  <a:pt x="205143" y="1048622"/>
                  <a:pt x="183823" y="1069942"/>
                </a:cubicBezTo>
                <a:cubicBezTo>
                  <a:pt x="152401" y="1101364"/>
                  <a:pt x="197961" y="1068374"/>
                  <a:pt x="160256" y="1093509"/>
                </a:cubicBezTo>
                <a:cubicBezTo>
                  <a:pt x="157114" y="1098223"/>
                  <a:pt x="154593" y="1103416"/>
                  <a:pt x="150829" y="1107650"/>
                </a:cubicBezTo>
                <a:cubicBezTo>
                  <a:pt x="141972" y="1117614"/>
                  <a:pt x="122548" y="1135930"/>
                  <a:pt x="122548" y="1135930"/>
                </a:cubicBezTo>
                <a:cubicBezTo>
                  <a:pt x="120977" y="1140643"/>
                  <a:pt x="119200" y="1145293"/>
                  <a:pt x="117835" y="1150070"/>
                </a:cubicBezTo>
                <a:cubicBezTo>
                  <a:pt x="116055" y="1156299"/>
                  <a:pt x="116019" y="1163130"/>
                  <a:pt x="113122" y="1168924"/>
                </a:cubicBezTo>
                <a:cubicBezTo>
                  <a:pt x="109609" y="1175950"/>
                  <a:pt x="103695" y="1181493"/>
                  <a:pt x="98981" y="1187777"/>
                </a:cubicBezTo>
                <a:cubicBezTo>
                  <a:pt x="97410" y="1194062"/>
                  <a:pt x="96820" y="1200677"/>
                  <a:pt x="94268" y="1206631"/>
                </a:cubicBezTo>
                <a:cubicBezTo>
                  <a:pt x="86588" y="1224552"/>
                  <a:pt x="84665" y="1218561"/>
                  <a:pt x="70701" y="1230198"/>
                </a:cubicBezTo>
                <a:cubicBezTo>
                  <a:pt x="65580" y="1234465"/>
                  <a:pt x="61274" y="1239625"/>
                  <a:pt x="56561" y="1244338"/>
                </a:cubicBezTo>
                <a:cubicBezTo>
                  <a:pt x="52728" y="1255835"/>
                  <a:pt x="51555" y="1263485"/>
                  <a:pt x="42421" y="1272619"/>
                </a:cubicBezTo>
                <a:cubicBezTo>
                  <a:pt x="38415" y="1276625"/>
                  <a:pt x="32994" y="1278903"/>
                  <a:pt x="28280" y="1282045"/>
                </a:cubicBezTo>
                <a:cubicBezTo>
                  <a:pt x="26709" y="1289901"/>
                  <a:pt x="26380" y="1298111"/>
                  <a:pt x="23567" y="1305612"/>
                </a:cubicBezTo>
                <a:cubicBezTo>
                  <a:pt x="21578" y="1310916"/>
                  <a:pt x="16951" y="1314834"/>
                  <a:pt x="14140" y="1319753"/>
                </a:cubicBezTo>
                <a:cubicBezTo>
                  <a:pt x="10654" y="1325853"/>
                  <a:pt x="7855" y="1332322"/>
                  <a:pt x="4713" y="1338606"/>
                </a:cubicBezTo>
                <a:cubicBezTo>
                  <a:pt x="3142" y="1344891"/>
                  <a:pt x="0" y="1350982"/>
                  <a:pt x="0" y="1357460"/>
                </a:cubicBezTo>
                <a:cubicBezTo>
                  <a:pt x="0" y="1372362"/>
                  <a:pt x="12118" y="1379198"/>
                  <a:pt x="23567" y="1385740"/>
                </a:cubicBezTo>
                <a:cubicBezTo>
                  <a:pt x="27881" y="1388205"/>
                  <a:pt x="33140" y="1388497"/>
                  <a:pt x="37707" y="1390454"/>
                </a:cubicBezTo>
                <a:cubicBezTo>
                  <a:pt x="44165" y="1393222"/>
                  <a:pt x="50276" y="1396738"/>
                  <a:pt x="56561" y="1399880"/>
                </a:cubicBezTo>
                <a:lnTo>
                  <a:pt x="155542" y="1395167"/>
                </a:lnTo>
                <a:lnTo>
                  <a:pt x="645736" y="1381027"/>
                </a:lnTo>
                <a:cubicBezTo>
                  <a:pt x="658305" y="1379456"/>
                  <a:pt x="670993" y="1378647"/>
                  <a:pt x="683443" y="1376313"/>
                </a:cubicBezTo>
                <a:cubicBezTo>
                  <a:pt x="696177" y="1373925"/>
                  <a:pt x="708371" y="1369017"/>
                  <a:pt x="721151" y="1366887"/>
                </a:cubicBezTo>
                <a:cubicBezTo>
                  <a:pt x="736726" y="1364291"/>
                  <a:pt x="752574" y="1363744"/>
                  <a:pt x="768285" y="1362173"/>
                </a:cubicBezTo>
                <a:cubicBezTo>
                  <a:pt x="794994" y="1363744"/>
                  <a:pt x="822129" y="1361881"/>
                  <a:pt x="848412" y="1366887"/>
                </a:cubicBezTo>
                <a:cubicBezTo>
                  <a:pt x="856129" y="1368357"/>
                  <a:pt x="860240" y="1377514"/>
                  <a:pt x="867266" y="1381027"/>
                </a:cubicBezTo>
                <a:cubicBezTo>
                  <a:pt x="873060" y="1383924"/>
                  <a:pt x="879835" y="1384169"/>
                  <a:pt x="886120" y="1385740"/>
                </a:cubicBezTo>
                <a:cubicBezTo>
                  <a:pt x="892404" y="1388882"/>
                  <a:pt x="898307" y="1392945"/>
                  <a:pt x="904973" y="1395167"/>
                </a:cubicBezTo>
                <a:cubicBezTo>
                  <a:pt x="912573" y="1397700"/>
                  <a:pt x="921102" y="1396905"/>
                  <a:pt x="928540" y="1399880"/>
                </a:cubicBezTo>
                <a:cubicBezTo>
                  <a:pt x="937046" y="1403282"/>
                  <a:pt x="943913" y="1409924"/>
                  <a:pt x="952107" y="1414021"/>
                </a:cubicBezTo>
                <a:cubicBezTo>
                  <a:pt x="959332" y="1417633"/>
                  <a:pt x="978457" y="1421635"/>
                  <a:pt x="985101" y="1423447"/>
                </a:cubicBezTo>
                <a:cubicBezTo>
                  <a:pt x="1034250" y="1436851"/>
                  <a:pt x="1002343" y="1430905"/>
                  <a:pt x="1055802" y="1437588"/>
                </a:cubicBezTo>
                <a:cubicBezTo>
                  <a:pt x="1103435" y="1453464"/>
                  <a:pt x="1082533" y="1448359"/>
                  <a:pt x="1183064" y="1437588"/>
                </a:cubicBezTo>
                <a:cubicBezTo>
                  <a:pt x="1190050" y="1436839"/>
                  <a:pt x="1195960" y="1431885"/>
                  <a:pt x="1201918" y="1428161"/>
                </a:cubicBezTo>
                <a:cubicBezTo>
                  <a:pt x="1210457" y="1422824"/>
                  <a:pt x="1224940" y="1409579"/>
                  <a:pt x="1234911" y="1404594"/>
                </a:cubicBezTo>
                <a:cubicBezTo>
                  <a:pt x="1243994" y="1400053"/>
                  <a:pt x="1258838" y="1398189"/>
                  <a:pt x="1267905" y="1395167"/>
                </a:cubicBezTo>
                <a:cubicBezTo>
                  <a:pt x="1289642" y="1387921"/>
                  <a:pt x="1291951" y="1382517"/>
                  <a:pt x="1315039" y="1381027"/>
                </a:cubicBezTo>
                <a:cubicBezTo>
                  <a:pt x="1352536" y="1378608"/>
                  <a:pt x="1563228" y="1372387"/>
                  <a:pt x="1588417" y="1371600"/>
                </a:cubicBezTo>
                <a:cubicBezTo>
                  <a:pt x="1671687" y="1373171"/>
                  <a:pt x="1755043" y="1372222"/>
                  <a:pt x="1838227" y="1376313"/>
                </a:cubicBezTo>
                <a:cubicBezTo>
                  <a:pt x="1851167" y="1376949"/>
                  <a:pt x="1863154" y="1383610"/>
                  <a:pt x="1875934" y="1385740"/>
                </a:cubicBezTo>
                <a:cubicBezTo>
                  <a:pt x="1891509" y="1388336"/>
                  <a:pt x="1907365" y="1388801"/>
                  <a:pt x="1923068" y="1390454"/>
                </a:cubicBezTo>
                <a:lnTo>
                  <a:pt x="1965489" y="1395167"/>
                </a:lnTo>
                <a:cubicBezTo>
                  <a:pt x="2003196" y="1393596"/>
                  <a:pt x="2041046" y="1394089"/>
                  <a:pt x="2078610" y="1390454"/>
                </a:cubicBezTo>
                <a:cubicBezTo>
                  <a:pt x="2089995" y="1389352"/>
                  <a:pt x="2100552" y="1383974"/>
                  <a:pt x="2111604" y="1381027"/>
                </a:cubicBezTo>
                <a:cubicBezTo>
                  <a:pt x="2124122" y="1377689"/>
                  <a:pt x="2136812" y="1375009"/>
                  <a:pt x="2149311" y="1371600"/>
                </a:cubicBezTo>
                <a:cubicBezTo>
                  <a:pt x="2154105" y="1370293"/>
                  <a:pt x="2158632" y="1368092"/>
                  <a:pt x="2163452" y="1366887"/>
                </a:cubicBezTo>
                <a:cubicBezTo>
                  <a:pt x="2177504" y="1363374"/>
                  <a:pt x="2191758" y="1360717"/>
                  <a:pt x="2205872" y="1357460"/>
                </a:cubicBezTo>
                <a:cubicBezTo>
                  <a:pt x="2242437" y="1349021"/>
                  <a:pt x="2205885" y="1355886"/>
                  <a:pt x="2253006" y="1348033"/>
                </a:cubicBezTo>
                <a:cubicBezTo>
                  <a:pt x="2362985" y="1349604"/>
                  <a:pt x="2473044" y="1348291"/>
                  <a:pt x="2582944" y="1352746"/>
                </a:cubicBezTo>
                <a:cubicBezTo>
                  <a:pt x="2589965" y="1353031"/>
                  <a:pt x="2595219" y="1359706"/>
                  <a:pt x="2601798" y="1362173"/>
                </a:cubicBezTo>
                <a:cubicBezTo>
                  <a:pt x="2607864" y="1364448"/>
                  <a:pt x="2614300" y="1365617"/>
                  <a:pt x="2620652" y="1366887"/>
                </a:cubicBezTo>
                <a:cubicBezTo>
                  <a:pt x="2650135" y="1372784"/>
                  <a:pt x="2710706" y="1379593"/>
                  <a:pt x="2729060" y="1381027"/>
                </a:cubicBezTo>
                <a:cubicBezTo>
                  <a:pt x="2951807" y="1398429"/>
                  <a:pt x="2952112" y="1395199"/>
                  <a:pt x="3176833" y="1399880"/>
                </a:cubicBezTo>
                <a:cubicBezTo>
                  <a:pt x="3275568" y="1432793"/>
                  <a:pt x="3215290" y="1416214"/>
                  <a:pt x="3436070" y="1404594"/>
                </a:cubicBezTo>
                <a:cubicBezTo>
                  <a:pt x="3449008" y="1403913"/>
                  <a:pt x="3460900" y="1396598"/>
                  <a:pt x="3473777" y="1395167"/>
                </a:cubicBezTo>
                <a:cubicBezTo>
                  <a:pt x="3503487" y="1391866"/>
                  <a:pt x="3533480" y="1392025"/>
                  <a:pt x="3563332" y="1390454"/>
                </a:cubicBezTo>
                <a:cubicBezTo>
                  <a:pt x="3606997" y="1379537"/>
                  <a:pt x="3604136" y="1379285"/>
                  <a:pt x="3676454" y="1376313"/>
                </a:cubicBezTo>
                <a:cubicBezTo>
                  <a:pt x="3759669" y="1372893"/>
                  <a:pt x="3842994" y="1373171"/>
                  <a:pt x="3926264" y="1371600"/>
                </a:cubicBezTo>
                <a:cubicBezTo>
                  <a:pt x="4125282" y="1351698"/>
                  <a:pt x="3904945" y="1371745"/>
                  <a:pt x="4147794" y="1357460"/>
                </a:cubicBezTo>
                <a:cubicBezTo>
                  <a:pt x="4212271" y="1353667"/>
                  <a:pt x="4341043" y="1343320"/>
                  <a:pt x="4341043" y="1343320"/>
                </a:cubicBezTo>
                <a:lnTo>
                  <a:pt x="4421171" y="1352746"/>
                </a:lnTo>
                <a:cubicBezTo>
                  <a:pt x="4443759" y="1356511"/>
                  <a:pt x="4439854" y="1358974"/>
                  <a:pt x="4463592" y="1366887"/>
                </a:cubicBezTo>
                <a:cubicBezTo>
                  <a:pt x="4484000" y="1373690"/>
                  <a:pt x="4502906" y="1373873"/>
                  <a:pt x="4524866" y="1376313"/>
                </a:cubicBezTo>
                <a:cubicBezTo>
                  <a:pt x="4576713" y="1374742"/>
                  <a:pt x="4628707" y="1375792"/>
                  <a:pt x="4680408" y="1371600"/>
                </a:cubicBezTo>
                <a:cubicBezTo>
                  <a:pt x="4687411" y="1371032"/>
                  <a:pt x="4692738" y="1364783"/>
                  <a:pt x="4699262" y="1362173"/>
                </a:cubicBezTo>
                <a:cubicBezTo>
                  <a:pt x="4708488" y="1358483"/>
                  <a:pt x="4719274" y="1358257"/>
                  <a:pt x="4727542" y="1352746"/>
                </a:cubicBezTo>
                <a:cubicBezTo>
                  <a:pt x="4732256" y="1349604"/>
                  <a:pt x="4736257" y="1344948"/>
                  <a:pt x="4741683" y="1343320"/>
                </a:cubicBezTo>
                <a:cubicBezTo>
                  <a:pt x="4752324" y="1340128"/>
                  <a:pt x="4763678" y="1340177"/>
                  <a:pt x="4774676" y="1338606"/>
                </a:cubicBezTo>
                <a:cubicBezTo>
                  <a:pt x="4799286" y="1322200"/>
                  <a:pt x="4777884" y="1333875"/>
                  <a:pt x="4812384" y="1324466"/>
                </a:cubicBezTo>
                <a:cubicBezTo>
                  <a:pt x="4821970" y="1321852"/>
                  <a:pt x="4831146" y="1317894"/>
                  <a:pt x="4840664" y="1315039"/>
                </a:cubicBezTo>
                <a:cubicBezTo>
                  <a:pt x="4846869" y="1313178"/>
                  <a:pt x="4853268" y="1312030"/>
                  <a:pt x="4859518" y="1310326"/>
                </a:cubicBezTo>
                <a:cubicBezTo>
                  <a:pt x="4870553" y="1307317"/>
                  <a:pt x="4881513" y="1304041"/>
                  <a:pt x="4892511" y="1300899"/>
                </a:cubicBezTo>
                <a:cubicBezTo>
                  <a:pt x="4932235" y="1302318"/>
                  <a:pt x="5023852" y="1303169"/>
                  <a:pt x="5076334" y="1310326"/>
                </a:cubicBezTo>
                <a:cubicBezTo>
                  <a:pt x="5111261" y="1315089"/>
                  <a:pt x="5119730" y="1317641"/>
                  <a:pt x="5147035" y="1324466"/>
                </a:cubicBezTo>
                <a:cubicBezTo>
                  <a:pt x="5160880" y="1310621"/>
                  <a:pt x="5173729" y="1302350"/>
                  <a:pt x="5170602" y="1277332"/>
                </a:cubicBezTo>
                <a:cubicBezTo>
                  <a:pt x="5168195" y="1258078"/>
                  <a:pt x="5165888" y="1283616"/>
                  <a:pt x="5161175" y="128204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32925" y="3775364"/>
            <a:ext cx="1533883" cy="6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77693" y="3661064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7747" y="3661064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57600" y="3657600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41484" y="3644900"/>
            <a:ext cx="264395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59214" y="3740150"/>
            <a:ext cx="248231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2172" y="3866561"/>
            <a:ext cx="1259526" cy="619408"/>
          </a:xfrm>
          <a:custGeom>
            <a:avLst/>
            <a:gdLst>
              <a:gd name="connsiteX0" fmla="*/ 1211828 w 1259526"/>
              <a:gd name="connsiteY0" fmla="*/ 47134 h 619408"/>
              <a:gd name="connsiteX1" fmla="*/ 1131700 w 1259526"/>
              <a:gd name="connsiteY1" fmla="*/ 61274 h 619408"/>
              <a:gd name="connsiteX2" fmla="*/ 1089280 w 1259526"/>
              <a:gd name="connsiteY2" fmla="*/ 65987 h 619408"/>
              <a:gd name="connsiteX3" fmla="*/ 1065713 w 1259526"/>
              <a:gd name="connsiteY3" fmla="*/ 70701 h 619408"/>
              <a:gd name="connsiteX4" fmla="*/ 1046859 w 1259526"/>
              <a:gd name="connsiteY4" fmla="*/ 80128 h 619408"/>
              <a:gd name="connsiteX5" fmla="*/ 995012 w 1259526"/>
              <a:gd name="connsiteY5" fmla="*/ 89554 h 619408"/>
              <a:gd name="connsiteX6" fmla="*/ 971444 w 1259526"/>
              <a:gd name="connsiteY6" fmla="*/ 98981 h 619408"/>
              <a:gd name="connsiteX7" fmla="*/ 863036 w 1259526"/>
              <a:gd name="connsiteY7" fmla="*/ 94268 h 619408"/>
              <a:gd name="connsiteX8" fmla="*/ 806475 w 1259526"/>
              <a:gd name="connsiteY8" fmla="*/ 84841 h 619408"/>
              <a:gd name="connsiteX9" fmla="*/ 787622 w 1259526"/>
              <a:gd name="connsiteY9" fmla="*/ 75414 h 619408"/>
              <a:gd name="connsiteX10" fmla="*/ 754628 w 1259526"/>
              <a:gd name="connsiteY10" fmla="*/ 65987 h 619408"/>
              <a:gd name="connsiteX11" fmla="*/ 721634 w 1259526"/>
              <a:gd name="connsiteY11" fmla="*/ 47134 h 619408"/>
              <a:gd name="connsiteX12" fmla="*/ 702781 w 1259526"/>
              <a:gd name="connsiteY12" fmla="*/ 42420 h 619408"/>
              <a:gd name="connsiteX13" fmla="*/ 688640 w 1259526"/>
              <a:gd name="connsiteY13" fmla="*/ 32994 h 619408"/>
              <a:gd name="connsiteX14" fmla="*/ 655647 w 1259526"/>
              <a:gd name="connsiteY14" fmla="*/ 28280 h 619408"/>
              <a:gd name="connsiteX15" fmla="*/ 481251 w 1259526"/>
              <a:gd name="connsiteY15" fmla="*/ 23567 h 619408"/>
              <a:gd name="connsiteX16" fmla="*/ 462397 w 1259526"/>
              <a:gd name="connsiteY16" fmla="*/ 9427 h 619408"/>
              <a:gd name="connsiteX17" fmla="*/ 443543 w 1259526"/>
              <a:gd name="connsiteY17" fmla="*/ 4713 h 619408"/>
              <a:gd name="connsiteX18" fmla="*/ 429403 w 1259526"/>
              <a:gd name="connsiteY18" fmla="*/ 0 h 619408"/>
              <a:gd name="connsiteX19" fmla="*/ 401123 w 1259526"/>
              <a:gd name="connsiteY19" fmla="*/ 4713 h 619408"/>
              <a:gd name="connsiteX20" fmla="*/ 372842 w 1259526"/>
              <a:gd name="connsiteY20" fmla="*/ 14140 h 619408"/>
              <a:gd name="connsiteX21" fmla="*/ 330422 w 1259526"/>
              <a:gd name="connsiteY21" fmla="*/ 18853 h 619408"/>
              <a:gd name="connsiteX22" fmla="*/ 302141 w 1259526"/>
              <a:gd name="connsiteY22" fmla="*/ 28280 h 619408"/>
              <a:gd name="connsiteX23" fmla="*/ 269148 w 1259526"/>
              <a:gd name="connsiteY23" fmla="*/ 32994 h 619408"/>
              <a:gd name="connsiteX24" fmla="*/ 66471 w 1259526"/>
              <a:gd name="connsiteY24" fmla="*/ 37707 h 619408"/>
              <a:gd name="connsiteX25" fmla="*/ 42904 w 1259526"/>
              <a:gd name="connsiteY25" fmla="*/ 56561 h 619408"/>
              <a:gd name="connsiteX26" fmla="*/ 28764 w 1259526"/>
              <a:gd name="connsiteY26" fmla="*/ 61274 h 619408"/>
              <a:gd name="connsiteX27" fmla="*/ 24051 w 1259526"/>
              <a:gd name="connsiteY27" fmla="*/ 75414 h 619408"/>
              <a:gd name="connsiteX28" fmla="*/ 19337 w 1259526"/>
              <a:gd name="connsiteY28" fmla="*/ 98981 h 619408"/>
              <a:gd name="connsiteX29" fmla="*/ 9910 w 1259526"/>
              <a:gd name="connsiteY29" fmla="*/ 122548 h 619408"/>
              <a:gd name="connsiteX30" fmla="*/ 5197 w 1259526"/>
              <a:gd name="connsiteY30" fmla="*/ 169682 h 619408"/>
              <a:gd name="connsiteX31" fmla="*/ 484 w 1259526"/>
              <a:gd name="connsiteY31" fmla="*/ 202676 h 619408"/>
              <a:gd name="connsiteX32" fmla="*/ 5197 w 1259526"/>
              <a:gd name="connsiteY32" fmla="*/ 259237 h 619408"/>
              <a:gd name="connsiteX33" fmla="*/ 19337 w 1259526"/>
              <a:gd name="connsiteY33" fmla="*/ 268664 h 619408"/>
              <a:gd name="connsiteX34" fmla="*/ 24051 w 1259526"/>
              <a:gd name="connsiteY34" fmla="*/ 287517 h 619408"/>
              <a:gd name="connsiteX35" fmla="*/ 38191 w 1259526"/>
              <a:gd name="connsiteY35" fmla="*/ 315798 h 619408"/>
              <a:gd name="connsiteX36" fmla="*/ 28764 w 1259526"/>
              <a:gd name="connsiteY36" fmla="*/ 348792 h 619408"/>
              <a:gd name="connsiteX37" fmla="*/ 24051 w 1259526"/>
              <a:gd name="connsiteY37" fmla="*/ 377072 h 619408"/>
              <a:gd name="connsiteX38" fmla="*/ 28764 w 1259526"/>
              <a:gd name="connsiteY38" fmla="*/ 457200 h 619408"/>
              <a:gd name="connsiteX39" fmla="*/ 38191 w 1259526"/>
              <a:gd name="connsiteY39" fmla="*/ 476053 h 619408"/>
              <a:gd name="connsiteX40" fmla="*/ 42904 w 1259526"/>
              <a:gd name="connsiteY40" fmla="*/ 575035 h 619408"/>
              <a:gd name="connsiteX41" fmla="*/ 80612 w 1259526"/>
              <a:gd name="connsiteY41" fmla="*/ 584462 h 619408"/>
              <a:gd name="connsiteX42" fmla="*/ 212587 w 1259526"/>
              <a:gd name="connsiteY42" fmla="*/ 589175 h 619408"/>
              <a:gd name="connsiteX43" fmla="*/ 269148 w 1259526"/>
              <a:gd name="connsiteY43" fmla="*/ 598602 h 619408"/>
              <a:gd name="connsiteX44" fmla="*/ 311568 w 1259526"/>
              <a:gd name="connsiteY44" fmla="*/ 593888 h 619408"/>
              <a:gd name="connsiteX45" fmla="*/ 335135 w 1259526"/>
              <a:gd name="connsiteY45" fmla="*/ 589175 h 619408"/>
              <a:gd name="connsiteX46" fmla="*/ 363416 w 1259526"/>
              <a:gd name="connsiteY46" fmla="*/ 584462 h 619408"/>
              <a:gd name="connsiteX47" fmla="*/ 391696 w 1259526"/>
              <a:gd name="connsiteY47" fmla="*/ 575035 h 619408"/>
              <a:gd name="connsiteX48" fmla="*/ 603799 w 1259526"/>
              <a:gd name="connsiteY48" fmla="*/ 579748 h 619408"/>
              <a:gd name="connsiteX49" fmla="*/ 636793 w 1259526"/>
              <a:gd name="connsiteY49" fmla="*/ 589175 h 619408"/>
              <a:gd name="connsiteX50" fmla="*/ 660360 w 1259526"/>
              <a:gd name="connsiteY50" fmla="*/ 598602 h 619408"/>
              <a:gd name="connsiteX51" fmla="*/ 683927 w 1259526"/>
              <a:gd name="connsiteY51" fmla="*/ 603315 h 619408"/>
              <a:gd name="connsiteX52" fmla="*/ 726348 w 1259526"/>
              <a:gd name="connsiteY52" fmla="*/ 617455 h 619408"/>
              <a:gd name="connsiteX53" fmla="*/ 768768 w 1259526"/>
              <a:gd name="connsiteY53" fmla="*/ 584462 h 619408"/>
              <a:gd name="connsiteX54" fmla="*/ 768768 w 1259526"/>
              <a:gd name="connsiteY54" fmla="*/ 584462 h 619408"/>
              <a:gd name="connsiteX55" fmla="*/ 811189 w 1259526"/>
              <a:gd name="connsiteY55" fmla="*/ 570321 h 619408"/>
              <a:gd name="connsiteX56" fmla="*/ 834756 w 1259526"/>
              <a:gd name="connsiteY56" fmla="*/ 556181 h 619408"/>
              <a:gd name="connsiteX57" fmla="*/ 877176 w 1259526"/>
              <a:gd name="connsiteY57" fmla="*/ 504334 h 619408"/>
              <a:gd name="connsiteX58" fmla="*/ 896030 w 1259526"/>
              <a:gd name="connsiteY58" fmla="*/ 476053 h 619408"/>
              <a:gd name="connsiteX59" fmla="*/ 919597 w 1259526"/>
              <a:gd name="connsiteY59" fmla="*/ 438346 h 619408"/>
              <a:gd name="connsiteX60" fmla="*/ 938451 w 1259526"/>
              <a:gd name="connsiteY60" fmla="*/ 424206 h 619408"/>
              <a:gd name="connsiteX61" fmla="*/ 957304 w 1259526"/>
              <a:gd name="connsiteY61" fmla="*/ 395926 h 619408"/>
              <a:gd name="connsiteX62" fmla="*/ 980871 w 1259526"/>
              <a:gd name="connsiteY62" fmla="*/ 372359 h 619408"/>
              <a:gd name="connsiteX63" fmla="*/ 990298 w 1259526"/>
              <a:gd name="connsiteY63" fmla="*/ 353505 h 619408"/>
              <a:gd name="connsiteX64" fmla="*/ 1004438 w 1259526"/>
              <a:gd name="connsiteY64" fmla="*/ 344078 h 619408"/>
              <a:gd name="connsiteX65" fmla="*/ 1023292 w 1259526"/>
              <a:gd name="connsiteY65" fmla="*/ 320511 h 619408"/>
              <a:gd name="connsiteX66" fmla="*/ 1042146 w 1259526"/>
              <a:gd name="connsiteY66" fmla="*/ 292231 h 619408"/>
              <a:gd name="connsiteX67" fmla="*/ 1051572 w 1259526"/>
              <a:gd name="connsiteY67" fmla="*/ 278091 h 619408"/>
              <a:gd name="connsiteX68" fmla="*/ 1065713 w 1259526"/>
              <a:gd name="connsiteY68" fmla="*/ 263950 h 619408"/>
              <a:gd name="connsiteX69" fmla="*/ 1084566 w 1259526"/>
              <a:gd name="connsiteY69" fmla="*/ 235670 h 619408"/>
              <a:gd name="connsiteX70" fmla="*/ 1103420 w 1259526"/>
              <a:gd name="connsiteY70" fmla="*/ 207390 h 619408"/>
              <a:gd name="connsiteX71" fmla="*/ 1117560 w 1259526"/>
              <a:gd name="connsiteY71" fmla="*/ 188536 h 619408"/>
              <a:gd name="connsiteX72" fmla="*/ 1136414 w 1259526"/>
              <a:gd name="connsiteY72" fmla="*/ 160255 h 619408"/>
              <a:gd name="connsiteX73" fmla="*/ 1150554 w 1259526"/>
              <a:gd name="connsiteY73" fmla="*/ 146115 h 619408"/>
              <a:gd name="connsiteX74" fmla="*/ 1159981 w 1259526"/>
              <a:gd name="connsiteY74" fmla="*/ 127262 h 619408"/>
              <a:gd name="connsiteX75" fmla="*/ 1174121 w 1259526"/>
              <a:gd name="connsiteY75" fmla="*/ 117835 h 619408"/>
              <a:gd name="connsiteX76" fmla="*/ 1202401 w 1259526"/>
              <a:gd name="connsiteY76" fmla="*/ 84841 h 619408"/>
              <a:gd name="connsiteX77" fmla="*/ 1230682 w 1259526"/>
              <a:gd name="connsiteY77" fmla="*/ 56561 h 619408"/>
              <a:gd name="connsiteX78" fmla="*/ 1211828 w 1259526"/>
              <a:gd name="connsiteY78" fmla="*/ 47134 h 6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59526" h="619408">
                <a:moveTo>
                  <a:pt x="1211828" y="47134"/>
                </a:moveTo>
                <a:cubicBezTo>
                  <a:pt x="1095877" y="61627"/>
                  <a:pt x="1259526" y="39970"/>
                  <a:pt x="1131700" y="61274"/>
                </a:cubicBezTo>
                <a:cubicBezTo>
                  <a:pt x="1117667" y="63613"/>
                  <a:pt x="1103364" y="63975"/>
                  <a:pt x="1089280" y="65987"/>
                </a:cubicBezTo>
                <a:cubicBezTo>
                  <a:pt x="1081349" y="67120"/>
                  <a:pt x="1073569" y="69130"/>
                  <a:pt x="1065713" y="70701"/>
                </a:cubicBezTo>
                <a:cubicBezTo>
                  <a:pt x="1059428" y="73843"/>
                  <a:pt x="1053525" y="77906"/>
                  <a:pt x="1046859" y="80128"/>
                </a:cubicBezTo>
                <a:cubicBezTo>
                  <a:pt x="1040273" y="82323"/>
                  <a:pt x="999759" y="88763"/>
                  <a:pt x="995012" y="89554"/>
                </a:cubicBezTo>
                <a:cubicBezTo>
                  <a:pt x="987156" y="92696"/>
                  <a:pt x="979471" y="96305"/>
                  <a:pt x="971444" y="98981"/>
                </a:cubicBezTo>
                <a:cubicBezTo>
                  <a:pt x="933179" y="111736"/>
                  <a:pt x="914046" y="100850"/>
                  <a:pt x="863036" y="94268"/>
                </a:cubicBezTo>
                <a:cubicBezTo>
                  <a:pt x="844079" y="91822"/>
                  <a:pt x="806475" y="84841"/>
                  <a:pt x="806475" y="84841"/>
                </a:cubicBezTo>
                <a:cubicBezTo>
                  <a:pt x="800191" y="81699"/>
                  <a:pt x="794201" y="77881"/>
                  <a:pt x="787622" y="75414"/>
                </a:cubicBezTo>
                <a:cubicBezTo>
                  <a:pt x="775525" y="70878"/>
                  <a:pt x="766034" y="71690"/>
                  <a:pt x="754628" y="65987"/>
                </a:cubicBezTo>
                <a:cubicBezTo>
                  <a:pt x="727280" y="52313"/>
                  <a:pt x="754686" y="59529"/>
                  <a:pt x="721634" y="47134"/>
                </a:cubicBezTo>
                <a:cubicBezTo>
                  <a:pt x="715569" y="44859"/>
                  <a:pt x="709065" y="43991"/>
                  <a:pt x="702781" y="42420"/>
                </a:cubicBezTo>
                <a:cubicBezTo>
                  <a:pt x="698067" y="39278"/>
                  <a:pt x="694066" y="34622"/>
                  <a:pt x="688640" y="32994"/>
                </a:cubicBezTo>
                <a:cubicBezTo>
                  <a:pt x="677999" y="29802"/>
                  <a:pt x="666745" y="28784"/>
                  <a:pt x="655647" y="28280"/>
                </a:cubicBezTo>
                <a:cubicBezTo>
                  <a:pt x="597554" y="25639"/>
                  <a:pt x="539383" y="25138"/>
                  <a:pt x="481251" y="23567"/>
                </a:cubicBezTo>
                <a:cubicBezTo>
                  <a:pt x="474966" y="18854"/>
                  <a:pt x="469423" y="12940"/>
                  <a:pt x="462397" y="9427"/>
                </a:cubicBezTo>
                <a:cubicBezTo>
                  <a:pt x="456603" y="6530"/>
                  <a:pt x="449772" y="6493"/>
                  <a:pt x="443543" y="4713"/>
                </a:cubicBezTo>
                <a:cubicBezTo>
                  <a:pt x="438766" y="3348"/>
                  <a:pt x="434116" y="1571"/>
                  <a:pt x="429403" y="0"/>
                </a:cubicBezTo>
                <a:cubicBezTo>
                  <a:pt x="419976" y="1571"/>
                  <a:pt x="410394" y="2395"/>
                  <a:pt x="401123" y="4713"/>
                </a:cubicBezTo>
                <a:cubicBezTo>
                  <a:pt x="391483" y="7123"/>
                  <a:pt x="382586" y="12191"/>
                  <a:pt x="372842" y="14140"/>
                </a:cubicBezTo>
                <a:cubicBezTo>
                  <a:pt x="358891" y="16930"/>
                  <a:pt x="344562" y="17282"/>
                  <a:pt x="330422" y="18853"/>
                </a:cubicBezTo>
                <a:cubicBezTo>
                  <a:pt x="320995" y="21995"/>
                  <a:pt x="311823" y="26045"/>
                  <a:pt x="302141" y="28280"/>
                </a:cubicBezTo>
                <a:cubicBezTo>
                  <a:pt x="291316" y="30778"/>
                  <a:pt x="280248" y="32550"/>
                  <a:pt x="269148" y="32994"/>
                </a:cubicBezTo>
                <a:cubicBezTo>
                  <a:pt x="201625" y="35695"/>
                  <a:pt x="134030" y="36136"/>
                  <a:pt x="66471" y="37707"/>
                </a:cubicBezTo>
                <a:cubicBezTo>
                  <a:pt x="30931" y="49553"/>
                  <a:pt x="73360" y="32195"/>
                  <a:pt x="42904" y="56561"/>
                </a:cubicBezTo>
                <a:cubicBezTo>
                  <a:pt x="39024" y="59665"/>
                  <a:pt x="33477" y="59703"/>
                  <a:pt x="28764" y="61274"/>
                </a:cubicBezTo>
                <a:lnTo>
                  <a:pt x="24051" y="75414"/>
                </a:lnTo>
                <a:cubicBezTo>
                  <a:pt x="22480" y="83270"/>
                  <a:pt x="21639" y="91308"/>
                  <a:pt x="19337" y="98981"/>
                </a:cubicBezTo>
                <a:cubicBezTo>
                  <a:pt x="16906" y="107085"/>
                  <a:pt x="11569" y="114251"/>
                  <a:pt x="9910" y="122548"/>
                </a:cubicBezTo>
                <a:cubicBezTo>
                  <a:pt x="6813" y="138031"/>
                  <a:pt x="7042" y="154000"/>
                  <a:pt x="5197" y="169682"/>
                </a:cubicBezTo>
                <a:cubicBezTo>
                  <a:pt x="3899" y="180716"/>
                  <a:pt x="2055" y="191678"/>
                  <a:pt x="484" y="202676"/>
                </a:cubicBezTo>
                <a:cubicBezTo>
                  <a:pt x="2055" y="221530"/>
                  <a:pt x="0" y="241046"/>
                  <a:pt x="5197" y="259237"/>
                </a:cubicBezTo>
                <a:cubicBezTo>
                  <a:pt x="6753" y="264684"/>
                  <a:pt x="16195" y="263951"/>
                  <a:pt x="19337" y="268664"/>
                </a:cubicBezTo>
                <a:cubicBezTo>
                  <a:pt x="22930" y="274054"/>
                  <a:pt x="22271" y="281288"/>
                  <a:pt x="24051" y="287517"/>
                </a:cubicBezTo>
                <a:cubicBezTo>
                  <a:pt x="28931" y="304596"/>
                  <a:pt x="27860" y="300302"/>
                  <a:pt x="38191" y="315798"/>
                </a:cubicBezTo>
                <a:cubicBezTo>
                  <a:pt x="33697" y="329279"/>
                  <a:pt x="31724" y="333990"/>
                  <a:pt x="28764" y="348792"/>
                </a:cubicBezTo>
                <a:cubicBezTo>
                  <a:pt x="26890" y="358163"/>
                  <a:pt x="25622" y="367645"/>
                  <a:pt x="24051" y="377072"/>
                </a:cubicBezTo>
                <a:cubicBezTo>
                  <a:pt x="25622" y="403781"/>
                  <a:pt x="24980" y="430713"/>
                  <a:pt x="28764" y="457200"/>
                </a:cubicBezTo>
                <a:cubicBezTo>
                  <a:pt x="29758" y="464156"/>
                  <a:pt x="37354" y="469077"/>
                  <a:pt x="38191" y="476053"/>
                </a:cubicBezTo>
                <a:cubicBezTo>
                  <a:pt x="42126" y="508849"/>
                  <a:pt x="30867" y="544275"/>
                  <a:pt x="42904" y="575035"/>
                </a:cubicBezTo>
                <a:cubicBezTo>
                  <a:pt x="47625" y="587100"/>
                  <a:pt x="67664" y="584000"/>
                  <a:pt x="80612" y="584462"/>
                </a:cubicBezTo>
                <a:lnTo>
                  <a:pt x="212587" y="589175"/>
                </a:lnTo>
                <a:cubicBezTo>
                  <a:pt x="231441" y="592317"/>
                  <a:pt x="250056" y="597693"/>
                  <a:pt x="269148" y="598602"/>
                </a:cubicBezTo>
                <a:cubicBezTo>
                  <a:pt x="283359" y="599279"/>
                  <a:pt x="297484" y="595900"/>
                  <a:pt x="311568" y="593888"/>
                </a:cubicBezTo>
                <a:cubicBezTo>
                  <a:pt x="319499" y="592755"/>
                  <a:pt x="327253" y="590608"/>
                  <a:pt x="335135" y="589175"/>
                </a:cubicBezTo>
                <a:cubicBezTo>
                  <a:pt x="344538" y="587466"/>
                  <a:pt x="353989" y="586033"/>
                  <a:pt x="363416" y="584462"/>
                </a:cubicBezTo>
                <a:cubicBezTo>
                  <a:pt x="372843" y="581320"/>
                  <a:pt x="381930" y="576866"/>
                  <a:pt x="391696" y="575035"/>
                </a:cubicBezTo>
                <a:cubicBezTo>
                  <a:pt x="457178" y="562756"/>
                  <a:pt x="550242" y="576688"/>
                  <a:pt x="603799" y="579748"/>
                </a:cubicBezTo>
                <a:cubicBezTo>
                  <a:pt x="614797" y="582890"/>
                  <a:pt x="625942" y="585558"/>
                  <a:pt x="636793" y="589175"/>
                </a:cubicBezTo>
                <a:cubicBezTo>
                  <a:pt x="644820" y="591851"/>
                  <a:pt x="652256" y="596171"/>
                  <a:pt x="660360" y="598602"/>
                </a:cubicBezTo>
                <a:cubicBezTo>
                  <a:pt x="668033" y="600904"/>
                  <a:pt x="676224" y="601114"/>
                  <a:pt x="683927" y="603315"/>
                </a:cubicBezTo>
                <a:cubicBezTo>
                  <a:pt x="698259" y="607410"/>
                  <a:pt x="726348" y="617455"/>
                  <a:pt x="726348" y="617455"/>
                </a:cubicBezTo>
                <a:cubicBezTo>
                  <a:pt x="761024" y="610520"/>
                  <a:pt x="745471" y="619408"/>
                  <a:pt x="768768" y="584462"/>
                </a:cubicBezTo>
                <a:lnTo>
                  <a:pt x="768768" y="584462"/>
                </a:lnTo>
                <a:cubicBezTo>
                  <a:pt x="794788" y="571452"/>
                  <a:pt x="780732" y="576413"/>
                  <a:pt x="811189" y="570321"/>
                </a:cubicBezTo>
                <a:cubicBezTo>
                  <a:pt x="823231" y="552259"/>
                  <a:pt x="814951" y="556181"/>
                  <a:pt x="834756" y="556181"/>
                </a:cubicBezTo>
                <a:cubicBezTo>
                  <a:pt x="855441" y="535496"/>
                  <a:pt x="855656" y="536615"/>
                  <a:pt x="877176" y="504334"/>
                </a:cubicBezTo>
                <a:cubicBezTo>
                  <a:pt x="883461" y="494907"/>
                  <a:pt x="890963" y="486187"/>
                  <a:pt x="896030" y="476053"/>
                </a:cubicBezTo>
                <a:cubicBezTo>
                  <a:pt x="903497" y="461121"/>
                  <a:pt x="907361" y="450582"/>
                  <a:pt x="919597" y="438346"/>
                </a:cubicBezTo>
                <a:cubicBezTo>
                  <a:pt x="925152" y="432791"/>
                  <a:pt x="932166" y="428919"/>
                  <a:pt x="938451" y="424206"/>
                </a:cubicBezTo>
                <a:cubicBezTo>
                  <a:pt x="948561" y="393874"/>
                  <a:pt x="935238" y="426818"/>
                  <a:pt x="957304" y="395926"/>
                </a:cubicBezTo>
                <a:cubicBezTo>
                  <a:pt x="975505" y="370444"/>
                  <a:pt x="955432" y="380838"/>
                  <a:pt x="980871" y="372359"/>
                </a:cubicBezTo>
                <a:cubicBezTo>
                  <a:pt x="984013" y="366074"/>
                  <a:pt x="985800" y="358903"/>
                  <a:pt x="990298" y="353505"/>
                </a:cubicBezTo>
                <a:cubicBezTo>
                  <a:pt x="993924" y="349153"/>
                  <a:pt x="1000899" y="348501"/>
                  <a:pt x="1004438" y="344078"/>
                </a:cubicBezTo>
                <a:cubicBezTo>
                  <a:pt x="1030458" y="311554"/>
                  <a:pt x="982769" y="347527"/>
                  <a:pt x="1023292" y="320511"/>
                </a:cubicBezTo>
                <a:lnTo>
                  <a:pt x="1042146" y="292231"/>
                </a:lnTo>
                <a:cubicBezTo>
                  <a:pt x="1045288" y="287518"/>
                  <a:pt x="1047567" y="282096"/>
                  <a:pt x="1051572" y="278091"/>
                </a:cubicBezTo>
                <a:lnTo>
                  <a:pt x="1065713" y="263950"/>
                </a:lnTo>
                <a:cubicBezTo>
                  <a:pt x="1074726" y="236909"/>
                  <a:pt x="1063971" y="262148"/>
                  <a:pt x="1084566" y="235670"/>
                </a:cubicBezTo>
                <a:cubicBezTo>
                  <a:pt x="1091522" y="226727"/>
                  <a:pt x="1096622" y="216454"/>
                  <a:pt x="1103420" y="207390"/>
                </a:cubicBezTo>
                <a:cubicBezTo>
                  <a:pt x="1108133" y="201105"/>
                  <a:pt x="1113055" y="194972"/>
                  <a:pt x="1117560" y="188536"/>
                </a:cubicBezTo>
                <a:cubicBezTo>
                  <a:pt x="1124057" y="179254"/>
                  <a:pt x="1128403" y="168266"/>
                  <a:pt x="1136414" y="160255"/>
                </a:cubicBezTo>
                <a:cubicBezTo>
                  <a:pt x="1141127" y="155542"/>
                  <a:pt x="1146680" y="151539"/>
                  <a:pt x="1150554" y="146115"/>
                </a:cubicBezTo>
                <a:cubicBezTo>
                  <a:pt x="1154638" y="140398"/>
                  <a:pt x="1155483" y="132660"/>
                  <a:pt x="1159981" y="127262"/>
                </a:cubicBezTo>
                <a:cubicBezTo>
                  <a:pt x="1163608" y="122910"/>
                  <a:pt x="1169769" y="121462"/>
                  <a:pt x="1174121" y="117835"/>
                </a:cubicBezTo>
                <a:cubicBezTo>
                  <a:pt x="1194316" y="101006"/>
                  <a:pt x="1183672" y="105651"/>
                  <a:pt x="1202401" y="84841"/>
                </a:cubicBezTo>
                <a:cubicBezTo>
                  <a:pt x="1211319" y="74932"/>
                  <a:pt x="1230682" y="56561"/>
                  <a:pt x="1230682" y="56561"/>
                </a:cubicBezTo>
                <a:lnTo>
                  <a:pt x="1211828" y="4713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19800" y="3886200"/>
            <a:ext cx="838200" cy="579598"/>
          </a:xfrm>
          <a:custGeom>
            <a:avLst/>
            <a:gdLst>
              <a:gd name="connsiteX0" fmla="*/ 7070 w 1132443"/>
              <a:gd name="connsiteY0" fmla="*/ 2357 h 579598"/>
              <a:gd name="connsiteX1" fmla="*/ 25924 w 1132443"/>
              <a:gd name="connsiteY1" fmla="*/ 7070 h 579598"/>
              <a:gd name="connsiteX2" fmla="*/ 49491 w 1132443"/>
              <a:gd name="connsiteY2" fmla="*/ 25924 h 579598"/>
              <a:gd name="connsiteX3" fmla="*/ 91912 w 1132443"/>
              <a:gd name="connsiteY3" fmla="*/ 58917 h 579598"/>
              <a:gd name="connsiteX4" fmla="*/ 106052 w 1132443"/>
              <a:gd name="connsiteY4" fmla="*/ 68344 h 579598"/>
              <a:gd name="connsiteX5" fmla="*/ 120192 w 1132443"/>
              <a:gd name="connsiteY5" fmla="*/ 77771 h 579598"/>
              <a:gd name="connsiteX6" fmla="*/ 327582 w 1132443"/>
              <a:gd name="connsiteY6" fmla="*/ 96625 h 579598"/>
              <a:gd name="connsiteX7" fmla="*/ 341722 w 1132443"/>
              <a:gd name="connsiteY7" fmla="*/ 101338 h 579598"/>
              <a:gd name="connsiteX8" fmla="*/ 360575 w 1132443"/>
              <a:gd name="connsiteY8" fmla="*/ 110765 h 579598"/>
              <a:gd name="connsiteX9" fmla="*/ 417136 w 1132443"/>
              <a:gd name="connsiteY9" fmla="*/ 106051 h 579598"/>
              <a:gd name="connsiteX10" fmla="*/ 459557 w 1132443"/>
              <a:gd name="connsiteY10" fmla="*/ 87198 h 579598"/>
              <a:gd name="connsiteX11" fmla="*/ 572679 w 1132443"/>
              <a:gd name="connsiteY11" fmla="*/ 91911 h 579598"/>
              <a:gd name="connsiteX12" fmla="*/ 605672 w 1132443"/>
              <a:gd name="connsiteY12" fmla="*/ 96625 h 579598"/>
              <a:gd name="connsiteX13" fmla="*/ 657520 w 1132443"/>
              <a:gd name="connsiteY13" fmla="*/ 101338 h 579598"/>
              <a:gd name="connsiteX14" fmla="*/ 860196 w 1132443"/>
              <a:gd name="connsiteY14" fmla="*/ 101338 h 579598"/>
              <a:gd name="connsiteX15" fmla="*/ 897903 w 1132443"/>
              <a:gd name="connsiteY15" fmla="*/ 120192 h 579598"/>
              <a:gd name="connsiteX16" fmla="*/ 902617 w 1132443"/>
              <a:gd name="connsiteY16" fmla="*/ 134332 h 579598"/>
              <a:gd name="connsiteX17" fmla="*/ 940324 w 1132443"/>
              <a:gd name="connsiteY17" fmla="*/ 167326 h 579598"/>
              <a:gd name="connsiteX18" fmla="*/ 949751 w 1132443"/>
              <a:gd name="connsiteY18" fmla="*/ 181466 h 579598"/>
              <a:gd name="connsiteX19" fmla="*/ 982745 w 1132443"/>
              <a:gd name="connsiteY19" fmla="*/ 190893 h 579598"/>
              <a:gd name="connsiteX20" fmla="*/ 1091153 w 1132443"/>
              <a:gd name="connsiteY20" fmla="*/ 181466 h 579598"/>
              <a:gd name="connsiteX21" fmla="*/ 1100580 w 1132443"/>
              <a:gd name="connsiteY21" fmla="*/ 242740 h 579598"/>
              <a:gd name="connsiteX22" fmla="*/ 1110006 w 1132443"/>
              <a:gd name="connsiteY22" fmla="*/ 266307 h 579598"/>
              <a:gd name="connsiteX23" fmla="*/ 1119433 w 1132443"/>
              <a:gd name="connsiteY23" fmla="*/ 304014 h 579598"/>
              <a:gd name="connsiteX24" fmla="*/ 1100580 w 1132443"/>
              <a:gd name="connsiteY24" fmla="*/ 332295 h 579598"/>
              <a:gd name="connsiteX25" fmla="*/ 1081726 w 1132443"/>
              <a:gd name="connsiteY25" fmla="*/ 355862 h 579598"/>
              <a:gd name="connsiteX26" fmla="*/ 1086439 w 1132443"/>
              <a:gd name="connsiteY26" fmla="*/ 426563 h 579598"/>
              <a:gd name="connsiteX27" fmla="*/ 1095866 w 1132443"/>
              <a:gd name="connsiteY27" fmla="*/ 445416 h 579598"/>
              <a:gd name="connsiteX28" fmla="*/ 1110006 w 1132443"/>
              <a:gd name="connsiteY28" fmla="*/ 454843 h 579598"/>
              <a:gd name="connsiteX29" fmla="*/ 1128860 w 1132443"/>
              <a:gd name="connsiteY29" fmla="*/ 483124 h 579598"/>
              <a:gd name="connsiteX30" fmla="*/ 1119433 w 1132443"/>
              <a:gd name="connsiteY30" fmla="*/ 511404 h 579598"/>
              <a:gd name="connsiteX31" fmla="*/ 1100580 w 1132443"/>
              <a:gd name="connsiteY31" fmla="*/ 516117 h 579598"/>
              <a:gd name="connsiteX32" fmla="*/ 1086439 w 1132443"/>
              <a:gd name="connsiteY32" fmla="*/ 520831 h 579598"/>
              <a:gd name="connsiteX33" fmla="*/ 963891 w 1132443"/>
              <a:gd name="connsiteY33" fmla="*/ 525544 h 579598"/>
              <a:gd name="connsiteX34" fmla="*/ 945037 w 1132443"/>
              <a:gd name="connsiteY34" fmla="*/ 534971 h 579598"/>
              <a:gd name="connsiteX35" fmla="*/ 907330 w 1132443"/>
              <a:gd name="connsiteY35" fmla="*/ 544398 h 579598"/>
              <a:gd name="connsiteX36" fmla="*/ 751788 w 1132443"/>
              <a:gd name="connsiteY36" fmla="*/ 549111 h 579598"/>
              <a:gd name="connsiteX37" fmla="*/ 685800 w 1132443"/>
              <a:gd name="connsiteY37" fmla="*/ 530258 h 579598"/>
              <a:gd name="connsiteX38" fmla="*/ 648093 w 1132443"/>
              <a:gd name="connsiteY38" fmla="*/ 520831 h 579598"/>
              <a:gd name="connsiteX39" fmla="*/ 624526 w 1132443"/>
              <a:gd name="connsiteY39" fmla="*/ 516117 h 579598"/>
              <a:gd name="connsiteX40" fmla="*/ 600959 w 1132443"/>
              <a:gd name="connsiteY40" fmla="*/ 506691 h 579598"/>
              <a:gd name="connsiteX41" fmla="*/ 497264 w 1132443"/>
              <a:gd name="connsiteY41" fmla="*/ 511404 h 579598"/>
              <a:gd name="connsiteX42" fmla="*/ 478411 w 1132443"/>
              <a:gd name="connsiteY42" fmla="*/ 516117 h 579598"/>
              <a:gd name="connsiteX43" fmla="*/ 402996 w 1132443"/>
              <a:gd name="connsiteY43" fmla="*/ 520831 h 579598"/>
              <a:gd name="connsiteX44" fmla="*/ 384142 w 1132443"/>
              <a:gd name="connsiteY44" fmla="*/ 525544 h 579598"/>
              <a:gd name="connsiteX45" fmla="*/ 365289 w 1132443"/>
              <a:gd name="connsiteY45" fmla="*/ 539684 h 579598"/>
              <a:gd name="connsiteX46" fmla="*/ 341722 w 1132443"/>
              <a:gd name="connsiteY46" fmla="*/ 520831 h 579598"/>
              <a:gd name="connsiteX47" fmla="*/ 337008 w 1132443"/>
              <a:gd name="connsiteY47" fmla="*/ 497264 h 579598"/>
              <a:gd name="connsiteX48" fmla="*/ 327582 w 1132443"/>
              <a:gd name="connsiteY48" fmla="*/ 483124 h 579598"/>
              <a:gd name="connsiteX49" fmla="*/ 299301 w 1132443"/>
              <a:gd name="connsiteY49" fmla="*/ 454843 h 579598"/>
              <a:gd name="connsiteX50" fmla="*/ 280448 w 1132443"/>
              <a:gd name="connsiteY50" fmla="*/ 435990 h 579598"/>
              <a:gd name="connsiteX51" fmla="*/ 261594 w 1132443"/>
              <a:gd name="connsiteY51" fmla="*/ 417136 h 579598"/>
              <a:gd name="connsiteX52" fmla="*/ 252167 w 1132443"/>
              <a:gd name="connsiteY52" fmla="*/ 398282 h 579598"/>
              <a:gd name="connsiteX53" fmla="*/ 238027 w 1132443"/>
              <a:gd name="connsiteY53" fmla="*/ 379429 h 579598"/>
              <a:gd name="connsiteX54" fmla="*/ 214460 w 1132443"/>
              <a:gd name="connsiteY54" fmla="*/ 327581 h 579598"/>
              <a:gd name="connsiteX55" fmla="*/ 209747 w 1132443"/>
              <a:gd name="connsiteY55" fmla="*/ 308728 h 579598"/>
              <a:gd name="connsiteX56" fmla="*/ 190893 w 1132443"/>
              <a:gd name="connsiteY56" fmla="*/ 275734 h 579598"/>
              <a:gd name="connsiteX57" fmla="*/ 172039 w 1132443"/>
              <a:gd name="connsiteY57" fmla="*/ 247454 h 579598"/>
              <a:gd name="connsiteX58" fmla="*/ 153186 w 1132443"/>
              <a:gd name="connsiteY58" fmla="*/ 223886 h 579598"/>
              <a:gd name="connsiteX59" fmla="*/ 148472 w 1132443"/>
              <a:gd name="connsiteY59" fmla="*/ 209746 h 579598"/>
              <a:gd name="connsiteX60" fmla="*/ 143759 w 1132443"/>
              <a:gd name="connsiteY60" fmla="*/ 181466 h 579598"/>
              <a:gd name="connsiteX61" fmla="*/ 134332 w 1132443"/>
              <a:gd name="connsiteY61" fmla="*/ 167326 h 579598"/>
              <a:gd name="connsiteX62" fmla="*/ 115479 w 1132443"/>
              <a:gd name="connsiteY62" fmla="*/ 115478 h 579598"/>
              <a:gd name="connsiteX63" fmla="*/ 110765 w 1132443"/>
              <a:gd name="connsiteY63" fmla="*/ 73058 h 579598"/>
              <a:gd name="connsiteX64" fmla="*/ 106052 w 1132443"/>
              <a:gd name="connsiteY64" fmla="*/ 54204 h 579598"/>
              <a:gd name="connsiteX65" fmla="*/ 91912 w 1132443"/>
              <a:gd name="connsiteY65" fmla="*/ 49491 h 579598"/>
              <a:gd name="connsiteX66" fmla="*/ 68345 w 1132443"/>
              <a:gd name="connsiteY66" fmla="*/ 21210 h 579598"/>
              <a:gd name="connsiteX67" fmla="*/ 7070 w 1132443"/>
              <a:gd name="connsiteY67" fmla="*/ 2357 h 57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32443" h="579598">
                <a:moveTo>
                  <a:pt x="7070" y="2357"/>
                </a:moveTo>
                <a:cubicBezTo>
                  <a:pt x="0" y="0"/>
                  <a:pt x="20534" y="3477"/>
                  <a:pt x="25924" y="7070"/>
                </a:cubicBezTo>
                <a:cubicBezTo>
                  <a:pt x="68571" y="35500"/>
                  <a:pt x="3258" y="10511"/>
                  <a:pt x="49491" y="25924"/>
                </a:cubicBezTo>
                <a:cubicBezTo>
                  <a:pt x="71643" y="48076"/>
                  <a:pt x="58083" y="36365"/>
                  <a:pt x="91912" y="58917"/>
                </a:cubicBezTo>
                <a:lnTo>
                  <a:pt x="106052" y="68344"/>
                </a:lnTo>
                <a:cubicBezTo>
                  <a:pt x="110765" y="71486"/>
                  <a:pt x="114818" y="75980"/>
                  <a:pt x="120192" y="77771"/>
                </a:cubicBezTo>
                <a:cubicBezTo>
                  <a:pt x="205190" y="106105"/>
                  <a:pt x="138549" y="86676"/>
                  <a:pt x="327582" y="96625"/>
                </a:cubicBezTo>
                <a:cubicBezTo>
                  <a:pt x="332295" y="98196"/>
                  <a:pt x="337155" y="99381"/>
                  <a:pt x="341722" y="101338"/>
                </a:cubicBezTo>
                <a:cubicBezTo>
                  <a:pt x="348180" y="104106"/>
                  <a:pt x="353563" y="110327"/>
                  <a:pt x="360575" y="110765"/>
                </a:cubicBezTo>
                <a:cubicBezTo>
                  <a:pt x="379457" y="111945"/>
                  <a:pt x="398282" y="107622"/>
                  <a:pt x="417136" y="106051"/>
                </a:cubicBezTo>
                <a:cubicBezTo>
                  <a:pt x="450791" y="94834"/>
                  <a:pt x="437149" y="102137"/>
                  <a:pt x="459557" y="87198"/>
                </a:cubicBezTo>
                <a:cubicBezTo>
                  <a:pt x="497264" y="88769"/>
                  <a:pt x="535017" y="89481"/>
                  <a:pt x="572679" y="91911"/>
                </a:cubicBezTo>
                <a:cubicBezTo>
                  <a:pt x="583765" y="92626"/>
                  <a:pt x="594631" y="95398"/>
                  <a:pt x="605672" y="96625"/>
                </a:cubicBezTo>
                <a:cubicBezTo>
                  <a:pt x="622920" y="98541"/>
                  <a:pt x="640237" y="99767"/>
                  <a:pt x="657520" y="101338"/>
                </a:cubicBezTo>
                <a:cubicBezTo>
                  <a:pt x="726917" y="97256"/>
                  <a:pt x="789660" y="90965"/>
                  <a:pt x="860196" y="101338"/>
                </a:cubicBezTo>
                <a:cubicBezTo>
                  <a:pt x="874099" y="103383"/>
                  <a:pt x="897903" y="120192"/>
                  <a:pt x="897903" y="120192"/>
                </a:cubicBezTo>
                <a:cubicBezTo>
                  <a:pt x="899474" y="124905"/>
                  <a:pt x="899729" y="130289"/>
                  <a:pt x="902617" y="134332"/>
                </a:cubicBezTo>
                <a:cubicBezTo>
                  <a:pt x="920975" y="160032"/>
                  <a:pt x="919708" y="146710"/>
                  <a:pt x="940324" y="167326"/>
                </a:cubicBezTo>
                <a:cubicBezTo>
                  <a:pt x="944330" y="171332"/>
                  <a:pt x="945327" y="177927"/>
                  <a:pt x="949751" y="181466"/>
                </a:cubicBezTo>
                <a:cubicBezTo>
                  <a:pt x="952823" y="183924"/>
                  <a:pt x="981516" y="190586"/>
                  <a:pt x="982745" y="190893"/>
                </a:cubicBezTo>
                <a:cubicBezTo>
                  <a:pt x="1036364" y="173019"/>
                  <a:pt x="1001088" y="181466"/>
                  <a:pt x="1091153" y="181466"/>
                </a:cubicBezTo>
                <a:cubicBezTo>
                  <a:pt x="1091898" y="186681"/>
                  <a:pt x="1098615" y="235536"/>
                  <a:pt x="1100580" y="242740"/>
                </a:cubicBezTo>
                <a:cubicBezTo>
                  <a:pt x="1102806" y="250903"/>
                  <a:pt x="1107518" y="258220"/>
                  <a:pt x="1110006" y="266307"/>
                </a:cubicBezTo>
                <a:cubicBezTo>
                  <a:pt x="1113816" y="278690"/>
                  <a:pt x="1119433" y="304014"/>
                  <a:pt x="1119433" y="304014"/>
                </a:cubicBezTo>
                <a:cubicBezTo>
                  <a:pt x="1108610" y="347311"/>
                  <a:pt x="1124252" y="302706"/>
                  <a:pt x="1100580" y="332295"/>
                </a:cubicBezTo>
                <a:cubicBezTo>
                  <a:pt x="1074560" y="364819"/>
                  <a:pt x="1122249" y="328846"/>
                  <a:pt x="1081726" y="355862"/>
                </a:cubicBezTo>
                <a:cubicBezTo>
                  <a:pt x="1071730" y="385852"/>
                  <a:pt x="1073269" y="373883"/>
                  <a:pt x="1086439" y="426563"/>
                </a:cubicBezTo>
                <a:cubicBezTo>
                  <a:pt x="1088143" y="433379"/>
                  <a:pt x="1091368" y="440018"/>
                  <a:pt x="1095866" y="445416"/>
                </a:cubicBezTo>
                <a:cubicBezTo>
                  <a:pt x="1099493" y="449768"/>
                  <a:pt x="1105293" y="451701"/>
                  <a:pt x="1110006" y="454843"/>
                </a:cubicBezTo>
                <a:cubicBezTo>
                  <a:pt x="1116291" y="464270"/>
                  <a:pt x="1132443" y="472376"/>
                  <a:pt x="1128860" y="483124"/>
                </a:cubicBezTo>
                <a:cubicBezTo>
                  <a:pt x="1125718" y="492551"/>
                  <a:pt x="1129073" y="508994"/>
                  <a:pt x="1119433" y="511404"/>
                </a:cubicBezTo>
                <a:cubicBezTo>
                  <a:pt x="1113149" y="512975"/>
                  <a:pt x="1106808" y="514337"/>
                  <a:pt x="1100580" y="516117"/>
                </a:cubicBezTo>
                <a:cubicBezTo>
                  <a:pt x="1095803" y="517482"/>
                  <a:pt x="1091396" y="520489"/>
                  <a:pt x="1086439" y="520831"/>
                </a:cubicBezTo>
                <a:cubicBezTo>
                  <a:pt x="1045656" y="523644"/>
                  <a:pt x="1004740" y="523973"/>
                  <a:pt x="963891" y="525544"/>
                </a:cubicBezTo>
                <a:cubicBezTo>
                  <a:pt x="957606" y="528686"/>
                  <a:pt x="951703" y="532749"/>
                  <a:pt x="945037" y="534971"/>
                </a:cubicBezTo>
                <a:cubicBezTo>
                  <a:pt x="932746" y="539068"/>
                  <a:pt x="907330" y="544398"/>
                  <a:pt x="907330" y="544398"/>
                </a:cubicBezTo>
                <a:cubicBezTo>
                  <a:pt x="854532" y="579598"/>
                  <a:pt x="894015" y="557238"/>
                  <a:pt x="751788" y="549111"/>
                </a:cubicBezTo>
                <a:cubicBezTo>
                  <a:pt x="730270" y="547881"/>
                  <a:pt x="704816" y="535012"/>
                  <a:pt x="685800" y="530258"/>
                </a:cubicBezTo>
                <a:cubicBezTo>
                  <a:pt x="673231" y="527116"/>
                  <a:pt x="660797" y="523372"/>
                  <a:pt x="648093" y="520831"/>
                </a:cubicBezTo>
                <a:cubicBezTo>
                  <a:pt x="640237" y="519260"/>
                  <a:pt x="632199" y="518419"/>
                  <a:pt x="624526" y="516117"/>
                </a:cubicBezTo>
                <a:cubicBezTo>
                  <a:pt x="616422" y="513686"/>
                  <a:pt x="608815" y="509833"/>
                  <a:pt x="600959" y="506691"/>
                </a:cubicBezTo>
                <a:cubicBezTo>
                  <a:pt x="566394" y="508262"/>
                  <a:pt x="531763" y="508750"/>
                  <a:pt x="497264" y="511404"/>
                </a:cubicBezTo>
                <a:cubicBezTo>
                  <a:pt x="490805" y="511901"/>
                  <a:pt x="484857" y="515472"/>
                  <a:pt x="478411" y="516117"/>
                </a:cubicBezTo>
                <a:cubicBezTo>
                  <a:pt x="453349" y="518623"/>
                  <a:pt x="428134" y="519260"/>
                  <a:pt x="402996" y="520831"/>
                </a:cubicBezTo>
                <a:cubicBezTo>
                  <a:pt x="396711" y="522402"/>
                  <a:pt x="389201" y="521497"/>
                  <a:pt x="384142" y="525544"/>
                </a:cubicBezTo>
                <a:cubicBezTo>
                  <a:pt x="360877" y="544155"/>
                  <a:pt x="400584" y="539684"/>
                  <a:pt x="365289" y="539684"/>
                </a:cubicBezTo>
                <a:cubicBezTo>
                  <a:pt x="357433" y="533400"/>
                  <a:pt x="347302" y="529201"/>
                  <a:pt x="341722" y="520831"/>
                </a:cubicBezTo>
                <a:cubicBezTo>
                  <a:pt x="337278" y="514165"/>
                  <a:pt x="339821" y="504765"/>
                  <a:pt x="337008" y="497264"/>
                </a:cubicBezTo>
                <a:cubicBezTo>
                  <a:pt x="335019" y="491960"/>
                  <a:pt x="330874" y="487733"/>
                  <a:pt x="327582" y="483124"/>
                </a:cubicBezTo>
                <a:cubicBezTo>
                  <a:pt x="311638" y="460802"/>
                  <a:pt x="318827" y="467861"/>
                  <a:pt x="299301" y="454843"/>
                </a:cubicBezTo>
                <a:cubicBezTo>
                  <a:pt x="286733" y="417136"/>
                  <a:pt x="305585" y="461127"/>
                  <a:pt x="280448" y="435990"/>
                </a:cubicBezTo>
                <a:cubicBezTo>
                  <a:pt x="255310" y="410852"/>
                  <a:pt x="299299" y="429703"/>
                  <a:pt x="261594" y="417136"/>
                </a:cubicBezTo>
                <a:cubicBezTo>
                  <a:pt x="258452" y="410851"/>
                  <a:pt x="255891" y="404240"/>
                  <a:pt x="252167" y="398282"/>
                </a:cubicBezTo>
                <a:cubicBezTo>
                  <a:pt x="248004" y="391621"/>
                  <a:pt x="241048" y="386680"/>
                  <a:pt x="238027" y="379429"/>
                </a:cubicBezTo>
                <a:cubicBezTo>
                  <a:pt x="214361" y="322632"/>
                  <a:pt x="244255" y="357378"/>
                  <a:pt x="214460" y="327581"/>
                </a:cubicBezTo>
                <a:cubicBezTo>
                  <a:pt x="212889" y="321297"/>
                  <a:pt x="212021" y="314793"/>
                  <a:pt x="209747" y="308728"/>
                </a:cubicBezTo>
                <a:cubicBezTo>
                  <a:pt x="204621" y="295058"/>
                  <a:pt x="198708" y="287456"/>
                  <a:pt x="190893" y="275734"/>
                </a:cubicBezTo>
                <a:cubicBezTo>
                  <a:pt x="179686" y="242111"/>
                  <a:pt x="195578" y="282762"/>
                  <a:pt x="172039" y="247454"/>
                </a:cubicBezTo>
                <a:cubicBezTo>
                  <a:pt x="153824" y="220131"/>
                  <a:pt x="184812" y="244971"/>
                  <a:pt x="153186" y="223886"/>
                </a:cubicBezTo>
                <a:cubicBezTo>
                  <a:pt x="151615" y="219173"/>
                  <a:pt x="149550" y="214596"/>
                  <a:pt x="148472" y="209746"/>
                </a:cubicBezTo>
                <a:cubicBezTo>
                  <a:pt x="146399" y="200417"/>
                  <a:pt x="146781" y="190532"/>
                  <a:pt x="143759" y="181466"/>
                </a:cubicBezTo>
                <a:cubicBezTo>
                  <a:pt x="141968" y="176092"/>
                  <a:pt x="137474" y="172039"/>
                  <a:pt x="134332" y="167326"/>
                </a:cubicBezTo>
                <a:cubicBezTo>
                  <a:pt x="123531" y="124123"/>
                  <a:pt x="132091" y="140398"/>
                  <a:pt x="115479" y="115478"/>
                </a:cubicBezTo>
                <a:cubicBezTo>
                  <a:pt x="113908" y="101338"/>
                  <a:pt x="112928" y="87120"/>
                  <a:pt x="110765" y="73058"/>
                </a:cubicBezTo>
                <a:cubicBezTo>
                  <a:pt x="109780" y="66655"/>
                  <a:pt x="110099" y="59263"/>
                  <a:pt x="106052" y="54204"/>
                </a:cubicBezTo>
                <a:cubicBezTo>
                  <a:pt x="102948" y="50324"/>
                  <a:pt x="96625" y="51062"/>
                  <a:pt x="91912" y="49491"/>
                </a:cubicBezTo>
                <a:cubicBezTo>
                  <a:pt x="85905" y="40481"/>
                  <a:pt x="78116" y="26793"/>
                  <a:pt x="68345" y="21210"/>
                </a:cubicBezTo>
                <a:cubicBezTo>
                  <a:pt x="57430" y="14973"/>
                  <a:pt x="14140" y="4714"/>
                  <a:pt x="7070" y="235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2743200"/>
            <a:ext cx="6553200" cy="1676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" y="4419600"/>
            <a:ext cx="655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4229100" y="3314700"/>
            <a:ext cx="533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600200" y="3733800"/>
            <a:ext cx="6858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5029200" y="3733800"/>
            <a:ext cx="9144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2438400" y="3352800"/>
            <a:ext cx="4572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76400" y="4572000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Underground Facility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2743200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Shaft Entry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3200400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Tunnel Entry ?</a:t>
            </a:r>
            <a:endParaRPr lang="en-US" sz="1000" b="1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5400000">
            <a:off x="6037737" y="3428685"/>
            <a:ext cx="287179" cy="323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1"/>
          </p:cNvCxnSpPr>
          <p:nvPr/>
        </p:nvCxnSpPr>
        <p:spPr>
          <a:xfrm rot="10800000" flipV="1">
            <a:off x="4572000" y="2866310"/>
            <a:ext cx="152400" cy="105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811625" y="4296006"/>
            <a:ext cx="466627" cy="139996"/>
          </a:xfrm>
          <a:custGeom>
            <a:avLst/>
            <a:gdLst>
              <a:gd name="connsiteX0" fmla="*/ 466627 w 466627"/>
              <a:gd name="connsiteY0" fmla="*/ 87458 h 139996"/>
              <a:gd name="connsiteX1" fmla="*/ 447773 w 466627"/>
              <a:gd name="connsiteY1" fmla="*/ 96885 h 139996"/>
              <a:gd name="connsiteX2" fmla="*/ 287517 w 466627"/>
              <a:gd name="connsiteY2" fmla="*/ 92171 h 139996"/>
              <a:gd name="connsiteX3" fmla="*/ 207389 w 466627"/>
              <a:gd name="connsiteY3" fmla="*/ 87458 h 139996"/>
              <a:gd name="connsiteX4" fmla="*/ 169682 w 466627"/>
              <a:gd name="connsiteY4" fmla="*/ 96885 h 139996"/>
              <a:gd name="connsiteX5" fmla="*/ 146115 w 466627"/>
              <a:gd name="connsiteY5" fmla="*/ 101598 h 139996"/>
              <a:gd name="connsiteX6" fmla="*/ 131975 w 466627"/>
              <a:gd name="connsiteY6" fmla="*/ 111025 h 139996"/>
              <a:gd name="connsiteX7" fmla="*/ 89554 w 466627"/>
              <a:gd name="connsiteY7" fmla="*/ 125165 h 139996"/>
              <a:gd name="connsiteX8" fmla="*/ 56561 w 466627"/>
              <a:gd name="connsiteY8" fmla="*/ 115738 h 139996"/>
              <a:gd name="connsiteX9" fmla="*/ 28280 w 466627"/>
              <a:gd name="connsiteY9" fmla="*/ 96885 h 139996"/>
              <a:gd name="connsiteX10" fmla="*/ 14140 w 466627"/>
              <a:gd name="connsiteY10" fmla="*/ 87458 h 139996"/>
              <a:gd name="connsiteX11" fmla="*/ 0 w 466627"/>
              <a:gd name="connsiteY11" fmla="*/ 82745 h 139996"/>
              <a:gd name="connsiteX12" fmla="*/ 37707 w 466627"/>
              <a:gd name="connsiteY12" fmla="*/ 63891 h 139996"/>
              <a:gd name="connsiteX13" fmla="*/ 51847 w 466627"/>
              <a:gd name="connsiteY13" fmla="*/ 49751 h 139996"/>
              <a:gd name="connsiteX14" fmla="*/ 155542 w 466627"/>
              <a:gd name="connsiteY14" fmla="*/ 45037 h 139996"/>
              <a:gd name="connsiteX15" fmla="*/ 169682 w 466627"/>
              <a:gd name="connsiteY15" fmla="*/ 40324 h 139996"/>
              <a:gd name="connsiteX16" fmla="*/ 183822 w 466627"/>
              <a:gd name="connsiteY16" fmla="*/ 30897 h 139996"/>
              <a:gd name="connsiteX17" fmla="*/ 207389 w 466627"/>
              <a:gd name="connsiteY17" fmla="*/ 26184 h 139996"/>
              <a:gd name="connsiteX18" fmla="*/ 226243 w 466627"/>
              <a:gd name="connsiteY18" fmla="*/ 16757 h 139996"/>
              <a:gd name="connsiteX19" fmla="*/ 282804 w 466627"/>
              <a:gd name="connsiteY19" fmla="*/ 2617 h 139996"/>
              <a:gd name="connsiteX20" fmla="*/ 320511 w 466627"/>
              <a:gd name="connsiteY20" fmla="*/ 12043 h 139996"/>
              <a:gd name="connsiteX21" fmla="*/ 339365 w 466627"/>
              <a:gd name="connsiteY21" fmla="*/ 16757 h 139996"/>
              <a:gd name="connsiteX22" fmla="*/ 353505 w 466627"/>
              <a:gd name="connsiteY22" fmla="*/ 30897 h 139996"/>
              <a:gd name="connsiteX23" fmla="*/ 367645 w 466627"/>
              <a:gd name="connsiteY23" fmla="*/ 35610 h 139996"/>
              <a:gd name="connsiteX24" fmla="*/ 414779 w 466627"/>
              <a:gd name="connsiteY24" fmla="*/ 49751 h 139996"/>
              <a:gd name="connsiteX25" fmla="*/ 424206 w 466627"/>
              <a:gd name="connsiteY25" fmla="*/ 68604 h 139996"/>
              <a:gd name="connsiteX26" fmla="*/ 433633 w 466627"/>
              <a:gd name="connsiteY26" fmla="*/ 129879 h 139996"/>
              <a:gd name="connsiteX27" fmla="*/ 443060 w 466627"/>
              <a:gd name="connsiteY27" fmla="*/ 92171 h 139996"/>
              <a:gd name="connsiteX28" fmla="*/ 466627 w 466627"/>
              <a:gd name="connsiteY28" fmla="*/ 87458 h 1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627" h="139996">
                <a:moveTo>
                  <a:pt x="466627" y="87458"/>
                </a:moveTo>
                <a:cubicBezTo>
                  <a:pt x="460342" y="90600"/>
                  <a:pt x="454503" y="94866"/>
                  <a:pt x="447773" y="96885"/>
                </a:cubicBezTo>
                <a:cubicBezTo>
                  <a:pt x="401696" y="110708"/>
                  <a:pt x="310389" y="93696"/>
                  <a:pt x="287517" y="92171"/>
                </a:cubicBezTo>
                <a:lnTo>
                  <a:pt x="207389" y="87458"/>
                </a:lnTo>
                <a:lnTo>
                  <a:pt x="169682" y="96885"/>
                </a:lnTo>
                <a:cubicBezTo>
                  <a:pt x="161876" y="98686"/>
                  <a:pt x="153616" y="98785"/>
                  <a:pt x="146115" y="101598"/>
                </a:cubicBezTo>
                <a:cubicBezTo>
                  <a:pt x="140811" y="103587"/>
                  <a:pt x="137042" y="108492"/>
                  <a:pt x="131975" y="111025"/>
                </a:cubicBezTo>
                <a:cubicBezTo>
                  <a:pt x="114225" y="119900"/>
                  <a:pt x="107558" y="120665"/>
                  <a:pt x="89554" y="125165"/>
                </a:cubicBezTo>
                <a:cubicBezTo>
                  <a:pt x="78556" y="122023"/>
                  <a:pt x="66946" y="120531"/>
                  <a:pt x="56561" y="115738"/>
                </a:cubicBezTo>
                <a:cubicBezTo>
                  <a:pt x="46274" y="110990"/>
                  <a:pt x="37707" y="103169"/>
                  <a:pt x="28280" y="96885"/>
                </a:cubicBezTo>
                <a:cubicBezTo>
                  <a:pt x="23567" y="93743"/>
                  <a:pt x="19514" y="89249"/>
                  <a:pt x="14140" y="87458"/>
                </a:cubicBezTo>
                <a:lnTo>
                  <a:pt x="0" y="82745"/>
                </a:lnTo>
                <a:cubicBezTo>
                  <a:pt x="12569" y="76460"/>
                  <a:pt x="27770" y="73828"/>
                  <a:pt x="37707" y="63891"/>
                </a:cubicBezTo>
                <a:cubicBezTo>
                  <a:pt x="42420" y="59178"/>
                  <a:pt x="45265" y="50804"/>
                  <a:pt x="51847" y="49751"/>
                </a:cubicBezTo>
                <a:cubicBezTo>
                  <a:pt x="86013" y="44284"/>
                  <a:pt x="120977" y="46608"/>
                  <a:pt x="155542" y="45037"/>
                </a:cubicBezTo>
                <a:cubicBezTo>
                  <a:pt x="160255" y="43466"/>
                  <a:pt x="165238" y="42546"/>
                  <a:pt x="169682" y="40324"/>
                </a:cubicBezTo>
                <a:cubicBezTo>
                  <a:pt x="174749" y="37791"/>
                  <a:pt x="178518" y="32886"/>
                  <a:pt x="183822" y="30897"/>
                </a:cubicBezTo>
                <a:cubicBezTo>
                  <a:pt x="191323" y="28084"/>
                  <a:pt x="199533" y="27755"/>
                  <a:pt x="207389" y="26184"/>
                </a:cubicBezTo>
                <a:cubicBezTo>
                  <a:pt x="213674" y="23042"/>
                  <a:pt x="219426" y="18461"/>
                  <a:pt x="226243" y="16757"/>
                </a:cubicBezTo>
                <a:cubicBezTo>
                  <a:pt x="293267" y="0"/>
                  <a:pt x="240225" y="23904"/>
                  <a:pt x="282804" y="2617"/>
                </a:cubicBezTo>
                <a:lnTo>
                  <a:pt x="320511" y="12043"/>
                </a:lnTo>
                <a:lnTo>
                  <a:pt x="339365" y="16757"/>
                </a:lnTo>
                <a:cubicBezTo>
                  <a:pt x="344078" y="21470"/>
                  <a:pt x="347959" y="27200"/>
                  <a:pt x="353505" y="30897"/>
                </a:cubicBezTo>
                <a:cubicBezTo>
                  <a:pt x="357639" y="33653"/>
                  <a:pt x="362886" y="34182"/>
                  <a:pt x="367645" y="35610"/>
                </a:cubicBezTo>
                <a:cubicBezTo>
                  <a:pt x="421569" y="51787"/>
                  <a:pt x="382772" y="39080"/>
                  <a:pt x="414779" y="49751"/>
                </a:cubicBezTo>
                <a:cubicBezTo>
                  <a:pt x="417921" y="56035"/>
                  <a:pt x="422597" y="61765"/>
                  <a:pt x="424206" y="68604"/>
                </a:cubicBezTo>
                <a:cubicBezTo>
                  <a:pt x="428939" y="88720"/>
                  <a:pt x="420723" y="113742"/>
                  <a:pt x="433633" y="129879"/>
                </a:cubicBezTo>
                <a:cubicBezTo>
                  <a:pt x="441727" y="139996"/>
                  <a:pt x="437266" y="103759"/>
                  <a:pt x="443060" y="92171"/>
                </a:cubicBezTo>
                <a:lnTo>
                  <a:pt x="466627" y="8745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90800" y="52578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Geology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</a:rPr>
              <a:t>Geography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52400" y="5181600"/>
            <a:ext cx="883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86600" y="518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C00000"/>
                </a:solidFill>
              </a:rPr>
              <a:t>Common Misperceptions</a:t>
            </a:r>
            <a:endParaRPr lang="en-US" u="sng" dirty="0">
              <a:solidFill>
                <a:srgbClr val="C00000"/>
              </a:solidFill>
            </a:endParaRPr>
          </a:p>
          <a:p>
            <a:endParaRPr lang="en-US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508013" y="5181600"/>
            <a:ext cx="18614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Capital </a:t>
            </a:r>
            <a:r>
              <a:rPr lang="en-US" sz="2000" b="1" u="sng" dirty="0" smtClean="0">
                <a:solidFill>
                  <a:srgbClr val="FF0000"/>
                </a:solidFill>
              </a:rPr>
              <a:t>Cost</a:t>
            </a:r>
          </a:p>
          <a:p>
            <a:r>
              <a:rPr lang="en-US" sz="1400" dirty="0" smtClean="0"/>
              <a:t>Generally high relative to an equivalent above-ground structure </a:t>
            </a:r>
            <a:endParaRPr lang="en-US" sz="1400" dirty="0"/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90641" y="5181600"/>
            <a:ext cx="3024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Generic Underground Risks</a:t>
            </a:r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22113" y="5181600"/>
            <a:ext cx="176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Psychological </a:t>
            </a:r>
            <a:r>
              <a:rPr lang="en-US" u="sng" dirty="0" smtClean="0">
                <a:solidFill>
                  <a:srgbClr val="C00000"/>
                </a:solidFill>
              </a:rPr>
              <a:t>Aversion</a:t>
            </a:r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5" name="Slide Number Placeholder 2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62666-B762-46E1-8CDD-5F9C91131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3400" y="4419600"/>
            <a:ext cx="655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811625" y="4296006"/>
            <a:ext cx="466627" cy="139996"/>
          </a:xfrm>
          <a:custGeom>
            <a:avLst/>
            <a:gdLst>
              <a:gd name="connsiteX0" fmla="*/ 466627 w 466627"/>
              <a:gd name="connsiteY0" fmla="*/ 87458 h 139996"/>
              <a:gd name="connsiteX1" fmla="*/ 447773 w 466627"/>
              <a:gd name="connsiteY1" fmla="*/ 96885 h 139996"/>
              <a:gd name="connsiteX2" fmla="*/ 287517 w 466627"/>
              <a:gd name="connsiteY2" fmla="*/ 92171 h 139996"/>
              <a:gd name="connsiteX3" fmla="*/ 207389 w 466627"/>
              <a:gd name="connsiteY3" fmla="*/ 87458 h 139996"/>
              <a:gd name="connsiteX4" fmla="*/ 169682 w 466627"/>
              <a:gd name="connsiteY4" fmla="*/ 96885 h 139996"/>
              <a:gd name="connsiteX5" fmla="*/ 146115 w 466627"/>
              <a:gd name="connsiteY5" fmla="*/ 101598 h 139996"/>
              <a:gd name="connsiteX6" fmla="*/ 131975 w 466627"/>
              <a:gd name="connsiteY6" fmla="*/ 111025 h 139996"/>
              <a:gd name="connsiteX7" fmla="*/ 89554 w 466627"/>
              <a:gd name="connsiteY7" fmla="*/ 125165 h 139996"/>
              <a:gd name="connsiteX8" fmla="*/ 56561 w 466627"/>
              <a:gd name="connsiteY8" fmla="*/ 115738 h 139996"/>
              <a:gd name="connsiteX9" fmla="*/ 28280 w 466627"/>
              <a:gd name="connsiteY9" fmla="*/ 96885 h 139996"/>
              <a:gd name="connsiteX10" fmla="*/ 14140 w 466627"/>
              <a:gd name="connsiteY10" fmla="*/ 87458 h 139996"/>
              <a:gd name="connsiteX11" fmla="*/ 0 w 466627"/>
              <a:gd name="connsiteY11" fmla="*/ 82745 h 139996"/>
              <a:gd name="connsiteX12" fmla="*/ 37707 w 466627"/>
              <a:gd name="connsiteY12" fmla="*/ 63891 h 139996"/>
              <a:gd name="connsiteX13" fmla="*/ 51847 w 466627"/>
              <a:gd name="connsiteY13" fmla="*/ 49751 h 139996"/>
              <a:gd name="connsiteX14" fmla="*/ 155542 w 466627"/>
              <a:gd name="connsiteY14" fmla="*/ 45037 h 139996"/>
              <a:gd name="connsiteX15" fmla="*/ 169682 w 466627"/>
              <a:gd name="connsiteY15" fmla="*/ 40324 h 139996"/>
              <a:gd name="connsiteX16" fmla="*/ 183822 w 466627"/>
              <a:gd name="connsiteY16" fmla="*/ 30897 h 139996"/>
              <a:gd name="connsiteX17" fmla="*/ 207389 w 466627"/>
              <a:gd name="connsiteY17" fmla="*/ 26184 h 139996"/>
              <a:gd name="connsiteX18" fmla="*/ 226243 w 466627"/>
              <a:gd name="connsiteY18" fmla="*/ 16757 h 139996"/>
              <a:gd name="connsiteX19" fmla="*/ 282804 w 466627"/>
              <a:gd name="connsiteY19" fmla="*/ 2617 h 139996"/>
              <a:gd name="connsiteX20" fmla="*/ 320511 w 466627"/>
              <a:gd name="connsiteY20" fmla="*/ 12043 h 139996"/>
              <a:gd name="connsiteX21" fmla="*/ 339365 w 466627"/>
              <a:gd name="connsiteY21" fmla="*/ 16757 h 139996"/>
              <a:gd name="connsiteX22" fmla="*/ 353505 w 466627"/>
              <a:gd name="connsiteY22" fmla="*/ 30897 h 139996"/>
              <a:gd name="connsiteX23" fmla="*/ 367645 w 466627"/>
              <a:gd name="connsiteY23" fmla="*/ 35610 h 139996"/>
              <a:gd name="connsiteX24" fmla="*/ 414779 w 466627"/>
              <a:gd name="connsiteY24" fmla="*/ 49751 h 139996"/>
              <a:gd name="connsiteX25" fmla="*/ 424206 w 466627"/>
              <a:gd name="connsiteY25" fmla="*/ 68604 h 139996"/>
              <a:gd name="connsiteX26" fmla="*/ 433633 w 466627"/>
              <a:gd name="connsiteY26" fmla="*/ 129879 h 139996"/>
              <a:gd name="connsiteX27" fmla="*/ 443060 w 466627"/>
              <a:gd name="connsiteY27" fmla="*/ 92171 h 139996"/>
              <a:gd name="connsiteX28" fmla="*/ 466627 w 466627"/>
              <a:gd name="connsiteY28" fmla="*/ 87458 h 13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6627" h="139996">
                <a:moveTo>
                  <a:pt x="466627" y="87458"/>
                </a:moveTo>
                <a:cubicBezTo>
                  <a:pt x="460342" y="90600"/>
                  <a:pt x="454503" y="94866"/>
                  <a:pt x="447773" y="96885"/>
                </a:cubicBezTo>
                <a:cubicBezTo>
                  <a:pt x="401696" y="110708"/>
                  <a:pt x="310389" y="93696"/>
                  <a:pt x="287517" y="92171"/>
                </a:cubicBezTo>
                <a:lnTo>
                  <a:pt x="207389" y="87458"/>
                </a:lnTo>
                <a:lnTo>
                  <a:pt x="169682" y="96885"/>
                </a:lnTo>
                <a:cubicBezTo>
                  <a:pt x="161876" y="98686"/>
                  <a:pt x="153616" y="98785"/>
                  <a:pt x="146115" y="101598"/>
                </a:cubicBezTo>
                <a:cubicBezTo>
                  <a:pt x="140811" y="103587"/>
                  <a:pt x="137042" y="108492"/>
                  <a:pt x="131975" y="111025"/>
                </a:cubicBezTo>
                <a:cubicBezTo>
                  <a:pt x="114225" y="119900"/>
                  <a:pt x="107558" y="120665"/>
                  <a:pt x="89554" y="125165"/>
                </a:cubicBezTo>
                <a:cubicBezTo>
                  <a:pt x="78556" y="122023"/>
                  <a:pt x="66946" y="120531"/>
                  <a:pt x="56561" y="115738"/>
                </a:cubicBezTo>
                <a:cubicBezTo>
                  <a:pt x="46274" y="110990"/>
                  <a:pt x="37707" y="103169"/>
                  <a:pt x="28280" y="96885"/>
                </a:cubicBezTo>
                <a:cubicBezTo>
                  <a:pt x="23567" y="93743"/>
                  <a:pt x="19514" y="89249"/>
                  <a:pt x="14140" y="87458"/>
                </a:cubicBezTo>
                <a:lnTo>
                  <a:pt x="0" y="82745"/>
                </a:lnTo>
                <a:cubicBezTo>
                  <a:pt x="12569" y="76460"/>
                  <a:pt x="27770" y="73828"/>
                  <a:pt x="37707" y="63891"/>
                </a:cubicBezTo>
                <a:cubicBezTo>
                  <a:pt x="42420" y="59178"/>
                  <a:pt x="45265" y="50804"/>
                  <a:pt x="51847" y="49751"/>
                </a:cubicBezTo>
                <a:cubicBezTo>
                  <a:pt x="86013" y="44284"/>
                  <a:pt x="120977" y="46608"/>
                  <a:pt x="155542" y="45037"/>
                </a:cubicBezTo>
                <a:cubicBezTo>
                  <a:pt x="160255" y="43466"/>
                  <a:pt x="165238" y="42546"/>
                  <a:pt x="169682" y="40324"/>
                </a:cubicBezTo>
                <a:cubicBezTo>
                  <a:pt x="174749" y="37791"/>
                  <a:pt x="178518" y="32886"/>
                  <a:pt x="183822" y="30897"/>
                </a:cubicBezTo>
                <a:cubicBezTo>
                  <a:pt x="191323" y="28084"/>
                  <a:pt x="199533" y="27755"/>
                  <a:pt x="207389" y="26184"/>
                </a:cubicBezTo>
                <a:cubicBezTo>
                  <a:pt x="213674" y="23042"/>
                  <a:pt x="219426" y="18461"/>
                  <a:pt x="226243" y="16757"/>
                </a:cubicBezTo>
                <a:cubicBezTo>
                  <a:pt x="293267" y="0"/>
                  <a:pt x="240225" y="23904"/>
                  <a:pt x="282804" y="2617"/>
                </a:cubicBezTo>
                <a:lnTo>
                  <a:pt x="320511" y="12043"/>
                </a:lnTo>
                <a:lnTo>
                  <a:pt x="339365" y="16757"/>
                </a:lnTo>
                <a:cubicBezTo>
                  <a:pt x="344078" y="21470"/>
                  <a:pt x="347959" y="27200"/>
                  <a:pt x="353505" y="30897"/>
                </a:cubicBezTo>
                <a:cubicBezTo>
                  <a:pt x="357639" y="33653"/>
                  <a:pt x="362886" y="34182"/>
                  <a:pt x="367645" y="35610"/>
                </a:cubicBezTo>
                <a:cubicBezTo>
                  <a:pt x="421569" y="51787"/>
                  <a:pt x="382772" y="39080"/>
                  <a:pt x="414779" y="49751"/>
                </a:cubicBezTo>
                <a:cubicBezTo>
                  <a:pt x="417921" y="56035"/>
                  <a:pt x="422597" y="61765"/>
                  <a:pt x="424206" y="68604"/>
                </a:cubicBezTo>
                <a:cubicBezTo>
                  <a:pt x="428939" y="88720"/>
                  <a:pt x="420723" y="113742"/>
                  <a:pt x="433633" y="129879"/>
                </a:cubicBezTo>
                <a:cubicBezTo>
                  <a:pt x="441727" y="139996"/>
                  <a:pt x="437266" y="103759"/>
                  <a:pt x="443060" y="92171"/>
                </a:cubicBezTo>
                <a:lnTo>
                  <a:pt x="466627" y="87458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2400" y="4800600"/>
            <a:ext cx="22860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14600" y="5334000"/>
            <a:ext cx="65531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Minimize Underground Construction Cost to Minimize Capital Cost 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848107">
            <a:off x="2057400" y="57150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9" idx="0"/>
            <a:endCxn id="16" idx="2"/>
          </p:cNvCxnSpPr>
          <p:nvPr/>
        </p:nvCxnSpPr>
        <p:spPr>
          <a:xfrm rot="5400000" flipH="1" flipV="1">
            <a:off x="2727511" y="3889566"/>
            <a:ext cx="720436" cy="6444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810000" y="4038600"/>
            <a:ext cx="149912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High Quality Rock Mass: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9518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Outline</a:t>
            </a:r>
          </a:p>
          <a:p>
            <a:endParaRPr lang="en-US" dirty="0"/>
          </a:p>
          <a:p>
            <a:r>
              <a:rPr lang="en-US" dirty="0" smtClean="0"/>
              <a:t>Background on Underground Facilities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Advantages and Disadvantages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Reducing the Capital Cost of Underground Construction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Why Granite?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Examples of Possible Underground Facilities in Granites of the Southeastern U.S. </a:t>
            </a:r>
            <a:r>
              <a:rPr lang="en-US" dirty="0"/>
              <a:t>	</a:t>
            </a:r>
            <a:r>
              <a:rPr lang="en-US" dirty="0" smtClean="0"/>
              <a:t>Refrigerated Natural Gas Storage</a:t>
            </a:r>
          </a:p>
          <a:p>
            <a:r>
              <a:rPr lang="en-US" dirty="0"/>
              <a:t>	</a:t>
            </a:r>
            <a:r>
              <a:rPr lang="en-US" dirty="0" smtClean="0"/>
              <a:t>Specialized Manufacturing/Commercial</a:t>
            </a:r>
          </a:p>
          <a:p>
            <a:r>
              <a:rPr lang="en-US" dirty="0"/>
              <a:t>	</a:t>
            </a:r>
            <a:r>
              <a:rPr lang="en-US" dirty="0" smtClean="0"/>
              <a:t>Underground Data Center</a:t>
            </a:r>
          </a:p>
          <a:p>
            <a:pPr marL="0" lvl="1"/>
            <a:r>
              <a:rPr lang="en-US" dirty="0"/>
              <a:t>	Regional FEMA and DHS Equipment and Supply </a:t>
            </a:r>
            <a:r>
              <a:rPr lang="en-US" dirty="0" smtClean="0"/>
              <a:t>Depots</a:t>
            </a:r>
          </a:p>
          <a:p>
            <a:pPr marL="0" lvl="1"/>
            <a:endParaRPr lang="en-US" dirty="0" smtClean="0"/>
          </a:p>
          <a:p>
            <a:r>
              <a:rPr lang="en-US" dirty="0" smtClean="0"/>
              <a:t>Preliminary Analysis of an Underground </a:t>
            </a:r>
            <a:r>
              <a:rPr lang="en-US" i="1" dirty="0" smtClean="0"/>
              <a:t>versus</a:t>
            </a:r>
            <a:r>
              <a:rPr lang="en-US" dirty="0" smtClean="0"/>
              <a:t> Aboveground Cold Storage Facility</a:t>
            </a:r>
          </a:p>
          <a:p>
            <a:endParaRPr lang="en-US" dirty="0"/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rot="5400000" flipH="1" flipV="1">
            <a:off x="153194" y="3123406"/>
            <a:ext cx="2438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http://3.bp.blogspot.com/_NHzp3JINhUc/TJmPu8ksguI/AAAAAAAACBM/9dSy48B4uuw/s1600/Development+of+rock+engineering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86400" cy="3268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9400" y="914400"/>
            <a:ext cx="409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Ground Support Requirements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867400"/>
            <a:ext cx="7290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…..minimize ground support cost by using high-quality rock masses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88" y="152400"/>
            <a:ext cx="893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Reduce Construction Cost:  1. Use Locations with High Quality Rock…</a:t>
            </a:r>
          </a:p>
          <a:p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6721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4384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~</a:t>
            </a:r>
            <a:r>
              <a:rPr lang="en-US" b="1" dirty="0" smtClean="0">
                <a:solidFill>
                  <a:srgbClr val="00B0F0"/>
                </a:solidFill>
              </a:rPr>
              <a:t>Opening Span,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or Height (meters)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4648200"/>
            <a:ext cx="472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29000" y="4419600"/>
            <a:ext cx="1942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Rock Mass Quality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0998" y="6477000"/>
            <a:ext cx="6934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Figure from:  AGH University of Science and Technology  (home.agh.edu.pl/~</a:t>
            </a:r>
            <a:r>
              <a:rPr lang="en-US" sz="1100" i="1" dirty="0" err="1" smtClean="0"/>
              <a:t>cala</a:t>
            </a:r>
            <a:r>
              <a:rPr lang="en-US" sz="1100" i="1" dirty="0" smtClean="0"/>
              <a:t>/</a:t>
            </a:r>
            <a:r>
              <a:rPr lang="en-US" sz="1100" i="1" dirty="0" err="1" smtClean="0"/>
              <a:t>hoek</a:t>
            </a:r>
            <a:r>
              <a:rPr lang="en-US" sz="1100" i="1" dirty="0" smtClean="0"/>
              <a:t>/Chapter3.pdf)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_NHzp3JINhUc/TJmPu8ksguI/AAAAAAAACBM/9dSy48B4uuw/s1600/Development+of+rock+engineering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486400" cy="3268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en/thumb/b/b9/Usgsrockbolt.jpg/200px-Usgsrockbol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" t="-1219" r="13486" b="61357"/>
          <a:stretch/>
        </p:blipFill>
        <p:spPr bwMode="auto">
          <a:xfrm>
            <a:off x="5562600" y="4267200"/>
            <a:ext cx="3089756" cy="23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4.bp.blogspot.com/_udSTgadqhFc/THsYI9rDfOI/AAAAAAAACOs/GMhgHboNhAA/s1600/4+Underground+tunne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69" y="4038600"/>
            <a:ext cx="3822031" cy="24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iagarafrontier.com/tunnelpix/OCTOBER/October212012024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914400"/>
            <a:ext cx="2879939" cy="2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76200"/>
            <a:ext cx="893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Reduce Construction Cost:  1. Use Locations with High Quality Rock…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24800" y="44958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49580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$$$$$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b="26496"/>
          <a:stretch>
            <a:fillRect/>
          </a:stretch>
        </p:blipFill>
        <p:spPr bwMode="auto">
          <a:xfrm>
            <a:off x="3352800" y="609600"/>
            <a:ext cx="56721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5400000">
            <a:off x="5830094" y="3390900"/>
            <a:ext cx="3352006" cy="381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524000" y="1143000"/>
            <a:ext cx="35052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657600" y="1905000"/>
            <a:ext cx="2286000" cy="2133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05200" y="1752600"/>
            <a:ext cx="5132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20m</a:t>
            </a:r>
            <a:endParaRPr lang="en-US" sz="1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038600" y="1905000"/>
            <a:ext cx="4419600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352800" y="17526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1285</Words>
  <Application>Microsoft Office PowerPoint</Application>
  <PresentationFormat>On-screen Show (4:3)</PresentationFormat>
  <Paragraphs>428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 Myers</dc:creator>
  <cp:lastModifiedBy>Wes Myers</cp:lastModifiedBy>
  <cp:revision>164</cp:revision>
  <dcterms:created xsi:type="dcterms:W3CDTF">2017-02-09T09:08:18Z</dcterms:created>
  <dcterms:modified xsi:type="dcterms:W3CDTF">2017-04-21T20:04:58Z</dcterms:modified>
</cp:coreProperties>
</file>