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9" r:id="rId3"/>
    <p:sldId id="281" r:id="rId4"/>
    <p:sldId id="283" r:id="rId5"/>
    <p:sldId id="288" r:id="rId6"/>
    <p:sldId id="285" r:id="rId7"/>
    <p:sldId id="287" r:id="rId8"/>
    <p:sldId id="289" r:id="rId9"/>
    <p:sldId id="290" r:id="rId10"/>
    <p:sldId id="291" r:id="rId11"/>
    <p:sldId id="292" r:id="rId12"/>
    <p:sldId id="284" r:id="rId13"/>
    <p:sldId id="273" r:id="rId14"/>
    <p:sldId id="262" r:id="rId15"/>
    <p:sldId id="264" r:id="rId16"/>
    <p:sldId id="265" r:id="rId17"/>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44D"/>
    <a:srgbClr val="DD55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8" autoAdjust="0"/>
    <p:restoredTop sz="96477" autoAdjust="0"/>
  </p:normalViewPr>
  <p:slideViewPr>
    <p:cSldViewPr snapToGrid="0">
      <p:cViewPr varScale="1">
        <p:scale>
          <a:sx n="91" d="100"/>
          <a:sy n="91" d="100"/>
        </p:scale>
        <p:origin x="1064" y="184"/>
      </p:cViewPr>
      <p:guideLst>
        <p:guide orient="horz" pos="2160"/>
        <p:guide pos="34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AF2E1-4266-4B59-B335-96428D06DD02}" type="datetimeFigureOut">
              <a:rPr lang="en-US" smtClean="0"/>
              <a:t>3/29/17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ADA42-9315-43C2-A94D-A654D7BB0CA3}" type="slidenum">
              <a:rPr lang="en-US" smtClean="0"/>
              <a:t>‹#›</a:t>
            </a:fld>
            <a:endParaRPr lang="en-US"/>
          </a:p>
        </p:txBody>
      </p:sp>
    </p:spTree>
    <p:extLst>
      <p:ext uri="{BB962C8B-B14F-4D97-AF65-F5344CB8AC3E}">
        <p14:creationId xmlns:p14="http://schemas.microsoft.com/office/powerpoint/2010/main" val="142954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	The Taconic orogeny is the first in a series of Paleozoic events responsible for the formation of the Appalachian Mountain chain. In the northern and central Appalachians, the Taconic event is heralded by the accretion/obduction of exotic (i.e., Iapetan and peri-Gondwanan) terranes onto the early Paleozoic eastern Laurentian margin; however, its presence in the southern Appalachians has long been disputed. In the southernmost Appalachians of Alabama and Georgia, the Dadeville Complex (DC) (i.e., Inner Piedmont) comprises a suspect terrane of high-grade bimodal meta-igneous and minor metasedimentary rocks cradled between Laurentian units of the eastern Blue Ridge (EBR) (e.g., Jacksons Gap Group and Opelika Complex) and Pine Mountain window. U-Pb age-dating (using LA-SF-ICP-MS) of magmatic and detrital zircons from the DC, in conjunction with previously reported geochemical, lithotectonic, and structural data, reveals that this terrane is an exotic (i.e., containing non-Laurentian ca. 880-680 Ma zircons) Late Cambrian- to Early Ordovician-aged volcanic arc complex (Dadeville arc (DA) herein) formed during Taconic orogenesis. Following its Taconic beaching, the DA was translated along Late Devonian to early Carboniferous (390-350 Ma) strike-parallel dextral shear zones. Some EBR footwall rocks yield dominant ca. 1100 Ma and sparse Ordovician detrital zircons, suggesting a minor source from the DA. The depositional ages of those footwall rocks, therefore, could constrain the timing of approachment and emplacement of the DA. Middle Ordovician (ca. 460 Ma) magmatic and/or metamorphic (Th/U= 0.001-0.48) detrital zircons in the DA overlap with high-grade metamorphism reported in the Lick Ridge eclogite and Winding Stair Gap granulite in the EBR of western North Carolina, the nearest documented outcrops containing peak-Taconic metamorphism northeast of those we report from the DC. If those Taconic events were spatially associated, a minimum of ~220 km of right-slip displacement along the Brevard zone is required. The position of the DC is tectonostratigraphically equivalent to that of the Taconic event found throughout much of the Appalachian orogen but its peculiarly internal and structurally high position make it a unique setting in which to examine the Paleozoic evolution of the southern Appalachians.</a:t>
            </a:r>
          </a:p>
          <a:p>
            <a:endParaRPr lang="en-US" dirty="0"/>
          </a:p>
        </p:txBody>
      </p:sp>
      <p:sp>
        <p:nvSpPr>
          <p:cNvPr id="4" name="Slide Number Placeholder 3"/>
          <p:cNvSpPr>
            <a:spLocks noGrp="1"/>
          </p:cNvSpPr>
          <p:nvPr>
            <p:ph type="sldNum" sz="quarter" idx="10"/>
          </p:nvPr>
        </p:nvSpPr>
        <p:spPr/>
        <p:txBody>
          <a:bodyPr/>
          <a:lstStyle/>
          <a:p>
            <a:fld id="{321ADA42-9315-43C2-A94D-A654D7BB0CA3}" type="slidenum">
              <a:rPr lang="en-US" smtClean="0"/>
              <a:t>1</a:t>
            </a:fld>
            <a:endParaRPr lang="en-US"/>
          </a:p>
        </p:txBody>
      </p:sp>
    </p:spTree>
    <p:extLst>
      <p:ext uri="{BB962C8B-B14F-4D97-AF65-F5344CB8AC3E}">
        <p14:creationId xmlns:p14="http://schemas.microsoft.com/office/powerpoint/2010/main" val="270848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ADA42-9315-43C2-A94D-A654D7BB0CA3}" type="slidenum">
              <a:rPr lang="en-US" smtClean="0"/>
              <a:t>12</a:t>
            </a:fld>
            <a:endParaRPr lang="en-US" dirty="0"/>
          </a:p>
        </p:txBody>
      </p:sp>
    </p:spTree>
    <p:extLst>
      <p:ext uri="{BB962C8B-B14F-4D97-AF65-F5344CB8AC3E}">
        <p14:creationId xmlns:p14="http://schemas.microsoft.com/office/powerpoint/2010/main" val="757732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ADA42-9315-43C2-A94D-A654D7BB0CA3}" type="slidenum">
              <a:rPr lang="en-US" smtClean="0"/>
              <a:t>13</a:t>
            </a:fld>
            <a:endParaRPr lang="en-US" dirty="0"/>
          </a:p>
        </p:txBody>
      </p:sp>
    </p:spTree>
    <p:extLst>
      <p:ext uri="{BB962C8B-B14F-4D97-AF65-F5344CB8AC3E}">
        <p14:creationId xmlns:p14="http://schemas.microsoft.com/office/powerpoint/2010/main" val="425879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ADA42-9315-43C2-A94D-A654D7BB0CA3}" type="slidenum">
              <a:rPr lang="en-US" smtClean="0"/>
              <a:t>2</a:t>
            </a:fld>
            <a:endParaRPr lang="en-US"/>
          </a:p>
        </p:txBody>
      </p:sp>
    </p:spTree>
    <p:extLst>
      <p:ext uri="{BB962C8B-B14F-4D97-AF65-F5344CB8AC3E}">
        <p14:creationId xmlns:p14="http://schemas.microsoft.com/office/powerpoint/2010/main" val="220921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ADA42-9315-43C2-A94D-A654D7BB0CA3}" type="slidenum">
              <a:rPr lang="en-US" smtClean="0"/>
              <a:t>3</a:t>
            </a:fld>
            <a:endParaRPr lang="en-US"/>
          </a:p>
        </p:txBody>
      </p:sp>
    </p:spTree>
    <p:extLst>
      <p:ext uri="{BB962C8B-B14F-4D97-AF65-F5344CB8AC3E}">
        <p14:creationId xmlns:p14="http://schemas.microsoft.com/office/powerpoint/2010/main" val="216008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ADA42-9315-43C2-A94D-A654D7BB0CA3}" type="slidenum">
              <a:rPr lang="en-US" smtClean="0"/>
              <a:t>4</a:t>
            </a:fld>
            <a:endParaRPr lang="en-US"/>
          </a:p>
        </p:txBody>
      </p:sp>
    </p:spTree>
    <p:extLst>
      <p:ext uri="{BB962C8B-B14F-4D97-AF65-F5344CB8AC3E}">
        <p14:creationId xmlns:p14="http://schemas.microsoft.com/office/powerpoint/2010/main" val="117880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ADA42-9315-43C2-A94D-A654D7BB0CA3}" type="slidenum">
              <a:rPr lang="en-US" smtClean="0"/>
              <a:t>5</a:t>
            </a:fld>
            <a:endParaRPr lang="en-US"/>
          </a:p>
        </p:txBody>
      </p:sp>
    </p:spTree>
    <p:extLst>
      <p:ext uri="{BB962C8B-B14F-4D97-AF65-F5344CB8AC3E}">
        <p14:creationId xmlns:p14="http://schemas.microsoft.com/office/powerpoint/2010/main" val="356397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ADA42-9315-43C2-A94D-A654D7BB0CA3}" type="slidenum">
              <a:rPr lang="en-US" smtClean="0"/>
              <a:t>6</a:t>
            </a:fld>
            <a:endParaRPr lang="en-US"/>
          </a:p>
        </p:txBody>
      </p:sp>
    </p:spTree>
    <p:extLst>
      <p:ext uri="{BB962C8B-B14F-4D97-AF65-F5344CB8AC3E}">
        <p14:creationId xmlns:p14="http://schemas.microsoft.com/office/powerpoint/2010/main" val="126739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ADA42-9315-43C2-A94D-A654D7BB0CA3}" type="slidenum">
              <a:rPr lang="en-US" smtClean="0"/>
              <a:t>7</a:t>
            </a:fld>
            <a:endParaRPr lang="en-US"/>
          </a:p>
        </p:txBody>
      </p:sp>
    </p:spTree>
    <p:extLst>
      <p:ext uri="{BB962C8B-B14F-4D97-AF65-F5344CB8AC3E}">
        <p14:creationId xmlns:p14="http://schemas.microsoft.com/office/powerpoint/2010/main" val="312182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1ADA42-9315-43C2-A94D-A654D7BB0CA3}" type="slidenum">
              <a:rPr lang="en-US" smtClean="0"/>
              <a:t>8</a:t>
            </a:fld>
            <a:endParaRPr lang="en-US"/>
          </a:p>
        </p:txBody>
      </p:sp>
    </p:spTree>
    <p:extLst>
      <p:ext uri="{BB962C8B-B14F-4D97-AF65-F5344CB8AC3E}">
        <p14:creationId xmlns:p14="http://schemas.microsoft.com/office/powerpoint/2010/main" val="157413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ADA42-9315-43C2-A94D-A654D7BB0CA3}" type="slidenum">
              <a:rPr lang="en-US" smtClean="0"/>
              <a:t>9</a:t>
            </a:fld>
            <a:endParaRPr lang="en-US"/>
          </a:p>
        </p:txBody>
      </p:sp>
    </p:spTree>
    <p:extLst>
      <p:ext uri="{BB962C8B-B14F-4D97-AF65-F5344CB8AC3E}">
        <p14:creationId xmlns:p14="http://schemas.microsoft.com/office/powerpoint/2010/main" val="152203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862" y="6400800"/>
            <a:ext cx="1096994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7"/>
            <a:ext cx="1096994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87552" y="758952"/>
            <a:ext cx="905256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0046" y="4455620"/>
            <a:ext cx="905256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03/30/2017</a:t>
            </a:r>
            <a:endParaRPr lang="en-US" dirty="0"/>
          </a:p>
        </p:txBody>
      </p:sp>
      <p:sp>
        <p:nvSpPr>
          <p:cNvPr id="5" name="Footer Placeholder 4"/>
          <p:cNvSpPr>
            <a:spLocks noGrp="1"/>
          </p:cNvSpPr>
          <p:nvPr>
            <p:ph type="ftr" sz="quarter" idx="11"/>
          </p:nvPr>
        </p:nvSpPr>
        <p:spPr/>
        <p:txBody>
          <a:bodyPr/>
          <a:lstStyle/>
          <a:p>
            <a:r>
              <a:rPr lang="en-US" dirty="0" smtClean="0"/>
              <a:t>2017 Geological Society of America Southeastern Section Meeting Richmond, Virginia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9" name="Straight Connector 8"/>
          <p:cNvCxnSpPr/>
          <p:nvPr/>
        </p:nvCxnSpPr>
        <p:spPr>
          <a:xfrm>
            <a:off x="1086892" y="4343400"/>
            <a:ext cx="888796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03/30/2017</a:t>
            </a:r>
            <a:endParaRPr lang="en-US"/>
          </a:p>
        </p:txBody>
      </p:sp>
      <p:sp>
        <p:nvSpPr>
          <p:cNvPr id="5" name="Footer Placeholder 4"/>
          <p:cNvSpPr>
            <a:spLocks noGrp="1"/>
          </p:cNvSpPr>
          <p:nvPr>
            <p:ph type="ftr" sz="quarter" idx="11"/>
          </p:nvPr>
        </p:nvSpPr>
        <p:spPr/>
        <p:txBody>
          <a:bodyPr/>
          <a:lstStyle/>
          <a:p>
            <a:r>
              <a:rPr lang="en-US" smtClean="0"/>
              <a:t>2017 Geological Society of America Southeastern Section Meeting Richmond, Virgina</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862" y="6400800"/>
            <a:ext cx="1096994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7"/>
            <a:ext cx="1096994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852412" y="414784"/>
            <a:ext cx="236601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2" y="414778"/>
            <a:ext cx="696087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03/30/2017</a:t>
            </a:r>
            <a:endParaRPr lang="en-US"/>
          </a:p>
        </p:txBody>
      </p:sp>
      <p:sp>
        <p:nvSpPr>
          <p:cNvPr id="5" name="Footer Placeholder 4"/>
          <p:cNvSpPr>
            <a:spLocks noGrp="1"/>
          </p:cNvSpPr>
          <p:nvPr>
            <p:ph type="ftr" sz="quarter" idx="11"/>
          </p:nvPr>
        </p:nvSpPr>
        <p:spPr/>
        <p:txBody>
          <a:bodyPr/>
          <a:lstStyle/>
          <a:p>
            <a:r>
              <a:rPr lang="en-US" smtClean="0"/>
              <a:t>2017 Geological Society of America Southeastern Section Meeting Richmond, Virgina</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03/30/2017</a:t>
            </a:r>
            <a:endParaRPr lang="en-US" dirty="0"/>
          </a:p>
        </p:txBody>
      </p:sp>
      <p:sp>
        <p:nvSpPr>
          <p:cNvPr id="5" name="Footer Placeholder 4"/>
          <p:cNvSpPr>
            <a:spLocks noGrp="1"/>
          </p:cNvSpPr>
          <p:nvPr>
            <p:ph type="ftr" sz="quarter" idx="11"/>
          </p:nvPr>
        </p:nvSpPr>
        <p:spPr/>
        <p:txBody>
          <a:bodyPr/>
          <a:lstStyle/>
          <a:p>
            <a:r>
              <a:rPr lang="en-US" dirty="0" smtClean="0"/>
              <a:t>2017 Geological Society of America Southeastern Section Meeting Richmond, Virginia</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862" y="6400800"/>
            <a:ext cx="1096994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7"/>
            <a:ext cx="1096994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87552" y="758952"/>
            <a:ext cx="905256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87552" y="4453128"/>
            <a:ext cx="905256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03/30/2017</a:t>
            </a:r>
            <a:endParaRPr lang="en-US" dirty="0"/>
          </a:p>
        </p:txBody>
      </p:sp>
      <p:sp>
        <p:nvSpPr>
          <p:cNvPr id="5" name="Footer Placeholder 4"/>
          <p:cNvSpPr>
            <a:spLocks noGrp="1"/>
          </p:cNvSpPr>
          <p:nvPr>
            <p:ph type="ftr" sz="quarter" idx="11"/>
          </p:nvPr>
        </p:nvSpPr>
        <p:spPr/>
        <p:txBody>
          <a:bodyPr/>
          <a:lstStyle/>
          <a:p>
            <a:r>
              <a:rPr lang="en-US" dirty="0" smtClean="0"/>
              <a:t>2017 Geological Society of America Southeastern Section Meeting Richmond, Virginia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9" name="Straight Connector 8"/>
          <p:cNvCxnSpPr/>
          <p:nvPr/>
        </p:nvCxnSpPr>
        <p:spPr>
          <a:xfrm>
            <a:off x="1086892" y="4343400"/>
            <a:ext cx="888796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87552" y="286608"/>
            <a:ext cx="905256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7551" y="1845734"/>
            <a:ext cx="444398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6128" y="1845735"/>
            <a:ext cx="444398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t>03/30/2017</a:t>
            </a:r>
            <a:endParaRPr lang="en-US" dirty="0"/>
          </a:p>
        </p:txBody>
      </p:sp>
      <p:sp>
        <p:nvSpPr>
          <p:cNvPr id="6" name="Footer Placeholder 5"/>
          <p:cNvSpPr>
            <a:spLocks noGrp="1"/>
          </p:cNvSpPr>
          <p:nvPr>
            <p:ph type="ftr" sz="quarter" idx="11"/>
          </p:nvPr>
        </p:nvSpPr>
        <p:spPr/>
        <p:txBody>
          <a:bodyPr/>
          <a:lstStyle/>
          <a:p>
            <a:r>
              <a:rPr lang="en-US" dirty="0" smtClean="0"/>
              <a:t>2017 Geological Society of America Southeastern Section Meeting Richmond, </a:t>
            </a:r>
            <a:r>
              <a:rPr lang="en-US" dirty="0" err="1" smtClean="0"/>
              <a:t>Virgina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87552" y="286608"/>
            <a:ext cx="905256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87552" y="1846052"/>
            <a:ext cx="4443984"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87552" y="2582335"/>
            <a:ext cx="444398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96128" y="1846052"/>
            <a:ext cx="4443984"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6128" y="2582335"/>
            <a:ext cx="444398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03/30/2017</a:t>
            </a:r>
            <a:endParaRPr lang="en-US"/>
          </a:p>
        </p:txBody>
      </p:sp>
      <p:sp>
        <p:nvSpPr>
          <p:cNvPr id="8" name="Footer Placeholder 7"/>
          <p:cNvSpPr>
            <a:spLocks noGrp="1"/>
          </p:cNvSpPr>
          <p:nvPr>
            <p:ph type="ftr" sz="quarter" idx="11"/>
          </p:nvPr>
        </p:nvSpPr>
        <p:spPr/>
        <p:txBody>
          <a:bodyPr/>
          <a:lstStyle/>
          <a:p>
            <a:r>
              <a:rPr lang="en-US" smtClean="0"/>
              <a:t>2017 Geological Society of America Southeastern Section Meeting Richmond, Virgina</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03/30/2017</a:t>
            </a:r>
            <a:endParaRPr lang="en-US"/>
          </a:p>
        </p:txBody>
      </p:sp>
      <p:sp>
        <p:nvSpPr>
          <p:cNvPr id="4" name="Footer Placeholder 3"/>
          <p:cNvSpPr>
            <a:spLocks noGrp="1"/>
          </p:cNvSpPr>
          <p:nvPr>
            <p:ph type="ftr" sz="quarter" idx="11"/>
          </p:nvPr>
        </p:nvSpPr>
        <p:spPr/>
        <p:txBody>
          <a:bodyPr/>
          <a:lstStyle/>
          <a:p>
            <a:r>
              <a:rPr lang="en-US" smtClean="0"/>
              <a:t>2017 Geological Society of America Southeastern Section Meeting Richmond, Virgina</a:t>
            </a:r>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862" y="6400800"/>
            <a:ext cx="1096994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7"/>
            <a:ext cx="1096994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03/30/2017</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2017 Geological Society of America Southeastern Section Meeting Richmond, Virgina</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36457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636068" y="0"/>
            <a:ext cx="576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11480" y="594359"/>
            <a:ext cx="288036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20540" y="731520"/>
            <a:ext cx="5843016"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1480" y="2926081"/>
            <a:ext cx="288036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18961" y="6459791"/>
            <a:ext cx="2356660" cy="365125"/>
          </a:xfrm>
        </p:spPr>
        <p:txBody>
          <a:bodyPr/>
          <a:lstStyle>
            <a:lvl1pPr algn="l">
              <a:defRPr/>
            </a:lvl1pPr>
          </a:lstStyle>
          <a:p>
            <a:r>
              <a:rPr lang="en-US" smtClean="0"/>
              <a:t>03/30/2017</a:t>
            </a:r>
            <a:endParaRPr lang="en-US"/>
          </a:p>
        </p:txBody>
      </p:sp>
      <p:sp>
        <p:nvSpPr>
          <p:cNvPr id="6" name="Footer Placeholder 5"/>
          <p:cNvSpPr>
            <a:spLocks noGrp="1"/>
          </p:cNvSpPr>
          <p:nvPr>
            <p:ph type="ftr" sz="quarter" idx="11"/>
          </p:nvPr>
        </p:nvSpPr>
        <p:spPr>
          <a:xfrm>
            <a:off x="4320540" y="6459791"/>
            <a:ext cx="4183380" cy="365125"/>
          </a:xfrm>
        </p:spPr>
        <p:txBody>
          <a:bodyPr/>
          <a:lstStyle>
            <a:lvl1pPr algn="l">
              <a:defRPr>
                <a:solidFill>
                  <a:schemeClr val="tx2"/>
                </a:solidFill>
              </a:defRPr>
            </a:lvl1pPr>
          </a:lstStyle>
          <a:p>
            <a:r>
              <a:rPr lang="en-US" smtClean="0"/>
              <a:t>2017 Geological Society of America Southeastern Section Meeting Richmond, Virgina</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5" y="4953000"/>
            <a:ext cx="1096994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7"/>
            <a:ext cx="1096994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87552" y="5074920"/>
            <a:ext cx="9101938"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 y="0"/>
            <a:ext cx="10972787"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87552" y="5907023"/>
            <a:ext cx="910193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03/30/2017</a:t>
            </a:r>
            <a:endParaRPr lang="en-US"/>
          </a:p>
        </p:txBody>
      </p:sp>
      <p:sp>
        <p:nvSpPr>
          <p:cNvPr id="6" name="Footer Placeholder 5"/>
          <p:cNvSpPr>
            <a:spLocks noGrp="1"/>
          </p:cNvSpPr>
          <p:nvPr>
            <p:ph type="ftr" sz="quarter" idx="11"/>
          </p:nvPr>
        </p:nvSpPr>
        <p:spPr/>
        <p:txBody>
          <a:bodyPr/>
          <a:lstStyle/>
          <a:p>
            <a:r>
              <a:rPr lang="en-US" smtClean="0"/>
              <a:t>2017 Geological Society of America Southeastern Section Meeting Richmond, Virgina</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09728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109728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87552" y="286608"/>
            <a:ext cx="905256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7552" y="1845734"/>
            <a:ext cx="905256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7552" y="6459791"/>
            <a:ext cx="2225044" cy="365125"/>
          </a:xfrm>
          <a:prstGeom prst="rect">
            <a:avLst/>
          </a:prstGeom>
        </p:spPr>
        <p:txBody>
          <a:bodyPr vert="horz" lIns="91440" tIns="45720" rIns="91440" bIns="45720" rtlCol="0" anchor="ctr"/>
          <a:lstStyle>
            <a:lvl1pPr algn="l">
              <a:defRPr sz="900">
                <a:solidFill>
                  <a:srgbClr val="FFFFFF"/>
                </a:solidFill>
              </a:defRPr>
            </a:lvl1pPr>
          </a:lstStyle>
          <a:p>
            <a:r>
              <a:rPr lang="en-US" dirty="0" smtClean="0"/>
              <a:t>03/30/2017</a:t>
            </a:r>
            <a:endParaRPr lang="en-US" dirty="0"/>
          </a:p>
        </p:txBody>
      </p:sp>
      <p:sp>
        <p:nvSpPr>
          <p:cNvPr id="5" name="Footer Placeholder 4"/>
          <p:cNvSpPr>
            <a:spLocks noGrp="1"/>
          </p:cNvSpPr>
          <p:nvPr>
            <p:ph type="ftr" sz="quarter" idx="3"/>
          </p:nvPr>
        </p:nvSpPr>
        <p:spPr>
          <a:xfrm>
            <a:off x="3317567" y="6459791"/>
            <a:ext cx="434052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2017 Geological Society of America Southeastern Section Meeting Richmond, Virginal</a:t>
            </a:r>
            <a:endParaRPr lang="en-US" dirty="0"/>
          </a:p>
        </p:txBody>
      </p:sp>
      <p:sp>
        <p:nvSpPr>
          <p:cNvPr id="6" name="Slide Number Placeholder 5"/>
          <p:cNvSpPr>
            <a:spLocks noGrp="1"/>
          </p:cNvSpPr>
          <p:nvPr>
            <p:ph type="sldNum" sz="quarter" idx="4"/>
          </p:nvPr>
        </p:nvSpPr>
        <p:spPr>
          <a:xfrm>
            <a:off x="8910417" y="6459791"/>
            <a:ext cx="1180823"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a:t>
            </a:fld>
            <a:endParaRPr lang="en-US" dirty="0"/>
          </a:p>
        </p:txBody>
      </p:sp>
      <p:cxnSp>
        <p:nvCxnSpPr>
          <p:cNvPr id="10" name="Straight Connector 9"/>
          <p:cNvCxnSpPr/>
          <p:nvPr/>
        </p:nvCxnSpPr>
        <p:spPr>
          <a:xfrm>
            <a:off x="1074179" y="1737845"/>
            <a:ext cx="89702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a:solidFill>
                  <a:schemeClr val="tx1">
                    <a:lumMod val="75000"/>
                    <a:lumOff val="25000"/>
                  </a:schemeClr>
                </a:solidFill>
              </a:rPr>
              <a:t>The early Paleozoic (Taconic) Dadeville arc complex, southernmost Appalachians of Alabama and Georgia: Implications for the crustal growth of eastern North </a:t>
            </a:r>
            <a:r>
              <a:rPr lang="en-US" sz="4800" dirty="0" smtClean="0">
                <a:solidFill>
                  <a:schemeClr val="tx1">
                    <a:lumMod val="75000"/>
                    <a:lumOff val="25000"/>
                  </a:schemeClr>
                </a:solidFill>
              </a:rPr>
              <a:t>America</a:t>
            </a:r>
            <a:br>
              <a:rPr lang="en-US" sz="4800" dirty="0" smtClean="0">
                <a:solidFill>
                  <a:schemeClr val="tx1">
                    <a:lumMod val="75000"/>
                    <a:lumOff val="25000"/>
                  </a:schemeClr>
                </a:solidFill>
              </a:rPr>
            </a:br>
            <a:endParaRPr lang="en-US" sz="4800" dirty="0">
              <a:solidFill>
                <a:schemeClr val="tx1">
                  <a:lumMod val="75000"/>
                  <a:lumOff val="25000"/>
                </a:schemeClr>
              </a:solidFill>
            </a:endParaRPr>
          </a:p>
        </p:txBody>
      </p:sp>
      <p:sp>
        <p:nvSpPr>
          <p:cNvPr id="3" name="Subtitle 2"/>
          <p:cNvSpPr>
            <a:spLocks noGrp="1"/>
          </p:cNvSpPr>
          <p:nvPr>
            <p:ph type="subTitle" idx="1"/>
          </p:nvPr>
        </p:nvSpPr>
        <p:spPr>
          <a:xfrm>
            <a:off x="990045" y="4455619"/>
            <a:ext cx="9142495" cy="1796899"/>
          </a:xfrm>
        </p:spPr>
        <p:txBody>
          <a:bodyPr>
            <a:normAutofit fontScale="32500" lnSpcReduction="20000"/>
          </a:bodyPr>
          <a:lstStyle/>
          <a:p>
            <a:pPr>
              <a:spcBef>
                <a:spcPts val="0"/>
              </a:spcBef>
              <a:spcAft>
                <a:spcPts val="1800"/>
              </a:spcAft>
            </a:pPr>
            <a:r>
              <a:rPr lang="en-US" sz="4400" b="1" dirty="0">
                <a:solidFill>
                  <a:schemeClr val="tx1">
                    <a:lumMod val="75000"/>
                    <a:lumOff val="25000"/>
                  </a:schemeClr>
                </a:solidFill>
              </a:rPr>
              <a:t>Dane S. VanDervoort</a:t>
            </a:r>
            <a:r>
              <a:rPr lang="en-US" sz="4400" baseline="30000" dirty="0">
                <a:solidFill>
                  <a:schemeClr val="tx1">
                    <a:lumMod val="75000"/>
                    <a:lumOff val="25000"/>
                  </a:schemeClr>
                </a:solidFill>
              </a:rPr>
              <a:t>1</a:t>
            </a:r>
            <a:r>
              <a:rPr lang="en-US" sz="4400" dirty="0">
                <a:solidFill>
                  <a:schemeClr val="tx1">
                    <a:lumMod val="75000"/>
                    <a:lumOff val="25000"/>
                  </a:schemeClr>
                </a:solidFill>
              </a:rPr>
              <a:t>, Chong Ma</a:t>
            </a:r>
            <a:r>
              <a:rPr lang="en-US" sz="4400" baseline="30000" dirty="0">
                <a:solidFill>
                  <a:schemeClr val="tx1">
                    <a:lumMod val="75000"/>
                    <a:lumOff val="25000"/>
                  </a:schemeClr>
                </a:solidFill>
              </a:rPr>
              <a:t>2</a:t>
            </a:r>
            <a:r>
              <a:rPr lang="en-US" sz="4400" dirty="0">
                <a:solidFill>
                  <a:schemeClr val="tx1">
                    <a:lumMod val="75000"/>
                    <a:lumOff val="25000"/>
                  </a:schemeClr>
                </a:solidFill>
              </a:rPr>
              <a:t>, Mark G. Steltenpohl</a:t>
            </a:r>
            <a:r>
              <a:rPr lang="en-US" sz="4400" baseline="30000" dirty="0">
                <a:solidFill>
                  <a:schemeClr val="tx1">
                    <a:lumMod val="75000"/>
                    <a:lumOff val="25000"/>
                  </a:schemeClr>
                </a:solidFill>
              </a:rPr>
              <a:t>2</a:t>
            </a:r>
            <a:r>
              <a:rPr lang="en-US" sz="4400" dirty="0">
                <a:solidFill>
                  <a:schemeClr val="tx1">
                    <a:lumMod val="75000"/>
                    <a:lumOff val="25000"/>
                  </a:schemeClr>
                </a:solidFill>
              </a:rPr>
              <a:t>, Joshua J. Schwartz</a:t>
            </a:r>
            <a:r>
              <a:rPr lang="en-US" sz="4400" baseline="30000" dirty="0">
                <a:solidFill>
                  <a:schemeClr val="tx1">
                    <a:lumMod val="75000"/>
                    <a:lumOff val="25000"/>
                  </a:schemeClr>
                </a:solidFill>
              </a:rPr>
              <a:t>3</a:t>
            </a:r>
            <a:endParaRPr lang="en-US" sz="4400" dirty="0">
              <a:solidFill>
                <a:schemeClr val="tx1">
                  <a:lumMod val="75000"/>
                  <a:lumOff val="25000"/>
                </a:schemeClr>
              </a:solidFill>
            </a:endParaRPr>
          </a:p>
          <a:p>
            <a:pPr>
              <a:spcBef>
                <a:spcPts val="600"/>
              </a:spcBef>
              <a:spcAft>
                <a:spcPts val="600"/>
              </a:spcAft>
            </a:pPr>
            <a:r>
              <a:rPr lang="en-US" sz="4400" baseline="30000" dirty="0">
                <a:solidFill>
                  <a:srgbClr val="03244D"/>
                </a:solidFill>
              </a:rPr>
              <a:t>1</a:t>
            </a:r>
            <a:r>
              <a:rPr lang="en-US" sz="3600" dirty="0">
                <a:solidFill>
                  <a:srgbClr val="DD550C"/>
                </a:solidFill>
              </a:rPr>
              <a:t>Geologic Investigations Program, Geological Survey of Alabama, Tuscaloosa, Alabama </a:t>
            </a:r>
            <a:r>
              <a:rPr lang="en-US" sz="3600" dirty="0" smtClean="0">
                <a:solidFill>
                  <a:srgbClr val="DD550C"/>
                </a:solidFill>
              </a:rPr>
              <a:t>35486</a:t>
            </a:r>
            <a:endParaRPr lang="en-US" sz="3600" dirty="0">
              <a:solidFill>
                <a:srgbClr val="DD550C"/>
              </a:solidFill>
            </a:endParaRPr>
          </a:p>
          <a:p>
            <a:pPr>
              <a:spcBef>
                <a:spcPts val="600"/>
              </a:spcBef>
              <a:spcAft>
                <a:spcPts val="600"/>
              </a:spcAft>
            </a:pPr>
            <a:r>
              <a:rPr lang="en-US" sz="4400" baseline="30000" dirty="0">
                <a:solidFill>
                  <a:srgbClr val="03244D"/>
                </a:solidFill>
              </a:rPr>
              <a:t>2</a:t>
            </a:r>
            <a:r>
              <a:rPr lang="en-US" sz="3600" dirty="0">
                <a:solidFill>
                  <a:srgbClr val="DD550C"/>
                </a:solidFill>
              </a:rPr>
              <a:t>Department of Geosciences, Auburn University, Auburn, Alabama </a:t>
            </a:r>
            <a:r>
              <a:rPr lang="en-US" sz="3600" dirty="0" smtClean="0">
                <a:solidFill>
                  <a:srgbClr val="DD550C"/>
                </a:solidFill>
              </a:rPr>
              <a:t>36849</a:t>
            </a:r>
            <a:endParaRPr lang="en-US" sz="3600" dirty="0">
              <a:solidFill>
                <a:srgbClr val="DD550C"/>
              </a:solidFill>
            </a:endParaRPr>
          </a:p>
          <a:p>
            <a:pPr defTabSz="457200">
              <a:spcBef>
                <a:spcPts val="600"/>
              </a:spcBef>
              <a:spcAft>
                <a:spcPts val="600"/>
              </a:spcAft>
            </a:pPr>
            <a:r>
              <a:rPr lang="en-US" sz="4400" baseline="30000" dirty="0">
                <a:solidFill>
                  <a:srgbClr val="03244D"/>
                </a:solidFill>
              </a:rPr>
              <a:t>3</a:t>
            </a:r>
            <a:r>
              <a:rPr lang="en-US" sz="3600" dirty="0">
                <a:solidFill>
                  <a:srgbClr val="DD550C"/>
                </a:solidFill>
              </a:rPr>
              <a:t>Department of Geological Sciences, California State University-Northridge, Northridge, </a:t>
            </a:r>
            <a:r>
              <a:rPr lang="en-US" sz="3600" dirty="0" smtClean="0">
                <a:solidFill>
                  <a:srgbClr val="DD550C"/>
                </a:solidFill>
              </a:rPr>
              <a:t>	California </a:t>
            </a:r>
            <a:r>
              <a:rPr lang="en-US" sz="3600" dirty="0">
                <a:solidFill>
                  <a:srgbClr val="DD550C"/>
                </a:solidFill>
              </a:rPr>
              <a:t>91330, USA</a:t>
            </a:r>
          </a:p>
        </p:txBody>
      </p:sp>
      <p:sp>
        <p:nvSpPr>
          <p:cNvPr id="9" name="Date Placeholder 8"/>
          <p:cNvSpPr>
            <a:spLocks noGrp="1"/>
          </p:cNvSpPr>
          <p:nvPr>
            <p:ph type="dt" sz="half" idx="10"/>
          </p:nvPr>
        </p:nvSpPr>
        <p:spPr/>
        <p:txBody>
          <a:bodyPr/>
          <a:lstStyle/>
          <a:p>
            <a:r>
              <a:rPr lang="en-US" dirty="0" smtClean="0"/>
              <a:t>03/30/2017</a:t>
            </a:r>
            <a:endParaRPr lang="en-US" dirty="0"/>
          </a:p>
        </p:txBody>
      </p:sp>
      <p:sp>
        <p:nvSpPr>
          <p:cNvPr id="10" name="Footer Placeholder 9"/>
          <p:cNvSpPr>
            <a:spLocks noGrp="1"/>
          </p:cNvSpPr>
          <p:nvPr>
            <p:ph type="ftr" sz="quarter" idx="11"/>
          </p:nvPr>
        </p:nvSpPr>
        <p:spPr/>
        <p:txBody>
          <a:bodyPr/>
          <a:lstStyle/>
          <a:p>
            <a:r>
              <a:rPr lang="en-US" cap="none" dirty="0" smtClean="0"/>
              <a:t>2017 Geological Society of America Southeastern Section Meeting</a:t>
            </a:r>
          </a:p>
          <a:p>
            <a:r>
              <a:rPr lang="en-US" cap="none" dirty="0" smtClean="0"/>
              <a:t>Richmond, Virginia</a:t>
            </a:r>
            <a:endParaRPr lang="en-US" cap="none" dirty="0"/>
          </a:p>
        </p:txBody>
      </p:sp>
      <p:sp>
        <p:nvSpPr>
          <p:cNvPr id="11" name="Slide Number Placeholder 10"/>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2929381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6922008" cy="6324787"/>
          </a:xfrm>
          <a:prstGeom prst="rect">
            <a:avLst/>
          </a:prstGeom>
        </p:spPr>
      </p:pic>
      <p:sp>
        <p:nvSpPr>
          <p:cNvPr id="8" name="TextBox 7"/>
          <p:cNvSpPr txBox="1"/>
          <p:nvPr/>
        </p:nvSpPr>
        <p:spPr>
          <a:xfrm>
            <a:off x="0" y="6440285"/>
            <a:ext cx="10972800" cy="384721"/>
          </a:xfrm>
          <a:prstGeom prst="rect">
            <a:avLst/>
          </a:prstGeom>
          <a:noFill/>
        </p:spPr>
        <p:txBody>
          <a:bodyPr wrap="square" rtlCol="0">
            <a:spAutoFit/>
          </a:bodyPr>
          <a:lstStyle/>
          <a:p>
            <a:pPr marL="112713"/>
            <a:r>
              <a:rPr lang="en-US" sz="950" dirty="0" smtClean="0">
                <a:solidFill>
                  <a:schemeClr val="bg1"/>
                </a:solidFill>
              </a:rPr>
              <a:t>Geologic </a:t>
            </a:r>
            <a:r>
              <a:rPr lang="en-US" sz="950" dirty="0">
                <a:solidFill>
                  <a:schemeClr val="bg1"/>
                </a:solidFill>
              </a:rPr>
              <a:t>map of the </a:t>
            </a:r>
            <a:r>
              <a:rPr lang="en-US" sz="950" dirty="0" smtClean="0">
                <a:solidFill>
                  <a:schemeClr val="bg1"/>
                </a:solidFill>
              </a:rPr>
              <a:t>southern part of the Alabama Piedmont Upland (</a:t>
            </a:r>
            <a:r>
              <a:rPr lang="en-US" sz="950" dirty="0">
                <a:solidFill>
                  <a:schemeClr val="bg1"/>
                </a:solidFill>
              </a:rPr>
              <a:t>modified after </a:t>
            </a:r>
            <a:r>
              <a:rPr lang="en-US" sz="950" dirty="0" smtClean="0">
                <a:solidFill>
                  <a:schemeClr val="bg1"/>
                </a:solidFill>
              </a:rPr>
              <a:t>Osborne et al. 1988, and Steltenpohl, 2005).</a:t>
            </a:r>
          </a:p>
          <a:p>
            <a:pPr marL="112713"/>
            <a:r>
              <a:rPr lang="en-US" sz="950" dirty="0" smtClean="0">
                <a:solidFill>
                  <a:schemeClr val="bg1"/>
                </a:solidFill>
              </a:rPr>
              <a:t>Dashed gray lines are geophysical lineaments from Horton et al. (1989). Dashed blue line represents the base of the Dadeville Complex from White (2008)</a:t>
            </a:r>
            <a:endParaRPr lang="en-US" sz="950"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57770" y="227707"/>
            <a:ext cx="2111164" cy="5869374"/>
          </a:xfrm>
          <a:prstGeom prst="rect">
            <a:avLst/>
          </a:prstGeom>
        </p:spPr>
      </p:pic>
    </p:spTree>
    <p:extLst>
      <p:ext uri="{BB962C8B-B14F-4D97-AF65-F5344CB8AC3E}">
        <p14:creationId xmlns:p14="http://schemas.microsoft.com/office/powerpoint/2010/main" val="1383033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03/30/2017</a:t>
            </a:r>
            <a:endParaRPr lang="en-US"/>
          </a:p>
        </p:txBody>
      </p:sp>
      <p:sp>
        <p:nvSpPr>
          <p:cNvPr id="3" name="Footer Placeholder 2"/>
          <p:cNvSpPr>
            <a:spLocks noGrp="1"/>
          </p:cNvSpPr>
          <p:nvPr>
            <p:ph type="ftr" sz="quarter" idx="11"/>
          </p:nvPr>
        </p:nvSpPr>
        <p:spPr/>
        <p:txBody>
          <a:bodyPr/>
          <a:lstStyle/>
          <a:p>
            <a:r>
              <a:rPr lang="en-US" smtClean="0"/>
              <a:t>2017 Geological Society of America Southeastern Section Meeting Richmond, Virgina</a:t>
            </a:r>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a:p>
        </p:txBody>
      </p:sp>
      <p:grpSp>
        <p:nvGrpSpPr>
          <p:cNvPr id="15" name="Group 14"/>
          <p:cNvGrpSpPr/>
          <p:nvPr/>
        </p:nvGrpSpPr>
        <p:grpSpPr>
          <a:xfrm>
            <a:off x="33534" y="1538353"/>
            <a:ext cx="10804829" cy="4402113"/>
            <a:chOff x="33534" y="154053"/>
            <a:chExt cx="10804829" cy="4402113"/>
          </a:xfrm>
        </p:grpSpPr>
        <p:grpSp>
          <p:nvGrpSpPr>
            <p:cNvPr id="9" name="Group 8"/>
            <p:cNvGrpSpPr/>
            <p:nvPr/>
          </p:nvGrpSpPr>
          <p:grpSpPr>
            <a:xfrm>
              <a:off x="33534" y="636653"/>
              <a:ext cx="5215130" cy="3807059"/>
              <a:chOff x="0" y="1363133"/>
              <a:chExt cx="5215130" cy="3807059"/>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6958" y="1480711"/>
                <a:ext cx="4133513" cy="3209824"/>
              </a:xfrm>
              <a:prstGeom prst="rect">
                <a:avLst/>
              </a:prstGeom>
            </p:spPr>
          </p:pic>
          <p:sp>
            <p:nvSpPr>
              <p:cNvPr id="6" name="Rectangle 5"/>
              <p:cNvSpPr/>
              <p:nvPr/>
            </p:nvSpPr>
            <p:spPr>
              <a:xfrm>
                <a:off x="0" y="1363133"/>
                <a:ext cx="2201333"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7972087">
                <a:off x="56254" y="3629668"/>
                <a:ext cx="998483"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7972087">
                <a:off x="3434914" y="3389976"/>
                <a:ext cx="2045004" cy="151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7358" y="154053"/>
              <a:ext cx="5741005" cy="4402113"/>
            </a:xfrm>
            <a:prstGeom prst="rect">
              <a:avLst/>
            </a:prstGeom>
          </p:spPr>
        </p:pic>
      </p:grpSp>
      <p:sp>
        <p:nvSpPr>
          <p:cNvPr id="14" name="Content Placeholder 7"/>
          <p:cNvSpPr txBox="1">
            <a:spLocks/>
          </p:cNvSpPr>
          <p:nvPr/>
        </p:nvSpPr>
        <p:spPr>
          <a:xfrm>
            <a:off x="961549" y="341395"/>
            <a:ext cx="9052560" cy="1057732"/>
          </a:xfrm>
          <a:prstGeom prst="rect">
            <a:avLst/>
          </a:prstGeom>
        </p:spPr>
        <p:txBody>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563" lvl="1" indent="-182563" defTabSz="457200"/>
            <a:r>
              <a:rPr lang="en-US" sz="2000" dirty="0"/>
              <a:t>The Alabama-Georgia Laurentian margin might have originated as an embayment </a:t>
            </a:r>
            <a:r>
              <a:rPr lang="en-US" sz="2000" dirty="0" smtClean="0"/>
              <a:t>	with marginal strata </a:t>
            </a:r>
            <a:r>
              <a:rPr lang="en-US" sz="2000" dirty="0"/>
              <a:t>to the west and basement/cover rocks </a:t>
            </a:r>
            <a:r>
              <a:rPr lang="en-US" sz="2000" dirty="0" smtClean="0"/>
              <a:t>to </a:t>
            </a:r>
            <a:r>
              <a:rPr lang="en-US" sz="2000" dirty="0"/>
              <a:t>the east, a </a:t>
            </a:r>
            <a:r>
              <a:rPr lang="en-US" sz="2000" dirty="0" smtClean="0"/>
              <a:t>shape 	roughly </a:t>
            </a:r>
            <a:r>
              <a:rPr lang="en-US" sz="2000" dirty="0"/>
              <a:t>corresponding to the regional Tallassee synform</a:t>
            </a:r>
          </a:p>
        </p:txBody>
      </p:sp>
    </p:spTree>
    <p:extLst>
      <p:ext uri="{BB962C8B-B14F-4D97-AF65-F5344CB8AC3E}">
        <p14:creationId xmlns:p14="http://schemas.microsoft.com/office/powerpoint/2010/main" val="192344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584" y="0"/>
            <a:ext cx="8485632" cy="6312530"/>
          </a:xfrm>
          <a:prstGeom prst="rect">
            <a:avLst/>
          </a:prstGeom>
        </p:spPr>
      </p:pic>
      <p:grpSp>
        <p:nvGrpSpPr>
          <p:cNvPr id="14" name="Group 13"/>
          <p:cNvGrpSpPr/>
          <p:nvPr/>
        </p:nvGrpSpPr>
        <p:grpSpPr>
          <a:xfrm>
            <a:off x="0" y="0"/>
            <a:ext cx="10972800" cy="6893616"/>
            <a:chOff x="152400" y="152400"/>
            <a:chExt cx="10972800" cy="6893616"/>
          </a:xfrm>
        </p:grpSpPr>
        <p:sp>
          <p:nvSpPr>
            <p:cNvPr id="15" name="Rectangle 14"/>
            <p:cNvSpPr/>
            <p:nvPr/>
          </p:nvSpPr>
          <p:spPr>
            <a:xfrm>
              <a:off x="152400" y="152400"/>
              <a:ext cx="10972800" cy="6224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3178" y="152400"/>
              <a:ext cx="8497116" cy="6321076"/>
            </a:xfrm>
            <a:prstGeom prst="rect">
              <a:avLst/>
            </a:prstGeom>
          </p:spPr>
        </p:pic>
        <p:sp>
          <p:nvSpPr>
            <p:cNvPr id="17" name="TextBox 16"/>
            <p:cNvSpPr txBox="1"/>
            <p:nvPr/>
          </p:nvSpPr>
          <p:spPr>
            <a:xfrm>
              <a:off x="152400" y="6515101"/>
              <a:ext cx="10972800" cy="530915"/>
            </a:xfrm>
            <a:prstGeom prst="rect">
              <a:avLst/>
            </a:prstGeom>
            <a:noFill/>
          </p:spPr>
          <p:txBody>
            <a:bodyPr wrap="square" rtlCol="0">
              <a:spAutoFit/>
            </a:bodyPr>
            <a:lstStyle/>
            <a:p>
              <a:pPr marL="112713"/>
              <a:r>
                <a:rPr lang="en-US" sz="950" dirty="0" smtClean="0">
                  <a:solidFill>
                    <a:schemeClr val="bg1"/>
                  </a:solidFill>
                </a:rPr>
                <a:t>Geologic </a:t>
              </a:r>
              <a:r>
                <a:rPr lang="en-US" sz="950" dirty="0">
                  <a:solidFill>
                    <a:schemeClr val="bg1"/>
                  </a:solidFill>
                </a:rPr>
                <a:t>map of the </a:t>
              </a:r>
              <a:r>
                <a:rPr lang="en-US" sz="950" dirty="0" smtClean="0">
                  <a:solidFill>
                    <a:schemeClr val="bg1"/>
                  </a:solidFill>
                </a:rPr>
                <a:t>southern </a:t>
              </a:r>
              <a:r>
                <a:rPr lang="en-US" sz="950" dirty="0">
                  <a:solidFill>
                    <a:schemeClr val="bg1"/>
                  </a:solidFill>
                </a:rPr>
                <a:t>Appalachians </a:t>
              </a:r>
              <a:r>
                <a:rPr lang="en-US" sz="950" dirty="0" smtClean="0">
                  <a:solidFill>
                    <a:schemeClr val="bg1"/>
                  </a:solidFill>
                </a:rPr>
                <a:t>(</a:t>
              </a:r>
              <a:r>
                <a:rPr lang="en-US" sz="950" dirty="0">
                  <a:solidFill>
                    <a:schemeClr val="bg1"/>
                  </a:solidFill>
                </a:rPr>
                <a:t>modified after Merschat et al., 2010). AF = Abanda fault; ACF = Alexander City fault; BCF = Brindle Creek fault; BF = Burnsville fault; </a:t>
              </a:r>
              <a:r>
                <a:rPr lang="en-US" sz="950" dirty="0" smtClean="0">
                  <a:solidFill>
                    <a:schemeClr val="bg1"/>
                  </a:solidFill>
                </a:rPr>
                <a:t>BZ </a:t>
              </a:r>
              <a:r>
                <a:rPr lang="en-US" sz="950" dirty="0">
                  <a:solidFill>
                    <a:schemeClr val="bg1"/>
                  </a:solidFill>
                </a:rPr>
                <a:t>= Brevard </a:t>
              </a:r>
              <a:r>
                <a:rPr lang="en-US" sz="950" dirty="0" smtClean="0">
                  <a:solidFill>
                    <a:schemeClr val="bg1"/>
                  </a:solidFill>
                </a:rPr>
                <a:t>shear </a:t>
              </a:r>
              <a:r>
                <a:rPr lang="en-US" sz="950" dirty="0">
                  <a:solidFill>
                    <a:schemeClr val="bg1"/>
                  </a:solidFill>
                </a:rPr>
                <a:t>zone; CPS = Central Piedmont shear zone; </a:t>
              </a:r>
              <a:r>
                <a:rPr lang="en-US" sz="950" dirty="0" smtClean="0">
                  <a:solidFill>
                    <a:schemeClr val="bg1"/>
                  </a:solidFill>
                </a:rPr>
                <a:t>GEF </a:t>
              </a:r>
              <a:r>
                <a:rPr lang="en-US" sz="950" dirty="0">
                  <a:solidFill>
                    <a:schemeClr val="bg1"/>
                  </a:solidFill>
                </a:rPr>
                <a:t>= Goodwater-Enitachopco fault; </a:t>
              </a:r>
              <a:r>
                <a:rPr lang="en-US" sz="950" dirty="0" smtClean="0">
                  <a:solidFill>
                    <a:schemeClr val="bg1"/>
                  </a:solidFill>
                </a:rPr>
                <a:t>GMW </a:t>
              </a:r>
              <a:r>
                <a:rPr lang="en-US" sz="950" dirty="0">
                  <a:solidFill>
                    <a:schemeClr val="bg1"/>
                  </a:solidFill>
                </a:rPr>
                <a:t>= Grandfather Mountain Window; </a:t>
              </a:r>
              <a:r>
                <a:rPr lang="en-US" sz="950" dirty="0" smtClean="0">
                  <a:solidFill>
                    <a:schemeClr val="bg1"/>
                  </a:solidFill>
                </a:rPr>
                <a:t>GSM = Great Smokey monzonite; HFF </a:t>
              </a:r>
              <a:r>
                <a:rPr lang="en-US" sz="950" dirty="0">
                  <a:solidFill>
                    <a:schemeClr val="bg1"/>
                  </a:solidFill>
                </a:rPr>
                <a:t>= Hayesville-Fries fault; HLF = Hollins Line fault; HMF = Holland Mountain fault; KCF = Katy Creek </a:t>
              </a:r>
              <a:r>
                <a:rPr lang="en-US" sz="950" dirty="0" smtClean="0">
                  <a:solidFill>
                    <a:schemeClr val="bg1"/>
                  </a:solidFill>
                </a:rPr>
                <a:t>fault;  </a:t>
              </a:r>
              <a:r>
                <a:rPr lang="en-US" sz="950" dirty="0">
                  <a:solidFill>
                    <a:schemeClr val="bg1"/>
                  </a:solidFill>
                </a:rPr>
                <a:t>LRE = Lick Ridge </a:t>
              </a:r>
              <a:r>
                <a:rPr lang="en-US" sz="950" dirty="0" smtClean="0">
                  <a:solidFill>
                    <a:schemeClr val="bg1"/>
                  </a:solidFill>
                </a:rPr>
                <a:t>eclogite</a:t>
              </a:r>
              <a:r>
                <a:rPr lang="en-US" sz="950" dirty="0">
                  <a:solidFill>
                    <a:schemeClr val="bg1"/>
                  </a:solidFill>
                </a:rPr>
                <a:t>; NW = Newton Window; PMW = Pine Mountain Window; SLF = Stonewall Line fault</a:t>
              </a:r>
              <a:r>
                <a:rPr lang="en-US" sz="950" dirty="0" smtClean="0">
                  <a:solidFill>
                    <a:schemeClr val="bg1"/>
                  </a:solidFill>
                </a:rPr>
                <a:t>; TS = Tallassee synform; WSG </a:t>
              </a:r>
              <a:r>
                <a:rPr lang="en-US" sz="950" dirty="0">
                  <a:solidFill>
                    <a:schemeClr val="bg1"/>
                  </a:solidFill>
                </a:rPr>
                <a:t>= Winding Stair </a:t>
              </a:r>
              <a:r>
                <a:rPr lang="en-US" sz="950" dirty="0" smtClean="0">
                  <a:solidFill>
                    <a:schemeClr val="bg1"/>
                  </a:solidFill>
                </a:rPr>
                <a:t>Gap granulite.</a:t>
              </a:r>
              <a:endParaRPr lang="en-US" sz="950" dirty="0">
                <a:solidFill>
                  <a:schemeClr val="bg1"/>
                </a:solidFill>
              </a:endParaRPr>
            </a:p>
          </p:txBody>
        </p:sp>
      </p:grpSp>
      <p:sp>
        <p:nvSpPr>
          <p:cNvPr id="9" name="TextBox 8"/>
          <p:cNvSpPr txBox="1"/>
          <p:nvPr/>
        </p:nvSpPr>
        <p:spPr>
          <a:xfrm>
            <a:off x="0" y="6362701"/>
            <a:ext cx="10972800" cy="530915"/>
          </a:xfrm>
          <a:prstGeom prst="rect">
            <a:avLst/>
          </a:prstGeom>
          <a:noFill/>
        </p:spPr>
        <p:txBody>
          <a:bodyPr wrap="square" rtlCol="0">
            <a:spAutoFit/>
          </a:bodyPr>
          <a:lstStyle/>
          <a:p>
            <a:pPr marL="112713"/>
            <a:r>
              <a:rPr lang="en-US" sz="950" dirty="0" smtClean="0">
                <a:solidFill>
                  <a:schemeClr val="bg1"/>
                </a:solidFill>
              </a:rPr>
              <a:t>Geologic </a:t>
            </a:r>
            <a:r>
              <a:rPr lang="en-US" sz="950" dirty="0">
                <a:solidFill>
                  <a:schemeClr val="bg1"/>
                </a:solidFill>
              </a:rPr>
              <a:t>map of the </a:t>
            </a:r>
            <a:r>
              <a:rPr lang="en-US" sz="950" dirty="0" smtClean="0">
                <a:solidFill>
                  <a:schemeClr val="bg1"/>
                </a:solidFill>
              </a:rPr>
              <a:t>southern </a:t>
            </a:r>
            <a:r>
              <a:rPr lang="en-US" sz="950" dirty="0">
                <a:solidFill>
                  <a:schemeClr val="bg1"/>
                </a:solidFill>
              </a:rPr>
              <a:t>Appalachians </a:t>
            </a:r>
            <a:r>
              <a:rPr lang="en-US" sz="950" dirty="0" smtClean="0">
                <a:solidFill>
                  <a:schemeClr val="bg1"/>
                </a:solidFill>
              </a:rPr>
              <a:t>(</a:t>
            </a:r>
            <a:r>
              <a:rPr lang="en-US" sz="950" dirty="0">
                <a:solidFill>
                  <a:schemeClr val="bg1"/>
                </a:solidFill>
              </a:rPr>
              <a:t>modified after Merschat et al., 2010). AF = Abanda fault; ACF = Alexander City fault; BCF = Brindle Creek fault; BF = Burnsville fault; </a:t>
            </a:r>
            <a:r>
              <a:rPr lang="en-US" sz="950" dirty="0" smtClean="0">
                <a:solidFill>
                  <a:schemeClr val="bg1"/>
                </a:solidFill>
              </a:rPr>
              <a:t>BZ </a:t>
            </a:r>
            <a:r>
              <a:rPr lang="en-US" sz="950" dirty="0">
                <a:solidFill>
                  <a:schemeClr val="bg1"/>
                </a:solidFill>
              </a:rPr>
              <a:t>= Brevard </a:t>
            </a:r>
            <a:r>
              <a:rPr lang="en-US" sz="950" dirty="0" smtClean="0">
                <a:solidFill>
                  <a:schemeClr val="bg1"/>
                </a:solidFill>
              </a:rPr>
              <a:t>shear </a:t>
            </a:r>
            <a:r>
              <a:rPr lang="en-US" sz="950" dirty="0">
                <a:solidFill>
                  <a:schemeClr val="bg1"/>
                </a:solidFill>
              </a:rPr>
              <a:t>zone; CPS = Central Piedmont shear zone; </a:t>
            </a:r>
            <a:r>
              <a:rPr lang="en-US" sz="950" dirty="0" smtClean="0">
                <a:solidFill>
                  <a:schemeClr val="bg1"/>
                </a:solidFill>
              </a:rPr>
              <a:t>GEF </a:t>
            </a:r>
            <a:r>
              <a:rPr lang="en-US" sz="950" dirty="0">
                <a:solidFill>
                  <a:schemeClr val="bg1"/>
                </a:solidFill>
              </a:rPr>
              <a:t>= Goodwater-Enitachopco fault; </a:t>
            </a:r>
            <a:r>
              <a:rPr lang="en-US" sz="950" dirty="0" smtClean="0">
                <a:solidFill>
                  <a:schemeClr val="bg1"/>
                </a:solidFill>
              </a:rPr>
              <a:t>GMW </a:t>
            </a:r>
            <a:r>
              <a:rPr lang="en-US" sz="950" dirty="0">
                <a:solidFill>
                  <a:schemeClr val="bg1"/>
                </a:solidFill>
              </a:rPr>
              <a:t>= Grandfather Mountain Window; </a:t>
            </a:r>
            <a:r>
              <a:rPr lang="en-US" sz="950" dirty="0" smtClean="0">
                <a:solidFill>
                  <a:schemeClr val="bg1"/>
                </a:solidFill>
              </a:rPr>
              <a:t>GSM = Great Smokey monzonite; HFF </a:t>
            </a:r>
            <a:r>
              <a:rPr lang="en-US" sz="950" dirty="0">
                <a:solidFill>
                  <a:schemeClr val="bg1"/>
                </a:solidFill>
              </a:rPr>
              <a:t>= Hayesville-Fries fault; HLF = Hollins Line fault; HMF = Holland Mountain fault; KCF = Katy Creek </a:t>
            </a:r>
            <a:r>
              <a:rPr lang="en-US" sz="950" dirty="0" smtClean="0">
                <a:solidFill>
                  <a:schemeClr val="bg1"/>
                </a:solidFill>
              </a:rPr>
              <a:t>fault;  </a:t>
            </a:r>
            <a:r>
              <a:rPr lang="en-US" sz="950" dirty="0">
                <a:solidFill>
                  <a:schemeClr val="bg1"/>
                </a:solidFill>
              </a:rPr>
              <a:t>LRE = Lick Ridge </a:t>
            </a:r>
            <a:r>
              <a:rPr lang="en-US" sz="950" dirty="0" smtClean="0">
                <a:solidFill>
                  <a:schemeClr val="bg1"/>
                </a:solidFill>
              </a:rPr>
              <a:t>eclogite</a:t>
            </a:r>
            <a:r>
              <a:rPr lang="en-US" sz="950" dirty="0">
                <a:solidFill>
                  <a:schemeClr val="bg1"/>
                </a:solidFill>
              </a:rPr>
              <a:t>; NW = Newton Window; PMW = Pine Mountain Window; SLF = Stonewall Line fault</a:t>
            </a:r>
            <a:r>
              <a:rPr lang="en-US" sz="950" dirty="0" smtClean="0">
                <a:solidFill>
                  <a:schemeClr val="bg1"/>
                </a:solidFill>
              </a:rPr>
              <a:t>; TS = Tallassee synform; WSG </a:t>
            </a:r>
            <a:r>
              <a:rPr lang="en-US" sz="950" dirty="0">
                <a:solidFill>
                  <a:schemeClr val="bg1"/>
                </a:solidFill>
              </a:rPr>
              <a:t>= Winding Stair </a:t>
            </a:r>
            <a:r>
              <a:rPr lang="en-US" sz="950" dirty="0" smtClean="0">
                <a:solidFill>
                  <a:schemeClr val="bg1"/>
                </a:solidFill>
              </a:rPr>
              <a:t>Gap granulite.</a:t>
            </a:r>
            <a:endParaRPr lang="en-US" sz="950" dirty="0">
              <a:solidFill>
                <a:schemeClr val="bg1"/>
              </a:solidFill>
            </a:endParaRPr>
          </a:p>
        </p:txBody>
      </p:sp>
      <p:grpSp>
        <p:nvGrpSpPr>
          <p:cNvPr id="8" name="Group 7"/>
          <p:cNvGrpSpPr/>
          <p:nvPr/>
        </p:nvGrpSpPr>
        <p:grpSpPr>
          <a:xfrm>
            <a:off x="0" y="5417"/>
            <a:ext cx="10972800" cy="6885981"/>
            <a:chOff x="0" y="0"/>
            <a:chExt cx="10972800" cy="6885981"/>
          </a:xfrm>
        </p:grpSpPr>
        <p:sp>
          <p:nvSpPr>
            <p:cNvPr id="10" name="Rectangle 9"/>
            <p:cNvSpPr/>
            <p:nvPr/>
          </p:nvSpPr>
          <p:spPr>
            <a:xfrm>
              <a:off x="0" y="0"/>
              <a:ext cx="10972800" cy="6224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358" y="196998"/>
              <a:ext cx="10364081" cy="6027532"/>
            </a:xfrm>
            <a:prstGeom prst="rect">
              <a:avLst/>
            </a:prstGeom>
          </p:spPr>
        </p:pic>
        <p:sp>
          <p:nvSpPr>
            <p:cNvPr id="12" name="TextBox 11"/>
            <p:cNvSpPr txBox="1"/>
            <p:nvPr/>
          </p:nvSpPr>
          <p:spPr>
            <a:xfrm>
              <a:off x="0" y="6428781"/>
              <a:ext cx="10972799" cy="457200"/>
            </a:xfrm>
            <a:prstGeom prst="rect">
              <a:avLst/>
            </a:prstGeom>
            <a:solidFill>
              <a:srgbClr val="03244D"/>
            </a:solidFill>
          </p:spPr>
          <p:txBody>
            <a:bodyPr wrap="square" rtlCol="0">
              <a:spAutoFit/>
            </a:bodyPr>
            <a:lstStyle/>
            <a:p>
              <a:pPr marL="233363">
                <a:tabLst>
                  <a:tab pos="3886200" algn="r"/>
                </a:tabLst>
              </a:pPr>
              <a:r>
                <a:rPr lang="en-US" sz="950" dirty="0" smtClean="0">
                  <a:solidFill>
                    <a:schemeClr val="bg1"/>
                  </a:solidFill>
                </a:rPr>
                <a:t>Possible </a:t>
              </a:r>
              <a:r>
                <a:rPr lang="en-US" sz="950" dirty="0" err="1" smtClean="0">
                  <a:solidFill>
                    <a:schemeClr val="bg1"/>
                  </a:solidFill>
                </a:rPr>
                <a:t>palinspastic</a:t>
              </a:r>
              <a:r>
                <a:rPr lang="en-US" sz="950" dirty="0" smtClean="0">
                  <a:solidFill>
                    <a:schemeClr val="bg1"/>
                  </a:solidFill>
                </a:rPr>
                <a:t> location of the Inner Piedmont and distribution of major delta complexes of the Acadian-Neoacadian clastic wedge (modified after Merschat and Hatcher, 2007). Red polygon within the Inner Piedmont denotes the approximate location of the Dadeville Arc. Location and shape of clastic wedges are after </a:t>
              </a:r>
              <a:r>
                <a:rPr lang="en-US" sz="950" dirty="0" err="1" smtClean="0">
                  <a:solidFill>
                    <a:schemeClr val="bg1"/>
                  </a:solidFill>
                </a:rPr>
                <a:t>Ettensohn</a:t>
              </a:r>
              <a:r>
                <a:rPr lang="en-US" sz="950" dirty="0" smtClean="0">
                  <a:solidFill>
                    <a:schemeClr val="bg1"/>
                  </a:solidFill>
                </a:rPr>
                <a:t> (2004), and Iapetan rifted margin is from Thomas (2006). </a:t>
              </a:r>
              <a:r>
                <a:rPr lang="en-US" sz="950" dirty="0" err="1" smtClean="0">
                  <a:solidFill>
                    <a:schemeClr val="bg1"/>
                  </a:solidFill>
                </a:rPr>
                <a:t>Emb</a:t>
              </a:r>
              <a:r>
                <a:rPr lang="en-US" sz="950" dirty="0" smtClean="0">
                  <a:solidFill>
                    <a:schemeClr val="bg1"/>
                  </a:solidFill>
                </a:rPr>
                <a:t>.–embayment.</a:t>
              </a:r>
              <a:endParaRPr lang="en-US" sz="950" dirty="0">
                <a:solidFill>
                  <a:schemeClr val="bg1"/>
                </a:solidFill>
              </a:endParaRPr>
            </a:p>
          </p:txBody>
        </p:sp>
      </p:grpSp>
    </p:spTree>
    <p:extLst>
      <p:ext uri="{BB962C8B-B14F-4D97-AF65-F5344CB8AC3E}">
        <p14:creationId xmlns:p14="http://schemas.microsoft.com/office/powerpoint/2010/main" val="412077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987552" y="1845734"/>
            <a:ext cx="9052560" cy="4478866"/>
          </a:xfrm>
        </p:spPr>
        <p:txBody>
          <a:bodyPr>
            <a:normAutofit/>
          </a:bodyPr>
          <a:lstStyle/>
          <a:p>
            <a:pPr marL="457200" indent="-457200" defTabSz="457200">
              <a:spcAft>
                <a:spcPts val="1200"/>
              </a:spcAft>
              <a:buFont typeface="+mj-lt"/>
              <a:buAutoNum type="arabicPeriod"/>
            </a:pPr>
            <a:r>
              <a:rPr lang="en-US" dirty="0"/>
              <a:t>U-Pb zircon geochronology </a:t>
            </a:r>
            <a:r>
              <a:rPr lang="en-US" dirty="0" smtClean="0"/>
              <a:t>reveals ca</a:t>
            </a:r>
            <a:r>
              <a:rPr lang="en-US" dirty="0"/>
              <a:t>. </a:t>
            </a:r>
            <a:r>
              <a:rPr lang="en-US" dirty="0" smtClean="0"/>
              <a:t>467-459 and 487 Ma magmatism in the 	Dadeville Complex of the Alabama Inner Piedmont</a:t>
            </a:r>
          </a:p>
          <a:p>
            <a:pPr marL="457200" indent="-457200" defTabSz="457200">
              <a:spcAft>
                <a:spcPts val="1200"/>
              </a:spcAft>
              <a:buFont typeface="+mj-lt"/>
              <a:buAutoNum type="arabicPeriod"/>
            </a:pPr>
            <a:r>
              <a:rPr lang="en-US" dirty="0" smtClean="0"/>
              <a:t>The detrital spectrum of the Dadeville Complex yields Proterozoic </a:t>
            </a:r>
            <a:r>
              <a:rPr lang="en-US" dirty="0"/>
              <a:t>and Paleozoic </a:t>
            </a:r>
            <a:r>
              <a:rPr lang="en-US" dirty="0" smtClean="0"/>
              <a:t>	zircon populations atypically of those found along the Laurentian margin</a:t>
            </a:r>
          </a:p>
          <a:p>
            <a:pPr marL="749808" lvl="1" indent="-457200" defTabSz="457200">
              <a:spcBef>
                <a:spcPts val="600"/>
              </a:spcBef>
              <a:spcAft>
                <a:spcPts val="1200"/>
              </a:spcAft>
            </a:pPr>
            <a:r>
              <a:rPr lang="en-US" dirty="0" smtClean="0"/>
              <a:t>Proterozoic </a:t>
            </a:r>
            <a:r>
              <a:rPr lang="en-US" dirty="0"/>
              <a:t>grains </a:t>
            </a:r>
            <a:r>
              <a:rPr lang="en-US" dirty="0" smtClean="0"/>
              <a:t>were likely sourced </a:t>
            </a:r>
            <a:r>
              <a:rPr lang="en-US" dirty="0"/>
              <a:t>from a </a:t>
            </a:r>
            <a:r>
              <a:rPr lang="en-US" dirty="0" smtClean="0"/>
              <a:t>Gondwana terrane, </a:t>
            </a:r>
            <a:r>
              <a:rPr lang="en-US" dirty="0"/>
              <a:t>and were likely </a:t>
            </a:r>
            <a:r>
              <a:rPr lang="en-US" dirty="0" smtClean="0"/>
              <a:t>	deposited in </a:t>
            </a:r>
            <a:r>
              <a:rPr lang="en-US" dirty="0"/>
              <a:t>an environment </a:t>
            </a:r>
            <a:r>
              <a:rPr lang="en-US" dirty="0" smtClean="0"/>
              <a:t>that received only a limited amount of Laurentian detritus</a:t>
            </a:r>
          </a:p>
          <a:p>
            <a:pPr marL="749808" lvl="1" indent="-457200" defTabSz="457200">
              <a:spcBef>
                <a:spcPts val="600"/>
              </a:spcBef>
              <a:spcAft>
                <a:spcPts val="1200"/>
              </a:spcAft>
            </a:pPr>
            <a:r>
              <a:rPr lang="en-US" dirty="0" smtClean="0"/>
              <a:t>A low Th Ordovician zircon populations overlap with </a:t>
            </a:r>
            <a:r>
              <a:rPr lang="en-US" dirty="0"/>
              <a:t>high-pressure metamorphism </a:t>
            </a:r>
            <a:r>
              <a:rPr lang="en-US" dirty="0" smtClean="0"/>
              <a:t>	reported </a:t>
            </a:r>
            <a:r>
              <a:rPr lang="en-US" dirty="0"/>
              <a:t>in the Blue </a:t>
            </a:r>
            <a:r>
              <a:rPr lang="en-US" dirty="0" smtClean="0"/>
              <a:t>Ridge of North Carolina and Tennessee, and </a:t>
            </a:r>
            <a:r>
              <a:rPr lang="en-US" dirty="0"/>
              <a:t>likely </a:t>
            </a:r>
            <a:r>
              <a:rPr lang="en-US" dirty="0" smtClean="0"/>
              <a:t>results from 	Taconic regional metamorphism</a:t>
            </a:r>
          </a:p>
          <a:p>
            <a:pPr marL="457200" indent="-457200" defTabSz="457200">
              <a:spcAft>
                <a:spcPts val="1200"/>
              </a:spcAft>
              <a:buFont typeface="+mj-lt"/>
              <a:buAutoNum type="arabicPeriod"/>
            </a:pPr>
            <a:r>
              <a:rPr lang="en-US" dirty="0" smtClean="0"/>
              <a:t>This information combined </a:t>
            </a:r>
            <a:r>
              <a:rPr lang="en-US" dirty="0"/>
              <a:t>with </a:t>
            </a:r>
            <a:r>
              <a:rPr lang="en-US" dirty="0" smtClean="0"/>
              <a:t>previously reported </a:t>
            </a:r>
            <a:r>
              <a:rPr lang="en-US" dirty="0"/>
              <a:t>geochemical, lithotectonic, </a:t>
            </a:r>
            <a:r>
              <a:rPr lang="en-US" dirty="0" smtClean="0"/>
              <a:t>	and </a:t>
            </a:r>
            <a:r>
              <a:rPr lang="en-US" dirty="0"/>
              <a:t>structural </a:t>
            </a:r>
            <a:r>
              <a:rPr lang="en-US" dirty="0" smtClean="0"/>
              <a:t>data</a:t>
            </a:r>
            <a:r>
              <a:rPr lang="en-US" dirty="0"/>
              <a:t>, </a:t>
            </a:r>
            <a:r>
              <a:rPr lang="en-US" dirty="0" smtClean="0"/>
              <a:t>reveals that </a:t>
            </a:r>
            <a:r>
              <a:rPr lang="en-US" dirty="0"/>
              <a:t>the Dadeville Complex is an exotic Taconic arc </a:t>
            </a:r>
            <a:r>
              <a:rPr lang="en-US" dirty="0" smtClean="0"/>
              <a:t>	terrane emplaced </a:t>
            </a:r>
            <a:r>
              <a:rPr lang="en-US" dirty="0"/>
              <a:t>following </a:t>
            </a:r>
            <a:r>
              <a:rPr lang="en-US" dirty="0" smtClean="0"/>
              <a:t>subsequent </a:t>
            </a:r>
            <a:r>
              <a:rPr lang="en-US" dirty="0"/>
              <a:t>Paleozoic </a:t>
            </a:r>
            <a:r>
              <a:rPr lang="en-US" dirty="0" smtClean="0"/>
              <a:t>orogenic processes</a:t>
            </a:r>
          </a:p>
        </p:txBody>
      </p:sp>
      <p:sp>
        <p:nvSpPr>
          <p:cNvPr id="10" name="Date Placeholder 9"/>
          <p:cNvSpPr>
            <a:spLocks noGrp="1"/>
          </p:cNvSpPr>
          <p:nvPr>
            <p:ph type="dt" sz="half" idx="10"/>
          </p:nvPr>
        </p:nvSpPr>
        <p:spPr/>
        <p:txBody>
          <a:bodyPr/>
          <a:lstStyle/>
          <a:p>
            <a:r>
              <a:rPr lang="en-US" dirty="0" smtClean="0"/>
              <a:t>03/30/2017</a:t>
            </a:r>
            <a:endParaRPr lang="en-US" dirty="0"/>
          </a:p>
        </p:txBody>
      </p:sp>
      <p:sp>
        <p:nvSpPr>
          <p:cNvPr id="11" name="Footer Placeholder 10"/>
          <p:cNvSpPr>
            <a:spLocks noGrp="1"/>
          </p:cNvSpPr>
          <p:nvPr>
            <p:ph type="ftr" sz="quarter" idx="11"/>
          </p:nvPr>
        </p:nvSpPr>
        <p:spPr/>
        <p:txBody>
          <a:bodyPr/>
          <a:lstStyle/>
          <a:p>
            <a:r>
              <a:rPr lang="en-US" cap="none" dirty="0"/>
              <a:t>2017 Geological Society of America Southeastern Section Meeting</a:t>
            </a:r>
          </a:p>
          <a:p>
            <a:r>
              <a:rPr lang="en-US" cap="none" dirty="0"/>
              <a:t>Richmond, Virginia</a:t>
            </a:r>
          </a:p>
        </p:txBody>
      </p:sp>
      <p:sp>
        <p:nvSpPr>
          <p:cNvPr id="12" name="Slide Number Placeholder 11"/>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24587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a:t>We thank Meghann Decker and Mike Cho at California State University, </a:t>
            </a:r>
            <a:r>
              <a:rPr lang="en-US" dirty="0" smtClean="0"/>
              <a:t>Northridge and 	Paul Mueller as the University of Florida </a:t>
            </a:r>
            <a:r>
              <a:rPr lang="en-US" dirty="0"/>
              <a:t>for </a:t>
            </a:r>
            <a:r>
              <a:rPr lang="en-US" dirty="0" smtClean="0"/>
              <a:t>assistance </a:t>
            </a:r>
            <a:r>
              <a:rPr lang="en-US" dirty="0"/>
              <a:t>with the </a:t>
            </a:r>
            <a:r>
              <a:rPr lang="en-US" dirty="0" smtClean="0"/>
              <a:t>U-Pb zircon 	dating</a:t>
            </a:r>
          </a:p>
          <a:p>
            <a:endParaRPr lang="en-US" dirty="0"/>
          </a:p>
          <a:p>
            <a:r>
              <a:rPr lang="en-US" dirty="0" smtClean="0"/>
              <a:t>This project was primarily funded by a National </a:t>
            </a:r>
            <a:r>
              <a:rPr lang="en-US" dirty="0"/>
              <a:t>Cooperative Geologic </a:t>
            </a:r>
            <a:r>
              <a:rPr lang="en-US" dirty="0" smtClean="0"/>
              <a:t>Mapping 	Program (NCGMP) EDMAP grant awarded by the United States Geologic 	Survey (USGS) to Dr. Mark G. Steltenpohl</a:t>
            </a:r>
          </a:p>
          <a:p>
            <a:endParaRPr lang="en-US" dirty="0" smtClean="0"/>
          </a:p>
          <a:p>
            <a:r>
              <a:rPr lang="en-US" dirty="0" smtClean="0"/>
              <a:t>Additional funding in support of this project was provided by a Graduate Student 	Research Grant awarded by the Southeastern Section of the Geological Society 	of America</a:t>
            </a:r>
          </a:p>
          <a:p>
            <a:endParaRPr lang="en-US" dirty="0"/>
          </a:p>
        </p:txBody>
      </p:sp>
      <p:sp>
        <p:nvSpPr>
          <p:cNvPr id="4" name="Date Placeholder 3"/>
          <p:cNvSpPr>
            <a:spLocks noGrp="1"/>
          </p:cNvSpPr>
          <p:nvPr>
            <p:ph type="dt" sz="half" idx="10"/>
          </p:nvPr>
        </p:nvSpPr>
        <p:spPr/>
        <p:txBody>
          <a:bodyPr/>
          <a:lstStyle/>
          <a:p>
            <a:r>
              <a:rPr lang="en-US" dirty="0" smtClean="0"/>
              <a:t>03/30/2017</a:t>
            </a:r>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t>14</a:t>
            </a:fld>
            <a:endParaRPr lang="en-US" dirty="0"/>
          </a:p>
        </p:txBody>
      </p:sp>
      <p:sp>
        <p:nvSpPr>
          <p:cNvPr id="8" name="Footer Placeholder 7"/>
          <p:cNvSpPr>
            <a:spLocks noGrp="1"/>
          </p:cNvSpPr>
          <p:nvPr>
            <p:ph type="ftr" sz="quarter" idx="11"/>
          </p:nvPr>
        </p:nvSpPr>
        <p:spPr/>
        <p:txBody>
          <a:bodyPr/>
          <a:lstStyle/>
          <a:p>
            <a:r>
              <a:rPr lang="en-US" cap="none" dirty="0"/>
              <a:t>2017 Geological Society of America Southeastern Section Meeting</a:t>
            </a:r>
          </a:p>
          <a:p>
            <a:r>
              <a:rPr lang="en-US" cap="none" dirty="0"/>
              <a:t>Richmond, Virginia</a:t>
            </a:r>
          </a:p>
        </p:txBody>
      </p:sp>
    </p:spTree>
    <p:extLst>
      <p:ext uri="{BB962C8B-B14F-4D97-AF65-F5344CB8AC3E}">
        <p14:creationId xmlns:p14="http://schemas.microsoft.com/office/powerpoint/2010/main" val="2117810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39" y="91440"/>
            <a:ext cx="10789920" cy="6675120"/>
          </a:xfrm>
          <a:prstGeom prst="rect">
            <a:avLst/>
          </a:prstGeom>
          <a:solidFill>
            <a:srgbClr val="FFFFFF">
              <a:shade val="85000"/>
            </a:srgbClr>
          </a:solid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890358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231775" indent="-231775">
              <a:spcBef>
                <a:spcPts val="0"/>
              </a:spcBef>
              <a:buNone/>
            </a:pPr>
            <a:r>
              <a:rPr lang="en-US" sz="570" dirty="0"/>
              <a:t>Bentley, R. D., and Neathery, T. L, 1970, Geology of the Brevard fault zone and related rocks of the Inner Piedmont of Alabama: Alabama Geological Society Field Trip Guidebook, n. 8, 119 p.</a:t>
            </a:r>
          </a:p>
          <a:p>
            <a:pPr marL="231775" indent="-231775">
              <a:spcBef>
                <a:spcPts val="0"/>
              </a:spcBef>
              <a:buNone/>
            </a:pPr>
            <a:r>
              <a:rPr lang="en-US" sz="570" dirty="0"/>
              <a:t>Drake, A. A., Jr., Sinha, A. K., Laird, J., and Guy, R. E., 1989, The Taconic orogen, in Hatcher, R. D., Jr., Thomas, W. A., and Viele, G. W., eds., The Appalachian–Ouachita Orogen in the United States: Boulder, Colorado, Geological Society of America, Geology of North America, v. F-2, p. 101-177.</a:t>
            </a:r>
          </a:p>
          <a:p>
            <a:pPr marL="231775" indent="-231775">
              <a:spcBef>
                <a:spcPts val="0"/>
              </a:spcBef>
              <a:buNone/>
            </a:pPr>
            <a:r>
              <a:rPr lang="en-US" sz="570" dirty="0"/>
              <a:t>Ettensohn, F. R., 2004, Modeling the nature and development of major Paleozoic clastic wedges in the Appalachian basin, USA: Journal of Geodynamics, v. 37, p. </a:t>
            </a:r>
            <a:r>
              <a:rPr lang="en-US" sz="570" dirty="0" smtClean="0"/>
              <a:t>657-681</a:t>
            </a:r>
            <a:endParaRPr lang="en-US" sz="570" dirty="0"/>
          </a:p>
          <a:p>
            <a:pPr marL="231775" indent="-231775">
              <a:spcBef>
                <a:spcPts val="0"/>
              </a:spcBef>
              <a:buNone/>
            </a:pPr>
            <a:r>
              <a:rPr lang="en-US" sz="570" dirty="0"/>
              <a:t>Gastaldo, R. A., Guthrie, G. M., and Steltenpohl, M. G., 1993, Mississippian fossils from southern Appalachian metamorphic rocks and their implications for Late Paleozoic tectonic evolution: Science, v. 262, p. 732-734.</a:t>
            </a:r>
          </a:p>
          <a:p>
            <a:pPr marL="231775" indent="-231775">
              <a:spcBef>
                <a:spcPts val="0"/>
              </a:spcBef>
              <a:buNone/>
            </a:pPr>
            <a:r>
              <a:rPr lang="en-US" sz="570" dirty="0"/>
              <a:t>Harstad, R. P., Whitmore, J. P., Steltenpohl, M. G., Kath, R. L., Tefend, K. S., and Schwartz, J. J., 2017, Geological investigations of the Long Island Creek Gneiss within the southernmost Brevard shear zone, Alabama and Georgia: Geological Society of America Abstracts with Program, v. 49, n. 2, doi: 10.1130/abs/2017SE-291621.</a:t>
            </a:r>
          </a:p>
          <a:p>
            <a:pPr marL="231775" indent="-231775">
              <a:spcBef>
                <a:spcPts val="0"/>
              </a:spcBef>
              <a:buNone/>
            </a:pPr>
            <a:r>
              <a:rPr lang="en-US" sz="570" dirty="0"/>
              <a:t>Hatcher, R. D., Jr., 2005, Southern and central Appalachians, in Selley R.C., Cocks, L. R. M., and Plimer, I. R., eds., Encyclopedia of Geology, Elsevier Academic Press, Amsterdam, p. 72-81.</a:t>
            </a:r>
          </a:p>
          <a:p>
            <a:pPr marL="231775" indent="-231775">
              <a:spcBef>
                <a:spcPts val="0"/>
              </a:spcBef>
              <a:buNone/>
            </a:pPr>
            <a:r>
              <a:rPr lang="en-US" sz="570" dirty="0"/>
              <a:t>Hatcher, R. D., Jr., 2010, The Appalachian orogen: A brief summary, in Tollo, R. P., Bartholomew, M. J., Hibbard, J. P., and Karabinos, P. M., eds., From Rodinia to Pangea: The Lithotectonic Record of the Appalachian Region: Geological Society of America Memoir 206, p. 1-19.</a:t>
            </a:r>
          </a:p>
          <a:p>
            <a:pPr marL="231775" indent="-231775">
              <a:spcBef>
                <a:spcPts val="0"/>
              </a:spcBef>
              <a:buNone/>
            </a:pPr>
            <a:r>
              <a:rPr lang="en-US" sz="570" dirty="0"/>
              <a:t>Hawkins, J. F., 2013, Geology, petrology, and geochronology of rocks in the Our Town, Alabama quadrangle: Unpublished M.S. thesis, Auburn University, Auburn, Alabama, 106 p.</a:t>
            </a:r>
          </a:p>
          <a:p>
            <a:pPr marL="231775" indent="-231775">
              <a:spcBef>
                <a:spcPts val="0"/>
              </a:spcBef>
              <a:buNone/>
            </a:pPr>
            <a:r>
              <a:rPr lang="en-US" sz="570" dirty="0"/>
              <a:t>Hibbard, J. P</a:t>
            </a:r>
            <a:r>
              <a:rPr lang="en-US" sz="570" dirty="0" smtClean="0"/>
              <a:t>.,, and Waldron, J. W. </a:t>
            </a:r>
            <a:r>
              <a:rPr lang="en-US" sz="570" dirty="0"/>
              <a:t>F., 2009, Truncation and translation of Appalachian </a:t>
            </a:r>
            <a:r>
              <a:rPr lang="en-US" sz="570" dirty="0" smtClean="0"/>
              <a:t>promontories: Mid-Paleozoic </a:t>
            </a:r>
            <a:r>
              <a:rPr lang="en-US" sz="570" dirty="0"/>
              <a:t>strike-slip tectonics and basin </a:t>
            </a:r>
            <a:r>
              <a:rPr lang="en-US" sz="570" dirty="0" smtClean="0"/>
              <a:t>initiation: Geology, v. 37, n. 6, p. 487-490.</a:t>
            </a:r>
            <a:endParaRPr lang="en-US" sz="570" dirty="0"/>
          </a:p>
          <a:p>
            <a:pPr marL="231775" indent="-231775">
              <a:spcBef>
                <a:spcPts val="0"/>
              </a:spcBef>
              <a:buNone/>
            </a:pPr>
            <a:r>
              <a:rPr lang="en-US" sz="570" dirty="0" smtClean="0"/>
              <a:t>Hibbard</a:t>
            </a:r>
            <a:r>
              <a:rPr lang="en-US" sz="570" dirty="0"/>
              <a:t>, J. P., and Karabinos, P., 2013, Disparate Paths in the Geologic Evolution of the Northern and Southern Appalachians: A Case for Inherited Contrasting Crustal/Lithospheric Substrates: Geoscience Canada, v. 40, n. 4, p. 303-317.</a:t>
            </a:r>
          </a:p>
          <a:p>
            <a:pPr marL="231775" indent="-231775">
              <a:spcBef>
                <a:spcPts val="0"/>
              </a:spcBef>
              <a:buNone/>
            </a:pPr>
            <a:r>
              <a:rPr lang="en-US" sz="570" dirty="0"/>
              <a:t>Hibbard, J. P., van Staal, C. R., and Rankin, D. W., 2007, A comparative analysis of pre-Silurian crustal building blocks of the northern and southern Appalachian orogen: American Journal of Science, v. 307, p. 23-45.</a:t>
            </a:r>
          </a:p>
          <a:p>
            <a:pPr marL="231775" indent="-231775">
              <a:spcBef>
                <a:spcPts val="0"/>
              </a:spcBef>
              <a:buNone/>
            </a:pPr>
            <a:r>
              <a:rPr lang="en-US" sz="570" dirty="0"/>
              <a:t>Higgins, M. W., Atkins, R. L., Crawford, T. J., Crawford, R. F., Brooks, R., and Cook, R. B., 1988, The structure, stratigraphy, tectonostratigraphy and evolution of the southernmost part of the Appalachian orogen: U.S. Geological Survey Professional Paper 1475, 173 p.</a:t>
            </a:r>
          </a:p>
          <a:p>
            <a:pPr marL="231775" indent="-231775">
              <a:spcBef>
                <a:spcPts val="0"/>
              </a:spcBef>
              <a:buNone/>
            </a:pPr>
            <a:r>
              <a:rPr lang="en-US" sz="570" dirty="0"/>
              <a:t>Horton, J. W., Drake, A. A., Jr., and Rankin, D. W., 1989, Tectonostratigraphic terranes and their boundaries in the central and southern Appalachians, in Dallmeyer, R. D., ed., Terranes in the Circum-Atlantic Paleozoic orogens: Geological Society of America Special Paper 230, p. 213-245. </a:t>
            </a:r>
          </a:p>
          <a:p>
            <a:pPr marL="231775" indent="-231775">
              <a:spcBef>
                <a:spcPts val="0"/>
              </a:spcBef>
              <a:buNone/>
            </a:pPr>
            <a:r>
              <a:rPr lang="en-US" sz="570" dirty="0"/>
              <a:t>Irvine, T. N. and W. R. A. Baragar, 1971, A guide to the chemical classification of the common volcanic rocks: Canadian Journal of Earth Sciences, v. 8, p. 523-548.</a:t>
            </a:r>
          </a:p>
          <a:p>
            <a:pPr marL="231775" indent="-231775">
              <a:spcBef>
                <a:spcPts val="0"/>
              </a:spcBef>
              <a:buNone/>
            </a:pPr>
            <a:r>
              <a:rPr lang="en-US" sz="570" dirty="0"/>
              <a:t>Ma, C., Steltenpohl, M. G., Schwartz, J. J., Mueller, P. A., and VanDervoort, D. S., 2016, Detrital-zircon geochronology of metasiliciclastics from the southernmost Appalachian orogen: Implications for the configuration of the southeastern Laurentian margin, Alabama and Georgia: Geological Society of America Abstracts with Program, v. 48, n. 7, doi: 10.1130/abs/2016AM-287546.</a:t>
            </a:r>
          </a:p>
          <a:p>
            <a:pPr marL="231775" indent="-231775">
              <a:spcBef>
                <a:spcPts val="0"/>
              </a:spcBef>
              <a:buNone/>
            </a:pPr>
            <a:r>
              <a:rPr lang="en-US" sz="570" dirty="0"/>
              <a:t>Merschat, A. J., and Hatcher, R. D., Jr., 2007, The Cat Square terrane: Possible Siluro-Devonian remnant ocean basin in the Inner Piedmont, southern Appalachians, USA, in Hatcher, R. D., Jr., Carlson, M. P., McBride, J. H., and Martínez Catalán, J. R., eds., 4-D Framework of Continental Crust: Geological Society of America Memoir 200, p. 553-565.</a:t>
            </a:r>
          </a:p>
          <a:p>
            <a:pPr marL="231775" indent="-231775">
              <a:spcBef>
                <a:spcPts val="0"/>
              </a:spcBef>
              <a:buNone/>
            </a:pPr>
            <a:r>
              <a:rPr lang="en-US" sz="570" dirty="0"/>
              <a:t>Merschat, A. J., Hatcher, R. D., Jr., and Davis, T. L., 2005, The northern Inner Piedmont, southern Appalachians, USA: Kinematics of transpression and SW-directed mid-crustal flow: Journal of Structural Geology, v. 27, p. 1252-1281.</a:t>
            </a:r>
          </a:p>
          <a:p>
            <a:pPr marL="231775" indent="-231775">
              <a:spcBef>
                <a:spcPts val="0"/>
              </a:spcBef>
              <a:buNone/>
            </a:pPr>
            <a:r>
              <a:rPr lang="en-US" sz="570" dirty="0"/>
              <a:t>Merschat, A. J., Hatcher, R. D., Jr., Bream, B. R., Miller, C. F., Byars, H. E., Gatewood, M. P., and Wooden, J. L., 2010, Detrital zircon geochronology and provenance of southern Appalachian Blue Ridge and Inner Piedmont crystalline terranes, in Tollo, R. P., Bartholomew, M. J., Hibbard, J. P., and Karabinos, P. M., eds., From Rodinia to Pangea: The Lithotectonic Record of the Appalachian Region: Geological Society of America Memoir, v. 206, p. 661-699.</a:t>
            </a:r>
          </a:p>
          <a:p>
            <a:pPr marL="231775" indent="-231775">
              <a:spcBef>
                <a:spcPts val="0"/>
              </a:spcBef>
              <a:buNone/>
            </a:pPr>
            <a:r>
              <a:rPr lang="en-US" sz="570" dirty="0"/>
              <a:t>Neilson, M. J. and Stow, S. H., 1986, Geology and geochemistry of the mafic and ultramafic intrusive rocks from the Dadeville Belt, Alabama: Geological Society of America Bulletin, v. 97, p. 296-304.</a:t>
            </a:r>
          </a:p>
          <a:p>
            <a:pPr marL="231775" indent="-231775">
              <a:spcBef>
                <a:spcPts val="0"/>
              </a:spcBef>
              <a:buNone/>
            </a:pPr>
            <a:r>
              <a:rPr lang="en-US" sz="570" dirty="0"/>
              <a:t>Osborne, W. E., Szabo, M. W., Neathery, T. L., and Copeland, C. W., Jr., compilers, 1988, Geologic map of Alabama, northeast sheet: Alabama Geological Survey Special Map 220, scale 1:250,000.</a:t>
            </a:r>
          </a:p>
          <a:p>
            <a:pPr marL="231775" indent="-231775">
              <a:spcBef>
                <a:spcPts val="0"/>
              </a:spcBef>
              <a:buNone/>
            </a:pPr>
            <a:r>
              <a:rPr lang="en-US" sz="570" dirty="0"/>
              <a:t>Seal, T. L., and Kish, S. A., 1990, The geology of the Dadeville Complex of the western Georgia and eastern Alabama Inner Piedmont: Initial petrographic, geochemical, and geochronological results, in Steltenpohl, M. G., Neilson, M. J., and Kish, S. A., eds., Geology of the southernmost Inner Piedmont Terrane, Alabama and southwest Georgia: Tuscaloosa, Alabama, Geological Society of America, Southeastern Section Meeting, Field Trip Guidebook, p. 65-77.</a:t>
            </a:r>
          </a:p>
          <a:p>
            <a:pPr marL="231775" indent="-231775">
              <a:spcBef>
                <a:spcPts val="0"/>
              </a:spcBef>
              <a:buNone/>
            </a:pPr>
            <a:r>
              <a:rPr lang="en-US" sz="570" dirty="0"/>
              <a:t>Sears, J. W., Cook, R. B., Jr., and Brown, D. E., 1981, Tectonic evolution of the Pine Mountain Window and adjacent Inner Piedmont province, in Sean, J. W., ed., Contrasts in Tectonic Style between the Inner Piedmont Terrane and the Pine Mountain Window: Alabama Geological Society Guidebook 18, p. 1-13.</a:t>
            </a:r>
          </a:p>
          <a:p>
            <a:pPr marL="231775" indent="-231775">
              <a:spcBef>
                <a:spcPts val="0"/>
              </a:spcBef>
              <a:buNone/>
            </a:pPr>
            <a:r>
              <a:rPr lang="en-US" sz="570" dirty="0"/>
              <a:t>Steltenpohl, M. G., 2005, A primer on terranes of the southernmost Appalachians of Alabama and Georgia, in Steltenpohl, M. G., ed., New Perspectives on Southernmost Appalachian Terranes, Alabama and Georgia: Geological Society, Southeastern Section of the Geological Society of America Feld Trip guidebook, p. 1-18.</a:t>
            </a:r>
          </a:p>
          <a:p>
            <a:pPr marL="231775" indent="-231775">
              <a:spcBef>
                <a:spcPts val="0"/>
              </a:spcBef>
              <a:buNone/>
            </a:pPr>
            <a:r>
              <a:rPr lang="en-US" sz="570" dirty="0" smtClean="0"/>
              <a:t>Steltenpohl, M. G., Kish, S. A., and Neilson, M. J., eds., 1990, Geology of the southern Inner Piedmont terrane, Alabama and southwest Georgia: Southeastern Section of the Geological Society of America Field Trip Guidebook, 139 p.</a:t>
            </a:r>
          </a:p>
          <a:p>
            <a:pPr marL="231775" indent="-231775">
              <a:spcBef>
                <a:spcPts val="0"/>
              </a:spcBef>
              <a:buNone/>
            </a:pPr>
            <a:r>
              <a:rPr lang="en-US" sz="570" dirty="0" smtClean="0"/>
              <a:t>Steltenpohl</a:t>
            </a:r>
            <a:r>
              <a:rPr lang="en-US" sz="570" dirty="0"/>
              <a:t>, M. G., Schwartz, J. J, and Miller, B. V., 2013, Late to post-Appalachian strain partitioning and extension in the Blue Ridge of Alabama and Georgia: Geosphere, v. 9, n. 3, p. 647-666.</a:t>
            </a:r>
          </a:p>
          <a:p>
            <a:pPr marL="231775" indent="-231775">
              <a:spcBef>
                <a:spcPts val="0"/>
              </a:spcBef>
              <a:buNone/>
            </a:pPr>
            <a:r>
              <a:rPr lang="en-US" sz="570" dirty="0" smtClean="0"/>
              <a:t>Steltenpohl</a:t>
            </a:r>
            <a:r>
              <a:rPr lang="en-US" sz="570" dirty="0"/>
              <a:t>, M. G., Cook, R. B., Grimes, J.E., Keefer, W. D., Heatherington, A., and Mueller, P., 2005, Geology of the Brevard zone in the hinge of the Tallassee synform, Alabama fall line: Implications for southern Appalachian tectonostratigraphy, in Steltenpohl, M.G., ed., 2005, New Perspectives on Southernmost Appalachian Terranes, Alabama and Georgia: Geological Society, Southeastern Section of the Geological Society of America Feld Trip guidebook, p. 125-148.</a:t>
            </a:r>
          </a:p>
          <a:p>
            <a:pPr marL="231775" indent="-231775">
              <a:spcBef>
                <a:spcPts val="0"/>
              </a:spcBef>
              <a:buNone/>
            </a:pPr>
            <a:r>
              <a:rPr lang="en-US" sz="570" dirty="0"/>
              <a:t>Steltenpohl, M. G., Hatcher, R. D., Jr., Mueller, P. A., Heatherington, A. L., and Wooden, J. L., 2010, Geologic history of the Pine Mountain window, Alabama and Georgia: Insights from a new geologic map and U-Pb isotopic dates, in Tollo, R.P., Bartholomew, M.J., Hibbard, J.P., and Karabinos, P.M., eds., From Rodinia to Pangea: The Lithotectonic Record of the Appalachian Region: Geological Society of America Memoir 206. Boulder, Colorado, p. </a:t>
            </a:r>
            <a:r>
              <a:rPr lang="en-US" sz="570" dirty="0" smtClean="0"/>
              <a:t>837-858.</a:t>
            </a:r>
          </a:p>
          <a:p>
            <a:pPr marL="231775" indent="-231775">
              <a:spcBef>
                <a:spcPts val="0"/>
              </a:spcBef>
              <a:buNone/>
            </a:pPr>
            <a:r>
              <a:rPr lang="en-US" sz="570" dirty="0" smtClean="0"/>
              <a:t>Stoddard</a:t>
            </a:r>
            <a:r>
              <a:rPr lang="en-US" sz="570" dirty="0"/>
              <a:t>, P. V., 1983, A petrographic and geochemical analysis of the Zana Granite and Kowaliga Augen Gneiss: Northern Piedmont, Alabama: Unpublished M.S. thesis, Memphis State University, Memphis, Tennessee, 74 p.</a:t>
            </a:r>
          </a:p>
          <a:p>
            <a:pPr marL="231775" indent="-231775">
              <a:spcBef>
                <a:spcPts val="0"/>
              </a:spcBef>
              <a:buNone/>
            </a:pPr>
            <a:r>
              <a:rPr lang="en-US" sz="570" dirty="0"/>
              <a:t>Stow, S. H., Neilson, M. J., and Neathery, T. L., 1984, Petrography, geochemistry, and tectonic significance of the amphibolites of the Alabama Piedmont; mafic and ultramafic rocks of the Appalachian orogen: American Journal of Science, v. 284, p. 414-436.</a:t>
            </a:r>
          </a:p>
          <a:p>
            <a:pPr marL="231775" indent="-231775">
              <a:spcBef>
                <a:spcPts val="0"/>
              </a:spcBef>
              <a:buNone/>
            </a:pPr>
            <a:r>
              <a:rPr lang="en-US" sz="570" dirty="0"/>
              <a:t>Thomas, W. A., 2006, Tectonic inheritance at a continental margin: GSA Today, v. 16, no. 2, p. 4-11.</a:t>
            </a:r>
          </a:p>
          <a:p>
            <a:pPr marL="231775" indent="-231775">
              <a:spcBef>
                <a:spcPts val="0"/>
              </a:spcBef>
              <a:buNone/>
            </a:pPr>
            <a:r>
              <a:rPr lang="en-US" sz="570" dirty="0"/>
              <a:t>Tull, J. F., 1982, Polyphase late Paleozoic in the Appalachian thrust belt and Piedmont of Alabama; The Geological Society of America, 95th annual meeting: Geological Society of America Abstracts with Programs, v. 14, p. 634.</a:t>
            </a:r>
          </a:p>
          <a:p>
            <a:pPr marL="231775" indent="-231775">
              <a:spcBef>
                <a:spcPts val="0"/>
              </a:spcBef>
              <a:buNone/>
            </a:pPr>
            <a:r>
              <a:rPr lang="en-US" sz="570" dirty="0"/>
              <a:t>Tull, J. F., 2002, Southeastern margin of the middle Paleozoic shelf, southwesternmost Appalachians: Regional stability bracketed by Acadian and Alleghanian tectonism: Geological Society of America Bulletin, v. 114, p. </a:t>
            </a:r>
            <a:r>
              <a:rPr lang="en-US" sz="570" dirty="0" smtClean="0"/>
              <a:t>643-655.</a:t>
            </a:r>
          </a:p>
          <a:p>
            <a:pPr marL="231775" indent="-231775">
              <a:spcBef>
                <a:spcPts val="0"/>
              </a:spcBef>
              <a:buNone/>
            </a:pPr>
            <a:r>
              <a:rPr lang="en-US" sz="570" dirty="0" smtClean="0"/>
              <a:t>Tull</a:t>
            </a:r>
            <a:r>
              <a:rPr lang="en-US" sz="570" dirty="0"/>
              <a:t>, J. F., Harris, A. G., Repetzki, J. E., McKinney, F. K., Garrett, C. B., and Bearce, D. N., 1988, New paleontologic evidence constraining the age and paleotectonic setting of the Talladega slate belt, southern Appalachians: Geological Society of America Bulletin, v. 100, p. 1291-1299.</a:t>
            </a:r>
          </a:p>
          <a:p>
            <a:pPr marL="231775" indent="-231775">
              <a:spcBef>
                <a:spcPts val="0"/>
              </a:spcBef>
              <a:buNone/>
            </a:pPr>
            <a:r>
              <a:rPr lang="en-US" sz="570" dirty="0" smtClean="0"/>
              <a:t>Tull</a:t>
            </a:r>
            <a:r>
              <a:rPr lang="en-US" sz="570" dirty="0"/>
              <a:t>, J. F., Holm-Denoma, C. S., and Barineau, C. I., 2014, Early to Middle Ordovician back-arc basin in the southern Appalachian Blue Ridge: Characteristics, extent, and tectonic significance: Geological Society of America Bulletin, v. 126, n. 7/8, p. 990-1015.</a:t>
            </a:r>
          </a:p>
          <a:p>
            <a:pPr marL="231775" indent="-231775">
              <a:spcBef>
                <a:spcPts val="0"/>
              </a:spcBef>
              <a:buNone/>
            </a:pPr>
            <a:r>
              <a:rPr lang="en-US" sz="570" dirty="0" smtClean="0"/>
              <a:t>White</a:t>
            </a:r>
            <a:r>
              <a:rPr lang="en-US" sz="570" dirty="0"/>
              <a:t>, T. W., 2008, Geology of the 1:24,000 Tallassee, Alabama, quadrangle, and its implications for southern Appalachian tectonics: Unpublished M.S. thesis, Auburn University, Auburn, Alabama, 74 p.</a:t>
            </a:r>
          </a:p>
          <a:p>
            <a:pPr marL="231775" indent="-231775">
              <a:spcBef>
                <a:spcPts val="0"/>
              </a:spcBef>
              <a:buNone/>
            </a:pPr>
            <a:endParaRPr lang="en-US" sz="570" dirty="0"/>
          </a:p>
        </p:txBody>
      </p:sp>
      <p:sp>
        <p:nvSpPr>
          <p:cNvPr id="10" name="Date Placeholder 9"/>
          <p:cNvSpPr>
            <a:spLocks noGrp="1"/>
          </p:cNvSpPr>
          <p:nvPr>
            <p:ph type="dt" sz="half" idx="10"/>
          </p:nvPr>
        </p:nvSpPr>
        <p:spPr/>
        <p:txBody>
          <a:bodyPr/>
          <a:lstStyle/>
          <a:p>
            <a:r>
              <a:rPr lang="en-US" dirty="0" smtClean="0"/>
              <a:t>03/30/2017</a:t>
            </a:r>
            <a:endParaRPr lang="en-US" dirty="0"/>
          </a:p>
        </p:txBody>
      </p:sp>
      <p:sp>
        <p:nvSpPr>
          <p:cNvPr id="11" name="Footer Placeholder 10"/>
          <p:cNvSpPr>
            <a:spLocks noGrp="1"/>
          </p:cNvSpPr>
          <p:nvPr>
            <p:ph type="ftr" sz="quarter" idx="11"/>
          </p:nvPr>
        </p:nvSpPr>
        <p:spPr/>
        <p:txBody>
          <a:bodyPr/>
          <a:lstStyle/>
          <a:p>
            <a:r>
              <a:rPr lang="en-US" cap="none" dirty="0"/>
              <a:t>2017 Geological Society of America Southeastern Section Meeting</a:t>
            </a:r>
          </a:p>
          <a:p>
            <a:r>
              <a:rPr lang="en-US" cap="none" dirty="0"/>
              <a:t>Richmond, Virginia</a:t>
            </a:r>
          </a:p>
        </p:txBody>
      </p:sp>
      <p:sp>
        <p:nvSpPr>
          <p:cNvPr id="12" name="Slide Number Placeholder 11"/>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1057564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a:p>
        </p:txBody>
      </p:sp>
      <p:sp>
        <p:nvSpPr>
          <p:cNvPr id="3" name="Content Placeholder 2"/>
          <p:cNvSpPr>
            <a:spLocks noGrp="1"/>
          </p:cNvSpPr>
          <p:nvPr>
            <p:ph idx="1"/>
          </p:nvPr>
        </p:nvSpPr>
        <p:spPr/>
        <p:txBody>
          <a:bodyPr/>
          <a:lstStyle/>
          <a:p>
            <a:r>
              <a:rPr lang="en-US" smtClean="0"/>
              <a:t>The Taconic orogeny is the first in a series of Paleozoic events responsible for the 	formation of the Appalachian Mountains </a:t>
            </a:r>
            <a:r>
              <a:rPr lang="en-US" sz="1200" smtClean="0"/>
              <a:t>(Drake et al., 1989; Hatcher, 2005, 2010; Hibbard et al., 2007)</a:t>
            </a:r>
          </a:p>
        </p:txBody>
      </p:sp>
      <p:sp>
        <p:nvSpPr>
          <p:cNvPr id="8" name="TextBox 7"/>
          <p:cNvSpPr txBox="1"/>
          <p:nvPr/>
        </p:nvSpPr>
        <p:spPr>
          <a:xfrm>
            <a:off x="603504" y="6435140"/>
            <a:ext cx="9765791" cy="400110"/>
          </a:xfrm>
          <a:prstGeom prst="rect">
            <a:avLst/>
          </a:prstGeom>
          <a:noFill/>
        </p:spPr>
        <p:txBody>
          <a:bodyPr wrap="square" rtlCol="0">
            <a:spAutoFit/>
          </a:bodyPr>
          <a:lstStyle/>
          <a:p>
            <a:pPr marL="114300">
              <a:tabLst>
                <a:tab pos="3886200" algn="r"/>
              </a:tabLst>
            </a:pPr>
            <a:r>
              <a:rPr lang="en-US" sz="1000" dirty="0" smtClean="0">
                <a:solidFill>
                  <a:schemeClr val="bg1"/>
                </a:solidFill>
              </a:rPr>
              <a:t>First-order architecture of the Appalachian orogen depicting the distribution of major, mainly pre-Silurian, lithotectonic divisions (modified after Hibbard and Waldron, 2009, and Hibbard and Karabinos, 2013); BVBL = </a:t>
            </a:r>
            <a:r>
              <a:rPr lang="en-US" sz="1000" dirty="0" err="1" smtClean="0">
                <a:solidFill>
                  <a:schemeClr val="bg1"/>
                </a:solidFill>
              </a:rPr>
              <a:t>Baie</a:t>
            </a:r>
            <a:r>
              <a:rPr lang="en-US" sz="1000" dirty="0" smtClean="0">
                <a:solidFill>
                  <a:schemeClr val="bg1"/>
                </a:solidFill>
              </a:rPr>
              <a:t> </a:t>
            </a:r>
            <a:r>
              <a:rPr lang="en-US" sz="1000" dirty="0" err="1" smtClean="0">
                <a:solidFill>
                  <a:schemeClr val="bg1"/>
                </a:solidFill>
              </a:rPr>
              <a:t>Verte</a:t>
            </a:r>
            <a:r>
              <a:rPr lang="en-US" sz="1000" dirty="0" smtClean="0">
                <a:solidFill>
                  <a:schemeClr val="bg1"/>
                </a:solidFill>
              </a:rPr>
              <a:t>–</a:t>
            </a:r>
            <a:r>
              <a:rPr lang="en-US" sz="1000" dirty="0" err="1" smtClean="0">
                <a:solidFill>
                  <a:schemeClr val="bg1"/>
                </a:solidFill>
              </a:rPr>
              <a:t>Bromton</a:t>
            </a:r>
            <a:r>
              <a:rPr lang="en-US" sz="1000" dirty="0" smtClean="0">
                <a:solidFill>
                  <a:schemeClr val="bg1"/>
                </a:solidFill>
              </a:rPr>
              <a:t> line ; CPSZ = central Piedmont shear zone; HLPGF = Hollins Line–Pleasant Grove fault; RIL = Red Indian Line.</a:t>
            </a:r>
            <a:endParaRPr lang="en-US" sz="10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 y="2414016"/>
            <a:ext cx="9765792" cy="3920909"/>
          </a:xfrm>
          <a:prstGeom prst="rect">
            <a:avLst/>
          </a:prstGeom>
        </p:spPr>
      </p:pic>
    </p:spTree>
    <p:extLst>
      <p:ext uri="{BB962C8B-B14F-4D97-AF65-F5344CB8AC3E}">
        <p14:creationId xmlns:p14="http://schemas.microsoft.com/office/powerpoint/2010/main" val="584799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362701"/>
            <a:ext cx="10972800" cy="530915"/>
          </a:xfrm>
          <a:prstGeom prst="rect">
            <a:avLst/>
          </a:prstGeom>
          <a:noFill/>
        </p:spPr>
        <p:txBody>
          <a:bodyPr wrap="square" rtlCol="0">
            <a:spAutoFit/>
          </a:bodyPr>
          <a:lstStyle/>
          <a:p>
            <a:pPr marL="112713"/>
            <a:r>
              <a:rPr lang="en-US" sz="950" smtClean="0">
                <a:solidFill>
                  <a:schemeClr val="bg1"/>
                </a:solidFill>
              </a:rPr>
              <a:t>Geologic </a:t>
            </a:r>
            <a:r>
              <a:rPr lang="en-US" sz="950">
                <a:solidFill>
                  <a:schemeClr val="bg1"/>
                </a:solidFill>
              </a:rPr>
              <a:t>map of the </a:t>
            </a:r>
            <a:r>
              <a:rPr lang="en-US" sz="950" smtClean="0">
                <a:solidFill>
                  <a:schemeClr val="bg1"/>
                </a:solidFill>
              </a:rPr>
              <a:t>southern </a:t>
            </a:r>
            <a:r>
              <a:rPr lang="en-US" sz="950">
                <a:solidFill>
                  <a:schemeClr val="bg1"/>
                </a:solidFill>
              </a:rPr>
              <a:t>Appalachians </a:t>
            </a:r>
            <a:r>
              <a:rPr lang="en-US" sz="950" smtClean="0">
                <a:solidFill>
                  <a:schemeClr val="bg1"/>
                </a:solidFill>
              </a:rPr>
              <a:t>(</a:t>
            </a:r>
            <a:r>
              <a:rPr lang="en-US" sz="950">
                <a:solidFill>
                  <a:schemeClr val="bg1"/>
                </a:solidFill>
              </a:rPr>
              <a:t>modified after Merschat et al., 2010). AF = Abanda fault; ACF = Alexander City fault; BCF = Brindle Creek fault; BF = Burnsville fault; </a:t>
            </a:r>
            <a:r>
              <a:rPr lang="en-US" sz="950" smtClean="0">
                <a:solidFill>
                  <a:schemeClr val="bg1"/>
                </a:solidFill>
              </a:rPr>
              <a:t>BZ </a:t>
            </a:r>
            <a:r>
              <a:rPr lang="en-US" sz="950">
                <a:solidFill>
                  <a:schemeClr val="bg1"/>
                </a:solidFill>
              </a:rPr>
              <a:t>= Brevard </a:t>
            </a:r>
            <a:r>
              <a:rPr lang="en-US" sz="950" smtClean="0">
                <a:solidFill>
                  <a:schemeClr val="bg1"/>
                </a:solidFill>
              </a:rPr>
              <a:t>shear </a:t>
            </a:r>
            <a:r>
              <a:rPr lang="en-US" sz="950">
                <a:solidFill>
                  <a:schemeClr val="bg1"/>
                </a:solidFill>
              </a:rPr>
              <a:t>zone; CPS = Central Piedmont shear zone; </a:t>
            </a:r>
            <a:r>
              <a:rPr lang="en-US" sz="950" smtClean="0">
                <a:solidFill>
                  <a:schemeClr val="bg1"/>
                </a:solidFill>
              </a:rPr>
              <a:t>GEF </a:t>
            </a:r>
            <a:r>
              <a:rPr lang="en-US" sz="950">
                <a:solidFill>
                  <a:schemeClr val="bg1"/>
                </a:solidFill>
              </a:rPr>
              <a:t>= Goodwater-Enitachopco fault; </a:t>
            </a:r>
            <a:r>
              <a:rPr lang="en-US" sz="950" smtClean="0">
                <a:solidFill>
                  <a:schemeClr val="bg1"/>
                </a:solidFill>
              </a:rPr>
              <a:t>GMW </a:t>
            </a:r>
            <a:r>
              <a:rPr lang="en-US" sz="950">
                <a:solidFill>
                  <a:schemeClr val="bg1"/>
                </a:solidFill>
              </a:rPr>
              <a:t>= Grandfather Mountain Window; </a:t>
            </a:r>
            <a:r>
              <a:rPr lang="en-US" sz="950" smtClean="0">
                <a:solidFill>
                  <a:schemeClr val="bg1"/>
                </a:solidFill>
              </a:rPr>
              <a:t>GSM = Great Smokey monzonite; HFF </a:t>
            </a:r>
            <a:r>
              <a:rPr lang="en-US" sz="950">
                <a:solidFill>
                  <a:schemeClr val="bg1"/>
                </a:solidFill>
              </a:rPr>
              <a:t>= Hayesville-Fries fault; HLF = Hollins Line fault; HMF = Holland Mountain fault; KCF = Katy Creek </a:t>
            </a:r>
            <a:r>
              <a:rPr lang="en-US" sz="950" smtClean="0">
                <a:solidFill>
                  <a:schemeClr val="bg1"/>
                </a:solidFill>
              </a:rPr>
              <a:t>fault;  </a:t>
            </a:r>
            <a:r>
              <a:rPr lang="en-US" sz="950">
                <a:solidFill>
                  <a:schemeClr val="bg1"/>
                </a:solidFill>
              </a:rPr>
              <a:t>LRE = Lick Ridge </a:t>
            </a:r>
            <a:r>
              <a:rPr lang="en-US" sz="950" smtClean="0">
                <a:solidFill>
                  <a:schemeClr val="bg1"/>
                </a:solidFill>
              </a:rPr>
              <a:t>eclogite</a:t>
            </a:r>
            <a:r>
              <a:rPr lang="en-US" sz="950">
                <a:solidFill>
                  <a:schemeClr val="bg1"/>
                </a:solidFill>
              </a:rPr>
              <a:t>; NW = Newton Window; PMW = Pine Mountain Window; SLF = Stonewall Line fault</a:t>
            </a:r>
            <a:r>
              <a:rPr lang="en-US" sz="950" smtClean="0">
                <a:solidFill>
                  <a:schemeClr val="bg1"/>
                </a:solidFill>
              </a:rPr>
              <a:t>; TS = Tallassee synform; WSG </a:t>
            </a:r>
            <a:r>
              <a:rPr lang="en-US" sz="950">
                <a:solidFill>
                  <a:schemeClr val="bg1"/>
                </a:solidFill>
              </a:rPr>
              <a:t>= Winding Stair </a:t>
            </a:r>
            <a:r>
              <a:rPr lang="en-US" sz="950" smtClean="0">
                <a:solidFill>
                  <a:schemeClr val="bg1"/>
                </a:solidFill>
              </a:rPr>
              <a:t>Gap granulite.</a:t>
            </a:r>
            <a:endParaRPr lang="en-US" sz="950">
              <a:solidFill>
                <a:schemeClr val="bg1"/>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3584" y="0"/>
            <a:ext cx="8485632" cy="6312530"/>
          </a:xfrm>
          <a:prstGeom prst="rect">
            <a:avLst/>
          </a:prstGeom>
        </p:spPr>
      </p:pic>
    </p:spTree>
    <p:extLst>
      <p:ext uri="{BB962C8B-B14F-4D97-AF65-F5344CB8AC3E}">
        <p14:creationId xmlns:p14="http://schemas.microsoft.com/office/powerpoint/2010/main" val="1337320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6922008" cy="6324787"/>
          </a:xfrm>
          <a:prstGeom prst="rect">
            <a:avLst/>
          </a:prstGeom>
        </p:spPr>
      </p:pic>
      <p:sp>
        <p:nvSpPr>
          <p:cNvPr id="5" name="Rectangle 4"/>
          <p:cNvSpPr/>
          <p:nvPr/>
        </p:nvSpPr>
        <p:spPr>
          <a:xfrm>
            <a:off x="8552116" y="5238750"/>
            <a:ext cx="536067"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6440285"/>
            <a:ext cx="10972800" cy="384721"/>
          </a:xfrm>
          <a:prstGeom prst="rect">
            <a:avLst/>
          </a:prstGeom>
          <a:noFill/>
        </p:spPr>
        <p:txBody>
          <a:bodyPr wrap="square" rtlCol="0">
            <a:spAutoFit/>
          </a:bodyPr>
          <a:lstStyle/>
          <a:p>
            <a:pPr marL="112713"/>
            <a:r>
              <a:rPr lang="en-US" sz="950" dirty="0" smtClean="0">
                <a:solidFill>
                  <a:schemeClr val="bg1"/>
                </a:solidFill>
              </a:rPr>
              <a:t>Geologic </a:t>
            </a:r>
            <a:r>
              <a:rPr lang="en-US" sz="950" dirty="0">
                <a:solidFill>
                  <a:schemeClr val="bg1"/>
                </a:solidFill>
              </a:rPr>
              <a:t>map of the </a:t>
            </a:r>
            <a:r>
              <a:rPr lang="en-US" sz="950" dirty="0" smtClean="0">
                <a:solidFill>
                  <a:schemeClr val="bg1"/>
                </a:solidFill>
              </a:rPr>
              <a:t>southern part of the Alabama Piedmont Upland (</a:t>
            </a:r>
            <a:r>
              <a:rPr lang="en-US" sz="950" dirty="0">
                <a:solidFill>
                  <a:schemeClr val="bg1"/>
                </a:solidFill>
              </a:rPr>
              <a:t>modified after </a:t>
            </a:r>
            <a:r>
              <a:rPr lang="en-US" sz="950" dirty="0" smtClean="0">
                <a:solidFill>
                  <a:schemeClr val="bg1"/>
                </a:solidFill>
              </a:rPr>
              <a:t>Osborne et al. 1988, and Steltenpohl, 2005).</a:t>
            </a:r>
          </a:p>
          <a:p>
            <a:pPr marL="112713"/>
            <a:r>
              <a:rPr lang="en-US" sz="950" dirty="0" smtClean="0">
                <a:solidFill>
                  <a:schemeClr val="bg1"/>
                </a:solidFill>
              </a:rPr>
              <a:t>Dashed gray lines are geophysical lineaments from Horton et al. (1989). Dashed blue line represents the base of the Dadeville Complex from White (2008)</a:t>
            </a:r>
            <a:endParaRPr lang="en-US" sz="950" dirty="0">
              <a:solidFill>
                <a:schemeClr val="bg1"/>
              </a:solidFill>
            </a:endParaRPr>
          </a:p>
        </p:txBody>
      </p:sp>
      <p:sp>
        <p:nvSpPr>
          <p:cNvPr id="8" name="Content Placeholder 2"/>
          <p:cNvSpPr txBox="1">
            <a:spLocks/>
          </p:cNvSpPr>
          <p:nvPr/>
        </p:nvSpPr>
        <p:spPr>
          <a:xfrm>
            <a:off x="6251943" y="265819"/>
            <a:ext cx="4688958" cy="5964864"/>
          </a:xfrm>
          <a:prstGeom prst="rect">
            <a:avLst/>
          </a:prstGeom>
        </p:spPr>
        <p:txBody>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600"/>
              </a:spcAft>
            </a:pPr>
            <a:r>
              <a:rPr lang="en-US" smtClean="0"/>
              <a:t>Western Blue Ridge:</a:t>
            </a:r>
          </a:p>
          <a:p>
            <a:pPr lvl="1" defTabSz="574675">
              <a:spcAft>
                <a:spcPts val="600"/>
              </a:spcAft>
            </a:pPr>
            <a:r>
              <a:rPr lang="en-US" sz="1600" smtClean="0"/>
              <a:t>Lower Cambrian–Middle Carboniferous rift-drift 	and successor basin carbonates and clastics </a:t>
            </a:r>
            <a:r>
              <a:rPr lang="en-US" sz="1200" smtClean="0"/>
              <a:t>(Tull 	et al., 1988; </a:t>
            </a:r>
            <a:r>
              <a:rPr lang="es-ES" sz="1200" smtClean="0"/>
              <a:t>Gastaldo </a:t>
            </a:r>
            <a:r>
              <a:rPr lang="es-ES" sz="1200"/>
              <a:t>et al., </a:t>
            </a:r>
            <a:r>
              <a:rPr lang="es-ES" sz="1200" smtClean="0"/>
              <a:t>1993)</a:t>
            </a:r>
            <a:endParaRPr lang="en-US" sz="1200" smtClean="0"/>
          </a:p>
          <a:p>
            <a:pPr lvl="1" defTabSz="574675">
              <a:spcAft>
                <a:spcPts val="1200"/>
              </a:spcAft>
            </a:pPr>
            <a:r>
              <a:rPr lang="en-US" sz="1600" smtClean="0"/>
              <a:t>Most </a:t>
            </a:r>
            <a:r>
              <a:rPr lang="en-US" sz="1600"/>
              <a:t>outboard preserved </a:t>
            </a:r>
            <a:r>
              <a:rPr lang="en-US" sz="1600" smtClean="0"/>
              <a:t>portion </a:t>
            </a:r>
            <a:r>
              <a:rPr lang="en-US" sz="1600"/>
              <a:t>of the </a:t>
            </a:r>
            <a:r>
              <a:rPr lang="en-US" sz="1600" smtClean="0"/>
              <a:t>	ancient Laurentian margin </a:t>
            </a:r>
            <a:r>
              <a:rPr lang="en-US" sz="1200" smtClean="0"/>
              <a:t>(Tull, 1982, 2002)</a:t>
            </a:r>
          </a:p>
          <a:p>
            <a:pPr defTabSz="574675">
              <a:spcBef>
                <a:spcPts val="0"/>
              </a:spcBef>
              <a:spcAft>
                <a:spcPts val="0"/>
              </a:spcAft>
            </a:pPr>
            <a:endParaRPr lang="en-US" sz="1000" smtClean="0"/>
          </a:p>
          <a:p>
            <a:pPr defTabSz="574675">
              <a:spcAft>
                <a:spcPts val="600"/>
              </a:spcAft>
            </a:pPr>
            <a:r>
              <a:rPr lang="en-US" smtClean="0"/>
              <a:t>Eastern Blue Ridge:</a:t>
            </a:r>
          </a:p>
          <a:p>
            <a:pPr lvl="1" defTabSz="574675">
              <a:spcAft>
                <a:spcPts val="1200"/>
              </a:spcAft>
            </a:pPr>
            <a:r>
              <a:rPr lang="en-US" sz="1600" smtClean="0"/>
              <a:t>Neoproterozoic–Lower Ordovician distal slope-	rise metasiliciclastics, orthoamphibolite</a:t>
            </a:r>
            <a:r>
              <a:rPr lang="en-US" sz="1600"/>
              <a:t>, and </a:t>
            </a:r>
            <a:r>
              <a:rPr lang="en-US" sz="1600" smtClean="0"/>
              <a:t>	Upper Ordovician–Mississippian felsic 	intrusives </a:t>
            </a:r>
            <a:r>
              <a:rPr lang="en-US" sz="1200"/>
              <a:t>(Steltenpohl et al., </a:t>
            </a:r>
            <a:r>
              <a:rPr lang="en-US" sz="1200" smtClean="0"/>
              <a:t>2013; Tull et al., 2014</a:t>
            </a:r>
            <a:r>
              <a:rPr lang="es-ES" sz="1200" smtClean="0"/>
              <a:t>)</a:t>
            </a:r>
            <a:endParaRPr lang="en-US" sz="1200"/>
          </a:p>
          <a:p>
            <a:pPr defTabSz="574675">
              <a:spcBef>
                <a:spcPts val="0"/>
              </a:spcBef>
              <a:spcAft>
                <a:spcPts val="0"/>
              </a:spcAft>
            </a:pPr>
            <a:endParaRPr lang="en-US" sz="1000" smtClean="0"/>
          </a:p>
          <a:p>
            <a:pPr defTabSz="574675">
              <a:spcAft>
                <a:spcPts val="600"/>
              </a:spcAft>
            </a:pPr>
            <a:r>
              <a:rPr lang="en-US" smtClean="0"/>
              <a:t>Dadeville Complex:</a:t>
            </a:r>
          </a:p>
          <a:p>
            <a:pPr lvl="1" defTabSz="574675">
              <a:spcAft>
                <a:spcPts val="600"/>
              </a:spcAft>
            </a:pPr>
            <a:r>
              <a:rPr lang="en-US" sz="1600" smtClean="0"/>
              <a:t>Suspect terrane of bimodal metavolcanic, 	metaplutonic, and minor metasedimentary 	rocks </a:t>
            </a:r>
            <a:r>
              <a:rPr lang="en-US" sz="1200" smtClean="0"/>
              <a:t>(Bentley and Neathery, 1970; Steltenpohl et al., 1990)</a:t>
            </a:r>
          </a:p>
          <a:p>
            <a:pPr lvl="1" defTabSz="574675">
              <a:spcAft>
                <a:spcPts val="1200"/>
              </a:spcAft>
            </a:pPr>
            <a:r>
              <a:rPr lang="en-US" sz="1600" smtClean="0"/>
              <a:t>Only previously reported age is a Rb-Sr isochron 	age of 462 ± 4 Ma (MSWD = 1.9) </a:t>
            </a:r>
            <a:r>
              <a:rPr lang="en-US" sz="1200" smtClean="0"/>
              <a:t>(Seal and Kish, 	1990)</a:t>
            </a:r>
          </a:p>
        </p:txBody>
      </p:sp>
      <p:sp>
        <p:nvSpPr>
          <p:cNvPr id="6" name="Oval 5"/>
          <p:cNvSpPr/>
          <p:nvPr/>
        </p:nvSpPr>
        <p:spPr>
          <a:xfrm>
            <a:off x="4646428" y="574158"/>
            <a:ext cx="946298" cy="372140"/>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73255" y="2002465"/>
            <a:ext cx="946298" cy="372140"/>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07936" y="2762692"/>
            <a:ext cx="946298" cy="372140"/>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83373" y="3099707"/>
            <a:ext cx="946298" cy="372140"/>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2"/>
          </p:nvPr>
        </p:nvSpPr>
        <p:spPr/>
        <p:txBody>
          <a:bodyPr/>
          <a:lstStyle/>
          <a:p>
            <a:fld id="{4FAB73BC-B049-4115-A692-8D63A059BFB8}" type="slidenum">
              <a:rPr lang="en-US" smtClean="0"/>
              <a:pPr/>
              <a:t>4</a:t>
            </a:fld>
            <a:endParaRPr lang="en-US"/>
          </a:p>
        </p:txBody>
      </p:sp>
    </p:spTree>
    <p:extLst>
      <p:ext uri="{BB962C8B-B14F-4D97-AF65-F5344CB8AC3E}">
        <p14:creationId xmlns:p14="http://schemas.microsoft.com/office/powerpoint/2010/main" val="429420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0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250"/>
                                        <p:tgtEl>
                                          <p:spTgt spid="8">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1250"/>
                                        <p:tgtEl>
                                          <p:spTgt spid="8">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fade">
                                      <p:cBhvr>
                                        <p:cTn id="50" dur="1250"/>
                                        <p:tgtEl>
                                          <p:spTgt spid="8">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P spid="12" grpId="1" animBg="1"/>
      <p:bldP spid="13" grpId="0" animBg="1"/>
      <p:bldP spid="13" grpId="1"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6922008" cy="6324787"/>
          </a:xfrm>
          <a:prstGeom prst="rect">
            <a:avLst/>
          </a:prstGeom>
        </p:spPr>
      </p:pic>
      <p:sp>
        <p:nvSpPr>
          <p:cNvPr id="5" name="Rectangle 4"/>
          <p:cNvSpPr/>
          <p:nvPr/>
        </p:nvSpPr>
        <p:spPr>
          <a:xfrm>
            <a:off x="8552116" y="5238750"/>
            <a:ext cx="536067"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6440285"/>
            <a:ext cx="10972800" cy="384721"/>
          </a:xfrm>
          <a:prstGeom prst="rect">
            <a:avLst/>
          </a:prstGeom>
          <a:noFill/>
        </p:spPr>
        <p:txBody>
          <a:bodyPr wrap="square" rtlCol="0">
            <a:spAutoFit/>
          </a:bodyPr>
          <a:lstStyle/>
          <a:p>
            <a:pPr marL="112713"/>
            <a:r>
              <a:rPr lang="en-US" sz="950" smtClean="0">
                <a:solidFill>
                  <a:schemeClr val="bg1"/>
                </a:solidFill>
              </a:rPr>
              <a:t>Geologic </a:t>
            </a:r>
            <a:r>
              <a:rPr lang="en-US" sz="950">
                <a:solidFill>
                  <a:schemeClr val="bg1"/>
                </a:solidFill>
              </a:rPr>
              <a:t>map of the </a:t>
            </a:r>
            <a:r>
              <a:rPr lang="en-US" sz="950" smtClean="0">
                <a:solidFill>
                  <a:schemeClr val="bg1"/>
                </a:solidFill>
              </a:rPr>
              <a:t>southern part of the Alabama Piedmont Upland (</a:t>
            </a:r>
            <a:r>
              <a:rPr lang="en-US" sz="950">
                <a:solidFill>
                  <a:schemeClr val="bg1"/>
                </a:solidFill>
              </a:rPr>
              <a:t>modified after </a:t>
            </a:r>
            <a:r>
              <a:rPr lang="en-US" sz="950" smtClean="0">
                <a:solidFill>
                  <a:schemeClr val="bg1"/>
                </a:solidFill>
              </a:rPr>
              <a:t>Osborne et al. 1988, and Steltenpohl, 2005).</a:t>
            </a:r>
          </a:p>
          <a:p>
            <a:pPr marL="112713"/>
            <a:r>
              <a:rPr lang="en-US" sz="950" smtClean="0">
                <a:solidFill>
                  <a:schemeClr val="bg1"/>
                </a:solidFill>
              </a:rPr>
              <a:t>Dashed gray lines are geophysical lineaments from Horton et al. (1989). Dashed blue line represents the base of the Dadeville Complex from White (2008)</a:t>
            </a:r>
            <a:endParaRPr lang="en-US" sz="950">
              <a:solidFill>
                <a:schemeClr val="bg1"/>
              </a:solidFill>
            </a:endParaRPr>
          </a:p>
        </p:txBody>
      </p:sp>
      <p:sp>
        <p:nvSpPr>
          <p:cNvPr id="8" name="Content Placeholder 2"/>
          <p:cNvSpPr txBox="1">
            <a:spLocks/>
          </p:cNvSpPr>
          <p:nvPr/>
        </p:nvSpPr>
        <p:spPr>
          <a:xfrm>
            <a:off x="6251943" y="265819"/>
            <a:ext cx="4688958" cy="5964864"/>
          </a:xfrm>
          <a:prstGeom prst="rect">
            <a:avLst/>
          </a:prstGeom>
        </p:spPr>
        <p:txBody>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600"/>
              </a:spcAft>
            </a:pPr>
            <a:r>
              <a:rPr lang="en-US" dirty="0" smtClean="0"/>
              <a:t>Opelika Complex:</a:t>
            </a:r>
          </a:p>
          <a:p>
            <a:pPr lvl="1" defTabSz="574675">
              <a:spcAft>
                <a:spcPts val="600"/>
              </a:spcAft>
            </a:pPr>
            <a:r>
              <a:rPr lang="en-US" sz="1600" dirty="0" smtClean="0"/>
              <a:t>Aluminous </a:t>
            </a:r>
            <a:r>
              <a:rPr lang="en-US" sz="1600" dirty="0"/>
              <a:t>and graphitic schist, quartzite, </a:t>
            </a:r>
            <a:r>
              <a:rPr lang="en-US" sz="1600" dirty="0" smtClean="0"/>
              <a:t>	feldspathic </a:t>
            </a:r>
            <a:r>
              <a:rPr lang="en-US" sz="1600" dirty="0"/>
              <a:t>and biotite-rich metagraywacke, </a:t>
            </a:r>
            <a:r>
              <a:rPr lang="en-US" sz="1600" dirty="0" smtClean="0"/>
              <a:t>	and metagranite </a:t>
            </a:r>
            <a:r>
              <a:rPr lang="en-US" sz="1200" dirty="0" smtClean="0"/>
              <a:t>(Bentley and Neathery, 1970; 	Steltenpohl et al., 1990</a:t>
            </a:r>
            <a:r>
              <a:rPr lang="es-ES" sz="1200" dirty="0" smtClean="0"/>
              <a:t>)</a:t>
            </a:r>
            <a:endParaRPr lang="en-US" sz="1200" dirty="0" smtClean="0"/>
          </a:p>
          <a:p>
            <a:pPr lvl="1" defTabSz="574675">
              <a:spcAft>
                <a:spcPts val="1200"/>
              </a:spcAft>
            </a:pPr>
            <a:r>
              <a:rPr lang="en-US" sz="1600" dirty="0" smtClean="0"/>
              <a:t>Interpreted to be a continuation of the EBR 	around the hinge of the Tallassee synform 	</a:t>
            </a:r>
            <a:r>
              <a:rPr lang="en-US" sz="1200" dirty="0" smtClean="0"/>
              <a:t>(Steltenpohl et al., 2005; Ma et al., 2016) </a:t>
            </a:r>
          </a:p>
          <a:p>
            <a:pPr defTabSz="574675">
              <a:spcBef>
                <a:spcPts val="0"/>
              </a:spcBef>
              <a:spcAft>
                <a:spcPts val="0"/>
              </a:spcAft>
            </a:pPr>
            <a:endParaRPr lang="en-US" sz="1000" dirty="0" smtClean="0"/>
          </a:p>
          <a:p>
            <a:pPr defTabSz="574675">
              <a:spcAft>
                <a:spcPts val="600"/>
              </a:spcAft>
            </a:pPr>
            <a:r>
              <a:rPr lang="en-US" dirty="0" smtClean="0"/>
              <a:t>Pine Mountain window:</a:t>
            </a:r>
          </a:p>
          <a:p>
            <a:pPr lvl="1" defTabSz="574675">
              <a:spcAft>
                <a:spcPts val="1200"/>
              </a:spcAft>
            </a:pPr>
            <a:r>
              <a:rPr lang="en-US" sz="1600" dirty="0" smtClean="0"/>
              <a:t>Grenville basement massif and it’s attached 	metasedimentary cover </a:t>
            </a:r>
            <a:r>
              <a:rPr lang="en-US" sz="1200" dirty="0" smtClean="0"/>
              <a:t>(Steltenpohl </a:t>
            </a:r>
            <a:r>
              <a:rPr lang="en-US" sz="1200" dirty="0"/>
              <a:t>et al</a:t>
            </a:r>
            <a:r>
              <a:rPr lang="en-US" sz="1200" dirty="0" smtClean="0"/>
              <a:t>., 2010</a:t>
            </a:r>
            <a:r>
              <a:rPr lang="es-ES" sz="1200" dirty="0" smtClean="0"/>
              <a:t>)</a:t>
            </a:r>
            <a:endParaRPr lang="en-US" sz="1200" dirty="0"/>
          </a:p>
          <a:p>
            <a:pPr defTabSz="574675">
              <a:spcBef>
                <a:spcPts val="0"/>
              </a:spcBef>
              <a:spcAft>
                <a:spcPts val="0"/>
              </a:spcAft>
            </a:pPr>
            <a:endParaRPr lang="en-US" sz="1000" dirty="0" smtClean="0"/>
          </a:p>
        </p:txBody>
      </p:sp>
      <p:sp>
        <p:nvSpPr>
          <p:cNvPr id="6" name="Oval 5"/>
          <p:cNvSpPr/>
          <p:nvPr/>
        </p:nvSpPr>
        <p:spPr>
          <a:xfrm>
            <a:off x="5491493" y="4549461"/>
            <a:ext cx="946298" cy="372140"/>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21838" y="4903825"/>
            <a:ext cx="946298" cy="372140"/>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fld id="{4FAB73BC-B049-4115-A692-8D63A059BFB8}" type="slidenum">
              <a:rPr lang="en-US" smtClean="0"/>
              <a:pPr/>
              <a:t>5</a:t>
            </a:fld>
            <a:endParaRPr lang="en-US"/>
          </a:p>
        </p:txBody>
      </p:sp>
      <p:grpSp>
        <p:nvGrpSpPr>
          <p:cNvPr id="12" name="Group 11"/>
          <p:cNvGrpSpPr/>
          <p:nvPr/>
        </p:nvGrpSpPr>
        <p:grpSpPr>
          <a:xfrm>
            <a:off x="0" y="11132"/>
            <a:ext cx="10972800" cy="6931805"/>
            <a:chOff x="0" y="-89"/>
            <a:chExt cx="10972800" cy="6931805"/>
          </a:xfrm>
        </p:grpSpPr>
        <p:grpSp>
          <p:nvGrpSpPr>
            <p:cNvPr id="4" name="Group 3"/>
            <p:cNvGrpSpPr/>
            <p:nvPr/>
          </p:nvGrpSpPr>
          <p:grpSpPr>
            <a:xfrm>
              <a:off x="0" y="-89"/>
              <a:ext cx="10972800" cy="6312619"/>
              <a:chOff x="0" y="-89"/>
              <a:chExt cx="10972800" cy="6312619"/>
            </a:xfrm>
          </p:grpSpPr>
          <p:sp>
            <p:nvSpPr>
              <p:cNvPr id="2" name="Rectangle 1"/>
              <p:cNvSpPr/>
              <p:nvPr/>
            </p:nvSpPr>
            <p:spPr>
              <a:xfrm>
                <a:off x="0" y="-89"/>
                <a:ext cx="10972800" cy="6219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3584" y="0"/>
                <a:ext cx="8485632" cy="6312530"/>
              </a:xfrm>
              <a:prstGeom prst="rect">
                <a:avLst/>
              </a:prstGeom>
            </p:spPr>
          </p:pic>
        </p:grpSp>
        <p:sp>
          <p:nvSpPr>
            <p:cNvPr id="13" name="TextBox 12"/>
            <p:cNvSpPr txBox="1"/>
            <p:nvPr/>
          </p:nvSpPr>
          <p:spPr>
            <a:xfrm>
              <a:off x="0" y="6400801"/>
              <a:ext cx="10972800" cy="530915"/>
            </a:xfrm>
            <a:prstGeom prst="rect">
              <a:avLst/>
            </a:prstGeom>
            <a:solidFill>
              <a:srgbClr val="03244D"/>
            </a:solidFill>
          </p:spPr>
          <p:txBody>
            <a:bodyPr wrap="square" rtlCol="0">
              <a:spAutoFit/>
            </a:bodyPr>
            <a:lstStyle/>
            <a:p>
              <a:pPr marL="112713"/>
              <a:r>
                <a:rPr lang="en-US" sz="950" dirty="0" smtClean="0">
                  <a:solidFill>
                    <a:schemeClr val="bg1"/>
                  </a:solidFill>
                </a:rPr>
                <a:t>Geologic map of the southern Appalachians (modified after Merschat et al., 2010). AF = Abanda fault; ACF = Alexander City fault; BCF = Brindle Creek fault; BF = Burnsville fault; BZ = Brevard shear zone; CPS = Central Piedmont shear zone; GEF = Goodwater-Enitachopco fault; GMW = Grandfather Mountain Window; GSM = Great Smokey monzonite; HFF = Hayesville-Fries fault; HLF = Hollins Line fault; HMF = Holland Mountain fault; KCF = Katy Creek fault;  LRE = Lick Ridge eclogite; NW = Newton Window; PMW = Pine Mountain Window; SLF = Stonewall Line fault; TS = Tallassee synform; WSG = Winding Stair Gap granulite.</a:t>
              </a:r>
              <a:endParaRPr lang="en-US" sz="950" dirty="0">
                <a:solidFill>
                  <a:schemeClr val="bg1"/>
                </a:solidFill>
              </a:endParaRPr>
            </a:p>
          </p:txBody>
        </p:sp>
      </p:grpSp>
    </p:spTree>
    <p:extLst>
      <p:ext uri="{BB962C8B-B14F-4D97-AF65-F5344CB8AC3E}">
        <p14:creationId xmlns:p14="http://schemas.microsoft.com/office/powerpoint/2010/main" val="193749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10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6922008" cy="6324787"/>
          </a:xfrm>
          <a:prstGeom prst="rect">
            <a:avLst/>
          </a:prstGeom>
        </p:spPr>
      </p:pic>
      <p:pic>
        <p:nvPicPr>
          <p:cNvPr id="43" name="Picture 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6922008" cy="6324787"/>
          </a:xfrm>
          <a:prstGeom prst="rect">
            <a:avLst/>
          </a:prstGeom>
        </p:spPr>
      </p:pic>
      <p:sp>
        <p:nvSpPr>
          <p:cNvPr id="10" name="TextBox 9"/>
          <p:cNvSpPr txBox="1"/>
          <p:nvPr/>
        </p:nvSpPr>
        <p:spPr>
          <a:xfrm>
            <a:off x="0" y="6440285"/>
            <a:ext cx="10972800" cy="384721"/>
          </a:xfrm>
          <a:prstGeom prst="rect">
            <a:avLst/>
          </a:prstGeom>
          <a:noFill/>
        </p:spPr>
        <p:txBody>
          <a:bodyPr wrap="square" rtlCol="0">
            <a:spAutoFit/>
          </a:bodyPr>
          <a:lstStyle/>
          <a:p>
            <a:pPr marL="112713"/>
            <a:r>
              <a:rPr lang="en-US" sz="950" smtClean="0">
                <a:solidFill>
                  <a:schemeClr val="bg1"/>
                </a:solidFill>
              </a:rPr>
              <a:t>Geologic </a:t>
            </a:r>
            <a:r>
              <a:rPr lang="en-US" sz="950">
                <a:solidFill>
                  <a:schemeClr val="bg1"/>
                </a:solidFill>
              </a:rPr>
              <a:t>map of the </a:t>
            </a:r>
            <a:r>
              <a:rPr lang="en-US" sz="950" smtClean="0">
                <a:solidFill>
                  <a:schemeClr val="bg1"/>
                </a:solidFill>
              </a:rPr>
              <a:t>southern part of the Alabama Piedmont Upland (</a:t>
            </a:r>
            <a:r>
              <a:rPr lang="en-US" sz="950">
                <a:solidFill>
                  <a:schemeClr val="bg1"/>
                </a:solidFill>
              </a:rPr>
              <a:t>modified after </a:t>
            </a:r>
            <a:r>
              <a:rPr lang="en-US" sz="950" smtClean="0">
                <a:solidFill>
                  <a:schemeClr val="bg1"/>
                </a:solidFill>
              </a:rPr>
              <a:t>Osborne et al., 1988, and Steltenpohl, 2005).</a:t>
            </a:r>
          </a:p>
          <a:p>
            <a:pPr marL="112713"/>
            <a:r>
              <a:rPr lang="en-US" sz="950" smtClean="0">
                <a:solidFill>
                  <a:schemeClr val="bg1"/>
                </a:solidFill>
              </a:rPr>
              <a:t>Dashed gray lines are geophysical lineaments from Horton et al. (1989). Dashed blue line represents the base of the Dadeville Complex from White (2008)</a:t>
            </a:r>
            <a:endParaRPr lang="en-US" sz="950">
              <a:solidFill>
                <a:schemeClr val="bg1"/>
              </a:solidFill>
            </a:endParaRPr>
          </a:p>
        </p:txBody>
      </p:sp>
      <p:sp>
        <p:nvSpPr>
          <p:cNvPr id="26" name="TextBox 25"/>
          <p:cNvSpPr txBox="1"/>
          <p:nvPr/>
        </p:nvSpPr>
        <p:spPr>
          <a:xfrm>
            <a:off x="6479495" y="72188"/>
            <a:ext cx="4553712" cy="707886"/>
          </a:xfrm>
          <a:prstGeom prst="rect">
            <a:avLst/>
          </a:prstGeom>
          <a:noFill/>
        </p:spPr>
        <p:txBody>
          <a:bodyPr wrap="square" rtlCol="0">
            <a:spAutoFit/>
          </a:bodyPr>
          <a:lstStyle/>
          <a:p>
            <a:pPr algn="ctr"/>
            <a:r>
              <a:rPr lang="en-US" sz="2000" smtClean="0">
                <a:solidFill>
                  <a:schemeClr val="tx1">
                    <a:lumMod val="75000"/>
                    <a:lumOff val="25000"/>
                  </a:schemeClr>
                </a:solidFill>
              </a:rPr>
              <a:t>Magmatic ages from the </a:t>
            </a:r>
          </a:p>
          <a:p>
            <a:pPr algn="ctr"/>
            <a:r>
              <a:rPr lang="en-US" sz="2000" smtClean="0">
                <a:solidFill>
                  <a:schemeClr val="tx1">
                    <a:lumMod val="75000"/>
                    <a:lumOff val="25000"/>
                  </a:schemeClr>
                </a:solidFill>
              </a:rPr>
              <a:t>Dadeville Complex:</a:t>
            </a:r>
            <a:endParaRPr lang="en-US" sz="2000" b="1">
              <a:solidFill>
                <a:schemeClr val="tx1">
                  <a:lumMod val="75000"/>
                  <a:lumOff val="25000"/>
                </a:schemeClr>
              </a:solidFill>
            </a:endParaRPr>
          </a:p>
        </p:txBody>
      </p:sp>
      <p:pic>
        <p:nvPicPr>
          <p:cNvPr id="40" name="Picture 3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58270" y="931379"/>
            <a:ext cx="4451638" cy="3756057"/>
          </a:xfrm>
          <a:prstGeom prst="rect">
            <a:avLst/>
          </a:prstGeom>
        </p:spPr>
      </p:pic>
      <p:sp>
        <p:nvSpPr>
          <p:cNvPr id="52" name="Slide Number Placeholder 51"/>
          <p:cNvSpPr>
            <a:spLocks noGrp="1"/>
          </p:cNvSpPr>
          <p:nvPr>
            <p:ph type="sldNum" sz="quarter" idx="12"/>
          </p:nvPr>
        </p:nvSpPr>
        <p:spPr/>
        <p:txBody>
          <a:bodyPr/>
          <a:lstStyle/>
          <a:p>
            <a:fld id="{4FAB73BC-B049-4115-A692-8D63A059BFB8}" type="slidenum">
              <a:rPr lang="en-US" smtClean="0"/>
              <a:pPr/>
              <a:t>6</a:t>
            </a:fld>
            <a:endParaRPr lang="en-US"/>
          </a:p>
        </p:txBody>
      </p:sp>
      <p:sp>
        <p:nvSpPr>
          <p:cNvPr id="37" name="Content Placeholder 2"/>
          <p:cNvSpPr txBox="1">
            <a:spLocks/>
          </p:cNvSpPr>
          <p:nvPr/>
        </p:nvSpPr>
        <p:spPr>
          <a:xfrm>
            <a:off x="6580617" y="4670818"/>
            <a:ext cx="4709423" cy="439464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69863" lvl="1" indent="-169863" defTabSz="404813">
              <a:spcBef>
                <a:spcPts val="600"/>
              </a:spcBef>
              <a:spcAft>
                <a:spcPts val="800"/>
              </a:spcAft>
              <a:tabLst>
                <a:tab pos="4059238" algn="r"/>
              </a:tabLst>
            </a:pPr>
            <a:r>
              <a:rPr lang="en-US" sz="1600" b="1" smtClean="0"/>
              <a:t>Ropes Creek Amphibolite</a:t>
            </a:r>
            <a:r>
              <a:rPr lang="en-US" sz="1600" smtClean="0"/>
              <a:t>: 	458.6±5.6 Ma (2</a:t>
            </a:r>
            <a:r>
              <a:rPr lang="el-GR" sz="1600" smtClean="0"/>
              <a:t>σ</a:t>
            </a:r>
            <a:r>
              <a:rPr lang="en-US" sz="1600" smtClean="0"/>
              <a:t>)</a:t>
            </a:r>
          </a:p>
          <a:p>
            <a:pPr marL="169863" lvl="1" indent="-169863" defTabSz="404813">
              <a:spcBef>
                <a:spcPts val="600"/>
              </a:spcBef>
              <a:spcAft>
                <a:spcPts val="800"/>
              </a:spcAft>
              <a:tabLst>
                <a:tab pos="4059238" algn="r"/>
              </a:tabLst>
            </a:pPr>
            <a:r>
              <a:rPr lang="en-US" sz="1600" b="1" smtClean="0"/>
              <a:t>Waresville Formation</a:t>
            </a:r>
            <a:r>
              <a:rPr lang="en-US" sz="1600" smtClean="0"/>
              <a:t>: 	466.6±5.6 Ma (2</a:t>
            </a:r>
            <a:r>
              <a:rPr lang="el-GR" sz="1600" smtClean="0"/>
              <a:t>σ</a:t>
            </a:r>
            <a:r>
              <a:rPr lang="en-US" sz="1600" smtClean="0"/>
              <a:t>)</a:t>
            </a:r>
          </a:p>
          <a:p>
            <a:pPr marL="169863" lvl="1" indent="-169863" defTabSz="404813">
              <a:spcBef>
                <a:spcPts val="600"/>
              </a:spcBef>
              <a:spcAft>
                <a:spcPts val="800"/>
              </a:spcAft>
              <a:tabLst>
                <a:tab pos="4059238" algn="r"/>
              </a:tabLst>
            </a:pPr>
            <a:r>
              <a:rPr lang="en-US" sz="1600" b="1" smtClean="0"/>
              <a:t>Waverly Gneiss</a:t>
            </a:r>
            <a:r>
              <a:rPr lang="en-US" sz="1600" smtClean="0"/>
              <a:t>: 	461.0±11.0 Ma (2</a:t>
            </a:r>
            <a:r>
              <a:rPr lang="el-GR" sz="1600" smtClean="0"/>
              <a:t>σ</a:t>
            </a:r>
            <a:r>
              <a:rPr lang="en-US" sz="1600" smtClean="0"/>
              <a:t>)</a:t>
            </a:r>
          </a:p>
          <a:p>
            <a:pPr marL="169863" lvl="1" indent="-169863" defTabSz="404813">
              <a:spcBef>
                <a:spcPts val="600"/>
              </a:spcBef>
              <a:spcAft>
                <a:spcPts val="800"/>
              </a:spcAft>
              <a:tabLst>
                <a:tab pos="4059238" algn="r"/>
              </a:tabLst>
            </a:pPr>
            <a:r>
              <a:rPr lang="en-US" sz="1600" b="1" smtClean="0"/>
              <a:t>Camp Hill Gneiss</a:t>
            </a:r>
            <a:r>
              <a:rPr lang="en-US" sz="1600" smtClean="0"/>
              <a:t>: 	487.0±11.0 Ma (2</a:t>
            </a:r>
            <a:r>
              <a:rPr lang="el-GR" sz="1600" smtClean="0"/>
              <a:t>σ</a:t>
            </a:r>
            <a:r>
              <a:rPr lang="en-US" sz="1600" smtClean="0"/>
              <a:t>)</a:t>
            </a:r>
            <a:endParaRPr lang="en-US" sz="1600"/>
          </a:p>
        </p:txBody>
      </p:sp>
      <p:sp>
        <p:nvSpPr>
          <p:cNvPr id="9" name="Oval 8"/>
          <p:cNvSpPr/>
          <p:nvPr/>
        </p:nvSpPr>
        <p:spPr>
          <a:xfrm>
            <a:off x="6754844" y="2025089"/>
            <a:ext cx="1289226" cy="572337"/>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4900" y="2025089"/>
            <a:ext cx="1289226" cy="572337"/>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54844" y="3704388"/>
            <a:ext cx="1189834" cy="572337"/>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874900" y="3704388"/>
            <a:ext cx="1189834" cy="572337"/>
          </a:xfrm>
          <a:prstGeom prst="ellipse">
            <a:avLst/>
          </a:prstGeom>
          <a:noFill/>
          <a:ln w="25400">
            <a:solidFill>
              <a:srgbClr val="DD55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50890" y="5220956"/>
            <a:ext cx="457200" cy="457200"/>
          </a:xfrm>
          <a:prstGeom prst="ellipse">
            <a:avLst/>
          </a:prstGeom>
          <a:noFill/>
          <a:ln w="25400">
            <a:solidFill>
              <a:srgbClr val="032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16804" y="2867533"/>
            <a:ext cx="457200" cy="457200"/>
          </a:xfrm>
          <a:prstGeom prst="ellipse">
            <a:avLst/>
          </a:prstGeom>
          <a:noFill/>
          <a:ln w="25400">
            <a:solidFill>
              <a:srgbClr val="032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80007" y="4757110"/>
            <a:ext cx="457200" cy="457200"/>
          </a:xfrm>
          <a:prstGeom prst="ellipse">
            <a:avLst/>
          </a:prstGeom>
          <a:noFill/>
          <a:ln w="25400">
            <a:solidFill>
              <a:srgbClr val="032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632932" y="4406387"/>
            <a:ext cx="457200" cy="457200"/>
          </a:xfrm>
          <a:prstGeom prst="ellipse">
            <a:avLst/>
          </a:prstGeom>
          <a:noFill/>
          <a:ln w="25400">
            <a:solidFill>
              <a:srgbClr val="032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65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25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25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25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25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25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25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9" grpId="0" animBg="1"/>
      <p:bldP spid="11" grpId="0" animBg="1"/>
      <p:bldP spid="12" grpId="0" animBg="1"/>
      <p:bldP spid="13" grpId="0" animBg="1"/>
      <p:bldP spid="14"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6922008" cy="6324787"/>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
            <a:ext cx="6922008" cy="6324787"/>
          </a:xfrm>
          <a:prstGeom prst="rect">
            <a:avLst/>
          </a:prstGeom>
        </p:spPr>
      </p:pic>
      <p:sp>
        <p:nvSpPr>
          <p:cNvPr id="10" name="TextBox 9"/>
          <p:cNvSpPr txBox="1"/>
          <p:nvPr/>
        </p:nvSpPr>
        <p:spPr>
          <a:xfrm>
            <a:off x="0" y="6440285"/>
            <a:ext cx="10972800" cy="384721"/>
          </a:xfrm>
          <a:prstGeom prst="rect">
            <a:avLst/>
          </a:prstGeom>
          <a:noFill/>
        </p:spPr>
        <p:txBody>
          <a:bodyPr wrap="square" rtlCol="0">
            <a:spAutoFit/>
          </a:bodyPr>
          <a:lstStyle/>
          <a:p>
            <a:pPr marL="112713"/>
            <a:r>
              <a:rPr lang="en-US" sz="950" smtClean="0">
                <a:solidFill>
                  <a:schemeClr val="bg1"/>
                </a:solidFill>
              </a:rPr>
              <a:t>Geologic </a:t>
            </a:r>
            <a:r>
              <a:rPr lang="en-US" sz="950">
                <a:solidFill>
                  <a:schemeClr val="bg1"/>
                </a:solidFill>
              </a:rPr>
              <a:t>map of the </a:t>
            </a:r>
            <a:r>
              <a:rPr lang="en-US" sz="950" smtClean="0">
                <a:solidFill>
                  <a:schemeClr val="bg1"/>
                </a:solidFill>
              </a:rPr>
              <a:t>southern part of the Alabama Piedmont Upland (</a:t>
            </a:r>
            <a:r>
              <a:rPr lang="en-US" sz="950">
                <a:solidFill>
                  <a:schemeClr val="bg1"/>
                </a:solidFill>
              </a:rPr>
              <a:t>modified after </a:t>
            </a:r>
            <a:r>
              <a:rPr lang="en-US" sz="950" smtClean="0">
                <a:solidFill>
                  <a:schemeClr val="bg1"/>
                </a:solidFill>
              </a:rPr>
              <a:t>Osborne et al., 1988, and Steltenpohl, 2005).</a:t>
            </a:r>
          </a:p>
          <a:p>
            <a:pPr marL="112713"/>
            <a:r>
              <a:rPr lang="en-US" sz="950" smtClean="0">
                <a:solidFill>
                  <a:schemeClr val="bg1"/>
                </a:solidFill>
              </a:rPr>
              <a:t>Dashed gray lines are geophysical lineaments from Horton et al. (1989). Dashed blue line represents the base of the Dadeville Complex from White (2008)</a:t>
            </a:r>
            <a:endParaRPr lang="en-US" sz="950">
              <a:solidFill>
                <a:schemeClr val="bg1"/>
              </a:solidFill>
            </a:endParaRPr>
          </a:p>
        </p:txBody>
      </p:sp>
      <p:sp>
        <p:nvSpPr>
          <p:cNvPr id="26" name="TextBox 25"/>
          <p:cNvSpPr txBox="1"/>
          <p:nvPr/>
        </p:nvSpPr>
        <p:spPr>
          <a:xfrm>
            <a:off x="6543293" y="152402"/>
            <a:ext cx="4553712" cy="707886"/>
          </a:xfrm>
          <a:prstGeom prst="rect">
            <a:avLst/>
          </a:prstGeom>
          <a:noFill/>
        </p:spPr>
        <p:txBody>
          <a:bodyPr wrap="square" rtlCol="0">
            <a:spAutoFit/>
          </a:bodyPr>
          <a:lstStyle/>
          <a:p>
            <a:pPr algn="ctr"/>
            <a:r>
              <a:rPr lang="en-US" sz="2000" dirty="0" smtClean="0">
                <a:solidFill>
                  <a:schemeClr val="tx1">
                    <a:lumMod val="75000"/>
                    <a:lumOff val="25000"/>
                  </a:schemeClr>
                </a:solidFill>
              </a:rPr>
              <a:t>Detrital ages from the</a:t>
            </a:r>
          </a:p>
          <a:p>
            <a:pPr algn="ctr"/>
            <a:r>
              <a:rPr lang="en-US" sz="2000" dirty="0" smtClean="0">
                <a:solidFill>
                  <a:schemeClr val="tx1">
                    <a:lumMod val="75000"/>
                    <a:lumOff val="25000"/>
                  </a:schemeClr>
                </a:solidFill>
              </a:rPr>
              <a:t>Dadeville Complex:</a:t>
            </a:r>
            <a:endParaRPr lang="en-US" sz="2000" b="1" dirty="0">
              <a:solidFill>
                <a:schemeClr val="tx1">
                  <a:lumMod val="75000"/>
                  <a:lumOff val="25000"/>
                </a:schemeClr>
              </a:solidFill>
            </a:endParaRPr>
          </a:p>
        </p:txBody>
      </p:sp>
      <p:sp>
        <p:nvSpPr>
          <p:cNvPr id="37" name="Content Placeholder 2"/>
          <p:cNvSpPr txBox="1">
            <a:spLocks/>
          </p:cNvSpPr>
          <p:nvPr/>
        </p:nvSpPr>
        <p:spPr>
          <a:xfrm>
            <a:off x="6438122" y="4071276"/>
            <a:ext cx="4534678" cy="439464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69863" lvl="1" indent="-169863" defTabSz="404813">
              <a:spcBef>
                <a:spcPts val="600"/>
              </a:spcBef>
              <a:spcAft>
                <a:spcPts val="800"/>
              </a:spcAft>
            </a:pPr>
            <a:r>
              <a:rPr lang="en-US" sz="1600" dirty="0" smtClean="0"/>
              <a:t>Ages </a:t>
            </a:r>
            <a:r>
              <a:rPr lang="en-US" sz="1600" dirty="0"/>
              <a:t>spanning </a:t>
            </a:r>
            <a:r>
              <a:rPr lang="en-US" sz="1600" dirty="0" smtClean="0"/>
              <a:t>1050 ± 31 to 392 ± 21 Ma (2</a:t>
            </a:r>
            <a:r>
              <a:rPr lang="el-GR" sz="1600" dirty="0" smtClean="0"/>
              <a:t>σ</a:t>
            </a:r>
            <a:r>
              <a:rPr lang="en-US" sz="1600" dirty="0" smtClean="0"/>
              <a:t>), with 	one outlier grain at 1242 ± 31 Ma </a:t>
            </a:r>
            <a:r>
              <a:rPr lang="en-US" sz="1600" dirty="0"/>
              <a:t>(2</a:t>
            </a:r>
            <a:r>
              <a:rPr lang="el-GR" sz="1600" dirty="0"/>
              <a:t>σ</a:t>
            </a:r>
            <a:r>
              <a:rPr lang="en-US" sz="1600" dirty="0"/>
              <a:t>)</a:t>
            </a:r>
            <a:endParaRPr lang="en-US" sz="1600" dirty="0" smtClean="0"/>
          </a:p>
          <a:p>
            <a:pPr marL="169863" lvl="1" indent="-169863" defTabSz="404813">
              <a:spcBef>
                <a:spcPts val="600"/>
              </a:spcBef>
              <a:spcAft>
                <a:spcPts val="800"/>
              </a:spcAft>
            </a:pPr>
            <a:r>
              <a:rPr lang="en-US" sz="1600" dirty="0" smtClean="0"/>
              <a:t>Prominent populations at ca. 880, 680, and 460 	Ma</a:t>
            </a:r>
          </a:p>
          <a:p>
            <a:pPr marL="169863" lvl="1" indent="-169863" defTabSz="404813">
              <a:spcBef>
                <a:spcPts val="600"/>
              </a:spcBef>
              <a:spcAft>
                <a:spcPts val="800"/>
              </a:spcAft>
            </a:pPr>
            <a:r>
              <a:rPr lang="en-US" sz="1600" dirty="0" smtClean="0"/>
              <a:t>Grenville-age zircons conspicuously </a:t>
            </a:r>
            <a:r>
              <a:rPr lang="en-US" sz="1600" dirty="0"/>
              <a:t>sparse </a:t>
            </a:r>
            <a:r>
              <a:rPr lang="en-US" sz="1600" dirty="0" smtClean="0"/>
              <a:t>(10.6%)</a:t>
            </a:r>
          </a:p>
          <a:p>
            <a:pPr marL="169863" lvl="1" indent="-169863" defTabSz="404813">
              <a:spcBef>
                <a:spcPts val="600"/>
              </a:spcBef>
              <a:spcAft>
                <a:spcPts val="800"/>
              </a:spcAft>
            </a:pPr>
            <a:r>
              <a:rPr lang="en-US" sz="1600" dirty="0" smtClean="0"/>
              <a:t>~26% of grains have Th/U &lt; 0.1, with groupings at 	ca. 840 and 460 Ma</a:t>
            </a:r>
            <a:endParaRPr lang="en-US" sz="1600" dirty="0"/>
          </a:p>
          <a:p>
            <a:pPr marL="169863" lvl="1" indent="-169863" defTabSz="404813">
              <a:spcAft>
                <a:spcPts val="600"/>
              </a:spcAft>
            </a:pPr>
            <a:endParaRPr lang="en-US" sz="1600" dirty="0" smtClean="0"/>
          </a:p>
        </p:txBody>
      </p:sp>
      <p:sp>
        <p:nvSpPr>
          <p:cNvPr id="29" name="Slide Number Placeholder 28"/>
          <p:cNvSpPr>
            <a:spLocks noGrp="1"/>
          </p:cNvSpPr>
          <p:nvPr>
            <p:ph type="sldNum" sz="quarter" idx="12"/>
          </p:nvPr>
        </p:nvSpPr>
        <p:spPr/>
        <p:txBody>
          <a:bodyPr/>
          <a:lstStyle/>
          <a:p>
            <a:fld id="{4FAB73BC-B049-4115-A692-8D63A059BFB8}" type="slidenum">
              <a:rPr lang="en-US" smtClean="0"/>
              <a:pPr/>
              <a:t>7</a:t>
            </a:fld>
            <a:endParaRPr lang="en-US"/>
          </a:p>
        </p:txBody>
      </p:sp>
      <p:sp>
        <p:nvSpPr>
          <p:cNvPr id="11" name="Oval 10"/>
          <p:cNvSpPr/>
          <p:nvPr/>
        </p:nvSpPr>
        <p:spPr>
          <a:xfrm>
            <a:off x="3205900" y="4445704"/>
            <a:ext cx="457200" cy="457200"/>
          </a:xfrm>
          <a:prstGeom prst="ellipse">
            <a:avLst/>
          </a:prstGeom>
          <a:noFill/>
          <a:ln w="25400">
            <a:solidFill>
              <a:srgbClr val="032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543293" y="1184598"/>
            <a:ext cx="4058224" cy="2663948"/>
            <a:chOff x="7463692" y="1393746"/>
            <a:chExt cx="2399030" cy="1574800"/>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96258" y="1393746"/>
              <a:ext cx="2331030" cy="1244600"/>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3692" y="2638346"/>
              <a:ext cx="2399030" cy="330200"/>
            </a:xfrm>
            <a:prstGeom prst="rect">
              <a:avLst/>
            </a:prstGeom>
          </p:spPr>
        </p:pic>
      </p:grpSp>
    </p:spTree>
    <p:extLst>
      <p:ext uri="{BB962C8B-B14F-4D97-AF65-F5344CB8AC3E}">
        <p14:creationId xmlns:p14="http://schemas.microsoft.com/office/powerpoint/2010/main" val="14574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a:p>
        </p:txBody>
      </p:sp>
      <p:sp>
        <p:nvSpPr>
          <p:cNvPr id="3" name="Content Placeholder 2"/>
          <p:cNvSpPr>
            <a:spLocks noGrp="1"/>
          </p:cNvSpPr>
          <p:nvPr>
            <p:ph idx="1"/>
          </p:nvPr>
        </p:nvSpPr>
        <p:spPr/>
        <p:txBody>
          <a:bodyPr/>
          <a:lstStyle/>
          <a:p>
            <a:pPr defTabSz="457200">
              <a:spcAft>
                <a:spcPts val="600"/>
              </a:spcAft>
            </a:pPr>
            <a:r>
              <a:rPr lang="en-US" sz="2200"/>
              <a:t>The bulk of the Dadeville Complex (&gt;50%) is composed of metamorphosed </a:t>
            </a:r>
            <a:r>
              <a:rPr lang="en-US" sz="2200" smtClean="0"/>
              <a:t>	mafic </a:t>
            </a:r>
            <a:r>
              <a:rPr lang="en-US" sz="2200"/>
              <a:t>and intermediate volcanic and volcanoclastic </a:t>
            </a:r>
            <a:r>
              <a:rPr lang="en-US" sz="2200" smtClean="0"/>
              <a:t>rocks </a:t>
            </a:r>
            <a:r>
              <a:rPr lang="en-US" sz="1400"/>
              <a:t>(Bentley and Neathery, 1970) </a:t>
            </a:r>
          </a:p>
          <a:p>
            <a:pPr lvl="1" defTabSz="690563">
              <a:spcBef>
                <a:spcPts val="1200"/>
              </a:spcBef>
              <a:spcAft>
                <a:spcPts val="600"/>
              </a:spcAft>
            </a:pPr>
            <a:r>
              <a:rPr lang="en-US" smtClean="0"/>
              <a:t>Intercalated </a:t>
            </a:r>
            <a:r>
              <a:rPr lang="en-US"/>
              <a:t>with andesitic, dacitic, </a:t>
            </a:r>
            <a:r>
              <a:rPr lang="en-US" smtClean="0"/>
              <a:t>and </a:t>
            </a:r>
            <a:r>
              <a:rPr lang="en-US"/>
              <a:t>granitic gneisses, minor metasedimentary rocks, </a:t>
            </a:r>
            <a:r>
              <a:rPr lang="en-US" smtClean="0"/>
              <a:t>	and </a:t>
            </a:r>
            <a:r>
              <a:rPr lang="en-US"/>
              <a:t>local </a:t>
            </a:r>
            <a:r>
              <a:rPr lang="en-US" smtClean="0"/>
              <a:t>mafic/ultramafic bodies </a:t>
            </a:r>
            <a:r>
              <a:rPr lang="en-US" sz="1400" smtClean="0"/>
              <a:t>(Bentley and Neathery, 1970; Steltenpohl et al., 1990)</a:t>
            </a:r>
          </a:p>
          <a:p>
            <a:pPr lvl="1" defTabSz="690563">
              <a:spcBef>
                <a:spcPts val="600"/>
              </a:spcBef>
              <a:spcAft>
                <a:spcPts val="600"/>
              </a:spcAft>
            </a:pPr>
            <a:r>
              <a:rPr lang="da-DK"/>
              <a:t>Closely associated with iron/maganese-rich </a:t>
            </a:r>
            <a:r>
              <a:rPr lang="da-DK" smtClean="0"/>
              <a:t>cherts, </a:t>
            </a:r>
            <a:r>
              <a:rPr lang="en-US" smtClean="0"/>
              <a:t>potentially </a:t>
            </a:r>
            <a:r>
              <a:rPr lang="en-US"/>
              <a:t>representative of an accreted </a:t>
            </a:r>
            <a:r>
              <a:rPr lang="en-US" smtClean="0"/>
              <a:t>	ophiolitic </a:t>
            </a:r>
            <a:r>
              <a:rPr lang="en-US"/>
              <a:t>mélange </a:t>
            </a:r>
            <a:r>
              <a:rPr lang="en-US" sz="1400" smtClean="0"/>
              <a:t>(</a:t>
            </a:r>
            <a:r>
              <a:rPr lang="da-DK" sz="1400"/>
              <a:t>Sears et al., 1981; </a:t>
            </a:r>
            <a:r>
              <a:rPr lang="da-DK" sz="1400" smtClean="0"/>
              <a:t>Higgins </a:t>
            </a:r>
            <a:r>
              <a:rPr lang="da-DK" sz="1400"/>
              <a:t>et al., </a:t>
            </a:r>
            <a:r>
              <a:rPr lang="da-DK" sz="1400" smtClean="0"/>
              <a:t>1988; </a:t>
            </a:r>
            <a:r>
              <a:rPr lang="da-DK" sz="1400"/>
              <a:t>Spell and Norrell, 1990</a:t>
            </a:r>
            <a:r>
              <a:rPr lang="da-DK" sz="1400" smtClean="0"/>
              <a:t>)</a:t>
            </a:r>
          </a:p>
          <a:p>
            <a:pPr defTabSz="457200"/>
            <a:endParaRPr lang="en-US" sz="1400"/>
          </a:p>
        </p:txBody>
      </p:sp>
      <p:grpSp>
        <p:nvGrpSpPr>
          <p:cNvPr id="18" name="Group 17"/>
          <p:cNvGrpSpPr/>
          <p:nvPr/>
        </p:nvGrpSpPr>
        <p:grpSpPr>
          <a:xfrm>
            <a:off x="5638381" y="3929422"/>
            <a:ext cx="4939407" cy="2334344"/>
            <a:chOff x="5508286" y="3929422"/>
            <a:chExt cx="4939407" cy="2334344"/>
          </a:xfrm>
        </p:grpSpPr>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8286" y="3929422"/>
              <a:ext cx="2861995" cy="2334344"/>
            </a:xfrm>
            <a:prstGeom prst="rect">
              <a:avLst/>
            </a:prstGeom>
          </p:spPr>
        </p:pic>
        <p:sp>
          <p:nvSpPr>
            <p:cNvPr id="9" name="TextBox 8"/>
            <p:cNvSpPr txBox="1"/>
            <p:nvPr/>
          </p:nvSpPr>
          <p:spPr>
            <a:xfrm>
              <a:off x="8459091" y="4344731"/>
              <a:ext cx="1988602" cy="1754326"/>
            </a:xfrm>
            <a:prstGeom prst="rect">
              <a:avLst/>
            </a:prstGeom>
            <a:noFill/>
          </p:spPr>
          <p:txBody>
            <a:bodyPr wrap="square" rtlCol="0">
              <a:spAutoFit/>
            </a:bodyPr>
            <a:lstStyle/>
            <a:p>
              <a:r>
                <a:rPr lang="en-US" sz="1200" b="1" smtClean="0">
                  <a:solidFill>
                    <a:schemeClr val="tx1">
                      <a:lumMod val="75000"/>
                      <a:lumOff val="25000"/>
                    </a:schemeClr>
                  </a:solidFill>
                </a:rPr>
                <a:t>AFM diagram for amphibolites from the Dadeville Complex (from Stow et al., 1984, </a:t>
              </a:r>
              <a:r>
                <a:rPr lang="en-US" sz="1200" b="1">
                  <a:solidFill>
                    <a:schemeClr val="tx1">
                      <a:lumMod val="75000"/>
                      <a:lumOff val="25000"/>
                    </a:schemeClr>
                  </a:solidFill>
                </a:rPr>
                <a:t>and Neilson et al., 1986</a:t>
              </a:r>
              <a:r>
                <a:rPr lang="en-US" sz="1200" b="1" smtClean="0">
                  <a:solidFill>
                    <a:schemeClr val="tx1">
                      <a:lumMod val="75000"/>
                      <a:lumOff val="25000"/>
                    </a:schemeClr>
                  </a:solidFill>
                </a:rPr>
                <a:t>). TH/CA represents the boundary between tholeiitic and calc-alkaline rocks (from Irvine and </a:t>
              </a:r>
              <a:r>
                <a:rPr lang="en-US" sz="1200" b="1">
                  <a:solidFill>
                    <a:schemeClr val="tx1">
                      <a:lumMod val="75000"/>
                      <a:lumOff val="25000"/>
                    </a:schemeClr>
                  </a:solidFill>
                </a:rPr>
                <a:t>Barager (1971).</a:t>
              </a:r>
            </a:p>
          </p:txBody>
        </p:sp>
      </p:grpSp>
      <p:grpSp>
        <p:nvGrpSpPr>
          <p:cNvPr id="17" name="Group 16"/>
          <p:cNvGrpSpPr/>
          <p:nvPr/>
        </p:nvGrpSpPr>
        <p:grpSpPr>
          <a:xfrm>
            <a:off x="430700" y="4048107"/>
            <a:ext cx="5058207" cy="2162907"/>
            <a:chOff x="300605" y="4048107"/>
            <a:chExt cx="5058207" cy="2162907"/>
          </a:xfrm>
        </p:grpSpPr>
        <p:sp>
          <p:nvSpPr>
            <p:cNvPr id="8" name="TextBox 7"/>
            <p:cNvSpPr txBox="1"/>
            <p:nvPr/>
          </p:nvSpPr>
          <p:spPr>
            <a:xfrm>
              <a:off x="3370210" y="4355296"/>
              <a:ext cx="1988602" cy="1569660"/>
            </a:xfrm>
            <a:prstGeom prst="rect">
              <a:avLst/>
            </a:prstGeom>
            <a:noFill/>
          </p:spPr>
          <p:txBody>
            <a:bodyPr wrap="square" rtlCol="0">
              <a:spAutoFit/>
            </a:bodyPr>
            <a:lstStyle/>
            <a:p>
              <a:r>
                <a:rPr lang="en-US" sz="1200" b="1" smtClean="0">
                  <a:solidFill>
                    <a:schemeClr val="tx1">
                      <a:lumMod val="75000"/>
                      <a:lumOff val="25000"/>
                    </a:schemeClr>
                  </a:solidFill>
                </a:rPr>
                <a:t>Alkali-SiO</a:t>
              </a:r>
              <a:r>
                <a:rPr lang="en-US" sz="1200" b="1" baseline="-25000" smtClean="0">
                  <a:solidFill>
                    <a:schemeClr val="tx1">
                      <a:lumMod val="75000"/>
                      <a:lumOff val="25000"/>
                    </a:schemeClr>
                  </a:solidFill>
                </a:rPr>
                <a:t>2</a:t>
              </a:r>
              <a:r>
                <a:rPr lang="en-US" sz="1200" b="1" smtClean="0">
                  <a:solidFill>
                    <a:schemeClr val="tx1">
                      <a:lumMod val="75000"/>
                      <a:lumOff val="25000"/>
                    </a:schemeClr>
                  </a:solidFill>
                </a:rPr>
                <a:t> diagram </a:t>
              </a:r>
              <a:r>
                <a:rPr lang="en-US" sz="1200" b="1">
                  <a:solidFill>
                    <a:schemeClr val="tx1">
                      <a:lumMod val="75000"/>
                      <a:lumOff val="25000"/>
                    </a:schemeClr>
                  </a:solidFill>
                </a:rPr>
                <a:t>for </a:t>
              </a:r>
              <a:r>
                <a:rPr lang="en-US" sz="1200" b="1" smtClean="0">
                  <a:solidFill>
                    <a:schemeClr val="tx1">
                      <a:lumMod val="75000"/>
                      <a:lumOff val="25000"/>
                    </a:schemeClr>
                  </a:solidFill>
                </a:rPr>
                <a:t>amphibolites </a:t>
              </a:r>
              <a:r>
                <a:rPr lang="en-US" sz="1200" b="1">
                  <a:solidFill>
                    <a:schemeClr val="tx1">
                      <a:lumMod val="75000"/>
                      <a:lumOff val="25000"/>
                    </a:schemeClr>
                  </a:solidFill>
                </a:rPr>
                <a:t>from the </a:t>
              </a:r>
              <a:r>
                <a:rPr lang="en-US" sz="1200" b="1" smtClean="0">
                  <a:solidFill>
                    <a:schemeClr val="tx1">
                      <a:lumMod val="75000"/>
                      <a:lumOff val="25000"/>
                    </a:schemeClr>
                  </a:solidFill>
                </a:rPr>
                <a:t>Dadeville Complex (from Stow et al., 1984, and Neilson et al., 1986). Alkaline-</a:t>
              </a:r>
              <a:r>
                <a:rPr lang="en-US" sz="1200" b="1" err="1" smtClean="0">
                  <a:solidFill>
                    <a:schemeClr val="tx1">
                      <a:lumMod val="75000"/>
                      <a:lumOff val="25000"/>
                    </a:schemeClr>
                  </a:solidFill>
                </a:rPr>
                <a:t>subalkaline</a:t>
              </a:r>
              <a:r>
                <a:rPr lang="en-US" sz="1200" b="1" smtClean="0">
                  <a:solidFill>
                    <a:schemeClr val="tx1">
                      <a:lumMod val="75000"/>
                      <a:lumOff val="25000"/>
                    </a:schemeClr>
                  </a:solidFill>
                </a:rPr>
                <a:t> </a:t>
              </a:r>
              <a:r>
                <a:rPr lang="en-US" sz="1200" b="1">
                  <a:solidFill>
                    <a:schemeClr val="tx1">
                      <a:lumMod val="75000"/>
                      <a:lumOff val="25000"/>
                    </a:schemeClr>
                  </a:solidFill>
                </a:rPr>
                <a:t>dividing line is </a:t>
              </a:r>
              <a:r>
                <a:rPr lang="en-US" sz="1200" b="1" smtClean="0">
                  <a:solidFill>
                    <a:schemeClr val="tx1">
                      <a:lumMod val="75000"/>
                      <a:lumOff val="25000"/>
                    </a:schemeClr>
                  </a:solidFill>
                </a:rPr>
                <a:t>(from </a:t>
              </a:r>
              <a:r>
                <a:rPr lang="en-US" sz="1200" b="1">
                  <a:solidFill>
                    <a:schemeClr val="tx1">
                      <a:lumMod val="75000"/>
                      <a:lumOff val="25000"/>
                    </a:schemeClr>
                  </a:solidFill>
                </a:rPr>
                <a:t>Irvine and </a:t>
              </a:r>
              <a:r>
                <a:rPr lang="en-US" sz="1200" b="1" smtClean="0">
                  <a:solidFill>
                    <a:schemeClr val="tx1">
                      <a:lumMod val="75000"/>
                      <a:lumOff val="25000"/>
                    </a:schemeClr>
                  </a:solidFill>
                </a:rPr>
                <a:t>Barager, 1971</a:t>
              </a:r>
              <a:r>
                <a:rPr lang="en-US" sz="1200" b="1">
                  <a:solidFill>
                    <a:schemeClr val="tx1">
                      <a:lumMod val="75000"/>
                      <a:lumOff val="25000"/>
                    </a:schemeClr>
                  </a:solidFill>
                </a:rPr>
                <a:t>).</a:t>
              </a: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0605" y="4048107"/>
              <a:ext cx="2989385" cy="2162907"/>
            </a:xfrm>
            <a:prstGeom prst="rect">
              <a:avLst/>
            </a:prstGeom>
          </p:spPr>
        </p:pic>
      </p:grpSp>
      <p:sp>
        <p:nvSpPr>
          <p:cNvPr id="24" name="Date Placeholder 23"/>
          <p:cNvSpPr>
            <a:spLocks noGrp="1"/>
          </p:cNvSpPr>
          <p:nvPr>
            <p:ph type="dt" sz="half" idx="10"/>
          </p:nvPr>
        </p:nvSpPr>
        <p:spPr/>
        <p:txBody>
          <a:bodyPr/>
          <a:lstStyle/>
          <a:p>
            <a:r>
              <a:rPr lang="en-US" smtClean="0"/>
              <a:t>03/30/2017</a:t>
            </a:r>
            <a:endParaRPr lang="en-US"/>
          </a:p>
        </p:txBody>
      </p:sp>
      <p:sp>
        <p:nvSpPr>
          <p:cNvPr id="25" name="Footer Placeholder 24"/>
          <p:cNvSpPr>
            <a:spLocks noGrp="1"/>
          </p:cNvSpPr>
          <p:nvPr>
            <p:ph type="ftr" sz="quarter" idx="11"/>
          </p:nvPr>
        </p:nvSpPr>
        <p:spPr/>
        <p:txBody>
          <a:bodyPr/>
          <a:lstStyle/>
          <a:p>
            <a:r>
              <a:rPr lang="en-US" cap="none"/>
              <a:t>2017 Geological Society of America Southeastern Section Meeting</a:t>
            </a:r>
          </a:p>
          <a:p>
            <a:r>
              <a:rPr lang="en-US" cap="none"/>
              <a:t>Richmond, Virginia</a:t>
            </a:r>
          </a:p>
        </p:txBody>
      </p:sp>
      <p:sp>
        <p:nvSpPr>
          <p:cNvPr id="26" name="Slide Number Placeholder 25"/>
          <p:cNvSpPr>
            <a:spLocks noGrp="1"/>
          </p:cNvSpPr>
          <p:nvPr>
            <p:ph type="sldNum" sz="quarter" idx="12"/>
          </p:nvPr>
        </p:nvSpPr>
        <p:spPr/>
        <p:txBody>
          <a:bodyPr/>
          <a:lstStyle/>
          <a:p>
            <a:fld id="{6113E31D-E2AB-40D1-8B51-AFA5AFEF393A}" type="slidenum">
              <a:rPr lang="en-US" smtClean="0"/>
              <a:t>8</a:t>
            </a:fld>
            <a:endParaRPr lang="en-US"/>
          </a:p>
        </p:txBody>
      </p:sp>
      <p:grpSp>
        <p:nvGrpSpPr>
          <p:cNvPr id="5" name="Group 4"/>
          <p:cNvGrpSpPr/>
          <p:nvPr/>
        </p:nvGrpSpPr>
        <p:grpSpPr>
          <a:xfrm>
            <a:off x="1429" y="13945"/>
            <a:ext cx="10972800" cy="6249821"/>
            <a:chOff x="1429" y="13945"/>
            <a:chExt cx="10972800" cy="6249821"/>
          </a:xfrm>
        </p:grpSpPr>
        <p:sp>
          <p:nvSpPr>
            <p:cNvPr id="4" name="Rectangle 3"/>
            <p:cNvSpPr/>
            <p:nvPr/>
          </p:nvSpPr>
          <p:spPr>
            <a:xfrm>
              <a:off x="1429" y="13945"/>
              <a:ext cx="10972800" cy="6249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4414" y="577351"/>
              <a:ext cx="6319887" cy="5332387"/>
            </a:xfrm>
            <a:prstGeom prst="rect">
              <a:avLst/>
            </a:prstGeom>
          </p:spPr>
        </p:pic>
      </p:grpSp>
      <p:sp>
        <p:nvSpPr>
          <p:cNvPr id="19" name="Content Placeholder 2"/>
          <p:cNvSpPr txBox="1">
            <a:spLocks/>
          </p:cNvSpPr>
          <p:nvPr/>
        </p:nvSpPr>
        <p:spPr>
          <a:xfrm>
            <a:off x="6514288" y="782708"/>
            <a:ext cx="4170842" cy="512350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69863" lvl="1" indent="-169863" defTabSz="404813">
              <a:spcBef>
                <a:spcPts val="600"/>
              </a:spcBef>
              <a:spcAft>
                <a:spcPts val="800"/>
              </a:spcAft>
              <a:tabLst>
                <a:tab pos="447675" algn="l"/>
              </a:tabLst>
            </a:pPr>
            <a:r>
              <a:rPr lang="en-US" sz="2200" dirty="0" smtClean="0"/>
              <a:t>The ages of the Ropes Creek 	Amphibolite, Waresville 	Formation, and Waverly Gneiss 	all overlap within error</a:t>
            </a:r>
          </a:p>
          <a:p>
            <a:pPr marL="169863" lvl="1" indent="-169863" defTabSz="404813">
              <a:spcBef>
                <a:spcPts val="600"/>
              </a:spcBef>
              <a:spcAft>
                <a:spcPts val="800"/>
              </a:spcAft>
            </a:pPr>
            <a:endParaRPr lang="en-US" sz="2000" dirty="0" smtClean="0"/>
          </a:p>
          <a:p>
            <a:pPr marL="352425" lvl="2" indent="-169863" defTabSz="404813">
              <a:spcBef>
                <a:spcPts val="600"/>
              </a:spcBef>
              <a:spcAft>
                <a:spcPts val="800"/>
              </a:spcAft>
              <a:tabLst>
                <a:tab pos="617538" algn="l"/>
              </a:tabLst>
            </a:pPr>
            <a:r>
              <a:rPr lang="en-US" sz="2000" dirty="0" smtClean="0"/>
              <a:t>472-453 </a:t>
            </a:r>
            <a:r>
              <a:rPr lang="en-US" sz="2000" dirty="0"/>
              <a:t>Ma </a:t>
            </a:r>
            <a:r>
              <a:rPr lang="en-US" sz="2000" dirty="0" smtClean="0"/>
              <a:t>is considered to be 	main magmatic phase of the 	Dadeville Arc</a:t>
            </a:r>
          </a:p>
          <a:p>
            <a:pPr marL="169863" lvl="1" indent="-169863" defTabSz="404813">
              <a:spcBef>
                <a:spcPts val="600"/>
              </a:spcBef>
              <a:spcAft>
                <a:spcPts val="800"/>
              </a:spcAft>
            </a:pPr>
            <a:endParaRPr lang="en-US" sz="2000" dirty="0" smtClean="0"/>
          </a:p>
          <a:p>
            <a:pPr marL="352425" lvl="2" indent="-169863" defTabSz="404813">
              <a:spcBef>
                <a:spcPts val="600"/>
              </a:spcBef>
              <a:spcAft>
                <a:spcPts val="800"/>
              </a:spcAft>
              <a:tabLst>
                <a:tab pos="617538" algn="l"/>
              </a:tabLst>
            </a:pPr>
            <a:r>
              <a:rPr lang="en-US" sz="2000" dirty="0" smtClean="0"/>
              <a:t>The older age from the Camp Hill 	Gneiss is interpreted to be an 	older magmatic pulse within the 	evolving Dadeville Arc</a:t>
            </a:r>
          </a:p>
        </p:txBody>
      </p:sp>
    </p:spTree>
    <p:extLst>
      <p:ext uri="{BB962C8B-B14F-4D97-AF65-F5344CB8AC3E}">
        <p14:creationId xmlns:p14="http://schemas.microsoft.com/office/powerpoint/2010/main" val="290013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6922008" cy="6324787"/>
          </a:xfrm>
          <a:prstGeom prst="rect">
            <a:avLst/>
          </a:prstGeom>
        </p:spPr>
      </p:pic>
      <p:sp>
        <p:nvSpPr>
          <p:cNvPr id="10" name="TextBox 9"/>
          <p:cNvSpPr txBox="1"/>
          <p:nvPr/>
        </p:nvSpPr>
        <p:spPr>
          <a:xfrm>
            <a:off x="0" y="6440285"/>
            <a:ext cx="10972800" cy="384721"/>
          </a:xfrm>
          <a:prstGeom prst="rect">
            <a:avLst/>
          </a:prstGeom>
          <a:noFill/>
        </p:spPr>
        <p:txBody>
          <a:bodyPr wrap="square" rtlCol="0">
            <a:spAutoFit/>
          </a:bodyPr>
          <a:lstStyle/>
          <a:p>
            <a:pPr marL="112713"/>
            <a:r>
              <a:rPr lang="en-US" sz="950" smtClean="0">
                <a:solidFill>
                  <a:schemeClr val="bg1"/>
                </a:solidFill>
              </a:rPr>
              <a:t>Geologic </a:t>
            </a:r>
            <a:r>
              <a:rPr lang="en-US" sz="950">
                <a:solidFill>
                  <a:schemeClr val="bg1"/>
                </a:solidFill>
              </a:rPr>
              <a:t>map of the </a:t>
            </a:r>
            <a:r>
              <a:rPr lang="en-US" sz="950" smtClean="0">
                <a:solidFill>
                  <a:schemeClr val="bg1"/>
                </a:solidFill>
              </a:rPr>
              <a:t>southern part of the Alabama Piedmont Upland (</a:t>
            </a:r>
            <a:r>
              <a:rPr lang="en-US" sz="950">
                <a:solidFill>
                  <a:schemeClr val="bg1"/>
                </a:solidFill>
              </a:rPr>
              <a:t>modified after </a:t>
            </a:r>
            <a:r>
              <a:rPr lang="en-US" sz="950" smtClean="0">
                <a:solidFill>
                  <a:schemeClr val="bg1"/>
                </a:solidFill>
              </a:rPr>
              <a:t>Osborne et al., 1988, and Steltenpohl, 2005).</a:t>
            </a:r>
          </a:p>
          <a:p>
            <a:pPr marL="112713"/>
            <a:r>
              <a:rPr lang="en-US" sz="950" smtClean="0">
                <a:solidFill>
                  <a:schemeClr val="bg1"/>
                </a:solidFill>
              </a:rPr>
              <a:t>Dashed gray lines are geophysical lineaments from Horton et al. (1989). Dashed blue line represents the base of the Dadeville Complex from White (2008)</a:t>
            </a:r>
            <a:endParaRPr lang="en-US" sz="950">
              <a:solidFill>
                <a:schemeClr val="bg1"/>
              </a:solidFill>
            </a:endParaRPr>
          </a:p>
        </p:txBody>
      </p:sp>
      <p:sp>
        <p:nvSpPr>
          <p:cNvPr id="26" name="TextBox 25"/>
          <p:cNvSpPr txBox="1"/>
          <p:nvPr/>
        </p:nvSpPr>
        <p:spPr>
          <a:xfrm>
            <a:off x="6543293" y="95734"/>
            <a:ext cx="4553712" cy="707886"/>
          </a:xfrm>
          <a:prstGeom prst="rect">
            <a:avLst/>
          </a:prstGeom>
          <a:noFill/>
        </p:spPr>
        <p:txBody>
          <a:bodyPr wrap="square" rtlCol="0">
            <a:spAutoFit/>
          </a:bodyPr>
          <a:lstStyle/>
          <a:p>
            <a:pPr algn="ctr"/>
            <a:r>
              <a:rPr lang="en-US" sz="2000" dirty="0" smtClean="0">
                <a:solidFill>
                  <a:schemeClr val="tx1">
                    <a:lumMod val="75000"/>
                    <a:lumOff val="25000"/>
                  </a:schemeClr>
                </a:solidFill>
              </a:rPr>
              <a:t>Detrital ages from the</a:t>
            </a:r>
          </a:p>
          <a:p>
            <a:pPr algn="ctr"/>
            <a:r>
              <a:rPr lang="en-US" sz="2000" dirty="0" smtClean="0">
                <a:solidFill>
                  <a:schemeClr val="tx1">
                    <a:lumMod val="75000"/>
                    <a:lumOff val="25000"/>
                  </a:schemeClr>
                </a:solidFill>
              </a:rPr>
              <a:t>Dadeville Complex:</a:t>
            </a:r>
            <a:endParaRPr lang="en-US" sz="2000" b="1" dirty="0">
              <a:solidFill>
                <a:schemeClr val="tx1">
                  <a:lumMod val="75000"/>
                  <a:lumOff val="25000"/>
                </a:schemeClr>
              </a:solidFill>
            </a:endParaRPr>
          </a:p>
        </p:txBody>
      </p:sp>
      <p:sp>
        <p:nvSpPr>
          <p:cNvPr id="29" name="Slide Number Placeholder 28"/>
          <p:cNvSpPr>
            <a:spLocks noGrp="1"/>
          </p:cNvSpPr>
          <p:nvPr>
            <p:ph type="sldNum" sz="quarter" idx="12"/>
          </p:nvPr>
        </p:nvSpPr>
        <p:spPr/>
        <p:txBody>
          <a:bodyPr/>
          <a:lstStyle/>
          <a:p>
            <a:fld id="{4FAB73BC-B049-4115-A692-8D63A059BFB8}" type="slidenum">
              <a:rPr lang="en-US" smtClean="0"/>
              <a:pPr/>
              <a:t>9</a:t>
            </a:fld>
            <a:endParaRPr lang="en-US"/>
          </a:p>
        </p:txBody>
      </p:sp>
      <p:sp>
        <p:nvSpPr>
          <p:cNvPr id="16" name="Oval 15"/>
          <p:cNvSpPr/>
          <p:nvPr/>
        </p:nvSpPr>
        <p:spPr>
          <a:xfrm>
            <a:off x="3205900" y="4445704"/>
            <a:ext cx="457200" cy="457200"/>
          </a:xfrm>
          <a:prstGeom prst="ellipse">
            <a:avLst/>
          </a:prstGeom>
          <a:noFill/>
          <a:ln w="25400">
            <a:solidFill>
              <a:srgbClr val="0324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686842" y="919117"/>
            <a:ext cx="4266614" cy="4605880"/>
            <a:chOff x="-4141264" y="1718720"/>
            <a:chExt cx="4266614" cy="4605880"/>
          </a:xfrm>
        </p:grpSpPr>
        <p:grpSp>
          <p:nvGrpSpPr>
            <p:cNvPr id="33" name="Group 32"/>
            <p:cNvGrpSpPr/>
            <p:nvPr/>
          </p:nvGrpSpPr>
          <p:grpSpPr>
            <a:xfrm>
              <a:off x="-4122141" y="1718720"/>
              <a:ext cx="4058223" cy="2269080"/>
              <a:chOff x="7463692" y="1393746"/>
              <a:chExt cx="2399030" cy="1341373"/>
            </a:xfrm>
          </p:grpSpPr>
          <p:pic>
            <p:nvPicPr>
              <p:cNvPr id="34" name="Picture 3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96258" y="1393746"/>
                <a:ext cx="2331030" cy="1244600"/>
              </a:xfrm>
              <a:prstGeom prst="rect">
                <a:avLst/>
              </a:prstGeom>
            </p:spPr>
          </p:pic>
          <p:pic>
            <p:nvPicPr>
              <p:cNvPr id="35" name="Picture 34"/>
              <p:cNvPicPr>
                <a:picLocks noChangeAspect="1"/>
              </p:cNvPicPr>
              <p:nvPr/>
            </p:nvPicPr>
            <p:blipFill rotWithShape="1">
              <a:blip r:embed="rId5" cstate="print">
                <a:extLst>
                  <a:ext uri="{28A0092B-C50C-407E-A947-70E740481C1C}">
                    <a14:useLocalDpi xmlns:a14="http://schemas.microsoft.com/office/drawing/2010/main"/>
                  </a:ext>
                </a:extLst>
              </a:blip>
              <a:srcRect b="70693"/>
              <a:stretch/>
            </p:blipFill>
            <p:spPr>
              <a:xfrm>
                <a:off x="7463692" y="2638346"/>
                <a:ext cx="2399030" cy="96773"/>
              </a:xfrm>
              <a:prstGeom prst="rect">
                <a:avLst/>
              </a:prstGeom>
            </p:spPr>
          </p:pic>
        </p:grpSp>
        <p:sp>
          <p:nvSpPr>
            <p:cNvPr id="31" name="Content Placeholder 2"/>
            <p:cNvSpPr txBox="1">
              <a:spLocks/>
            </p:cNvSpPr>
            <p:nvPr/>
          </p:nvSpPr>
          <p:spPr>
            <a:xfrm>
              <a:off x="-4141264" y="4406677"/>
              <a:ext cx="4266614" cy="191792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69863" lvl="1" indent="-169863" defTabSz="404813">
                <a:spcAft>
                  <a:spcPts val="600"/>
                </a:spcAft>
              </a:pPr>
              <a:r>
                <a:rPr lang="en-US" dirty="0" smtClean="0"/>
                <a:t>Paucity of Late Neoproterozoic and rare 	Paleozoic populations suggests a non-	Laurentian source</a:t>
              </a:r>
            </a:p>
            <a:p>
              <a:pPr marL="1285815" lvl="7" indent="-169863" defTabSz="404813">
                <a:spcAft>
                  <a:spcPts val="600"/>
                </a:spcAft>
              </a:pPr>
              <a:endParaRPr lang="en-US" sz="1000" dirty="0" smtClean="0"/>
            </a:p>
            <a:p>
              <a:pPr marL="169863" lvl="1" indent="-169863" defTabSz="404813"/>
              <a:r>
                <a:rPr lang="en-US" dirty="0" smtClean="0"/>
                <a:t>Ca. 460 Ma population probably derived 	from DA itself</a:t>
              </a:r>
            </a:p>
          </p:txBody>
        </p:sp>
      </p:grpSp>
      <p:grpSp>
        <p:nvGrpSpPr>
          <p:cNvPr id="9" name="Group 8"/>
          <p:cNvGrpSpPr/>
          <p:nvPr/>
        </p:nvGrpSpPr>
        <p:grpSpPr>
          <a:xfrm>
            <a:off x="6543294" y="774361"/>
            <a:ext cx="4611885" cy="5540674"/>
            <a:chOff x="-2380252" y="919117"/>
            <a:chExt cx="4611885" cy="5540674"/>
          </a:xfrm>
        </p:grpSpPr>
        <p:sp>
          <p:nvSpPr>
            <p:cNvPr id="6" name="Rectangle 5"/>
            <p:cNvSpPr/>
            <p:nvPr/>
          </p:nvSpPr>
          <p:spPr>
            <a:xfrm>
              <a:off x="-2380252" y="919117"/>
              <a:ext cx="4410162" cy="4798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236704" y="989611"/>
              <a:ext cx="4468337" cy="5470180"/>
              <a:chOff x="6504462" y="854420"/>
              <a:chExt cx="4468337" cy="5470180"/>
            </a:xfrm>
          </p:grpSpPr>
          <p:sp>
            <p:nvSpPr>
              <p:cNvPr id="15" name="Content Placeholder 2"/>
              <p:cNvSpPr txBox="1">
                <a:spLocks/>
              </p:cNvSpPr>
              <p:nvPr/>
            </p:nvSpPr>
            <p:spPr>
              <a:xfrm>
                <a:off x="6504462" y="5717503"/>
                <a:ext cx="4468337" cy="60709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69863" lvl="1" indent="-169863" defTabSz="404813">
                  <a:spcBef>
                    <a:spcPts val="600"/>
                  </a:spcBef>
                  <a:spcAft>
                    <a:spcPts val="1200"/>
                  </a:spcAft>
                </a:pPr>
                <a:r>
                  <a:rPr lang="en-US" dirty="0" smtClean="0"/>
                  <a:t>Spectra suggests a non-Laurentian affinity 	and </a:t>
                </a:r>
                <a:r>
                  <a:rPr lang="en-US" dirty="0"/>
                  <a:t>common </a:t>
                </a:r>
                <a:r>
                  <a:rPr lang="en-US" dirty="0" smtClean="0"/>
                  <a:t>460 Ma populations</a:t>
                </a:r>
                <a:endParaRPr lang="en-US" dirty="0"/>
              </a:p>
            </p:txBody>
          </p:sp>
          <p:grpSp>
            <p:nvGrpSpPr>
              <p:cNvPr id="23" name="Group 22"/>
              <p:cNvGrpSpPr/>
              <p:nvPr/>
            </p:nvGrpSpPr>
            <p:grpSpPr>
              <a:xfrm>
                <a:off x="7183042" y="854420"/>
                <a:ext cx="2962025" cy="4798198"/>
                <a:chOff x="-3331218" y="2400300"/>
                <a:chExt cx="2399030" cy="3886200"/>
              </a:xfrm>
            </p:grpSpPr>
            <p:pic>
              <p:nvPicPr>
                <p:cNvPr id="24" name="Picture 2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331218" y="2400300"/>
                  <a:ext cx="2331030" cy="3556000"/>
                </a:xfrm>
                <a:prstGeom prst="rect">
                  <a:avLst/>
                </a:prstGeom>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331218" y="5956300"/>
                  <a:ext cx="2399030" cy="330200"/>
                </a:xfrm>
                <a:prstGeom prst="rect">
                  <a:avLst/>
                </a:prstGeom>
              </p:spPr>
            </p:pic>
          </p:grpSp>
        </p:grpSp>
      </p:grpSp>
    </p:spTree>
    <p:extLst>
      <p:ext uri="{BB962C8B-B14F-4D97-AF65-F5344CB8AC3E}">
        <p14:creationId xmlns:p14="http://schemas.microsoft.com/office/powerpoint/2010/main" val="39238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9">
      <a:dk1>
        <a:srgbClr val="000000"/>
      </a:dk1>
      <a:lt1>
        <a:sysClr val="window" lastClr="FFFFFF"/>
      </a:lt1>
      <a:dk2>
        <a:srgbClr val="DD550C"/>
      </a:dk2>
      <a:lt2>
        <a:srgbClr val="CCDDEA"/>
      </a:lt2>
      <a:accent1>
        <a:srgbClr val="DD550C"/>
      </a:accent1>
      <a:accent2>
        <a:srgbClr val="03244D"/>
      </a:accent2>
      <a:accent3>
        <a:srgbClr val="496E9C"/>
      </a:accent3>
      <a:accent4>
        <a:srgbClr val="F68026"/>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26771</TotalTime>
  <Words>3459</Words>
  <Application>Microsoft Macintosh PowerPoint</Application>
  <PresentationFormat>Custom</PresentationFormat>
  <Paragraphs>160</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Retrospect</vt:lpstr>
      <vt:lpstr>The early Paleozoic (Taconic) Dadeville arc complex, southernmost Appalachians of Alabama and Georgia: Implications for the crustal growth of eastern North America </vt:lpstr>
      <vt:lpstr>Introduction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Conclusions</vt:lpstr>
      <vt:lpstr>Acknowledgments</vt:lpstr>
      <vt:lpstr>Questions?</vt:lpstr>
      <vt:lpstr>References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Dane VanDervoort</dc:creator>
  <cp:lastModifiedBy>Dane VanDervoort</cp:lastModifiedBy>
  <cp:revision>279</cp:revision>
  <dcterms:created xsi:type="dcterms:W3CDTF">2014-09-12T02:11:56Z</dcterms:created>
  <dcterms:modified xsi:type="dcterms:W3CDTF">2017-03-30T01:59:11Z</dcterms:modified>
</cp:coreProperties>
</file>