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7" r:id="rId2"/>
  </p:sldIdLst>
  <p:sldSz cx="36576000" cy="29260800"/>
  <p:notesSz cx="6858000" cy="9144000"/>
  <p:defaultTextStyle>
    <a:defPPr>
      <a:defRPr lang="en-US"/>
    </a:defPPr>
    <a:lvl1pPr marL="0" algn="l" defTabSz="3402585" rtl="0" eaLnBrk="1" latinLnBrk="0" hangingPunct="1">
      <a:defRPr sz="6698" kern="1200">
        <a:solidFill>
          <a:schemeClr val="tx1"/>
        </a:solidFill>
        <a:latin typeface="+mn-lt"/>
        <a:ea typeface="+mn-ea"/>
        <a:cs typeface="+mn-cs"/>
      </a:defRPr>
    </a:lvl1pPr>
    <a:lvl2pPr marL="1701292" algn="l" defTabSz="3402585" rtl="0" eaLnBrk="1" latinLnBrk="0" hangingPunct="1">
      <a:defRPr sz="6698" kern="1200">
        <a:solidFill>
          <a:schemeClr val="tx1"/>
        </a:solidFill>
        <a:latin typeface="+mn-lt"/>
        <a:ea typeface="+mn-ea"/>
        <a:cs typeface="+mn-cs"/>
      </a:defRPr>
    </a:lvl2pPr>
    <a:lvl3pPr marL="3402585" algn="l" defTabSz="3402585" rtl="0" eaLnBrk="1" latinLnBrk="0" hangingPunct="1">
      <a:defRPr sz="6698" kern="1200">
        <a:solidFill>
          <a:schemeClr val="tx1"/>
        </a:solidFill>
        <a:latin typeface="+mn-lt"/>
        <a:ea typeface="+mn-ea"/>
        <a:cs typeface="+mn-cs"/>
      </a:defRPr>
    </a:lvl3pPr>
    <a:lvl4pPr marL="5103876" algn="l" defTabSz="3402585" rtl="0" eaLnBrk="1" latinLnBrk="0" hangingPunct="1">
      <a:defRPr sz="6698" kern="1200">
        <a:solidFill>
          <a:schemeClr val="tx1"/>
        </a:solidFill>
        <a:latin typeface="+mn-lt"/>
        <a:ea typeface="+mn-ea"/>
        <a:cs typeface="+mn-cs"/>
      </a:defRPr>
    </a:lvl4pPr>
    <a:lvl5pPr marL="6805168" algn="l" defTabSz="3402585" rtl="0" eaLnBrk="1" latinLnBrk="0" hangingPunct="1">
      <a:defRPr sz="6698" kern="1200">
        <a:solidFill>
          <a:schemeClr val="tx1"/>
        </a:solidFill>
        <a:latin typeface="+mn-lt"/>
        <a:ea typeface="+mn-ea"/>
        <a:cs typeface="+mn-cs"/>
      </a:defRPr>
    </a:lvl5pPr>
    <a:lvl6pPr marL="8506460" algn="l" defTabSz="3402585" rtl="0" eaLnBrk="1" latinLnBrk="0" hangingPunct="1">
      <a:defRPr sz="6698" kern="1200">
        <a:solidFill>
          <a:schemeClr val="tx1"/>
        </a:solidFill>
        <a:latin typeface="+mn-lt"/>
        <a:ea typeface="+mn-ea"/>
        <a:cs typeface="+mn-cs"/>
      </a:defRPr>
    </a:lvl6pPr>
    <a:lvl7pPr marL="10207752" algn="l" defTabSz="3402585" rtl="0" eaLnBrk="1" latinLnBrk="0" hangingPunct="1">
      <a:defRPr sz="6698" kern="1200">
        <a:solidFill>
          <a:schemeClr val="tx1"/>
        </a:solidFill>
        <a:latin typeface="+mn-lt"/>
        <a:ea typeface="+mn-ea"/>
        <a:cs typeface="+mn-cs"/>
      </a:defRPr>
    </a:lvl7pPr>
    <a:lvl8pPr marL="11909045" algn="l" defTabSz="3402585" rtl="0" eaLnBrk="1" latinLnBrk="0" hangingPunct="1">
      <a:defRPr sz="6698" kern="1200">
        <a:solidFill>
          <a:schemeClr val="tx1"/>
        </a:solidFill>
        <a:latin typeface="+mn-lt"/>
        <a:ea typeface="+mn-ea"/>
        <a:cs typeface="+mn-cs"/>
      </a:defRPr>
    </a:lvl8pPr>
    <a:lvl9pPr marL="13610336" algn="l" defTabSz="3402585" rtl="0" eaLnBrk="1" latinLnBrk="0" hangingPunct="1">
      <a:defRPr sz="6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1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chreib" initials="m" lastIdx="28" clrIdx="0">
    <p:extLst>
      <p:ext uri="{19B8F6BF-5375-455C-9EA6-DF929625EA0E}">
        <p15:presenceInfo xmlns:p15="http://schemas.microsoft.com/office/powerpoint/2012/main" userId="mschreib" providerId="None"/>
      </p:ext>
    </p:extLst>
  </p:cmAuthor>
  <p:cmAuthor id="2" name="Madeline Schreiber" initials=""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B13"/>
    <a:srgbClr val="830F0F"/>
    <a:srgbClr val="9A1212"/>
    <a:srgbClr val="7C0E0E"/>
    <a:srgbClr val="CCFFCC"/>
    <a:srgbClr val="CCFFFF"/>
    <a:srgbClr val="99FF99"/>
    <a:srgbClr val="663300"/>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4533" autoAdjust="0"/>
  </p:normalViewPr>
  <p:slideViewPr>
    <p:cSldViewPr snapToGrid="0">
      <p:cViewPr>
        <p:scale>
          <a:sx n="20" d="100"/>
          <a:sy n="20" d="100"/>
        </p:scale>
        <p:origin x="1434" y="12"/>
      </p:cViewPr>
      <p:guideLst>
        <p:guide orient="horz" pos="9216"/>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icardo%20Fernandez\Documents\Research%20of%20Dan%20river%20(elemen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icardo%20Fernandez\Documents\Research%20of%20Dan%20river%20(elemen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icardo%20Fernandez\Documents\Research%20of%20Dan%20river%20(elemen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Chromium</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482269352633339"/>
          <c:y val="0.14493564660218219"/>
          <c:w val="0.75358803478174918"/>
          <c:h val="0.692813852648277"/>
        </c:manualLayout>
      </c:layout>
      <c:scatterChart>
        <c:scatterStyle val="lineMarker"/>
        <c:varyColors val="0"/>
        <c:ser>
          <c:idx val="0"/>
          <c:order val="0"/>
          <c:tx>
            <c:v>2014</c:v>
          </c:tx>
          <c:spPr>
            <a:ln w="25400" cap="rnd">
              <a:noFill/>
              <a:round/>
            </a:ln>
            <a:effectLst/>
          </c:spPr>
          <c:marker>
            <c:symbol val="circle"/>
            <c:size val="5"/>
            <c:spPr>
              <a:solidFill>
                <a:schemeClr val="accent1"/>
              </a:solidFill>
              <a:ln w="9525">
                <a:solidFill>
                  <a:schemeClr val="accent1"/>
                </a:solidFill>
              </a:ln>
              <a:effectLst/>
            </c:spPr>
          </c:marker>
          <c:xVal>
            <c:numRef>
              <c:f>Cr!$D$3:$D$51</c:f>
              <c:numCache>
                <c:formatCode>[$-409]mmmmm;@</c:formatCode>
                <c:ptCount val="49"/>
                <c:pt idx="0">
                  <c:v>41750</c:v>
                </c:pt>
                <c:pt idx="1">
                  <c:v>41750</c:v>
                </c:pt>
                <c:pt idx="2">
                  <c:v>41750</c:v>
                </c:pt>
                <c:pt idx="3">
                  <c:v>41750</c:v>
                </c:pt>
                <c:pt idx="4">
                  <c:v>41753</c:v>
                </c:pt>
                <c:pt idx="5">
                  <c:v>41753</c:v>
                </c:pt>
                <c:pt idx="6">
                  <c:v>41781</c:v>
                </c:pt>
                <c:pt idx="7">
                  <c:v>41787</c:v>
                </c:pt>
                <c:pt idx="8">
                  <c:v>41780</c:v>
                </c:pt>
                <c:pt idx="9">
                  <c:v>41787</c:v>
                </c:pt>
                <c:pt idx="10">
                  <c:v>41773</c:v>
                </c:pt>
                <c:pt idx="11">
                  <c:v>41773</c:v>
                </c:pt>
                <c:pt idx="12">
                  <c:v>41807</c:v>
                </c:pt>
                <c:pt idx="13">
                  <c:v>41807</c:v>
                </c:pt>
                <c:pt idx="14">
                  <c:v>41807</c:v>
                </c:pt>
                <c:pt idx="15">
                  <c:v>41807</c:v>
                </c:pt>
                <c:pt idx="16">
                  <c:v>41814</c:v>
                </c:pt>
                <c:pt idx="17">
                  <c:v>41814</c:v>
                </c:pt>
                <c:pt idx="18">
                  <c:v>41849</c:v>
                </c:pt>
                <c:pt idx="19">
                  <c:v>41849</c:v>
                </c:pt>
                <c:pt idx="20">
                  <c:v>41849</c:v>
                </c:pt>
                <c:pt idx="21">
                  <c:v>41822</c:v>
                </c:pt>
                <c:pt idx="22">
                  <c:v>41822</c:v>
                </c:pt>
                <c:pt idx="23">
                  <c:v>41869</c:v>
                </c:pt>
                <c:pt idx="24">
                  <c:v>41869</c:v>
                </c:pt>
                <c:pt idx="25">
                  <c:v>41869</c:v>
                </c:pt>
                <c:pt idx="26">
                  <c:v>41869</c:v>
                </c:pt>
                <c:pt idx="27">
                  <c:v>41856</c:v>
                </c:pt>
                <c:pt idx="28">
                  <c:v>41856</c:v>
                </c:pt>
                <c:pt idx="29">
                  <c:v>41911</c:v>
                </c:pt>
                <c:pt idx="30">
                  <c:v>41911</c:v>
                </c:pt>
                <c:pt idx="31">
                  <c:v>41911</c:v>
                </c:pt>
                <c:pt idx="32">
                  <c:v>41906</c:v>
                </c:pt>
                <c:pt idx="33">
                  <c:v>41906</c:v>
                </c:pt>
                <c:pt idx="34">
                  <c:v>41906</c:v>
                </c:pt>
                <c:pt idx="35">
                  <c:v>41933</c:v>
                </c:pt>
                <c:pt idx="36">
                  <c:v>41933</c:v>
                </c:pt>
                <c:pt idx="37">
                  <c:v>41933</c:v>
                </c:pt>
                <c:pt idx="38">
                  <c:v>41933</c:v>
                </c:pt>
                <c:pt idx="39">
                  <c:v>41919</c:v>
                </c:pt>
                <c:pt idx="40">
                  <c:v>41919</c:v>
                </c:pt>
                <c:pt idx="41">
                  <c:v>41955</c:v>
                </c:pt>
                <c:pt idx="42">
                  <c:v>41955</c:v>
                </c:pt>
                <c:pt idx="43">
                  <c:v>41955</c:v>
                </c:pt>
                <c:pt idx="44">
                  <c:v>41955</c:v>
                </c:pt>
                <c:pt idx="45">
                  <c:v>41984</c:v>
                </c:pt>
                <c:pt idx="46">
                  <c:v>41984</c:v>
                </c:pt>
                <c:pt idx="47">
                  <c:v>41984</c:v>
                </c:pt>
                <c:pt idx="48">
                  <c:v>41984</c:v>
                </c:pt>
              </c:numCache>
            </c:numRef>
          </c:xVal>
          <c:yVal>
            <c:numRef>
              <c:f>Cr!$G$3:$G$51</c:f>
              <c:numCache>
                <c:formatCode>#,##0.0</c:formatCode>
                <c:ptCount val="49"/>
                <c:pt idx="0">
                  <c:v>28.055555555555557</c:v>
                </c:pt>
                <c:pt idx="1">
                  <c:v>38.965517241379303</c:v>
                </c:pt>
                <c:pt idx="2">
                  <c:v>19.738775510204082</c:v>
                </c:pt>
                <c:pt idx="3">
                  <c:v>17.078947368421055</c:v>
                </c:pt>
                <c:pt idx="4">
                  <c:v>52.085020242914979</c:v>
                </c:pt>
                <c:pt idx="5">
                  <c:v>62.340791738382109</c:v>
                </c:pt>
                <c:pt idx="6">
                  <c:v>25.211038961038966</c:v>
                </c:pt>
                <c:pt idx="7">
                  <c:v>34.185520361990946</c:v>
                </c:pt>
                <c:pt idx="8">
                  <c:v>30.221169036334913</c:v>
                </c:pt>
                <c:pt idx="9">
                  <c:v>23.440860215053764</c:v>
                </c:pt>
                <c:pt idx="10">
                  <c:v>49.608540925266894</c:v>
                </c:pt>
                <c:pt idx="11">
                  <c:v>57.251082251082252</c:v>
                </c:pt>
                <c:pt idx="12">
                  <c:v>30.401785714285712</c:v>
                </c:pt>
                <c:pt idx="13">
                  <c:v>26.913043478260867</c:v>
                </c:pt>
                <c:pt idx="14">
                  <c:v>20.271186440677965</c:v>
                </c:pt>
                <c:pt idx="15">
                  <c:v>19.481216457960645</c:v>
                </c:pt>
                <c:pt idx="16">
                  <c:v>43.045112781954884</c:v>
                </c:pt>
                <c:pt idx="17">
                  <c:v>51.912681912681919</c:v>
                </c:pt>
                <c:pt idx="18">
                  <c:v>27.526881720430104</c:v>
                </c:pt>
                <c:pt idx="19">
                  <c:v>37.983367983367984</c:v>
                </c:pt>
                <c:pt idx="20">
                  <c:v>19.429037520391518</c:v>
                </c:pt>
                <c:pt idx="21">
                  <c:v>42.734761120263585</c:v>
                </c:pt>
                <c:pt idx="22">
                  <c:v>58.207885304659499</c:v>
                </c:pt>
                <c:pt idx="23">
                  <c:v>42.623966942148769</c:v>
                </c:pt>
                <c:pt idx="24">
                  <c:v>39.661016949152554</c:v>
                </c:pt>
                <c:pt idx="25">
                  <c:v>26.313868613138681</c:v>
                </c:pt>
                <c:pt idx="26">
                  <c:v>30.823970037453186</c:v>
                </c:pt>
                <c:pt idx="27">
                  <c:v>34.219858156028373</c:v>
                </c:pt>
                <c:pt idx="28">
                  <c:v>53.812500000000007</c:v>
                </c:pt>
                <c:pt idx="29">
                  <c:v>22.588726513569938</c:v>
                </c:pt>
                <c:pt idx="30">
                  <c:v>24.572864321608044</c:v>
                </c:pt>
                <c:pt idx="31">
                  <c:v>18.375634517766496</c:v>
                </c:pt>
                <c:pt idx="32">
                  <c:v>21.570576540755468</c:v>
                </c:pt>
                <c:pt idx="33">
                  <c:v>46.798418972332023</c:v>
                </c:pt>
                <c:pt idx="34">
                  <c:v>59.941291585127203</c:v>
                </c:pt>
                <c:pt idx="35">
                  <c:v>28.127753303964763</c:v>
                </c:pt>
                <c:pt idx="36">
                  <c:v>23.303571428571431</c:v>
                </c:pt>
                <c:pt idx="37">
                  <c:v>28.946322067594433</c:v>
                </c:pt>
                <c:pt idx="38">
                  <c:v>36.362252663622527</c:v>
                </c:pt>
                <c:pt idx="39">
                  <c:v>22.982107355864812</c:v>
                </c:pt>
                <c:pt idx="40">
                  <c:v>56.732026143790847</c:v>
                </c:pt>
                <c:pt idx="41">
                  <c:v>29.580152671755723</c:v>
                </c:pt>
                <c:pt idx="42">
                  <c:v>23.141153081510936</c:v>
                </c:pt>
                <c:pt idx="43">
                  <c:v>43.627906976744185</c:v>
                </c:pt>
                <c:pt idx="44">
                  <c:v>20.481481481481481</c:v>
                </c:pt>
                <c:pt idx="45">
                  <c:v>32.290748898678416</c:v>
                </c:pt>
                <c:pt idx="46">
                  <c:v>23.636363636363637</c:v>
                </c:pt>
                <c:pt idx="47">
                  <c:v>23.588709677419356</c:v>
                </c:pt>
                <c:pt idx="48">
                  <c:v>37.765957446808514</c:v>
                </c:pt>
              </c:numCache>
            </c:numRef>
          </c:yVal>
          <c:smooth val="0"/>
          <c:extLst>
            <c:ext xmlns:c16="http://schemas.microsoft.com/office/drawing/2014/chart" uri="{C3380CC4-5D6E-409C-BE32-E72D297353CC}">
              <c16:uniqueId val="{00000000-F247-4FBD-8F1F-CDB904FC07DF}"/>
            </c:ext>
          </c:extLst>
        </c:ser>
        <c:ser>
          <c:idx val="1"/>
          <c:order val="1"/>
          <c:tx>
            <c:v>2015</c:v>
          </c:tx>
          <c:spPr>
            <a:ln w="25400" cap="rnd">
              <a:noFill/>
              <a:round/>
            </a:ln>
            <a:effectLst/>
          </c:spPr>
          <c:marker>
            <c:symbol val="circle"/>
            <c:size val="5"/>
            <c:spPr>
              <a:solidFill>
                <a:schemeClr val="accent2"/>
              </a:solidFill>
              <a:ln w="9525">
                <a:solidFill>
                  <a:schemeClr val="accent2"/>
                </a:solidFill>
              </a:ln>
              <a:effectLst/>
            </c:spPr>
          </c:marker>
          <c:xVal>
            <c:numRef>
              <c:f>Cr!$D$52:$D$109</c:f>
              <c:numCache>
                <c:formatCode>[$-409]mmmmm;@</c:formatCode>
                <c:ptCount val="58"/>
                <c:pt idx="0">
                  <c:v>41652</c:v>
                </c:pt>
                <c:pt idx="1">
                  <c:v>41652</c:v>
                </c:pt>
                <c:pt idx="2">
                  <c:v>41652</c:v>
                </c:pt>
                <c:pt idx="3">
                  <c:v>41652</c:v>
                </c:pt>
                <c:pt idx="4">
                  <c:v>41672</c:v>
                </c:pt>
                <c:pt idx="5">
                  <c:v>41672</c:v>
                </c:pt>
                <c:pt idx="6">
                  <c:v>41672</c:v>
                </c:pt>
                <c:pt idx="7">
                  <c:v>41672</c:v>
                </c:pt>
                <c:pt idx="8">
                  <c:v>41716</c:v>
                </c:pt>
                <c:pt idx="9">
                  <c:v>41716</c:v>
                </c:pt>
                <c:pt idx="10">
                  <c:v>41716</c:v>
                </c:pt>
                <c:pt idx="11">
                  <c:v>41716</c:v>
                </c:pt>
                <c:pt idx="12">
                  <c:v>41737</c:v>
                </c:pt>
                <c:pt idx="13">
                  <c:v>41739</c:v>
                </c:pt>
                <c:pt idx="14">
                  <c:v>41737</c:v>
                </c:pt>
                <c:pt idx="15">
                  <c:v>41737</c:v>
                </c:pt>
                <c:pt idx="16">
                  <c:v>41737</c:v>
                </c:pt>
                <c:pt idx="17">
                  <c:v>41773</c:v>
                </c:pt>
                <c:pt idx="18">
                  <c:v>41783</c:v>
                </c:pt>
                <c:pt idx="19">
                  <c:v>41773</c:v>
                </c:pt>
                <c:pt idx="20">
                  <c:v>41773</c:v>
                </c:pt>
                <c:pt idx="21">
                  <c:v>41785</c:v>
                </c:pt>
                <c:pt idx="22">
                  <c:v>41808</c:v>
                </c:pt>
                <c:pt idx="23">
                  <c:v>41808</c:v>
                </c:pt>
                <c:pt idx="24">
                  <c:v>41808</c:v>
                </c:pt>
                <c:pt idx="25">
                  <c:v>41808</c:v>
                </c:pt>
                <c:pt idx="26">
                  <c:v>41812</c:v>
                </c:pt>
                <c:pt idx="27">
                  <c:v>41812</c:v>
                </c:pt>
                <c:pt idx="28">
                  <c:v>41842</c:v>
                </c:pt>
                <c:pt idx="29">
                  <c:v>41842</c:v>
                </c:pt>
                <c:pt idx="30">
                  <c:v>41842</c:v>
                </c:pt>
                <c:pt idx="31">
                  <c:v>41842</c:v>
                </c:pt>
                <c:pt idx="32">
                  <c:v>41836</c:v>
                </c:pt>
                <c:pt idx="33">
                  <c:v>41836</c:v>
                </c:pt>
                <c:pt idx="34">
                  <c:v>41876</c:v>
                </c:pt>
                <c:pt idx="35">
                  <c:v>41876</c:v>
                </c:pt>
                <c:pt idx="36">
                  <c:v>41876</c:v>
                </c:pt>
                <c:pt idx="37">
                  <c:v>41876</c:v>
                </c:pt>
                <c:pt idx="38">
                  <c:v>41869</c:v>
                </c:pt>
                <c:pt idx="39">
                  <c:v>41892</c:v>
                </c:pt>
                <c:pt idx="40">
                  <c:v>41892</c:v>
                </c:pt>
                <c:pt idx="41">
                  <c:v>41892</c:v>
                </c:pt>
                <c:pt idx="42">
                  <c:v>41885</c:v>
                </c:pt>
                <c:pt idx="43">
                  <c:v>41885</c:v>
                </c:pt>
                <c:pt idx="44">
                  <c:v>41939</c:v>
                </c:pt>
                <c:pt idx="45">
                  <c:v>41939</c:v>
                </c:pt>
                <c:pt idx="46">
                  <c:v>41939</c:v>
                </c:pt>
                <c:pt idx="47">
                  <c:v>41939</c:v>
                </c:pt>
                <c:pt idx="48">
                  <c:v>41920</c:v>
                </c:pt>
                <c:pt idx="49">
                  <c:v>41920</c:v>
                </c:pt>
                <c:pt idx="50">
                  <c:v>41966</c:v>
                </c:pt>
                <c:pt idx="51">
                  <c:v>41966</c:v>
                </c:pt>
                <c:pt idx="52">
                  <c:v>41966</c:v>
                </c:pt>
                <c:pt idx="53">
                  <c:v>41966</c:v>
                </c:pt>
                <c:pt idx="54">
                  <c:v>42001</c:v>
                </c:pt>
                <c:pt idx="55">
                  <c:v>42001</c:v>
                </c:pt>
                <c:pt idx="56">
                  <c:v>42001</c:v>
                </c:pt>
                <c:pt idx="57">
                  <c:v>42001</c:v>
                </c:pt>
              </c:numCache>
            </c:numRef>
          </c:xVal>
          <c:yVal>
            <c:numRef>
              <c:f>Cr!$G$52:$G$109</c:f>
              <c:numCache>
                <c:formatCode>#,##0.0</c:formatCode>
                <c:ptCount val="58"/>
                <c:pt idx="0">
                  <c:v>40.301886792452834</c:v>
                </c:pt>
                <c:pt idx="1">
                  <c:v>27.891986062717777</c:v>
                </c:pt>
                <c:pt idx="2">
                  <c:v>35.107033639143729</c:v>
                </c:pt>
                <c:pt idx="3">
                  <c:v>33.378839590443683</c:v>
                </c:pt>
                <c:pt idx="4">
                  <c:v>35.49755301794454</c:v>
                </c:pt>
                <c:pt idx="5">
                  <c:v>39.907120743034056</c:v>
                </c:pt>
                <c:pt idx="6">
                  <c:v>38.405797101449267</c:v>
                </c:pt>
                <c:pt idx="7">
                  <c:v>29.744990892531877</c:v>
                </c:pt>
                <c:pt idx="8">
                  <c:v>31.329479768786122</c:v>
                </c:pt>
                <c:pt idx="9">
                  <c:v>36.553398058252434</c:v>
                </c:pt>
                <c:pt idx="10">
                  <c:v>25.770491803278688</c:v>
                </c:pt>
                <c:pt idx="11">
                  <c:v>26.431999999999999</c:v>
                </c:pt>
                <c:pt idx="12">
                  <c:v>32.958801498127343</c:v>
                </c:pt>
                <c:pt idx="13">
                  <c:v>39.482071713147405</c:v>
                </c:pt>
                <c:pt idx="14">
                  <c:v>29.614678899082566</c:v>
                </c:pt>
                <c:pt idx="15">
                  <c:v>24.298093587521667</c:v>
                </c:pt>
                <c:pt idx="16">
                  <c:v>19.006410256410259</c:v>
                </c:pt>
                <c:pt idx="17">
                  <c:v>19.46837944664032</c:v>
                </c:pt>
                <c:pt idx="18">
                  <c:v>22.490039840637451</c:v>
                </c:pt>
                <c:pt idx="19">
                  <c:v>15.298210735586482</c:v>
                </c:pt>
                <c:pt idx="20">
                  <c:v>22.233300099700905</c:v>
                </c:pt>
                <c:pt idx="21">
                  <c:v>32.681954137587248</c:v>
                </c:pt>
                <c:pt idx="22">
                  <c:v>25.343968095712867</c:v>
                </c:pt>
                <c:pt idx="23">
                  <c:v>21.81818181818182</c:v>
                </c:pt>
                <c:pt idx="24">
                  <c:v>25.787908820614472</c:v>
                </c:pt>
                <c:pt idx="25">
                  <c:v>23.78217821782178</c:v>
                </c:pt>
                <c:pt idx="26">
                  <c:v>35.237154150197632</c:v>
                </c:pt>
                <c:pt idx="27">
                  <c:v>42.019607843137258</c:v>
                </c:pt>
                <c:pt idx="28">
                  <c:v>23.153770812928506</c:v>
                </c:pt>
                <c:pt idx="29">
                  <c:v>25.737051792828684</c:v>
                </c:pt>
                <c:pt idx="30">
                  <c:v>30.009950248756226</c:v>
                </c:pt>
                <c:pt idx="31">
                  <c:v>38.344965104685954</c:v>
                </c:pt>
                <c:pt idx="32">
                  <c:v>40.680000000000007</c:v>
                </c:pt>
                <c:pt idx="33">
                  <c:v>46.979062811565313</c:v>
                </c:pt>
                <c:pt idx="34">
                  <c:v>19.980139026812317</c:v>
                </c:pt>
                <c:pt idx="35">
                  <c:v>26.252465483234712</c:v>
                </c:pt>
                <c:pt idx="36">
                  <c:v>16.027888446215137</c:v>
                </c:pt>
                <c:pt idx="37">
                  <c:v>20.418743768693922</c:v>
                </c:pt>
                <c:pt idx="38">
                  <c:v>41.894317048853445</c:v>
                </c:pt>
                <c:pt idx="39">
                  <c:v>24.725822532402795</c:v>
                </c:pt>
                <c:pt idx="40">
                  <c:v>20.099108027750251</c:v>
                </c:pt>
                <c:pt idx="41">
                  <c:v>56.590683845391482</c:v>
                </c:pt>
                <c:pt idx="42">
                  <c:v>33.658051689860841</c:v>
                </c:pt>
                <c:pt idx="43">
                  <c:v>17.465346534653467</c:v>
                </c:pt>
                <c:pt idx="44">
                  <c:v>13.465618860510807</c:v>
                </c:pt>
                <c:pt idx="45">
                  <c:v>24.214711729622266</c:v>
                </c:pt>
                <c:pt idx="46">
                  <c:v>17.875121951219516</c:v>
                </c:pt>
                <c:pt idx="47">
                  <c:v>13.804305283757339</c:v>
                </c:pt>
                <c:pt idx="48">
                  <c:v>39.601593625498012</c:v>
                </c:pt>
                <c:pt idx="49">
                  <c:v>48.147410358565736</c:v>
                </c:pt>
                <c:pt idx="50">
                  <c:v>19.881889763779526</c:v>
                </c:pt>
                <c:pt idx="51">
                  <c:v>32.42544731610338</c:v>
                </c:pt>
                <c:pt idx="52">
                  <c:v>17.878606965174132</c:v>
                </c:pt>
                <c:pt idx="53">
                  <c:v>22.027833001988071</c:v>
                </c:pt>
                <c:pt idx="54">
                  <c:v>23.605577689243027</c:v>
                </c:pt>
                <c:pt idx="55">
                  <c:v>30.654761904761902</c:v>
                </c:pt>
                <c:pt idx="56">
                  <c:v>22.998027613412226</c:v>
                </c:pt>
                <c:pt idx="57">
                  <c:v>16.280039721946377</c:v>
                </c:pt>
              </c:numCache>
            </c:numRef>
          </c:yVal>
          <c:smooth val="0"/>
          <c:extLst>
            <c:ext xmlns:c16="http://schemas.microsoft.com/office/drawing/2014/chart" uri="{C3380CC4-5D6E-409C-BE32-E72D297353CC}">
              <c16:uniqueId val="{00000001-F247-4FBD-8F1F-CDB904FC07DF}"/>
            </c:ext>
          </c:extLst>
        </c:ser>
        <c:ser>
          <c:idx val="2"/>
          <c:order val="2"/>
          <c:tx>
            <c:v>2016</c:v>
          </c:tx>
          <c:spPr>
            <a:ln w="25400" cap="rnd">
              <a:noFill/>
              <a:round/>
            </a:ln>
            <a:effectLst/>
          </c:spPr>
          <c:marker>
            <c:symbol val="circle"/>
            <c:size val="5"/>
            <c:spPr>
              <a:solidFill>
                <a:schemeClr val="tx1"/>
              </a:solidFill>
              <a:ln w="9525">
                <a:noFill/>
              </a:ln>
              <a:effectLst/>
            </c:spPr>
          </c:marker>
          <c:xVal>
            <c:numRef>
              <c:f>Cr!$D$110:$D$113</c:f>
              <c:numCache>
                <c:formatCode>[$-409]mmmmm;@</c:formatCode>
                <c:ptCount val="4"/>
                <c:pt idx="0">
                  <c:v>41672</c:v>
                </c:pt>
                <c:pt idx="1">
                  <c:v>41672</c:v>
                </c:pt>
                <c:pt idx="2">
                  <c:v>41672</c:v>
                </c:pt>
                <c:pt idx="3">
                  <c:v>41672</c:v>
                </c:pt>
              </c:numCache>
            </c:numRef>
          </c:xVal>
          <c:yVal>
            <c:numRef>
              <c:f>Cr!$G$110:$G$113</c:f>
              <c:numCache>
                <c:formatCode>#,##0.0</c:formatCode>
                <c:ptCount val="4"/>
                <c:pt idx="0">
                  <c:v>23.026926648096566</c:v>
                </c:pt>
                <c:pt idx="1">
                  <c:v>17.276511397423192</c:v>
                </c:pt>
                <c:pt idx="2">
                  <c:v>25.847373637264624</c:v>
                </c:pt>
                <c:pt idx="3">
                  <c:v>17.878121878121881</c:v>
                </c:pt>
              </c:numCache>
            </c:numRef>
          </c:yVal>
          <c:smooth val="0"/>
          <c:extLst>
            <c:ext xmlns:c16="http://schemas.microsoft.com/office/drawing/2014/chart" uri="{C3380CC4-5D6E-409C-BE32-E72D297353CC}">
              <c16:uniqueId val="{00000002-F247-4FBD-8F1F-CDB904FC07DF}"/>
            </c:ext>
          </c:extLst>
        </c:ser>
        <c:dLbls>
          <c:showLegendKey val="0"/>
          <c:showVal val="0"/>
          <c:showCatName val="0"/>
          <c:showSerName val="0"/>
          <c:showPercent val="0"/>
          <c:showBubbleSize val="0"/>
        </c:dLbls>
        <c:axId val="178738096"/>
        <c:axId val="178738656"/>
      </c:scatterChart>
      <c:valAx>
        <c:axId val="1787380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Month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m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8738656"/>
        <c:crosses val="autoZero"/>
        <c:crossBetween val="midCat"/>
      </c:valAx>
      <c:valAx>
        <c:axId val="178738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mg/kg</a:t>
                </a:r>
              </a:p>
            </c:rich>
          </c:tx>
          <c:layout>
            <c:manualLayout>
              <c:xMode val="edge"/>
              <c:yMode val="edge"/>
              <c:x val="5.0675907570823745E-3"/>
              <c:y val="0.4023669275576354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78738096"/>
        <c:crosses val="autoZero"/>
        <c:crossBetween val="midCat"/>
      </c:valAx>
      <c:spPr>
        <a:noFill/>
        <a:ln>
          <a:noFill/>
        </a:ln>
        <a:effectLst/>
      </c:spPr>
    </c:plotArea>
    <c:legend>
      <c:legendPos val="r"/>
      <c:layout>
        <c:manualLayout>
          <c:xMode val="edge"/>
          <c:yMode val="edge"/>
          <c:x val="0.88004523198168849"/>
          <c:y val="0.373964944304986"/>
          <c:w val="0.11761362768802361"/>
          <c:h val="0.28842552009464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Lead</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133942850442482"/>
          <c:y val="0.13610334939138505"/>
          <c:w val="0.7319441142079155"/>
          <c:h val="0.656051475457061"/>
        </c:manualLayout>
      </c:layout>
      <c:scatterChart>
        <c:scatterStyle val="lineMarker"/>
        <c:varyColors val="0"/>
        <c:ser>
          <c:idx val="0"/>
          <c:order val="0"/>
          <c:tx>
            <c:v>2014</c:v>
          </c:tx>
          <c:spPr>
            <a:ln w="25400" cap="rnd">
              <a:noFill/>
              <a:round/>
            </a:ln>
            <a:effectLst/>
          </c:spPr>
          <c:marker>
            <c:symbol val="circle"/>
            <c:size val="5"/>
            <c:spPr>
              <a:solidFill>
                <a:schemeClr val="accent1"/>
              </a:solidFill>
              <a:ln w="9525">
                <a:solidFill>
                  <a:schemeClr val="accent1"/>
                </a:solidFill>
              </a:ln>
              <a:effectLst/>
            </c:spPr>
          </c:marker>
          <c:xVal>
            <c:numRef>
              <c:f>Pb!$D$3:$D$51</c:f>
              <c:numCache>
                <c:formatCode>[$-409]mmmmm;@</c:formatCode>
                <c:ptCount val="49"/>
                <c:pt idx="0">
                  <c:v>41750</c:v>
                </c:pt>
                <c:pt idx="1">
                  <c:v>41750</c:v>
                </c:pt>
                <c:pt idx="2">
                  <c:v>41750</c:v>
                </c:pt>
                <c:pt idx="3">
                  <c:v>41750</c:v>
                </c:pt>
                <c:pt idx="4">
                  <c:v>41753</c:v>
                </c:pt>
                <c:pt idx="5">
                  <c:v>41753</c:v>
                </c:pt>
                <c:pt idx="6">
                  <c:v>41781</c:v>
                </c:pt>
                <c:pt idx="7">
                  <c:v>41787</c:v>
                </c:pt>
                <c:pt idx="8">
                  <c:v>41780</c:v>
                </c:pt>
                <c:pt idx="9">
                  <c:v>41787</c:v>
                </c:pt>
                <c:pt idx="10">
                  <c:v>41773</c:v>
                </c:pt>
                <c:pt idx="11">
                  <c:v>41773</c:v>
                </c:pt>
                <c:pt idx="12">
                  <c:v>41807</c:v>
                </c:pt>
                <c:pt idx="13">
                  <c:v>41807</c:v>
                </c:pt>
                <c:pt idx="14">
                  <c:v>41807</c:v>
                </c:pt>
                <c:pt idx="15">
                  <c:v>41807</c:v>
                </c:pt>
                <c:pt idx="16">
                  <c:v>41814</c:v>
                </c:pt>
                <c:pt idx="17">
                  <c:v>41814</c:v>
                </c:pt>
                <c:pt idx="18">
                  <c:v>41849</c:v>
                </c:pt>
                <c:pt idx="19">
                  <c:v>41849</c:v>
                </c:pt>
                <c:pt idx="20">
                  <c:v>41849</c:v>
                </c:pt>
                <c:pt idx="21">
                  <c:v>41822</c:v>
                </c:pt>
                <c:pt idx="22">
                  <c:v>41822</c:v>
                </c:pt>
                <c:pt idx="23">
                  <c:v>41869</c:v>
                </c:pt>
                <c:pt idx="24">
                  <c:v>41869</c:v>
                </c:pt>
                <c:pt idx="25">
                  <c:v>41869</c:v>
                </c:pt>
                <c:pt idx="26">
                  <c:v>41869</c:v>
                </c:pt>
                <c:pt idx="27">
                  <c:v>41856</c:v>
                </c:pt>
                <c:pt idx="28">
                  <c:v>41856</c:v>
                </c:pt>
                <c:pt idx="29">
                  <c:v>41911</c:v>
                </c:pt>
                <c:pt idx="30">
                  <c:v>41911</c:v>
                </c:pt>
                <c:pt idx="31">
                  <c:v>41911</c:v>
                </c:pt>
                <c:pt idx="32">
                  <c:v>41906</c:v>
                </c:pt>
                <c:pt idx="33">
                  <c:v>41906</c:v>
                </c:pt>
                <c:pt idx="34">
                  <c:v>41906</c:v>
                </c:pt>
                <c:pt idx="35">
                  <c:v>41933</c:v>
                </c:pt>
                <c:pt idx="36">
                  <c:v>41933</c:v>
                </c:pt>
                <c:pt idx="37">
                  <c:v>41933</c:v>
                </c:pt>
                <c:pt idx="38">
                  <c:v>41933</c:v>
                </c:pt>
                <c:pt idx="39">
                  <c:v>41919</c:v>
                </c:pt>
                <c:pt idx="40">
                  <c:v>41919</c:v>
                </c:pt>
                <c:pt idx="41">
                  <c:v>41955</c:v>
                </c:pt>
                <c:pt idx="42">
                  <c:v>41955</c:v>
                </c:pt>
                <c:pt idx="43">
                  <c:v>41955</c:v>
                </c:pt>
                <c:pt idx="44">
                  <c:v>41955</c:v>
                </c:pt>
                <c:pt idx="45">
                  <c:v>41984</c:v>
                </c:pt>
                <c:pt idx="46">
                  <c:v>41984</c:v>
                </c:pt>
                <c:pt idx="47">
                  <c:v>41984</c:v>
                </c:pt>
                <c:pt idx="48">
                  <c:v>41984</c:v>
                </c:pt>
              </c:numCache>
            </c:numRef>
          </c:xVal>
          <c:yVal>
            <c:numRef>
              <c:f>Pb!$G$3:$G$51</c:f>
              <c:numCache>
                <c:formatCode>#,##0.0</c:formatCode>
                <c:ptCount val="49"/>
                <c:pt idx="0">
                  <c:v>11.923611111111111</c:v>
                </c:pt>
                <c:pt idx="1">
                  <c:v>17.526315789473681</c:v>
                </c:pt>
                <c:pt idx="2">
                  <c:v>8.0551020408163261</c:v>
                </c:pt>
                <c:pt idx="3">
                  <c:v>6.4068825910931171</c:v>
                </c:pt>
                <c:pt idx="4">
                  <c:v>23.684210526315791</c:v>
                </c:pt>
                <c:pt idx="5">
                  <c:v>29.1566265060241</c:v>
                </c:pt>
                <c:pt idx="6">
                  <c:v>10.650974025974021</c:v>
                </c:pt>
                <c:pt idx="7">
                  <c:v>15.2262443438914</c:v>
                </c:pt>
                <c:pt idx="8">
                  <c:v>12.187993680884681</c:v>
                </c:pt>
                <c:pt idx="9">
                  <c:v>8.2401433691756232</c:v>
                </c:pt>
                <c:pt idx="10">
                  <c:v>23.558718861209961</c:v>
                </c:pt>
                <c:pt idx="11">
                  <c:v>29.37229437229437</c:v>
                </c:pt>
                <c:pt idx="12">
                  <c:v>16.502232142857139</c:v>
                </c:pt>
                <c:pt idx="13">
                  <c:v>10.780434782608699</c:v>
                </c:pt>
                <c:pt idx="14">
                  <c:v>7.6762711864406796</c:v>
                </c:pt>
                <c:pt idx="15">
                  <c:v>6.8855098389982103</c:v>
                </c:pt>
                <c:pt idx="16">
                  <c:v>17.637218045112789</c:v>
                </c:pt>
                <c:pt idx="17">
                  <c:v>27.900207900207899</c:v>
                </c:pt>
                <c:pt idx="18">
                  <c:v>13.41756272401434</c:v>
                </c:pt>
                <c:pt idx="19">
                  <c:v>19.23492723492723</c:v>
                </c:pt>
                <c:pt idx="20">
                  <c:v>8.7862969004893987</c:v>
                </c:pt>
                <c:pt idx="21">
                  <c:v>19.225700164744641</c:v>
                </c:pt>
                <c:pt idx="22">
                  <c:v>30.21505376344086</c:v>
                </c:pt>
                <c:pt idx="23">
                  <c:v>23.780991735537189</c:v>
                </c:pt>
                <c:pt idx="24">
                  <c:v>18.340977068793631</c:v>
                </c:pt>
                <c:pt idx="25">
                  <c:v>14.850364963503649</c:v>
                </c:pt>
                <c:pt idx="26">
                  <c:v>15.90449438202247</c:v>
                </c:pt>
                <c:pt idx="27">
                  <c:v>15.654255319148939</c:v>
                </c:pt>
                <c:pt idx="28">
                  <c:v>29.750000000000011</c:v>
                </c:pt>
                <c:pt idx="29">
                  <c:v>9.8246346555323605</c:v>
                </c:pt>
                <c:pt idx="30">
                  <c:v>11.7035175879397</c:v>
                </c:pt>
                <c:pt idx="31">
                  <c:v>8.4957698815566847</c:v>
                </c:pt>
                <c:pt idx="32">
                  <c:v>10.40954274353877</c:v>
                </c:pt>
                <c:pt idx="33">
                  <c:v>25.98814229249011</c:v>
                </c:pt>
                <c:pt idx="34">
                  <c:v>30.782778864970641</c:v>
                </c:pt>
                <c:pt idx="35">
                  <c:v>13.93832599118943</c:v>
                </c:pt>
                <c:pt idx="36">
                  <c:v>11.033482142857141</c:v>
                </c:pt>
                <c:pt idx="37">
                  <c:v>11.61630218687873</c:v>
                </c:pt>
                <c:pt idx="38">
                  <c:v>9.598173515981733</c:v>
                </c:pt>
                <c:pt idx="39">
                  <c:v>11.624254473161031</c:v>
                </c:pt>
                <c:pt idx="40">
                  <c:v>31.002178649237479</c:v>
                </c:pt>
                <c:pt idx="41">
                  <c:v>14.37022900763359</c:v>
                </c:pt>
                <c:pt idx="42">
                  <c:v>11.93638170974155</c:v>
                </c:pt>
                <c:pt idx="43">
                  <c:v>14.84186046511628</c:v>
                </c:pt>
                <c:pt idx="44">
                  <c:v>7.3415637860082308</c:v>
                </c:pt>
                <c:pt idx="45">
                  <c:v>16.453744493392069</c:v>
                </c:pt>
                <c:pt idx="46">
                  <c:v>11.14229249011858</c:v>
                </c:pt>
                <c:pt idx="47">
                  <c:v>11.15725806451613</c:v>
                </c:pt>
                <c:pt idx="48">
                  <c:v>16.710992907801419</c:v>
                </c:pt>
              </c:numCache>
            </c:numRef>
          </c:yVal>
          <c:smooth val="0"/>
          <c:extLst>
            <c:ext xmlns:c16="http://schemas.microsoft.com/office/drawing/2014/chart" uri="{C3380CC4-5D6E-409C-BE32-E72D297353CC}">
              <c16:uniqueId val="{00000000-FDAF-4ED0-9675-493808A95A35}"/>
            </c:ext>
          </c:extLst>
        </c:ser>
        <c:ser>
          <c:idx val="1"/>
          <c:order val="1"/>
          <c:tx>
            <c:v>2015</c:v>
          </c:tx>
          <c:spPr>
            <a:ln w="25400" cap="rnd">
              <a:noFill/>
              <a:round/>
            </a:ln>
            <a:effectLst/>
          </c:spPr>
          <c:marker>
            <c:symbol val="circle"/>
            <c:size val="5"/>
            <c:spPr>
              <a:solidFill>
                <a:schemeClr val="accent2"/>
              </a:solidFill>
              <a:ln w="9525">
                <a:solidFill>
                  <a:schemeClr val="accent2"/>
                </a:solidFill>
              </a:ln>
              <a:effectLst/>
            </c:spPr>
          </c:marker>
          <c:xVal>
            <c:numRef>
              <c:f>Pb!$D$52:$D$109</c:f>
              <c:numCache>
                <c:formatCode>[$-409]mmmmm;@</c:formatCode>
                <c:ptCount val="58"/>
                <c:pt idx="0">
                  <c:v>41652</c:v>
                </c:pt>
                <c:pt idx="1">
                  <c:v>41652</c:v>
                </c:pt>
                <c:pt idx="2">
                  <c:v>41652</c:v>
                </c:pt>
                <c:pt idx="3">
                  <c:v>41652</c:v>
                </c:pt>
                <c:pt idx="4">
                  <c:v>41672</c:v>
                </c:pt>
                <c:pt idx="5">
                  <c:v>41672</c:v>
                </c:pt>
                <c:pt idx="6">
                  <c:v>41672</c:v>
                </c:pt>
                <c:pt idx="7">
                  <c:v>41672</c:v>
                </c:pt>
                <c:pt idx="8">
                  <c:v>41716</c:v>
                </c:pt>
                <c:pt idx="9">
                  <c:v>41716</c:v>
                </c:pt>
                <c:pt idx="10">
                  <c:v>41716</c:v>
                </c:pt>
                <c:pt idx="11">
                  <c:v>41716</c:v>
                </c:pt>
                <c:pt idx="12">
                  <c:v>41737</c:v>
                </c:pt>
                <c:pt idx="13">
                  <c:v>41739</c:v>
                </c:pt>
                <c:pt idx="14">
                  <c:v>41737</c:v>
                </c:pt>
                <c:pt idx="15">
                  <c:v>41737</c:v>
                </c:pt>
                <c:pt idx="16">
                  <c:v>41737</c:v>
                </c:pt>
                <c:pt idx="17">
                  <c:v>41773</c:v>
                </c:pt>
                <c:pt idx="18">
                  <c:v>41783</c:v>
                </c:pt>
                <c:pt idx="19">
                  <c:v>41773</c:v>
                </c:pt>
                <c:pt idx="20">
                  <c:v>41773</c:v>
                </c:pt>
                <c:pt idx="21">
                  <c:v>41785</c:v>
                </c:pt>
                <c:pt idx="22">
                  <c:v>41808</c:v>
                </c:pt>
                <c:pt idx="23">
                  <c:v>41808</c:v>
                </c:pt>
                <c:pt idx="24">
                  <c:v>41808</c:v>
                </c:pt>
                <c:pt idx="25">
                  <c:v>41808</c:v>
                </c:pt>
                <c:pt idx="26">
                  <c:v>41812</c:v>
                </c:pt>
                <c:pt idx="27">
                  <c:v>41812</c:v>
                </c:pt>
                <c:pt idx="28">
                  <c:v>41842</c:v>
                </c:pt>
                <c:pt idx="29">
                  <c:v>41842</c:v>
                </c:pt>
                <c:pt idx="30">
                  <c:v>41842</c:v>
                </c:pt>
                <c:pt idx="31">
                  <c:v>41842</c:v>
                </c:pt>
                <c:pt idx="32">
                  <c:v>41836</c:v>
                </c:pt>
                <c:pt idx="33">
                  <c:v>41836</c:v>
                </c:pt>
                <c:pt idx="34">
                  <c:v>41876</c:v>
                </c:pt>
                <c:pt idx="35">
                  <c:v>41876</c:v>
                </c:pt>
                <c:pt idx="36">
                  <c:v>41876</c:v>
                </c:pt>
                <c:pt idx="37">
                  <c:v>41876</c:v>
                </c:pt>
                <c:pt idx="38">
                  <c:v>41869</c:v>
                </c:pt>
                <c:pt idx="39">
                  <c:v>41892</c:v>
                </c:pt>
                <c:pt idx="40">
                  <c:v>41892</c:v>
                </c:pt>
                <c:pt idx="41">
                  <c:v>41892</c:v>
                </c:pt>
                <c:pt idx="42">
                  <c:v>41885</c:v>
                </c:pt>
                <c:pt idx="43">
                  <c:v>41885</c:v>
                </c:pt>
                <c:pt idx="44">
                  <c:v>41939</c:v>
                </c:pt>
                <c:pt idx="45">
                  <c:v>41939</c:v>
                </c:pt>
                <c:pt idx="46">
                  <c:v>41939</c:v>
                </c:pt>
                <c:pt idx="47">
                  <c:v>41939</c:v>
                </c:pt>
                <c:pt idx="48">
                  <c:v>41920</c:v>
                </c:pt>
                <c:pt idx="49">
                  <c:v>41920</c:v>
                </c:pt>
                <c:pt idx="50">
                  <c:v>41966</c:v>
                </c:pt>
                <c:pt idx="51">
                  <c:v>41966</c:v>
                </c:pt>
                <c:pt idx="52">
                  <c:v>41966</c:v>
                </c:pt>
                <c:pt idx="53">
                  <c:v>41966</c:v>
                </c:pt>
                <c:pt idx="54">
                  <c:v>42001</c:v>
                </c:pt>
                <c:pt idx="55">
                  <c:v>42001</c:v>
                </c:pt>
                <c:pt idx="56">
                  <c:v>42001</c:v>
                </c:pt>
                <c:pt idx="57">
                  <c:v>42001</c:v>
                </c:pt>
              </c:numCache>
            </c:numRef>
          </c:xVal>
          <c:yVal>
            <c:numRef>
              <c:f>Pb!$G$52:$G$109</c:f>
              <c:numCache>
                <c:formatCode>#,##0.0</c:formatCode>
                <c:ptCount val="58"/>
                <c:pt idx="0">
                  <c:v>20.490566037735839</c:v>
                </c:pt>
                <c:pt idx="1">
                  <c:v>16.07839721254355</c:v>
                </c:pt>
                <c:pt idx="2">
                  <c:v>17.599388379204889</c:v>
                </c:pt>
                <c:pt idx="3">
                  <c:v>13.5</c:v>
                </c:pt>
                <c:pt idx="4">
                  <c:v>17.977161500815669</c:v>
                </c:pt>
                <c:pt idx="5">
                  <c:v>20.928792569659439</c:v>
                </c:pt>
                <c:pt idx="6">
                  <c:v>16.384057971014499</c:v>
                </c:pt>
                <c:pt idx="7">
                  <c:v>14.087431693989069</c:v>
                </c:pt>
                <c:pt idx="8">
                  <c:v>14.337186897880541</c:v>
                </c:pt>
                <c:pt idx="9">
                  <c:v>20.77669902912621</c:v>
                </c:pt>
                <c:pt idx="10">
                  <c:v>12.34098360655738</c:v>
                </c:pt>
                <c:pt idx="11">
                  <c:v>11.5168</c:v>
                </c:pt>
                <c:pt idx="12">
                  <c:v>11.61797752808989</c:v>
                </c:pt>
                <c:pt idx="13">
                  <c:v>18.942231075697212</c:v>
                </c:pt>
                <c:pt idx="14">
                  <c:v>14.566972477064221</c:v>
                </c:pt>
                <c:pt idx="15">
                  <c:v>9.1299826689774708</c:v>
                </c:pt>
                <c:pt idx="16">
                  <c:v>6.8429487179487181</c:v>
                </c:pt>
                <c:pt idx="17">
                  <c:v>8.2549407114624511</c:v>
                </c:pt>
                <c:pt idx="18">
                  <c:v>11.033864541832671</c:v>
                </c:pt>
                <c:pt idx="19">
                  <c:v>6.8508946322067592</c:v>
                </c:pt>
                <c:pt idx="20">
                  <c:v>7.1226321036889342</c:v>
                </c:pt>
                <c:pt idx="21">
                  <c:v>16.65204386839482</c:v>
                </c:pt>
                <c:pt idx="22">
                  <c:v>11.56331006979063</c:v>
                </c:pt>
                <c:pt idx="23">
                  <c:v>10.45454545454545</c:v>
                </c:pt>
                <c:pt idx="24">
                  <c:v>11.244796828543111</c:v>
                </c:pt>
                <c:pt idx="25">
                  <c:v>9.487128712871284</c:v>
                </c:pt>
                <c:pt idx="26">
                  <c:v>17.399209486166001</c:v>
                </c:pt>
                <c:pt idx="27">
                  <c:v>20.17647058823529</c:v>
                </c:pt>
                <c:pt idx="28">
                  <c:v>9.3672869735553395</c:v>
                </c:pt>
                <c:pt idx="29">
                  <c:v>12.438247011952191</c:v>
                </c:pt>
                <c:pt idx="30">
                  <c:v>13.134328358208959</c:v>
                </c:pt>
                <c:pt idx="31">
                  <c:v>14.502492522432711</c:v>
                </c:pt>
                <c:pt idx="32">
                  <c:v>17.367999999999999</c:v>
                </c:pt>
                <c:pt idx="33">
                  <c:v>17.742771684945161</c:v>
                </c:pt>
                <c:pt idx="34">
                  <c:v>9.7755710029791469</c:v>
                </c:pt>
                <c:pt idx="35">
                  <c:v>14.927021696252471</c:v>
                </c:pt>
                <c:pt idx="36">
                  <c:v>7.7808764940239072</c:v>
                </c:pt>
                <c:pt idx="37">
                  <c:v>8.4506480558325041</c:v>
                </c:pt>
                <c:pt idx="38">
                  <c:v>20.61814556331008</c:v>
                </c:pt>
                <c:pt idx="39">
                  <c:v>12.1814556331007</c:v>
                </c:pt>
                <c:pt idx="40">
                  <c:v>10.218037661050539</c:v>
                </c:pt>
                <c:pt idx="41">
                  <c:v>23.944499504459859</c:v>
                </c:pt>
                <c:pt idx="42">
                  <c:v>16.612326043737571</c:v>
                </c:pt>
                <c:pt idx="43">
                  <c:v>6.7702970297029701</c:v>
                </c:pt>
                <c:pt idx="44">
                  <c:v>4.5579567779960684</c:v>
                </c:pt>
                <c:pt idx="45">
                  <c:v>9.314115308151095</c:v>
                </c:pt>
                <c:pt idx="46">
                  <c:v>7.5668292682926843</c:v>
                </c:pt>
                <c:pt idx="47">
                  <c:v>4.8571428571428559</c:v>
                </c:pt>
                <c:pt idx="48">
                  <c:v>20.019920318725099</c:v>
                </c:pt>
                <c:pt idx="49">
                  <c:v>14.675298804780869</c:v>
                </c:pt>
                <c:pt idx="50">
                  <c:v>7.1791338582677158</c:v>
                </c:pt>
                <c:pt idx="51">
                  <c:v>13.34592445328032</c:v>
                </c:pt>
                <c:pt idx="52">
                  <c:v>5.9880597014925403</c:v>
                </c:pt>
                <c:pt idx="53">
                  <c:v>7.962226640159046</c:v>
                </c:pt>
                <c:pt idx="54">
                  <c:v>8.6513944223107533</c:v>
                </c:pt>
                <c:pt idx="55">
                  <c:v>10.922619047619049</c:v>
                </c:pt>
                <c:pt idx="56">
                  <c:v>8.3234714003944763</c:v>
                </c:pt>
                <c:pt idx="57">
                  <c:v>5.1400198609731884</c:v>
                </c:pt>
              </c:numCache>
            </c:numRef>
          </c:yVal>
          <c:smooth val="0"/>
          <c:extLst>
            <c:ext xmlns:c16="http://schemas.microsoft.com/office/drawing/2014/chart" uri="{C3380CC4-5D6E-409C-BE32-E72D297353CC}">
              <c16:uniqueId val="{00000001-FDAF-4ED0-9675-493808A95A35}"/>
            </c:ext>
          </c:extLst>
        </c:ser>
        <c:ser>
          <c:idx val="2"/>
          <c:order val="2"/>
          <c:tx>
            <c:v>2016</c:v>
          </c:tx>
          <c:spPr>
            <a:ln w="25400" cap="rnd">
              <a:noFill/>
              <a:round/>
            </a:ln>
            <a:effectLst/>
          </c:spPr>
          <c:marker>
            <c:symbol val="circle"/>
            <c:size val="5"/>
            <c:spPr>
              <a:solidFill>
                <a:schemeClr val="tx1"/>
              </a:solidFill>
              <a:ln w="9525">
                <a:noFill/>
              </a:ln>
              <a:effectLst/>
            </c:spPr>
          </c:marker>
          <c:xVal>
            <c:numRef>
              <c:f>Pb!$D$110:$D$113</c:f>
              <c:numCache>
                <c:formatCode>[$-409]mmmmm;@</c:formatCode>
                <c:ptCount val="4"/>
                <c:pt idx="0">
                  <c:v>41672</c:v>
                </c:pt>
                <c:pt idx="1">
                  <c:v>41672</c:v>
                </c:pt>
                <c:pt idx="2">
                  <c:v>41672</c:v>
                </c:pt>
                <c:pt idx="3">
                  <c:v>41672</c:v>
                </c:pt>
              </c:numCache>
            </c:numRef>
          </c:xVal>
          <c:yVal>
            <c:numRef>
              <c:f>Pb!$G$110:$G$113</c:f>
              <c:numCache>
                <c:formatCode>#,##0.0</c:formatCode>
                <c:ptCount val="4"/>
                <c:pt idx="0">
                  <c:v>9.298050139275766</c:v>
                </c:pt>
                <c:pt idx="1">
                  <c:v>7.1456888007928647</c:v>
                </c:pt>
                <c:pt idx="2">
                  <c:v>12.95341922695739</c:v>
                </c:pt>
                <c:pt idx="3">
                  <c:v>8.2097902097902136</c:v>
                </c:pt>
              </c:numCache>
            </c:numRef>
          </c:yVal>
          <c:smooth val="0"/>
          <c:extLst>
            <c:ext xmlns:c16="http://schemas.microsoft.com/office/drawing/2014/chart" uri="{C3380CC4-5D6E-409C-BE32-E72D297353CC}">
              <c16:uniqueId val="{00000002-FDAF-4ED0-9675-493808A95A35}"/>
            </c:ext>
          </c:extLst>
        </c:ser>
        <c:dLbls>
          <c:showLegendKey val="0"/>
          <c:showVal val="0"/>
          <c:showCatName val="0"/>
          <c:showSerName val="0"/>
          <c:showPercent val="0"/>
          <c:showBubbleSize val="0"/>
        </c:dLbls>
        <c:axId val="179108048"/>
        <c:axId val="179108608"/>
      </c:scatterChart>
      <c:valAx>
        <c:axId val="179108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Month</a:t>
                </a:r>
              </a:p>
            </c:rich>
          </c:tx>
          <c:layout>
            <c:manualLayout>
              <c:xMode val="edge"/>
              <c:yMode val="edge"/>
              <c:x val="0.43690940975266401"/>
              <c:y val="0.8950985499484319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m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9108608"/>
        <c:crosses val="autoZero"/>
        <c:crossBetween val="midCat"/>
      </c:valAx>
      <c:valAx>
        <c:axId val="179108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mg/kg</a:t>
                </a:r>
              </a:p>
            </c:rich>
          </c:tx>
          <c:layout>
            <c:manualLayout>
              <c:xMode val="edge"/>
              <c:yMode val="edge"/>
              <c:x val="1.233409007260137E-2"/>
              <c:y val="0.3881294342470153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79108048"/>
        <c:crosses val="autoZero"/>
        <c:crossBetween val="midCat"/>
      </c:valAx>
      <c:spPr>
        <a:noFill/>
        <a:ln>
          <a:noFill/>
        </a:ln>
        <a:effectLst/>
      </c:spPr>
    </c:plotArea>
    <c:legend>
      <c:legendPos val="r"/>
      <c:layout>
        <c:manualLayout>
          <c:xMode val="edge"/>
          <c:yMode val="edge"/>
          <c:x val="0.87586826873906831"/>
          <c:y val="0.34506795808902424"/>
          <c:w val="0.12206345535618317"/>
          <c:h val="0.2478287225594358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Time</a:t>
            </a:r>
            <a:r>
              <a:rPr lang="en-US" sz="1800" b="1" baseline="0">
                <a:solidFill>
                  <a:schemeClr val="tx1"/>
                </a:solidFill>
              </a:rPr>
              <a:t> Series of As From 2014-2016</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286820815243966"/>
          <c:y val="0.1852853395952167"/>
          <c:w val="0.74447834080476172"/>
          <c:h val="0.58021841954427189"/>
        </c:manualLayout>
      </c:layout>
      <c:scatterChart>
        <c:scatterStyle val="lineMarker"/>
        <c:varyColors val="0"/>
        <c:ser>
          <c:idx val="0"/>
          <c:order val="0"/>
          <c:tx>
            <c:v>2014</c:v>
          </c:tx>
          <c:spPr>
            <a:ln w="25400" cap="rnd">
              <a:noFill/>
              <a:round/>
            </a:ln>
            <a:effectLst/>
          </c:spPr>
          <c:marker>
            <c:symbol val="circle"/>
            <c:size val="5"/>
            <c:spPr>
              <a:solidFill>
                <a:schemeClr val="accent1"/>
              </a:solidFill>
              <a:ln w="9525">
                <a:solidFill>
                  <a:schemeClr val="accent1"/>
                </a:solidFill>
              </a:ln>
              <a:effectLst/>
            </c:spPr>
          </c:marker>
          <c:xVal>
            <c:numRef>
              <c:f>'[Research of Dan river (elements).xlsx]As'!$D$3:$D$51</c:f>
              <c:numCache>
                <c:formatCode>mmm</c:formatCode>
                <c:ptCount val="49"/>
                <c:pt idx="0">
                  <c:v>41753</c:v>
                </c:pt>
                <c:pt idx="1">
                  <c:v>41750</c:v>
                </c:pt>
                <c:pt idx="2">
                  <c:v>41750</c:v>
                </c:pt>
                <c:pt idx="3">
                  <c:v>41750</c:v>
                </c:pt>
                <c:pt idx="4">
                  <c:v>41750</c:v>
                </c:pt>
                <c:pt idx="5">
                  <c:v>41753</c:v>
                </c:pt>
                <c:pt idx="6">
                  <c:v>41773</c:v>
                </c:pt>
                <c:pt idx="7">
                  <c:v>41787</c:v>
                </c:pt>
                <c:pt idx="8">
                  <c:v>41780</c:v>
                </c:pt>
                <c:pt idx="9">
                  <c:v>41787</c:v>
                </c:pt>
                <c:pt idx="10">
                  <c:v>41781</c:v>
                </c:pt>
                <c:pt idx="11">
                  <c:v>41773</c:v>
                </c:pt>
                <c:pt idx="12">
                  <c:v>41814</c:v>
                </c:pt>
                <c:pt idx="13">
                  <c:v>41807</c:v>
                </c:pt>
                <c:pt idx="14">
                  <c:v>41807</c:v>
                </c:pt>
                <c:pt idx="15">
                  <c:v>41807</c:v>
                </c:pt>
                <c:pt idx="16">
                  <c:v>41807</c:v>
                </c:pt>
                <c:pt idx="17">
                  <c:v>41814</c:v>
                </c:pt>
                <c:pt idx="18">
                  <c:v>41822</c:v>
                </c:pt>
                <c:pt idx="19">
                  <c:v>41849</c:v>
                </c:pt>
                <c:pt idx="20">
                  <c:v>41849</c:v>
                </c:pt>
                <c:pt idx="21">
                  <c:v>41822</c:v>
                </c:pt>
                <c:pt idx="22">
                  <c:v>41849</c:v>
                </c:pt>
                <c:pt idx="23">
                  <c:v>41856</c:v>
                </c:pt>
                <c:pt idx="24">
                  <c:v>41869</c:v>
                </c:pt>
                <c:pt idx="25">
                  <c:v>41869</c:v>
                </c:pt>
                <c:pt idx="26">
                  <c:v>41869</c:v>
                </c:pt>
                <c:pt idx="27">
                  <c:v>41856</c:v>
                </c:pt>
                <c:pt idx="28">
                  <c:v>41869</c:v>
                </c:pt>
                <c:pt idx="29">
                  <c:v>41906</c:v>
                </c:pt>
                <c:pt idx="30">
                  <c:v>41906</c:v>
                </c:pt>
                <c:pt idx="31">
                  <c:v>41911</c:v>
                </c:pt>
                <c:pt idx="32">
                  <c:v>41906</c:v>
                </c:pt>
                <c:pt idx="33">
                  <c:v>41911</c:v>
                </c:pt>
                <c:pt idx="34">
                  <c:v>41911</c:v>
                </c:pt>
                <c:pt idx="35">
                  <c:v>41933</c:v>
                </c:pt>
                <c:pt idx="36">
                  <c:v>41933</c:v>
                </c:pt>
                <c:pt idx="37">
                  <c:v>41933</c:v>
                </c:pt>
                <c:pt idx="38">
                  <c:v>41919</c:v>
                </c:pt>
                <c:pt idx="39">
                  <c:v>41933</c:v>
                </c:pt>
                <c:pt idx="40">
                  <c:v>41919</c:v>
                </c:pt>
                <c:pt idx="41">
                  <c:v>41955</c:v>
                </c:pt>
                <c:pt idx="42">
                  <c:v>41955</c:v>
                </c:pt>
                <c:pt idx="43">
                  <c:v>41955</c:v>
                </c:pt>
                <c:pt idx="44">
                  <c:v>41955</c:v>
                </c:pt>
                <c:pt idx="45">
                  <c:v>41984</c:v>
                </c:pt>
                <c:pt idx="46">
                  <c:v>41984</c:v>
                </c:pt>
                <c:pt idx="47">
                  <c:v>41984</c:v>
                </c:pt>
                <c:pt idx="48">
                  <c:v>41984</c:v>
                </c:pt>
              </c:numCache>
            </c:numRef>
          </c:xVal>
          <c:yVal>
            <c:numRef>
              <c:f>'[Research of Dan river (elements).xlsx]As'!$G$3:$G$51</c:f>
              <c:numCache>
                <c:formatCode>0.000</c:formatCode>
                <c:ptCount val="49"/>
                <c:pt idx="0">
                  <c:v>2.6032388663967607</c:v>
                </c:pt>
                <c:pt idx="1">
                  <c:v>0.77712550607287445</c:v>
                </c:pt>
                <c:pt idx="2">
                  <c:v>0.93693877551020421</c:v>
                </c:pt>
                <c:pt idx="3">
                  <c:v>6.1415607985480944</c:v>
                </c:pt>
                <c:pt idx="4">
                  <c:v>1.5006944444444446</c:v>
                </c:pt>
                <c:pt idx="5">
                  <c:v>2.7349397590361453</c:v>
                </c:pt>
                <c:pt idx="6">
                  <c:v>2.5622775800711746</c:v>
                </c:pt>
                <c:pt idx="7">
                  <c:v>0.80573476702508962</c:v>
                </c:pt>
                <c:pt idx="8">
                  <c:v>1.6824644549763033</c:v>
                </c:pt>
                <c:pt idx="9">
                  <c:v>3.6561085972850678</c:v>
                </c:pt>
                <c:pt idx="10">
                  <c:v>1.36737012987013</c:v>
                </c:pt>
                <c:pt idx="11">
                  <c:v>2.4653679653679652</c:v>
                </c:pt>
                <c:pt idx="12">
                  <c:v>1.5992481203007516</c:v>
                </c:pt>
                <c:pt idx="13">
                  <c:v>0.65384615384615374</c:v>
                </c:pt>
                <c:pt idx="14">
                  <c:v>0.69237288135593222</c:v>
                </c:pt>
                <c:pt idx="15">
                  <c:v>2.1602173913043474</c:v>
                </c:pt>
                <c:pt idx="16">
                  <c:v>2.375</c:v>
                </c:pt>
                <c:pt idx="17">
                  <c:v>2.3555093555093558</c:v>
                </c:pt>
                <c:pt idx="18">
                  <c:v>1.5937397034596374</c:v>
                </c:pt>
                <c:pt idx="19">
                  <c:v>0.66949429037520414</c:v>
                </c:pt>
                <c:pt idx="20">
                  <c:v>4.2544802867383504</c:v>
                </c:pt>
                <c:pt idx="21">
                  <c:v>2.564516129032258</c:v>
                </c:pt>
                <c:pt idx="22">
                  <c:v>1.9376299376299377</c:v>
                </c:pt>
                <c:pt idx="23">
                  <c:v>1.4794326241134752</c:v>
                </c:pt>
                <c:pt idx="24">
                  <c:v>1.410299625468165</c:v>
                </c:pt>
                <c:pt idx="25">
                  <c:v>1.2262773722627736</c:v>
                </c:pt>
                <c:pt idx="26">
                  <c:v>2.9855371900826446</c:v>
                </c:pt>
                <c:pt idx="27">
                  <c:v>2.5229166666666671</c:v>
                </c:pt>
                <c:pt idx="28">
                  <c:v>1.633300099700898</c:v>
                </c:pt>
                <c:pt idx="29">
                  <c:v>2.3853754940711465</c:v>
                </c:pt>
                <c:pt idx="30">
                  <c:v>0.98051689860835001</c:v>
                </c:pt>
                <c:pt idx="31">
                  <c:v>0.87834179357021991</c:v>
                </c:pt>
                <c:pt idx="32">
                  <c:v>2.7964774951076317</c:v>
                </c:pt>
                <c:pt idx="33">
                  <c:v>1.5093802345058627</c:v>
                </c:pt>
                <c:pt idx="34">
                  <c:v>1.7154488517745303</c:v>
                </c:pt>
                <c:pt idx="35">
                  <c:v>0.93618290258449299</c:v>
                </c:pt>
                <c:pt idx="36">
                  <c:v>1.8729910714285714</c:v>
                </c:pt>
                <c:pt idx="37">
                  <c:v>1.6585903083700444</c:v>
                </c:pt>
                <c:pt idx="38">
                  <c:v>2.4553376906318083</c:v>
                </c:pt>
                <c:pt idx="39">
                  <c:v>0.88356164383561631</c:v>
                </c:pt>
                <c:pt idx="40">
                  <c:v>0.99125248508946318</c:v>
                </c:pt>
                <c:pt idx="41">
                  <c:v>0.57880658436213994</c:v>
                </c:pt>
                <c:pt idx="42">
                  <c:v>1.4705765407554672</c:v>
                </c:pt>
                <c:pt idx="43">
                  <c:v>2.9236641221374047</c:v>
                </c:pt>
                <c:pt idx="44">
                  <c:v>1.6174418604651164</c:v>
                </c:pt>
                <c:pt idx="45">
                  <c:v>1.4099290780141847</c:v>
                </c:pt>
                <c:pt idx="46">
                  <c:v>0.94697580645161294</c:v>
                </c:pt>
                <c:pt idx="47">
                  <c:v>1.6023715415019766</c:v>
                </c:pt>
                <c:pt idx="48">
                  <c:v>1.9447136563876655</c:v>
                </c:pt>
              </c:numCache>
            </c:numRef>
          </c:yVal>
          <c:smooth val="0"/>
          <c:extLst>
            <c:ext xmlns:c16="http://schemas.microsoft.com/office/drawing/2014/chart" uri="{C3380CC4-5D6E-409C-BE32-E72D297353CC}">
              <c16:uniqueId val="{00000000-02A6-4FA9-BD80-92C02AF62DE7}"/>
            </c:ext>
          </c:extLst>
        </c:ser>
        <c:ser>
          <c:idx val="1"/>
          <c:order val="1"/>
          <c:tx>
            <c:v>2015</c:v>
          </c:tx>
          <c:spPr>
            <a:ln w="25400" cap="rnd">
              <a:noFill/>
              <a:round/>
            </a:ln>
            <a:effectLst/>
          </c:spPr>
          <c:marker>
            <c:symbol val="circle"/>
            <c:size val="5"/>
            <c:spPr>
              <a:solidFill>
                <a:schemeClr val="accent2"/>
              </a:solidFill>
              <a:ln w="9525">
                <a:solidFill>
                  <a:schemeClr val="accent2"/>
                </a:solidFill>
              </a:ln>
              <a:effectLst/>
            </c:spPr>
          </c:marker>
          <c:xVal>
            <c:numRef>
              <c:f>'[Research of Dan river (elements).xlsx]As'!$D$52:$D$109</c:f>
              <c:numCache>
                <c:formatCode>mmm</c:formatCode>
                <c:ptCount val="58"/>
                <c:pt idx="0">
                  <c:v>41652</c:v>
                </c:pt>
                <c:pt idx="1">
                  <c:v>41652</c:v>
                </c:pt>
                <c:pt idx="2">
                  <c:v>41652</c:v>
                </c:pt>
                <c:pt idx="3">
                  <c:v>41652</c:v>
                </c:pt>
                <c:pt idx="4">
                  <c:v>41672</c:v>
                </c:pt>
                <c:pt idx="5">
                  <c:v>41672</c:v>
                </c:pt>
                <c:pt idx="6">
                  <c:v>41672</c:v>
                </c:pt>
                <c:pt idx="7">
                  <c:v>41672</c:v>
                </c:pt>
                <c:pt idx="8">
                  <c:v>41716</c:v>
                </c:pt>
                <c:pt idx="9">
                  <c:v>41716</c:v>
                </c:pt>
                <c:pt idx="10">
                  <c:v>41716</c:v>
                </c:pt>
                <c:pt idx="11">
                  <c:v>41716</c:v>
                </c:pt>
                <c:pt idx="12">
                  <c:v>41737</c:v>
                </c:pt>
                <c:pt idx="13">
                  <c:v>41737</c:v>
                </c:pt>
                <c:pt idx="14">
                  <c:v>41737</c:v>
                </c:pt>
                <c:pt idx="15">
                  <c:v>41737</c:v>
                </c:pt>
                <c:pt idx="16">
                  <c:v>41739</c:v>
                </c:pt>
                <c:pt idx="17">
                  <c:v>41785</c:v>
                </c:pt>
                <c:pt idx="18">
                  <c:v>41783</c:v>
                </c:pt>
                <c:pt idx="19">
                  <c:v>41773</c:v>
                </c:pt>
                <c:pt idx="20">
                  <c:v>41773</c:v>
                </c:pt>
                <c:pt idx="21">
                  <c:v>41773</c:v>
                </c:pt>
                <c:pt idx="22">
                  <c:v>41808</c:v>
                </c:pt>
                <c:pt idx="23">
                  <c:v>41808</c:v>
                </c:pt>
                <c:pt idx="24">
                  <c:v>41812</c:v>
                </c:pt>
                <c:pt idx="25">
                  <c:v>41812</c:v>
                </c:pt>
                <c:pt idx="26">
                  <c:v>41808</c:v>
                </c:pt>
                <c:pt idx="27">
                  <c:v>41808</c:v>
                </c:pt>
                <c:pt idx="28">
                  <c:v>41842</c:v>
                </c:pt>
                <c:pt idx="29">
                  <c:v>41836</c:v>
                </c:pt>
                <c:pt idx="30">
                  <c:v>41836</c:v>
                </c:pt>
                <c:pt idx="31">
                  <c:v>41842</c:v>
                </c:pt>
                <c:pt idx="32">
                  <c:v>41842</c:v>
                </c:pt>
                <c:pt idx="33">
                  <c:v>41842</c:v>
                </c:pt>
                <c:pt idx="34">
                  <c:v>41869</c:v>
                </c:pt>
                <c:pt idx="35">
                  <c:v>41876</c:v>
                </c:pt>
                <c:pt idx="36">
                  <c:v>41876</c:v>
                </c:pt>
                <c:pt idx="37">
                  <c:v>41876</c:v>
                </c:pt>
                <c:pt idx="38">
                  <c:v>41876</c:v>
                </c:pt>
                <c:pt idx="39">
                  <c:v>41885</c:v>
                </c:pt>
                <c:pt idx="40">
                  <c:v>41892</c:v>
                </c:pt>
                <c:pt idx="41">
                  <c:v>41892</c:v>
                </c:pt>
                <c:pt idx="42">
                  <c:v>41892</c:v>
                </c:pt>
                <c:pt idx="43">
                  <c:v>41885</c:v>
                </c:pt>
                <c:pt idx="44">
                  <c:v>41939</c:v>
                </c:pt>
                <c:pt idx="45">
                  <c:v>41939</c:v>
                </c:pt>
                <c:pt idx="46">
                  <c:v>41920</c:v>
                </c:pt>
                <c:pt idx="47">
                  <c:v>41939</c:v>
                </c:pt>
                <c:pt idx="48">
                  <c:v>41920</c:v>
                </c:pt>
                <c:pt idx="49">
                  <c:v>41939</c:v>
                </c:pt>
                <c:pt idx="50">
                  <c:v>41966</c:v>
                </c:pt>
                <c:pt idx="51">
                  <c:v>41966</c:v>
                </c:pt>
                <c:pt idx="52">
                  <c:v>41966</c:v>
                </c:pt>
                <c:pt idx="53">
                  <c:v>41966</c:v>
                </c:pt>
                <c:pt idx="54">
                  <c:v>42001</c:v>
                </c:pt>
                <c:pt idx="55">
                  <c:v>42001</c:v>
                </c:pt>
                <c:pt idx="56">
                  <c:v>42001</c:v>
                </c:pt>
                <c:pt idx="57">
                  <c:v>42001</c:v>
                </c:pt>
              </c:numCache>
            </c:numRef>
          </c:xVal>
          <c:yVal>
            <c:numRef>
              <c:f>'[Research of Dan river (elements).xlsx]As'!$G$52:$G$109</c:f>
              <c:numCache>
                <c:formatCode>0.000</c:formatCode>
                <c:ptCount val="58"/>
                <c:pt idx="0">
                  <c:v>1.1872013651877134</c:v>
                </c:pt>
                <c:pt idx="1">
                  <c:v>1.2825688073394494</c:v>
                </c:pt>
                <c:pt idx="2">
                  <c:v>1.6271777003484322</c:v>
                </c:pt>
                <c:pt idx="3">
                  <c:v>1.8775471698113209</c:v>
                </c:pt>
                <c:pt idx="4">
                  <c:v>1.0655737704918031</c:v>
                </c:pt>
                <c:pt idx="5">
                  <c:v>1.2655797101449273</c:v>
                </c:pt>
                <c:pt idx="6">
                  <c:v>1.9272445820433435</c:v>
                </c:pt>
                <c:pt idx="7">
                  <c:v>2.1011419249592174</c:v>
                </c:pt>
                <c:pt idx="8">
                  <c:v>0.99087999999999998</c:v>
                </c:pt>
                <c:pt idx="9">
                  <c:v>1.0275409836065574</c:v>
                </c:pt>
                <c:pt idx="10">
                  <c:v>2.2508090614886731</c:v>
                </c:pt>
                <c:pt idx="11">
                  <c:v>1.6682080924855489</c:v>
                </c:pt>
                <c:pt idx="12">
                  <c:v>0.61378205128205143</c:v>
                </c:pt>
                <c:pt idx="13">
                  <c:v>0.77157712305026005</c:v>
                </c:pt>
                <c:pt idx="14">
                  <c:v>1.7350458715596326</c:v>
                </c:pt>
                <c:pt idx="15">
                  <c:v>1.5940074906367043</c:v>
                </c:pt>
                <c:pt idx="16">
                  <c:v>2.191235059760956</c:v>
                </c:pt>
                <c:pt idx="17">
                  <c:v>1.803389830508475</c:v>
                </c:pt>
                <c:pt idx="18">
                  <c:v>1.4314741035856573</c:v>
                </c:pt>
                <c:pt idx="19">
                  <c:v>0.67637088733798612</c:v>
                </c:pt>
                <c:pt idx="20">
                  <c:v>0.66918489065606368</c:v>
                </c:pt>
                <c:pt idx="21">
                  <c:v>0.83616600790513829</c:v>
                </c:pt>
                <c:pt idx="22">
                  <c:v>1.4798418972332017</c:v>
                </c:pt>
                <c:pt idx="23">
                  <c:v>1.2196233894945492</c:v>
                </c:pt>
                <c:pt idx="24">
                  <c:v>2.0355731225296445</c:v>
                </c:pt>
                <c:pt idx="25">
                  <c:v>2.1607843137254901</c:v>
                </c:pt>
                <c:pt idx="26">
                  <c:v>1.0079207920792079</c:v>
                </c:pt>
                <c:pt idx="27">
                  <c:v>1.55493519441675</c:v>
                </c:pt>
                <c:pt idx="28">
                  <c:v>1.590428713858425</c:v>
                </c:pt>
                <c:pt idx="29">
                  <c:v>2.2359999999999998</c:v>
                </c:pt>
                <c:pt idx="30">
                  <c:v>2.0857427716849459</c:v>
                </c:pt>
                <c:pt idx="31">
                  <c:v>2.0677290836653386</c:v>
                </c:pt>
                <c:pt idx="32">
                  <c:v>1.4413320274240939</c:v>
                </c:pt>
                <c:pt idx="33">
                  <c:v>1.35044776119403</c:v>
                </c:pt>
                <c:pt idx="34">
                  <c:v>2.1854436689930217</c:v>
                </c:pt>
                <c:pt idx="35">
                  <c:v>1.1968222442899703</c:v>
                </c:pt>
                <c:pt idx="36">
                  <c:v>2.0039447731755424</c:v>
                </c:pt>
                <c:pt idx="37">
                  <c:v>0.64183266932270922</c:v>
                </c:pt>
                <c:pt idx="38">
                  <c:v>0.87776669990029932</c:v>
                </c:pt>
                <c:pt idx="39">
                  <c:v>0.62673267326732673</c:v>
                </c:pt>
                <c:pt idx="40">
                  <c:v>1.1328047571853321</c:v>
                </c:pt>
                <c:pt idx="41">
                  <c:v>2.8255234297108678</c:v>
                </c:pt>
                <c:pt idx="42">
                  <c:v>2.1724479682854319</c:v>
                </c:pt>
                <c:pt idx="43">
                  <c:v>1.5928429423459245</c:v>
                </c:pt>
                <c:pt idx="44">
                  <c:v>0.82556097560975616</c:v>
                </c:pt>
                <c:pt idx="45">
                  <c:v>0.50684931506849307</c:v>
                </c:pt>
                <c:pt idx="46">
                  <c:v>2.3764940239043826</c:v>
                </c:pt>
                <c:pt idx="47">
                  <c:v>0.41944990176817287</c:v>
                </c:pt>
                <c:pt idx="48">
                  <c:v>1.697011952191235</c:v>
                </c:pt>
                <c:pt idx="49">
                  <c:v>1.0322067594433399</c:v>
                </c:pt>
                <c:pt idx="50">
                  <c:v>0.68517412935323407</c:v>
                </c:pt>
                <c:pt idx="51">
                  <c:v>0.88131212723658048</c:v>
                </c:pt>
                <c:pt idx="52">
                  <c:v>1.5751491053677933</c:v>
                </c:pt>
                <c:pt idx="53">
                  <c:v>0.93149606299212595</c:v>
                </c:pt>
                <c:pt idx="54">
                  <c:v>0.60297914597815305</c:v>
                </c:pt>
                <c:pt idx="55">
                  <c:v>1.0707171314741035</c:v>
                </c:pt>
                <c:pt idx="56">
                  <c:v>0.94852071005917171</c:v>
                </c:pt>
                <c:pt idx="57">
                  <c:v>1.4301587301587302</c:v>
                </c:pt>
              </c:numCache>
            </c:numRef>
          </c:yVal>
          <c:smooth val="0"/>
          <c:extLst>
            <c:ext xmlns:c16="http://schemas.microsoft.com/office/drawing/2014/chart" uri="{C3380CC4-5D6E-409C-BE32-E72D297353CC}">
              <c16:uniqueId val="{00000001-02A6-4FA9-BD80-92C02AF62DE7}"/>
            </c:ext>
          </c:extLst>
        </c:ser>
        <c:ser>
          <c:idx val="2"/>
          <c:order val="2"/>
          <c:tx>
            <c:v>2016</c:v>
          </c:tx>
          <c:spPr>
            <a:ln w="25400" cap="rnd">
              <a:noFill/>
              <a:round/>
            </a:ln>
            <a:effectLst/>
          </c:spPr>
          <c:marker>
            <c:symbol val="circle"/>
            <c:size val="5"/>
            <c:spPr>
              <a:solidFill>
                <a:schemeClr val="tx1"/>
              </a:solidFill>
              <a:ln w="9525">
                <a:noFill/>
              </a:ln>
              <a:effectLst/>
            </c:spPr>
          </c:marker>
          <c:xVal>
            <c:numRef>
              <c:f>'[Research of Dan river (elements).xlsx]As'!$D$110:$D$113</c:f>
              <c:numCache>
                <c:formatCode>mmm</c:formatCode>
                <c:ptCount val="4"/>
                <c:pt idx="0">
                  <c:v>41672</c:v>
                </c:pt>
                <c:pt idx="1">
                  <c:v>41672</c:v>
                </c:pt>
                <c:pt idx="2">
                  <c:v>41672</c:v>
                </c:pt>
                <c:pt idx="3">
                  <c:v>41672</c:v>
                </c:pt>
              </c:numCache>
            </c:numRef>
          </c:xVal>
          <c:yVal>
            <c:numRef>
              <c:f>'[Research of Dan river (elements).xlsx]As'!$G$110:$G$113</c:f>
              <c:numCache>
                <c:formatCode>0.000</c:formatCode>
                <c:ptCount val="4"/>
                <c:pt idx="0">
                  <c:v>0.83072348860257694</c:v>
                </c:pt>
                <c:pt idx="1">
                  <c:v>1.0885793871866296</c:v>
                </c:pt>
                <c:pt idx="2">
                  <c:v>0.7320679320679323</c:v>
                </c:pt>
                <c:pt idx="3">
                  <c:v>1.3760158572844403</c:v>
                </c:pt>
              </c:numCache>
            </c:numRef>
          </c:yVal>
          <c:smooth val="0"/>
          <c:extLst>
            <c:ext xmlns:c16="http://schemas.microsoft.com/office/drawing/2014/chart" uri="{C3380CC4-5D6E-409C-BE32-E72D297353CC}">
              <c16:uniqueId val="{00000002-02A6-4FA9-BD80-92C02AF62DE7}"/>
            </c:ext>
          </c:extLst>
        </c:ser>
        <c:dLbls>
          <c:showLegendKey val="0"/>
          <c:showVal val="0"/>
          <c:showCatName val="0"/>
          <c:showSerName val="0"/>
          <c:showPercent val="0"/>
          <c:showBubbleSize val="0"/>
        </c:dLbls>
        <c:axId val="452736544"/>
        <c:axId val="452740152"/>
      </c:scatterChart>
      <c:valAx>
        <c:axId val="4527365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Month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m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452740152"/>
        <c:crosses val="autoZero"/>
        <c:crossBetween val="midCat"/>
      </c:valAx>
      <c:valAx>
        <c:axId val="452740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mg/kg</a:t>
                </a:r>
              </a:p>
            </c:rich>
          </c:tx>
          <c:layout>
            <c:manualLayout>
              <c:xMode val="edge"/>
              <c:yMode val="edge"/>
              <c:x val="4.7044703581324366E-3"/>
              <c:y val="0.3554696906919234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52736544"/>
        <c:crosses val="autoZero"/>
        <c:crossBetween val="midCat"/>
      </c:valAx>
      <c:spPr>
        <a:noFill/>
        <a:ln>
          <a:noFill/>
        </a:ln>
        <a:effectLst/>
      </c:spPr>
    </c:plotArea>
    <c:legend>
      <c:legendPos val="r"/>
      <c:layout>
        <c:manualLayout>
          <c:xMode val="edge"/>
          <c:yMode val="edge"/>
          <c:x val="0.86823482345271086"/>
          <c:y val="0.36423862394219886"/>
          <c:w val="0.1317651765472892"/>
          <c:h val="0.3078791219201322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609EC-B329-47EB-9EBC-6AD3BD7FF526}" type="datetimeFigureOut">
              <a:rPr lang="en-US" smtClean="0"/>
              <a:t>3/26/2017</a:t>
            </a:fld>
            <a:endParaRPr lang="en-US"/>
          </a:p>
        </p:txBody>
      </p:sp>
      <p:sp>
        <p:nvSpPr>
          <p:cNvPr id="4" name="Slide Image Placeholder 3"/>
          <p:cNvSpPr>
            <a:spLocks noGrp="1" noRot="1" noChangeAspect="1"/>
          </p:cNvSpPr>
          <p:nvPr>
            <p:ph type="sldImg" idx="2"/>
          </p:nvPr>
        </p:nvSpPr>
        <p:spPr>
          <a:xfrm>
            <a:off x="1500188" y="1143000"/>
            <a:ext cx="3857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420C3-D2D1-4251-AEB1-0857CDB0AD1F}" type="slidenum">
              <a:rPr lang="en-US" smtClean="0"/>
              <a:t>‹#›</a:t>
            </a:fld>
            <a:endParaRPr lang="en-US"/>
          </a:p>
        </p:txBody>
      </p:sp>
    </p:spTree>
    <p:extLst>
      <p:ext uri="{BB962C8B-B14F-4D97-AF65-F5344CB8AC3E}">
        <p14:creationId xmlns:p14="http://schemas.microsoft.com/office/powerpoint/2010/main" val="3037854446"/>
      </p:ext>
    </p:extLst>
  </p:cSld>
  <p:clrMap bg1="lt1" tx1="dk1" bg2="lt2" tx2="dk2" accent1="accent1" accent2="accent2" accent3="accent3" accent4="accent4" accent5="accent5" accent6="accent6" hlink="hlink" folHlink="folHlink"/>
  <p:notesStyle>
    <a:lvl1pPr marL="0" algn="l" defTabSz="843894" rtl="0" eaLnBrk="1" latinLnBrk="0" hangingPunct="1">
      <a:defRPr sz="1108" kern="1200">
        <a:solidFill>
          <a:schemeClr val="tx1"/>
        </a:solidFill>
        <a:latin typeface="+mn-lt"/>
        <a:ea typeface="+mn-ea"/>
        <a:cs typeface="+mn-cs"/>
      </a:defRPr>
    </a:lvl1pPr>
    <a:lvl2pPr marL="421948" algn="l" defTabSz="843894" rtl="0" eaLnBrk="1" latinLnBrk="0" hangingPunct="1">
      <a:defRPr sz="1108" kern="1200">
        <a:solidFill>
          <a:schemeClr val="tx1"/>
        </a:solidFill>
        <a:latin typeface="+mn-lt"/>
        <a:ea typeface="+mn-ea"/>
        <a:cs typeface="+mn-cs"/>
      </a:defRPr>
    </a:lvl2pPr>
    <a:lvl3pPr marL="843894" algn="l" defTabSz="843894" rtl="0" eaLnBrk="1" latinLnBrk="0" hangingPunct="1">
      <a:defRPr sz="1108" kern="1200">
        <a:solidFill>
          <a:schemeClr val="tx1"/>
        </a:solidFill>
        <a:latin typeface="+mn-lt"/>
        <a:ea typeface="+mn-ea"/>
        <a:cs typeface="+mn-cs"/>
      </a:defRPr>
    </a:lvl3pPr>
    <a:lvl4pPr marL="1265843" algn="l" defTabSz="843894" rtl="0" eaLnBrk="1" latinLnBrk="0" hangingPunct="1">
      <a:defRPr sz="1108" kern="1200">
        <a:solidFill>
          <a:schemeClr val="tx1"/>
        </a:solidFill>
        <a:latin typeface="+mn-lt"/>
        <a:ea typeface="+mn-ea"/>
        <a:cs typeface="+mn-cs"/>
      </a:defRPr>
    </a:lvl4pPr>
    <a:lvl5pPr marL="1687789" algn="l" defTabSz="843894" rtl="0" eaLnBrk="1" latinLnBrk="0" hangingPunct="1">
      <a:defRPr sz="1108" kern="1200">
        <a:solidFill>
          <a:schemeClr val="tx1"/>
        </a:solidFill>
        <a:latin typeface="+mn-lt"/>
        <a:ea typeface="+mn-ea"/>
        <a:cs typeface="+mn-cs"/>
      </a:defRPr>
    </a:lvl5pPr>
    <a:lvl6pPr marL="2109737" algn="l" defTabSz="843894" rtl="0" eaLnBrk="1" latinLnBrk="0" hangingPunct="1">
      <a:defRPr sz="1108" kern="1200">
        <a:solidFill>
          <a:schemeClr val="tx1"/>
        </a:solidFill>
        <a:latin typeface="+mn-lt"/>
        <a:ea typeface="+mn-ea"/>
        <a:cs typeface="+mn-cs"/>
      </a:defRPr>
    </a:lvl6pPr>
    <a:lvl7pPr marL="2531685" algn="l" defTabSz="843894" rtl="0" eaLnBrk="1" latinLnBrk="0" hangingPunct="1">
      <a:defRPr sz="1108" kern="1200">
        <a:solidFill>
          <a:schemeClr val="tx1"/>
        </a:solidFill>
        <a:latin typeface="+mn-lt"/>
        <a:ea typeface="+mn-ea"/>
        <a:cs typeface="+mn-cs"/>
      </a:defRPr>
    </a:lvl7pPr>
    <a:lvl8pPr marL="2953632" algn="l" defTabSz="843894" rtl="0" eaLnBrk="1" latinLnBrk="0" hangingPunct="1">
      <a:defRPr sz="1108" kern="1200">
        <a:solidFill>
          <a:schemeClr val="tx1"/>
        </a:solidFill>
        <a:latin typeface="+mn-lt"/>
        <a:ea typeface="+mn-ea"/>
        <a:cs typeface="+mn-cs"/>
      </a:defRPr>
    </a:lvl8pPr>
    <a:lvl9pPr marL="3375580" algn="l" defTabSz="843894" rtl="0" eaLnBrk="1" latinLnBrk="0" hangingPunct="1">
      <a:defRPr sz="11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1143000"/>
            <a:ext cx="38576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420C3-D2D1-4251-AEB1-0857CDB0AD1F}" type="slidenum">
              <a:rPr lang="en-US" smtClean="0"/>
              <a:t>1</a:t>
            </a:fld>
            <a:endParaRPr lang="en-US"/>
          </a:p>
        </p:txBody>
      </p:sp>
    </p:spTree>
    <p:extLst>
      <p:ext uri="{BB962C8B-B14F-4D97-AF65-F5344CB8AC3E}">
        <p14:creationId xmlns:p14="http://schemas.microsoft.com/office/powerpoint/2010/main" val="276882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5368695"/>
            <a:ext cx="27432000" cy="7064585"/>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B069B9-1CDD-4879-B59F-2E6D9D5EA8D6}"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211649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069B9-1CDD-4879-B59F-2E6D9D5EA8D6}"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289249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557867"/>
            <a:ext cx="23202900" cy="2479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069B9-1CDD-4879-B59F-2E6D9D5EA8D6}"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338277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069B9-1CDD-4879-B59F-2E6D9D5EA8D6}"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362093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8"/>
            <a:ext cx="31546800" cy="1217167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9581715"/>
            <a:ext cx="31546800" cy="640079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B069B9-1CDD-4879-B59F-2E6D9D5EA8D6}"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275047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B069B9-1CDD-4879-B59F-2E6D9D5EA8D6}"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156659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7172962"/>
            <a:ext cx="15473360" cy="351535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7172962"/>
            <a:ext cx="15549564" cy="351535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B069B9-1CDD-4879-B59F-2E6D9D5EA8D6}"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153599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069B9-1CDD-4879-B59F-2E6D9D5EA8D6}"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370701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069B9-1CDD-4879-B59F-2E6D9D5EA8D6}"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306830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4213020"/>
            <a:ext cx="18516600" cy="2079413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778240"/>
            <a:ext cx="11796712" cy="16262775"/>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3B069B9-1CDD-4879-B59F-2E6D9D5EA8D6}"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428934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778240"/>
            <a:ext cx="11796712" cy="16262775"/>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3B069B9-1CDD-4879-B59F-2E6D9D5EA8D6}"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3486F-D336-4A50-8909-0031DBA1C876}" type="slidenum">
              <a:rPr lang="en-US" smtClean="0"/>
              <a:t>‹#›</a:t>
            </a:fld>
            <a:endParaRPr lang="en-US"/>
          </a:p>
        </p:txBody>
      </p:sp>
    </p:spTree>
    <p:extLst>
      <p:ext uri="{BB962C8B-B14F-4D97-AF65-F5344CB8AC3E}">
        <p14:creationId xmlns:p14="http://schemas.microsoft.com/office/powerpoint/2010/main" val="32233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4800">
                <a:solidFill>
                  <a:schemeClr val="tx1">
                    <a:tint val="75000"/>
                  </a:schemeClr>
                </a:solidFill>
              </a:defRPr>
            </a:lvl1pPr>
          </a:lstStyle>
          <a:p>
            <a:fld id="{A3B069B9-1CDD-4879-B59F-2E6D9D5EA8D6}" type="datetimeFigureOut">
              <a:rPr lang="en-US" smtClean="0"/>
              <a:t>3/26/2017</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4800">
                <a:solidFill>
                  <a:schemeClr val="tx1">
                    <a:tint val="75000"/>
                  </a:schemeClr>
                </a:solidFill>
              </a:defRPr>
            </a:lvl1pPr>
          </a:lstStyle>
          <a:p>
            <a:fld id="{1DD3486F-D336-4A50-8909-0031DBA1C876}" type="slidenum">
              <a:rPr lang="en-US" smtClean="0"/>
              <a:t>‹#›</a:t>
            </a:fld>
            <a:endParaRPr lang="en-US"/>
          </a:p>
        </p:txBody>
      </p:sp>
    </p:spTree>
    <p:extLst>
      <p:ext uri="{BB962C8B-B14F-4D97-AF65-F5344CB8AC3E}">
        <p14:creationId xmlns:p14="http://schemas.microsoft.com/office/powerpoint/2010/main" val="32847484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7.png"/><Relationship Id="rId5" Type="http://schemas.openxmlformats.org/officeDocument/2006/relationships/chart" Target="../charts/chart1.xml"/><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5.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3208" y="45320"/>
            <a:ext cx="33287435" cy="3078960"/>
          </a:xfrm>
          <a:solidFill>
            <a:schemeClr val="bg1"/>
          </a:solidFill>
          <a:ln>
            <a:solidFill>
              <a:schemeClr val="bg1"/>
            </a:solidFill>
          </a:ln>
          <a:effectLst/>
        </p:spPr>
        <p:txBody>
          <a:bodyPr anchor="ctr" anchorCtr="0">
            <a:noAutofit/>
          </a:bodyPr>
          <a:lstStyle/>
          <a:p>
            <a:pPr>
              <a:lnSpc>
                <a:spcPct val="100000"/>
              </a:lnSpc>
              <a:spcBef>
                <a:spcPts val="1200"/>
              </a:spcBef>
            </a:pPr>
            <a:br>
              <a:rPr lang="en-US" sz="5333" b="1" dirty="0">
                <a:latin typeface="Malgun Gothic" panose="020B0503020000020004" pitchFamily="34" charset="-127"/>
                <a:ea typeface="Malgun Gothic" panose="020B0503020000020004" pitchFamily="34" charset="-127"/>
              </a:rPr>
            </a:br>
            <a:r>
              <a:rPr lang="en-US" sz="5333" b="1" dirty="0">
                <a:latin typeface="Malgun Gothic" panose="020B0503020000020004" pitchFamily="34" charset="-127"/>
                <a:ea typeface="Malgun Gothic" panose="020B0503020000020004" pitchFamily="34" charset="-127"/>
              </a:rPr>
              <a:t>Trace Elements in Dan River Sediment after the 2014 Coal Ash Spill</a:t>
            </a:r>
            <a:br>
              <a:rPr lang="en-US" sz="5334" dirty="0">
                <a:latin typeface="Malgun Gothic" panose="020B0503020000020004" pitchFamily="34" charset="-127"/>
                <a:ea typeface="Malgun Gothic" panose="020B0503020000020004" pitchFamily="34" charset="-127"/>
              </a:rPr>
            </a:br>
            <a:r>
              <a:rPr lang="en-US" sz="2400" dirty="0">
                <a:latin typeface="Malgun Gothic" panose="020B0503020000020004" pitchFamily="34" charset="-127"/>
                <a:ea typeface="Malgun Gothic" panose="020B0503020000020004" pitchFamily="34" charset="-127"/>
              </a:rPr>
              <a:t>    </a:t>
            </a:r>
            <a:br>
              <a:rPr lang="en-US" sz="5334" dirty="0">
                <a:latin typeface="Malgun Gothic" panose="020B0503020000020004" pitchFamily="34" charset="-127"/>
                <a:ea typeface="Malgun Gothic" panose="020B0503020000020004" pitchFamily="34" charset="-127"/>
              </a:rPr>
            </a:br>
            <a:r>
              <a:rPr lang="en-US" sz="4267" b="1" dirty="0">
                <a:latin typeface="Malgun Gothic" panose="020B0503020000020004" pitchFamily="34" charset="-127"/>
                <a:ea typeface="Malgun Gothic" panose="020B0503020000020004" pitchFamily="34" charset="-127"/>
              </a:rPr>
              <a:t>Ricardo P. Fernandez, Caleb Shockley, and Madeline E. Schreiber</a:t>
            </a:r>
            <a:br>
              <a:rPr lang="en-US" sz="4800" b="1" dirty="0">
                <a:latin typeface="Malgun Gothic" panose="020B0503020000020004" pitchFamily="34" charset="-127"/>
                <a:ea typeface="Malgun Gothic" panose="020B0503020000020004" pitchFamily="34" charset="-127"/>
              </a:rPr>
            </a:br>
            <a:r>
              <a:rPr lang="en-US" sz="3600" b="1" dirty="0">
                <a:latin typeface="Malgun Gothic" panose="020B0503020000020004" pitchFamily="34" charset="-127"/>
                <a:ea typeface="Malgun Gothic" panose="020B0503020000020004" pitchFamily="34" charset="-127"/>
              </a:rPr>
              <a:t>Department of Geosciences, Virginia Tech; Blacksburg, VA 24060</a:t>
            </a:r>
            <a:br>
              <a:rPr lang="en-US" sz="5334" dirty="0">
                <a:latin typeface="Malgun Gothic" panose="020B0503020000020004" pitchFamily="34" charset="-127"/>
                <a:ea typeface="Malgun Gothic" panose="020B0503020000020004" pitchFamily="34" charset="-127"/>
              </a:rPr>
            </a:br>
            <a:endParaRPr lang="en-US" sz="5334" dirty="0">
              <a:latin typeface="Malgun Gothic" panose="020B0503020000020004" pitchFamily="34" charset="-127"/>
              <a:ea typeface="Malgun Gothic" panose="020B0503020000020004" pitchFamily="34" charset="-127"/>
            </a:endParaRPr>
          </a:p>
        </p:txBody>
      </p:sp>
      <p:sp>
        <p:nvSpPr>
          <p:cNvPr id="11" name="Subtitle 2"/>
          <p:cNvSpPr txBox="1">
            <a:spLocks/>
          </p:cNvSpPr>
          <p:nvPr/>
        </p:nvSpPr>
        <p:spPr>
          <a:xfrm>
            <a:off x="24707450" y="3227894"/>
            <a:ext cx="11280272" cy="25571065"/>
          </a:xfrm>
          <a:prstGeom prst="rect">
            <a:avLst/>
          </a:prstGeom>
          <a:ln/>
        </p:spPr>
        <p:style>
          <a:lnRef idx="2">
            <a:schemeClr val="accent2"/>
          </a:lnRef>
          <a:fillRef idx="1">
            <a:schemeClr val="lt1"/>
          </a:fillRef>
          <a:effectRef idx="0">
            <a:schemeClr val="accent2"/>
          </a:effectRef>
          <a:fontRef idx="minor">
            <a:schemeClr val="dk1"/>
          </a:fontRef>
        </p:style>
        <p:txBody>
          <a:bodyPr vert="horz" lIns="81280" tIns="40640" rIns="81280" bIns="40640" rtlCol="0">
            <a:norm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pPr algn="l"/>
            <a:endParaRPr lang="en-US" sz="3200" b="1" u="sng"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l"/>
            <a:endParaRPr lang="en-US" sz="3200" b="1" u="sng"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l"/>
            <a:endParaRPr lang="en-US" sz="3200" b="1" u="sng"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l"/>
            <a:endParaRPr lang="en-US" sz="3200" b="1" u="sng"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l"/>
            <a:endParaRPr lang="en-US" sz="3200" b="1" u="sng"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l"/>
            <a:endParaRPr lang="en-US" sz="3200" b="1" u="sng"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l"/>
            <a:endParaRPr lang="en-US" sz="3200" b="1" u="sng"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l"/>
            <a:endParaRPr lang="en-US" sz="3200" b="1" u="sng"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l"/>
            <a:endParaRPr lang="en-US" sz="3200" b="1" u="sng"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l"/>
            <a:endParaRPr lang="en-US" sz="3200" b="1" u="sng" dirty="0">
              <a:latin typeface="Malgun Gothic" panose="020B0503020000020004" pitchFamily="34" charset="-127"/>
              <a:ea typeface="Malgun Gothic" panose="020B0503020000020004" pitchFamily="34" charset="-127"/>
              <a:cs typeface="Malgun Gothic Semilight" panose="020B0502040204020203" pitchFamily="34" charset="-128"/>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9443" y="203315"/>
            <a:ext cx="2926080" cy="2926080"/>
          </a:xfrm>
          <a:prstGeom prst="rect">
            <a:avLst/>
          </a:prstGeom>
        </p:spPr>
      </p:pic>
      <p:sp>
        <p:nvSpPr>
          <p:cNvPr id="39" name="Subtitle 2"/>
          <p:cNvSpPr txBox="1">
            <a:spLocks/>
          </p:cNvSpPr>
          <p:nvPr/>
        </p:nvSpPr>
        <p:spPr>
          <a:xfrm>
            <a:off x="12105606" y="3240517"/>
            <a:ext cx="12350408" cy="25654354"/>
          </a:xfrm>
          <a:prstGeom prst="rect">
            <a:avLst/>
          </a:prstGeom>
          <a:ln/>
        </p:spPr>
        <p:style>
          <a:lnRef idx="2">
            <a:schemeClr val="accent2"/>
          </a:lnRef>
          <a:fillRef idx="1">
            <a:schemeClr val="lt1"/>
          </a:fillRef>
          <a:effectRef idx="0">
            <a:schemeClr val="accent2"/>
          </a:effectRef>
          <a:fontRef idx="minor">
            <a:schemeClr val="dk1"/>
          </a:fontRef>
        </p:style>
        <p:txBody>
          <a:bodyPr vert="horz" lIns="81280" tIns="40640" rIns="81280" bIns="40640" rtlCol="0">
            <a:norm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pPr algn="just">
              <a:lnSpc>
                <a:spcPct val="150000"/>
              </a:lnSpc>
              <a:spcBef>
                <a:spcPts val="533"/>
              </a:spcBef>
            </a:pPr>
            <a:endParaRPr lang="en-US" sz="2133"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lnSpc>
                <a:spcPct val="17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489"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06405" indent="-406405" algn="just" defTabSz="3277251">
              <a:lnSpc>
                <a:spcPct val="100000"/>
              </a:lnSpc>
              <a:spcBef>
                <a:spcPts val="0"/>
              </a:spcBef>
              <a:buFont typeface="Wingdings" panose="05000000000000000000" pitchFamily="2" charset="2"/>
              <a:buChar char="§"/>
            </a:pPr>
            <a:endParaRPr lang="en-US" sz="28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3644"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00000"/>
              </a:lnSpc>
              <a:spcBef>
                <a:spcPts val="0"/>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60000"/>
              </a:lnSpc>
              <a:spcBef>
                <a:spcPts val="0"/>
              </a:spcBef>
            </a:pPr>
            <a:endParaRPr lang="en-US" sz="2840" b="1"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60000"/>
              </a:lnSpc>
              <a:spcBef>
                <a:spcPts val="0"/>
              </a:spcBef>
            </a:pPr>
            <a:endParaRPr lang="en-US" sz="2840" b="1"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60000"/>
              </a:lnSpc>
              <a:spcBef>
                <a:spcPts val="0"/>
              </a:spcBef>
            </a:pPr>
            <a:endParaRPr lang="en-US" sz="2840" b="1"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60000"/>
              </a:lnSpc>
              <a:spcBef>
                <a:spcPts val="0"/>
              </a:spcBef>
            </a:pPr>
            <a:endParaRPr lang="en-US" sz="2840" b="1"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defTabSz="3277251">
              <a:lnSpc>
                <a:spcPct val="160000"/>
              </a:lnSpc>
              <a:spcBef>
                <a:spcPts val="0"/>
              </a:spcBef>
            </a:pPr>
            <a:endParaRPr lang="en-US" sz="2840" b="1" dirty="0">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840" b="1" dirty="0">
              <a:solidFill>
                <a:srgbClr val="FD5B13"/>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indent="406405"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spcBef>
                <a:spcPts val="533"/>
              </a:spcBef>
            </a:pPr>
            <a:endParaRPr lang="en-US" sz="2840"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spcBef>
                <a:spcPts val="533"/>
              </a:spcBef>
            </a:pPr>
            <a:endParaRPr lang="en-US" sz="2133"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lnSpc>
                <a:spcPct val="150000"/>
              </a:lnSpc>
              <a:spcBef>
                <a:spcPts val="533"/>
              </a:spcBef>
            </a:pPr>
            <a:endParaRPr lang="en-US" sz="2133"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lnSpc>
                <a:spcPct val="150000"/>
              </a:lnSpc>
              <a:spcBef>
                <a:spcPts val="533"/>
              </a:spcBef>
            </a:pPr>
            <a:endParaRPr lang="en-US" sz="2133"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lnSpc>
                <a:spcPct val="150000"/>
              </a:lnSpc>
              <a:spcBef>
                <a:spcPts val="533"/>
              </a:spcBef>
            </a:pPr>
            <a:endParaRPr lang="en-US" sz="2133"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lnSpc>
                <a:spcPct val="150000"/>
              </a:lnSpc>
              <a:spcBef>
                <a:spcPts val="533"/>
              </a:spcBef>
            </a:pPr>
            <a:endParaRPr lang="en-US" sz="2133"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indent="406405" algn="just">
              <a:lnSpc>
                <a:spcPct val="100000"/>
              </a:lnSpc>
              <a:spcBef>
                <a:spcPts val="533"/>
              </a:spcBef>
            </a:pPr>
            <a:endParaRPr lang="en-US" sz="2133"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00000"/>
              </a:lnSpc>
              <a:spcBef>
                <a:spcPts val="533"/>
              </a:spcBef>
            </a:pPr>
            <a:endParaRPr lang="en-US" sz="2489" dirty="0">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41" name="Subtitle 2"/>
          <p:cNvSpPr txBox="1">
            <a:spLocks/>
          </p:cNvSpPr>
          <p:nvPr/>
        </p:nvSpPr>
        <p:spPr>
          <a:xfrm>
            <a:off x="556329" y="3240517"/>
            <a:ext cx="11379205" cy="25663888"/>
          </a:xfrm>
          <a:prstGeom prst="rect">
            <a:avLst/>
          </a:prstGeom>
          <a:ln/>
        </p:spPr>
        <p:style>
          <a:lnRef idx="2">
            <a:schemeClr val="accent2"/>
          </a:lnRef>
          <a:fillRef idx="1">
            <a:schemeClr val="lt1"/>
          </a:fillRef>
          <a:effectRef idx="0">
            <a:schemeClr val="accent2"/>
          </a:effectRef>
          <a:fontRef idx="minor">
            <a:schemeClr val="dk1"/>
          </a:fontRef>
        </p:style>
        <p:txBody>
          <a:bodyPr vert="horz" lIns="162560" tIns="162560" rIns="162560" bIns="81280" rtlCol="0">
            <a:no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pPr indent="406405" algn="just">
              <a:lnSpc>
                <a:spcPct val="100000"/>
              </a:lnSpc>
              <a:spcBef>
                <a:spcPts val="0"/>
              </a:spcBef>
              <a:spcAft>
                <a:spcPts val="533"/>
              </a:spcAft>
            </a:pPr>
            <a:endParaRPr lang="en-US" sz="900" dirty="0">
              <a:latin typeface="Malgun Gothic" panose="020B0503020000020004" pitchFamily="34" charset="-127"/>
              <a:ea typeface="Malgun Gothic" panose="020B0503020000020004" pitchFamily="34" charset="-127"/>
              <a:cs typeface="Times New Roman" panose="02020603050405020304" pitchFamily="18" charset="0"/>
            </a:endParaRPr>
          </a:p>
          <a:p>
            <a:pPr indent="406405" algn="just">
              <a:lnSpc>
                <a:spcPct val="100000"/>
              </a:lnSpc>
              <a:spcBef>
                <a:spcPts val="0"/>
              </a:spcBef>
              <a:spcAft>
                <a:spcPts val="533"/>
              </a:spcAft>
            </a:pPr>
            <a:endParaRPr lang="en-US" sz="900" dirty="0">
              <a:latin typeface="Malgun Gothic" panose="020B0503020000020004" pitchFamily="34" charset="-127"/>
              <a:ea typeface="Malgun Gothic" panose="020B0503020000020004" pitchFamily="34" charset="-127"/>
              <a:cs typeface="Times New Roman" panose="02020603050405020304" pitchFamily="18" charset="0"/>
            </a:endParaRPr>
          </a:p>
          <a:p>
            <a:pPr indent="406405" algn="just">
              <a:lnSpc>
                <a:spcPct val="100000"/>
              </a:lnSpc>
              <a:spcBef>
                <a:spcPts val="0"/>
              </a:spcBef>
              <a:spcAft>
                <a:spcPts val="533"/>
              </a:spcAft>
            </a:pPr>
            <a:endParaRPr lang="en-US" sz="900" dirty="0">
              <a:latin typeface="Malgun Gothic" panose="020B0503020000020004" pitchFamily="34" charset="-127"/>
              <a:ea typeface="Malgun Gothic" panose="020B0503020000020004" pitchFamily="34" charset="-127"/>
              <a:cs typeface="Times New Roman" panose="02020603050405020304" pitchFamily="18" charset="0"/>
            </a:endParaRPr>
          </a:p>
          <a:p>
            <a:pPr algn="just">
              <a:lnSpc>
                <a:spcPct val="100000"/>
              </a:lnSpc>
              <a:spcBef>
                <a:spcPts val="0"/>
              </a:spcBef>
            </a:pPr>
            <a:endParaRPr lang="en-US" sz="1400" dirty="0">
              <a:latin typeface="Malgun Gothic" panose="020B0503020000020004" pitchFamily="34" charset="-127"/>
              <a:ea typeface="Malgun Gothic" panose="020B0503020000020004" pitchFamily="34" charset="-127"/>
              <a:cs typeface="Times New Roman" panose="02020603050405020304" pitchFamily="18" charset="0"/>
            </a:endParaRPr>
          </a:p>
          <a:p>
            <a:pPr algn="just">
              <a:lnSpc>
                <a:spcPct val="100000"/>
              </a:lnSpc>
              <a:spcBef>
                <a:spcPts val="0"/>
              </a:spcBef>
            </a:pPr>
            <a:r>
              <a:rPr lang="en-US" sz="2800" dirty="0">
                <a:latin typeface="Malgun Gothic" panose="020B0503020000020004" pitchFamily="34" charset="-127"/>
                <a:ea typeface="Malgun Gothic" panose="020B0503020000020004" pitchFamily="34" charset="-127"/>
                <a:cs typeface="Times New Roman" panose="02020603050405020304" pitchFamily="18" charset="0"/>
              </a:rPr>
              <a:t>On February 2, 2014, an estimated 82,000 tons of coal ash and 27 million gallons of contaminated water were released into the Dan River from a ruptured storm drainage pipe underneath the ash pond at the Duke Energy Stream Station in Eden, NC. Coal ash contains elevated concentrations of trace elements, some of which are toxic, prompting a concern that the ash spill could adversely impact human, aquatic, and environmental health over time.</a:t>
            </a:r>
          </a:p>
          <a:p>
            <a:pPr indent="406405" algn="just">
              <a:lnSpc>
                <a:spcPct val="100000"/>
              </a:lnSpc>
              <a:spcBef>
                <a:spcPts val="0"/>
              </a:spcBef>
              <a:spcAft>
                <a:spcPts val="533"/>
              </a:spcAft>
            </a:pPr>
            <a:endParaRPr lang="en-US" sz="2489" dirty="0">
              <a:latin typeface="Malgun Gothic" panose="020B0503020000020004" pitchFamily="34" charset="-127"/>
              <a:ea typeface="Malgun Gothic" panose="020B0503020000020004" pitchFamily="34" charset="-127"/>
              <a:cs typeface="Times New Roman" panose="02020603050405020304" pitchFamily="18" charset="0"/>
            </a:endParaRPr>
          </a:p>
          <a:p>
            <a:pPr indent="406405" algn="just">
              <a:lnSpc>
                <a:spcPct val="100000"/>
              </a:lnSpc>
              <a:spcBef>
                <a:spcPts val="0"/>
              </a:spcBef>
              <a:spcAft>
                <a:spcPts val="533"/>
              </a:spcAft>
            </a:pPr>
            <a:endParaRPr lang="en-US" sz="2489" dirty="0">
              <a:latin typeface="Malgun Gothic" panose="020B0503020000020004" pitchFamily="34" charset="-127"/>
              <a:ea typeface="Malgun Gothic" panose="020B0503020000020004" pitchFamily="34" charset="-127"/>
              <a:cs typeface="Times New Roman" panose="02020603050405020304" pitchFamily="18" charset="0"/>
            </a:endParaRPr>
          </a:p>
          <a:p>
            <a:pPr indent="406405" algn="just">
              <a:lnSpc>
                <a:spcPct val="100000"/>
              </a:lnSpc>
              <a:spcBef>
                <a:spcPts val="0"/>
              </a:spcBef>
              <a:spcAft>
                <a:spcPts val="533"/>
              </a:spcAft>
            </a:pPr>
            <a:r>
              <a:rPr lang="en-US" sz="2489" dirty="0">
                <a:latin typeface="Malgun Gothic" panose="020B0503020000020004" pitchFamily="34" charset="-127"/>
                <a:ea typeface="Malgun Gothic" panose="020B0503020000020004" pitchFamily="34" charset="-127"/>
                <a:cs typeface="Times New Roman" panose="02020603050405020304" pitchFamily="18" charset="0"/>
              </a:rPr>
              <a:t> </a:t>
            </a:r>
          </a:p>
          <a:p>
            <a:pPr indent="406405" algn="just">
              <a:lnSpc>
                <a:spcPct val="100000"/>
              </a:lnSpc>
              <a:spcBef>
                <a:spcPts val="0"/>
              </a:spcBef>
              <a:spcAft>
                <a:spcPts val="533"/>
              </a:spcAft>
            </a:pPr>
            <a:endParaRPr lang="en-US" sz="2489" dirty="0">
              <a:latin typeface="Malgun Gothic" panose="020B0503020000020004" pitchFamily="34" charset="-127"/>
              <a:ea typeface="Malgun Gothic" panose="020B0503020000020004" pitchFamily="34" charset="-127"/>
              <a:cs typeface="Times New Roman" panose="02020603050405020304" pitchFamily="18" charset="0"/>
            </a:endParaRPr>
          </a:p>
          <a:p>
            <a:pPr marL="406405" indent="-406405" algn="just">
              <a:lnSpc>
                <a:spcPct val="100000"/>
              </a:lnSpc>
              <a:spcBef>
                <a:spcPts val="0"/>
              </a:spcBef>
              <a:spcAft>
                <a:spcPts val="533"/>
              </a:spcAft>
              <a:buFont typeface="Arial" panose="020B0604020202020204" pitchFamily="34" charset="0"/>
              <a:buChar char="•"/>
            </a:pPr>
            <a:endParaRPr lang="en-US" sz="2489" dirty="0">
              <a:latin typeface="Malgun Gothic" panose="020B0503020000020004" pitchFamily="34" charset="-127"/>
              <a:ea typeface="Malgun Gothic" panose="020B0503020000020004" pitchFamily="34" charset="-127"/>
              <a:cs typeface="Times New Roman" panose="02020603050405020304" pitchFamily="18" charset="0"/>
            </a:endParaRPr>
          </a:p>
          <a:p>
            <a:pPr marL="406405" indent="-406405" algn="just">
              <a:lnSpc>
                <a:spcPct val="100000"/>
              </a:lnSpc>
              <a:spcBef>
                <a:spcPts val="0"/>
              </a:spcBef>
              <a:spcAft>
                <a:spcPts val="533"/>
              </a:spcAft>
              <a:buFont typeface="Arial" panose="020B0604020202020204" pitchFamily="34" charset="0"/>
              <a:buChar char="•"/>
            </a:pPr>
            <a:endParaRPr lang="en-US" sz="2489" dirty="0">
              <a:latin typeface="Malgun Gothic" panose="020B0503020000020004" pitchFamily="34" charset="-127"/>
              <a:ea typeface="Malgun Gothic" panose="020B0503020000020004" pitchFamily="34" charset="-127"/>
              <a:cs typeface="Times New Roman" panose="02020603050405020304" pitchFamily="18" charset="0"/>
            </a:endParaRPr>
          </a:p>
          <a:p>
            <a:pPr marL="406405" indent="-406405" algn="just">
              <a:lnSpc>
                <a:spcPct val="100000"/>
              </a:lnSpc>
              <a:spcBef>
                <a:spcPts val="0"/>
              </a:spcBef>
              <a:spcAft>
                <a:spcPts val="533"/>
              </a:spcAft>
              <a:buFont typeface="Arial" panose="020B0604020202020204" pitchFamily="34" charset="0"/>
              <a:buChar char="•"/>
            </a:pPr>
            <a:endParaRPr lang="en-US" sz="2489" dirty="0">
              <a:latin typeface="Malgun Gothic" panose="020B0503020000020004" pitchFamily="34" charset="-127"/>
              <a:ea typeface="Malgun Gothic" panose="020B0503020000020004" pitchFamily="34" charset="-127"/>
              <a:cs typeface="Times New Roman" panose="02020603050405020304" pitchFamily="18" charset="0"/>
            </a:endParaRPr>
          </a:p>
          <a:p>
            <a:pPr defTabSz="3277251">
              <a:lnSpc>
                <a:spcPct val="100000"/>
              </a:lnSpc>
              <a:spcBef>
                <a:spcPts val="0"/>
              </a:spcBef>
            </a:pPr>
            <a:endParaRPr lang="en-US" sz="3911" b="1" dirty="0">
              <a:solidFill>
                <a:srgbClr val="830F0F"/>
              </a:solidFill>
              <a:latin typeface="Malgun Gothic" panose="020B0503020000020004" pitchFamily="34" charset="-127"/>
              <a:ea typeface="Malgun Gothic" panose="020B0503020000020004" pitchFamily="34" charset="-127"/>
              <a:cs typeface="Times New Roman" panose="02020603050405020304" pitchFamily="18" charset="0"/>
            </a:endParaRPr>
          </a:p>
          <a:p>
            <a:pPr defTabSz="3277251">
              <a:lnSpc>
                <a:spcPct val="100000"/>
              </a:lnSpc>
              <a:spcBef>
                <a:spcPts val="0"/>
              </a:spcBef>
            </a:pPr>
            <a:endParaRPr lang="en-US" sz="3911" b="1" dirty="0">
              <a:solidFill>
                <a:srgbClr val="830F0F"/>
              </a:solidFill>
              <a:latin typeface="Malgun Gothic" panose="020B0503020000020004" pitchFamily="34" charset="-127"/>
              <a:ea typeface="Malgun Gothic" panose="020B0503020000020004" pitchFamily="34" charset="-127"/>
              <a:cs typeface="Times New Roman" panose="02020603050405020304" pitchFamily="18" charset="0"/>
            </a:endParaRPr>
          </a:p>
          <a:p>
            <a:pPr defTabSz="3277251">
              <a:lnSpc>
                <a:spcPct val="100000"/>
              </a:lnSpc>
              <a:spcBef>
                <a:spcPts val="0"/>
              </a:spcBef>
            </a:pPr>
            <a:endParaRPr lang="en-US" sz="3911" b="1" dirty="0">
              <a:solidFill>
                <a:srgbClr val="830F0F"/>
              </a:solidFill>
              <a:latin typeface="Malgun Gothic" panose="020B0503020000020004" pitchFamily="34" charset="-127"/>
              <a:ea typeface="Malgun Gothic" panose="020B0503020000020004" pitchFamily="34" charset="-127"/>
              <a:cs typeface="Times New Roman" panose="02020603050405020304" pitchFamily="18" charset="0"/>
            </a:endParaRPr>
          </a:p>
          <a:p>
            <a:pPr algn="l">
              <a:lnSpc>
                <a:spcPct val="150000"/>
              </a:lnSpc>
              <a:spcBef>
                <a:spcPts val="0"/>
              </a:spcBef>
              <a:spcAft>
                <a:spcPts val="533"/>
              </a:spcAft>
            </a:pPr>
            <a:endParaRPr lang="en-US" sz="3911" b="1" dirty="0">
              <a:solidFill>
                <a:srgbClr val="830F0F"/>
              </a:solidFill>
              <a:latin typeface="Malgun Gothic" panose="020B0503020000020004" pitchFamily="34" charset="-127"/>
              <a:ea typeface="Malgun Gothic" panose="020B0503020000020004" pitchFamily="34" charset="-127"/>
              <a:cs typeface="Times New Roman" panose="02020603050405020304" pitchFamily="18" charset="0"/>
            </a:endParaRPr>
          </a:p>
          <a:p>
            <a:pPr indent="406405" algn="l">
              <a:lnSpc>
                <a:spcPct val="100000"/>
              </a:lnSpc>
              <a:spcBef>
                <a:spcPts val="0"/>
              </a:spcBef>
              <a:spcAft>
                <a:spcPts val="533"/>
              </a:spcAft>
            </a:pPr>
            <a:endParaRPr lang="en-US" sz="3556" b="1" u="sng" dirty="0">
              <a:solidFill>
                <a:srgbClr val="830F0F"/>
              </a:solidFill>
              <a:latin typeface="Malgun Gothic" panose="020B0503020000020004" pitchFamily="34" charset="-127"/>
              <a:ea typeface="Malgun Gothic" panose="020B0503020000020004" pitchFamily="34" charset="-127"/>
              <a:cs typeface="Times New Roman" panose="02020603050405020304" pitchFamily="18" charset="0"/>
            </a:endParaRPr>
          </a:p>
          <a:p>
            <a:pPr indent="406405" algn="l">
              <a:lnSpc>
                <a:spcPct val="100000"/>
              </a:lnSpc>
              <a:spcBef>
                <a:spcPts val="0"/>
              </a:spcBef>
              <a:spcAft>
                <a:spcPts val="533"/>
              </a:spcAft>
            </a:pPr>
            <a:endParaRPr lang="en-US" sz="3556" b="1" u="sng" dirty="0">
              <a:solidFill>
                <a:srgbClr val="830F0F"/>
              </a:solidFill>
              <a:latin typeface="Malgun Gothic" panose="020B0503020000020004" pitchFamily="34" charset="-127"/>
              <a:ea typeface="Malgun Gothic" panose="020B0503020000020004" pitchFamily="34" charset="-127"/>
              <a:cs typeface="Times New Roman" panose="02020603050405020304" pitchFamily="18" charset="0"/>
            </a:endParaRPr>
          </a:p>
          <a:p>
            <a:pPr indent="406405" algn="l">
              <a:lnSpc>
                <a:spcPct val="100000"/>
              </a:lnSpc>
              <a:spcBef>
                <a:spcPts val="0"/>
              </a:spcBef>
              <a:spcAft>
                <a:spcPts val="533"/>
              </a:spcAft>
            </a:pPr>
            <a:endParaRPr lang="en-US" sz="2844" dirty="0">
              <a:latin typeface="Malgun Gothic" panose="020B0503020000020004" pitchFamily="34" charset="-127"/>
              <a:ea typeface="Malgun Gothic" panose="020B0503020000020004" pitchFamily="34" charset="-127"/>
              <a:cs typeface="Times New Roman" panose="02020603050405020304" pitchFamily="18" charset="0"/>
            </a:endParaRPr>
          </a:p>
          <a:p>
            <a:pPr indent="406405" algn="just">
              <a:lnSpc>
                <a:spcPct val="100000"/>
              </a:lnSpc>
              <a:spcBef>
                <a:spcPts val="0"/>
              </a:spcBef>
              <a:spcAft>
                <a:spcPts val="533"/>
              </a:spcAft>
            </a:pPr>
            <a:endParaRPr lang="en-US" sz="2489" dirty="0">
              <a:solidFill>
                <a:srgbClr val="830F0F"/>
              </a:solidFill>
              <a:latin typeface="Malgun Gothic" panose="020B0503020000020004" pitchFamily="34" charset="-127"/>
              <a:ea typeface="Malgun Gothic" panose="020B0503020000020004" pitchFamily="34" charset="-127"/>
              <a:cs typeface="Times New Roman" panose="02020603050405020304" pitchFamily="18" charset="0"/>
            </a:endParaRPr>
          </a:p>
          <a:p>
            <a:pPr indent="406405" algn="r">
              <a:lnSpc>
                <a:spcPct val="107000"/>
              </a:lnSpc>
              <a:spcBef>
                <a:spcPts val="0"/>
              </a:spcBef>
              <a:spcAft>
                <a:spcPts val="711"/>
              </a:spcAft>
            </a:pPr>
            <a:endParaRPr lang="en-US" sz="2489" dirty="0">
              <a:solidFill>
                <a:srgbClr val="830F0F"/>
              </a:solidFill>
              <a:latin typeface="Malgun Gothic" panose="020B0503020000020004" pitchFamily="34" charset="-127"/>
              <a:ea typeface="Malgun Gothic" panose="020B0503020000020004" pitchFamily="34" charset="-127"/>
              <a:cs typeface="Times New Roman" panose="02020603050405020304" pitchFamily="18" charset="0"/>
            </a:endParaRPr>
          </a:p>
        </p:txBody>
      </p:sp>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t="12199" b="21723"/>
          <a:stretch/>
        </p:blipFill>
        <p:spPr>
          <a:xfrm>
            <a:off x="1613208" y="638454"/>
            <a:ext cx="4469540" cy="2215009"/>
          </a:xfrm>
          <a:prstGeom prst="rect">
            <a:avLst/>
          </a:prstGeom>
        </p:spPr>
      </p:pic>
      <p:sp>
        <p:nvSpPr>
          <p:cNvPr id="119" name="TextBox 118"/>
          <p:cNvSpPr txBox="1"/>
          <p:nvPr/>
        </p:nvSpPr>
        <p:spPr>
          <a:xfrm>
            <a:off x="27569631" y="26228099"/>
            <a:ext cx="5716231" cy="978729"/>
          </a:xfrm>
          <a:prstGeom prst="rect">
            <a:avLst/>
          </a:prstGeom>
          <a:noFill/>
        </p:spPr>
        <p:txBody>
          <a:bodyPr wrap="square" rtlCol="0">
            <a:spAutoFit/>
          </a:bodyPr>
          <a:lstStyle/>
          <a:p>
            <a:pPr>
              <a:lnSpc>
                <a:spcPct val="120000"/>
              </a:lnSpc>
              <a:spcBef>
                <a:spcPts val="1067"/>
              </a:spcBef>
            </a:pPr>
            <a:r>
              <a:rPr lang="en-US" sz="4800" b="1" u="sng" dirty="0">
                <a:solidFill>
                  <a:srgbClr val="830F0F"/>
                </a:solidFill>
                <a:latin typeface="Malgun Gothic" panose="020B0503020000020004" pitchFamily="34" charset="-127"/>
                <a:ea typeface="Malgun Gothic" panose="020B0503020000020004" pitchFamily="34" charset="-127"/>
                <a:cs typeface="Malgun Gothic Semilight" panose="020B0502040204020203" pitchFamily="34" charset="-128"/>
              </a:rPr>
              <a:t>Acknowledgments</a:t>
            </a:r>
            <a:endParaRPr lang="en-US" sz="4800" b="1"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134" name="TextBox 133"/>
          <p:cNvSpPr txBox="1"/>
          <p:nvPr/>
        </p:nvSpPr>
        <p:spPr>
          <a:xfrm>
            <a:off x="28320924" y="22621810"/>
            <a:ext cx="3438149" cy="978729"/>
          </a:xfrm>
          <a:prstGeom prst="rect">
            <a:avLst/>
          </a:prstGeom>
          <a:noFill/>
        </p:spPr>
        <p:txBody>
          <a:bodyPr wrap="square" rtlCol="0">
            <a:spAutoFit/>
          </a:bodyPr>
          <a:lstStyle/>
          <a:p>
            <a:pPr>
              <a:lnSpc>
                <a:spcPct val="120000"/>
              </a:lnSpc>
              <a:spcBef>
                <a:spcPts val="1067"/>
              </a:spcBef>
            </a:pPr>
            <a:r>
              <a:rPr lang="en-US" sz="4800" b="1" u="sng" dirty="0">
                <a:solidFill>
                  <a:srgbClr val="830F0F"/>
                </a:solidFill>
                <a:latin typeface="Malgun Gothic" panose="020B0503020000020004" pitchFamily="34" charset="-127"/>
                <a:ea typeface="Malgun Gothic" panose="020B0503020000020004" pitchFamily="34" charset="-127"/>
                <a:cs typeface="Malgun Gothic Semilight" panose="020B0502040204020203" pitchFamily="34" charset="-128"/>
              </a:rPr>
              <a:t>References</a:t>
            </a:r>
            <a:endParaRPr lang="en-US" sz="4800" b="1"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16" name="Rectangle 15"/>
          <p:cNvSpPr/>
          <p:nvPr/>
        </p:nvSpPr>
        <p:spPr>
          <a:xfrm>
            <a:off x="17128667" y="3324152"/>
            <a:ext cx="2256515" cy="830997"/>
          </a:xfrm>
          <a:prstGeom prst="rect">
            <a:avLst/>
          </a:prstGeom>
        </p:spPr>
        <p:txBody>
          <a:bodyPr wrap="none">
            <a:spAutoFit/>
          </a:bodyPr>
          <a:lstStyle/>
          <a:p>
            <a:pPr>
              <a:lnSpc>
                <a:spcPct val="100000"/>
              </a:lnSpc>
              <a:spcBef>
                <a:spcPts val="0"/>
              </a:spcBef>
            </a:pPr>
            <a:r>
              <a:rPr lang="en-US" sz="4800" b="1" u="sng" dirty="0">
                <a:solidFill>
                  <a:srgbClr val="830F0F"/>
                </a:solidFill>
                <a:latin typeface="Malgun Gothic" panose="020B0503020000020004" pitchFamily="34" charset="-127"/>
                <a:ea typeface="Malgun Gothic" panose="020B0503020000020004" pitchFamily="34" charset="-127"/>
                <a:cs typeface="Malgun Gothic Semilight" panose="020B0502040204020203" pitchFamily="34" charset="-128"/>
              </a:rPr>
              <a:t>Results</a:t>
            </a:r>
          </a:p>
        </p:txBody>
      </p:sp>
      <p:sp>
        <p:nvSpPr>
          <p:cNvPr id="17" name="Rectangle 16"/>
          <p:cNvSpPr/>
          <p:nvPr/>
        </p:nvSpPr>
        <p:spPr>
          <a:xfrm>
            <a:off x="2890175" y="12604594"/>
            <a:ext cx="6145400" cy="830997"/>
          </a:xfrm>
          <a:prstGeom prst="rect">
            <a:avLst/>
          </a:prstGeom>
        </p:spPr>
        <p:txBody>
          <a:bodyPr wrap="none">
            <a:spAutoFit/>
          </a:bodyPr>
          <a:lstStyle/>
          <a:p>
            <a:pPr indent="406405">
              <a:spcAft>
                <a:spcPts val="533"/>
              </a:spcAft>
            </a:pPr>
            <a:r>
              <a:rPr lang="en-US" sz="4800" b="1" u="sng" dirty="0">
                <a:solidFill>
                  <a:srgbClr val="830F0F"/>
                </a:solidFill>
                <a:latin typeface="Malgun Gothic" panose="020B0503020000020004" pitchFamily="34" charset="-127"/>
                <a:ea typeface="Malgun Gothic" panose="020B0503020000020004" pitchFamily="34" charset="-127"/>
                <a:cs typeface="Times New Roman" panose="02020603050405020304" pitchFamily="18" charset="0"/>
              </a:rPr>
              <a:t>Research Objective</a:t>
            </a:r>
          </a:p>
        </p:txBody>
      </p:sp>
      <p:sp>
        <p:nvSpPr>
          <p:cNvPr id="23" name="Rectangle 22"/>
          <p:cNvSpPr/>
          <p:nvPr/>
        </p:nvSpPr>
        <p:spPr>
          <a:xfrm>
            <a:off x="4394137" y="3397278"/>
            <a:ext cx="3684214" cy="830997"/>
          </a:xfrm>
          <a:prstGeom prst="rect">
            <a:avLst/>
          </a:prstGeom>
        </p:spPr>
        <p:txBody>
          <a:bodyPr wrap="none">
            <a:spAutoFit/>
          </a:bodyPr>
          <a:lstStyle/>
          <a:p>
            <a:pPr>
              <a:lnSpc>
                <a:spcPct val="100000"/>
              </a:lnSpc>
              <a:spcBef>
                <a:spcPts val="0"/>
              </a:spcBef>
            </a:pPr>
            <a:r>
              <a:rPr lang="en-US" sz="4800" b="1" u="sng" dirty="0">
                <a:solidFill>
                  <a:srgbClr val="830F0F"/>
                </a:solidFill>
                <a:latin typeface="Malgun Gothic" panose="020B0503020000020004" pitchFamily="34" charset="-127"/>
                <a:ea typeface="Malgun Gothic" panose="020B0503020000020004" pitchFamily="34" charset="-127"/>
                <a:cs typeface="Times New Roman" panose="02020603050405020304" pitchFamily="18" charset="0"/>
              </a:rPr>
              <a:t>Background</a:t>
            </a:r>
          </a:p>
        </p:txBody>
      </p:sp>
      <p:sp>
        <p:nvSpPr>
          <p:cNvPr id="31" name="Rectangle 30"/>
          <p:cNvSpPr/>
          <p:nvPr/>
        </p:nvSpPr>
        <p:spPr>
          <a:xfrm>
            <a:off x="2580313" y="14414844"/>
            <a:ext cx="7004866" cy="891334"/>
          </a:xfrm>
          <a:prstGeom prst="rect">
            <a:avLst/>
          </a:prstGeom>
        </p:spPr>
        <p:txBody>
          <a:bodyPr wrap="none">
            <a:spAutoFit/>
          </a:bodyPr>
          <a:lstStyle/>
          <a:p>
            <a:pPr>
              <a:lnSpc>
                <a:spcPct val="120000"/>
              </a:lnSpc>
              <a:spcBef>
                <a:spcPts val="0"/>
              </a:spcBef>
            </a:pPr>
            <a:r>
              <a:rPr lang="en-US" sz="4800" b="1" u="sng" dirty="0">
                <a:solidFill>
                  <a:srgbClr val="830F0F"/>
                </a:solidFill>
                <a:latin typeface="Malgun Gothic" panose="020B0503020000020004" pitchFamily="34" charset="-127"/>
                <a:ea typeface="Malgun Gothic" panose="020B0503020000020004" pitchFamily="34" charset="-127"/>
                <a:cs typeface="Malgun Gothic Semilight" panose="020B0502040204020203" pitchFamily="34" charset="-128"/>
              </a:rPr>
              <a:t>Materials and Methods</a:t>
            </a:r>
            <a:endParaRPr lang="en-US" sz="6000" b="1" u="sng" dirty="0">
              <a:solidFill>
                <a:srgbClr val="830F0F"/>
              </a:solidFill>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36" name="Rectangle 35"/>
          <p:cNvSpPr/>
          <p:nvPr/>
        </p:nvSpPr>
        <p:spPr>
          <a:xfrm>
            <a:off x="28320924" y="13235297"/>
            <a:ext cx="3262432" cy="830997"/>
          </a:xfrm>
          <a:prstGeom prst="rect">
            <a:avLst/>
          </a:prstGeom>
        </p:spPr>
        <p:txBody>
          <a:bodyPr wrap="none">
            <a:spAutoFit/>
          </a:bodyPr>
          <a:lstStyle/>
          <a:p>
            <a:r>
              <a:rPr lang="en-US" sz="4800" b="1" u="sng" dirty="0">
                <a:solidFill>
                  <a:srgbClr val="830F0F"/>
                </a:solidFill>
                <a:latin typeface="Malgun Gothic" panose="020B0503020000020004" pitchFamily="34" charset="-127"/>
                <a:ea typeface="Malgun Gothic" panose="020B0503020000020004" pitchFamily="34" charset="-127"/>
                <a:cs typeface="Malgun Gothic Semilight" panose="020B0502040204020203" pitchFamily="34" charset="-128"/>
              </a:rPr>
              <a:t>Discussion</a:t>
            </a:r>
            <a:endParaRPr lang="en-US" sz="4800" dirty="0"/>
          </a:p>
        </p:txBody>
      </p:sp>
      <p:sp>
        <p:nvSpPr>
          <p:cNvPr id="12" name="TextBox 11"/>
          <p:cNvSpPr txBox="1"/>
          <p:nvPr/>
        </p:nvSpPr>
        <p:spPr>
          <a:xfrm>
            <a:off x="696798" y="15289532"/>
            <a:ext cx="10865203" cy="1815882"/>
          </a:xfrm>
          <a:prstGeom prst="rect">
            <a:avLst/>
          </a:prstGeom>
          <a:noFill/>
        </p:spPr>
        <p:txBody>
          <a:bodyPr wrap="square" rtlCol="0">
            <a:spAutoFit/>
          </a:bodyPr>
          <a:lstStyle/>
          <a:p>
            <a:r>
              <a:rPr lang="en-US" sz="2800" dirty="0">
                <a:latin typeface="Malgun Gothic" panose="020B0503020000020004" pitchFamily="34" charset="-127"/>
                <a:ea typeface="Malgun Gothic" panose="020B0503020000020004" pitchFamily="34" charset="-127"/>
              </a:rPr>
              <a:t>Dan River sediment samples were collected by our research group and the Virginia Department of Environmental Quality (DEQ) over a two year period (2014-2016) from sites along the river from Berry Hill Bridge to the Kerr Reservoir (Figure 2).</a:t>
            </a:r>
          </a:p>
        </p:txBody>
      </p:sp>
      <p:graphicFrame>
        <p:nvGraphicFramePr>
          <p:cNvPr id="37" name="Chart 36">
            <a:extLst>
              <a:ext uri="{FF2B5EF4-FFF2-40B4-BE49-F238E27FC236}">
                <a16:creationId xmlns:a16="http://schemas.microsoft.com/office/drawing/2014/main" id="{A1E67482-24C8-4816-BDDE-CB7B3BE5AF14}"/>
              </a:ext>
            </a:extLst>
          </p:cNvPr>
          <p:cNvGraphicFramePr/>
          <p:nvPr>
            <p:extLst>
              <p:ext uri="{D42A27DB-BD31-4B8C-83A1-F6EECF244321}">
                <p14:modId xmlns:p14="http://schemas.microsoft.com/office/powerpoint/2010/main" val="1238430862"/>
              </p:ext>
            </p:extLst>
          </p:nvPr>
        </p:nvGraphicFramePr>
        <p:xfrm>
          <a:off x="12210272" y="12849894"/>
          <a:ext cx="5827424" cy="41832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242E95BA-DDD4-4C0B-93BE-B377093A3E44}"/>
              </a:ext>
            </a:extLst>
          </p:cNvPr>
          <p:cNvGraphicFramePr/>
          <p:nvPr>
            <p:extLst>
              <p:ext uri="{D42A27DB-BD31-4B8C-83A1-F6EECF244321}">
                <p14:modId xmlns:p14="http://schemas.microsoft.com/office/powerpoint/2010/main" val="1466959333"/>
              </p:ext>
            </p:extLst>
          </p:nvPr>
        </p:nvGraphicFramePr>
        <p:xfrm>
          <a:off x="12099494" y="18954965"/>
          <a:ext cx="6140380" cy="5255367"/>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p:nvPr/>
        </p:nvSpPr>
        <p:spPr>
          <a:xfrm>
            <a:off x="19302339" y="6143706"/>
            <a:ext cx="4690518" cy="430887"/>
          </a:xfrm>
          <a:prstGeom prst="rect">
            <a:avLst/>
          </a:prstGeom>
          <a:noFill/>
        </p:spPr>
        <p:txBody>
          <a:bodyPr wrap="square" rtlCol="0">
            <a:spAutoFit/>
          </a:bodyPr>
          <a:lstStyle/>
          <a:p>
            <a:r>
              <a:rPr lang="en-US" sz="2200" b="1" u="sng" dirty="0">
                <a:solidFill>
                  <a:srgbClr val="830F0F"/>
                </a:solidFill>
                <a:latin typeface="Malgun Gothic" panose="020B0503020000020004" pitchFamily="34" charset="-127"/>
                <a:ea typeface="Malgun Gothic" panose="020B0503020000020004" pitchFamily="34" charset="-127"/>
              </a:rPr>
              <a:t>Concentration vs. Distance</a:t>
            </a:r>
          </a:p>
        </p:txBody>
      </p:sp>
      <p:sp>
        <p:nvSpPr>
          <p:cNvPr id="48" name="TextBox 47"/>
          <p:cNvSpPr txBox="1"/>
          <p:nvPr/>
        </p:nvSpPr>
        <p:spPr>
          <a:xfrm>
            <a:off x="13498423" y="6181805"/>
            <a:ext cx="4093087" cy="430887"/>
          </a:xfrm>
          <a:prstGeom prst="rect">
            <a:avLst/>
          </a:prstGeom>
          <a:noFill/>
        </p:spPr>
        <p:txBody>
          <a:bodyPr wrap="square" rtlCol="0">
            <a:spAutoFit/>
          </a:bodyPr>
          <a:lstStyle/>
          <a:p>
            <a:r>
              <a:rPr lang="en-US" sz="2200" b="1" u="sng" dirty="0">
                <a:solidFill>
                  <a:srgbClr val="830F0F"/>
                </a:solidFill>
                <a:latin typeface="Malgun Gothic" panose="020B0503020000020004" pitchFamily="34" charset="-127"/>
                <a:ea typeface="Malgun Gothic" panose="020B0503020000020004" pitchFamily="34" charset="-127"/>
              </a:rPr>
              <a:t>Concentration vs. Time</a:t>
            </a:r>
          </a:p>
        </p:txBody>
      </p:sp>
      <p:sp>
        <p:nvSpPr>
          <p:cNvPr id="22" name="TextBox 21"/>
          <p:cNvSpPr txBox="1">
            <a:spLocks noChangeAspect="1"/>
          </p:cNvSpPr>
          <p:nvPr/>
        </p:nvSpPr>
        <p:spPr>
          <a:xfrm>
            <a:off x="661310" y="23910077"/>
            <a:ext cx="10972800" cy="1302784"/>
          </a:xfrm>
          <a:prstGeom prst="rect">
            <a:avLst/>
          </a:prstGeom>
          <a:noFill/>
        </p:spPr>
        <p:txBody>
          <a:bodyPr wrap="square" rtlCol="0">
            <a:spAutoFit/>
          </a:bodyPr>
          <a:lstStyle/>
          <a:p>
            <a:r>
              <a:rPr lang="en-US" sz="2600" dirty="0">
                <a:latin typeface="Malgun Gothic" panose="020B0503020000020004" pitchFamily="34" charset="-127"/>
                <a:ea typeface="Malgun Gothic" panose="020B0503020000020004" pitchFamily="34" charset="-127"/>
              </a:rPr>
              <a:t>The samples (Figure 3) were microwaved in a CEM Mars Express microwave (Figure 4), digested using EPA Method 3051, and analyzed for trace elements using ICP-MS.</a:t>
            </a:r>
            <a:endParaRPr lang="en-US" sz="2600" dirty="0"/>
          </a:p>
        </p:txBody>
      </p:sp>
      <p:sp>
        <p:nvSpPr>
          <p:cNvPr id="25" name="TextBox 24"/>
          <p:cNvSpPr txBox="1"/>
          <p:nvPr/>
        </p:nvSpPr>
        <p:spPr>
          <a:xfrm>
            <a:off x="24978108" y="23702108"/>
            <a:ext cx="10841861" cy="2585323"/>
          </a:xfrm>
          <a:prstGeom prst="rect">
            <a:avLst/>
          </a:prstGeom>
          <a:noFill/>
        </p:spPr>
        <p:txBody>
          <a:bodyPr wrap="square" rtlCol="0">
            <a:spAutoFit/>
          </a:bodyPr>
          <a:lstStyle/>
          <a:p>
            <a:r>
              <a:rPr lang="en-US" sz="1800" b="1" dirty="0" err="1">
                <a:latin typeface="Malgun Gothic" panose="020B0503020000020004" pitchFamily="34" charset="-127"/>
                <a:ea typeface="Malgun Gothic" panose="020B0503020000020004" pitchFamily="34" charset="-127"/>
              </a:rPr>
              <a:t>Deonarine</a:t>
            </a:r>
            <a:r>
              <a:rPr lang="en-US" sz="1800" b="1" dirty="0">
                <a:latin typeface="Malgun Gothic" panose="020B0503020000020004" pitchFamily="34" charset="-127"/>
                <a:ea typeface="Malgun Gothic" panose="020B0503020000020004" pitchFamily="34" charset="-127"/>
              </a:rPr>
              <a:t>, </a:t>
            </a:r>
            <a:r>
              <a:rPr lang="en-US" sz="1800" b="1" dirty="0" err="1">
                <a:latin typeface="Malgun Gothic" panose="020B0503020000020004" pitchFamily="34" charset="-127"/>
                <a:ea typeface="Malgun Gothic" panose="020B0503020000020004" pitchFamily="34" charset="-127"/>
              </a:rPr>
              <a:t>Amrika</a:t>
            </a:r>
            <a:r>
              <a:rPr lang="en-US" sz="1800" b="1" dirty="0">
                <a:latin typeface="Malgun Gothic" panose="020B0503020000020004" pitchFamily="34" charset="-127"/>
                <a:ea typeface="Malgun Gothic" panose="020B0503020000020004" pitchFamily="34" charset="-127"/>
              </a:rPr>
              <a:t>,. et al. </a:t>
            </a:r>
            <a:r>
              <a:rPr lang="en-US" sz="1800" b="1" i="1" dirty="0">
                <a:latin typeface="Malgun Gothic" panose="020B0503020000020004" pitchFamily="34" charset="-127"/>
                <a:ea typeface="Malgun Gothic" panose="020B0503020000020004" pitchFamily="34" charset="-127"/>
              </a:rPr>
              <a:t>Trace Elements in Coal Ash. </a:t>
            </a:r>
            <a:r>
              <a:rPr lang="en-US" sz="1800" b="1" dirty="0">
                <a:latin typeface="Malgun Gothic" panose="020B0503020000020004" pitchFamily="34" charset="-127"/>
                <a:ea typeface="Malgun Gothic" panose="020B0503020000020004" pitchFamily="34" charset="-127"/>
              </a:rPr>
              <a:t>United States Geological Survey (USGS), 2015, https://pubs.usgs.gov/fs/2015/3037/pdf/fs2015-3037.pdf.</a:t>
            </a:r>
          </a:p>
          <a:p>
            <a:endParaRPr lang="en-US" sz="1800" b="1" dirty="0">
              <a:latin typeface="Malgun Gothic" panose="020B0503020000020004" pitchFamily="34" charset="-127"/>
              <a:ea typeface="Malgun Gothic" panose="020B0503020000020004" pitchFamily="34" charset="-127"/>
            </a:endParaRPr>
          </a:p>
          <a:p>
            <a:r>
              <a:rPr lang="en-US" sz="1800" b="1" dirty="0">
                <a:latin typeface="Malgun Gothic" panose="020B0503020000020004" pitchFamily="34" charset="-127"/>
                <a:ea typeface="Malgun Gothic" panose="020B0503020000020004" pitchFamily="34" charset="-127"/>
              </a:rPr>
              <a:t>NOAA, Screening Quick Reference Tables, http://response.restoration.noaa.gov/environmental-restoration/environmental-assessment-tools/squirt-cards.html</a:t>
            </a:r>
          </a:p>
          <a:p>
            <a:endParaRPr lang="en-US" sz="1800" b="1" dirty="0">
              <a:latin typeface="Malgun Gothic" panose="020B0503020000020004" pitchFamily="34" charset="-127"/>
              <a:ea typeface="Malgun Gothic" panose="020B0503020000020004" pitchFamily="34" charset="-127"/>
            </a:endParaRPr>
          </a:p>
          <a:p>
            <a:r>
              <a:rPr lang="en-US" sz="1800" b="1" dirty="0">
                <a:latin typeface="Malgun Gothic" panose="020B0503020000020004" pitchFamily="34" charset="-127"/>
                <a:ea typeface="Malgun Gothic" panose="020B0503020000020004" pitchFamily="34" charset="-127"/>
              </a:rPr>
              <a:t>Yang, Yi, et al. "Importance of a Nanoscience Approach in the Understanding of Major Aqueous </a:t>
            </a:r>
          </a:p>
          <a:p>
            <a:r>
              <a:rPr lang="en-US" sz="1800" b="1" dirty="0">
                <a:latin typeface="Malgun Gothic" panose="020B0503020000020004" pitchFamily="34" charset="-127"/>
                <a:ea typeface="Malgun Gothic" panose="020B0503020000020004" pitchFamily="34" charset="-127"/>
              </a:rPr>
              <a:t>Contamination Scenarios: Case Study from a Recent Coal Ash Spill." </a:t>
            </a:r>
            <a:r>
              <a:rPr lang="en-US" sz="1800" b="1" i="1" dirty="0">
                <a:latin typeface="Malgun Gothic" panose="020B0503020000020004" pitchFamily="34" charset="-127"/>
                <a:ea typeface="Malgun Gothic" panose="020B0503020000020004" pitchFamily="34" charset="-127"/>
              </a:rPr>
              <a:t>Environmental Science &amp; Technology</a:t>
            </a:r>
            <a:r>
              <a:rPr lang="en-US" sz="1800" b="1" dirty="0">
                <a:latin typeface="Malgun Gothic" panose="020B0503020000020004" pitchFamily="34" charset="-127"/>
                <a:ea typeface="Malgun Gothic" panose="020B0503020000020004" pitchFamily="34" charset="-127"/>
              </a:rPr>
              <a:t> 49.6 (2015): 3375-3382.</a:t>
            </a:r>
          </a:p>
        </p:txBody>
      </p:sp>
      <p:sp>
        <p:nvSpPr>
          <p:cNvPr id="26" name="TextBox 25"/>
          <p:cNvSpPr txBox="1"/>
          <p:nvPr/>
        </p:nvSpPr>
        <p:spPr>
          <a:xfrm>
            <a:off x="24909733" y="27289981"/>
            <a:ext cx="10826553" cy="1384995"/>
          </a:xfrm>
          <a:prstGeom prst="rect">
            <a:avLst/>
          </a:prstGeom>
          <a:noFill/>
        </p:spPr>
        <p:txBody>
          <a:bodyPr wrap="square" rtlCol="0">
            <a:spAutoFit/>
          </a:bodyPr>
          <a:lstStyle/>
          <a:p>
            <a:r>
              <a:rPr lang="en-US" sz="2800" dirty="0">
                <a:latin typeface="Malgun Gothic" panose="020B0503020000020004" pitchFamily="34" charset="-127"/>
                <a:ea typeface="Malgun Gothic" panose="020B0503020000020004" pitchFamily="34" charset="-127"/>
              </a:rPr>
              <a:t>Special thanks to the Virginia Department of Environmental Quality for providing the sediment samples and to the NSF RAPID program for supplying partial funding.</a:t>
            </a:r>
          </a:p>
        </p:txBody>
      </p:sp>
      <p:sp>
        <p:nvSpPr>
          <p:cNvPr id="3" name="TextBox 2"/>
          <p:cNvSpPr txBox="1"/>
          <p:nvPr/>
        </p:nvSpPr>
        <p:spPr>
          <a:xfrm>
            <a:off x="24857890" y="5871411"/>
            <a:ext cx="11284973" cy="492443"/>
          </a:xfrm>
          <a:prstGeom prst="rect">
            <a:avLst/>
          </a:prstGeom>
          <a:noFill/>
        </p:spPr>
        <p:txBody>
          <a:bodyPr wrap="square" rtlCol="0">
            <a:spAutoFit/>
          </a:bodyPr>
          <a:lstStyle/>
          <a:p>
            <a:endParaRPr lang="en-US" sz="2600" dirty="0"/>
          </a:p>
        </p:txBody>
      </p:sp>
      <p:sp>
        <p:nvSpPr>
          <p:cNvPr id="4" name="TextBox 3"/>
          <p:cNvSpPr txBox="1"/>
          <p:nvPr/>
        </p:nvSpPr>
        <p:spPr>
          <a:xfrm>
            <a:off x="24944522" y="12157397"/>
            <a:ext cx="10833035" cy="1384995"/>
          </a:xfrm>
          <a:prstGeom prst="rect">
            <a:avLst/>
          </a:prstGeom>
          <a:noFill/>
        </p:spPr>
        <p:txBody>
          <a:bodyPr wrap="square" rtlCol="0">
            <a:spAutoFit/>
          </a:bodyPr>
          <a:lstStyle/>
          <a:p>
            <a:r>
              <a:rPr lang="en-US" sz="2800" dirty="0">
                <a:latin typeface="Malgun Gothic" panose="020B0503020000020004" pitchFamily="34" charset="-127"/>
                <a:ea typeface="Malgun Gothic" panose="020B0503020000020004" pitchFamily="34" charset="-127"/>
              </a:rPr>
              <a:t>Results of a correlation analysis (Figure 11) show that most of the trace elements are correlated with each other and with Fe.</a:t>
            </a:r>
          </a:p>
          <a:p>
            <a:endParaRPr lang="en-US" sz="2800" dirty="0">
              <a:latin typeface="Malgun Gothic" panose="020B0503020000020004" pitchFamily="34" charset="-127"/>
              <a:ea typeface="Malgun Gothic" panose="020B0503020000020004" pitchFamily="34" charset="-127"/>
            </a:endParaRPr>
          </a:p>
        </p:txBody>
      </p:sp>
      <p:sp>
        <p:nvSpPr>
          <p:cNvPr id="5" name="TextBox 4"/>
          <p:cNvSpPr txBox="1"/>
          <p:nvPr/>
        </p:nvSpPr>
        <p:spPr>
          <a:xfrm>
            <a:off x="33080035" y="5818370"/>
            <a:ext cx="2656251" cy="1938992"/>
          </a:xfrm>
          <a:prstGeom prst="rect">
            <a:avLst/>
          </a:prstGeom>
          <a:noFill/>
        </p:spPr>
        <p:txBody>
          <a:bodyPr wrap="square" rtlCol="0">
            <a:spAutoFit/>
          </a:bodyPr>
          <a:lstStyle/>
          <a:p>
            <a:r>
              <a:rPr lang="en-US" sz="2000" dirty="0">
                <a:solidFill>
                  <a:srgbClr val="C00000"/>
                </a:solidFill>
                <a:latin typeface="Malgun Gothic" panose="020B0503020000020004" pitchFamily="34" charset="-127"/>
                <a:ea typeface="Malgun Gothic" panose="020B0503020000020004" pitchFamily="34" charset="-127"/>
              </a:rPr>
              <a:t>Figure 11. </a:t>
            </a:r>
            <a:r>
              <a:rPr lang="en-US" sz="2000" dirty="0">
                <a:latin typeface="Malgun Gothic" panose="020B0503020000020004" pitchFamily="34" charset="-127"/>
                <a:ea typeface="Malgun Gothic" panose="020B0503020000020004" pitchFamily="34" charset="-127"/>
              </a:rPr>
              <a:t>Scatter matrix plot from JMP (SAS) showing correlations between trace elements in river sediment.</a:t>
            </a:r>
          </a:p>
        </p:txBody>
      </p:sp>
      <p:sp>
        <p:nvSpPr>
          <p:cNvPr id="10" name="TextBox 9"/>
          <p:cNvSpPr txBox="1"/>
          <p:nvPr/>
        </p:nvSpPr>
        <p:spPr>
          <a:xfrm>
            <a:off x="550866" y="11369665"/>
            <a:ext cx="11193689" cy="1200329"/>
          </a:xfrm>
          <a:prstGeom prst="rect">
            <a:avLst/>
          </a:prstGeom>
          <a:noFill/>
        </p:spPr>
        <p:txBody>
          <a:bodyPr wrap="square" rtlCol="0">
            <a:spAutoFit/>
          </a:bodyPr>
          <a:lstStyle/>
          <a:p>
            <a:r>
              <a:rPr lang="en-US" sz="2400" dirty="0">
                <a:solidFill>
                  <a:srgbClr val="C00000"/>
                </a:solidFill>
                <a:latin typeface="Malgun Gothic" panose="020B0503020000020004" pitchFamily="34" charset="-127"/>
                <a:ea typeface="Malgun Gothic" panose="020B0503020000020004" pitchFamily="34" charset="-127"/>
              </a:rPr>
              <a:t>Figure 1. </a:t>
            </a:r>
            <a:r>
              <a:rPr lang="en-US" sz="2400" dirty="0">
                <a:latin typeface="Malgun Gothic" panose="020B0503020000020004" pitchFamily="34" charset="-127"/>
                <a:ea typeface="Malgun Gothic" panose="020B0503020000020004" pitchFamily="34" charset="-127"/>
              </a:rPr>
              <a:t>Google Earth image of Duke Energy Coal plant. In the red circle is the ash pond that leaked. The orange dot indicates the source point of the leak due to a breakage of the storm water pipe.</a:t>
            </a:r>
          </a:p>
        </p:txBody>
      </p:sp>
      <p:grpSp>
        <p:nvGrpSpPr>
          <p:cNvPr id="9" name="Group 8"/>
          <p:cNvGrpSpPr>
            <a:grpSpLocks noChangeAspect="1"/>
          </p:cNvGrpSpPr>
          <p:nvPr/>
        </p:nvGrpSpPr>
        <p:grpSpPr>
          <a:xfrm>
            <a:off x="2103346" y="7450978"/>
            <a:ext cx="6609987" cy="3840480"/>
            <a:chOff x="2123285" y="8412340"/>
            <a:chExt cx="6269355" cy="3642569"/>
          </a:xfrm>
        </p:grpSpPr>
        <p:pic>
          <p:nvPicPr>
            <p:cNvPr id="28" name="Picture 27"/>
            <p:cNvPicPr>
              <a:picLocks noChangeAspect="1"/>
            </p:cNvPicPr>
            <p:nvPr/>
          </p:nvPicPr>
          <p:blipFill rotWithShape="1">
            <a:blip r:embed="rId7"/>
            <a:srcRect t="6544"/>
            <a:stretch/>
          </p:blipFill>
          <p:spPr>
            <a:xfrm>
              <a:off x="2123285" y="8412340"/>
              <a:ext cx="6269355" cy="3642569"/>
            </a:xfrm>
            <a:prstGeom prst="rect">
              <a:avLst/>
            </a:prstGeom>
          </p:spPr>
        </p:pic>
        <p:sp>
          <p:nvSpPr>
            <p:cNvPr id="6" name="Oval 5"/>
            <p:cNvSpPr/>
            <p:nvPr/>
          </p:nvSpPr>
          <p:spPr>
            <a:xfrm rot="19070014">
              <a:off x="4524361" y="9948298"/>
              <a:ext cx="1967051" cy="15523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941865" y="10506960"/>
              <a:ext cx="304728" cy="302471"/>
            </a:xfrm>
            <a:prstGeom prst="flowChartConnector">
              <a:avLst/>
            </a:prstGeom>
            <a:solidFill>
              <a:srgbClr val="FD5B13"/>
            </a:solidFill>
            <a:ln>
              <a:solidFill>
                <a:srgbClr val="FD5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725473" y="13505429"/>
            <a:ext cx="11030984" cy="954107"/>
          </a:xfrm>
          <a:prstGeom prst="rect">
            <a:avLst/>
          </a:prstGeom>
          <a:noFill/>
        </p:spPr>
        <p:txBody>
          <a:bodyPr wrap="square" rtlCol="0">
            <a:spAutoFit/>
          </a:bodyPr>
          <a:lstStyle/>
          <a:p>
            <a:r>
              <a:rPr lang="en-US" sz="2800" dirty="0">
                <a:latin typeface="Malgun Gothic" panose="020B0503020000020004" pitchFamily="34" charset="-127"/>
                <a:ea typeface="Malgun Gothic" panose="020B0503020000020004" pitchFamily="34" charset="-127"/>
                <a:cs typeface="Times New Roman" panose="02020603050405020304" pitchFamily="18" charset="0"/>
              </a:rPr>
              <a:t>The objective of the study was to identify coal ash derived trace element signatures in Dan River sediment over space and time.</a:t>
            </a:r>
          </a:p>
        </p:txBody>
      </p:sp>
      <p:sp>
        <p:nvSpPr>
          <p:cNvPr id="46" name="TextBox 45"/>
          <p:cNvSpPr txBox="1"/>
          <p:nvPr/>
        </p:nvSpPr>
        <p:spPr>
          <a:xfrm>
            <a:off x="661310" y="22861849"/>
            <a:ext cx="10630046" cy="830997"/>
          </a:xfrm>
          <a:prstGeom prst="rect">
            <a:avLst/>
          </a:prstGeom>
          <a:noFill/>
        </p:spPr>
        <p:txBody>
          <a:bodyPr wrap="square" rtlCol="0">
            <a:spAutoFit/>
          </a:bodyPr>
          <a:lstStyle/>
          <a:p>
            <a:r>
              <a:rPr lang="en-US" sz="2400" dirty="0">
                <a:solidFill>
                  <a:srgbClr val="C00000"/>
                </a:solidFill>
                <a:latin typeface="Malgun Gothic" panose="020B0503020000020004" pitchFamily="34" charset="-127"/>
                <a:ea typeface="Malgun Gothic" panose="020B0503020000020004" pitchFamily="34" charset="-127"/>
              </a:rPr>
              <a:t>Figure 2.</a:t>
            </a:r>
            <a:r>
              <a:rPr lang="en-US" sz="2400" dirty="0">
                <a:latin typeface="Malgun Gothic" panose="020B0503020000020004" pitchFamily="34" charset="-127"/>
                <a:ea typeface="Malgun Gothic" panose="020B0503020000020004" pitchFamily="34" charset="-127"/>
              </a:rPr>
              <a:t> Dan River (red). Yellow pins are sample sites with the exception of the starting point. The spillage occurred at the pink pin.</a:t>
            </a:r>
          </a:p>
        </p:txBody>
      </p:sp>
      <p:sp>
        <p:nvSpPr>
          <p:cNvPr id="49" name="TextBox 48"/>
          <p:cNvSpPr txBox="1"/>
          <p:nvPr/>
        </p:nvSpPr>
        <p:spPr>
          <a:xfrm>
            <a:off x="12357042" y="4316445"/>
            <a:ext cx="11844670" cy="1815882"/>
          </a:xfrm>
          <a:prstGeom prst="rect">
            <a:avLst/>
          </a:prstGeom>
          <a:noFill/>
        </p:spPr>
        <p:txBody>
          <a:bodyPr wrap="square" rtlCol="0">
            <a:spAutoFit/>
          </a:bodyPr>
          <a:lstStyle/>
          <a:p>
            <a:r>
              <a:rPr lang="en-US" sz="2800" dirty="0">
                <a:latin typeface="Malgun Gothic" panose="020B0503020000020004" pitchFamily="34" charset="-127"/>
                <a:ea typeface="Malgun Gothic" panose="020B0503020000020004" pitchFamily="34" charset="-127"/>
                <a:cs typeface="Malgun Gothic Semilight" panose="020B0502040204020203" pitchFamily="34" charset="-128"/>
              </a:rPr>
              <a:t>Results are shown as concentration over time (Figure 5, 7, 9) or concentration over distance (Figures 6, 8, 10).  We present results for three example trace elements: arsenic (As; Figure 5, 6), chromium (Cr; Figures 7, 8) and lead (</a:t>
            </a:r>
            <a:r>
              <a:rPr lang="en-US" sz="2800" dirty="0" err="1">
                <a:latin typeface="Malgun Gothic" panose="020B0503020000020004" pitchFamily="34" charset="-127"/>
                <a:ea typeface="Malgun Gothic" panose="020B0503020000020004" pitchFamily="34" charset="-127"/>
                <a:cs typeface="Malgun Gothic Semilight" panose="020B0502040204020203" pitchFamily="34" charset="-128"/>
              </a:rPr>
              <a:t>Pb</a:t>
            </a:r>
            <a:r>
              <a:rPr lang="en-US" sz="2800" dirty="0">
                <a:latin typeface="Malgun Gothic" panose="020B0503020000020004" pitchFamily="34" charset="-127"/>
                <a:ea typeface="Malgun Gothic" panose="020B0503020000020004" pitchFamily="34" charset="-127"/>
                <a:cs typeface="Malgun Gothic Semilight" panose="020B0502040204020203" pitchFamily="34" charset="-128"/>
              </a:rPr>
              <a:t>; Figures 9, 10).</a:t>
            </a:r>
            <a:endParaRPr lang="en-US" sz="1000" dirty="0"/>
          </a:p>
        </p:txBody>
      </p:sp>
      <p:sp>
        <p:nvSpPr>
          <p:cNvPr id="52" name="TextBox 51"/>
          <p:cNvSpPr txBox="1"/>
          <p:nvPr/>
        </p:nvSpPr>
        <p:spPr>
          <a:xfrm>
            <a:off x="12478143" y="25798694"/>
            <a:ext cx="11750254" cy="2677656"/>
          </a:xfrm>
          <a:prstGeom prst="rect">
            <a:avLst/>
          </a:prstGeom>
          <a:noFill/>
        </p:spPr>
        <p:txBody>
          <a:bodyPr wrap="square" rtlCol="0">
            <a:spAutoFit/>
          </a:bodyPr>
          <a:lstStyle/>
          <a:p>
            <a:r>
              <a:rPr lang="en-US" sz="2800" dirty="0">
                <a:latin typeface="Malgun Gothic" panose="020B0503020000020004" pitchFamily="34" charset="-127"/>
                <a:ea typeface="Malgun Gothic" panose="020B0503020000020004" pitchFamily="34" charset="-127"/>
                <a:cs typeface="Malgun Gothic Semilight" panose="020B0502040204020203" pitchFamily="34" charset="-128"/>
              </a:rPr>
              <a:t>We compared the concentration data to the Freshwater Sediment Threshold Effects Limit (TEL) from the U.S. Screening Quick Reference Table for Inorganics in Sediment (SQUIRT).  Results of the comparison show exceedances for one sample for As (TEL is 5.9 mg/kg) and 25% of the samples for Cr (TEL is 37.3 mg/kg). There were no exceedances for </a:t>
            </a:r>
            <a:r>
              <a:rPr lang="en-US" sz="2800" dirty="0" err="1">
                <a:latin typeface="Malgun Gothic" panose="020B0503020000020004" pitchFamily="34" charset="-127"/>
                <a:ea typeface="Malgun Gothic" panose="020B0503020000020004" pitchFamily="34" charset="-127"/>
                <a:cs typeface="Malgun Gothic Semilight" panose="020B0502040204020203" pitchFamily="34" charset="-128"/>
              </a:rPr>
              <a:t>Pb</a:t>
            </a:r>
            <a:r>
              <a:rPr lang="en-US" sz="2800" dirty="0">
                <a:latin typeface="Malgun Gothic" panose="020B0503020000020004" pitchFamily="34" charset="-127"/>
                <a:ea typeface="Malgun Gothic" panose="020B0503020000020004" pitchFamily="34" charset="-127"/>
                <a:cs typeface="Malgun Gothic Semilight" panose="020B0502040204020203" pitchFamily="34" charset="-128"/>
              </a:rPr>
              <a:t> (TEL 35 mg/kg), although several samples in 2014 came close.</a:t>
            </a:r>
            <a:endParaRPr lang="en-US" sz="1000" dirty="0"/>
          </a:p>
        </p:txBody>
      </p:sp>
      <p:pic>
        <p:nvPicPr>
          <p:cNvPr id="57" name="Picture 56"/>
          <p:cNvPicPr>
            <a:picLocks noChangeAspect="1"/>
          </p:cNvPicPr>
          <p:nvPr/>
        </p:nvPicPr>
        <p:blipFill rotWithShape="1">
          <a:blip r:embed="rId8">
            <a:extLst>
              <a:ext uri="{28A0092B-C50C-407E-A947-70E740481C1C}">
                <a14:useLocalDpi xmlns:a14="http://schemas.microsoft.com/office/drawing/2010/main" val="0"/>
              </a:ext>
            </a:extLst>
          </a:blip>
          <a:srcRect l="798" r="1"/>
          <a:stretch/>
        </p:blipFill>
        <p:spPr bwMode="auto">
          <a:xfrm>
            <a:off x="25338350" y="4481983"/>
            <a:ext cx="7589520" cy="7769017"/>
          </a:xfrm>
          <a:prstGeom prst="rect">
            <a:avLst/>
          </a:prstGeom>
          <a:noFill/>
          <a:ln>
            <a:noFill/>
          </a:ln>
        </p:spPr>
      </p:pic>
      <p:sp>
        <p:nvSpPr>
          <p:cNvPr id="53" name="TextBox 52"/>
          <p:cNvSpPr txBox="1"/>
          <p:nvPr/>
        </p:nvSpPr>
        <p:spPr>
          <a:xfrm>
            <a:off x="12451458" y="11130685"/>
            <a:ext cx="5659169" cy="1631216"/>
          </a:xfrm>
          <a:prstGeom prst="rect">
            <a:avLst/>
          </a:prstGeom>
          <a:noFill/>
        </p:spPr>
        <p:txBody>
          <a:bodyPr wrap="square" rtlCol="0">
            <a:spAutoFit/>
          </a:bodyPr>
          <a:lstStyle/>
          <a:p>
            <a:r>
              <a:rPr lang="en-US" sz="2000" dirty="0">
                <a:solidFill>
                  <a:srgbClr val="C00000"/>
                </a:solidFill>
                <a:latin typeface="Malgun Gothic" panose="020B0503020000020004" pitchFamily="34" charset="-127"/>
                <a:ea typeface="Malgun Gothic" panose="020B0503020000020004" pitchFamily="34" charset="-127"/>
              </a:rPr>
              <a:t>Figure 5. </a:t>
            </a:r>
            <a:r>
              <a:rPr lang="en-US" sz="2000" dirty="0">
                <a:latin typeface="Malgun Gothic" panose="020B0503020000020004" pitchFamily="34" charset="-127"/>
                <a:ea typeface="Malgun Gothic" panose="020B0503020000020004" pitchFamily="34" charset="-127"/>
              </a:rPr>
              <a:t>Time series of sediment As concentrations (mg/kg) from April 2014-February 2016. Only one sample is over the Threshold Effect Limit (TEL) of 5.9 mg/kg in August 2014.</a:t>
            </a:r>
            <a:endParaRPr lang="en-US" sz="2000" dirty="0">
              <a:solidFill>
                <a:srgbClr val="C00000"/>
              </a:solidFill>
              <a:latin typeface="Malgun Gothic" panose="020B0503020000020004" pitchFamily="34" charset="-127"/>
              <a:ea typeface="Malgun Gothic" panose="020B0503020000020004" pitchFamily="34" charset="-127"/>
            </a:endParaRPr>
          </a:p>
        </p:txBody>
      </p:sp>
      <p:sp>
        <p:nvSpPr>
          <p:cNvPr id="55" name="TextBox 54"/>
          <p:cNvSpPr txBox="1"/>
          <p:nvPr/>
        </p:nvSpPr>
        <p:spPr>
          <a:xfrm>
            <a:off x="17964136" y="10902540"/>
            <a:ext cx="6284351" cy="1938992"/>
          </a:xfrm>
          <a:prstGeom prst="rect">
            <a:avLst/>
          </a:prstGeom>
          <a:noFill/>
        </p:spPr>
        <p:txBody>
          <a:bodyPr wrap="square" rtlCol="0">
            <a:spAutoFit/>
          </a:bodyPr>
          <a:lstStyle/>
          <a:p>
            <a:r>
              <a:rPr lang="en-US" sz="2000" dirty="0">
                <a:solidFill>
                  <a:srgbClr val="C00000"/>
                </a:solidFill>
                <a:latin typeface="Malgun Gothic" panose="020B0503020000020004" pitchFamily="34" charset="-127"/>
                <a:ea typeface="Malgun Gothic" panose="020B0503020000020004" pitchFamily="34" charset="-127"/>
              </a:rPr>
              <a:t>Figure 6. </a:t>
            </a:r>
            <a:r>
              <a:rPr lang="en-US" sz="2000" dirty="0">
                <a:latin typeface="Malgun Gothic" panose="020B0503020000020004" pitchFamily="34" charset="-127"/>
                <a:ea typeface="Malgun Gothic" panose="020B0503020000020004" pitchFamily="34" charset="-127"/>
              </a:rPr>
              <a:t>Arsenic concentration versus distance from the Leakesville boat ramp (LBR) to the Kerr Reservoir (2014-2015). The spill occurred at 6.22km. The Wildlife Access Boat Ramp </a:t>
            </a:r>
            <a:r>
              <a:rPr lang="en-US" sz="2000">
                <a:latin typeface="Malgun Gothic" panose="020B0503020000020004" pitchFamily="34" charset="-127"/>
                <a:ea typeface="Malgun Gothic" panose="020B0503020000020004" pitchFamily="34" charset="-127"/>
              </a:rPr>
              <a:t>(2km </a:t>
            </a:r>
            <a:r>
              <a:rPr lang="en-US" sz="2000" dirty="0">
                <a:latin typeface="Malgun Gothic" panose="020B0503020000020004" pitchFamily="34" charset="-127"/>
                <a:ea typeface="Malgun Gothic" panose="020B0503020000020004" pitchFamily="34" charset="-127"/>
              </a:rPr>
              <a:t>from LBR) registered 1.12 and 1.05 arsenic concentrations in 2014 and 2015 respectively.</a:t>
            </a:r>
          </a:p>
        </p:txBody>
      </p:sp>
      <p:sp>
        <p:nvSpPr>
          <p:cNvPr id="61" name="TextBox 60"/>
          <p:cNvSpPr txBox="1"/>
          <p:nvPr/>
        </p:nvSpPr>
        <p:spPr>
          <a:xfrm>
            <a:off x="12428483" y="17298045"/>
            <a:ext cx="5295707" cy="1323439"/>
          </a:xfrm>
          <a:prstGeom prst="rect">
            <a:avLst/>
          </a:prstGeom>
          <a:noFill/>
        </p:spPr>
        <p:txBody>
          <a:bodyPr wrap="square" rtlCol="0">
            <a:spAutoFit/>
          </a:bodyPr>
          <a:lstStyle/>
          <a:p>
            <a:r>
              <a:rPr lang="en-US" sz="2000" dirty="0">
                <a:solidFill>
                  <a:srgbClr val="C00000"/>
                </a:solidFill>
                <a:latin typeface="Malgun Gothic" panose="020B0503020000020004" pitchFamily="34" charset="-127"/>
                <a:ea typeface="Malgun Gothic" panose="020B0503020000020004" pitchFamily="34" charset="-127"/>
              </a:rPr>
              <a:t>Figure 7. </a:t>
            </a:r>
            <a:r>
              <a:rPr lang="en-US" sz="2000" dirty="0">
                <a:latin typeface="Malgun Gothic" panose="020B0503020000020004" pitchFamily="34" charset="-127"/>
                <a:ea typeface="Malgun Gothic" panose="020B0503020000020004" pitchFamily="34" charset="-127"/>
              </a:rPr>
              <a:t>Time series of sediment Cr concentrations (mg/kg) from April 2014 -February 2016. 25% of samples are over the TEL for Cr of 37.3 mg/kg.</a:t>
            </a:r>
            <a:endParaRPr lang="en-US" sz="2000" dirty="0">
              <a:solidFill>
                <a:srgbClr val="C00000"/>
              </a:solidFill>
              <a:latin typeface="Malgun Gothic" panose="020B0503020000020004" pitchFamily="34" charset="-127"/>
              <a:ea typeface="Malgun Gothic" panose="020B0503020000020004" pitchFamily="34" charset="-127"/>
            </a:endParaRPr>
          </a:p>
        </p:txBody>
      </p:sp>
      <p:sp>
        <p:nvSpPr>
          <p:cNvPr id="62" name="TextBox 61"/>
          <p:cNvSpPr txBox="1"/>
          <p:nvPr/>
        </p:nvSpPr>
        <p:spPr>
          <a:xfrm>
            <a:off x="18458882" y="17187540"/>
            <a:ext cx="6042711" cy="1938992"/>
          </a:xfrm>
          <a:prstGeom prst="rect">
            <a:avLst/>
          </a:prstGeom>
          <a:noFill/>
        </p:spPr>
        <p:txBody>
          <a:bodyPr wrap="square" rtlCol="0">
            <a:spAutoFit/>
          </a:bodyPr>
          <a:lstStyle/>
          <a:p>
            <a:r>
              <a:rPr lang="en-US" sz="2000" dirty="0">
                <a:solidFill>
                  <a:srgbClr val="C00000"/>
                </a:solidFill>
                <a:latin typeface="Malgun Gothic" panose="020B0503020000020004" pitchFamily="34" charset="-127"/>
                <a:ea typeface="Malgun Gothic" panose="020B0503020000020004" pitchFamily="34" charset="-127"/>
              </a:rPr>
              <a:t>Figure 8. </a:t>
            </a:r>
            <a:r>
              <a:rPr lang="en-US" sz="2000" dirty="0">
                <a:latin typeface="Malgun Gothic" panose="020B0503020000020004" pitchFamily="34" charset="-127"/>
                <a:ea typeface="Malgun Gothic" panose="020B0503020000020004" pitchFamily="34" charset="-127"/>
              </a:rPr>
              <a:t>Cr concentration versus distance from the Leakesville boat ramp (LBR) to the Kerr Reservoir (2014-2015). The spill occurred at 6.22km. The Wildlife Access Boat Ramp (2km from LBR) registered 37.7 and 33.5 Cr concentrations in 2014 and 2015 respectively.</a:t>
            </a:r>
          </a:p>
        </p:txBody>
      </p:sp>
      <p:sp>
        <p:nvSpPr>
          <p:cNvPr id="63" name="TextBox 62"/>
          <p:cNvSpPr txBox="1"/>
          <p:nvPr/>
        </p:nvSpPr>
        <p:spPr>
          <a:xfrm>
            <a:off x="12547050" y="24030700"/>
            <a:ext cx="5245267" cy="1323439"/>
          </a:xfrm>
          <a:prstGeom prst="rect">
            <a:avLst/>
          </a:prstGeom>
          <a:noFill/>
        </p:spPr>
        <p:txBody>
          <a:bodyPr wrap="square" rtlCol="0">
            <a:spAutoFit/>
          </a:bodyPr>
          <a:lstStyle/>
          <a:p>
            <a:r>
              <a:rPr lang="en-US" sz="2000" dirty="0">
                <a:solidFill>
                  <a:srgbClr val="C00000"/>
                </a:solidFill>
                <a:latin typeface="Malgun Gothic" panose="020B0503020000020004" pitchFamily="34" charset="-127"/>
                <a:ea typeface="Malgun Gothic" panose="020B0503020000020004" pitchFamily="34" charset="-127"/>
              </a:rPr>
              <a:t>Figure 9. </a:t>
            </a:r>
            <a:r>
              <a:rPr lang="en-US" sz="2000" dirty="0">
                <a:latin typeface="Malgun Gothic" panose="020B0503020000020004" pitchFamily="34" charset="-127"/>
                <a:ea typeface="Malgun Gothic" panose="020B0503020000020004" pitchFamily="34" charset="-127"/>
              </a:rPr>
              <a:t>Time series of sediment </a:t>
            </a:r>
            <a:r>
              <a:rPr lang="en-US" sz="2000" dirty="0" err="1">
                <a:latin typeface="Malgun Gothic" panose="020B0503020000020004" pitchFamily="34" charset="-127"/>
                <a:ea typeface="Malgun Gothic" panose="020B0503020000020004" pitchFamily="34" charset="-127"/>
              </a:rPr>
              <a:t>Pb</a:t>
            </a:r>
            <a:r>
              <a:rPr lang="en-US" sz="2000" dirty="0">
                <a:latin typeface="Malgun Gothic" panose="020B0503020000020004" pitchFamily="34" charset="-127"/>
                <a:ea typeface="Malgun Gothic" panose="020B0503020000020004" pitchFamily="34" charset="-127"/>
              </a:rPr>
              <a:t> concentrations (mg/kg) from April 2014-February 2016. No samples exceeded the TEL of 35 mg/kg.</a:t>
            </a:r>
            <a:endParaRPr lang="en-US" sz="2000" dirty="0">
              <a:solidFill>
                <a:srgbClr val="C00000"/>
              </a:solidFill>
              <a:latin typeface="Malgun Gothic" panose="020B0503020000020004" pitchFamily="34" charset="-127"/>
              <a:ea typeface="Malgun Gothic" panose="020B0503020000020004" pitchFamily="34" charset="-127"/>
            </a:endParaRPr>
          </a:p>
        </p:txBody>
      </p:sp>
      <p:sp>
        <p:nvSpPr>
          <p:cNvPr id="64" name="TextBox 63"/>
          <p:cNvSpPr txBox="1"/>
          <p:nvPr/>
        </p:nvSpPr>
        <p:spPr>
          <a:xfrm>
            <a:off x="18613245" y="23768629"/>
            <a:ext cx="5774931" cy="1938992"/>
          </a:xfrm>
          <a:prstGeom prst="rect">
            <a:avLst/>
          </a:prstGeom>
          <a:noFill/>
        </p:spPr>
        <p:txBody>
          <a:bodyPr wrap="square" rtlCol="0">
            <a:spAutoFit/>
          </a:bodyPr>
          <a:lstStyle/>
          <a:p>
            <a:r>
              <a:rPr lang="en-US" sz="2000" dirty="0">
                <a:solidFill>
                  <a:srgbClr val="C00000"/>
                </a:solidFill>
                <a:latin typeface="Malgun Gothic" panose="020B0503020000020004" pitchFamily="34" charset="-127"/>
                <a:ea typeface="Malgun Gothic" panose="020B0503020000020004" pitchFamily="34" charset="-127"/>
              </a:rPr>
              <a:t>Figure 10. </a:t>
            </a:r>
            <a:r>
              <a:rPr lang="en-US" sz="2000" dirty="0" err="1">
                <a:latin typeface="Malgun Gothic" panose="020B0503020000020004" pitchFamily="34" charset="-127"/>
                <a:ea typeface="Malgun Gothic" panose="020B0503020000020004" pitchFamily="34" charset="-127"/>
              </a:rPr>
              <a:t>Pb</a:t>
            </a:r>
            <a:r>
              <a:rPr lang="en-US" sz="2000" dirty="0">
                <a:latin typeface="Malgun Gothic" panose="020B0503020000020004" pitchFamily="34" charset="-127"/>
                <a:ea typeface="Malgun Gothic" panose="020B0503020000020004" pitchFamily="34" charset="-127"/>
              </a:rPr>
              <a:t> concentration versus distance from the LBR to the Kerr Reservoir (2014-2015). The spill occurred at 6.22km. The Wildlife Access Boat Ramp (2km from LBR) registered 12.0 and 9.1 </a:t>
            </a:r>
            <a:r>
              <a:rPr lang="en-US" sz="2000" dirty="0" err="1">
                <a:latin typeface="Malgun Gothic" panose="020B0503020000020004" pitchFamily="34" charset="-127"/>
                <a:ea typeface="Malgun Gothic" panose="020B0503020000020004" pitchFamily="34" charset="-127"/>
              </a:rPr>
              <a:t>Pb</a:t>
            </a:r>
            <a:r>
              <a:rPr lang="en-US" sz="2000" dirty="0">
                <a:latin typeface="Malgun Gothic" panose="020B0503020000020004" pitchFamily="34" charset="-127"/>
                <a:ea typeface="Malgun Gothic" panose="020B0503020000020004" pitchFamily="34" charset="-127"/>
              </a:rPr>
              <a:t> concentrations in 2014 and 2015 respectively.</a:t>
            </a:r>
          </a:p>
        </p:txBody>
      </p:sp>
      <p:sp>
        <p:nvSpPr>
          <p:cNvPr id="56" name="TextBox 55"/>
          <p:cNvSpPr txBox="1"/>
          <p:nvPr/>
        </p:nvSpPr>
        <p:spPr>
          <a:xfrm>
            <a:off x="6598463" y="28335664"/>
            <a:ext cx="4874224" cy="461665"/>
          </a:xfrm>
          <a:prstGeom prst="rect">
            <a:avLst/>
          </a:prstGeom>
          <a:noFill/>
        </p:spPr>
        <p:txBody>
          <a:bodyPr wrap="square" rtlCol="0">
            <a:spAutoFit/>
          </a:bodyPr>
          <a:lstStyle/>
          <a:p>
            <a:r>
              <a:rPr lang="en-US" sz="2400" dirty="0">
                <a:solidFill>
                  <a:srgbClr val="C00000"/>
                </a:solidFill>
                <a:latin typeface="Malgun Gothic" panose="020B0503020000020004" pitchFamily="34" charset="-127"/>
                <a:ea typeface="Malgun Gothic" panose="020B0503020000020004" pitchFamily="34" charset="-127"/>
              </a:rPr>
              <a:t>Figure 4.</a:t>
            </a:r>
            <a:r>
              <a:rPr lang="en-US" sz="2400" dirty="0">
                <a:latin typeface="Malgun Gothic" panose="020B0503020000020004" pitchFamily="34" charset="-127"/>
                <a:ea typeface="Malgun Gothic" panose="020B0503020000020004" pitchFamily="34" charset="-127"/>
              </a:rPr>
              <a:t> CEM Microwave</a:t>
            </a:r>
          </a:p>
        </p:txBody>
      </p:sp>
      <p:sp>
        <p:nvSpPr>
          <p:cNvPr id="59" name="TextBox 58"/>
          <p:cNvSpPr txBox="1"/>
          <p:nvPr/>
        </p:nvSpPr>
        <p:spPr>
          <a:xfrm>
            <a:off x="661310" y="28345875"/>
            <a:ext cx="4734562" cy="461665"/>
          </a:xfrm>
          <a:prstGeom prst="rect">
            <a:avLst/>
          </a:prstGeom>
          <a:noFill/>
        </p:spPr>
        <p:txBody>
          <a:bodyPr wrap="square" rtlCol="0">
            <a:spAutoFit/>
          </a:bodyPr>
          <a:lstStyle/>
          <a:p>
            <a:r>
              <a:rPr lang="en-US" sz="2400" dirty="0">
                <a:solidFill>
                  <a:srgbClr val="C00000"/>
                </a:solidFill>
                <a:latin typeface="Malgun Gothic" panose="020B0503020000020004" pitchFamily="34" charset="-127"/>
                <a:ea typeface="Malgun Gothic" panose="020B0503020000020004" pitchFamily="34" charset="-127"/>
              </a:rPr>
              <a:t>Figure 3.</a:t>
            </a:r>
            <a:r>
              <a:rPr lang="en-US" sz="2400" dirty="0">
                <a:latin typeface="Malgun Gothic" panose="020B0503020000020004" pitchFamily="34" charset="-127"/>
                <a:ea typeface="Malgun Gothic" panose="020B0503020000020004" pitchFamily="34" charset="-127"/>
              </a:rPr>
              <a:t> Picture of sediment.</a:t>
            </a:r>
          </a:p>
        </p:txBody>
      </p:sp>
      <p:sp>
        <p:nvSpPr>
          <p:cNvPr id="60" name="Rectangle 59"/>
          <p:cNvSpPr/>
          <p:nvPr/>
        </p:nvSpPr>
        <p:spPr>
          <a:xfrm>
            <a:off x="27785389" y="3568132"/>
            <a:ext cx="5569923" cy="830997"/>
          </a:xfrm>
          <a:prstGeom prst="rect">
            <a:avLst/>
          </a:prstGeom>
        </p:spPr>
        <p:txBody>
          <a:bodyPr wrap="none">
            <a:spAutoFit/>
          </a:bodyPr>
          <a:lstStyle/>
          <a:p>
            <a:pPr>
              <a:lnSpc>
                <a:spcPct val="100000"/>
              </a:lnSpc>
              <a:spcBef>
                <a:spcPts val="0"/>
              </a:spcBef>
            </a:pPr>
            <a:r>
              <a:rPr lang="en-US" sz="4800" b="1" u="sng" dirty="0">
                <a:solidFill>
                  <a:srgbClr val="830F0F"/>
                </a:solidFill>
                <a:latin typeface="Malgun Gothic" panose="020B0503020000020004" pitchFamily="34" charset="-127"/>
                <a:ea typeface="Malgun Gothic" panose="020B0503020000020004" pitchFamily="34" charset="-127"/>
                <a:cs typeface="Malgun Gothic Semilight" panose="020B0502040204020203" pitchFamily="34" charset="-128"/>
              </a:rPr>
              <a:t>Results, continued</a:t>
            </a:r>
          </a:p>
        </p:txBody>
      </p:sp>
      <p:sp>
        <p:nvSpPr>
          <p:cNvPr id="65" name="TextBox 64"/>
          <p:cNvSpPr txBox="1"/>
          <p:nvPr/>
        </p:nvSpPr>
        <p:spPr>
          <a:xfrm>
            <a:off x="24946803" y="14241822"/>
            <a:ext cx="10833035" cy="8710077"/>
          </a:xfrm>
          <a:prstGeom prst="rect">
            <a:avLst/>
          </a:prstGeom>
          <a:noFill/>
        </p:spPr>
        <p:txBody>
          <a:bodyPr wrap="square" rtlCol="0">
            <a:spAutoFit/>
          </a:bodyPr>
          <a:lstStyle/>
          <a:p>
            <a:r>
              <a:rPr lang="en-US" sz="2800" dirty="0">
                <a:latin typeface="Malgun Gothic" panose="020B0503020000020004" pitchFamily="34" charset="-127"/>
                <a:ea typeface="Malgun Gothic" panose="020B0503020000020004" pitchFamily="34" charset="-127"/>
              </a:rPr>
              <a:t>Results of our study on trace elements in sediment of the Dan River after the Feb 2014 coal ash spill reveals several important trends: </a:t>
            </a:r>
          </a:p>
          <a:p>
            <a:pPr marL="457200" indent="-457200">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Arsenic, Cr and </a:t>
            </a:r>
            <a:r>
              <a:rPr lang="en-US" sz="2800" dirty="0" err="1">
                <a:latin typeface="Malgun Gothic" panose="020B0503020000020004" pitchFamily="34" charset="-127"/>
                <a:ea typeface="Malgun Gothic" panose="020B0503020000020004" pitchFamily="34" charset="-127"/>
              </a:rPr>
              <a:t>Pb</a:t>
            </a:r>
            <a:r>
              <a:rPr lang="en-US" sz="2800" dirty="0">
                <a:latin typeface="Malgun Gothic" panose="020B0503020000020004" pitchFamily="34" charset="-127"/>
                <a:ea typeface="Malgun Gothic" panose="020B0503020000020004" pitchFamily="34" charset="-127"/>
              </a:rPr>
              <a:t> concentrations in sediment were higher in 2014 than in 2015. </a:t>
            </a:r>
          </a:p>
          <a:p>
            <a:pPr marL="457200" indent="-457200">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The Threshold Effects Limit (TEL) was only exceeded once for As and was not exceeded for </a:t>
            </a:r>
            <a:r>
              <a:rPr lang="en-US" sz="2800" dirty="0" err="1">
                <a:latin typeface="Malgun Gothic" panose="020B0503020000020004" pitchFamily="34" charset="-127"/>
                <a:ea typeface="Malgun Gothic" panose="020B0503020000020004" pitchFamily="34" charset="-127"/>
              </a:rPr>
              <a:t>Pb</a:t>
            </a:r>
            <a:r>
              <a:rPr lang="en-US" sz="2800" dirty="0">
                <a:latin typeface="Malgun Gothic" panose="020B0503020000020004" pitchFamily="34" charset="-127"/>
                <a:ea typeface="Malgun Gothic" panose="020B0503020000020004" pitchFamily="34" charset="-127"/>
              </a:rPr>
              <a:t>, but 25% of our samples exceeded the TEL for Cr. </a:t>
            </a:r>
          </a:p>
          <a:p>
            <a:pPr marL="457200" indent="-457200">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The correlation analysis shows two trends for several trace elements, including As. The “enriched” trend may be indicative to the presence of coal ash in the sample, as coal ash can be enriched with respect to As (</a:t>
            </a:r>
            <a:r>
              <a:rPr lang="en-US" sz="2800" dirty="0" err="1">
                <a:latin typeface="Malgun Gothic" panose="020B0503020000020004" pitchFamily="34" charset="-127"/>
                <a:ea typeface="Malgun Gothic" panose="020B0503020000020004" pitchFamily="34" charset="-127"/>
              </a:rPr>
              <a:t>Deonarine</a:t>
            </a:r>
            <a:r>
              <a:rPr lang="en-US" sz="2800" dirty="0">
                <a:latin typeface="Malgun Gothic" panose="020B0503020000020004" pitchFamily="34" charset="-127"/>
                <a:ea typeface="Malgun Gothic" panose="020B0503020000020004" pitchFamily="34" charset="-127"/>
              </a:rPr>
              <a:t> et al., 2015).  Previous work on the Dan River coal ash spill found nanoparticles containing As in river water; the As was associated with Fe minerals (Yang et al., 2015).</a:t>
            </a:r>
          </a:p>
          <a:p>
            <a:pPr marL="457200" indent="-457200">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Future work includes conducting additional statistical analyses and comparison with background samples to evaluate if trace elements in sediment is related to the coal ash spill, to other human influences, or to background conditions.</a:t>
            </a:r>
          </a:p>
          <a:p>
            <a:pPr marL="457200" indent="-457200">
              <a:buFont typeface="Arial" panose="020B0604020202020204" pitchFamily="34" charset="0"/>
              <a:buChar char="•"/>
            </a:pPr>
            <a:endParaRPr lang="en-US" sz="2800" dirty="0">
              <a:latin typeface="Malgun Gothic" panose="020B0503020000020004" pitchFamily="34" charset="-127"/>
              <a:ea typeface="Malgun Gothic" panose="020B0503020000020004" pitchFamily="34" charset="-127"/>
            </a:endParaRPr>
          </a:p>
        </p:txBody>
      </p:sp>
      <p:pic>
        <p:nvPicPr>
          <p:cNvPr id="14" name="Picture 13"/>
          <p:cNvPicPr>
            <a:picLocks noChangeAspect="1"/>
          </p:cNvPicPr>
          <p:nvPr/>
        </p:nvPicPr>
        <p:blipFill rotWithShape="1">
          <a:blip r:embed="rId9"/>
          <a:srcRect t="7383"/>
          <a:stretch/>
        </p:blipFill>
        <p:spPr>
          <a:xfrm>
            <a:off x="962682" y="17291108"/>
            <a:ext cx="9418320" cy="5407466"/>
          </a:xfrm>
          <a:prstGeom prst="rect">
            <a:avLst/>
          </a:prstGeom>
        </p:spPr>
      </p:pic>
      <p:pic>
        <p:nvPicPr>
          <p:cNvPr id="15" name="Picture 14"/>
          <p:cNvPicPr>
            <a:picLocks noChangeAspect="1"/>
          </p:cNvPicPr>
          <p:nvPr/>
        </p:nvPicPr>
        <p:blipFill>
          <a:blip r:embed="rId10"/>
          <a:stretch>
            <a:fillRect/>
          </a:stretch>
        </p:blipFill>
        <p:spPr>
          <a:xfrm rot="16200000">
            <a:off x="1728164" y="24614343"/>
            <a:ext cx="2872974" cy="4206240"/>
          </a:xfrm>
          <a:prstGeom prst="rect">
            <a:avLst/>
          </a:prstGeom>
        </p:spPr>
      </p:pic>
      <p:pic>
        <p:nvPicPr>
          <p:cNvPr id="18" name="Picture 17"/>
          <p:cNvPicPr>
            <a:picLocks noChangeAspect="1"/>
          </p:cNvPicPr>
          <p:nvPr/>
        </p:nvPicPr>
        <p:blipFill>
          <a:blip r:embed="rId11"/>
          <a:stretch>
            <a:fillRect/>
          </a:stretch>
        </p:blipFill>
        <p:spPr>
          <a:xfrm>
            <a:off x="6989794" y="24994769"/>
            <a:ext cx="3184059" cy="3108960"/>
          </a:xfrm>
          <a:prstGeom prst="rect">
            <a:avLst/>
          </a:prstGeom>
        </p:spPr>
      </p:pic>
      <p:graphicFrame>
        <p:nvGraphicFramePr>
          <p:cNvPr id="54" name="Chart 53">
            <a:extLst>
              <a:ext uri="{FF2B5EF4-FFF2-40B4-BE49-F238E27FC236}">
                <a16:creationId xmlns:a16="http://schemas.microsoft.com/office/drawing/2014/main" id="{E6E6BA95-19F9-4BFB-A0D4-74037470CCCC}"/>
              </a:ext>
            </a:extLst>
          </p:cNvPr>
          <p:cNvGraphicFramePr>
            <a:graphicFrameLocks/>
          </p:cNvGraphicFramePr>
          <p:nvPr>
            <p:extLst>
              <p:ext uri="{D42A27DB-BD31-4B8C-83A1-F6EECF244321}">
                <p14:modId xmlns:p14="http://schemas.microsoft.com/office/powerpoint/2010/main" val="85323875"/>
              </p:ext>
            </p:extLst>
          </p:nvPr>
        </p:nvGraphicFramePr>
        <p:xfrm>
          <a:off x="12367725" y="6700685"/>
          <a:ext cx="5985545" cy="4172031"/>
        </p:xfrm>
        <a:graphic>
          <a:graphicData uri="http://schemas.openxmlformats.org/drawingml/2006/chart">
            <c:chart xmlns:c="http://schemas.openxmlformats.org/drawingml/2006/chart" xmlns:r="http://schemas.openxmlformats.org/officeDocument/2006/relationships" r:id="rId12"/>
          </a:graphicData>
        </a:graphic>
      </p:graphicFrame>
      <p:pic>
        <p:nvPicPr>
          <p:cNvPr id="19" name="Picture 18"/>
          <p:cNvPicPr>
            <a:picLocks noChangeAspect="1"/>
          </p:cNvPicPr>
          <p:nvPr/>
        </p:nvPicPr>
        <p:blipFill rotWithShape="1">
          <a:blip r:embed="rId13"/>
          <a:srcRect r="20463"/>
          <a:stretch/>
        </p:blipFill>
        <p:spPr>
          <a:xfrm>
            <a:off x="18491310" y="19204033"/>
            <a:ext cx="5635242" cy="4382112"/>
          </a:xfrm>
          <a:prstGeom prst="rect">
            <a:avLst/>
          </a:prstGeom>
        </p:spPr>
      </p:pic>
      <p:pic>
        <p:nvPicPr>
          <p:cNvPr id="27" name="Picture 26"/>
          <p:cNvPicPr>
            <a:picLocks noChangeAspect="1"/>
          </p:cNvPicPr>
          <p:nvPr/>
        </p:nvPicPr>
        <p:blipFill rotWithShape="1">
          <a:blip r:embed="rId14"/>
          <a:srcRect r="15720"/>
          <a:stretch/>
        </p:blipFill>
        <p:spPr>
          <a:xfrm>
            <a:off x="18613245" y="6556532"/>
            <a:ext cx="5379612" cy="4382112"/>
          </a:xfrm>
          <a:prstGeom prst="rect">
            <a:avLst/>
          </a:prstGeom>
        </p:spPr>
      </p:pic>
      <p:pic>
        <p:nvPicPr>
          <p:cNvPr id="30" name="Picture 29"/>
          <p:cNvPicPr>
            <a:picLocks noChangeAspect="1"/>
          </p:cNvPicPr>
          <p:nvPr/>
        </p:nvPicPr>
        <p:blipFill rotWithShape="1">
          <a:blip r:embed="rId15"/>
          <a:srcRect r="20463"/>
          <a:stretch/>
        </p:blipFill>
        <p:spPr>
          <a:xfrm>
            <a:off x="18539174" y="12805428"/>
            <a:ext cx="5527754" cy="4382112"/>
          </a:xfrm>
          <a:prstGeom prst="rect">
            <a:avLst/>
          </a:prstGeom>
        </p:spPr>
      </p:pic>
    </p:spTree>
    <p:extLst>
      <p:ext uri="{BB962C8B-B14F-4D97-AF65-F5344CB8AC3E}">
        <p14:creationId xmlns:p14="http://schemas.microsoft.com/office/powerpoint/2010/main" val="23724153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3680</TotalTime>
  <Words>1068</Words>
  <Application>Microsoft Office PowerPoint</Application>
  <PresentationFormat>Custom</PresentationFormat>
  <Paragraphs>170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Malgun Gothic</vt:lpstr>
      <vt:lpstr>Malgun Gothic Semilight</vt:lpstr>
      <vt:lpstr>Arial</vt:lpstr>
      <vt:lpstr>Calibri</vt:lpstr>
      <vt:lpstr>Calibri Light</vt:lpstr>
      <vt:lpstr>Times New Roman</vt:lpstr>
      <vt:lpstr>Wingdings</vt:lpstr>
      <vt:lpstr>Office Theme</vt:lpstr>
      <vt:lpstr> Trace Elements in Dan River Sediment after the 2014 Coal Ash Spill      Ricardo P. Fernandez, Caleb Shockley, and Madeline E. Schreiber Department of Geosciences, Virginia Tech; Blacksburg, VA 24060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Plechacek</dc:creator>
  <cp:lastModifiedBy>Fernandez, Ricardo</cp:lastModifiedBy>
  <cp:revision>558</cp:revision>
  <dcterms:created xsi:type="dcterms:W3CDTF">2016-06-09T18:50:27Z</dcterms:created>
  <dcterms:modified xsi:type="dcterms:W3CDTF">2017-03-26T18:13:01Z</dcterms:modified>
</cp:coreProperties>
</file>