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309" r:id="rId3"/>
    <p:sldId id="310" r:id="rId4"/>
    <p:sldId id="319" r:id="rId5"/>
    <p:sldId id="318" r:id="rId6"/>
    <p:sldId id="274" r:id="rId7"/>
    <p:sldId id="285" r:id="rId8"/>
    <p:sldId id="284" r:id="rId9"/>
    <p:sldId id="282" r:id="rId10"/>
    <p:sldId id="281" r:id="rId11"/>
    <p:sldId id="300" r:id="rId12"/>
    <p:sldId id="280" r:id="rId13"/>
    <p:sldId id="279" r:id="rId14"/>
    <p:sldId id="275" r:id="rId15"/>
    <p:sldId id="289" r:id="rId16"/>
    <p:sldId id="299" r:id="rId17"/>
    <p:sldId id="292" r:id="rId18"/>
    <p:sldId id="296" r:id="rId19"/>
    <p:sldId id="260" r:id="rId20"/>
    <p:sldId id="293" r:id="rId21"/>
    <p:sldId id="297" r:id="rId22"/>
    <p:sldId id="315" r:id="rId23"/>
    <p:sldId id="308" r:id="rId24"/>
    <p:sldId id="311" r:id="rId25"/>
    <p:sldId id="298" r:id="rId26"/>
    <p:sldId id="316" r:id="rId27"/>
    <p:sldId id="317" r:id="rId28"/>
    <p:sldId id="321" r:id="rId29"/>
    <p:sldId id="32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34"/>
    <p:restoredTop sz="82161"/>
  </p:normalViewPr>
  <p:slideViewPr>
    <p:cSldViewPr snapToGrid="0" snapToObjects="1">
      <p:cViewPr>
        <p:scale>
          <a:sx n="75" d="100"/>
          <a:sy n="75" d="100"/>
        </p:scale>
        <p:origin x="177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localhost/Users/aatencio/Dropbox/sAnna%20Atencio%20Honors%20Project/CHN%20Project/OC%20vs%20t%20Hypothe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Hypothesized</a:t>
            </a:r>
            <a:r>
              <a:rPr lang="en-US" sz="1800" baseline="0"/>
              <a:t> Change in %OC over Time</a:t>
            </a:r>
            <a:endParaRPr lang="en-US" sz="1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Frozen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100.0</c:v>
                </c:pt>
                <c:pt idx="1">
                  <c:v>100.0</c:v>
                </c:pt>
                <c:pt idx="2">
                  <c:v>100.0</c:v>
                </c:pt>
                <c:pt idx="3">
                  <c:v>100.0</c:v>
                </c:pt>
                <c:pt idx="4">
                  <c:v>100.0</c:v>
                </c:pt>
                <c:pt idx="5">
                  <c:v>100.0</c:v>
                </c:pt>
                <c:pt idx="6">
                  <c:v>100.0</c:v>
                </c:pt>
                <c:pt idx="7">
                  <c:v>100.0</c:v>
                </c:pt>
                <c:pt idx="8">
                  <c:v>100.0</c:v>
                </c:pt>
                <c:pt idx="9">
                  <c:v>100.0</c:v>
                </c:pt>
              </c:numCache>
            </c:numRef>
          </c:yVal>
          <c:smooth val="1"/>
        </c:ser>
        <c:ser>
          <c:idx val="1"/>
          <c:order val="1"/>
          <c:tx>
            <c:v>Refrigerator</c:v>
          </c:tx>
          <c:spPr>
            <a:ln w="1905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xVal>
          <c:yVal>
            <c:numRef>
              <c:f>Sheet1!$C$2:$C$11</c:f>
              <c:numCache>
                <c:formatCode>General</c:formatCode>
                <c:ptCount val="10"/>
                <c:pt idx="0">
                  <c:v>100.0</c:v>
                </c:pt>
                <c:pt idx="1">
                  <c:v>79.4328234724282</c:v>
                </c:pt>
                <c:pt idx="2">
                  <c:v>63.8263486190549</c:v>
                </c:pt>
                <c:pt idx="3">
                  <c:v>51.85014795605289</c:v>
                </c:pt>
                <c:pt idx="4">
                  <c:v>42.56106630170532</c:v>
                </c:pt>
                <c:pt idx="5">
                  <c:v>38.0</c:v>
                </c:pt>
                <c:pt idx="6">
                  <c:v>38.0</c:v>
                </c:pt>
                <c:pt idx="7">
                  <c:v>38.0</c:v>
                </c:pt>
                <c:pt idx="8">
                  <c:v>38.0</c:v>
                </c:pt>
                <c:pt idx="9">
                  <c:v>38.0</c:v>
                </c:pt>
              </c:numCache>
            </c:numRef>
          </c:yVal>
          <c:smooth val="1"/>
        </c:ser>
        <c:ser>
          <c:idx val="2"/>
          <c:order val="2"/>
          <c:tx>
            <c:v>Ambient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Sheet1!$A$2:$A$11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xVal>
          <c:yVal>
            <c:numRef>
              <c:f>Sheet1!$D$2:$D$11</c:f>
              <c:numCache>
                <c:formatCode>General</c:formatCode>
                <c:ptCount val="10"/>
                <c:pt idx="0">
                  <c:v>100.0</c:v>
                </c:pt>
                <c:pt idx="1">
                  <c:v>63.09573444801936</c:v>
                </c:pt>
                <c:pt idx="2">
                  <c:v>41.68693834703356</c:v>
                </c:pt>
                <c:pt idx="3">
                  <c:v>38.0</c:v>
                </c:pt>
                <c:pt idx="4">
                  <c:v>38.0</c:v>
                </c:pt>
                <c:pt idx="5">
                  <c:v>38.0</c:v>
                </c:pt>
                <c:pt idx="6">
                  <c:v>38.0</c:v>
                </c:pt>
                <c:pt idx="7">
                  <c:v>38.0</c:v>
                </c:pt>
                <c:pt idx="8">
                  <c:v>38.0</c:v>
                </c:pt>
                <c:pt idx="9">
                  <c:v>38.0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6016272"/>
        <c:axId val="-2096010864"/>
      </c:scatterChart>
      <c:valAx>
        <c:axId val="-2096016272"/>
        <c:scaling>
          <c:logBase val="10.0"/>
          <c:orientation val="minMax"/>
          <c:min val="1.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Time</a:t>
                </a:r>
                <a:r>
                  <a:rPr lang="en-US" sz="1400" baseline="0"/>
                  <a:t> (days)</a:t>
                </a:r>
                <a:endParaRPr lang="en-US" sz="14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010864"/>
        <c:crosses val="autoZero"/>
        <c:crossBetween val="midCat"/>
      </c:valAx>
      <c:valAx>
        <c:axId val="-209601086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%OC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016272"/>
        <c:crosses val="autoZero"/>
        <c:crossBetween val="midCat"/>
      </c:valAx>
      <c:spPr>
        <a:noFill/>
        <a:ln>
          <a:solidFill>
            <a:schemeClr val="bg1"/>
          </a:solidFill>
        </a:ln>
        <a:effectLst/>
      </c:spPr>
    </c:plotArea>
    <c:legend>
      <c:legendPos val="r"/>
      <c:layout>
        <c:manualLayout>
          <c:xMode val="edge"/>
          <c:yMode val="edge"/>
          <c:x val="0.775278649712705"/>
          <c:y val="0.143733956332382"/>
          <c:w val="0.168978107044052"/>
          <c:h val="0.182556603501485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5AF2B-C2D3-D545-88C0-665BF5AFDC20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BFC43-54EE-E246-B494-B805CA524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5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54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81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Craft used 250 samples from 10 salt and brackish marshes around NC looking at both young and old marsh soils ranging from 0% OM to 80%.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Clearly CHN error is greater than LOI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05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Average </a:t>
            </a:r>
            <a:r>
              <a:rPr lang="en-US" baseline="0" dirty="0" smtClean="0"/>
              <a:t>LOI </a:t>
            </a:r>
            <a:r>
              <a:rPr lang="en-US" baseline="0" dirty="0" err="1" smtClean="0"/>
              <a:t>Sed</a:t>
            </a:r>
            <a:r>
              <a:rPr lang="en-US" baseline="0" dirty="0" smtClean="0"/>
              <a:t> mass </a:t>
            </a:r>
            <a:r>
              <a:rPr lang="en-US" baseline="0" dirty="0" smtClean="0"/>
              <a:t>used = 250 mg</a:t>
            </a:r>
          </a:p>
          <a:p>
            <a:r>
              <a:rPr lang="en-US" baseline="0" dirty="0" smtClean="0"/>
              <a:t>Average CHN </a:t>
            </a:r>
            <a:r>
              <a:rPr lang="en-US" baseline="0" dirty="0" err="1" smtClean="0"/>
              <a:t>Sed</a:t>
            </a:r>
            <a:r>
              <a:rPr lang="en-US" baseline="0" dirty="0" smtClean="0"/>
              <a:t> </a:t>
            </a:r>
            <a:r>
              <a:rPr lang="en-US" baseline="0" dirty="0" smtClean="0"/>
              <a:t>mass used </a:t>
            </a:r>
            <a:r>
              <a:rPr lang="en-US" baseline="0" dirty="0" smtClean="0"/>
              <a:t>= 7 mg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16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Marshes and depositional environments with large</a:t>
            </a:r>
            <a:r>
              <a:rPr lang="en-US" baseline="0" dirty="0" smtClean="0"/>
              <a:t> sample size </a:t>
            </a:r>
            <a:r>
              <a:rPr lang="en-US" dirty="0" smtClean="0"/>
              <a:t>CHN subsampling</a:t>
            </a:r>
            <a:r>
              <a:rPr lang="en-US" baseline="0" dirty="0" smtClean="0"/>
              <a:t> error is too large. CHN analytical error is small, but the sample size is also </a:t>
            </a:r>
            <a:r>
              <a:rPr lang="en-US" baseline="0" dirty="0" smtClean="0"/>
              <a:t>small</a:t>
            </a:r>
            <a:r>
              <a:rPr lang="en-US" baseline="0" dirty="0" smtClean="0"/>
              <a:t>, and you can’t achieve full homogeneity in a sample, so the small subsampling size allows for possible carbon hotspots and </a:t>
            </a:r>
            <a:r>
              <a:rPr lang="en-US" baseline="0" dirty="0" err="1" smtClean="0"/>
              <a:t>coldspots</a:t>
            </a:r>
            <a:r>
              <a:rPr lang="en-US" baseline="0" dirty="0" smtClean="0"/>
              <a:t>. LOI is better suited for the larger volumes. CHN uses 6-7mg while LOI needs at 250 grams.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50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37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110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2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2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3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Costech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Analytical Instruments Elemental Combustion System 4010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4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56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Ambient:</a:t>
            </a:r>
            <a:r>
              <a:rPr lang="en-US" baseline="0" dirty="0" smtClean="0"/>
              <a:t> of the triplicates, 2 were very similar, and a third was far off. It’s impossible to make the whole thing homogenized, which is why larger sample size is important. Small hot spots or cold spots of C may still remain. These are diluted with larger sample size.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25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BFC43-54EE-E246-B494-B805CA5245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5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6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72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5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3FFEA-C7DC-F74E-8747-3BD0E813DFE8}" type="datetimeFigureOut">
              <a:rPr lang="en-US" smtClean="0"/>
              <a:t>4/5/17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E6B95-C7EB-354E-8F04-B5020DAC1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1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4000" r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</a:rPr>
              <a:t>Temperature Effects on the Carbon Content of Marsh Core Subsamples through Time</a:t>
            </a:r>
            <a:endParaRPr lang="en-US" dirty="0">
              <a:effectLst>
                <a:glow rad="127000">
                  <a:schemeClr val="bg1"/>
                </a:glow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effectLst>
            <a:glow rad="101600">
              <a:schemeClr val="bg1">
                <a:alpha val="39000"/>
              </a:schemeClr>
            </a:glow>
          </a:effectLst>
        </p:spPr>
        <p:txBody>
          <a:bodyPr/>
          <a:lstStyle/>
          <a:p>
            <a:r>
              <a:rPr lang="en-US" dirty="0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uFill>
                  <a:solidFill>
                    <a:schemeClr val="bg1"/>
                  </a:solidFill>
                </a:uFill>
              </a:rPr>
              <a:t>Anna </a:t>
            </a:r>
            <a:r>
              <a:rPr lang="en-US" dirty="0" err="1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uFill>
                  <a:solidFill>
                    <a:schemeClr val="bg1"/>
                  </a:solidFill>
                </a:uFill>
              </a:rPr>
              <a:t>Atencio</a:t>
            </a:r>
            <a:r>
              <a:rPr lang="en-US" dirty="0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uFill>
                  <a:solidFill>
                    <a:schemeClr val="bg1"/>
                  </a:solidFill>
                </a:uFill>
              </a:rPr>
              <a:t>, Antonio Rodriguez, Brent McKee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uFill>
                  <a:solidFill>
                    <a:schemeClr val="bg1"/>
                  </a:solidFill>
                </a:uFill>
              </a:rPr>
              <a:t>University of North Carolina at Chapel Hill</a:t>
            </a:r>
          </a:p>
          <a:p>
            <a:r>
              <a:rPr lang="en-US" dirty="0" smtClean="0">
                <a:effectLst>
                  <a:glow rad="127000">
                    <a:schemeClr val="bg1"/>
                  </a:glow>
                  <a:outerShdw blurRad="50800" dist="50800" dir="5400000" algn="ctr" rotWithShape="0">
                    <a:schemeClr val="bg1"/>
                  </a:outerShdw>
                </a:effectLst>
                <a:uFill>
                  <a:solidFill>
                    <a:schemeClr val="bg1"/>
                  </a:solidFill>
                </a:uFill>
              </a:rPr>
              <a:t>Geology and Marine Sciences</a:t>
            </a:r>
            <a:endParaRPr lang="en-US" dirty="0">
              <a:effectLst>
                <a:glow rad="127000">
                  <a:schemeClr val="bg1"/>
                </a:glow>
                <a:outerShdw blurRad="50800" dist="50800" dir="5400000" algn="ctr" rotWithShape="0">
                  <a:schemeClr val="bg1"/>
                </a:outerShdw>
              </a:effectLst>
              <a:uFill>
                <a:solidFill>
                  <a:schemeClr val="bg1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4929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200" y="1538517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3820" y="3296608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Refrigerator 1.5˚C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24792" y="498349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Freezer -20˚C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9458" y="1537656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9458" y="1797780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9458" y="204186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354" y="331619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79353" y="356733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79353" y="3827461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1629" y="498349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1628" y="523463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1628" y="5494762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3904" y="577734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83903" y="602848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83903" y="6288606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179" y="405999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6178" y="431113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178" y="4571263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6178" y="229943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6177" y="255057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86177" y="281070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0098" y="1163024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</a:t>
            </a:r>
            <a:endParaRPr lang="en-US" dirty="0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36056" y="2384733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36056" y="4075576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99567" y="5778432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36056" y="2393294"/>
            <a:ext cx="1" cy="3391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</p:cNvCxnSpPr>
          <p:nvPr/>
        </p:nvCxnSpPr>
        <p:spPr>
          <a:xfrm>
            <a:off x="2882087" y="3059373"/>
            <a:ext cx="653969" cy="2568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0"/>
          </p:cNvCxnSpPr>
          <p:nvPr/>
        </p:nvCxnSpPr>
        <p:spPr>
          <a:xfrm flipV="1">
            <a:off x="2882087" y="4741655"/>
            <a:ext cx="649203" cy="2426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6" idx="3"/>
          </p:cNvCxnSpPr>
          <p:nvPr/>
        </p:nvCxnSpPr>
        <p:spPr>
          <a:xfrm flipV="1">
            <a:off x="5652582" y="2267394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295" y="4093205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626182" y="5840307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4027" y="1628957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4027" y="2902003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94027" y="1628957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294027" y="34014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88839" y="46772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316135" y="5074799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30780" y="6363492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88839" y="3404204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18410" y="5090446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2" r="-601"/>
          <a:stretch/>
        </p:blipFill>
        <p:spPr>
          <a:xfrm rot="5400000">
            <a:off x="7276271" y="1655936"/>
            <a:ext cx="4832108" cy="452565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200" y="1555875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17107" y="3297273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Refrigerator 1.5˚C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24791" y="498349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Freezer -20˚C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9458" y="1537656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9458" y="1797780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9458" y="204186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354" y="331619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79353" y="356733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79353" y="3827461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1629" y="498349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1628" y="523463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1628" y="5494762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3904" y="577734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83903" y="602848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83903" y="6288606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179" y="405999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6178" y="431113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178" y="4571263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6178" y="229943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6177" y="255057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86177" y="281070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0098" y="1163024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</a:t>
            </a:r>
            <a:endParaRPr lang="en-US" dirty="0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36056" y="2384733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36056" y="4075576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99567" y="5778432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36056" y="2393294"/>
            <a:ext cx="1" cy="3391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</p:cNvCxnSpPr>
          <p:nvPr/>
        </p:nvCxnSpPr>
        <p:spPr>
          <a:xfrm>
            <a:off x="2882087" y="3059373"/>
            <a:ext cx="653969" cy="2568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0"/>
          </p:cNvCxnSpPr>
          <p:nvPr/>
        </p:nvCxnSpPr>
        <p:spPr>
          <a:xfrm flipV="1">
            <a:off x="2882087" y="4741655"/>
            <a:ext cx="649203" cy="2426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6" idx="3"/>
          </p:cNvCxnSpPr>
          <p:nvPr/>
        </p:nvCxnSpPr>
        <p:spPr>
          <a:xfrm flipV="1">
            <a:off x="5652582" y="2267394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295" y="4093205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626182" y="5840307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4027" y="1628957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4027" y="2902003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94027" y="1628957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294027" y="34014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88839" y="46772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316135" y="5074799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30780" y="6363492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88839" y="3404204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18410" y="5090446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955860" y="1161074"/>
            <a:ext cx="3742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Subsampling:</a:t>
            </a:r>
          </a:p>
          <a:p>
            <a:r>
              <a:rPr lang="en-US" dirty="0" smtClean="0"/>
              <a:t>3 subsamples per bag per sample day.</a:t>
            </a:r>
          </a:p>
          <a:p>
            <a:r>
              <a:rPr lang="en-US" dirty="0" smtClean="0"/>
              <a:t>Oven dried on low heat for 24 hours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995895" y="2265480"/>
            <a:ext cx="333867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Days:</a:t>
            </a:r>
          </a:p>
          <a:p>
            <a:r>
              <a:rPr lang="en-US" dirty="0" smtClean="0"/>
              <a:t>0 </a:t>
            </a:r>
            <a:r>
              <a:rPr lang="mr-IN" dirty="0" smtClean="0"/>
              <a:t>–</a:t>
            </a:r>
            <a:r>
              <a:rPr lang="en-US" dirty="0" smtClean="0"/>
              <a:t> 3 subsamples for each section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32</a:t>
            </a:r>
          </a:p>
          <a:p>
            <a:r>
              <a:rPr lang="en-US" dirty="0" smtClean="0"/>
              <a:t>64</a:t>
            </a:r>
          </a:p>
          <a:p>
            <a:r>
              <a:rPr lang="en-US" dirty="0" smtClean="0"/>
              <a:t>128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68938" y="5183842"/>
            <a:ext cx="4959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 sections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3 treatments</a:t>
            </a:r>
            <a:r>
              <a:rPr lang="en-US" dirty="0" smtClean="0">
                <a:sym typeface="Wingdings"/>
              </a:rPr>
              <a:t> </a:t>
            </a:r>
            <a:r>
              <a:rPr lang="en-US" dirty="0" smtClean="0"/>
              <a:t> 8 sampling </a:t>
            </a:r>
            <a:r>
              <a:rPr lang="en-US" dirty="0"/>
              <a:t>d</a:t>
            </a:r>
            <a:r>
              <a:rPr lang="en-US" dirty="0" smtClean="0"/>
              <a:t>ays</a:t>
            </a:r>
            <a:r>
              <a:rPr lang="en-US" dirty="0" smtClean="0">
                <a:sym typeface="Wingdings"/>
              </a:rPr>
              <a:t></a:t>
            </a:r>
          </a:p>
          <a:p>
            <a:pPr algn="ctr"/>
            <a:r>
              <a:rPr lang="en-US" dirty="0" smtClean="0">
                <a:sym typeface="Wingdings"/>
              </a:rPr>
              <a:t> </a:t>
            </a:r>
            <a:r>
              <a:rPr lang="en-US" dirty="0" smtClean="0"/>
              <a:t>3 subsamples </a:t>
            </a:r>
            <a:r>
              <a:rPr lang="en-US" dirty="0">
                <a:sym typeface="Wingdings"/>
              </a:rPr>
              <a:t>+</a:t>
            </a:r>
            <a:r>
              <a:rPr lang="en-US" dirty="0" smtClean="0">
                <a:sym typeface="Wingdings"/>
              </a:rPr>
              <a:t> 6 initial subsamples</a:t>
            </a:r>
          </a:p>
          <a:p>
            <a:endParaRPr lang="en-US" dirty="0" smtClean="0">
              <a:sym typeface="Wingdings"/>
            </a:endParaRPr>
          </a:p>
          <a:p>
            <a:pPr algn="ctr"/>
            <a:r>
              <a:rPr lang="en-US" sz="2400" dirty="0" smtClean="0">
                <a:sym typeface="Wingdings"/>
              </a:rPr>
              <a:t>150 Subsamples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200" y="1538517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5218" y="3279644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Refrigerator 1.5˚C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24792" y="5013683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Freezer -20˚C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9458" y="1537656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9458" y="1797780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9458" y="204186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354" y="331619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79353" y="356733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79353" y="3827461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1629" y="498349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1628" y="523463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1628" y="5494762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3904" y="577734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83903" y="602848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83903" y="6288606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179" y="405999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6178" y="431113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178" y="4571263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6178" y="229943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6177" y="255057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86177" y="281070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0098" y="1163024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26420" y="1693779"/>
            <a:ext cx="914400" cy="9144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CHN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338035" y="5219156"/>
            <a:ext cx="914400" cy="9144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191" y="1168324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Analysis</a:t>
            </a:r>
            <a:endParaRPr lang="en-US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36056" y="2384733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36056" y="4075576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99567" y="5778432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36056" y="2393294"/>
            <a:ext cx="1" cy="3391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</p:cNvCxnSpPr>
          <p:nvPr/>
        </p:nvCxnSpPr>
        <p:spPr>
          <a:xfrm>
            <a:off x="2882087" y="3059373"/>
            <a:ext cx="653969" cy="2568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0"/>
          </p:cNvCxnSpPr>
          <p:nvPr/>
        </p:nvCxnSpPr>
        <p:spPr>
          <a:xfrm flipV="1">
            <a:off x="2882087" y="4741655"/>
            <a:ext cx="649203" cy="2426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6" idx="3"/>
          </p:cNvCxnSpPr>
          <p:nvPr/>
        </p:nvCxnSpPr>
        <p:spPr>
          <a:xfrm flipV="1">
            <a:off x="5652582" y="2267394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295" y="4093205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626182" y="5840307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4027" y="1628957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4027" y="2902003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94027" y="1628957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294027" y="34014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88839" y="46772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316135" y="5074799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30780" y="6363492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88839" y="3404204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18410" y="5090446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3" idx="1"/>
          </p:cNvCxnSpPr>
          <p:nvPr/>
        </p:nvCxnSpPr>
        <p:spPr>
          <a:xfrm flipH="1" flipV="1">
            <a:off x="7959054" y="2144973"/>
            <a:ext cx="367366" cy="6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7959054" y="5720963"/>
            <a:ext cx="367366" cy="6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59054" y="2144973"/>
            <a:ext cx="0" cy="35759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794445" y="2224470"/>
            <a:ext cx="1164609" cy="8349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829561" y="4982597"/>
            <a:ext cx="1129493" cy="7413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829740" y="4034342"/>
            <a:ext cx="112931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9294456" y="1881363"/>
            <a:ext cx="2845138" cy="73866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400" dirty="0" err="1"/>
              <a:t>Costech</a:t>
            </a:r>
            <a:r>
              <a:rPr lang="en-US" sz="1400" dirty="0"/>
              <a:t> Analytical Instruments </a:t>
            </a:r>
          </a:p>
          <a:p>
            <a:pPr algn="ctr"/>
            <a:r>
              <a:rPr lang="en-US" sz="1400" dirty="0" smtClean="0"/>
              <a:t>Elemental </a:t>
            </a:r>
            <a:r>
              <a:rPr lang="en-US" sz="1400" dirty="0"/>
              <a:t>Combustion System 4010 </a:t>
            </a:r>
          </a:p>
          <a:p>
            <a:pPr algn="ctr"/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9996634" y="5522467"/>
            <a:ext cx="1445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550˚C for 4 hours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9314097" y="3673367"/>
            <a:ext cx="26988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150 Subsamples for </a:t>
            </a:r>
          </a:p>
          <a:p>
            <a:pPr algn="ctr"/>
            <a:r>
              <a:rPr lang="en-US" sz="2400" dirty="0" smtClean="0"/>
              <a:t>each analysis</a:t>
            </a:r>
            <a:endParaRPr lang="en-US" sz="2400" dirty="0"/>
          </a:p>
        </p:txBody>
      </p:sp>
      <p:cxnSp>
        <p:nvCxnSpPr>
          <p:cNvPr id="50" name="Straight Arrow Connector 49"/>
          <p:cNvCxnSpPr>
            <a:stCxn id="48" idx="0"/>
          </p:cNvCxnSpPr>
          <p:nvPr/>
        </p:nvCxnSpPr>
        <p:spPr>
          <a:xfrm flipH="1" flipV="1">
            <a:off x="9240820" y="2602173"/>
            <a:ext cx="1422686" cy="107119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8" idx="2"/>
          </p:cNvCxnSpPr>
          <p:nvPr/>
        </p:nvCxnSpPr>
        <p:spPr>
          <a:xfrm flipH="1">
            <a:off x="9252435" y="4504364"/>
            <a:ext cx="1411071" cy="72664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8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738" y="1555770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25218" y="3297273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Refrigerator 1.5˚C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11544" y="4999866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Freezer -20˚C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9458" y="1537656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9458" y="1797780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9458" y="204186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354" y="331619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79353" y="356733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79353" y="3827461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1629" y="498349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1628" y="523463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1628" y="5494762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3904" y="577734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83903" y="602848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83903" y="6288606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179" y="405999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6178" y="431113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178" y="4571263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6178" y="229943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6177" y="255057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86177" y="281070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0098" y="1163024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8326420" y="1693779"/>
            <a:ext cx="914400" cy="9144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CHN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38035" y="5219156"/>
            <a:ext cx="914400" cy="9144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03191" y="1168324"/>
            <a:ext cx="937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Analysis</a:t>
            </a:r>
            <a:endParaRPr lang="en-US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36056" y="2384733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36056" y="4075576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99567" y="5778432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36056" y="2393294"/>
            <a:ext cx="1" cy="3391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</p:cNvCxnSpPr>
          <p:nvPr/>
        </p:nvCxnSpPr>
        <p:spPr>
          <a:xfrm>
            <a:off x="2882087" y="3059373"/>
            <a:ext cx="653969" cy="2568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0"/>
          </p:cNvCxnSpPr>
          <p:nvPr/>
        </p:nvCxnSpPr>
        <p:spPr>
          <a:xfrm flipV="1">
            <a:off x="2882087" y="4741655"/>
            <a:ext cx="649203" cy="2426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6" idx="3"/>
          </p:cNvCxnSpPr>
          <p:nvPr/>
        </p:nvCxnSpPr>
        <p:spPr>
          <a:xfrm flipV="1">
            <a:off x="5652582" y="2267394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295" y="4093205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626182" y="5840307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4027" y="1628957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4027" y="2902003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94027" y="1628957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294027" y="34014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88839" y="46772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316135" y="5074799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30780" y="6363492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88839" y="3404204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18410" y="5090446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3" idx="1"/>
          </p:cNvCxnSpPr>
          <p:nvPr/>
        </p:nvCxnSpPr>
        <p:spPr>
          <a:xfrm flipH="1" flipV="1">
            <a:off x="7959054" y="2144973"/>
            <a:ext cx="367366" cy="6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 flipV="1">
            <a:off x="7959054" y="5720963"/>
            <a:ext cx="367366" cy="6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59054" y="2144973"/>
            <a:ext cx="0" cy="357599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6794445" y="2224470"/>
            <a:ext cx="1164609" cy="8349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V="1">
            <a:off x="6829561" y="4982597"/>
            <a:ext cx="1129493" cy="74137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6829740" y="4034342"/>
            <a:ext cx="1129314" cy="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0711837" y="3198926"/>
            <a:ext cx="832514" cy="835416"/>
          </a:xfrm>
          <a:prstGeom prst="ellips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AVG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11128094" y="2224470"/>
            <a:ext cx="0" cy="9956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1128094" y="4015954"/>
            <a:ext cx="0" cy="995679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0916553" y="2224470"/>
            <a:ext cx="4230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916553" y="5002365"/>
            <a:ext cx="423081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734299" y="1857202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STDEV</a:t>
            </a:r>
            <a:endParaRPr lang="en-US"/>
          </a:p>
        </p:txBody>
      </p:sp>
      <p:sp>
        <p:nvSpPr>
          <p:cNvPr id="89" name="TextBox 88"/>
          <p:cNvSpPr txBox="1"/>
          <p:nvPr/>
        </p:nvSpPr>
        <p:spPr>
          <a:xfrm>
            <a:off x="10734299" y="5002365"/>
            <a:ext cx="78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STDEV</a:t>
            </a:r>
            <a:endParaRPr lang="en-US"/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0" r="3193" b="47638"/>
          <a:stretch/>
        </p:blipFill>
        <p:spPr>
          <a:xfrm>
            <a:off x="2426013" y="1283404"/>
            <a:ext cx="7339974" cy="534431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Carbon Content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858500" y="1847098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858500" y="2024519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58500" y="6203008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45514" y="1464694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53" y="365125"/>
            <a:ext cx="6499693" cy="61597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Upper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53" y="365125"/>
            <a:ext cx="6499693" cy="615971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Upper Core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37651" y="1690688"/>
            <a:ext cx="2281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Carbon Hotspots</a:t>
            </a:r>
          </a:p>
          <a:p>
            <a:r>
              <a:rPr lang="en-US" sz="2400" dirty="0" smtClean="0"/>
              <a:t> and </a:t>
            </a:r>
            <a:r>
              <a:rPr lang="en-US" sz="2400" dirty="0" err="1" smtClean="0"/>
              <a:t>Coldspots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04000" y="2554170"/>
            <a:ext cx="81144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24.8 %</a:t>
            </a:r>
          </a:p>
          <a:p>
            <a:r>
              <a:rPr lang="en-US" dirty="0" smtClean="0"/>
              <a:t>25.2 %</a:t>
            </a:r>
          </a:p>
          <a:p>
            <a:r>
              <a:rPr lang="en-US" dirty="0" smtClean="0"/>
              <a:t>35.1 %</a:t>
            </a:r>
          </a:p>
        </p:txBody>
      </p:sp>
    </p:spTree>
    <p:extLst>
      <p:ext uri="{BB962C8B-B14F-4D97-AF65-F5344CB8AC3E}">
        <p14:creationId xmlns:p14="http://schemas.microsoft.com/office/powerpoint/2010/main" val="205680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53" y="1690688"/>
            <a:ext cx="6499692" cy="477977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Lower Core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Marsh cores </a:t>
            </a:r>
            <a:r>
              <a:rPr lang="en-US" dirty="0"/>
              <a:t>may be stored from -20˚C to 24˚C for up to 128 days and the carbon concentration will be </a:t>
            </a:r>
            <a:r>
              <a:rPr lang="en-US" dirty="0" smtClean="0"/>
              <a:t>representative of the marsh carbon</a:t>
            </a:r>
          </a:p>
          <a:p>
            <a:pPr lvl="1"/>
            <a:r>
              <a:rPr lang="en-US" dirty="0" smtClean="0"/>
              <a:t>Within error, one cannot distinguish a difference in C in this temperature zone or time limit.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34" y="785992"/>
            <a:ext cx="7846531" cy="60720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24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 Carbon</a:t>
            </a:r>
          </a:p>
          <a:p>
            <a:pPr lvl="1"/>
            <a:r>
              <a:rPr lang="en-US" dirty="0"/>
              <a:t>Salt marshes, mangroves, and seagrasses</a:t>
            </a:r>
          </a:p>
          <a:p>
            <a:pPr lvl="1"/>
            <a:r>
              <a:rPr lang="en-US" dirty="0"/>
              <a:t>46.9% of total </a:t>
            </a:r>
            <a:r>
              <a:rPr lang="en-US" dirty="0" smtClean="0"/>
              <a:t>C </a:t>
            </a:r>
            <a:r>
              <a:rPr lang="en-US" dirty="0"/>
              <a:t>burial in ocean sediments </a:t>
            </a:r>
            <a:r>
              <a:rPr lang="en-US" sz="1600" dirty="0"/>
              <a:t>(Duarte et al </a:t>
            </a:r>
            <a:r>
              <a:rPr lang="en-US" sz="1600" dirty="0" smtClean="0"/>
              <a:t>2005)</a:t>
            </a:r>
            <a:endParaRPr lang="en-US" sz="1600" dirty="0"/>
          </a:p>
          <a:p>
            <a:pPr lvl="1"/>
            <a:r>
              <a:rPr lang="en-US" dirty="0"/>
              <a:t>Bury C at a rate 30 to 50 times that of terrestrial forests </a:t>
            </a:r>
            <a:r>
              <a:rPr lang="en-US" sz="1600" dirty="0"/>
              <a:t>(McLeod et al 2011, Duarte et al 2013</a:t>
            </a:r>
            <a:r>
              <a:rPr lang="en-US" sz="1600" dirty="0" smtClean="0"/>
              <a:t>)</a:t>
            </a:r>
          </a:p>
          <a:p>
            <a:pPr lvl="1"/>
            <a:r>
              <a:rPr lang="en-US" dirty="0" smtClean="0"/>
              <a:t>Loss of these habitats at critical rates</a:t>
            </a:r>
          </a:p>
          <a:p>
            <a:r>
              <a:rPr lang="en-US" dirty="0" smtClean="0"/>
              <a:t>No universal method of marsh core sample handling </a:t>
            </a:r>
          </a:p>
          <a:p>
            <a:pPr lvl="1"/>
            <a:r>
              <a:rPr lang="en-US" dirty="0" smtClean="0"/>
              <a:t>Minimize field to lab time and freeze the core </a:t>
            </a:r>
            <a:r>
              <a:rPr lang="en-US" sz="1600" dirty="0" smtClean="0"/>
              <a:t>(Blue Carbon Initiative 2014)</a:t>
            </a:r>
          </a:p>
          <a:p>
            <a:pPr lvl="1"/>
            <a:r>
              <a:rPr lang="en-US" dirty="0" smtClean="0"/>
              <a:t>Some use CHN, some use LOI converted to %OC with Craft’s 1991 conversion </a:t>
            </a:r>
            <a:r>
              <a:rPr lang="en-US" dirty="0"/>
              <a:t>e</a:t>
            </a:r>
            <a:r>
              <a:rPr lang="en-US" dirty="0" smtClean="0"/>
              <a:t>quation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438" y="888972"/>
            <a:ext cx="5325124" cy="5840082"/>
          </a:xfrm>
        </p:spPr>
      </p:pic>
      <p:sp>
        <p:nvSpPr>
          <p:cNvPr id="3" name="TextBox 2"/>
          <p:cNvSpPr txBox="1"/>
          <p:nvPr/>
        </p:nvSpPr>
        <p:spPr>
          <a:xfrm>
            <a:off x="9242474" y="1690688"/>
            <a:ext cx="25003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LOI Standard Deviation </a:t>
            </a:r>
          </a:p>
          <a:p>
            <a:r>
              <a:rPr lang="en-US" dirty="0" smtClean="0"/>
              <a:t>does not surpass 2% of </a:t>
            </a:r>
          </a:p>
          <a:p>
            <a:r>
              <a:rPr lang="en-US" dirty="0" smtClean="0"/>
              <a:t>organic carbon. </a:t>
            </a:r>
          </a:p>
          <a:p>
            <a:r>
              <a:rPr lang="en-US" dirty="0" smtClean="0"/>
              <a:t>CHN Standard Deviation </a:t>
            </a:r>
          </a:p>
          <a:p>
            <a:r>
              <a:rPr lang="en-US" dirty="0"/>
              <a:t>a</a:t>
            </a:r>
            <a:r>
              <a:rPr lang="en-US" dirty="0" smtClean="0"/>
              <a:t>lmost reaches </a:t>
            </a:r>
            <a:r>
              <a:rPr lang="en-US" dirty="0"/>
              <a:t>9</a:t>
            </a:r>
            <a:r>
              <a:rPr lang="en-US" dirty="0" smtClean="0"/>
              <a:t>%.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LOI should be used to measure marsh carbon because it has lower error in subsampling compared to CHN</a:t>
            </a:r>
          </a:p>
          <a:p>
            <a:pPr lvl="1"/>
            <a:r>
              <a:rPr lang="en-US" dirty="0" smtClean="0"/>
              <a:t>LOI has larger sample size than CHN</a:t>
            </a:r>
          </a:p>
          <a:p>
            <a:pPr lvl="1"/>
            <a:r>
              <a:rPr lang="en-US" dirty="0" smtClean="0"/>
              <a:t>CHN may over or undervalue the marsh’s ability to sequester carbon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3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Interest in quantifying OC burial in marshes</a:t>
            </a:r>
          </a:p>
          <a:p>
            <a:pPr lvl="1"/>
            <a:r>
              <a:rPr lang="en-US" dirty="0"/>
              <a:t>No universal method of sampling for marsh C</a:t>
            </a:r>
          </a:p>
          <a:p>
            <a:pPr lvl="1"/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/>
              <a:t>We found that temperature treatment </a:t>
            </a:r>
            <a:r>
              <a:rPr lang="en-US" dirty="0" smtClean="0"/>
              <a:t>can vary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The carbon can be sampled within about 4 months of taking the core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LOI should be used rather than CHN because it is more representative of the marsh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How did we get the data for all the global carbon budget? If its calculated using CHN, the numbers may be different than what has been presented.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Blue Carbon</a:t>
            </a:r>
            <a:endParaRPr lang="en-US" dirty="0"/>
          </a:p>
          <a:p>
            <a:pPr lvl="1"/>
            <a:r>
              <a:rPr lang="en-US" dirty="0" smtClean="0"/>
              <a:t>46.9</a:t>
            </a:r>
            <a:r>
              <a:rPr lang="en-US" dirty="0"/>
              <a:t>% of total C burial in ocean sediments </a:t>
            </a:r>
            <a:r>
              <a:rPr lang="en-US" sz="1600" dirty="0"/>
              <a:t>(Duarte et al 2005</a:t>
            </a:r>
            <a:r>
              <a:rPr lang="en-US" sz="1600" dirty="0" smtClean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1">
              <a:spcBef>
                <a:spcPts val="1000"/>
              </a:spcBef>
            </a:pPr>
            <a:r>
              <a:rPr lang="en-US" dirty="0"/>
              <a:t>How did we get the data for all the global carbon budget? If its calculated using CHN, the numbers may be different than what has been presented. 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Blue Carbon</a:t>
            </a:r>
            <a:endParaRPr lang="en-US" dirty="0"/>
          </a:p>
          <a:p>
            <a:pPr lvl="1"/>
            <a:r>
              <a:rPr lang="en-US" dirty="0" smtClean="0"/>
              <a:t>46.9</a:t>
            </a:r>
            <a:r>
              <a:rPr lang="en-US" dirty="0"/>
              <a:t>% of total C burial in ocean sediments </a:t>
            </a:r>
            <a:r>
              <a:rPr lang="en-US" sz="1600" dirty="0"/>
              <a:t>(Duarte et al 2005</a:t>
            </a:r>
            <a:r>
              <a:rPr lang="en-US" sz="1600" dirty="0" smtClean="0"/>
              <a:t>)</a:t>
            </a:r>
          </a:p>
          <a:p>
            <a:pPr lvl="2"/>
            <a:r>
              <a:rPr lang="en-US" dirty="0"/>
              <a:t>Duarte et al 2005 says that blue carbon areas are responsible for 46.9% of carbon burial in ocean sediments. The marsh carbon part of this was calculated from Chmura et al 2003, who used LOI converted to % OC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49380" y="5823020"/>
            <a:ext cx="9493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These numbers are reliable </a:t>
            </a:r>
            <a:r>
              <a:rPr lang="en-US" sz="4000" smtClean="0"/>
              <a:t>and reproducible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124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Chancellor’s Science Scholars Program</a:t>
            </a:r>
          </a:p>
          <a:p>
            <a:r>
              <a:rPr lang="en-US" dirty="0" smtClean="0"/>
              <a:t>Defense </a:t>
            </a:r>
            <a:r>
              <a:rPr lang="en-US" dirty="0"/>
              <a:t>Coastal/Estuarine Research Program (DCERP2) </a:t>
            </a:r>
            <a:r>
              <a:rPr lang="en-US" dirty="0" smtClean="0"/>
              <a:t>funded by the Department of Defense </a:t>
            </a:r>
          </a:p>
          <a:p>
            <a:r>
              <a:rPr lang="en-US" dirty="0" smtClean="0"/>
              <a:t>The Rodriguez and McKee Labs and all the people who worked with me through this project</a:t>
            </a:r>
          </a:p>
          <a:p>
            <a:r>
              <a:rPr lang="en-US" dirty="0" smtClean="0"/>
              <a:t>UNC Marine Sciences and UNC Geology Departments</a:t>
            </a:r>
          </a:p>
          <a:p>
            <a:r>
              <a:rPr lang="en-US" dirty="0" smtClean="0"/>
              <a:t>Geological Society of America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51" y="3315929"/>
            <a:ext cx="2540000" cy="2832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350" y="3315929"/>
            <a:ext cx="1524000" cy="152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851" y="1690688"/>
            <a:ext cx="38100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Craft, C. B., Seneca, E. D., &amp; Broome, S. W. (1991). Loss on ignition and </a:t>
            </a:r>
            <a:r>
              <a:rPr lang="en-US" dirty="0" err="1"/>
              <a:t>Kjeldahl</a:t>
            </a:r>
            <a:r>
              <a:rPr lang="en-US" dirty="0"/>
              <a:t> digestion for estimating organic carbon and total nitrogen in estuarine marsh soils: calibration with dry combustion. </a:t>
            </a:r>
            <a:r>
              <a:rPr lang="en-US" i="1" dirty="0"/>
              <a:t>Estuaries and Coasts</a:t>
            </a:r>
            <a:r>
              <a:rPr lang="en-US" dirty="0"/>
              <a:t>, </a:t>
            </a:r>
            <a:r>
              <a:rPr lang="en-US" i="1" dirty="0"/>
              <a:t>14</a:t>
            </a:r>
            <a:r>
              <a:rPr lang="en-US" dirty="0"/>
              <a:t>(2), 175-179.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Duarte</a:t>
            </a:r>
            <a:r>
              <a:rPr lang="en-US" dirty="0"/>
              <a:t>, C. M., Middelburg, J. and </a:t>
            </a:r>
            <a:r>
              <a:rPr lang="en-US" dirty="0" err="1"/>
              <a:t>Caraco</a:t>
            </a:r>
            <a:r>
              <a:rPr lang="en-US" dirty="0"/>
              <a:t>, N. (2005) “Major role of marine vegetation on the ocean carbon cycle.” </a:t>
            </a:r>
            <a:r>
              <a:rPr lang="en-US" dirty="0" err="1"/>
              <a:t>Biogeosciences</a:t>
            </a:r>
            <a:r>
              <a:rPr lang="en-US" dirty="0"/>
              <a:t>. Vol 2. Pages 1 - 8.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Duarte, C. M., </a:t>
            </a:r>
            <a:r>
              <a:rPr lang="en-US" dirty="0" err="1"/>
              <a:t>Losada</a:t>
            </a:r>
            <a:r>
              <a:rPr lang="en-US" dirty="0"/>
              <a:t>, I. J., Hendriks, I. E., </a:t>
            </a:r>
            <a:r>
              <a:rPr lang="en-US" dirty="0" err="1"/>
              <a:t>Mazarrasa</a:t>
            </a:r>
            <a:r>
              <a:rPr lang="en-US" dirty="0"/>
              <a:t>, I., &amp; </a:t>
            </a:r>
            <a:r>
              <a:rPr lang="en-US" dirty="0" err="1"/>
              <a:t>Marbà</a:t>
            </a:r>
            <a:r>
              <a:rPr lang="en-US" dirty="0"/>
              <a:t>, N. (2013). The role of coastal plant communities for climate change mitigation and adaptation. </a:t>
            </a:r>
            <a:r>
              <a:rPr lang="en-US" i="1" dirty="0"/>
              <a:t>Nature Climate Change</a:t>
            </a:r>
            <a:r>
              <a:rPr lang="en-US" dirty="0"/>
              <a:t>, </a:t>
            </a:r>
            <a:r>
              <a:rPr lang="en-US" i="1" dirty="0"/>
              <a:t>3</a:t>
            </a:r>
            <a:r>
              <a:rPr lang="en-US" dirty="0"/>
              <a:t>(11), 961-968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/>
              <a:t>Howard, J., Hoyt, S., </a:t>
            </a:r>
            <a:r>
              <a:rPr lang="en-US" dirty="0" err="1"/>
              <a:t>Isensee</a:t>
            </a:r>
            <a:r>
              <a:rPr lang="en-US" dirty="0"/>
              <a:t>, K., </a:t>
            </a:r>
            <a:r>
              <a:rPr lang="en-US" dirty="0" err="1"/>
              <a:t>Telszewski</a:t>
            </a:r>
            <a:r>
              <a:rPr lang="en-US" dirty="0"/>
              <a:t>, M., &amp; Pidgeon, E. (2014). Coastal blue carbon: methods for assessing carbon stocks and emissions factors in mangroves, tidal salt marshes, and seagrasses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err="1"/>
              <a:t>Mcleod</a:t>
            </a:r>
            <a:r>
              <a:rPr lang="en-US" dirty="0"/>
              <a:t>, E., Chmura, G. L., Bouillon, S., </a:t>
            </a:r>
            <a:r>
              <a:rPr lang="en-US" dirty="0" err="1"/>
              <a:t>Salm</a:t>
            </a:r>
            <a:r>
              <a:rPr lang="en-US" dirty="0"/>
              <a:t>, R., </a:t>
            </a:r>
            <a:r>
              <a:rPr lang="en-US" dirty="0" err="1"/>
              <a:t>Björk</a:t>
            </a:r>
            <a:r>
              <a:rPr lang="en-US" dirty="0"/>
              <a:t>, M., Duarte, C. M., ... &amp; Silliman, B. R. (2011). A blueprint for blue carbon: toward an improved understanding of the role of vegetated coastal habitats in sequestering CO2. </a:t>
            </a:r>
            <a:r>
              <a:rPr lang="en-US" i="1" dirty="0"/>
              <a:t>Frontiers in Ecology and the Environment</a:t>
            </a:r>
            <a:r>
              <a:rPr lang="en-US" dirty="0"/>
              <a:t>, </a:t>
            </a:r>
            <a:r>
              <a:rPr lang="en-US" i="1" dirty="0"/>
              <a:t>9</a:t>
            </a:r>
            <a:r>
              <a:rPr lang="en-US" dirty="0"/>
              <a:t>(10), 552-560.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3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Craft’s Marsh Carbon Equation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07" y="1825625"/>
            <a:ext cx="4730185" cy="435133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%OC with LOI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20" y="1690688"/>
            <a:ext cx="7508360" cy="4911773"/>
          </a:xfrm>
        </p:spPr>
      </p:pic>
    </p:spTree>
    <p:extLst>
      <p:ext uri="{BB962C8B-B14F-4D97-AF65-F5344CB8AC3E}">
        <p14:creationId xmlns:p14="http://schemas.microsoft.com/office/powerpoint/2010/main" val="669521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%OC with LOI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820" y="1690688"/>
            <a:ext cx="7508360" cy="4911772"/>
          </a:xfrm>
        </p:spPr>
      </p:pic>
    </p:spTree>
    <p:extLst>
      <p:ext uri="{BB962C8B-B14F-4D97-AF65-F5344CB8AC3E}">
        <p14:creationId xmlns:p14="http://schemas.microsoft.com/office/powerpoint/2010/main" val="126017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storage temperature effect the carbon content in a marsh core over time?</a:t>
            </a:r>
          </a:p>
          <a:p>
            <a:pPr lvl="1"/>
            <a:r>
              <a:rPr lang="en-US" dirty="0" smtClean="0"/>
              <a:t>Does depth of the sample in the core affect the above result?</a:t>
            </a:r>
          </a:p>
          <a:p>
            <a:pPr lvl="1"/>
            <a:r>
              <a:rPr lang="en-US" dirty="0"/>
              <a:t>Labile versus Recalcitrant </a:t>
            </a:r>
            <a:r>
              <a:rPr lang="en-US" dirty="0" smtClean="0"/>
              <a:t>carbon</a:t>
            </a:r>
          </a:p>
          <a:p>
            <a:r>
              <a:rPr lang="en-US" dirty="0" smtClean="0"/>
              <a:t>How does propagated error in loss on ignition (LOI) compare to CHN analysis? </a:t>
            </a:r>
          </a:p>
          <a:p>
            <a:pPr lvl="1"/>
            <a:r>
              <a:rPr lang="en-US" dirty="0" smtClean="0"/>
              <a:t>CHN analytical error is an order of magnitude lower than LOI analytical error</a:t>
            </a:r>
          </a:p>
          <a:p>
            <a:pPr lvl="1"/>
            <a:r>
              <a:rPr lang="en-US" dirty="0" smtClean="0"/>
              <a:t>How do the 2 compare in reproducibility?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222503"/>
              </p:ext>
            </p:extLst>
          </p:nvPr>
        </p:nvGraphicFramePr>
        <p:xfrm>
          <a:off x="2921000" y="1249891"/>
          <a:ext cx="7239000" cy="5269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1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7" b="-495"/>
          <a:stretch/>
        </p:blipFill>
        <p:spPr>
          <a:xfrm>
            <a:off x="0" y="-118534"/>
            <a:ext cx="10193867" cy="142143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696036" y="1720258"/>
            <a:ext cx="1421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96036" y="2144973"/>
            <a:ext cx="1421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6036" y="1720258"/>
            <a:ext cx="0" cy="4247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696036" y="5898747"/>
            <a:ext cx="1421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696036" y="6323462"/>
            <a:ext cx="142164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96036" y="5898747"/>
            <a:ext cx="0" cy="424715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963" y="1609449"/>
            <a:ext cx="696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5-15</a:t>
            </a:r>
          </a:p>
          <a:p>
            <a:r>
              <a:rPr lang="en-US" dirty="0" smtClean="0"/>
              <a:t> cm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-18006" y="5787938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65-75</a:t>
            </a:r>
          </a:p>
          <a:p>
            <a:r>
              <a:rPr lang="en-US" dirty="0" smtClean="0"/>
              <a:t>cm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423" y="1542836"/>
            <a:ext cx="3986372" cy="53151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833" y="1542836"/>
            <a:ext cx="3986372" cy="5315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70750" y="1537756"/>
            <a:ext cx="152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 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V="1">
            <a:off x="3339287" y="2133170"/>
            <a:ext cx="1263814" cy="469003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3339287" y="2602173"/>
            <a:ext cx="1263116" cy="13076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3339287" y="2602173"/>
            <a:ext cx="1263116" cy="2978010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917108" y="3285924"/>
            <a:ext cx="1848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Refrigerator 1.5˚C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124793" y="4991631"/>
            <a:ext cx="1432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Freezer -20˚C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09" y="1720258"/>
            <a:ext cx="5954845" cy="4466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3339287" y="2713633"/>
            <a:ext cx="1263116" cy="27245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V="1">
            <a:off x="3339287" y="4490897"/>
            <a:ext cx="1263116" cy="947328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339287" y="5438225"/>
            <a:ext cx="1263814" cy="74816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070750" y="1537756"/>
            <a:ext cx="1525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 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17108" y="3285924"/>
            <a:ext cx="1848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Refrigerator 1.5˚C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24793" y="4991631"/>
            <a:ext cx="14328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Freezer -20˚C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09" y="1720258"/>
            <a:ext cx="5954845" cy="446613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71401" y="1542837"/>
            <a:ext cx="914400" cy="4928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71401" y="1720258"/>
            <a:ext cx="914400" cy="42471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Upper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401" y="5898747"/>
            <a:ext cx="914400" cy="42471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4887" y="2144973"/>
            <a:ext cx="914400" cy="914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4887" y="4984347"/>
            <a:ext cx="914400" cy="9144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Sieved &amp; </a:t>
            </a:r>
            <a:r>
              <a:rPr lang="en-US" dirty="0" err="1" smtClean="0">
                <a:solidFill>
                  <a:schemeClr val="tx1"/>
                </a:solidFill>
              </a:rPr>
              <a:t>Homog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101" y="1873045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02403" y="3649654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02403" y="5320058"/>
            <a:ext cx="477672" cy="520249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02403" y="2456830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101" y="5929589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02403" y="4234094"/>
            <a:ext cx="477672" cy="52024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14852" y="1542837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14852" y="3309738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14852" y="5002365"/>
            <a:ext cx="1637730" cy="144920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097200" y="1555875"/>
            <a:ext cx="147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Ambient 24˚C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17107" y="3297273"/>
            <a:ext cx="1848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Refrigerator 1.5˚C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124791" y="498349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Freezer -20˚C</a:t>
            </a: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579458" y="1537656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79458" y="1797780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79458" y="204186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79354" y="331619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579353" y="3567337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579353" y="3827461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581629" y="498349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581628" y="5234638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581628" y="5494762"/>
            <a:ext cx="184245" cy="182602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583904" y="577734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583903" y="602848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6583903" y="6288606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6586179" y="405999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586178" y="4311139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586178" y="4571263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586178" y="229943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586177" y="2550578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586177" y="2810702"/>
            <a:ext cx="184245" cy="182602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158415" y="1160433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146754" y="1166589"/>
            <a:ext cx="1388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990098" y="1163024"/>
            <a:ext cx="137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</a:t>
            </a:r>
            <a:endParaRPr lang="en-US" dirty="0"/>
          </a:p>
        </p:txBody>
      </p:sp>
      <p:cxnSp>
        <p:nvCxnSpPr>
          <p:cNvPr id="4" name="Straight Arrow Connector 3"/>
          <p:cNvCxnSpPr>
            <a:stCxn id="6" idx="3"/>
            <a:endCxn id="8" idx="1"/>
          </p:cNvCxnSpPr>
          <p:nvPr/>
        </p:nvCxnSpPr>
        <p:spPr>
          <a:xfrm>
            <a:off x="1885801" y="1932616"/>
            <a:ext cx="539086" cy="66955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7" idx="3"/>
          </p:cNvCxnSpPr>
          <p:nvPr/>
        </p:nvCxnSpPr>
        <p:spPr>
          <a:xfrm flipV="1">
            <a:off x="1885801" y="5417240"/>
            <a:ext cx="539086" cy="69386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3536056" y="2384733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3536056" y="4075576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3499567" y="5778432"/>
            <a:ext cx="451500" cy="6006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3536056" y="2393294"/>
            <a:ext cx="1" cy="3391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8" idx="2"/>
          </p:cNvCxnSpPr>
          <p:nvPr/>
        </p:nvCxnSpPr>
        <p:spPr>
          <a:xfrm>
            <a:off x="2882087" y="3059373"/>
            <a:ext cx="653969" cy="256824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9" idx="0"/>
          </p:cNvCxnSpPr>
          <p:nvPr/>
        </p:nvCxnSpPr>
        <p:spPr>
          <a:xfrm flipV="1">
            <a:off x="2882087" y="4741655"/>
            <a:ext cx="649203" cy="242692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6" idx="3"/>
          </p:cNvCxnSpPr>
          <p:nvPr/>
        </p:nvCxnSpPr>
        <p:spPr>
          <a:xfrm flipV="1">
            <a:off x="5652582" y="2267394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5638295" y="4093205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5626182" y="5840307"/>
            <a:ext cx="477672" cy="47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6294027" y="1628957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6294027" y="2902003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294027" y="1628957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>
            <a:off x="6294027" y="34014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288839" y="4677250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H="1">
            <a:off x="6316135" y="5074799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6330780" y="6363492"/>
            <a:ext cx="285326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288839" y="3404204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318410" y="5090446"/>
            <a:ext cx="0" cy="12730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955860" y="1161074"/>
            <a:ext cx="37424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Subsampling:</a:t>
            </a:r>
          </a:p>
          <a:p>
            <a:r>
              <a:rPr lang="en-US" dirty="0" smtClean="0"/>
              <a:t>3 subsamples per bag per sample day.</a:t>
            </a:r>
          </a:p>
          <a:p>
            <a:r>
              <a:rPr lang="en-US" dirty="0" smtClean="0"/>
              <a:t>Oven dried on low heat for 24 hours</a:t>
            </a:r>
            <a:endParaRPr lang="en-US" dirty="0"/>
          </a:p>
        </p:txBody>
      </p:sp>
      <p:sp>
        <p:nvSpPr>
          <p:cNvPr id="93" name="TextBox 92"/>
          <p:cNvSpPr txBox="1"/>
          <p:nvPr/>
        </p:nvSpPr>
        <p:spPr>
          <a:xfrm>
            <a:off x="7995895" y="2265480"/>
            <a:ext cx="16003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Sampling Days:</a:t>
            </a:r>
          </a:p>
          <a:p>
            <a:r>
              <a:rPr lang="en-US" dirty="0" smtClean="0"/>
              <a:t>0</a:t>
            </a:r>
          </a:p>
          <a:p>
            <a:r>
              <a:rPr lang="en-US" dirty="0" smtClean="0"/>
              <a:t>1</a:t>
            </a:r>
          </a:p>
          <a:p>
            <a:r>
              <a:rPr lang="en-US" dirty="0" smtClean="0"/>
              <a:t>2</a:t>
            </a:r>
          </a:p>
          <a:p>
            <a:r>
              <a:rPr lang="en-US" dirty="0" smtClean="0"/>
              <a:t>4</a:t>
            </a:r>
          </a:p>
          <a:p>
            <a:r>
              <a:rPr lang="en-US" dirty="0" smtClean="0"/>
              <a:t>8</a:t>
            </a:r>
          </a:p>
          <a:p>
            <a:r>
              <a:rPr lang="en-US" dirty="0" smtClean="0"/>
              <a:t>16</a:t>
            </a:r>
          </a:p>
          <a:p>
            <a:r>
              <a:rPr lang="en-US" dirty="0" smtClean="0"/>
              <a:t>32</a:t>
            </a:r>
          </a:p>
          <a:p>
            <a:r>
              <a:rPr lang="en-US" dirty="0" smtClean="0"/>
              <a:t>64</a:t>
            </a:r>
          </a:p>
          <a:p>
            <a:r>
              <a:rPr lang="en-US" dirty="0" smtClean="0"/>
              <a:t>128</a:t>
            </a:r>
            <a:endParaRPr lang="en-US" dirty="0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63" y="129764"/>
            <a:ext cx="1747837" cy="13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13062</TotalTime>
  <Words>1162</Words>
  <Application>Microsoft Macintosh PowerPoint</Application>
  <PresentationFormat>Widescreen</PresentationFormat>
  <Paragraphs>280</Paragraphs>
  <Slides>29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Calibri</vt:lpstr>
      <vt:lpstr>Calibri Light</vt:lpstr>
      <vt:lpstr>Mangal</vt:lpstr>
      <vt:lpstr>Wingdings</vt:lpstr>
      <vt:lpstr>Arial</vt:lpstr>
      <vt:lpstr>Office Theme</vt:lpstr>
      <vt:lpstr>Temperature Effects on the Carbon Content of Marsh Core Subsamples through Time</vt:lpstr>
      <vt:lpstr>Introduction</vt:lpstr>
      <vt:lpstr>Questions</vt:lpstr>
      <vt:lpstr>Hypothesis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Methods</vt:lpstr>
      <vt:lpstr>Results: Carbon Content</vt:lpstr>
      <vt:lpstr>Results: Upper Core</vt:lpstr>
      <vt:lpstr>Results: Upper Core</vt:lpstr>
      <vt:lpstr>Results: Lower Core</vt:lpstr>
      <vt:lpstr>Discussion</vt:lpstr>
      <vt:lpstr>Results</vt:lpstr>
      <vt:lpstr>Results</vt:lpstr>
      <vt:lpstr>Discussion</vt:lpstr>
      <vt:lpstr>Implications</vt:lpstr>
      <vt:lpstr>Final Thoughts</vt:lpstr>
      <vt:lpstr>Final Thoughts</vt:lpstr>
      <vt:lpstr>Acknowledgments </vt:lpstr>
      <vt:lpstr>Works Cited</vt:lpstr>
      <vt:lpstr>Craft’s Marsh Carbon Equation</vt:lpstr>
      <vt:lpstr>Upper %OC with LOI</vt:lpstr>
      <vt:lpstr>Lower %OC with LOI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Effects on the Carbon Content of Marsh Core Subsamples through Time</dc:title>
  <dc:creator>Microsoft Office User</dc:creator>
  <cp:lastModifiedBy>Microsoft Office User</cp:lastModifiedBy>
  <cp:revision>142</cp:revision>
  <dcterms:created xsi:type="dcterms:W3CDTF">2017-02-12T22:13:43Z</dcterms:created>
  <dcterms:modified xsi:type="dcterms:W3CDTF">2017-04-05T13:32:22Z</dcterms:modified>
</cp:coreProperties>
</file>