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355" r:id="rId3"/>
    <p:sldId id="337" r:id="rId4"/>
    <p:sldId id="360" r:id="rId5"/>
    <p:sldId id="321" r:id="rId6"/>
    <p:sldId id="323" r:id="rId7"/>
    <p:sldId id="324" r:id="rId8"/>
    <p:sldId id="325" r:id="rId9"/>
    <p:sldId id="326" r:id="rId10"/>
    <p:sldId id="267" r:id="rId11"/>
    <p:sldId id="297" r:id="rId12"/>
    <p:sldId id="292" r:id="rId13"/>
    <p:sldId id="268" r:id="rId14"/>
    <p:sldId id="275" r:id="rId15"/>
    <p:sldId id="293" r:id="rId16"/>
    <p:sldId id="289" r:id="rId17"/>
    <p:sldId id="298" r:id="rId18"/>
    <p:sldId id="306" r:id="rId19"/>
    <p:sldId id="307" r:id="rId20"/>
    <p:sldId id="309" r:id="rId21"/>
    <p:sldId id="310" r:id="rId22"/>
    <p:sldId id="339" r:id="rId23"/>
    <p:sldId id="361" r:id="rId24"/>
    <p:sldId id="266" r:id="rId25"/>
    <p:sldId id="302" r:id="rId26"/>
    <p:sldId id="311" r:id="rId27"/>
    <p:sldId id="314" r:id="rId28"/>
    <p:sldId id="315" r:id="rId29"/>
    <p:sldId id="357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13" r:id="rId43"/>
    <p:sldId id="284" r:id="rId44"/>
    <p:sldId id="288" r:id="rId45"/>
    <p:sldId id="354" r:id="rId46"/>
    <p:sldId id="353" r:id="rId47"/>
    <p:sldId id="362" r:id="rId48"/>
    <p:sldId id="340" r:id="rId49"/>
    <p:sldId id="285" r:id="rId50"/>
    <p:sldId id="358" r:id="rId51"/>
    <p:sldId id="359" r:id="rId52"/>
    <p:sldId id="257" r:id="rId53"/>
    <p:sldId id="270" r:id="rId54"/>
    <p:sldId id="356" r:id="rId55"/>
    <p:sldId id="286" r:id="rId56"/>
    <p:sldId id="272" r:id="rId57"/>
    <p:sldId id="260" r:id="rId58"/>
    <p:sldId id="318" r:id="rId59"/>
    <p:sldId id="332" r:id="rId60"/>
    <p:sldId id="336" r:id="rId61"/>
    <p:sldId id="333" r:id="rId62"/>
    <p:sldId id="334" r:id="rId63"/>
    <p:sldId id="335" r:id="rId64"/>
    <p:sldId id="317" r:id="rId65"/>
    <p:sldId id="271" r:id="rId66"/>
    <p:sldId id="265" r:id="rId67"/>
    <p:sldId id="338" r:id="rId68"/>
    <p:sldId id="363" r:id="rId69"/>
    <p:sldId id="364" r:id="rId70"/>
    <p:sldId id="365" r:id="rId7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5B68"/>
    <a:srgbClr val="5F5F5F"/>
    <a:srgbClr val="6A6F78"/>
    <a:srgbClr val="757B85"/>
    <a:srgbClr val="EDCB4D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2C06ECD-36FB-472F-8812-70B758284F08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DBC6B0-28BE-4C65-943C-47D07B313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83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AEAF1-CD29-4432-894E-9BCDD258441A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64D7D-FFF6-4E0B-96CB-849BC9E91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22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A3A3D6-1AED-46E3-A6D9-ABE66B5C1BF6}" type="slidenum">
              <a:rPr lang="en-US" altLang="en-US" sz="1200"/>
              <a:pPr/>
              <a:t>70</a:t>
            </a:fld>
            <a:endParaRPr lang="en-US" altLang="en-US" sz="1200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" panose="0202060306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5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1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4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2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18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9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8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3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D9B-6EA9-4474-86B1-6E73B39E257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59D9B-6EA9-4474-86B1-6E73B39E257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5C633-0014-49E0-9E2F-FF27FA29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5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52400" y="-459347"/>
            <a:ext cx="8759284" cy="2000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SEISMICITY/QUATERNARY FAULTING CORRIDOR IN THE EASTERN TENNESSEE SEISMIC ZONE: AN UPDATE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486400" y="4964825"/>
            <a:ext cx="2973659" cy="1815318"/>
            <a:chOff x="5562600" y="4755638"/>
            <a:chExt cx="2973659" cy="18153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459" y="5868914"/>
              <a:ext cx="2971800" cy="70204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562600" y="4755638"/>
              <a:ext cx="2971800" cy="110799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/>
                <a:t>Robert D. Hatcher, Jr.</a:t>
              </a:r>
              <a:r>
                <a:rPr lang="en-US" sz="2200" b="1" baseline="-25000" dirty="0"/>
                <a:t> </a:t>
              </a:r>
              <a:r>
                <a:rPr lang="en-US" sz="2200" b="1" dirty="0" smtClean="0"/>
                <a:t> </a:t>
              </a:r>
              <a:endParaRPr lang="en-US" sz="2200" b="1" dirty="0"/>
            </a:p>
            <a:p>
              <a:pPr algn="ctr"/>
              <a:r>
                <a:rPr lang="en-US" sz="2200" b="1" dirty="0"/>
                <a:t>Jacob C. </a:t>
              </a:r>
              <a:r>
                <a:rPr lang="en-US" sz="2200" b="1" dirty="0" smtClean="0"/>
                <a:t>Glasbrenner</a:t>
              </a:r>
            </a:p>
            <a:p>
              <a:pPr algn="ctr"/>
              <a:r>
                <a:rPr lang="en-US" sz="2200" b="1" dirty="0" smtClean="0"/>
                <a:t>Kathleen Warrell</a:t>
              </a:r>
              <a:endParaRPr lang="en-US" sz="2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8200" y="4954698"/>
            <a:ext cx="2246014" cy="1618489"/>
            <a:chOff x="685800" y="5094193"/>
            <a:chExt cx="2246014" cy="16184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5865322"/>
              <a:ext cx="2246014" cy="84736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85800" y="5094193"/>
              <a:ext cx="2246014" cy="769441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smtClean="0"/>
                <a:t>Randel Tom Cox</a:t>
              </a:r>
              <a:endParaRPr lang="en-US" sz="2200" b="1" dirty="0"/>
            </a:p>
            <a:p>
              <a:pPr algn="ctr"/>
              <a:r>
                <a:rPr lang="en-US" sz="2200" b="1" dirty="0" smtClean="0"/>
                <a:t>Eric Gamble</a:t>
              </a:r>
              <a:endParaRPr lang="en-US" sz="2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96565" y="4981669"/>
            <a:ext cx="1957039" cy="1194565"/>
            <a:chOff x="3268688" y="5432691"/>
            <a:chExt cx="1957039" cy="1194565"/>
          </a:xfrm>
        </p:grpSpPr>
        <p:sp>
          <p:nvSpPr>
            <p:cNvPr id="12" name="Rectangle 11"/>
            <p:cNvSpPr/>
            <p:nvPr/>
          </p:nvSpPr>
          <p:spPr>
            <a:xfrm>
              <a:off x="3272829" y="5432691"/>
              <a:ext cx="1952898" cy="430887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smtClean="0"/>
                <a:t>Ronald Counts</a:t>
              </a:r>
              <a:endParaRPr lang="en-US" sz="2200" b="1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8688" y="5863029"/>
              <a:ext cx="1957039" cy="76422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38200" y="990600"/>
            <a:ext cx="7620000" cy="3971585"/>
            <a:chOff x="838200" y="990600"/>
            <a:chExt cx="7620000" cy="39715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990600"/>
              <a:ext cx="7620000" cy="3971585"/>
            </a:xfrm>
            <a:prstGeom prst="rect">
              <a:avLst/>
            </a:prstGeom>
          </p:spPr>
        </p:pic>
        <p:sp>
          <p:nvSpPr>
            <p:cNvPr id="4" name="Freeform 3"/>
            <p:cNvSpPr/>
            <p:nvPr/>
          </p:nvSpPr>
          <p:spPr>
            <a:xfrm>
              <a:off x="6068704" y="3593910"/>
              <a:ext cx="1264693" cy="541362"/>
            </a:xfrm>
            <a:custGeom>
              <a:avLst/>
              <a:gdLst>
                <a:gd name="connsiteX0" fmla="*/ 1264693 w 1264693"/>
                <a:gd name="connsiteY0" fmla="*/ 541362 h 541362"/>
                <a:gd name="connsiteX1" fmla="*/ 1191905 w 1264693"/>
                <a:gd name="connsiteY1" fmla="*/ 495869 h 541362"/>
                <a:gd name="connsiteX2" fmla="*/ 1078174 w 1264693"/>
                <a:gd name="connsiteY2" fmla="*/ 404884 h 541362"/>
                <a:gd name="connsiteX3" fmla="*/ 882556 w 1264693"/>
                <a:gd name="connsiteY3" fmla="*/ 332096 h 541362"/>
                <a:gd name="connsiteX4" fmla="*/ 837063 w 1264693"/>
                <a:gd name="connsiteY4" fmla="*/ 300251 h 541362"/>
                <a:gd name="connsiteX5" fmla="*/ 591403 w 1264693"/>
                <a:gd name="connsiteY5" fmla="*/ 204717 h 541362"/>
                <a:gd name="connsiteX6" fmla="*/ 341195 w 1264693"/>
                <a:gd name="connsiteY6" fmla="*/ 122830 h 541362"/>
                <a:gd name="connsiteX7" fmla="*/ 300251 w 1264693"/>
                <a:gd name="connsiteY7" fmla="*/ 109183 h 541362"/>
                <a:gd name="connsiteX8" fmla="*/ 136478 w 1264693"/>
                <a:gd name="connsiteY8" fmla="*/ 36394 h 541362"/>
                <a:gd name="connsiteX9" fmla="*/ 0 w 1264693"/>
                <a:gd name="connsiteY9" fmla="*/ 0 h 54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693" h="541362">
                  <a:moveTo>
                    <a:pt x="1264693" y="541362"/>
                  </a:moveTo>
                  <a:lnTo>
                    <a:pt x="1191905" y="495869"/>
                  </a:lnTo>
                  <a:lnTo>
                    <a:pt x="1078174" y="404884"/>
                  </a:lnTo>
                  <a:lnTo>
                    <a:pt x="882556" y="332096"/>
                  </a:lnTo>
                  <a:lnTo>
                    <a:pt x="837063" y="300251"/>
                  </a:lnTo>
                  <a:lnTo>
                    <a:pt x="591403" y="204717"/>
                  </a:lnTo>
                  <a:lnTo>
                    <a:pt x="341195" y="122830"/>
                  </a:lnTo>
                  <a:lnTo>
                    <a:pt x="300251" y="109183"/>
                  </a:lnTo>
                  <a:lnTo>
                    <a:pt x="136478" y="36394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485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388225" cy="593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500312" y="278524"/>
            <a:ext cx="391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dirty="0">
                <a:solidFill>
                  <a:schemeClr val="accent2"/>
                </a:solidFill>
                <a:latin typeface="Marker Felt" pitchFamily="-1" charset="0"/>
              </a:rPr>
              <a:t>C-EUS (&amp; S Canada) Earthquakes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5644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388225" cy="593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500312" y="278524"/>
            <a:ext cx="391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dirty="0">
                <a:solidFill>
                  <a:schemeClr val="accent2"/>
                </a:solidFill>
                <a:latin typeface="Marker Felt" pitchFamily="-1" charset="0"/>
              </a:rPr>
              <a:t>C-EUS (&amp; S Canada) Earthquakes</a:t>
            </a:r>
            <a:endParaRPr lang="en-US" altLang="en-US" dirty="0"/>
          </a:p>
        </p:txBody>
      </p:sp>
      <p:sp>
        <p:nvSpPr>
          <p:cNvPr id="2" name="Down Arrow 1"/>
          <p:cNvSpPr/>
          <p:nvPr/>
        </p:nvSpPr>
        <p:spPr>
          <a:xfrm rot="5400000">
            <a:off x="5548239" y="361083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260956" y="3499873"/>
            <a:ext cx="126765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EASTERN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TENNESSEE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SEISMIC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ZONE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8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095899" cy="63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26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78527" y="238495"/>
            <a:ext cx="6095899" cy="6370257"/>
            <a:chOff x="1378527" y="238495"/>
            <a:chExt cx="6095899" cy="6370257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8527" y="238495"/>
              <a:ext cx="6095899" cy="6370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429000" y="5029200"/>
              <a:ext cx="1676549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C00000"/>
                  </a:solidFill>
                </a:rPr>
                <a:t>ETSZ</a:t>
              </a:r>
              <a:r>
                <a:rPr lang="en-US" b="1" dirty="0" smtClean="0">
                  <a:solidFill>
                    <a:srgbClr val="C00000"/>
                  </a:solidFill>
                </a:rPr>
                <a:t> seismicity</a:t>
              </a:r>
            </a:p>
            <a:p>
              <a:r>
                <a:rPr lang="en-US" b="1" dirty="0" smtClean="0">
                  <a:solidFill>
                    <a:srgbClr val="C00000"/>
                  </a:solidFill>
                </a:rPr>
                <a:t>Alignment 045</a:t>
              </a:r>
              <a:r>
                <a:rPr lang="en-US" b="1" baseline="30000" dirty="0" smtClean="0">
                  <a:solidFill>
                    <a:srgbClr val="C00000"/>
                  </a:solidFill>
                </a:rPr>
                <a:t>o</a:t>
              </a:r>
              <a:endParaRPr lang="en-US" b="1" baseline="30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689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71600" y="228600"/>
            <a:ext cx="6095899" cy="6370257"/>
            <a:chOff x="1371600" y="228600"/>
            <a:chExt cx="6095899" cy="6370257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228600"/>
              <a:ext cx="6095899" cy="6370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429000" y="5029200"/>
              <a:ext cx="1676549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C00000"/>
                  </a:solidFill>
                </a:rPr>
                <a:t>ETSZ</a:t>
              </a:r>
              <a:r>
                <a:rPr lang="en-US" b="1" dirty="0" smtClean="0">
                  <a:solidFill>
                    <a:srgbClr val="C00000"/>
                  </a:solidFill>
                </a:rPr>
                <a:t> seismicity</a:t>
              </a:r>
            </a:p>
            <a:p>
              <a:r>
                <a:rPr lang="en-US" b="1" dirty="0" smtClean="0">
                  <a:solidFill>
                    <a:srgbClr val="C00000"/>
                  </a:solidFill>
                </a:rPr>
                <a:t>Alignment 045</a:t>
              </a:r>
              <a:r>
                <a:rPr lang="en-US" b="1" baseline="30000" dirty="0" smtClean="0">
                  <a:solidFill>
                    <a:srgbClr val="C00000"/>
                  </a:solidFill>
                </a:rPr>
                <a:t>o</a:t>
              </a:r>
              <a:endParaRPr lang="en-US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1600" y="2133600"/>
              <a:ext cx="2286149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Trend of highest rate </a:t>
              </a:r>
            </a:p>
            <a:p>
              <a:pPr algn="r"/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of seismicity 060</a:t>
              </a:r>
              <a:r>
                <a:rPr lang="en-US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o</a:t>
              </a:r>
              <a:endParaRPr lang="en-US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338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71600" y="228599"/>
            <a:ext cx="6095899" cy="6370257"/>
            <a:chOff x="1371600" y="228599"/>
            <a:chExt cx="6095899" cy="6370257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228599"/>
              <a:ext cx="6095899" cy="6370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429000" y="5029200"/>
              <a:ext cx="1676549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C00000"/>
                  </a:solidFill>
                </a:rPr>
                <a:t>ETSZ</a:t>
              </a:r>
              <a:r>
                <a:rPr lang="en-US" b="1" dirty="0" smtClean="0">
                  <a:solidFill>
                    <a:srgbClr val="C00000"/>
                  </a:solidFill>
                </a:rPr>
                <a:t> seismicity</a:t>
              </a:r>
            </a:p>
            <a:p>
              <a:r>
                <a:rPr lang="en-US" b="1" dirty="0" smtClean="0">
                  <a:solidFill>
                    <a:srgbClr val="C00000"/>
                  </a:solidFill>
                </a:rPr>
                <a:t>Alignment 045</a:t>
              </a:r>
              <a:r>
                <a:rPr lang="en-US" b="1" baseline="30000" dirty="0" smtClean="0">
                  <a:solidFill>
                    <a:srgbClr val="C00000"/>
                  </a:solidFill>
                </a:rPr>
                <a:t>o</a:t>
              </a:r>
              <a:endParaRPr lang="en-US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71600" y="2133600"/>
              <a:ext cx="2286149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Trend of highest rate </a:t>
              </a:r>
            </a:p>
            <a:p>
              <a:pPr algn="r"/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of seismicity 060</a:t>
              </a:r>
              <a:r>
                <a:rPr lang="en-US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o</a:t>
              </a:r>
              <a:endParaRPr lang="en-US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53001" y="3248526"/>
              <a:ext cx="2057400" cy="56147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tIns="18288" rtlCol="0">
              <a:no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Dandridge-</a:t>
              </a:r>
              <a:r>
                <a:rPr lang="en-US" b="1" dirty="0" err="1" smtClean="0">
                  <a:solidFill>
                    <a:srgbClr val="002060"/>
                  </a:solidFill>
                </a:rPr>
                <a:t>Vonore</a:t>
              </a:r>
              <a:r>
                <a:rPr lang="en-US" b="1" dirty="0" smtClean="0">
                  <a:solidFill>
                    <a:srgbClr val="002060"/>
                  </a:solidFill>
                </a:rPr>
                <a:t> fault zone 060</a:t>
              </a:r>
              <a:r>
                <a:rPr lang="en-US" b="1" baseline="30000" dirty="0" smtClean="0">
                  <a:solidFill>
                    <a:srgbClr val="002060"/>
                  </a:solidFill>
                </a:rPr>
                <a:t>o</a:t>
              </a:r>
              <a:endParaRPr lang="en-US" b="1" baseline="300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343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19200" y="152400"/>
            <a:ext cx="6705600" cy="6495061"/>
            <a:chOff x="1219200" y="152400"/>
            <a:chExt cx="6705600" cy="64950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9200" y="152400"/>
              <a:ext cx="6553200" cy="6495061"/>
            </a:xfrm>
            <a:prstGeom prst="rect">
              <a:avLst/>
            </a:prstGeom>
          </p:spPr>
        </p:pic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3886200" y="381000"/>
              <a:ext cx="4038600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3000" b="1" i="1" dirty="0">
                  <a:solidFill>
                    <a:schemeClr val="accent2"/>
                  </a:solidFill>
                  <a:latin typeface="Arial" pitchFamily="34" charset="0"/>
                </a:rPr>
                <a:t>Speculative Model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9012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31888" y="1143000"/>
            <a:ext cx="6878637" cy="4933989"/>
            <a:chOff x="1131888" y="1143000"/>
            <a:chExt cx="6878637" cy="4933989"/>
          </a:xfrm>
        </p:grpSpPr>
        <p:sp>
          <p:nvSpPr>
            <p:cNvPr id="2" name="TextBox 1"/>
            <p:cNvSpPr txBox="1"/>
            <p:nvPr/>
          </p:nvSpPr>
          <p:spPr>
            <a:xfrm>
              <a:off x="2514600" y="2971800"/>
              <a:ext cx="4186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Map of corridor showing field sites labeled</a:t>
              </a:r>
              <a:endParaRPr lang="en-US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888" y="1143000"/>
              <a:ext cx="6878637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2517569" y="5996831"/>
              <a:ext cx="3810000" cy="80158"/>
              <a:chOff x="2517569" y="5867400"/>
              <a:chExt cx="3810000" cy="8015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517569" y="5867400"/>
                <a:ext cx="3810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517569" y="5871358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565569" y="5871358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041569" y="5871358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286000" y="5652446"/>
              <a:ext cx="4834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				     100 km</a:t>
              </a:r>
              <a:endParaRPr lang="en-US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3600000" flipV="1">
              <a:off x="3466100" y="3846727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3420000" flipV="1">
              <a:off x="3017134" y="4125142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3600000" flipV="1">
              <a:off x="3889961" y="3459034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4200000" flipV="1">
              <a:off x="2898569" y="4207010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3000000" flipV="1">
              <a:off x="5099930" y="2862617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2100000" flipV="1">
              <a:off x="5117702" y="2846333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2100000" flipV="1">
              <a:off x="5099930" y="2969388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7276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31888" y="1143000"/>
            <a:ext cx="6878637" cy="4933989"/>
            <a:chOff x="1131888" y="1143000"/>
            <a:chExt cx="6878637" cy="4933989"/>
          </a:xfrm>
        </p:grpSpPr>
        <p:sp>
          <p:nvSpPr>
            <p:cNvPr id="2" name="TextBox 1"/>
            <p:cNvSpPr txBox="1"/>
            <p:nvPr/>
          </p:nvSpPr>
          <p:spPr>
            <a:xfrm>
              <a:off x="2514600" y="2971800"/>
              <a:ext cx="4186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Map of corridor showing field sites labeled</a:t>
              </a:r>
              <a:endParaRPr lang="en-US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888" y="1143000"/>
              <a:ext cx="6878637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146201" y="1752600"/>
              <a:ext cx="16341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Dandridge sites</a:t>
              </a:r>
              <a:endParaRPr lang="en-US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5190472" y="2381938"/>
              <a:ext cx="143528" cy="5898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517569" y="5996831"/>
              <a:ext cx="3810000" cy="80158"/>
              <a:chOff x="2517569" y="5867400"/>
              <a:chExt cx="3810000" cy="801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517569" y="5867400"/>
                <a:ext cx="3810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517569" y="5871358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565569" y="5871358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041569" y="5871358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286000" y="5652446"/>
              <a:ext cx="4834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				     100 km</a:t>
              </a:r>
              <a:endParaRPr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3600000" flipV="1">
              <a:off x="3466100" y="384672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3420000" flipV="1">
              <a:off x="3017134" y="4125142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3600000" flipV="1">
              <a:off x="3889961" y="3459034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4200000" flipV="1">
              <a:off x="2898569" y="4207010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3000000" flipV="1">
              <a:off x="5099930" y="286261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2100000" flipV="1">
              <a:off x="5117702" y="2846333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2100000" flipV="1">
              <a:off x="5099930" y="2969388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3600000" flipV="1">
              <a:off x="3466100" y="3846726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3420000" flipV="1">
              <a:off x="3017134" y="4125141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3600000" flipV="1">
              <a:off x="3889961" y="3459033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4200000" flipV="1">
              <a:off x="2898569" y="4207009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3000000" flipV="1">
              <a:off x="5099930" y="2862616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2100000" flipV="1">
              <a:off x="5117702" y="2846332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2100000" flipV="1">
              <a:off x="5099930" y="2969387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8146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31888" y="1143000"/>
            <a:ext cx="6878637" cy="4933989"/>
            <a:chOff x="1131888" y="1143000"/>
            <a:chExt cx="6878637" cy="4933989"/>
          </a:xfrm>
        </p:grpSpPr>
        <p:sp>
          <p:nvSpPr>
            <p:cNvPr id="2" name="TextBox 1"/>
            <p:cNvSpPr txBox="1"/>
            <p:nvPr/>
          </p:nvSpPr>
          <p:spPr>
            <a:xfrm>
              <a:off x="2514600" y="2971800"/>
              <a:ext cx="4186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Map of corridor showing field sites labeled</a:t>
              </a:r>
              <a:endParaRPr lang="en-US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888" y="1143000"/>
              <a:ext cx="6878637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115437" y="4495800"/>
              <a:ext cx="10843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Alcoa site</a:t>
              </a:r>
              <a:endParaRPr lang="en-US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3657600" y="3636063"/>
              <a:ext cx="228600" cy="8597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517569" y="5996831"/>
              <a:ext cx="3810000" cy="80158"/>
              <a:chOff x="2517569" y="5867400"/>
              <a:chExt cx="3810000" cy="801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517569" y="5867400"/>
                <a:ext cx="3810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517569" y="5871358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565569" y="5871358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041569" y="5871358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286000" y="5652446"/>
              <a:ext cx="4834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				     100 km</a:t>
              </a:r>
              <a:endParaRPr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3600000" flipV="1">
              <a:off x="3466100" y="384672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3420000" flipV="1">
              <a:off x="3017134" y="4125142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3600000" flipV="1">
              <a:off x="3889961" y="3459034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4200000" flipV="1">
              <a:off x="2898569" y="4207010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3000000" flipV="1">
              <a:off x="5099930" y="286261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2100000" flipV="1">
              <a:off x="5117702" y="2846333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2100000" flipV="1">
              <a:off x="5099930" y="2969388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3600000" flipV="1">
              <a:off x="3462338" y="3847545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3420000" flipV="1">
              <a:off x="3013372" y="4125960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3600000" flipV="1">
              <a:off x="3886199" y="3459852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4200000" flipV="1">
              <a:off x="2894807" y="4207828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3000000" flipV="1">
              <a:off x="5096168" y="2863435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2100000" flipV="1">
              <a:off x="5113940" y="2847151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2100000" flipV="1">
              <a:off x="5096168" y="2970206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628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52400" y="-459347"/>
            <a:ext cx="8759284" cy="2000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OR:	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Dandridge-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Vonore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fault zone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486400" y="4964825"/>
            <a:ext cx="2973659" cy="1815318"/>
            <a:chOff x="5562600" y="4755638"/>
            <a:chExt cx="2973659" cy="18153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459" y="5868914"/>
              <a:ext cx="2971800" cy="70204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562600" y="4755638"/>
              <a:ext cx="2971800" cy="110799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/>
                <a:t>Robert D. Hatcher, Jr.</a:t>
              </a:r>
              <a:r>
                <a:rPr lang="en-US" sz="2200" b="1" baseline="-25000" dirty="0"/>
                <a:t> </a:t>
              </a:r>
              <a:r>
                <a:rPr lang="en-US" sz="2200" b="1" dirty="0" smtClean="0"/>
                <a:t> </a:t>
              </a:r>
              <a:endParaRPr lang="en-US" sz="2200" b="1" dirty="0"/>
            </a:p>
            <a:p>
              <a:pPr algn="ctr"/>
              <a:r>
                <a:rPr lang="en-US" sz="2200" b="1" dirty="0"/>
                <a:t>Jacob C. </a:t>
              </a:r>
              <a:r>
                <a:rPr lang="en-US" sz="2200" b="1" dirty="0" smtClean="0"/>
                <a:t>Glasbrenner</a:t>
              </a:r>
            </a:p>
            <a:p>
              <a:pPr algn="ctr"/>
              <a:r>
                <a:rPr lang="en-US" sz="2200" b="1" dirty="0" smtClean="0"/>
                <a:t>Kathleen Warrell</a:t>
              </a:r>
              <a:endParaRPr lang="en-US" sz="2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8200" y="4954698"/>
            <a:ext cx="2246014" cy="1618489"/>
            <a:chOff x="685800" y="5094193"/>
            <a:chExt cx="2246014" cy="16184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5865322"/>
              <a:ext cx="2246014" cy="84736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85800" y="5094193"/>
              <a:ext cx="2246014" cy="769441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smtClean="0"/>
                <a:t>Randel Tom Cox</a:t>
              </a:r>
              <a:endParaRPr lang="en-US" sz="2200" b="1" dirty="0"/>
            </a:p>
            <a:p>
              <a:pPr algn="ctr"/>
              <a:r>
                <a:rPr lang="en-US" sz="2200" b="1" dirty="0" smtClean="0"/>
                <a:t>Eric Gamble</a:t>
              </a:r>
              <a:endParaRPr lang="en-US" sz="2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96565" y="4981669"/>
            <a:ext cx="1957039" cy="1194565"/>
            <a:chOff x="3268688" y="5432691"/>
            <a:chExt cx="1957039" cy="1194565"/>
          </a:xfrm>
        </p:grpSpPr>
        <p:sp>
          <p:nvSpPr>
            <p:cNvPr id="12" name="Rectangle 11"/>
            <p:cNvSpPr/>
            <p:nvPr/>
          </p:nvSpPr>
          <p:spPr>
            <a:xfrm>
              <a:off x="3272829" y="5432691"/>
              <a:ext cx="1952898" cy="430887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smtClean="0"/>
                <a:t>Ronald Counts</a:t>
              </a:r>
              <a:endParaRPr lang="en-US" sz="2200" b="1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8688" y="5863029"/>
              <a:ext cx="1957039" cy="76422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990600"/>
            <a:ext cx="7620000" cy="397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36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31888" y="1143000"/>
            <a:ext cx="6878637" cy="4933989"/>
            <a:chOff x="1131888" y="1143000"/>
            <a:chExt cx="6878637" cy="4933989"/>
          </a:xfrm>
        </p:grpSpPr>
        <p:sp>
          <p:nvSpPr>
            <p:cNvPr id="2" name="TextBox 1"/>
            <p:cNvSpPr txBox="1"/>
            <p:nvPr/>
          </p:nvSpPr>
          <p:spPr>
            <a:xfrm>
              <a:off x="2514600" y="2971800"/>
              <a:ext cx="4186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Map of corridor showing field sites labeled</a:t>
              </a:r>
              <a:endParaRPr lang="en-US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888" y="1143000"/>
              <a:ext cx="6878637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2628892" y="4347975"/>
              <a:ext cx="228600" cy="8597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840394" y="5142199"/>
              <a:ext cx="13484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Vonore</a:t>
              </a:r>
              <a:r>
                <a:rPr lang="en-US" dirty="0"/>
                <a:t> </a:t>
              </a:r>
              <a:r>
                <a:rPr lang="en-US" dirty="0" smtClean="0"/>
                <a:t>sites</a:t>
              </a:r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517569" y="5996831"/>
              <a:ext cx="3810000" cy="80158"/>
              <a:chOff x="2517569" y="5867400"/>
              <a:chExt cx="3810000" cy="8015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517569" y="5867400"/>
                <a:ext cx="3810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517569" y="5871358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565569" y="5871358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041569" y="5871358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286000" y="5652446"/>
              <a:ext cx="4834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				     100 km</a:t>
              </a:r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3600000" flipV="1">
              <a:off x="3466100" y="384672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3420000" flipV="1">
              <a:off x="3017134" y="4125142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3600000" flipV="1">
              <a:off x="3889961" y="3459034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4200000" flipV="1">
              <a:off x="2898569" y="4207010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3000000" flipV="1">
              <a:off x="5099930" y="286261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2100000" flipV="1">
              <a:off x="5117702" y="2846333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2100000" flipV="1">
              <a:off x="5099930" y="2969388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3600000" flipV="1">
              <a:off x="3466101" y="3846726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3420000" flipV="1">
              <a:off x="3017135" y="4125141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3600000" flipV="1">
              <a:off x="3889962" y="3459033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4200000" flipV="1">
              <a:off x="2898570" y="4207009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3000000" flipV="1">
              <a:off x="5099931" y="2862616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2100000" flipV="1">
              <a:off x="5117703" y="2846332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2100000" flipV="1">
              <a:off x="5099931" y="2969387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2906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31888" y="1143000"/>
            <a:ext cx="6878637" cy="4933989"/>
            <a:chOff x="1131888" y="1143000"/>
            <a:chExt cx="6878637" cy="4933989"/>
          </a:xfrm>
        </p:grpSpPr>
        <p:sp>
          <p:nvSpPr>
            <p:cNvPr id="2" name="TextBox 1"/>
            <p:cNvSpPr txBox="1"/>
            <p:nvPr/>
          </p:nvSpPr>
          <p:spPr>
            <a:xfrm>
              <a:off x="2514600" y="2971800"/>
              <a:ext cx="4186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Map of corridor showing field sites labeled</a:t>
              </a:r>
              <a:endParaRPr lang="en-US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888" y="1143000"/>
              <a:ext cx="6878637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190472" y="2021658"/>
              <a:ext cx="11589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Dandridge</a:t>
              </a:r>
              <a:endParaRPr lang="en-US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5190472" y="2381938"/>
              <a:ext cx="143528" cy="5898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517569" y="5996831"/>
              <a:ext cx="3810000" cy="80158"/>
              <a:chOff x="2517569" y="5867400"/>
              <a:chExt cx="3810000" cy="801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517569" y="5867400"/>
                <a:ext cx="3810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517569" y="5871358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565569" y="5871358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041569" y="5871358"/>
                <a:ext cx="7620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286000" y="5652446"/>
              <a:ext cx="4834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				     100 km</a:t>
              </a:r>
              <a:endParaRPr lang="en-US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806236" y="2846333"/>
              <a:ext cx="2386027" cy="1453010"/>
              <a:chOff x="2806236" y="2846333"/>
              <a:chExt cx="2386027" cy="145301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3600000" flipV="1">
                <a:off x="3466100" y="3846727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3420000" flipV="1">
                <a:off x="3017134" y="4125142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3600000" flipV="1">
                <a:off x="3889961" y="3459034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4200000" flipV="1">
                <a:off x="2898569" y="4207010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3000000" flipV="1">
                <a:off x="5099930" y="2862617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2100000" flipV="1">
                <a:off x="5117702" y="2846333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2100000" flipV="1">
                <a:off x="5099930" y="2969388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 rot="3600000" flipV="1">
              <a:off x="3466100" y="3846726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3420000" flipV="1">
              <a:off x="3017134" y="4125141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3600000" flipV="1">
              <a:off x="3889961" y="3459033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4200000" flipV="1">
              <a:off x="2898569" y="4207009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3000000" flipV="1">
              <a:off x="5099930" y="2862616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2100000" flipV="1">
              <a:off x="5117702" y="2846332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2100000" flipV="1">
              <a:off x="5099930" y="2969387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9280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7200" y="228600"/>
            <a:ext cx="8382000" cy="6286500"/>
            <a:chOff x="457200" y="228600"/>
            <a:chExt cx="8382000" cy="6286500"/>
          </a:xfrm>
        </p:grpSpPr>
        <p:grpSp>
          <p:nvGrpSpPr>
            <p:cNvPr id="20" name="Group 19"/>
            <p:cNvGrpSpPr/>
            <p:nvPr/>
          </p:nvGrpSpPr>
          <p:grpSpPr>
            <a:xfrm>
              <a:off x="457200" y="228600"/>
              <a:ext cx="8382000" cy="6286500"/>
              <a:chOff x="457200" y="228600"/>
              <a:chExt cx="8382000" cy="628650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228600"/>
                <a:ext cx="8382000" cy="6286500"/>
              </a:xfrm>
              <a:prstGeom prst="rect">
                <a:avLst/>
              </a:prstGeom>
            </p:spPr>
          </p:pic>
          <p:sp>
            <p:nvSpPr>
              <p:cNvPr id="21" name="Down Arrow 20"/>
              <p:cNvSpPr/>
              <p:nvPr/>
            </p:nvSpPr>
            <p:spPr>
              <a:xfrm rot="13089947">
                <a:off x="4665283" y="1934907"/>
                <a:ext cx="228600" cy="381000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 rot="18451147">
              <a:off x="3164960" y="2831902"/>
              <a:ext cx="1912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Quaternary thrust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640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20000" r="7929" b="45556"/>
          <a:stretch/>
        </p:blipFill>
        <p:spPr>
          <a:xfrm>
            <a:off x="115529" y="1905000"/>
            <a:ext cx="8912942" cy="281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20872" y="1524000"/>
            <a:ext cx="79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EAST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3603" y="1503721"/>
            <a:ext cx="96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WEST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4324998"/>
            <a:ext cx="1143000" cy="369332"/>
          </a:xfrm>
          <a:prstGeom prst="rect">
            <a:avLst/>
          </a:prstGeom>
          <a:solidFill>
            <a:srgbClr val="565B68"/>
          </a:solidFill>
        </p:spPr>
        <p:txBody>
          <a:bodyPr wrap="square" tIns="9144" rtlCol="0"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Next slide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891457"/>
            <a:ext cx="6570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Dandridge Quaternary thrust fault exposure</a:t>
            </a:r>
            <a:endParaRPr lang="en-US" sz="2800" dirty="0"/>
          </a:p>
        </p:txBody>
      </p:sp>
      <p:sp>
        <p:nvSpPr>
          <p:cNvPr id="8" name="Freeform 7"/>
          <p:cNvSpPr/>
          <p:nvPr/>
        </p:nvSpPr>
        <p:spPr>
          <a:xfrm>
            <a:off x="5169877" y="3150158"/>
            <a:ext cx="2416628" cy="869183"/>
          </a:xfrm>
          <a:custGeom>
            <a:avLst/>
            <a:gdLst>
              <a:gd name="connsiteX0" fmla="*/ 0 w 2416628"/>
              <a:gd name="connsiteY0" fmla="*/ 869183 h 869183"/>
              <a:gd name="connsiteX1" fmla="*/ 70338 w 2416628"/>
              <a:gd name="connsiteY1" fmla="*/ 788796 h 869183"/>
              <a:gd name="connsiteX2" fmla="*/ 145701 w 2416628"/>
              <a:gd name="connsiteY2" fmla="*/ 733530 h 869183"/>
              <a:gd name="connsiteX3" fmla="*/ 226088 w 2416628"/>
              <a:gd name="connsiteY3" fmla="*/ 693337 h 869183"/>
              <a:gd name="connsiteX4" fmla="*/ 361741 w 2416628"/>
              <a:gd name="connsiteY4" fmla="*/ 638071 h 869183"/>
              <a:gd name="connsiteX5" fmla="*/ 487345 w 2416628"/>
              <a:gd name="connsiteY5" fmla="*/ 597877 h 869183"/>
              <a:gd name="connsiteX6" fmla="*/ 673239 w 2416628"/>
              <a:gd name="connsiteY6" fmla="*/ 522515 h 869183"/>
              <a:gd name="connsiteX7" fmla="*/ 823965 w 2416628"/>
              <a:gd name="connsiteY7" fmla="*/ 467249 h 869183"/>
              <a:gd name="connsiteX8" fmla="*/ 1029956 w 2416628"/>
              <a:gd name="connsiteY8" fmla="*/ 391886 h 869183"/>
              <a:gd name="connsiteX9" fmla="*/ 1200778 w 2416628"/>
              <a:gd name="connsiteY9" fmla="*/ 356717 h 869183"/>
              <a:gd name="connsiteX10" fmla="*/ 1371600 w 2416628"/>
              <a:gd name="connsiteY10" fmla="*/ 306475 h 869183"/>
              <a:gd name="connsiteX11" fmla="*/ 1552470 w 2416628"/>
              <a:gd name="connsiteY11" fmla="*/ 256233 h 869183"/>
              <a:gd name="connsiteX12" fmla="*/ 1758461 w 2416628"/>
              <a:gd name="connsiteY12" fmla="*/ 216040 h 869183"/>
              <a:gd name="connsiteX13" fmla="*/ 1919235 w 2416628"/>
              <a:gd name="connsiteY13" fmla="*/ 170822 h 869183"/>
              <a:gd name="connsiteX14" fmla="*/ 2049864 w 2416628"/>
              <a:gd name="connsiteY14" fmla="*/ 125605 h 869183"/>
              <a:gd name="connsiteX15" fmla="*/ 2165420 w 2416628"/>
              <a:gd name="connsiteY15" fmla="*/ 95460 h 869183"/>
              <a:gd name="connsiteX16" fmla="*/ 2235758 w 2416628"/>
              <a:gd name="connsiteY16" fmla="*/ 65315 h 869183"/>
              <a:gd name="connsiteX17" fmla="*/ 2321169 w 2416628"/>
              <a:gd name="connsiteY17" fmla="*/ 30145 h 869183"/>
              <a:gd name="connsiteX18" fmla="*/ 2416628 w 2416628"/>
              <a:gd name="connsiteY18" fmla="*/ 0 h 869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16628" h="869183">
                <a:moveTo>
                  <a:pt x="0" y="869183"/>
                </a:moveTo>
                <a:lnTo>
                  <a:pt x="70338" y="788796"/>
                </a:lnTo>
                <a:lnTo>
                  <a:pt x="145701" y="733530"/>
                </a:lnTo>
                <a:lnTo>
                  <a:pt x="226088" y="693337"/>
                </a:lnTo>
                <a:lnTo>
                  <a:pt x="361741" y="638071"/>
                </a:lnTo>
                <a:lnTo>
                  <a:pt x="487345" y="597877"/>
                </a:lnTo>
                <a:lnTo>
                  <a:pt x="673239" y="522515"/>
                </a:lnTo>
                <a:lnTo>
                  <a:pt x="823965" y="467249"/>
                </a:lnTo>
                <a:lnTo>
                  <a:pt x="1029956" y="391886"/>
                </a:lnTo>
                <a:lnTo>
                  <a:pt x="1200778" y="356717"/>
                </a:lnTo>
                <a:lnTo>
                  <a:pt x="1371600" y="306475"/>
                </a:lnTo>
                <a:lnTo>
                  <a:pt x="1552470" y="256233"/>
                </a:lnTo>
                <a:lnTo>
                  <a:pt x="1758461" y="216040"/>
                </a:lnTo>
                <a:lnTo>
                  <a:pt x="1919235" y="170822"/>
                </a:lnTo>
                <a:lnTo>
                  <a:pt x="2049864" y="125605"/>
                </a:lnTo>
                <a:lnTo>
                  <a:pt x="2165420" y="95460"/>
                </a:lnTo>
                <a:lnTo>
                  <a:pt x="2235758" y="65315"/>
                </a:lnTo>
                <a:lnTo>
                  <a:pt x="2321169" y="30145"/>
                </a:lnTo>
                <a:lnTo>
                  <a:pt x="2416628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34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" b="5499"/>
          <a:stretch/>
        </p:blipFill>
        <p:spPr bwMode="auto">
          <a:xfrm>
            <a:off x="1066800" y="936434"/>
            <a:ext cx="7086600" cy="492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486305">
            <a:off x="3128879" y="2825609"/>
            <a:ext cx="2149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ORDOVICIAN SHALE </a:t>
            </a:r>
          </a:p>
          <a:p>
            <a:pPr algn="ctr"/>
            <a:r>
              <a:rPr lang="en-US" b="1" dirty="0" smtClean="0"/>
              <a:t>SAPROLITE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 rot="918408">
            <a:off x="1067673" y="2010663"/>
            <a:ext cx="144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PLEISTOCENE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 rot="918408">
            <a:off x="2273088" y="1479894"/>
            <a:ext cx="121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ALLUVIUM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53000" y="1479894"/>
            <a:ext cx="284257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ALLUVIUM-FILLED FISSURES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86400" y="1826168"/>
            <a:ext cx="0" cy="114563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477000" y="1826168"/>
            <a:ext cx="0" cy="145043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8306" y="288123"/>
            <a:ext cx="350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DOUGLAS LAKE, NORTH SHORE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THRUST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0380" y="433870"/>
            <a:ext cx="79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EAST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280873" y="433871"/>
            <a:ext cx="96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WEST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8581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" b="5499"/>
          <a:stretch/>
        </p:blipFill>
        <p:spPr bwMode="auto">
          <a:xfrm>
            <a:off x="1066800" y="936434"/>
            <a:ext cx="7086600" cy="492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 rot="15806271">
            <a:off x="3333013" y="3404609"/>
            <a:ext cx="468571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rot="5400000">
            <a:off x="3057158" y="2743579"/>
            <a:ext cx="468571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486305">
            <a:off x="3128879" y="2825609"/>
            <a:ext cx="2149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ORDOVICIAN SHALE </a:t>
            </a:r>
          </a:p>
          <a:p>
            <a:pPr algn="ctr"/>
            <a:r>
              <a:rPr lang="en-US" b="1" dirty="0" smtClean="0"/>
              <a:t>SAPROLITE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 rot="918408">
            <a:off x="1067673" y="2010663"/>
            <a:ext cx="144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PLEISTOCENE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 rot="918408">
            <a:off x="2273088" y="1479894"/>
            <a:ext cx="121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ALLUVIUM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1479894"/>
            <a:ext cx="284257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ALLUVIUM-FILLED FISSURES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486400" y="1826168"/>
            <a:ext cx="0" cy="114563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77000" y="1826168"/>
            <a:ext cx="0" cy="145043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1888177" y="1183738"/>
            <a:ext cx="4286992" cy="4678878"/>
          </a:xfrm>
          <a:custGeom>
            <a:avLst/>
            <a:gdLst>
              <a:gd name="connsiteX0" fmla="*/ 0 w 4286992"/>
              <a:gd name="connsiteY0" fmla="*/ 0 h 4678878"/>
              <a:gd name="connsiteX1" fmla="*/ 0 w 4286992"/>
              <a:gd name="connsiteY1" fmla="*/ 0 h 4678878"/>
              <a:gd name="connsiteX2" fmla="*/ 213755 w 4286992"/>
              <a:gd name="connsiteY2" fmla="*/ 570016 h 4678878"/>
              <a:gd name="connsiteX3" fmla="*/ 463137 w 4286992"/>
              <a:gd name="connsiteY3" fmla="*/ 1033154 h 4678878"/>
              <a:gd name="connsiteX4" fmla="*/ 938150 w 4286992"/>
              <a:gd name="connsiteY4" fmla="*/ 1638795 h 4678878"/>
              <a:gd name="connsiteX5" fmla="*/ 1413163 w 4286992"/>
              <a:gd name="connsiteY5" fmla="*/ 2090058 h 4678878"/>
              <a:gd name="connsiteX6" fmla="*/ 1923802 w 4286992"/>
              <a:gd name="connsiteY6" fmla="*/ 2505694 h 4678878"/>
              <a:gd name="connsiteX7" fmla="*/ 2517568 w 4286992"/>
              <a:gd name="connsiteY7" fmla="*/ 2968832 h 4678878"/>
              <a:gd name="connsiteX8" fmla="*/ 2945080 w 4286992"/>
              <a:gd name="connsiteY8" fmla="*/ 3384468 h 4678878"/>
              <a:gd name="connsiteX9" fmla="*/ 3146961 w 4286992"/>
              <a:gd name="connsiteY9" fmla="*/ 3621975 h 4678878"/>
              <a:gd name="connsiteX10" fmla="*/ 3443844 w 4286992"/>
              <a:gd name="connsiteY10" fmla="*/ 3847606 h 4678878"/>
              <a:gd name="connsiteX11" fmla="*/ 3776353 w 4286992"/>
              <a:gd name="connsiteY11" fmla="*/ 4227616 h 4678878"/>
              <a:gd name="connsiteX12" fmla="*/ 4037610 w 4286992"/>
              <a:gd name="connsiteY12" fmla="*/ 4476998 h 4678878"/>
              <a:gd name="connsiteX13" fmla="*/ 4286992 w 4286992"/>
              <a:gd name="connsiteY13" fmla="*/ 4678878 h 4678878"/>
              <a:gd name="connsiteX14" fmla="*/ 4286992 w 4286992"/>
              <a:gd name="connsiteY14" fmla="*/ 4678878 h 467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86992" h="4678878">
                <a:moveTo>
                  <a:pt x="0" y="0"/>
                </a:moveTo>
                <a:lnTo>
                  <a:pt x="0" y="0"/>
                </a:lnTo>
                <a:lnTo>
                  <a:pt x="213755" y="570016"/>
                </a:lnTo>
                <a:lnTo>
                  <a:pt x="463137" y="1033154"/>
                </a:lnTo>
                <a:lnTo>
                  <a:pt x="938150" y="1638795"/>
                </a:lnTo>
                <a:lnTo>
                  <a:pt x="1413163" y="2090058"/>
                </a:lnTo>
                <a:lnTo>
                  <a:pt x="1923802" y="2505694"/>
                </a:lnTo>
                <a:lnTo>
                  <a:pt x="2517568" y="2968832"/>
                </a:lnTo>
                <a:lnTo>
                  <a:pt x="2945080" y="3384468"/>
                </a:lnTo>
                <a:lnTo>
                  <a:pt x="3146961" y="3621975"/>
                </a:lnTo>
                <a:lnTo>
                  <a:pt x="3443844" y="3847606"/>
                </a:lnTo>
                <a:lnTo>
                  <a:pt x="3776353" y="4227616"/>
                </a:lnTo>
                <a:lnTo>
                  <a:pt x="4037610" y="4476998"/>
                </a:lnTo>
                <a:lnTo>
                  <a:pt x="4286992" y="4678878"/>
                </a:lnTo>
                <a:lnTo>
                  <a:pt x="4286992" y="467887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80380" y="433870"/>
            <a:ext cx="79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EAST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280873" y="433871"/>
            <a:ext cx="96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WEST 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858306" y="288123"/>
            <a:ext cx="350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DOUGLAS LAKE, NORTH SHORE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THRUST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665635">
            <a:off x="3814174" y="4343400"/>
            <a:ext cx="121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Strike 055</a:t>
            </a:r>
            <a:r>
              <a:rPr lang="en-US" b="1" baseline="30000" dirty="0" smtClean="0">
                <a:solidFill>
                  <a:schemeClr val="bg2"/>
                </a:solidFill>
              </a:rPr>
              <a:t>o</a:t>
            </a:r>
            <a:endParaRPr lang="en-US" b="1" baseline="30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82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131888" y="1143000"/>
            <a:ext cx="6878637" cy="4572000"/>
            <a:chOff x="1131888" y="1143000"/>
            <a:chExt cx="6878637" cy="4572000"/>
          </a:xfrm>
        </p:grpSpPr>
        <p:sp>
          <p:nvSpPr>
            <p:cNvPr id="2" name="TextBox 1"/>
            <p:cNvSpPr txBox="1"/>
            <p:nvPr/>
          </p:nvSpPr>
          <p:spPr>
            <a:xfrm>
              <a:off x="2514600" y="2971800"/>
              <a:ext cx="4186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Map of corridor showing field sites labeled</a:t>
              </a:r>
              <a:endParaRPr lang="en-US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888" y="1143000"/>
              <a:ext cx="6878637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308149" y="4495800"/>
              <a:ext cx="69890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Alcoa</a:t>
              </a:r>
              <a:endParaRPr lang="en-US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3657600" y="3636063"/>
              <a:ext cx="228600" cy="8597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806236" y="2846333"/>
              <a:ext cx="2386027" cy="1453010"/>
              <a:chOff x="2806236" y="2846333"/>
              <a:chExt cx="2386027" cy="1453010"/>
            </a:xfrm>
          </p:grpSpPr>
          <p:cxnSp>
            <p:nvCxnSpPr>
              <p:cNvPr id="7" name="Straight Connector 6"/>
              <p:cNvCxnSpPr/>
              <p:nvPr/>
            </p:nvCxnSpPr>
            <p:spPr>
              <a:xfrm rot="3600000" flipV="1">
                <a:off x="3466100" y="3846727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3420000" flipV="1">
                <a:off x="3017134" y="4125142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3600000" flipV="1">
                <a:off x="3889961" y="3459034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4200000" flipV="1">
                <a:off x="2898569" y="4207010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3000000" flipV="1">
                <a:off x="5099930" y="2862617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2100000" flipV="1">
                <a:off x="5117702" y="2846333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2100000" flipV="1">
                <a:off x="5099930" y="2969388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/>
            <p:cNvCxnSpPr/>
            <p:nvPr/>
          </p:nvCxnSpPr>
          <p:spPr>
            <a:xfrm rot="3600000" flipV="1">
              <a:off x="3466101" y="3846728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3420000" flipV="1">
              <a:off x="3017135" y="4125143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3600000" flipV="1">
              <a:off x="3889962" y="3459035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4200000" flipV="1">
              <a:off x="2898570" y="4207011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3000000" flipV="1">
              <a:off x="5099931" y="2862618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2100000" flipV="1">
              <a:off x="5117703" y="2846334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2100000" flipV="1">
              <a:off x="5099931" y="2969389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8865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7200" y="304800"/>
            <a:ext cx="8001000" cy="6000750"/>
            <a:chOff x="457200" y="304800"/>
            <a:chExt cx="8001000" cy="60007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04800"/>
              <a:ext cx="8001000" cy="6000750"/>
            </a:xfrm>
            <a:prstGeom prst="rect">
              <a:avLst/>
            </a:prstGeom>
          </p:spPr>
        </p:pic>
        <p:sp>
          <p:nvSpPr>
            <p:cNvPr id="3" name="Down Arrow 2"/>
            <p:cNvSpPr/>
            <p:nvPr/>
          </p:nvSpPr>
          <p:spPr>
            <a:xfrm rot="2276327">
              <a:off x="6341368" y="3001816"/>
              <a:ext cx="228600" cy="3810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 rot="18451147">
              <a:off x="6264334" y="1981704"/>
              <a:ext cx="1912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Quaternary thrust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71600" y="5410200"/>
              <a:ext cx="1090811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Alcoa, TN</a:t>
              </a:r>
              <a:endParaRPr lang="en-US" b="1" dirty="0"/>
            </a:p>
          </p:txBody>
        </p:sp>
        <p:sp>
          <p:nvSpPr>
            <p:cNvPr id="6" name="TextBox 5"/>
            <p:cNvSpPr txBox="1"/>
            <p:nvPr/>
          </p:nvSpPr>
          <p:spPr>
            <a:xfrm rot="1818800">
              <a:off x="4181032" y="2852675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Little River</a:t>
              </a:r>
              <a:endParaRPr lang="en-US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4588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4" y="1676400"/>
            <a:ext cx="7535863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3274" y="1181165"/>
            <a:ext cx="1025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WEST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13611" y="1157675"/>
            <a:ext cx="91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EAST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0122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4" y="1676400"/>
            <a:ext cx="7535863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3274" y="1181165"/>
            <a:ext cx="1025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WEST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13611" y="1157675"/>
            <a:ext cx="91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EAST</a:t>
            </a:r>
            <a:endParaRPr lang="en-US" sz="2800" b="1" dirty="0"/>
          </a:p>
        </p:txBody>
      </p:sp>
      <p:sp>
        <p:nvSpPr>
          <p:cNvPr id="3" name="Freeform 2"/>
          <p:cNvSpPr/>
          <p:nvPr/>
        </p:nvSpPr>
        <p:spPr>
          <a:xfrm>
            <a:off x="838200" y="4051300"/>
            <a:ext cx="1682750" cy="114300"/>
          </a:xfrm>
          <a:custGeom>
            <a:avLst/>
            <a:gdLst>
              <a:gd name="connsiteX0" fmla="*/ 0 w 1682750"/>
              <a:gd name="connsiteY0" fmla="*/ 0 h 114300"/>
              <a:gd name="connsiteX1" fmla="*/ 349250 w 1682750"/>
              <a:gd name="connsiteY1" fmla="*/ 57150 h 114300"/>
              <a:gd name="connsiteX2" fmla="*/ 590550 w 1682750"/>
              <a:gd name="connsiteY2" fmla="*/ 44450 h 114300"/>
              <a:gd name="connsiteX3" fmla="*/ 850900 w 1682750"/>
              <a:gd name="connsiteY3" fmla="*/ 50800 h 114300"/>
              <a:gd name="connsiteX4" fmla="*/ 1066800 w 1682750"/>
              <a:gd name="connsiteY4" fmla="*/ 95250 h 114300"/>
              <a:gd name="connsiteX5" fmla="*/ 1276350 w 1682750"/>
              <a:gd name="connsiteY5" fmla="*/ 101600 h 114300"/>
              <a:gd name="connsiteX6" fmla="*/ 1549400 w 1682750"/>
              <a:gd name="connsiteY6" fmla="*/ 114300 h 114300"/>
              <a:gd name="connsiteX7" fmla="*/ 1682750 w 1682750"/>
              <a:gd name="connsiteY7" fmla="*/ 1016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2750" h="114300">
                <a:moveTo>
                  <a:pt x="0" y="0"/>
                </a:moveTo>
                <a:lnTo>
                  <a:pt x="349250" y="57150"/>
                </a:lnTo>
                <a:lnTo>
                  <a:pt x="590550" y="44450"/>
                </a:lnTo>
                <a:lnTo>
                  <a:pt x="850900" y="50800"/>
                </a:lnTo>
                <a:lnTo>
                  <a:pt x="1066800" y="95250"/>
                </a:lnTo>
                <a:lnTo>
                  <a:pt x="1276350" y="101600"/>
                </a:lnTo>
                <a:lnTo>
                  <a:pt x="1549400" y="114300"/>
                </a:lnTo>
                <a:lnTo>
                  <a:pt x="1682750" y="101600"/>
                </a:lnTo>
              </a:path>
            </a:pathLst>
          </a:custGeom>
          <a:noFill/>
          <a:ln w="190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130800" y="2863850"/>
            <a:ext cx="3200400" cy="444500"/>
          </a:xfrm>
          <a:custGeom>
            <a:avLst/>
            <a:gdLst>
              <a:gd name="connsiteX0" fmla="*/ 0 w 3200400"/>
              <a:gd name="connsiteY0" fmla="*/ 444500 h 444500"/>
              <a:gd name="connsiteX1" fmla="*/ 158750 w 3200400"/>
              <a:gd name="connsiteY1" fmla="*/ 234950 h 444500"/>
              <a:gd name="connsiteX2" fmla="*/ 361950 w 3200400"/>
              <a:gd name="connsiteY2" fmla="*/ 120650 h 444500"/>
              <a:gd name="connsiteX3" fmla="*/ 552450 w 3200400"/>
              <a:gd name="connsiteY3" fmla="*/ 25400 h 444500"/>
              <a:gd name="connsiteX4" fmla="*/ 831850 w 3200400"/>
              <a:gd name="connsiteY4" fmla="*/ 38100 h 444500"/>
              <a:gd name="connsiteX5" fmla="*/ 1123950 w 3200400"/>
              <a:gd name="connsiteY5" fmla="*/ 50800 h 444500"/>
              <a:gd name="connsiteX6" fmla="*/ 1371600 w 3200400"/>
              <a:gd name="connsiteY6" fmla="*/ 50800 h 444500"/>
              <a:gd name="connsiteX7" fmla="*/ 1593850 w 3200400"/>
              <a:gd name="connsiteY7" fmla="*/ 31750 h 444500"/>
              <a:gd name="connsiteX8" fmla="*/ 1809750 w 3200400"/>
              <a:gd name="connsiteY8" fmla="*/ 31750 h 444500"/>
              <a:gd name="connsiteX9" fmla="*/ 2063750 w 3200400"/>
              <a:gd name="connsiteY9" fmla="*/ 6350 h 444500"/>
              <a:gd name="connsiteX10" fmla="*/ 2324100 w 3200400"/>
              <a:gd name="connsiteY10" fmla="*/ 0 h 444500"/>
              <a:gd name="connsiteX11" fmla="*/ 2692400 w 3200400"/>
              <a:gd name="connsiteY11" fmla="*/ 44450 h 444500"/>
              <a:gd name="connsiteX12" fmla="*/ 2762250 w 3200400"/>
              <a:gd name="connsiteY12" fmla="*/ 57150 h 444500"/>
              <a:gd name="connsiteX13" fmla="*/ 2857500 w 3200400"/>
              <a:gd name="connsiteY13" fmla="*/ 69850 h 444500"/>
              <a:gd name="connsiteX14" fmla="*/ 2908300 w 3200400"/>
              <a:gd name="connsiteY14" fmla="*/ 88900 h 444500"/>
              <a:gd name="connsiteX15" fmla="*/ 3086100 w 3200400"/>
              <a:gd name="connsiteY15" fmla="*/ 114300 h 444500"/>
              <a:gd name="connsiteX16" fmla="*/ 3200400 w 3200400"/>
              <a:gd name="connsiteY16" fmla="*/ 17145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400" h="444500">
                <a:moveTo>
                  <a:pt x="0" y="444500"/>
                </a:moveTo>
                <a:lnTo>
                  <a:pt x="158750" y="234950"/>
                </a:lnTo>
                <a:lnTo>
                  <a:pt x="361950" y="120650"/>
                </a:lnTo>
                <a:lnTo>
                  <a:pt x="552450" y="25400"/>
                </a:lnTo>
                <a:lnTo>
                  <a:pt x="831850" y="38100"/>
                </a:lnTo>
                <a:lnTo>
                  <a:pt x="1123950" y="50800"/>
                </a:lnTo>
                <a:lnTo>
                  <a:pt x="1371600" y="50800"/>
                </a:lnTo>
                <a:lnTo>
                  <a:pt x="1593850" y="31750"/>
                </a:lnTo>
                <a:lnTo>
                  <a:pt x="1809750" y="31750"/>
                </a:lnTo>
                <a:lnTo>
                  <a:pt x="2063750" y="6350"/>
                </a:lnTo>
                <a:lnTo>
                  <a:pt x="2324100" y="0"/>
                </a:lnTo>
                <a:lnTo>
                  <a:pt x="2692400" y="44450"/>
                </a:lnTo>
                <a:lnTo>
                  <a:pt x="2762250" y="57150"/>
                </a:lnTo>
                <a:lnTo>
                  <a:pt x="2857500" y="69850"/>
                </a:lnTo>
                <a:lnTo>
                  <a:pt x="2908300" y="88900"/>
                </a:lnTo>
                <a:lnTo>
                  <a:pt x="3086100" y="114300"/>
                </a:lnTo>
                <a:lnTo>
                  <a:pt x="3200400" y="171450"/>
                </a:lnTo>
              </a:path>
            </a:pathLst>
          </a:custGeom>
          <a:noFill/>
          <a:ln w="190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651250" y="3619500"/>
            <a:ext cx="2000250" cy="1524000"/>
          </a:xfrm>
          <a:custGeom>
            <a:avLst/>
            <a:gdLst>
              <a:gd name="connsiteX0" fmla="*/ 2000250 w 2000250"/>
              <a:gd name="connsiteY0" fmla="*/ 1524000 h 1524000"/>
              <a:gd name="connsiteX1" fmla="*/ 1517650 w 2000250"/>
              <a:gd name="connsiteY1" fmla="*/ 1168400 h 1524000"/>
              <a:gd name="connsiteX2" fmla="*/ 1111250 w 2000250"/>
              <a:gd name="connsiteY2" fmla="*/ 901700 h 1524000"/>
              <a:gd name="connsiteX3" fmla="*/ 698500 w 2000250"/>
              <a:gd name="connsiteY3" fmla="*/ 565150 h 1524000"/>
              <a:gd name="connsiteX4" fmla="*/ 374650 w 2000250"/>
              <a:gd name="connsiteY4" fmla="*/ 349250 h 1524000"/>
              <a:gd name="connsiteX5" fmla="*/ 215900 w 2000250"/>
              <a:gd name="connsiteY5" fmla="*/ 247650 h 1524000"/>
              <a:gd name="connsiteX6" fmla="*/ 76200 w 2000250"/>
              <a:gd name="connsiteY6" fmla="*/ 101600 h 1524000"/>
              <a:gd name="connsiteX7" fmla="*/ 0 w 200025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0250" h="1524000">
                <a:moveTo>
                  <a:pt x="2000250" y="1524000"/>
                </a:moveTo>
                <a:lnTo>
                  <a:pt x="1517650" y="1168400"/>
                </a:lnTo>
                <a:lnTo>
                  <a:pt x="1111250" y="901700"/>
                </a:lnTo>
                <a:lnTo>
                  <a:pt x="698500" y="565150"/>
                </a:lnTo>
                <a:lnTo>
                  <a:pt x="374650" y="349250"/>
                </a:lnTo>
                <a:lnTo>
                  <a:pt x="215900" y="247650"/>
                </a:lnTo>
                <a:lnTo>
                  <a:pt x="76200" y="10160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083050" y="3911600"/>
            <a:ext cx="311150" cy="222250"/>
          </a:xfrm>
          <a:custGeom>
            <a:avLst/>
            <a:gdLst>
              <a:gd name="connsiteX0" fmla="*/ 311150 w 311150"/>
              <a:gd name="connsiteY0" fmla="*/ 222250 h 222250"/>
              <a:gd name="connsiteX1" fmla="*/ 0 w 311150"/>
              <a:gd name="connsiteY1" fmla="*/ 0 h 222250"/>
              <a:gd name="connsiteX2" fmla="*/ 177800 w 311150"/>
              <a:gd name="connsiteY2" fmla="*/ 63500 h 222250"/>
              <a:gd name="connsiteX3" fmla="*/ 177800 w 311150"/>
              <a:gd name="connsiteY3" fmla="*/ 63500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150" h="222250">
                <a:moveTo>
                  <a:pt x="311150" y="222250"/>
                </a:moveTo>
                <a:lnTo>
                  <a:pt x="0" y="0"/>
                </a:lnTo>
                <a:lnTo>
                  <a:pt x="177800" y="63500"/>
                </a:lnTo>
                <a:lnTo>
                  <a:pt x="177800" y="635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10800000">
            <a:off x="4238625" y="4203700"/>
            <a:ext cx="311150" cy="222250"/>
          </a:xfrm>
          <a:custGeom>
            <a:avLst/>
            <a:gdLst>
              <a:gd name="connsiteX0" fmla="*/ 311150 w 311150"/>
              <a:gd name="connsiteY0" fmla="*/ 222250 h 222250"/>
              <a:gd name="connsiteX1" fmla="*/ 0 w 311150"/>
              <a:gd name="connsiteY1" fmla="*/ 0 h 222250"/>
              <a:gd name="connsiteX2" fmla="*/ 177800 w 311150"/>
              <a:gd name="connsiteY2" fmla="*/ 63500 h 222250"/>
              <a:gd name="connsiteX3" fmla="*/ 177800 w 311150"/>
              <a:gd name="connsiteY3" fmla="*/ 63500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150" h="222250">
                <a:moveTo>
                  <a:pt x="311150" y="222250"/>
                </a:moveTo>
                <a:lnTo>
                  <a:pt x="0" y="0"/>
                </a:lnTo>
                <a:lnTo>
                  <a:pt x="177800" y="63500"/>
                </a:lnTo>
                <a:lnTo>
                  <a:pt x="177800" y="635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2025479">
            <a:off x="5545172" y="5311608"/>
            <a:ext cx="123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Strike 060</a:t>
            </a:r>
            <a:r>
              <a:rPr lang="en-US" b="1" baseline="30000" dirty="0" smtClean="0">
                <a:solidFill>
                  <a:srgbClr val="FF0000"/>
                </a:solidFill>
              </a:rPr>
              <a:t>o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0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486400" y="4964825"/>
            <a:ext cx="2973659" cy="1815318"/>
            <a:chOff x="5562600" y="4755638"/>
            <a:chExt cx="2973659" cy="18153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459" y="5868914"/>
              <a:ext cx="2971800" cy="70204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562600" y="4755638"/>
              <a:ext cx="2971800" cy="110799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/>
                <a:t>Robert D. Hatcher, Jr.</a:t>
              </a:r>
              <a:r>
                <a:rPr lang="en-US" sz="2200" b="1" baseline="-25000" dirty="0"/>
                <a:t> </a:t>
              </a:r>
              <a:r>
                <a:rPr lang="en-US" sz="2200" b="1" dirty="0" smtClean="0"/>
                <a:t> </a:t>
              </a:r>
              <a:endParaRPr lang="en-US" sz="2200" b="1" dirty="0"/>
            </a:p>
            <a:p>
              <a:pPr algn="ctr"/>
              <a:r>
                <a:rPr lang="en-US" sz="2200" b="1" dirty="0"/>
                <a:t>Jacob C. </a:t>
              </a:r>
              <a:r>
                <a:rPr lang="en-US" sz="2200" b="1" dirty="0" smtClean="0"/>
                <a:t>Glasbrenner</a:t>
              </a:r>
            </a:p>
            <a:p>
              <a:pPr algn="ctr"/>
              <a:r>
                <a:rPr lang="en-US" sz="2200" b="1" dirty="0" smtClean="0"/>
                <a:t>Kathleen Warrell</a:t>
              </a:r>
              <a:endParaRPr lang="en-US" sz="2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8200" y="4954698"/>
            <a:ext cx="2246014" cy="1618489"/>
            <a:chOff x="685800" y="5094193"/>
            <a:chExt cx="2246014" cy="16184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5865322"/>
              <a:ext cx="2246014" cy="84736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85800" y="5094193"/>
              <a:ext cx="2246014" cy="769441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smtClean="0"/>
                <a:t>Randel Tom Cox</a:t>
              </a:r>
              <a:endParaRPr lang="en-US" sz="2200" b="1" dirty="0"/>
            </a:p>
            <a:p>
              <a:pPr algn="ctr"/>
              <a:r>
                <a:rPr lang="en-US" sz="2200" b="1" dirty="0" smtClean="0"/>
                <a:t>Eric Gamble</a:t>
              </a:r>
              <a:endParaRPr lang="en-US" sz="2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96565" y="4981669"/>
            <a:ext cx="1957039" cy="1194565"/>
            <a:chOff x="3268688" y="5432691"/>
            <a:chExt cx="1957039" cy="1194565"/>
          </a:xfrm>
        </p:grpSpPr>
        <p:sp>
          <p:nvSpPr>
            <p:cNvPr id="12" name="Rectangle 11"/>
            <p:cNvSpPr/>
            <p:nvPr/>
          </p:nvSpPr>
          <p:spPr>
            <a:xfrm>
              <a:off x="3272829" y="5432691"/>
              <a:ext cx="1952898" cy="430887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smtClean="0"/>
                <a:t>Ronald Counts</a:t>
              </a:r>
              <a:endParaRPr lang="en-US" sz="2200" b="1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8688" y="5863029"/>
              <a:ext cx="1957039" cy="76422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990600"/>
            <a:ext cx="7620000" cy="39715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2156" y="1758096"/>
            <a:ext cx="3232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Funding provided by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67" y="2367696"/>
            <a:ext cx="39814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2400" y="-459347"/>
            <a:ext cx="8759284" cy="2000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OR:	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Dandridge-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Vonore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fault zone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08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2801034"/>
            <a:ext cx="3639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Deformation steps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8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6" y="3124200"/>
            <a:ext cx="8250237" cy="1895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6138" y="5581650"/>
            <a:ext cx="2130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Pre-faulting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5581649"/>
            <a:ext cx="1412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Event 1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8" y="1581150"/>
            <a:ext cx="8069263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54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5581649"/>
            <a:ext cx="1412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Event 1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8" y="1581150"/>
            <a:ext cx="8069263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019800" y="3048000"/>
            <a:ext cx="0" cy="91440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67200" y="3962400"/>
            <a:ext cx="1752600" cy="265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16200000">
            <a:off x="5458268" y="332053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55 cm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5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4" y="2014744"/>
            <a:ext cx="8088313" cy="3114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18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8" y="2085975"/>
            <a:ext cx="8088313" cy="316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5791200"/>
            <a:ext cx="286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Small channel is filled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8" y="2072060"/>
            <a:ext cx="8088313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99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0" y="5581649"/>
            <a:ext cx="1412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Event 2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381124"/>
            <a:ext cx="7516813" cy="3838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54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0" y="5581649"/>
            <a:ext cx="1412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Event 2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381124"/>
            <a:ext cx="7516813" cy="3838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276600" y="3200400"/>
            <a:ext cx="0" cy="45720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304430" y="3657600"/>
            <a:ext cx="505570" cy="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2836193" y="3275110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30 cm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2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5810250"/>
            <a:ext cx="3170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Erosion of event 2 scarp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504950"/>
            <a:ext cx="7516813" cy="3705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00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5715000"/>
            <a:ext cx="3090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Event 2 </a:t>
            </a:r>
            <a:r>
              <a:rPr lang="en-US" sz="2400" dirty="0" err="1" smtClean="0">
                <a:solidFill>
                  <a:srgbClr val="FF0000"/>
                </a:solidFill>
              </a:rPr>
              <a:t>colluvial</a:t>
            </a:r>
            <a:r>
              <a:rPr lang="en-US" sz="2400" dirty="0" smtClean="0">
                <a:solidFill>
                  <a:srgbClr val="FF0000"/>
                </a:solidFill>
              </a:rPr>
              <a:t> wedge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5" y="1524000"/>
            <a:ext cx="7516813" cy="3686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9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371600"/>
            <a:ext cx="1800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45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666750"/>
            <a:ext cx="7516813" cy="4543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30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400" y="657225"/>
            <a:ext cx="7521575" cy="4762500"/>
            <a:chOff x="808038" y="1057275"/>
            <a:chExt cx="7521575" cy="47625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174"/>
            <a:stretch/>
          </p:blipFill>
          <p:spPr bwMode="auto">
            <a:xfrm>
              <a:off x="808038" y="1057275"/>
              <a:ext cx="1868487" cy="47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4"/>
            <a:stretch/>
          </p:blipFill>
          <p:spPr bwMode="auto">
            <a:xfrm>
              <a:off x="2590800" y="1057275"/>
              <a:ext cx="5738813" cy="474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74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31888" y="1143000"/>
            <a:ext cx="6878637" cy="4572000"/>
            <a:chOff x="1131888" y="1143000"/>
            <a:chExt cx="6878637" cy="4572000"/>
          </a:xfrm>
        </p:grpSpPr>
        <p:sp>
          <p:nvSpPr>
            <p:cNvPr id="2" name="TextBox 1"/>
            <p:cNvSpPr txBox="1"/>
            <p:nvPr/>
          </p:nvSpPr>
          <p:spPr>
            <a:xfrm>
              <a:off x="2514600" y="2971800"/>
              <a:ext cx="4186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Map of corridor showing field sites labeled</a:t>
              </a:r>
              <a:endParaRPr lang="en-US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888" y="1143000"/>
              <a:ext cx="6878637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2628892" y="4347975"/>
              <a:ext cx="228600" cy="8597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197652" y="5063114"/>
              <a:ext cx="8644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/>
                <a:t>Vonore</a:t>
              </a:r>
              <a:endParaRPr lang="en-US" dirty="0" smtClean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806236" y="2846333"/>
              <a:ext cx="2386027" cy="1453010"/>
              <a:chOff x="2806236" y="2846333"/>
              <a:chExt cx="2386027" cy="1453010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3600000" flipV="1">
                <a:off x="3466100" y="3846727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3420000" flipV="1">
                <a:off x="3017134" y="4125142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3600000" flipV="1">
                <a:off x="3889961" y="3459034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4200000" flipV="1">
                <a:off x="2898569" y="4207010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3000000" flipV="1">
                <a:off x="5099930" y="2862617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2100000" flipV="1">
                <a:off x="5117702" y="2846333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2100000" flipV="1">
                <a:off x="5099930" y="2969388"/>
                <a:ext cx="0" cy="1846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/>
            <p:cNvCxnSpPr/>
            <p:nvPr/>
          </p:nvCxnSpPr>
          <p:spPr>
            <a:xfrm rot="3600000" flipV="1">
              <a:off x="3466101" y="3846728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3420000" flipV="1">
              <a:off x="3017135" y="4125143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3600000" flipV="1">
              <a:off x="3889962" y="3459035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4200000" flipV="1">
              <a:off x="2898570" y="4207011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3000000" flipV="1">
              <a:off x="5099931" y="2862618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2100000" flipV="1">
              <a:off x="5117703" y="2846334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2100000" flipV="1">
              <a:off x="5099931" y="2969389"/>
              <a:ext cx="0" cy="184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27857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610600" cy="645795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2276327">
            <a:off x="3598168" y="3190875"/>
            <a:ext cx="2286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8562361">
            <a:off x="3428874" y="2239074"/>
            <a:ext cx="1367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Quaternary 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fault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1589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6444" y="1169569"/>
            <a:ext cx="110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EAST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391281" y="1167590"/>
            <a:ext cx="124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WEST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167173" y="1169569"/>
            <a:ext cx="472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NORMAL FAULT AT VONORE SOUTH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44" y="1813921"/>
            <a:ext cx="8251141" cy="39408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1706" y="4724400"/>
            <a:ext cx="2157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Cambrian shale</a:t>
            </a:r>
          </a:p>
          <a:p>
            <a:r>
              <a:rPr lang="en-US" sz="2400" b="1" dirty="0" err="1" smtClean="0"/>
              <a:t>saprolite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3784342"/>
            <a:ext cx="2821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Pleistocene alluvium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343288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444" y="1169569"/>
            <a:ext cx="110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EAST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391281" y="1167590"/>
            <a:ext cx="124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WEST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167173" y="1169569"/>
            <a:ext cx="472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NORMAL FAULT AT VONORE SOUTH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44" y="1813921"/>
            <a:ext cx="8251141" cy="39408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1706" y="4724400"/>
            <a:ext cx="2157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Cambrian shale</a:t>
            </a:r>
          </a:p>
          <a:p>
            <a:r>
              <a:rPr lang="en-US" sz="2400" b="1" dirty="0" err="1" smtClean="0"/>
              <a:t>saprolite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95400" y="3784342"/>
            <a:ext cx="2821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Pleistocene alluvium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 rot="18883001">
            <a:off x="4748292" y="5869039"/>
            <a:ext cx="123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Strike 042</a:t>
            </a:r>
            <a:r>
              <a:rPr lang="en-US" baseline="30000" dirty="0" smtClean="0">
                <a:solidFill>
                  <a:srgbClr val="FF0000"/>
                </a:solidFill>
              </a:rPr>
              <a:t>o</a:t>
            </a:r>
            <a:endParaRPr lang="en-US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20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2400" y="762000"/>
            <a:ext cx="8849106" cy="2667000"/>
            <a:chOff x="152400" y="762000"/>
            <a:chExt cx="8849106" cy="2667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418"/>
            <a:stretch/>
          </p:blipFill>
          <p:spPr>
            <a:xfrm>
              <a:off x="152400" y="762000"/>
              <a:ext cx="8849106" cy="2667000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180474" y="2514600"/>
              <a:ext cx="1114926" cy="91440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7924800" y="2590802"/>
              <a:ext cx="1076706" cy="838198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50669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8849106" cy="53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7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800" y="152400"/>
            <a:ext cx="8610600" cy="6457950"/>
            <a:chOff x="304800" y="152400"/>
            <a:chExt cx="8610600" cy="64579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8610600" cy="6457950"/>
            </a:xfrm>
            <a:prstGeom prst="rect">
              <a:avLst/>
            </a:prstGeom>
          </p:spPr>
        </p:pic>
        <p:sp>
          <p:nvSpPr>
            <p:cNvPr id="5" name="Down Arrow 4"/>
            <p:cNvSpPr/>
            <p:nvPr/>
          </p:nvSpPr>
          <p:spPr>
            <a:xfrm rot="14293361">
              <a:off x="4714950" y="1759587"/>
              <a:ext cx="228600" cy="3810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 rot="19923590">
              <a:off x="2870654" y="2331558"/>
              <a:ext cx="1912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Quaternary thrust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3835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ndycox\Desktop\my documents\etsz\ETSZ fieldwork\Jakes fault'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13" y="304800"/>
            <a:ext cx="8180922" cy="613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9893924">
            <a:off x="338897" y="4382984"/>
            <a:ext cx="277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PLEISTOCENE? COLLUVIUM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0233310">
            <a:off x="3540168" y="2742324"/>
            <a:ext cx="197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CAMBRIAN SHALE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SAPROLITE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1332347"/>
            <a:ext cx="4599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THRUST FAULT AT VONORE NORTH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8903" y="457200"/>
            <a:ext cx="1357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Looking east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381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371600"/>
            <a:ext cx="33722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Regional setting</a:t>
            </a:r>
          </a:p>
          <a:p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313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96200" y="1322864"/>
            <a:ext cx="901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EAST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74912" y="1299110"/>
            <a:ext cx="1012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WEST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5" b="25221"/>
          <a:stretch/>
        </p:blipFill>
        <p:spPr>
          <a:xfrm>
            <a:off x="600098" y="1898061"/>
            <a:ext cx="7848601" cy="350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098" y="3496336"/>
            <a:ext cx="2985177" cy="474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PLEISTOCENE COLLUVIUM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6264" y="3496336"/>
            <a:ext cx="2206004" cy="830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CAMBRIAN SHALE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SAPROLITE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1489339" y="4642715"/>
            <a:ext cx="93986" cy="101935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95400" y="4803691"/>
            <a:ext cx="513634" cy="395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m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046012" y="1445974"/>
            <a:ext cx="5174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TRANSPRESSIONAL? FAULT AT VONORE NORTH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739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96200" y="1322864"/>
            <a:ext cx="901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EAST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74912" y="1299110"/>
            <a:ext cx="1012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WEST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5" b="25221"/>
          <a:stretch/>
        </p:blipFill>
        <p:spPr>
          <a:xfrm>
            <a:off x="600098" y="1898061"/>
            <a:ext cx="7848601" cy="350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098" y="3496336"/>
            <a:ext cx="2985177" cy="474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PLEISTOCENE COLLUVIUM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6264" y="3496336"/>
            <a:ext cx="2206004" cy="830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CAMBRIAN SHALE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SAPROLITE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7100966">
            <a:off x="3979031" y="2964840"/>
            <a:ext cx="458030" cy="545103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rot="17030528">
            <a:off x="3644469" y="3745097"/>
            <a:ext cx="458030" cy="545103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046012" y="1445974"/>
            <a:ext cx="5174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TRANSPRESSIONAL? FAULT AT VONORE NORTH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1489339" y="4642715"/>
            <a:ext cx="93986" cy="101935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295400" y="4803691"/>
            <a:ext cx="513634" cy="395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m</a:t>
            </a:r>
            <a:endParaRPr lang="en-US" sz="1400" dirty="0"/>
          </a:p>
        </p:txBody>
      </p:sp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3073400" y="2932113"/>
            <a:ext cx="14509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3971925" y="2943226"/>
            <a:ext cx="544513" cy="1697038"/>
          </a:xfrm>
          <a:custGeom>
            <a:avLst/>
            <a:gdLst>
              <a:gd name="T0" fmla="*/ 106 w 106"/>
              <a:gd name="T1" fmla="*/ 287 h 287"/>
              <a:gd name="T2" fmla="*/ 100 w 106"/>
              <a:gd name="T3" fmla="*/ 247 h 287"/>
              <a:gd name="T4" fmla="*/ 92 w 106"/>
              <a:gd name="T5" fmla="*/ 215 h 287"/>
              <a:gd name="T6" fmla="*/ 83 w 106"/>
              <a:gd name="T7" fmla="*/ 185 h 287"/>
              <a:gd name="T8" fmla="*/ 71 w 106"/>
              <a:gd name="T9" fmla="*/ 150 h 287"/>
              <a:gd name="T10" fmla="*/ 58 w 106"/>
              <a:gd name="T11" fmla="*/ 112 h 287"/>
              <a:gd name="T12" fmla="*/ 43 w 106"/>
              <a:gd name="T13" fmla="*/ 81 h 287"/>
              <a:gd name="T14" fmla="*/ 30 w 106"/>
              <a:gd name="T15" fmla="*/ 54 h 287"/>
              <a:gd name="T16" fmla="*/ 18 w 106"/>
              <a:gd name="T17" fmla="*/ 31 h 287"/>
              <a:gd name="T18" fmla="*/ 6 w 106"/>
              <a:gd name="T19" fmla="*/ 10 h 287"/>
              <a:gd name="T20" fmla="*/ 0 w 106"/>
              <a:gd name="T21" fmla="*/ 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6" h="287">
                <a:moveTo>
                  <a:pt x="106" y="287"/>
                </a:moveTo>
                <a:cubicBezTo>
                  <a:pt x="106" y="272"/>
                  <a:pt x="104" y="259"/>
                  <a:pt x="100" y="247"/>
                </a:cubicBezTo>
                <a:cubicBezTo>
                  <a:pt x="97" y="236"/>
                  <a:pt x="94" y="225"/>
                  <a:pt x="92" y="215"/>
                </a:cubicBezTo>
                <a:cubicBezTo>
                  <a:pt x="90" y="205"/>
                  <a:pt x="87" y="195"/>
                  <a:pt x="83" y="185"/>
                </a:cubicBezTo>
                <a:cubicBezTo>
                  <a:pt x="79" y="174"/>
                  <a:pt x="75" y="163"/>
                  <a:pt x="71" y="150"/>
                </a:cubicBezTo>
                <a:cubicBezTo>
                  <a:pt x="66" y="137"/>
                  <a:pt x="62" y="124"/>
                  <a:pt x="58" y="112"/>
                </a:cubicBezTo>
                <a:cubicBezTo>
                  <a:pt x="53" y="100"/>
                  <a:pt x="48" y="90"/>
                  <a:pt x="43" y="81"/>
                </a:cubicBezTo>
                <a:cubicBezTo>
                  <a:pt x="38" y="72"/>
                  <a:pt x="34" y="63"/>
                  <a:pt x="30" y="54"/>
                </a:cubicBezTo>
                <a:cubicBezTo>
                  <a:pt x="26" y="46"/>
                  <a:pt x="22" y="38"/>
                  <a:pt x="18" y="31"/>
                </a:cubicBezTo>
                <a:cubicBezTo>
                  <a:pt x="14" y="23"/>
                  <a:pt x="10" y="17"/>
                  <a:pt x="6" y="10"/>
                </a:cubicBezTo>
                <a:cubicBezTo>
                  <a:pt x="2" y="3"/>
                  <a:pt x="0" y="0"/>
                  <a:pt x="0" y="0"/>
                </a:cubicBezTo>
              </a:path>
            </a:pathLst>
          </a:custGeom>
          <a:noFill/>
          <a:ln w="20638" cap="flat">
            <a:solidFill>
              <a:srgbClr val="E3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6"/>
          <p:cNvSpPr>
            <a:spLocks/>
          </p:cNvSpPr>
          <p:nvPr/>
        </p:nvSpPr>
        <p:spPr bwMode="auto">
          <a:xfrm>
            <a:off x="3082925" y="3092451"/>
            <a:ext cx="1228725" cy="1447800"/>
          </a:xfrm>
          <a:custGeom>
            <a:avLst/>
            <a:gdLst>
              <a:gd name="T0" fmla="*/ 239 w 239"/>
              <a:gd name="T1" fmla="*/ 245 h 245"/>
              <a:gd name="T2" fmla="*/ 206 w 239"/>
              <a:gd name="T3" fmla="*/ 184 h 245"/>
              <a:gd name="T4" fmla="*/ 180 w 239"/>
              <a:gd name="T5" fmla="*/ 147 h 245"/>
              <a:gd name="T6" fmla="*/ 152 w 239"/>
              <a:gd name="T7" fmla="*/ 119 h 245"/>
              <a:gd name="T8" fmla="*/ 122 w 239"/>
              <a:gd name="T9" fmla="*/ 94 h 245"/>
              <a:gd name="T10" fmla="*/ 87 w 239"/>
              <a:gd name="T11" fmla="*/ 70 h 245"/>
              <a:gd name="T12" fmla="*/ 51 w 239"/>
              <a:gd name="T13" fmla="*/ 45 h 245"/>
              <a:gd name="T14" fmla="*/ 22 w 239"/>
              <a:gd name="T15" fmla="*/ 24 h 245"/>
              <a:gd name="T16" fmla="*/ 0 w 239"/>
              <a:gd name="T17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9" h="245">
                <a:moveTo>
                  <a:pt x="239" y="245"/>
                </a:moveTo>
                <a:cubicBezTo>
                  <a:pt x="225" y="219"/>
                  <a:pt x="214" y="199"/>
                  <a:pt x="206" y="184"/>
                </a:cubicBezTo>
                <a:cubicBezTo>
                  <a:pt x="199" y="170"/>
                  <a:pt x="190" y="157"/>
                  <a:pt x="180" y="147"/>
                </a:cubicBezTo>
                <a:cubicBezTo>
                  <a:pt x="170" y="137"/>
                  <a:pt x="161" y="128"/>
                  <a:pt x="152" y="119"/>
                </a:cubicBezTo>
                <a:cubicBezTo>
                  <a:pt x="144" y="110"/>
                  <a:pt x="134" y="101"/>
                  <a:pt x="122" y="94"/>
                </a:cubicBezTo>
                <a:cubicBezTo>
                  <a:pt x="111" y="86"/>
                  <a:pt x="99" y="78"/>
                  <a:pt x="87" y="70"/>
                </a:cubicBezTo>
                <a:cubicBezTo>
                  <a:pt x="76" y="61"/>
                  <a:pt x="64" y="53"/>
                  <a:pt x="51" y="45"/>
                </a:cubicBezTo>
                <a:cubicBezTo>
                  <a:pt x="38" y="37"/>
                  <a:pt x="29" y="30"/>
                  <a:pt x="22" y="24"/>
                </a:cubicBezTo>
                <a:cubicBezTo>
                  <a:pt x="15" y="18"/>
                  <a:pt x="8" y="10"/>
                  <a:pt x="0" y="0"/>
                </a:cubicBezTo>
              </a:path>
            </a:pathLst>
          </a:custGeom>
          <a:noFill/>
          <a:ln w="20638" cap="flat">
            <a:solidFill>
              <a:srgbClr val="E3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4539643">
            <a:off x="4109788" y="5138831"/>
            <a:ext cx="119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Strike </a:t>
            </a:r>
            <a:r>
              <a:rPr lang="en-US" dirty="0" smtClean="0">
                <a:solidFill>
                  <a:srgbClr val="FF0000"/>
                </a:solidFill>
              </a:rPr>
              <a:t>057</a:t>
            </a:r>
            <a:r>
              <a:rPr lang="en-US" baseline="30000" dirty="0" smtClean="0">
                <a:solidFill>
                  <a:srgbClr val="FF0000"/>
                </a:solidFill>
              </a:rPr>
              <a:t>o</a:t>
            </a:r>
            <a:endParaRPr lang="en-US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39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t="10924" r="9533" b="12289"/>
          <a:stretch/>
        </p:blipFill>
        <p:spPr>
          <a:xfrm>
            <a:off x="1447800" y="685800"/>
            <a:ext cx="6334699" cy="52660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805934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(1991)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654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146" y="3352800"/>
            <a:ext cx="220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TIMING/locality chart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4804" y="126746"/>
            <a:ext cx="16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TIMING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31988"/>
            <a:ext cx="7821116" cy="54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725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146" y="3352800"/>
            <a:ext cx="220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TIMING/locality chart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4804" y="126746"/>
            <a:ext cx="16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TIMING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31988"/>
            <a:ext cx="7821116" cy="5410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8322" y="1905000"/>
            <a:ext cx="1069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M6.5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823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19200" y="152400"/>
            <a:ext cx="6705600" cy="6419537"/>
            <a:chOff x="1219200" y="152400"/>
            <a:chExt cx="6705600" cy="64195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9200" y="152400"/>
              <a:ext cx="6477000" cy="6419537"/>
            </a:xfrm>
            <a:prstGeom prst="rect">
              <a:avLst/>
            </a:prstGeom>
          </p:spPr>
        </p:pic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3886200" y="304800"/>
              <a:ext cx="4038600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3000" b="1" i="1" dirty="0">
                  <a:solidFill>
                    <a:schemeClr val="accent2"/>
                  </a:solidFill>
                  <a:latin typeface="Arial" pitchFamily="34" charset="0"/>
                </a:rPr>
                <a:t>Speculative Model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100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09800" y="76200"/>
            <a:ext cx="4821139" cy="6600102"/>
            <a:chOff x="2209800" y="76200"/>
            <a:chExt cx="4821139" cy="66001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76200"/>
              <a:ext cx="4821139" cy="660010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429000" y="4724400"/>
              <a:ext cx="11128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Valley &amp; Ridge</a:t>
              </a:r>
              <a:endParaRPr lang="en-US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27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41256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0094292">
            <a:off x="3908744" y="3477401"/>
            <a:ext cx="1728678" cy="307777"/>
          </a:xfrm>
          <a:prstGeom prst="rect">
            <a:avLst/>
          </a:prstGeom>
          <a:solidFill>
            <a:srgbClr val="EDCB4D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SMOKY MOUNTAINS</a:t>
            </a:r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 rot="20052024">
            <a:off x="2976545" y="2633294"/>
            <a:ext cx="2448555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QUATERNARY FAULTING CORRIDOR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41256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0094292">
            <a:off x="3908744" y="3477401"/>
            <a:ext cx="1728678" cy="307777"/>
          </a:xfrm>
          <a:prstGeom prst="rect">
            <a:avLst/>
          </a:prstGeom>
          <a:solidFill>
            <a:srgbClr val="EDCB4D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SMOKY MOUNTAINS</a:t>
            </a:r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 rot="20052024">
            <a:off x="2976545" y="2633294"/>
            <a:ext cx="2448555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QUATERNARY FAULTING CORRIDOR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4572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</a:rPr>
              <a:t>APPALACHIAN REJUVENATION?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847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600200"/>
            <a:ext cx="670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385785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371600"/>
            <a:ext cx="432785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Regional setting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Seismicity alignments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112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600200"/>
            <a:ext cx="67055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Summary: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An 80 km-long, 060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corridor of Quaternary faulting is collinear with an alignment of concentrated seismicity. </a:t>
            </a:r>
          </a:p>
        </p:txBody>
      </p:sp>
    </p:spTree>
    <p:extLst>
      <p:ext uri="{BB962C8B-B14F-4D97-AF65-F5344CB8AC3E}">
        <p14:creationId xmlns:p14="http://schemas.microsoft.com/office/powerpoint/2010/main" val="19879803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600200"/>
            <a:ext cx="67055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Summary: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An 80 km-long, 060</a:t>
            </a:r>
            <a:r>
              <a:rPr lang="en-US" sz="2400" baseline="300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corridor of Quaternary faulting is collinear with an alignment of concentrated seismicity.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Together this seismicity alignment and faulting corridor are &gt;100 km long.</a:t>
            </a:r>
          </a:p>
        </p:txBody>
      </p:sp>
    </p:spTree>
    <p:extLst>
      <p:ext uri="{BB962C8B-B14F-4D97-AF65-F5344CB8AC3E}">
        <p14:creationId xmlns:p14="http://schemas.microsoft.com/office/powerpoint/2010/main" val="3099980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600200"/>
            <a:ext cx="67055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Summary: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An 80 km-long, 060</a:t>
            </a:r>
            <a:r>
              <a:rPr lang="en-US" sz="2400" baseline="300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corridor of Quaternary faulting is collinear with an alignment of concentrated seismicity.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Together this seismicity alignment and faulting corridor are &gt;100 km long.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 </a:t>
            </a:r>
            <a:r>
              <a:rPr lang="en-US" sz="2400" dirty="0"/>
              <a:t>100 km-long</a:t>
            </a:r>
            <a:r>
              <a:rPr lang="en-US" sz="2400" dirty="0" smtClean="0"/>
              <a:t> rupture on a possible master fault at depth could generate a M7+ earthquake.</a:t>
            </a:r>
          </a:p>
        </p:txBody>
      </p:sp>
    </p:spTree>
    <p:extLst>
      <p:ext uri="{BB962C8B-B14F-4D97-AF65-F5344CB8AC3E}">
        <p14:creationId xmlns:p14="http://schemas.microsoft.com/office/powerpoint/2010/main" val="3099980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600200"/>
            <a:ext cx="670559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Summary: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An 80 km-long, 060</a:t>
            </a:r>
            <a:r>
              <a:rPr lang="en-US" sz="2400" baseline="300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corridor of Quaternary faulting is collinear with an alignment of concentrated seismicity.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Together this seismicity alignment and faulting corridor are &gt;100 km long.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100 km-long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rupture on a possible master fault at depth could generate a M7+ earthquake.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The Dandridge-</a:t>
            </a:r>
            <a:r>
              <a:rPr lang="en-US" sz="2400" dirty="0" err="1" smtClean="0"/>
              <a:t>Vonore</a:t>
            </a:r>
            <a:r>
              <a:rPr lang="en-US" sz="2400" dirty="0" smtClean="0"/>
              <a:t> fault zone may be an important element in rejuvenation of the southern Appalachians.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9980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0"/>
            <a:ext cx="4729162" cy="314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14800" y="4800600"/>
            <a:ext cx="10502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Arial Black" pitchFamily="34" charset="0"/>
              </a:rPr>
              <a:t>?</a:t>
            </a:r>
            <a:r>
              <a:rPr lang="en-US" sz="3200" dirty="0" smtClean="0">
                <a:latin typeface="Arial Black" pitchFamily="34" charset="0"/>
              </a:rPr>
              <a:t>’</a:t>
            </a:r>
            <a:r>
              <a:rPr lang="en-US" sz="3600" dirty="0" smtClean="0">
                <a:latin typeface="Arial Black" pitchFamily="34" charset="0"/>
              </a:rPr>
              <a:t>s</a:t>
            </a:r>
            <a:endParaRPr lang="en-US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1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2725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5814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01" y="595312"/>
            <a:ext cx="7821613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2245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406650" y="76200"/>
            <a:ext cx="3841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3600" b="1" i="1">
                <a:solidFill>
                  <a:schemeClr val="hlink"/>
                </a:solidFill>
                <a:latin typeface="Arial" panose="020B0604020202020204" pitchFamily="34" charset="0"/>
              </a:rPr>
              <a:t>Trench 1, W Wall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5366505">
            <a:off x="-466724" y="5114925"/>
            <a:ext cx="223361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 i="1">
                <a:solidFill>
                  <a:schemeClr val="hlink"/>
                </a:solidFill>
                <a:latin typeface="Arial" panose="020B0604020202020204" pitchFamily="34" charset="0"/>
              </a:rPr>
              <a:t>Trench corner</a:t>
            </a:r>
          </a:p>
        </p:txBody>
      </p:sp>
    </p:spTree>
    <p:extLst>
      <p:ext uri="{BB962C8B-B14F-4D97-AF65-F5344CB8AC3E}">
        <p14:creationId xmlns:p14="http://schemas.microsoft.com/office/powerpoint/2010/main" val="35355824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590800"/>
            <a:ext cx="256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Maryville pit fault photo?</a:t>
            </a:r>
            <a:endParaRPr lang="en-US" dirty="0"/>
          </a:p>
        </p:txBody>
      </p:sp>
      <p:pic>
        <p:nvPicPr>
          <p:cNvPr id="5122" name="Picture 2" descr="C:\Users\randycox\Desktop\my documents\etsz\ETSZ fieldwork\Maryville p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7075"/>
            <a:ext cx="8199438" cy="614930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2678448" y="1294410"/>
            <a:ext cx="4286992" cy="2636322"/>
          </a:xfrm>
          <a:custGeom>
            <a:avLst/>
            <a:gdLst>
              <a:gd name="connsiteX0" fmla="*/ 0 w 4286992"/>
              <a:gd name="connsiteY0" fmla="*/ 2636322 h 2636322"/>
              <a:gd name="connsiteX1" fmla="*/ 498763 w 4286992"/>
              <a:gd name="connsiteY1" fmla="*/ 2161309 h 2636322"/>
              <a:gd name="connsiteX2" fmla="*/ 950026 w 4286992"/>
              <a:gd name="connsiteY2" fmla="*/ 1757548 h 2636322"/>
              <a:gd name="connsiteX3" fmla="*/ 1579418 w 4286992"/>
              <a:gd name="connsiteY3" fmla="*/ 1341912 h 2636322"/>
              <a:gd name="connsiteX4" fmla="*/ 2113808 w 4286992"/>
              <a:gd name="connsiteY4" fmla="*/ 973777 h 2636322"/>
              <a:gd name="connsiteX5" fmla="*/ 2850078 w 4286992"/>
              <a:gd name="connsiteY5" fmla="*/ 629392 h 2636322"/>
              <a:gd name="connsiteX6" fmla="*/ 3431969 w 4286992"/>
              <a:gd name="connsiteY6" fmla="*/ 332509 h 2636322"/>
              <a:gd name="connsiteX7" fmla="*/ 3847605 w 4286992"/>
              <a:gd name="connsiteY7" fmla="*/ 201881 h 2636322"/>
              <a:gd name="connsiteX8" fmla="*/ 4286992 w 4286992"/>
              <a:gd name="connsiteY8" fmla="*/ 0 h 263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992" h="2636322">
                <a:moveTo>
                  <a:pt x="0" y="2636322"/>
                </a:moveTo>
                <a:lnTo>
                  <a:pt x="498763" y="2161309"/>
                </a:lnTo>
                <a:lnTo>
                  <a:pt x="950026" y="1757548"/>
                </a:lnTo>
                <a:lnTo>
                  <a:pt x="1579418" y="1341912"/>
                </a:lnTo>
                <a:lnTo>
                  <a:pt x="2113808" y="973777"/>
                </a:lnTo>
                <a:lnTo>
                  <a:pt x="2850078" y="629392"/>
                </a:lnTo>
                <a:lnTo>
                  <a:pt x="3431969" y="332509"/>
                </a:lnTo>
                <a:lnTo>
                  <a:pt x="3847605" y="201881"/>
                </a:lnTo>
                <a:lnTo>
                  <a:pt x="4286992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309054"/>
            <a:ext cx="110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EAST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8237" y="307075"/>
            <a:ext cx="124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WEST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81891" y="2161309"/>
            <a:ext cx="7053943" cy="2790701"/>
          </a:xfrm>
          <a:custGeom>
            <a:avLst/>
            <a:gdLst>
              <a:gd name="connsiteX0" fmla="*/ 0 w 7053943"/>
              <a:gd name="connsiteY0" fmla="*/ 403761 h 2790701"/>
              <a:gd name="connsiteX1" fmla="*/ 653143 w 7053943"/>
              <a:gd name="connsiteY1" fmla="*/ 558140 h 2790701"/>
              <a:gd name="connsiteX2" fmla="*/ 1365662 w 7053943"/>
              <a:gd name="connsiteY2" fmla="*/ 878774 h 2790701"/>
              <a:gd name="connsiteX3" fmla="*/ 1448790 w 7053943"/>
              <a:gd name="connsiteY3" fmla="*/ 950026 h 2790701"/>
              <a:gd name="connsiteX4" fmla="*/ 1816925 w 7053943"/>
              <a:gd name="connsiteY4" fmla="*/ 1448790 h 2790701"/>
              <a:gd name="connsiteX5" fmla="*/ 1852551 w 7053943"/>
              <a:gd name="connsiteY5" fmla="*/ 1555668 h 2790701"/>
              <a:gd name="connsiteX6" fmla="*/ 2018805 w 7053943"/>
              <a:gd name="connsiteY6" fmla="*/ 1935678 h 2790701"/>
              <a:gd name="connsiteX7" fmla="*/ 2565070 w 7053943"/>
              <a:gd name="connsiteY7" fmla="*/ 2565070 h 2790701"/>
              <a:gd name="connsiteX8" fmla="*/ 3040083 w 7053943"/>
              <a:gd name="connsiteY8" fmla="*/ 2790701 h 2790701"/>
              <a:gd name="connsiteX9" fmla="*/ 3158836 w 7053943"/>
              <a:gd name="connsiteY9" fmla="*/ 2719449 h 2790701"/>
              <a:gd name="connsiteX10" fmla="*/ 3420093 w 7053943"/>
              <a:gd name="connsiteY10" fmla="*/ 2576946 h 2790701"/>
              <a:gd name="connsiteX11" fmla="*/ 3859480 w 7053943"/>
              <a:gd name="connsiteY11" fmla="*/ 2125683 h 2790701"/>
              <a:gd name="connsiteX12" fmla="*/ 4203865 w 7053943"/>
              <a:gd name="connsiteY12" fmla="*/ 1745673 h 2790701"/>
              <a:gd name="connsiteX13" fmla="*/ 4643252 w 7053943"/>
              <a:gd name="connsiteY13" fmla="*/ 1472540 h 2790701"/>
              <a:gd name="connsiteX14" fmla="*/ 4975761 w 7053943"/>
              <a:gd name="connsiteY14" fmla="*/ 1175657 h 2790701"/>
              <a:gd name="connsiteX15" fmla="*/ 5248893 w 7053943"/>
              <a:gd name="connsiteY15" fmla="*/ 843148 h 2790701"/>
              <a:gd name="connsiteX16" fmla="*/ 5605153 w 7053943"/>
              <a:gd name="connsiteY16" fmla="*/ 534390 h 2790701"/>
              <a:gd name="connsiteX17" fmla="*/ 5688280 w 7053943"/>
              <a:gd name="connsiteY17" fmla="*/ 427512 h 2790701"/>
              <a:gd name="connsiteX18" fmla="*/ 5925787 w 7053943"/>
              <a:gd name="connsiteY18" fmla="*/ 332509 h 2790701"/>
              <a:gd name="connsiteX19" fmla="*/ 6246421 w 7053943"/>
              <a:gd name="connsiteY19" fmla="*/ 201881 h 2790701"/>
              <a:gd name="connsiteX20" fmla="*/ 6543304 w 7053943"/>
              <a:gd name="connsiteY20" fmla="*/ 71252 h 2790701"/>
              <a:gd name="connsiteX21" fmla="*/ 6768935 w 7053943"/>
              <a:gd name="connsiteY21" fmla="*/ 59377 h 2790701"/>
              <a:gd name="connsiteX22" fmla="*/ 7053943 w 7053943"/>
              <a:gd name="connsiteY22" fmla="*/ 0 h 279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053943" h="2790701">
                <a:moveTo>
                  <a:pt x="0" y="403761"/>
                </a:moveTo>
                <a:lnTo>
                  <a:pt x="653143" y="558140"/>
                </a:lnTo>
                <a:lnTo>
                  <a:pt x="1365662" y="878774"/>
                </a:lnTo>
                <a:lnTo>
                  <a:pt x="1448790" y="950026"/>
                </a:lnTo>
                <a:lnTo>
                  <a:pt x="1816925" y="1448790"/>
                </a:lnTo>
                <a:cubicBezTo>
                  <a:pt x="1853941" y="1547499"/>
                  <a:pt x="1852551" y="1509971"/>
                  <a:pt x="1852551" y="1555668"/>
                </a:cubicBezTo>
                <a:lnTo>
                  <a:pt x="2018805" y="1935678"/>
                </a:lnTo>
                <a:lnTo>
                  <a:pt x="2565070" y="2565070"/>
                </a:lnTo>
                <a:lnTo>
                  <a:pt x="3040083" y="2790701"/>
                </a:lnTo>
                <a:lnTo>
                  <a:pt x="3158836" y="2719449"/>
                </a:lnTo>
                <a:lnTo>
                  <a:pt x="3420093" y="2576946"/>
                </a:lnTo>
                <a:lnTo>
                  <a:pt x="3859480" y="2125683"/>
                </a:lnTo>
                <a:lnTo>
                  <a:pt x="4203865" y="1745673"/>
                </a:lnTo>
                <a:lnTo>
                  <a:pt x="4643252" y="1472540"/>
                </a:lnTo>
                <a:lnTo>
                  <a:pt x="4975761" y="1175657"/>
                </a:lnTo>
                <a:lnTo>
                  <a:pt x="5248893" y="843148"/>
                </a:lnTo>
                <a:lnTo>
                  <a:pt x="5605153" y="534390"/>
                </a:lnTo>
                <a:lnTo>
                  <a:pt x="5688280" y="427512"/>
                </a:lnTo>
                <a:lnTo>
                  <a:pt x="5925787" y="332509"/>
                </a:lnTo>
                <a:lnTo>
                  <a:pt x="6246421" y="201881"/>
                </a:lnTo>
                <a:lnTo>
                  <a:pt x="6543304" y="71252"/>
                </a:lnTo>
                <a:lnTo>
                  <a:pt x="6768935" y="59377"/>
                </a:lnTo>
                <a:lnTo>
                  <a:pt x="7053943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227616" y="2612571"/>
            <a:ext cx="1828800" cy="249382"/>
          </a:xfrm>
          <a:custGeom>
            <a:avLst/>
            <a:gdLst>
              <a:gd name="connsiteX0" fmla="*/ 0 w 1828800"/>
              <a:gd name="connsiteY0" fmla="*/ 0 h 249382"/>
              <a:gd name="connsiteX1" fmla="*/ 47501 w 1828800"/>
              <a:gd name="connsiteY1" fmla="*/ 35626 h 249382"/>
              <a:gd name="connsiteX2" fmla="*/ 368135 w 1828800"/>
              <a:gd name="connsiteY2" fmla="*/ 95003 h 249382"/>
              <a:gd name="connsiteX3" fmla="*/ 748145 w 1828800"/>
              <a:gd name="connsiteY3" fmla="*/ 237507 h 249382"/>
              <a:gd name="connsiteX4" fmla="*/ 1056903 w 1828800"/>
              <a:gd name="connsiteY4" fmla="*/ 249382 h 249382"/>
              <a:gd name="connsiteX5" fmla="*/ 1294410 w 1828800"/>
              <a:gd name="connsiteY5" fmla="*/ 225632 h 249382"/>
              <a:gd name="connsiteX6" fmla="*/ 1543792 w 1828800"/>
              <a:gd name="connsiteY6" fmla="*/ 225632 h 249382"/>
              <a:gd name="connsiteX7" fmla="*/ 1828800 w 1828800"/>
              <a:gd name="connsiteY7" fmla="*/ 190006 h 24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" h="249382">
                <a:moveTo>
                  <a:pt x="0" y="0"/>
                </a:moveTo>
                <a:lnTo>
                  <a:pt x="47501" y="35626"/>
                </a:lnTo>
                <a:lnTo>
                  <a:pt x="368135" y="95003"/>
                </a:lnTo>
                <a:lnTo>
                  <a:pt x="748145" y="237507"/>
                </a:lnTo>
                <a:lnTo>
                  <a:pt x="1056903" y="249382"/>
                </a:lnTo>
                <a:lnTo>
                  <a:pt x="1294410" y="225632"/>
                </a:lnTo>
                <a:lnTo>
                  <a:pt x="1543792" y="225632"/>
                </a:lnTo>
                <a:lnTo>
                  <a:pt x="1828800" y="190006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58140" y="961901"/>
            <a:ext cx="2363190" cy="1258785"/>
          </a:xfrm>
          <a:custGeom>
            <a:avLst/>
            <a:gdLst>
              <a:gd name="connsiteX0" fmla="*/ 0 w 2363190"/>
              <a:gd name="connsiteY0" fmla="*/ 831273 h 1258785"/>
              <a:gd name="connsiteX1" fmla="*/ 0 w 2363190"/>
              <a:gd name="connsiteY1" fmla="*/ 831273 h 1258785"/>
              <a:gd name="connsiteX2" fmla="*/ 676894 w 2363190"/>
              <a:gd name="connsiteY2" fmla="*/ 1140031 h 1258785"/>
              <a:gd name="connsiteX3" fmla="*/ 1045029 w 2363190"/>
              <a:gd name="connsiteY3" fmla="*/ 1258785 h 1258785"/>
              <a:gd name="connsiteX4" fmla="*/ 1365663 w 2363190"/>
              <a:gd name="connsiteY4" fmla="*/ 1211283 h 1258785"/>
              <a:gd name="connsiteX5" fmla="*/ 1781299 w 2363190"/>
              <a:gd name="connsiteY5" fmla="*/ 1056904 h 1258785"/>
              <a:gd name="connsiteX6" fmla="*/ 1959429 w 2363190"/>
              <a:gd name="connsiteY6" fmla="*/ 688769 h 1258785"/>
              <a:gd name="connsiteX7" fmla="*/ 2125683 w 2363190"/>
              <a:gd name="connsiteY7" fmla="*/ 356260 h 1258785"/>
              <a:gd name="connsiteX8" fmla="*/ 2280063 w 2363190"/>
              <a:gd name="connsiteY8" fmla="*/ 106878 h 1258785"/>
              <a:gd name="connsiteX9" fmla="*/ 2363190 w 2363190"/>
              <a:gd name="connsiteY9" fmla="*/ 0 h 125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3190" h="1258785">
                <a:moveTo>
                  <a:pt x="0" y="831273"/>
                </a:moveTo>
                <a:lnTo>
                  <a:pt x="0" y="831273"/>
                </a:lnTo>
                <a:lnTo>
                  <a:pt x="676894" y="1140031"/>
                </a:lnTo>
                <a:lnTo>
                  <a:pt x="1045029" y="1258785"/>
                </a:lnTo>
                <a:lnTo>
                  <a:pt x="1365663" y="1211283"/>
                </a:lnTo>
                <a:lnTo>
                  <a:pt x="1781299" y="1056904"/>
                </a:lnTo>
                <a:lnTo>
                  <a:pt x="1959429" y="688769"/>
                </a:lnTo>
                <a:lnTo>
                  <a:pt x="2125683" y="356260"/>
                </a:lnTo>
                <a:lnTo>
                  <a:pt x="2280063" y="106878"/>
                </a:lnTo>
                <a:lnTo>
                  <a:pt x="2363190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400" y="4648200"/>
            <a:ext cx="135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COLLUVIUM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10048" y="3571503"/>
            <a:ext cx="135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COLLUVIUM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" y="1246909"/>
            <a:ext cx="1440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CHERT-POOR</a:t>
            </a:r>
          </a:p>
          <a:p>
            <a:r>
              <a:rPr lang="en-US" b="1" dirty="0" smtClean="0"/>
              <a:t>RESIDUUM 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 rot="20082447">
            <a:off x="5420023" y="1732370"/>
            <a:ext cx="1440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CHERT-POOR</a:t>
            </a:r>
          </a:p>
          <a:p>
            <a:r>
              <a:rPr lang="en-US" b="1" dirty="0" smtClean="0"/>
              <a:t>RESIDUUM 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 rot="19508785">
            <a:off x="3443719" y="1685683"/>
            <a:ext cx="1334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CHERT-RICH</a:t>
            </a:r>
          </a:p>
          <a:p>
            <a:r>
              <a:rPr lang="en-US" b="1" dirty="0" smtClean="0"/>
              <a:t>RESIDUUM 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 rot="19489145">
            <a:off x="3504228" y="3187504"/>
            <a:ext cx="1334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CHERT-RICH</a:t>
            </a:r>
          </a:p>
          <a:p>
            <a:r>
              <a:rPr lang="en-US" b="1" dirty="0" smtClean="0"/>
              <a:t>RESIDUUM </a:t>
            </a:r>
            <a:endParaRPr lang="en-US" b="1" dirty="0"/>
          </a:p>
        </p:txBody>
      </p:sp>
      <p:sp>
        <p:nvSpPr>
          <p:cNvPr id="21" name="Freeform 20"/>
          <p:cNvSpPr/>
          <p:nvPr/>
        </p:nvSpPr>
        <p:spPr>
          <a:xfrm rot="16419633" flipH="1">
            <a:off x="3905370" y="2281167"/>
            <a:ext cx="411678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5697513" flipH="1">
            <a:off x="3855513" y="2716689"/>
            <a:ext cx="411678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657403" y="335520"/>
            <a:ext cx="4126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POSSIBLE FAULT AT MARYVILLE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14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371600"/>
            <a:ext cx="432785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Regional setting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Seismicity alignments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Quaternary faulting</a:t>
            </a:r>
          </a:p>
          <a:p>
            <a:endParaRPr lang="en-US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972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88"/>
            <a:ext cx="448786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2514600"/>
            <a:ext cx="2548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DOUGLAS LAKE,</a:t>
            </a:r>
          </a:p>
          <a:p>
            <a:pPr algn="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SOUTH SHORE</a:t>
            </a:r>
          </a:p>
          <a:p>
            <a:pPr algn="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ALLUVIUM-FILLED </a:t>
            </a:r>
          </a:p>
          <a:p>
            <a:pPr algn="r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FISSURE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1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371600"/>
            <a:ext cx="4825167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Regional setting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Seismicity alignments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Quaternary faulting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</a:rPr>
              <a:t>Paleoseismic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 chronology</a:t>
            </a:r>
          </a:p>
          <a:p>
            <a:endParaRPr lang="en-US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1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371600"/>
            <a:ext cx="482516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Regional setting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Seismicity alignments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Quaternary faulting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</a:rPr>
              <a:t>Paleoseismic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 chronology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Conclusions</a:t>
            </a:r>
          </a:p>
          <a:p>
            <a:endParaRPr lang="en-US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14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11946</TotalTime>
  <Words>630</Words>
  <Application>Microsoft Office PowerPoint</Application>
  <PresentationFormat>On-screen Show (4:3)</PresentationFormat>
  <Paragraphs>210</Paragraphs>
  <Slides>70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ＭＳ Ｐゴシック</vt:lpstr>
      <vt:lpstr>ＭＳ Ｐゴシック</vt:lpstr>
      <vt:lpstr>Arial</vt:lpstr>
      <vt:lpstr>Arial Black</vt:lpstr>
      <vt:lpstr>Calibri</vt:lpstr>
      <vt:lpstr>Marker Felt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Memphis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Randel T Cox (randycox)</dc:creator>
  <cp:lastModifiedBy>Randel T Cox (randycox)</cp:lastModifiedBy>
  <cp:revision>101</cp:revision>
  <cp:lastPrinted>2017-03-28T16:43:11Z</cp:lastPrinted>
  <dcterms:created xsi:type="dcterms:W3CDTF">2016-09-08T13:56:33Z</dcterms:created>
  <dcterms:modified xsi:type="dcterms:W3CDTF">2017-03-29T20:21:06Z</dcterms:modified>
</cp:coreProperties>
</file>