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93" r:id="rId2"/>
    <p:sldId id="258" r:id="rId3"/>
    <p:sldId id="273" r:id="rId4"/>
    <p:sldId id="265" r:id="rId5"/>
    <p:sldId id="264" r:id="rId6"/>
    <p:sldId id="275" r:id="rId7"/>
    <p:sldId id="259" r:id="rId8"/>
    <p:sldId id="260" r:id="rId9"/>
    <p:sldId id="390" r:id="rId10"/>
    <p:sldId id="391" r:id="rId11"/>
    <p:sldId id="388" r:id="rId12"/>
    <p:sldId id="270" r:id="rId13"/>
    <p:sldId id="288" r:id="rId14"/>
    <p:sldId id="289" r:id="rId15"/>
    <p:sldId id="278" r:id="rId16"/>
    <p:sldId id="392" r:id="rId17"/>
    <p:sldId id="271" r:id="rId18"/>
    <p:sldId id="266" r:id="rId19"/>
    <p:sldId id="395" r:id="rId20"/>
    <p:sldId id="339" r:id="rId21"/>
    <p:sldId id="39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D52"/>
    <a:srgbClr val="FFFABA"/>
    <a:srgbClr val="F9CD3D"/>
    <a:srgbClr val="FFFD9F"/>
    <a:srgbClr val="00CCFD"/>
    <a:srgbClr val="FCCD3D"/>
    <a:srgbClr val="A7F7F9"/>
    <a:srgbClr val="E6C260"/>
    <a:srgbClr val="E5C260"/>
    <a:srgbClr val="FBC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665"/>
    <p:restoredTop sz="86910"/>
  </p:normalViewPr>
  <p:slideViewPr>
    <p:cSldViewPr snapToGrid="0" snapToObjects="1">
      <p:cViewPr varScale="1">
        <p:scale>
          <a:sx n="98" d="100"/>
          <a:sy n="98" d="100"/>
        </p:scale>
        <p:origin x="89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66737-2B97-0B49-AAC8-1FD5494A75FD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FD4CE-250F-8948-AD6B-620EC6855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08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FD4CE-250F-8948-AD6B-620EC68555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16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FD4CE-250F-8948-AD6B-620EC68555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76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FD4CE-250F-8948-AD6B-620EC68555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4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FD4CE-250F-8948-AD6B-620EC68555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71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FD4CE-250F-8948-AD6B-620EC68555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77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FD4CE-250F-8948-AD6B-620EC68555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29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FD4CE-250F-8948-AD6B-620EC68555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49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FD4CE-250F-8948-AD6B-620EC68555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84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FD4CE-250F-8948-AD6B-620EC68555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28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FD4CE-250F-8948-AD6B-620EC68555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23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FD4CE-250F-8948-AD6B-620EC68555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58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FD4CE-250F-8948-AD6B-620EC68555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51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FD4CE-250F-8948-AD6B-620EC68555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23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57336-1321-2C4D-8813-21F0F9724A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41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buFont typeface="Times New Roman" charset="0"/>
              <a:buNone/>
            </a:pPr>
            <a:r>
              <a:rPr lang="en-US" altLang="en-US" sz="1200">
                <a:solidFill>
                  <a:srgbClr val="000000"/>
                </a:solidFill>
              </a:rPr>
              <a:t>08/24/10</a:t>
            </a:r>
          </a:p>
        </p:txBody>
      </p:sp>
      <p:sp>
        <p:nvSpPr>
          <p:cNvPr id="33795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41F01689-8A87-444A-8277-E0BA3CD16169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3796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33797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509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FD4CE-250F-8948-AD6B-620EC68555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40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B347-F192-5B48-B94B-4F5A07ADA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B240C8-6991-3A46-9F52-0F8D48763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A9C43-7F47-874A-8572-30B74EC7E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2ABDD-F4C5-3C4E-A4B7-2DBEADFA9CDD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8CA6D-7806-204B-9DD3-4465B5D3F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45955-8D45-F843-9D98-C2182362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7BBA-1B86-8246-AAC9-C111CAC2C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66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14B9F-8157-834A-BAE6-7DE4A8840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BD8319-75AE-0843-BCC9-688D8CDC8F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D66D-D90D-624A-9A05-D1C2F54A0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2ABDD-F4C5-3C4E-A4B7-2DBEADFA9CDD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1AD31-6D2B-0E44-9B81-EBE103456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C44D8-49C8-0F47-AC2D-EDCE46B3A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7BBA-1B86-8246-AAC9-C111CAC2C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20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39D306-1CC8-0944-9EF8-EB2BFCFFDA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5C8B50-33DD-F343-8B75-87C7237D8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0D8A1-87B9-D548-AA9A-1984DD703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2ABDD-F4C5-3C4E-A4B7-2DBEADFA9CDD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DED0A-63F0-3346-8484-4F6626326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3378F-F5CB-E548-9E3F-26AEA1B32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7BBA-1B86-8246-AAC9-C111CAC2C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57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94533-08F3-DF42-ADA7-F6D52E0F0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B8FE2-83B3-0648-ACE7-07B9FFA16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8C9B9-C805-E842-9236-30F26CC16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2ABDD-F4C5-3C4E-A4B7-2DBEADFA9CDD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3BBF3-9357-E947-A8F9-75090C29E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F82A7-F276-5C4D-B12F-C11CB6B4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7BBA-1B86-8246-AAC9-C111CAC2C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97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CBE21-5DFF-454E-A8FE-2A99C53B4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7FE40-E7C1-6C40-8087-CFEFB7CBF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1C893-6760-A044-B671-026CEFC54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2ABDD-F4C5-3C4E-A4B7-2DBEADFA9CDD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99D5B-0C9F-894A-A1F0-52A29D967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FC42E-EC0C-8F49-8D42-AA40DBB1F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7BBA-1B86-8246-AAC9-C111CAC2C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4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AB51D-22CE-2141-883E-0B36BB812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76297-9111-6848-A7DC-406C7D830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5DDD0-D2CC-444C-9114-42D12EDD1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744DF-B894-294E-87F3-B7C351165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2ABDD-F4C5-3C4E-A4B7-2DBEADFA9CDD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40313-6EFC-DA47-BEAC-F149CB6A3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ECD8D-727E-B245-B4B3-4193EE55C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7BBA-1B86-8246-AAC9-C111CAC2C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6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B4653-6B3A-684B-B005-7AD99926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54620-0BCD-FE4F-818C-BE35EB7D7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A5A911-B039-074A-83F5-CFA8E26F8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5A5E40-7C2C-354D-939B-B67D57593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D42C73-C4B4-3A4A-A8EA-F090ED50A5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E6DBB4-1628-C74E-BDE7-1CE32F75F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2ABDD-F4C5-3C4E-A4B7-2DBEADFA9CDD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AD1CD5-98C8-3A4F-8EBF-01D7AC0F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431657-3919-E74D-9A8A-8DB261615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7BBA-1B86-8246-AAC9-C111CAC2C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51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74F30-89F0-0C47-9B9C-5764D96B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74BBF-3850-1A41-9F8B-4205E1CF4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2ABDD-F4C5-3C4E-A4B7-2DBEADFA9CDD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F2212C-B317-9A49-A64A-3A82A1CD7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DD263-29DA-1949-86C8-55D67FA7C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7BBA-1B86-8246-AAC9-C111CAC2C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40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454B92-B4FF-CE4C-804E-860699FE0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2ABDD-F4C5-3C4E-A4B7-2DBEADFA9CDD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93DDF-B2D0-1841-9CFD-AB066460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B1611-FBC1-6540-BBC0-01C741A8C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7BBA-1B86-8246-AAC9-C111CAC2C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27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A0714-7C30-0D4C-AE41-214590B4C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1C8AF-B1FD-3140-9EC9-67318B82A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3DA71-366A-BB49-A644-2A0B12DEA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E6FB5-2CEA-244F-BBDA-0A3450CC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2ABDD-F4C5-3C4E-A4B7-2DBEADFA9CDD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1A5DF-E98A-9A49-9C36-B54C1226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5DB82C-F25D-AF4F-B830-B9B9D7CF2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7BBA-1B86-8246-AAC9-C111CAC2C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7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59BE5-9F75-284D-8FAB-301EE32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524B2-C72C-F549-9295-B4E2F435F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0CB442-CD70-1740-9F1C-B88B9BA10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132D11-F931-9047-B876-F275204C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2ABDD-F4C5-3C4E-A4B7-2DBEADFA9CDD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73CE3-46E5-C94F-9A2E-21F88DA6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2DC79-4119-9646-86E2-D4E023D98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07BBA-1B86-8246-AAC9-C111CAC2C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7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D8A2A-C313-E346-8181-5B25E79F2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2297F-097F-CE4F-AB04-CBF66D68C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80DCB-7678-A84C-908A-1F40EA206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2ABDD-F4C5-3C4E-A4B7-2DBEADFA9CDD}" type="datetimeFigureOut">
              <a:rPr lang="en-US" smtClean="0"/>
              <a:t>11/18/18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FF8D0-7727-9F46-9BC4-AF508F94B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AD012-75DD-EA4A-92EF-75B98AF29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07BBA-1B86-8246-AAC9-C111CAC2C7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8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B9EEB-F0E5-C748-9F7E-ED02ACCF2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38" y="0"/>
            <a:ext cx="1029072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9BC846-B1B3-5C46-99F4-82C4709FBBAD}"/>
              </a:ext>
            </a:extLst>
          </p:cNvPr>
          <p:cNvSpPr txBox="1"/>
          <p:nvPr/>
        </p:nvSpPr>
        <p:spPr>
          <a:xfrm>
            <a:off x="1090214" y="5964354"/>
            <a:ext cx="5909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Bank of Lake Om (18.293</a:t>
            </a:r>
            <a:r>
              <a:rPr lang="en-US" sz="2400" b="1" i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∘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89.084</a:t>
            </a:r>
            <a:r>
              <a:rPr lang="en-US" sz="2400" b="1" i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∘</a:t>
            </a:r>
            <a:r>
              <a:rPr 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W)</a:t>
            </a:r>
          </a:p>
        </p:txBody>
      </p:sp>
    </p:spTree>
    <p:extLst>
      <p:ext uri="{BB962C8B-B14F-4D97-AF65-F5344CB8AC3E}">
        <p14:creationId xmlns:p14="http://schemas.microsoft.com/office/powerpoint/2010/main" val="3741566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810A38-7089-D54E-8C5D-B55E58667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" y="0"/>
            <a:ext cx="12176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8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63739"/>
            <a:ext cx="91440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4702175" y="3132139"/>
            <a:ext cx="3238500" cy="2771775"/>
          </a:xfrm>
          <a:prstGeom prst="rect">
            <a:avLst/>
          </a:prstGeom>
          <a:noFill/>
          <a:ln w="38160">
            <a:solidFill>
              <a:srgbClr val="000000"/>
            </a:solidFill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3098801"/>
            <a:ext cx="323850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04" y="950646"/>
            <a:ext cx="6186487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738872" y="12965"/>
            <a:ext cx="4478511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b="1" dirty="0"/>
              <a:t>The EIR as a Major Recharge Zone</a:t>
            </a:r>
          </a:p>
          <a:p>
            <a:pPr algn="ctr" eaLnBrk="1" hangingPunct="1"/>
            <a:r>
              <a:rPr lang="en-US" altLang="en-US" b="1" dirty="0"/>
              <a:t>For </a:t>
            </a:r>
            <a:r>
              <a:rPr lang="en-US" altLang="en-US" b="1" dirty="0" err="1"/>
              <a:t>Bacalar</a:t>
            </a:r>
            <a:r>
              <a:rPr lang="en-US" altLang="en-US" b="1" dirty="0"/>
              <a:t> &amp; the Rio Hondo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4130346-00F6-F94D-A551-E32A4444B269}"/>
              </a:ext>
            </a:extLst>
          </p:cNvPr>
          <p:cNvSpPr/>
          <p:nvPr/>
        </p:nvSpPr>
        <p:spPr>
          <a:xfrm rot="1565527">
            <a:off x="9156163" y="3371723"/>
            <a:ext cx="1240971" cy="2593161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77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7BB370-4A22-5545-BD8F-9ED348233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913" y="1808922"/>
            <a:ext cx="12318913" cy="5049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41DE20-A8B2-B14A-9C9F-A1506C7A4EE9}"/>
              </a:ext>
            </a:extLst>
          </p:cNvPr>
          <p:cNvSpPr txBox="1"/>
          <p:nvPr/>
        </p:nvSpPr>
        <p:spPr>
          <a:xfrm>
            <a:off x="98828" y="563243"/>
            <a:ext cx="69919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Water from the EIR is nearly saturated </a:t>
            </a:r>
            <a:r>
              <a:rPr lang="en-US" sz="2400" b="1" dirty="0" err="1">
                <a:solidFill>
                  <a:srgbClr val="FFFF00"/>
                </a:solidFill>
              </a:rPr>
              <a:t>wrt</a:t>
            </a:r>
            <a:r>
              <a:rPr lang="en-US" sz="2400" b="1" dirty="0">
                <a:solidFill>
                  <a:srgbClr val="FFFF00"/>
                </a:solidFill>
              </a:rPr>
              <a:t> GYPSUM…</a:t>
            </a:r>
          </a:p>
          <a:p>
            <a:r>
              <a:rPr lang="en-US" i="1" dirty="0">
                <a:solidFill>
                  <a:schemeClr val="bg1"/>
                </a:solidFill>
              </a:rPr>
              <a:t>(Circle Size Proportional to Approach to Saturation)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60A5D2-C493-774D-AA47-FE2071B91B22}"/>
              </a:ext>
            </a:extLst>
          </p:cNvPr>
          <p:cNvSpPr txBox="1"/>
          <p:nvPr/>
        </p:nvSpPr>
        <p:spPr>
          <a:xfrm>
            <a:off x="7567749" y="563243"/>
            <a:ext cx="3076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&amp; has Hi SO</a:t>
            </a:r>
            <a:r>
              <a:rPr lang="en-US" sz="2400" b="1" baseline="-25000" dirty="0">
                <a:solidFill>
                  <a:srgbClr val="FF0000"/>
                </a:solidFill>
              </a:rPr>
              <a:t>4</a:t>
            </a:r>
          </a:p>
          <a:p>
            <a:r>
              <a:rPr lang="en-US" dirty="0">
                <a:solidFill>
                  <a:schemeClr val="bg1"/>
                </a:solidFill>
              </a:rPr>
              <a:t>(Circle Size = f(Concentration</a:t>
            </a:r>
            <a:r>
              <a:rPr lang="en-US" sz="2400" b="1" dirty="0">
                <a:solidFill>
                  <a:schemeClr val="bg1"/>
                </a:solidFill>
              </a:rPr>
              <a:t>))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DEFEDAD1-8AD5-0D41-9BA7-72CAF51E1F65}"/>
              </a:ext>
            </a:extLst>
          </p:cNvPr>
          <p:cNvSpPr/>
          <p:nvPr/>
        </p:nvSpPr>
        <p:spPr>
          <a:xfrm rot="2437473">
            <a:off x="5389077" y="1150153"/>
            <a:ext cx="1286933" cy="3805744"/>
          </a:xfrm>
          <a:prstGeom prst="downArrow">
            <a:avLst/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D81109EE-E916-1C42-B162-CCC2CDBDA291}"/>
              </a:ext>
            </a:extLst>
          </p:cNvPr>
          <p:cNvSpPr/>
          <p:nvPr/>
        </p:nvSpPr>
        <p:spPr>
          <a:xfrm rot="2437473">
            <a:off x="1224006" y="1123762"/>
            <a:ext cx="1286933" cy="3805744"/>
          </a:xfrm>
          <a:prstGeom prst="downArrow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8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7BB370-4A22-5545-BD8F-9ED348233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3377"/>
            <a:ext cx="12318913" cy="5049078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55F5B76E-7F42-BD44-A358-E7B5066FE4B6}"/>
              </a:ext>
            </a:extLst>
          </p:cNvPr>
          <p:cNvSpPr/>
          <p:nvPr/>
        </p:nvSpPr>
        <p:spPr>
          <a:xfrm rot="165022">
            <a:off x="4775201" y="2887058"/>
            <a:ext cx="2344057" cy="2680985"/>
          </a:xfrm>
          <a:custGeom>
            <a:avLst/>
            <a:gdLst>
              <a:gd name="connsiteX0" fmla="*/ 2344057 w 2344057"/>
              <a:gd name="connsiteY0" fmla="*/ 14515 h 2162629"/>
              <a:gd name="connsiteX1" fmla="*/ 1349828 w 2344057"/>
              <a:gd name="connsiteY1" fmla="*/ 0 h 2162629"/>
              <a:gd name="connsiteX2" fmla="*/ 0 w 2344057"/>
              <a:gd name="connsiteY2" fmla="*/ 2140857 h 2162629"/>
              <a:gd name="connsiteX3" fmla="*/ 1037771 w 2344057"/>
              <a:gd name="connsiteY3" fmla="*/ 2162629 h 2162629"/>
              <a:gd name="connsiteX4" fmla="*/ 2344057 w 2344057"/>
              <a:gd name="connsiteY4" fmla="*/ 14515 h 216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057" h="2162629">
                <a:moveTo>
                  <a:pt x="2344057" y="14515"/>
                </a:moveTo>
                <a:lnTo>
                  <a:pt x="1349828" y="0"/>
                </a:lnTo>
                <a:lnTo>
                  <a:pt x="0" y="2140857"/>
                </a:lnTo>
                <a:lnTo>
                  <a:pt x="1037771" y="2162629"/>
                </a:lnTo>
                <a:lnTo>
                  <a:pt x="2344057" y="14515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CA7946-D5F2-DB4B-A966-B18B69EEDD51}"/>
              </a:ext>
            </a:extLst>
          </p:cNvPr>
          <p:cNvCxnSpPr/>
          <p:nvPr/>
        </p:nvCxnSpPr>
        <p:spPr>
          <a:xfrm>
            <a:off x="5534557" y="4078196"/>
            <a:ext cx="1026885" cy="0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77E34C4-69DF-444E-A1C4-7A88BE2C932F}"/>
              </a:ext>
            </a:extLst>
          </p:cNvPr>
          <p:cNvSpPr txBox="1"/>
          <p:nvPr/>
        </p:nvSpPr>
        <p:spPr>
          <a:xfrm>
            <a:off x="5689823" y="3715256"/>
            <a:ext cx="61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Gap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80BD570-9A06-3A41-AC53-88FA9AB9F270}"/>
              </a:ext>
            </a:extLst>
          </p:cNvPr>
          <p:cNvSpPr/>
          <p:nvPr/>
        </p:nvSpPr>
        <p:spPr>
          <a:xfrm>
            <a:off x="1192696" y="4115366"/>
            <a:ext cx="159025" cy="161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A409AEC-41D4-5A4F-9456-93BD31C986D2}"/>
              </a:ext>
            </a:extLst>
          </p:cNvPr>
          <p:cNvSpPr/>
          <p:nvPr/>
        </p:nvSpPr>
        <p:spPr>
          <a:xfrm rot="167004">
            <a:off x="754743" y="2859313"/>
            <a:ext cx="2344057" cy="2708729"/>
          </a:xfrm>
          <a:custGeom>
            <a:avLst/>
            <a:gdLst>
              <a:gd name="connsiteX0" fmla="*/ 2344057 w 2344057"/>
              <a:gd name="connsiteY0" fmla="*/ 14515 h 2162629"/>
              <a:gd name="connsiteX1" fmla="*/ 1349828 w 2344057"/>
              <a:gd name="connsiteY1" fmla="*/ 0 h 2162629"/>
              <a:gd name="connsiteX2" fmla="*/ 0 w 2344057"/>
              <a:gd name="connsiteY2" fmla="*/ 2140857 h 2162629"/>
              <a:gd name="connsiteX3" fmla="*/ 1037771 w 2344057"/>
              <a:gd name="connsiteY3" fmla="*/ 2162629 h 2162629"/>
              <a:gd name="connsiteX4" fmla="*/ 2344057 w 2344057"/>
              <a:gd name="connsiteY4" fmla="*/ 14515 h 216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057" h="2162629">
                <a:moveTo>
                  <a:pt x="2344057" y="14515"/>
                </a:moveTo>
                <a:lnTo>
                  <a:pt x="1349828" y="0"/>
                </a:lnTo>
                <a:lnTo>
                  <a:pt x="0" y="2140857"/>
                </a:lnTo>
                <a:lnTo>
                  <a:pt x="1037771" y="2162629"/>
                </a:lnTo>
                <a:lnTo>
                  <a:pt x="2344057" y="14515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9C12153-C7B3-3F42-9079-A13ED6FD6BDC}"/>
              </a:ext>
            </a:extLst>
          </p:cNvPr>
          <p:cNvCxnSpPr>
            <a:cxnSpLocks/>
          </p:cNvCxnSpPr>
          <p:nvPr/>
        </p:nvCxnSpPr>
        <p:spPr>
          <a:xfrm>
            <a:off x="1630017" y="3757916"/>
            <a:ext cx="1080526" cy="0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3008C2-FC3D-8C4E-85BE-C30035082870}"/>
              </a:ext>
            </a:extLst>
          </p:cNvPr>
          <p:cNvSpPr txBox="1"/>
          <p:nvPr/>
        </p:nvSpPr>
        <p:spPr>
          <a:xfrm>
            <a:off x="1678792" y="3678086"/>
            <a:ext cx="61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Gap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A4507E-B6D2-7840-96CB-A04FFCF4B5C8}"/>
              </a:ext>
            </a:extLst>
          </p:cNvPr>
          <p:cNvSpPr txBox="1"/>
          <p:nvPr/>
        </p:nvSpPr>
        <p:spPr>
          <a:xfrm>
            <a:off x="1088571" y="486229"/>
            <a:ext cx="1506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50 Km gap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43AD3E-D9D0-5B4E-A5C3-021C63ED51CF}"/>
              </a:ext>
            </a:extLst>
          </p:cNvPr>
          <p:cNvSpPr/>
          <p:nvPr/>
        </p:nvSpPr>
        <p:spPr>
          <a:xfrm>
            <a:off x="5230822" y="4163076"/>
            <a:ext cx="130629" cy="1306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7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7BB370-4A22-5545-BD8F-9ED348233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0291" y="914400"/>
            <a:ext cx="12318913" cy="50490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12A916-A204-5144-9542-4F78AB5ED8E9}"/>
              </a:ext>
            </a:extLst>
          </p:cNvPr>
          <p:cNvSpPr txBox="1"/>
          <p:nvPr/>
        </p:nvSpPr>
        <p:spPr>
          <a:xfrm>
            <a:off x="5618375" y="329938"/>
            <a:ext cx="6208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Higher Cl in the Northeast</a:t>
            </a:r>
            <a:r>
              <a:rPr lang="en-US" sz="2400" b="1" i="1" dirty="0">
                <a:solidFill>
                  <a:srgbClr val="FF0000"/>
                </a:solidFill>
              </a:rPr>
              <a:t> (Seawater Influence)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2026A37C-9F0E-7F44-A2E5-2FB713983FF1}"/>
              </a:ext>
            </a:extLst>
          </p:cNvPr>
          <p:cNvSpPr/>
          <p:nvPr/>
        </p:nvSpPr>
        <p:spPr>
          <a:xfrm rot="19750669">
            <a:off x="10176983" y="810896"/>
            <a:ext cx="989815" cy="154964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70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225C29-88A9-D041-9736-1F7B534BD173}"/>
              </a:ext>
            </a:extLst>
          </p:cNvPr>
          <p:cNvSpPr txBox="1"/>
          <p:nvPr/>
        </p:nvSpPr>
        <p:spPr>
          <a:xfrm>
            <a:off x="1110455" y="140788"/>
            <a:ext cx="53325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Late Cretaceous Barton Creek Limestone</a:t>
            </a:r>
          </a:p>
          <a:p>
            <a:pPr algn="ctr"/>
            <a:r>
              <a:rPr lang="en-US" dirty="0"/>
              <a:t>(In Mexico Present only along the Rio Hondo Fault)</a:t>
            </a:r>
          </a:p>
        </p:txBody>
      </p:sp>
      <p:pic>
        <p:nvPicPr>
          <p:cNvPr id="4" name="Imagen 1">
            <a:extLst>
              <a:ext uri="{FF2B5EF4-FFF2-40B4-BE49-F238E27FC236}">
                <a16:creationId xmlns:a16="http://schemas.microsoft.com/office/drawing/2014/main" id="{DB85FB41-28C6-964A-807A-B925803024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688183" y="1297577"/>
            <a:ext cx="5503817" cy="5645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47D7A3-DFFA-364E-B327-0425DD5BB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7577"/>
            <a:ext cx="8340634" cy="5560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B1605C-2897-044E-94E6-02DF0096D922}"/>
              </a:ext>
            </a:extLst>
          </p:cNvPr>
          <p:cNvSpPr txBox="1"/>
          <p:nvPr/>
        </p:nvSpPr>
        <p:spPr>
          <a:xfrm>
            <a:off x="405751" y="3008804"/>
            <a:ext cx="3462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CCD3D"/>
                </a:highlight>
              </a:rPr>
              <a:t>Cretaceous Weathering Surface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ED056-5EE9-3A4A-B41F-A8064D6172B8}"/>
              </a:ext>
            </a:extLst>
          </p:cNvPr>
          <p:cNvSpPr txBox="1"/>
          <p:nvPr/>
        </p:nvSpPr>
        <p:spPr>
          <a:xfrm>
            <a:off x="598319" y="2133828"/>
            <a:ext cx="2238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9CD3D"/>
                </a:highlight>
              </a:rPr>
              <a:t>K-Pg Impact Breccia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5CD7CDB-3E32-0E4F-A6C6-3C75ADE33DA7}"/>
              </a:ext>
            </a:extLst>
          </p:cNvPr>
          <p:cNvCxnSpPr>
            <a:cxnSpLocks/>
          </p:cNvCxnSpPr>
          <p:nvPr/>
        </p:nvCxnSpPr>
        <p:spPr>
          <a:xfrm flipV="1">
            <a:off x="3776730" y="2371260"/>
            <a:ext cx="1582783" cy="874977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1EF32B7-ECB1-324F-827D-D25292B02527}"/>
              </a:ext>
            </a:extLst>
          </p:cNvPr>
          <p:cNvCxnSpPr>
            <a:cxnSpLocks/>
          </p:cNvCxnSpPr>
          <p:nvPr/>
        </p:nvCxnSpPr>
        <p:spPr>
          <a:xfrm>
            <a:off x="7406640" y="4232366"/>
            <a:ext cx="2377440" cy="146304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11FAF2-854D-E742-8480-C31A67AEA93D}"/>
              </a:ext>
            </a:extLst>
          </p:cNvPr>
          <p:cNvCxnSpPr/>
          <p:nvPr/>
        </p:nvCxnSpPr>
        <p:spPr>
          <a:xfrm flipV="1">
            <a:off x="2836817" y="1959429"/>
            <a:ext cx="2597332" cy="374454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592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EE57F8B-AD9F-DC4B-A773-8184D584D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941" y="54347"/>
            <a:ext cx="2749965" cy="1987093"/>
          </a:xfrm>
          <a:prstGeom prst="rect">
            <a:avLst/>
          </a:prstGeom>
        </p:spPr>
      </p:pic>
      <p:sp>
        <p:nvSpPr>
          <p:cNvPr id="2" name="AutoShape 2" descr="Prelim Cross Section.jpg">
            <a:extLst>
              <a:ext uri="{FF2B5EF4-FFF2-40B4-BE49-F238E27FC236}">
                <a16:creationId xmlns:a16="http://schemas.microsoft.com/office/drawing/2014/main" id="{C2E1EF18-3F56-8F46-9B7D-0EB937F45D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4B07D-1117-2148-8BC3-FF95A10F2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95650"/>
            <a:ext cx="12192000" cy="3066699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37A2587C-C8FE-4346-8CE6-DF75317A52CF}"/>
              </a:ext>
            </a:extLst>
          </p:cNvPr>
          <p:cNvSpPr/>
          <p:nvPr/>
        </p:nvSpPr>
        <p:spPr>
          <a:xfrm>
            <a:off x="4895849" y="3508375"/>
            <a:ext cx="746125" cy="368299"/>
          </a:xfrm>
          <a:custGeom>
            <a:avLst/>
            <a:gdLst>
              <a:gd name="connsiteX0" fmla="*/ 136525 w 685800"/>
              <a:gd name="connsiteY0" fmla="*/ 3175 h 285750"/>
              <a:gd name="connsiteX1" fmla="*/ 136525 w 685800"/>
              <a:gd name="connsiteY1" fmla="*/ 3175 h 285750"/>
              <a:gd name="connsiteX2" fmla="*/ 301625 w 685800"/>
              <a:gd name="connsiteY2" fmla="*/ 12700 h 285750"/>
              <a:gd name="connsiteX3" fmla="*/ 333375 w 685800"/>
              <a:gd name="connsiteY3" fmla="*/ 22225 h 285750"/>
              <a:gd name="connsiteX4" fmla="*/ 346075 w 685800"/>
              <a:gd name="connsiteY4" fmla="*/ 25400 h 285750"/>
              <a:gd name="connsiteX5" fmla="*/ 365125 w 685800"/>
              <a:gd name="connsiteY5" fmla="*/ 31750 h 285750"/>
              <a:gd name="connsiteX6" fmla="*/ 409575 w 685800"/>
              <a:gd name="connsiteY6" fmla="*/ 44450 h 285750"/>
              <a:gd name="connsiteX7" fmla="*/ 419100 w 685800"/>
              <a:gd name="connsiteY7" fmla="*/ 47625 h 285750"/>
              <a:gd name="connsiteX8" fmla="*/ 428625 w 685800"/>
              <a:gd name="connsiteY8" fmla="*/ 53975 h 285750"/>
              <a:gd name="connsiteX9" fmla="*/ 457200 w 685800"/>
              <a:gd name="connsiteY9" fmla="*/ 60325 h 285750"/>
              <a:gd name="connsiteX10" fmla="*/ 476250 w 685800"/>
              <a:gd name="connsiteY10" fmla="*/ 66675 h 285750"/>
              <a:gd name="connsiteX11" fmla="*/ 485775 w 685800"/>
              <a:gd name="connsiteY11" fmla="*/ 69850 h 285750"/>
              <a:gd name="connsiteX12" fmla="*/ 504825 w 685800"/>
              <a:gd name="connsiteY12" fmla="*/ 82550 h 285750"/>
              <a:gd name="connsiteX13" fmla="*/ 514350 w 685800"/>
              <a:gd name="connsiteY13" fmla="*/ 88900 h 285750"/>
              <a:gd name="connsiteX14" fmla="*/ 523875 w 685800"/>
              <a:gd name="connsiteY14" fmla="*/ 92075 h 285750"/>
              <a:gd name="connsiteX15" fmla="*/ 542925 w 685800"/>
              <a:gd name="connsiteY15" fmla="*/ 107950 h 285750"/>
              <a:gd name="connsiteX16" fmla="*/ 561975 w 685800"/>
              <a:gd name="connsiteY16" fmla="*/ 120650 h 285750"/>
              <a:gd name="connsiteX17" fmla="*/ 568325 w 685800"/>
              <a:gd name="connsiteY17" fmla="*/ 130175 h 285750"/>
              <a:gd name="connsiteX18" fmla="*/ 574675 w 685800"/>
              <a:gd name="connsiteY18" fmla="*/ 149225 h 285750"/>
              <a:gd name="connsiteX19" fmla="*/ 581025 w 685800"/>
              <a:gd name="connsiteY19" fmla="*/ 158750 h 285750"/>
              <a:gd name="connsiteX20" fmla="*/ 584200 w 685800"/>
              <a:gd name="connsiteY20" fmla="*/ 168275 h 285750"/>
              <a:gd name="connsiteX21" fmla="*/ 593725 w 685800"/>
              <a:gd name="connsiteY21" fmla="*/ 174625 h 285750"/>
              <a:gd name="connsiteX22" fmla="*/ 606425 w 685800"/>
              <a:gd name="connsiteY22" fmla="*/ 193675 h 285750"/>
              <a:gd name="connsiteX23" fmla="*/ 615950 w 685800"/>
              <a:gd name="connsiteY23" fmla="*/ 212725 h 285750"/>
              <a:gd name="connsiteX24" fmla="*/ 635000 w 685800"/>
              <a:gd name="connsiteY24" fmla="*/ 225425 h 285750"/>
              <a:gd name="connsiteX25" fmla="*/ 644525 w 685800"/>
              <a:gd name="connsiteY25" fmla="*/ 231775 h 285750"/>
              <a:gd name="connsiteX26" fmla="*/ 654050 w 685800"/>
              <a:gd name="connsiteY26" fmla="*/ 238125 h 285750"/>
              <a:gd name="connsiteX27" fmla="*/ 663575 w 685800"/>
              <a:gd name="connsiteY27" fmla="*/ 241300 h 285750"/>
              <a:gd name="connsiteX28" fmla="*/ 676275 w 685800"/>
              <a:gd name="connsiteY28" fmla="*/ 260350 h 285750"/>
              <a:gd name="connsiteX29" fmla="*/ 685800 w 685800"/>
              <a:gd name="connsiteY29" fmla="*/ 279400 h 285750"/>
              <a:gd name="connsiteX30" fmla="*/ 654050 w 685800"/>
              <a:gd name="connsiteY30" fmla="*/ 282575 h 285750"/>
              <a:gd name="connsiteX31" fmla="*/ 641350 w 685800"/>
              <a:gd name="connsiteY31" fmla="*/ 285750 h 285750"/>
              <a:gd name="connsiteX32" fmla="*/ 603250 w 685800"/>
              <a:gd name="connsiteY32" fmla="*/ 282575 h 285750"/>
              <a:gd name="connsiteX33" fmla="*/ 590550 w 685800"/>
              <a:gd name="connsiteY33" fmla="*/ 279400 h 285750"/>
              <a:gd name="connsiteX34" fmla="*/ 571500 w 685800"/>
              <a:gd name="connsiteY34" fmla="*/ 273050 h 285750"/>
              <a:gd name="connsiteX35" fmla="*/ 561975 w 685800"/>
              <a:gd name="connsiteY35" fmla="*/ 269875 h 285750"/>
              <a:gd name="connsiteX36" fmla="*/ 530225 w 685800"/>
              <a:gd name="connsiteY36" fmla="*/ 260350 h 285750"/>
              <a:gd name="connsiteX37" fmla="*/ 520700 w 685800"/>
              <a:gd name="connsiteY37" fmla="*/ 257175 h 285750"/>
              <a:gd name="connsiteX38" fmla="*/ 511175 w 685800"/>
              <a:gd name="connsiteY38" fmla="*/ 254000 h 285750"/>
              <a:gd name="connsiteX39" fmla="*/ 492125 w 685800"/>
              <a:gd name="connsiteY39" fmla="*/ 244475 h 285750"/>
              <a:gd name="connsiteX40" fmla="*/ 479425 w 685800"/>
              <a:gd name="connsiteY40" fmla="*/ 241300 h 285750"/>
              <a:gd name="connsiteX41" fmla="*/ 469900 w 685800"/>
              <a:gd name="connsiteY41" fmla="*/ 238125 h 285750"/>
              <a:gd name="connsiteX42" fmla="*/ 457200 w 685800"/>
              <a:gd name="connsiteY42" fmla="*/ 234950 h 285750"/>
              <a:gd name="connsiteX43" fmla="*/ 447675 w 685800"/>
              <a:gd name="connsiteY43" fmla="*/ 231775 h 285750"/>
              <a:gd name="connsiteX44" fmla="*/ 434975 w 685800"/>
              <a:gd name="connsiteY44" fmla="*/ 228600 h 285750"/>
              <a:gd name="connsiteX45" fmla="*/ 415925 w 685800"/>
              <a:gd name="connsiteY45" fmla="*/ 222250 h 285750"/>
              <a:gd name="connsiteX46" fmla="*/ 403225 w 685800"/>
              <a:gd name="connsiteY46" fmla="*/ 219075 h 285750"/>
              <a:gd name="connsiteX47" fmla="*/ 393700 w 685800"/>
              <a:gd name="connsiteY47" fmla="*/ 215900 h 285750"/>
              <a:gd name="connsiteX48" fmla="*/ 358775 w 685800"/>
              <a:gd name="connsiteY48" fmla="*/ 206375 h 285750"/>
              <a:gd name="connsiteX49" fmla="*/ 349250 w 685800"/>
              <a:gd name="connsiteY49" fmla="*/ 203200 h 285750"/>
              <a:gd name="connsiteX50" fmla="*/ 327025 w 685800"/>
              <a:gd name="connsiteY50" fmla="*/ 193675 h 285750"/>
              <a:gd name="connsiteX51" fmla="*/ 314325 w 685800"/>
              <a:gd name="connsiteY51" fmla="*/ 187325 h 285750"/>
              <a:gd name="connsiteX52" fmla="*/ 295275 w 685800"/>
              <a:gd name="connsiteY52" fmla="*/ 180975 h 285750"/>
              <a:gd name="connsiteX53" fmla="*/ 285750 w 685800"/>
              <a:gd name="connsiteY53" fmla="*/ 174625 h 285750"/>
              <a:gd name="connsiteX54" fmla="*/ 266700 w 685800"/>
              <a:gd name="connsiteY54" fmla="*/ 168275 h 285750"/>
              <a:gd name="connsiteX55" fmla="*/ 247650 w 685800"/>
              <a:gd name="connsiteY55" fmla="*/ 155575 h 285750"/>
              <a:gd name="connsiteX56" fmla="*/ 238125 w 685800"/>
              <a:gd name="connsiteY56" fmla="*/ 149225 h 285750"/>
              <a:gd name="connsiteX57" fmla="*/ 228600 w 685800"/>
              <a:gd name="connsiteY57" fmla="*/ 146050 h 285750"/>
              <a:gd name="connsiteX58" fmla="*/ 209550 w 685800"/>
              <a:gd name="connsiteY58" fmla="*/ 133350 h 285750"/>
              <a:gd name="connsiteX59" fmla="*/ 190500 w 685800"/>
              <a:gd name="connsiteY59" fmla="*/ 120650 h 285750"/>
              <a:gd name="connsiteX60" fmla="*/ 180975 w 685800"/>
              <a:gd name="connsiteY60" fmla="*/ 114300 h 285750"/>
              <a:gd name="connsiteX61" fmla="*/ 171450 w 685800"/>
              <a:gd name="connsiteY61" fmla="*/ 104775 h 285750"/>
              <a:gd name="connsiteX62" fmla="*/ 161925 w 685800"/>
              <a:gd name="connsiteY62" fmla="*/ 101600 h 285750"/>
              <a:gd name="connsiteX63" fmla="*/ 133350 w 685800"/>
              <a:gd name="connsiteY63" fmla="*/ 82550 h 285750"/>
              <a:gd name="connsiteX64" fmla="*/ 123825 w 685800"/>
              <a:gd name="connsiteY64" fmla="*/ 76200 h 285750"/>
              <a:gd name="connsiteX65" fmla="*/ 104775 w 685800"/>
              <a:gd name="connsiteY65" fmla="*/ 66675 h 285750"/>
              <a:gd name="connsiteX66" fmla="*/ 85725 w 685800"/>
              <a:gd name="connsiteY66" fmla="*/ 60325 h 285750"/>
              <a:gd name="connsiteX67" fmla="*/ 57150 w 685800"/>
              <a:gd name="connsiteY67" fmla="*/ 47625 h 285750"/>
              <a:gd name="connsiteX68" fmla="*/ 47625 w 685800"/>
              <a:gd name="connsiteY68" fmla="*/ 44450 h 285750"/>
              <a:gd name="connsiteX69" fmla="*/ 19050 w 685800"/>
              <a:gd name="connsiteY69" fmla="*/ 25400 h 285750"/>
              <a:gd name="connsiteX70" fmla="*/ 9525 w 685800"/>
              <a:gd name="connsiteY70" fmla="*/ 19050 h 285750"/>
              <a:gd name="connsiteX71" fmla="*/ 0 w 685800"/>
              <a:gd name="connsiteY71" fmla="*/ 12700 h 285750"/>
              <a:gd name="connsiteX72" fmla="*/ 53975 w 685800"/>
              <a:gd name="connsiteY72" fmla="*/ 3175 h 285750"/>
              <a:gd name="connsiteX73" fmla="*/ 82550 w 685800"/>
              <a:gd name="connsiteY73" fmla="*/ 0 h 285750"/>
              <a:gd name="connsiteX74" fmla="*/ 114300 w 685800"/>
              <a:gd name="connsiteY74" fmla="*/ 6350 h 285750"/>
              <a:gd name="connsiteX75" fmla="*/ 136525 w 685800"/>
              <a:gd name="connsiteY75" fmla="*/ 3175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685800" h="285750">
                <a:moveTo>
                  <a:pt x="136525" y="3175"/>
                </a:moveTo>
                <a:lnTo>
                  <a:pt x="136525" y="3175"/>
                </a:lnTo>
                <a:cubicBezTo>
                  <a:pt x="212904" y="20148"/>
                  <a:pt x="139634" y="5807"/>
                  <a:pt x="301625" y="12700"/>
                </a:cubicBezTo>
                <a:cubicBezTo>
                  <a:pt x="307698" y="12958"/>
                  <a:pt x="330311" y="21459"/>
                  <a:pt x="333375" y="22225"/>
                </a:cubicBezTo>
                <a:cubicBezTo>
                  <a:pt x="337608" y="23283"/>
                  <a:pt x="341895" y="24146"/>
                  <a:pt x="346075" y="25400"/>
                </a:cubicBezTo>
                <a:cubicBezTo>
                  <a:pt x="352486" y="27323"/>
                  <a:pt x="358631" y="30127"/>
                  <a:pt x="365125" y="31750"/>
                </a:cubicBezTo>
                <a:cubicBezTo>
                  <a:pt x="397019" y="39723"/>
                  <a:pt x="382246" y="35340"/>
                  <a:pt x="409575" y="44450"/>
                </a:cubicBezTo>
                <a:cubicBezTo>
                  <a:pt x="412750" y="45508"/>
                  <a:pt x="416315" y="45769"/>
                  <a:pt x="419100" y="47625"/>
                </a:cubicBezTo>
                <a:cubicBezTo>
                  <a:pt x="422275" y="49742"/>
                  <a:pt x="425118" y="52472"/>
                  <a:pt x="428625" y="53975"/>
                </a:cubicBezTo>
                <a:cubicBezTo>
                  <a:pt x="433615" y="56113"/>
                  <a:pt x="453056" y="59195"/>
                  <a:pt x="457200" y="60325"/>
                </a:cubicBezTo>
                <a:cubicBezTo>
                  <a:pt x="463658" y="62086"/>
                  <a:pt x="469900" y="64558"/>
                  <a:pt x="476250" y="66675"/>
                </a:cubicBezTo>
                <a:cubicBezTo>
                  <a:pt x="479425" y="67733"/>
                  <a:pt x="482990" y="67994"/>
                  <a:pt x="485775" y="69850"/>
                </a:cubicBezTo>
                <a:lnTo>
                  <a:pt x="504825" y="82550"/>
                </a:lnTo>
                <a:cubicBezTo>
                  <a:pt x="508000" y="84667"/>
                  <a:pt x="510730" y="87693"/>
                  <a:pt x="514350" y="88900"/>
                </a:cubicBezTo>
                <a:cubicBezTo>
                  <a:pt x="517525" y="89958"/>
                  <a:pt x="520882" y="90578"/>
                  <a:pt x="523875" y="92075"/>
                </a:cubicBezTo>
                <a:cubicBezTo>
                  <a:pt x="537490" y="98882"/>
                  <a:pt x="530286" y="98119"/>
                  <a:pt x="542925" y="107950"/>
                </a:cubicBezTo>
                <a:cubicBezTo>
                  <a:pt x="548949" y="112635"/>
                  <a:pt x="561975" y="120650"/>
                  <a:pt x="561975" y="120650"/>
                </a:cubicBezTo>
                <a:cubicBezTo>
                  <a:pt x="564092" y="123825"/>
                  <a:pt x="566775" y="126688"/>
                  <a:pt x="568325" y="130175"/>
                </a:cubicBezTo>
                <a:cubicBezTo>
                  <a:pt x="571043" y="136292"/>
                  <a:pt x="570962" y="143656"/>
                  <a:pt x="574675" y="149225"/>
                </a:cubicBezTo>
                <a:cubicBezTo>
                  <a:pt x="576792" y="152400"/>
                  <a:pt x="579318" y="155337"/>
                  <a:pt x="581025" y="158750"/>
                </a:cubicBezTo>
                <a:cubicBezTo>
                  <a:pt x="582522" y="161743"/>
                  <a:pt x="582109" y="165662"/>
                  <a:pt x="584200" y="168275"/>
                </a:cubicBezTo>
                <a:cubicBezTo>
                  <a:pt x="586584" y="171255"/>
                  <a:pt x="590550" y="172508"/>
                  <a:pt x="593725" y="174625"/>
                </a:cubicBezTo>
                <a:cubicBezTo>
                  <a:pt x="601274" y="197273"/>
                  <a:pt x="590570" y="169892"/>
                  <a:pt x="606425" y="193675"/>
                </a:cubicBezTo>
                <a:cubicBezTo>
                  <a:pt x="614125" y="205225"/>
                  <a:pt x="603960" y="202234"/>
                  <a:pt x="615950" y="212725"/>
                </a:cubicBezTo>
                <a:cubicBezTo>
                  <a:pt x="621693" y="217751"/>
                  <a:pt x="628650" y="221192"/>
                  <a:pt x="635000" y="225425"/>
                </a:cubicBezTo>
                <a:lnTo>
                  <a:pt x="644525" y="231775"/>
                </a:lnTo>
                <a:cubicBezTo>
                  <a:pt x="647700" y="233892"/>
                  <a:pt x="650430" y="236918"/>
                  <a:pt x="654050" y="238125"/>
                </a:cubicBezTo>
                <a:lnTo>
                  <a:pt x="663575" y="241300"/>
                </a:lnTo>
                <a:cubicBezTo>
                  <a:pt x="667808" y="247650"/>
                  <a:pt x="673862" y="253110"/>
                  <a:pt x="676275" y="260350"/>
                </a:cubicBezTo>
                <a:cubicBezTo>
                  <a:pt x="680657" y="273495"/>
                  <a:pt x="677594" y="267090"/>
                  <a:pt x="685800" y="279400"/>
                </a:cubicBezTo>
                <a:cubicBezTo>
                  <a:pt x="675217" y="280458"/>
                  <a:pt x="664579" y="281071"/>
                  <a:pt x="654050" y="282575"/>
                </a:cubicBezTo>
                <a:cubicBezTo>
                  <a:pt x="649730" y="283192"/>
                  <a:pt x="645714" y="285750"/>
                  <a:pt x="641350" y="285750"/>
                </a:cubicBezTo>
                <a:cubicBezTo>
                  <a:pt x="628606" y="285750"/>
                  <a:pt x="615950" y="283633"/>
                  <a:pt x="603250" y="282575"/>
                </a:cubicBezTo>
                <a:cubicBezTo>
                  <a:pt x="599017" y="281517"/>
                  <a:pt x="594730" y="280654"/>
                  <a:pt x="590550" y="279400"/>
                </a:cubicBezTo>
                <a:cubicBezTo>
                  <a:pt x="584139" y="277477"/>
                  <a:pt x="577850" y="275167"/>
                  <a:pt x="571500" y="273050"/>
                </a:cubicBezTo>
                <a:cubicBezTo>
                  <a:pt x="568325" y="271992"/>
                  <a:pt x="565222" y="270687"/>
                  <a:pt x="561975" y="269875"/>
                </a:cubicBezTo>
                <a:cubicBezTo>
                  <a:pt x="542781" y="265077"/>
                  <a:pt x="553415" y="268080"/>
                  <a:pt x="530225" y="260350"/>
                </a:cubicBezTo>
                <a:lnTo>
                  <a:pt x="520700" y="257175"/>
                </a:lnTo>
                <a:cubicBezTo>
                  <a:pt x="517525" y="256117"/>
                  <a:pt x="513960" y="255856"/>
                  <a:pt x="511175" y="254000"/>
                </a:cubicBezTo>
                <a:cubicBezTo>
                  <a:pt x="500739" y="247043"/>
                  <a:pt x="503627" y="247761"/>
                  <a:pt x="492125" y="244475"/>
                </a:cubicBezTo>
                <a:cubicBezTo>
                  <a:pt x="487929" y="243276"/>
                  <a:pt x="483621" y="242499"/>
                  <a:pt x="479425" y="241300"/>
                </a:cubicBezTo>
                <a:cubicBezTo>
                  <a:pt x="476207" y="240381"/>
                  <a:pt x="473118" y="239044"/>
                  <a:pt x="469900" y="238125"/>
                </a:cubicBezTo>
                <a:cubicBezTo>
                  <a:pt x="465704" y="236926"/>
                  <a:pt x="461396" y="236149"/>
                  <a:pt x="457200" y="234950"/>
                </a:cubicBezTo>
                <a:cubicBezTo>
                  <a:pt x="453982" y="234031"/>
                  <a:pt x="450893" y="232694"/>
                  <a:pt x="447675" y="231775"/>
                </a:cubicBezTo>
                <a:cubicBezTo>
                  <a:pt x="443479" y="230576"/>
                  <a:pt x="439155" y="229854"/>
                  <a:pt x="434975" y="228600"/>
                </a:cubicBezTo>
                <a:cubicBezTo>
                  <a:pt x="428564" y="226677"/>
                  <a:pt x="422419" y="223873"/>
                  <a:pt x="415925" y="222250"/>
                </a:cubicBezTo>
                <a:cubicBezTo>
                  <a:pt x="411692" y="221192"/>
                  <a:pt x="407421" y="220274"/>
                  <a:pt x="403225" y="219075"/>
                </a:cubicBezTo>
                <a:cubicBezTo>
                  <a:pt x="400007" y="218156"/>
                  <a:pt x="396947" y="216712"/>
                  <a:pt x="393700" y="215900"/>
                </a:cubicBezTo>
                <a:cubicBezTo>
                  <a:pt x="357798" y="206925"/>
                  <a:pt x="399643" y="219998"/>
                  <a:pt x="358775" y="206375"/>
                </a:cubicBezTo>
                <a:cubicBezTo>
                  <a:pt x="355600" y="205317"/>
                  <a:pt x="352243" y="204697"/>
                  <a:pt x="349250" y="203200"/>
                </a:cubicBezTo>
                <a:cubicBezTo>
                  <a:pt x="307129" y="182140"/>
                  <a:pt x="359727" y="207690"/>
                  <a:pt x="327025" y="193675"/>
                </a:cubicBezTo>
                <a:cubicBezTo>
                  <a:pt x="322675" y="191811"/>
                  <a:pt x="318719" y="189083"/>
                  <a:pt x="314325" y="187325"/>
                </a:cubicBezTo>
                <a:cubicBezTo>
                  <a:pt x="308110" y="184839"/>
                  <a:pt x="300844" y="184688"/>
                  <a:pt x="295275" y="180975"/>
                </a:cubicBezTo>
                <a:cubicBezTo>
                  <a:pt x="292100" y="178858"/>
                  <a:pt x="289237" y="176175"/>
                  <a:pt x="285750" y="174625"/>
                </a:cubicBezTo>
                <a:cubicBezTo>
                  <a:pt x="279633" y="171907"/>
                  <a:pt x="272269" y="171988"/>
                  <a:pt x="266700" y="168275"/>
                </a:cubicBezTo>
                <a:lnTo>
                  <a:pt x="247650" y="155575"/>
                </a:lnTo>
                <a:cubicBezTo>
                  <a:pt x="244475" y="153458"/>
                  <a:pt x="241745" y="150432"/>
                  <a:pt x="238125" y="149225"/>
                </a:cubicBezTo>
                <a:cubicBezTo>
                  <a:pt x="234950" y="148167"/>
                  <a:pt x="231526" y="147675"/>
                  <a:pt x="228600" y="146050"/>
                </a:cubicBezTo>
                <a:cubicBezTo>
                  <a:pt x="221929" y="142344"/>
                  <a:pt x="215900" y="137583"/>
                  <a:pt x="209550" y="133350"/>
                </a:cubicBezTo>
                <a:lnTo>
                  <a:pt x="190500" y="120650"/>
                </a:lnTo>
                <a:cubicBezTo>
                  <a:pt x="187325" y="118533"/>
                  <a:pt x="183673" y="116998"/>
                  <a:pt x="180975" y="114300"/>
                </a:cubicBezTo>
                <a:cubicBezTo>
                  <a:pt x="177800" y="111125"/>
                  <a:pt x="175186" y="107266"/>
                  <a:pt x="171450" y="104775"/>
                </a:cubicBezTo>
                <a:cubicBezTo>
                  <a:pt x="168665" y="102919"/>
                  <a:pt x="164851" y="103225"/>
                  <a:pt x="161925" y="101600"/>
                </a:cubicBezTo>
                <a:lnTo>
                  <a:pt x="133350" y="82550"/>
                </a:lnTo>
                <a:cubicBezTo>
                  <a:pt x="130175" y="80433"/>
                  <a:pt x="127445" y="77407"/>
                  <a:pt x="123825" y="76200"/>
                </a:cubicBezTo>
                <a:cubicBezTo>
                  <a:pt x="89087" y="64621"/>
                  <a:pt x="141704" y="83088"/>
                  <a:pt x="104775" y="66675"/>
                </a:cubicBezTo>
                <a:cubicBezTo>
                  <a:pt x="98658" y="63957"/>
                  <a:pt x="91294" y="64038"/>
                  <a:pt x="85725" y="60325"/>
                </a:cubicBezTo>
                <a:cubicBezTo>
                  <a:pt x="70631" y="50262"/>
                  <a:pt x="79820" y="55182"/>
                  <a:pt x="57150" y="47625"/>
                </a:cubicBezTo>
                <a:cubicBezTo>
                  <a:pt x="53975" y="46567"/>
                  <a:pt x="50410" y="46306"/>
                  <a:pt x="47625" y="44450"/>
                </a:cubicBezTo>
                <a:lnTo>
                  <a:pt x="19050" y="25400"/>
                </a:lnTo>
                <a:lnTo>
                  <a:pt x="9525" y="19050"/>
                </a:lnTo>
                <a:lnTo>
                  <a:pt x="0" y="12700"/>
                </a:lnTo>
                <a:cubicBezTo>
                  <a:pt x="22217" y="-2111"/>
                  <a:pt x="4426" y="7484"/>
                  <a:pt x="53975" y="3175"/>
                </a:cubicBezTo>
                <a:cubicBezTo>
                  <a:pt x="63523" y="2345"/>
                  <a:pt x="73025" y="1058"/>
                  <a:pt x="82550" y="0"/>
                </a:cubicBezTo>
                <a:cubicBezTo>
                  <a:pt x="90740" y="1170"/>
                  <a:pt x="105434" y="1917"/>
                  <a:pt x="114300" y="6350"/>
                </a:cubicBezTo>
                <a:cubicBezTo>
                  <a:pt x="117713" y="8057"/>
                  <a:pt x="132821" y="3704"/>
                  <a:pt x="136525" y="3175"/>
                </a:cubicBezTo>
                <a:close/>
              </a:path>
            </a:pathLst>
          </a:custGeom>
          <a:pattFill prst="lgCheck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5F9E3456-3BA1-4943-BF68-CB0723907984}"/>
              </a:ext>
            </a:extLst>
          </p:cNvPr>
          <p:cNvSpPr/>
          <p:nvPr/>
        </p:nvSpPr>
        <p:spPr>
          <a:xfrm>
            <a:off x="1295400" y="3133899"/>
            <a:ext cx="1371600" cy="681644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29EC9991-58BE-2A45-8CD1-55A2CB7D0453}"/>
              </a:ext>
            </a:extLst>
          </p:cNvPr>
          <p:cNvSpPr/>
          <p:nvPr/>
        </p:nvSpPr>
        <p:spPr>
          <a:xfrm>
            <a:off x="6797733" y="4405746"/>
            <a:ext cx="989215" cy="232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07A78C7-05AC-9044-BD64-6B9CC81B7CD5}"/>
              </a:ext>
            </a:extLst>
          </p:cNvPr>
          <p:cNvSpPr/>
          <p:nvPr/>
        </p:nvSpPr>
        <p:spPr>
          <a:xfrm>
            <a:off x="9030392" y="4394573"/>
            <a:ext cx="989215" cy="232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81EEB07-1C50-794D-8846-7C68B79AC7CC}"/>
              </a:ext>
            </a:extLst>
          </p:cNvPr>
          <p:cNvSpPr/>
          <p:nvPr/>
        </p:nvSpPr>
        <p:spPr>
          <a:xfrm rot="374562">
            <a:off x="3900723" y="4133661"/>
            <a:ext cx="989215" cy="232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-Up Arrow 10">
            <a:extLst>
              <a:ext uri="{FF2B5EF4-FFF2-40B4-BE49-F238E27FC236}">
                <a16:creationId xmlns:a16="http://schemas.microsoft.com/office/drawing/2014/main" id="{C4AFFD88-65FD-DE48-A05B-DDE6C9B8F71A}"/>
              </a:ext>
            </a:extLst>
          </p:cNvPr>
          <p:cNvSpPr/>
          <p:nvPr/>
        </p:nvSpPr>
        <p:spPr>
          <a:xfrm>
            <a:off x="10666614" y="4141168"/>
            <a:ext cx="459971" cy="47927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2A2899-F7CF-4D46-A924-F400B860E868}"/>
              </a:ext>
            </a:extLst>
          </p:cNvPr>
          <p:cNvSpPr txBox="1"/>
          <p:nvPr/>
        </p:nvSpPr>
        <p:spPr>
          <a:xfrm>
            <a:off x="5996639" y="937972"/>
            <a:ext cx="4144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Schematic Cross Section of</a:t>
            </a:r>
          </a:p>
          <a:p>
            <a:pPr algn="ctr"/>
            <a:r>
              <a:rPr lang="en-US" sz="2400" b="1" i="1" dirty="0"/>
              <a:t>Proposed Barton Creek Aquifer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1E6FE0-8B13-E744-BBB0-D8479C4F1DF2}"/>
              </a:ext>
            </a:extLst>
          </p:cNvPr>
          <p:cNvSpPr/>
          <p:nvPr/>
        </p:nvSpPr>
        <p:spPr>
          <a:xfrm>
            <a:off x="10103171" y="3212540"/>
            <a:ext cx="2172393" cy="591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Barton Creek Fault Block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EB6ED8-A51D-C14C-9F34-288BFC576D47}"/>
              </a:ext>
            </a:extLst>
          </p:cNvPr>
          <p:cNvSpPr txBox="1"/>
          <p:nvPr/>
        </p:nvSpPr>
        <p:spPr>
          <a:xfrm>
            <a:off x="1820807" y="599418"/>
            <a:ext cx="169238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Recharge Area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741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F09259D-2E79-BB45-B0FD-B126ED62A3F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60470" y="-64143"/>
            <a:ext cx="7133112" cy="6922143"/>
          </a:xfrm>
          <a:prstGeom prst="rect">
            <a:avLst/>
          </a:prstGeom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0A8DB9EC-4E76-C344-BA50-211ECD292856}"/>
              </a:ext>
            </a:extLst>
          </p:cNvPr>
          <p:cNvSpPr/>
          <p:nvPr/>
        </p:nvSpPr>
        <p:spPr>
          <a:xfrm>
            <a:off x="2879616" y="165100"/>
            <a:ext cx="6464300" cy="6413500"/>
          </a:xfrm>
          <a:custGeom>
            <a:avLst/>
            <a:gdLst>
              <a:gd name="connsiteX0" fmla="*/ 0 w 6464300"/>
              <a:gd name="connsiteY0" fmla="*/ 6413500 h 6413500"/>
              <a:gd name="connsiteX1" fmla="*/ 76200 w 6464300"/>
              <a:gd name="connsiteY1" fmla="*/ 50800 h 6413500"/>
              <a:gd name="connsiteX2" fmla="*/ 6324600 w 6464300"/>
              <a:gd name="connsiteY2" fmla="*/ 0 h 6413500"/>
              <a:gd name="connsiteX3" fmla="*/ 6388100 w 6464300"/>
              <a:gd name="connsiteY3" fmla="*/ 2781300 h 6413500"/>
              <a:gd name="connsiteX4" fmla="*/ 3327400 w 6464300"/>
              <a:gd name="connsiteY4" fmla="*/ 2806700 h 6413500"/>
              <a:gd name="connsiteX5" fmla="*/ 3289300 w 6464300"/>
              <a:gd name="connsiteY5" fmla="*/ 4267200 h 6413500"/>
              <a:gd name="connsiteX6" fmla="*/ 6426200 w 6464300"/>
              <a:gd name="connsiteY6" fmla="*/ 4191000 h 6413500"/>
              <a:gd name="connsiteX7" fmla="*/ 6464300 w 6464300"/>
              <a:gd name="connsiteY7" fmla="*/ 6388100 h 6413500"/>
              <a:gd name="connsiteX8" fmla="*/ 0 w 6464300"/>
              <a:gd name="connsiteY8" fmla="*/ 6413500 h 641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4300" h="6413500">
                <a:moveTo>
                  <a:pt x="0" y="6413500"/>
                </a:moveTo>
                <a:lnTo>
                  <a:pt x="76200" y="50800"/>
                </a:lnTo>
                <a:lnTo>
                  <a:pt x="6324600" y="0"/>
                </a:lnTo>
                <a:lnTo>
                  <a:pt x="6388100" y="2781300"/>
                </a:lnTo>
                <a:lnTo>
                  <a:pt x="3327400" y="2806700"/>
                </a:lnTo>
                <a:lnTo>
                  <a:pt x="3289300" y="4267200"/>
                </a:lnTo>
                <a:lnTo>
                  <a:pt x="6426200" y="4191000"/>
                </a:lnTo>
                <a:lnTo>
                  <a:pt x="6464300" y="6388100"/>
                </a:lnTo>
                <a:lnTo>
                  <a:pt x="0" y="6413500"/>
                </a:lnTo>
                <a:close/>
              </a:path>
            </a:pathLst>
          </a:cu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D65036-D24D-1447-927C-E05B2A31D494}"/>
              </a:ext>
            </a:extLst>
          </p:cNvPr>
          <p:cNvSpPr txBox="1"/>
          <p:nvPr/>
        </p:nvSpPr>
        <p:spPr>
          <a:xfrm>
            <a:off x="3487008" y="983866"/>
            <a:ext cx="5280035" cy="1261884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Complex Region of Transition</a:t>
            </a:r>
          </a:p>
          <a:p>
            <a:pPr algn="ctr"/>
            <a:r>
              <a:rPr lang="en-US" sz="2400" dirty="0"/>
              <a:t>A Homogeneous Karst Aquifer is Present </a:t>
            </a:r>
          </a:p>
          <a:p>
            <a:pPr algn="ctr"/>
            <a:r>
              <a:rPr lang="en-US" sz="2400" dirty="0"/>
              <a:t>North of the </a:t>
            </a:r>
            <a:r>
              <a:rPr lang="en-US" sz="2400" dirty="0" err="1"/>
              <a:t>Ticul</a:t>
            </a:r>
            <a:r>
              <a:rPr lang="en-US" sz="2400" dirty="0"/>
              <a:t> Fault</a:t>
            </a:r>
          </a:p>
        </p:txBody>
      </p:sp>
    </p:spTree>
    <p:extLst>
      <p:ext uri="{BB962C8B-B14F-4D97-AF65-F5344CB8AC3E}">
        <p14:creationId xmlns:p14="http://schemas.microsoft.com/office/powerpoint/2010/main" val="1572533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845896-9D7A-8E44-B024-5361C21C8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8" y="19050"/>
            <a:ext cx="12152162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FBBA802E-5BA5-394D-8B15-3AEE0E670088}"/>
              </a:ext>
            </a:extLst>
          </p:cNvPr>
          <p:cNvSpPr/>
          <p:nvPr/>
        </p:nvSpPr>
        <p:spPr>
          <a:xfrm>
            <a:off x="50800" y="3111500"/>
            <a:ext cx="4953000" cy="3708400"/>
          </a:xfrm>
          <a:custGeom>
            <a:avLst/>
            <a:gdLst>
              <a:gd name="connsiteX0" fmla="*/ 0 w 4953000"/>
              <a:gd name="connsiteY0" fmla="*/ 1181100 h 3708400"/>
              <a:gd name="connsiteX1" fmla="*/ 215900 w 4953000"/>
              <a:gd name="connsiteY1" fmla="*/ 1168400 h 3708400"/>
              <a:gd name="connsiteX2" fmla="*/ 419100 w 4953000"/>
              <a:gd name="connsiteY2" fmla="*/ 1092200 h 3708400"/>
              <a:gd name="connsiteX3" fmla="*/ 444500 w 4953000"/>
              <a:gd name="connsiteY3" fmla="*/ 939800 h 3708400"/>
              <a:gd name="connsiteX4" fmla="*/ 330200 w 4953000"/>
              <a:gd name="connsiteY4" fmla="*/ 685800 h 3708400"/>
              <a:gd name="connsiteX5" fmla="*/ 279400 w 4953000"/>
              <a:gd name="connsiteY5" fmla="*/ 520700 h 3708400"/>
              <a:gd name="connsiteX6" fmla="*/ 190500 w 4953000"/>
              <a:gd name="connsiteY6" fmla="*/ 368300 h 3708400"/>
              <a:gd name="connsiteX7" fmla="*/ 254000 w 4953000"/>
              <a:gd name="connsiteY7" fmla="*/ 203200 h 3708400"/>
              <a:gd name="connsiteX8" fmla="*/ 190500 w 4953000"/>
              <a:gd name="connsiteY8" fmla="*/ 114300 h 3708400"/>
              <a:gd name="connsiteX9" fmla="*/ 152400 w 4953000"/>
              <a:gd name="connsiteY9" fmla="*/ 88900 h 3708400"/>
              <a:gd name="connsiteX10" fmla="*/ 152400 w 4953000"/>
              <a:gd name="connsiteY10" fmla="*/ 88900 h 3708400"/>
              <a:gd name="connsiteX11" fmla="*/ 266700 w 4953000"/>
              <a:gd name="connsiteY11" fmla="*/ 0 h 3708400"/>
              <a:gd name="connsiteX12" fmla="*/ 355600 w 4953000"/>
              <a:gd name="connsiteY12" fmla="*/ 25400 h 3708400"/>
              <a:gd name="connsiteX13" fmla="*/ 635000 w 4953000"/>
              <a:gd name="connsiteY13" fmla="*/ 342900 h 3708400"/>
              <a:gd name="connsiteX14" fmla="*/ 838200 w 4953000"/>
              <a:gd name="connsiteY14" fmla="*/ 431800 h 3708400"/>
              <a:gd name="connsiteX15" fmla="*/ 1054100 w 4953000"/>
              <a:gd name="connsiteY15" fmla="*/ 546100 h 3708400"/>
              <a:gd name="connsiteX16" fmla="*/ 1206500 w 4953000"/>
              <a:gd name="connsiteY16" fmla="*/ 508000 h 3708400"/>
              <a:gd name="connsiteX17" fmla="*/ 1473200 w 4953000"/>
              <a:gd name="connsiteY17" fmla="*/ 558800 h 3708400"/>
              <a:gd name="connsiteX18" fmla="*/ 1625600 w 4953000"/>
              <a:gd name="connsiteY18" fmla="*/ 584200 h 3708400"/>
              <a:gd name="connsiteX19" fmla="*/ 1676400 w 4953000"/>
              <a:gd name="connsiteY19" fmla="*/ 736600 h 3708400"/>
              <a:gd name="connsiteX20" fmla="*/ 1765300 w 4953000"/>
              <a:gd name="connsiteY20" fmla="*/ 825500 h 3708400"/>
              <a:gd name="connsiteX21" fmla="*/ 1892300 w 4953000"/>
              <a:gd name="connsiteY21" fmla="*/ 850900 h 3708400"/>
              <a:gd name="connsiteX22" fmla="*/ 1968500 w 4953000"/>
              <a:gd name="connsiteY22" fmla="*/ 825500 h 3708400"/>
              <a:gd name="connsiteX23" fmla="*/ 2095500 w 4953000"/>
              <a:gd name="connsiteY23" fmla="*/ 876300 h 3708400"/>
              <a:gd name="connsiteX24" fmla="*/ 2209800 w 4953000"/>
              <a:gd name="connsiteY24" fmla="*/ 863600 h 3708400"/>
              <a:gd name="connsiteX25" fmla="*/ 2260600 w 4953000"/>
              <a:gd name="connsiteY25" fmla="*/ 977900 h 3708400"/>
              <a:gd name="connsiteX26" fmla="*/ 2095500 w 4953000"/>
              <a:gd name="connsiteY26" fmla="*/ 1054100 h 3708400"/>
              <a:gd name="connsiteX27" fmla="*/ 2019300 w 4953000"/>
              <a:gd name="connsiteY27" fmla="*/ 1181100 h 3708400"/>
              <a:gd name="connsiteX28" fmla="*/ 2171700 w 4953000"/>
              <a:gd name="connsiteY28" fmla="*/ 1308100 h 3708400"/>
              <a:gd name="connsiteX29" fmla="*/ 2286000 w 4953000"/>
              <a:gd name="connsiteY29" fmla="*/ 1397000 h 3708400"/>
              <a:gd name="connsiteX30" fmla="*/ 2387600 w 4953000"/>
              <a:gd name="connsiteY30" fmla="*/ 1346200 h 3708400"/>
              <a:gd name="connsiteX31" fmla="*/ 2514600 w 4953000"/>
              <a:gd name="connsiteY31" fmla="*/ 1384300 h 3708400"/>
              <a:gd name="connsiteX32" fmla="*/ 2590800 w 4953000"/>
              <a:gd name="connsiteY32" fmla="*/ 1358900 h 3708400"/>
              <a:gd name="connsiteX33" fmla="*/ 2616200 w 4953000"/>
              <a:gd name="connsiteY33" fmla="*/ 1257300 h 3708400"/>
              <a:gd name="connsiteX34" fmla="*/ 2870200 w 4953000"/>
              <a:gd name="connsiteY34" fmla="*/ 927100 h 3708400"/>
              <a:gd name="connsiteX35" fmla="*/ 3022600 w 4953000"/>
              <a:gd name="connsiteY35" fmla="*/ 774700 h 3708400"/>
              <a:gd name="connsiteX36" fmla="*/ 3086100 w 4953000"/>
              <a:gd name="connsiteY36" fmla="*/ 609600 h 3708400"/>
              <a:gd name="connsiteX37" fmla="*/ 3086100 w 4953000"/>
              <a:gd name="connsiteY37" fmla="*/ 596900 h 3708400"/>
              <a:gd name="connsiteX38" fmla="*/ 3238500 w 4953000"/>
              <a:gd name="connsiteY38" fmla="*/ 419100 h 3708400"/>
              <a:gd name="connsiteX39" fmla="*/ 3340100 w 4953000"/>
              <a:gd name="connsiteY39" fmla="*/ 698500 h 3708400"/>
              <a:gd name="connsiteX40" fmla="*/ 3416300 w 4953000"/>
              <a:gd name="connsiteY40" fmla="*/ 889000 h 3708400"/>
              <a:gd name="connsiteX41" fmla="*/ 3530600 w 4953000"/>
              <a:gd name="connsiteY41" fmla="*/ 1066800 h 3708400"/>
              <a:gd name="connsiteX42" fmla="*/ 3721100 w 4953000"/>
              <a:gd name="connsiteY42" fmla="*/ 1295400 h 3708400"/>
              <a:gd name="connsiteX43" fmla="*/ 3822700 w 4953000"/>
              <a:gd name="connsiteY43" fmla="*/ 1536700 h 3708400"/>
              <a:gd name="connsiteX44" fmla="*/ 3911600 w 4953000"/>
              <a:gd name="connsiteY44" fmla="*/ 1612900 h 3708400"/>
              <a:gd name="connsiteX45" fmla="*/ 4000500 w 4953000"/>
              <a:gd name="connsiteY45" fmla="*/ 1803400 h 3708400"/>
              <a:gd name="connsiteX46" fmla="*/ 4140200 w 4953000"/>
              <a:gd name="connsiteY46" fmla="*/ 1841500 h 3708400"/>
              <a:gd name="connsiteX47" fmla="*/ 4368800 w 4953000"/>
              <a:gd name="connsiteY47" fmla="*/ 1816100 h 3708400"/>
              <a:gd name="connsiteX48" fmla="*/ 4445000 w 4953000"/>
              <a:gd name="connsiteY48" fmla="*/ 1905000 h 3708400"/>
              <a:gd name="connsiteX49" fmla="*/ 4483100 w 4953000"/>
              <a:gd name="connsiteY49" fmla="*/ 1943100 h 3708400"/>
              <a:gd name="connsiteX50" fmla="*/ 4533900 w 4953000"/>
              <a:gd name="connsiteY50" fmla="*/ 1968500 h 3708400"/>
              <a:gd name="connsiteX51" fmla="*/ 4572000 w 4953000"/>
              <a:gd name="connsiteY51" fmla="*/ 2006600 h 3708400"/>
              <a:gd name="connsiteX52" fmla="*/ 4610100 w 4953000"/>
              <a:gd name="connsiteY52" fmla="*/ 2044700 h 3708400"/>
              <a:gd name="connsiteX53" fmla="*/ 4737100 w 4953000"/>
              <a:gd name="connsiteY53" fmla="*/ 2222500 h 3708400"/>
              <a:gd name="connsiteX54" fmla="*/ 4902200 w 4953000"/>
              <a:gd name="connsiteY54" fmla="*/ 2387600 h 3708400"/>
              <a:gd name="connsiteX55" fmla="*/ 4953000 w 4953000"/>
              <a:gd name="connsiteY55" fmla="*/ 2476500 h 3708400"/>
              <a:gd name="connsiteX56" fmla="*/ 4953000 w 4953000"/>
              <a:gd name="connsiteY56" fmla="*/ 2476500 h 3708400"/>
              <a:gd name="connsiteX57" fmla="*/ 4927600 w 4953000"/>
              <a:gd name="connsiteY57" fmla="*/ 2641600 h 3708400"/>
              <a:gd name="connsiteX58" fmla="*/ 4864100 w 4953000"/>
              <a:gd name="connsiteY58" fmla="*/ 2794000 h 3708400"/>
              <a:gd name="connsiteX59" fmla="*/ 4775200 w 4953000"/>
              <a:gd name="connsiteY59" fmla="*/ 2870200 h 3708400"/>
              <a:gd name="connsiteX60" fmla="*/ 4737100 w 4953000"/>
              <a:gd name="connsiteY60" fmla="*/ 2908300 h 3708400"/>
              <a:gd name="connsiteX61" fmla="*/ 4648200 w 4953000"/>
              <a:gd name="connsiteY61" fmla="*/ 2997200 h 3708400"/>
              <a:gd name="connsiteX62" fmla="*/ 4559300 w 4953000"/>
              <a:gd name="connsiteY62" fmla="*/ 3086100 h 3708400"/>
              <a:gd name="connsiteX63" fmla="*/ 4572000 w 4953000"/>
              <a:gd name="connsiteY63" fmla="*/ 3251200 h 3708400"/>
              <a:gd name="connsiteX64" fmla="*/ 4521200 w 4953000"/>
              <a:gd name="connsiteY64" fmla="*/ 3352800 h 3708400"/>
              <a:gd name="connsiteX65" fmla="*/ 4521200 w 4953000"/>
              <a:gd name="connsiteY65" fmla="*/ 3352800 h 3708400"/>
              <a:gd name="connsiteX66" fmla="*/ 4533900 w 4953000"/>
              <a:gd name="connsiteY66" fmla="*/ 3492500 h 3708400"/>
              <a:gd name="connsiteX67" fmla="*/ 4572000 w 4953000"/>
              <a:gd name="connsiteY67" fmla="*/ 3568700 h 3708400"/>
              <a:gd name="connsiteX68" fmla="*/ 4572000 w 4953000"/>
              <a:gd name="connsiteY68" fmla="*/ 3683000 h 3708400"/>
              <a:gd name="connsiteX69" fmla="*/ 12700 w 4953000"/>
              <a:gd name="connsiteY69" fmla="*/ 3708400 h 3708400"/>
              <a:gd name="connsiteX70" fmla="*/ 0 w 4953000"/>
              <a:gd name="connsiteY70" fmla="*/ 1181100 h 370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4953000" h="3708400">
                <a:moveTo>
                  <a:pt x="0" y="1181100"/>
                </a:moveTo>
                <a:lnTo>
                  <a:pt x="215900" y="1168400"/>
                </a:lnTo>
                <a:lnTo>
                  <a:pt x="419100" y="1092200"/>
                </a:lnTo>
                <a:lnTo>
                  <a:pt x="444500" y="939800"/>
                </a:lnTo>
                <a:lnTo>
                  <a:pt x="330200" y="685800"/>
                </a:lnTo>
                <a:lnTo>
                  <a:pt x="279400" y="520700"/>
                </a:lnTo>
                <a:lnTo>
                  <a:pt x="190500" y="368300"/>
                </a:lnTo>
                <a:lnTo>
                  <a:pt x="254000" y="203200"/>
                </a:lnTo>
                <a:cubicBezTo>
                  <a:pt x="232833" y="173567"/>
                  <a:pt x="214694" y="141518"/>
                  <a:pt x="190500" y="114300"/>
                </a:cubicBezTo>
                <a:cubicBezTo>
                  <a:pt x="180359" y="102892"/>
                  <a:pt x="152400" y="88900"/>
                  <a:pt x="152400" y="88900"/>
                </a:cubicBezTo>
                <a:lnTo>
                  <a:pt x="152400" y="88900"/>
                </a:lnTo>
                <a:lnTo>
                  <a:pt x="266700" y="0"/>
                </a:lnTo>
                <a:lnTo>
                  <a:pt x="355600" y="25400"/>
                </a:lnTo>
                <a:lnTo>
                  <a:pt x="635000" y="342900"/>
                </a:lnTo>
                <a:lnTo>
                  <a:pt x="838200" y="431800"/>
                </a:lnTo>
                <a:lnTo>
                  <a:pt x="1054100" y="546100"/>
                </a:lnTo>
                <a:lnTo>
                  <a:pt x="1206500" y="508000"/>
                </a:lnTo>
                <a:lnTo>
                  <a:pt x="1473200" y="558800"/>
                </a:lnTo>
                <a:lnTo>
                  <a:pt x="1625600" y="584200"/>
                </a:lnTo>
                <a:lnTo>
                  <a:pt x="1676400" y="736600"/>
                </a:lnTo>
                <a:cubicBezTo>
                  <a:pt x="1744821" y="832390"/>
                  <a:pt x="1703483" y="825500"/>
                  <a:pt x="1765300" y="825500"/>
                </a:cubicBezTo>
                <a:lnTo>
                  <a:pt x="1892300" y="850900"/>
                </a:lnTo>
                <a:lnTo>
                  <a:pt x="1968500" y="825500"/>
                </a:lnTo>
                <a:lnTo>
                  <a:pt x="2095500" y="876300"/>
                </a:lnTo>
                <a:lnTo>
                  <a:pt x="2209800" y="863600"/>
                </a:lnTo>
                <a:lnTo>
                  <a:pt x="2260600" y="977900"/>
                </a:lnTo>
                <a:lnTo>
                  <a:pt x="2095500" y="1054100"/>
                </a:lnTo>
                <a:lnTo>
                  <a:pt x="2019300" y="1181100"/>
                </a:lnTo>
                <a:lnTo>
                  <a:pt x="2171700" y="1308100"/>
                </a:lnTo>
                <a:lnTo>
                  <a:pt x="2286000" y="1397000"/>
                </a:lnTo>
                <a:lnTo>
                  <a:pt x="2387600" y="1346200"/>
                </a:lnTo>
                <a:lnTo>
                  <a:pt x="2514600" y="1384300"/>
                </a:lnTo>
                <a:lnTo>
                  <a:pt x="2590800" y="1358900"/>
                </a:lnTo>
                <a:lnTo>
                  <a:pt x="2616200" y="1257300"/>
                </a:lnTo>
                <a:lnTo>
                  <a:pt x="2870200" y="927100"/>
                </a:lnTo>
                <a:lnTo>
                  <a:pt x="3022600" y="774700"/>
                </a:lnTo>
                <a:cubicBezTo>
                  <a:pt x="3074228" y="671444"/>
                  <a:pt x="3071006" y="700166"/>
                  <a:pt x="3086100" y="609600"/>
                </a:cubicBezTo>
                <a:cubicBezTo>
                  <a:pt x="3086796" y="605424"/>
                  <a:pt x="3086100" y="601133"/>
                  <a:pt x="3086100" y="596900"/>
                </a:cubicBezTo>
                <a:lnTo>
                  <a:pt x="3238500" y="419100"/>
                </a:lnTo>
                <a:lnTo>
                  <a:pt x="3340100" y="698500"/>
                </a:lnTo>
                <a:lnTo>
                  <a:pt x="3416300" y="889000"/>
                </a:lnTo>
                <a:lnTo>
                  <a:pt x="3530600" y="1066800"/>
                </a:lnTo>
                <a:lnTo>
                  <a:pt x="3721100" y="1295400"/>
                </a:lnTo>
                <a:lnTo>
                  <a:pt x="3822700" y="1536700"/>
                </a:lnTo>
                <a:lnTo>
                  <a:pt x="3911600" y="1612900"/>
                </a:lnTo>
                <a:lnTo>
                  <a:pt x="4000500" y="1803400"/>
                </a:lnTo>
                <a:lnTo>
                  <a:pt x="4140200" y="1841500"/>
                </a:lnTo>
                <a:lnTo>
                  <a:pt x="4368800" y="1816100"/>
                </a:lnTo>
                <a:cubicBezTo>
                  <a:pt x="4394200" y="1845733"/>
                  <a:pt x="4418891" y="1875990"/>
                  <a:pt x="4445000" y="1905000"/>
                </a:cubicBezTo>
                <a:cubicBezTo>
                  <a:pt x="4457015" y="1918350"/>
                  <a:pt x="4468485" y="1932661"/>
                  <a:pt x="4483100" y="1943100"/>
                </a:cubicBezTo>
                <a:cubicBezTo>
                  <a:pt x="4498506" y="1954104"/>
                  <a:pt x="4518494" y="1957496"/>
                  <a:pt x="4533900" y="1968500"/>
                </a:cubicBezTo>
                <a:cubicBezTo>
                  <a:pt x="4548515" y="1978939"/>
                  <a:pt x="4558202" y="1995102"/>
                  <a:pt x="4572000" y="2006600"/>
                </a:cubicBezTo>
                <a:cubicBezTo>
                  <a:pt x="4613622" y="2041285"/>
                  <a:pt x="4610100" y="2014813"/>
                  <a:pt x="4610100" y="2044700"/>
                </a:cubicBezTo>
                <a:lnTo>
                  <a:pt x="4737100" y="2222500"/>
                </a:lnTo>
                <a:lnTo>
                  <a:pt x="4902200" y="2387600"/>
                </a:lnTo>
                <a:lnTo>
                  <a:pt x="4953000" y="2476500"/>
                </a:lnTo>
                <a:lnTo>
                  <a:pt x="4953000" y="2476500"/>
                </a:lnTo>
                <a:lnTo>
                  <a:pt x="4927600" y="2641600"/>
                </a:lnTo>
                <a:lnTo>
                  <a:pt x="4864100" y="2794000"/>
                </a:lnTo>
                <a:cubicBezTo>
                  <a:pt x="4834467" y="2819400"/>
                  <a:pt x="4805677" y="2845819"/>
                  <a:pt x="4775200" y="2870200"/>
                </a:cubicBezTo>
                <a:cubicBezTo>
                  <a:pt x="4733578" y="2903498"/>
                  <a:pt x="4737100" y="2878797"/>
                  <a:pt x="4737100" y="2908300"/>
                </a:cubicBezTo>
                <a:lnTo>
                  <a:pt x="4648200" y="2997200"/>
                </a:lnTo>
                <a:lnTo>
                  <a:pt x="4559300" y="3086100"/>
                </a:lnTo>
                <a:lnTo>
                  <a:pt x="4572000" y="3251200"/>
                </a:lnTo>
                <a:lnTo>
                  <a:pt x="4521200" y="3352800"/>
                </a:lnTo>
                <a:lnTo>
                  <a:pt x="4521200" y="3352800"/>
                </a:lnTo>
                <a:lnTo>
                  <a:pt x="4533900" y="3492500"/>
                </a:lnTo>
                <a:lnTo>
                  <a:pt x="4572000" y="3568700"/>
                </a:lnTo>
                <a:lnTo>
                  <a:pt x="4572000" y="3683000"/>
                </a:lnTo>
                <a:lnTo>
                  <a:pt x="12700" y="3708400"/>
                </a:lnTo>
                <a:cubicBezTo>
                  <a:pt x="8467" y="2861733"/>
                  <a:pt x="4233" y="2015067"/>
                  <a:pt x="0" y="1181100"/>
                </a:cubicBezTo>
                <a:close/>
              </a:path>
            </a:pathLst>
          </a:custGeom>
          <a:solidFill>
            <a:srgbClr val="FFC000">
              <a:alpha val="4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ICAICHE FM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60my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16DCD1-15A5-3E47-868D-F845FACD793E}"/>
              </a:ext>
            </a:extLst>
          </p:cNvPr>
          <p:cNvSpPr/>
          <p:nvPr/>
        </p:nvSpPr>
        <p:spPr>
          <a:xfrm>
            <a:off x="8189843" y="38100"/>
            <a:ext cx="4015409" cy="68199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√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63FDF3-BCE4-AD4C-9C9B-1071EB8A28A7}"/>
              </a:ext>
            </a:extLst>
          </p:cNvPr>
          <p:cNvSpPr/>
          <p:nvPr/>
        </p:nvSpPr>
        <p:spPr>
          <a:xfrm>
            <a:off x="8203096" y="679938"/>
            <a:ext cx="3988904" cy="16035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000" b="1" u="sng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We Assert that </a:t>
            </a:r>
            <a:r>
              <a:rPr lang="en-US" sz="2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Erosion of </a:t>
            </a:r>
            <a:r>
              <a:rPr lang="en-US" sz="20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Icaiche</a:t>
            </a:r>
            <a:r>
              <a:rPr lang="en-US" sz="2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Fm</a:t>
            </a:r>
            <a:r>
              <a:rPr lang="en-US" sz="20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 &amp; Impact Debris Is a Source of Clays Producing Impermeable Post-Eocene Sediments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B49C9-21CA-0E49-B055-FE602E5B650D}"/>
              </a:ext>
            </a:extLst>
          </p:cNvPr>
          <p:cNvSpPr txBox="1"/>
          <p:nvPr/>
        </p:nvSpPr>
        <p:spPr>
          <a:xfrm>
            <a:off x="4481434" y="2902226"/>
            <a:ext cx="2115387" cy="707886"/>
          </a:xfrm>
          <a:prstGeom prst="rect">
            <a:avLst/>
          </a:prstGeom>
          <a:solidFill>
            <a:srgbClr val="FFFAAC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Carrillo Puerto </a:t>
            </a:r>
            <a:r>
              <a:rPr lang="en-US" sz="2000" b="1" dirty="0" err="1"/>
              <a:t>Fm</a:t>
            </a:r>
            <a:endParaRPr lang="en-US" sz="2000" b="1" dirty="0"/>
          </a:p>
          <a:p>
            <a:r>
              <a:rPr lang="en-US" sz="2000" b="1" dirty="0"/>
              <a:t>5my</a:t>
            </a:r>
          </a:p>
        </p:txBody>
      </p:sp>
      <p:sp>
        <p:nvSpPr>
          <p:cNvPr id="11" name="Notched Right Arrow 10">
            <a:extLst>
              <a:ext uri="{FF2B5EF4-FFF2-40B4-BE49-F238E27FC236}">
                <a16:creationId xmlns:a16="http://schemas.microsoft.com/office/drawing/2014/main" id="{17C9178C-778B-E34D-AD1A-8EC060530D6A}"/>
              </a:ext>
            </a:extLst>
          </p:cNvPr>
          <p:cNvSpPr/>
          <p:nvPr/>
        </p:nvSpPr>
        <p:spPr>
          <a:xfrm rot="19425487">
            <a:off x="3671199" y="4324181"/>
            <a:ext cx="1425713" cy="450574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9DA4ED-DFF6-E548-AF63-DB77326C2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378" y="2807177"/>
            <a:ext cx="4015409" cy="1727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2804B2-B2D5-F842-A323-8E8204B57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3096" y="4553697"/>
            <a:ext cx="4087226" cy="229862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9DFBF3-27BA-624A-AE18-B04CEB3D3612}"/>
              </a:ext>
            </a:extLst>
          </p:cNvPr>
          <p:cNvCxnSpPr>
            <a:cxnSpLocks/>
          </p:cNvCxnSpPr>
          <p:nvPr/>
        </p:nvCxnSpPr>
        <p:spPr>
          <a:xfrm flipH="1">
            <a:off x="10477885" y="3256169"/>
            <a:ext cx="246721" cy="1873529"/>
          </a:xfrm>
          <a:prstGeom prst="straightConnector1">
            <a:avLst/>
          </a:prstGeom>
          <a:ln w="60325" cmpd="dbl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47984A-E0B4-DA43-B468-873D7AA222CC}"/>
              </a:ext>
            </a:extLst>
          </p:cNvPr>
          <p:cNvCxnSpPr/>
          <p:nvPr/>
        </p:nvCxnSpPr>
        <p:spPr>
          <a:xfrm flipH="1">
            <a:off x="7168628" y="3610112"/>
            <a:ext cx="1841863" cy="336218"/>
          </a:xfrm>
          <a:prstGeom prst="straightConnector1">
            <a:avLst/>
          </a:prstGeom>
          <a:ln w="60325" cmpd="dbl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AB10E8D-75CA-9D47-83D3-910693AEED2B}"/>
              </a:ext>
            </a:extLst>
          </p:cNvPr>
          <p:cNvSpPr txBox="1"/>
          <p:nvPr/>
        </p:nvSpPr>
        <p:spPr>
          <a:xfrm>
            <a:off x="8217500" y="2890818"/>
            <a:ext cx="1914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9CD3D"/>
                </a:solidFill>
              </a:rPr>
              <a:t>“Fossil” Streams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F788F2-CC96-B44D-B79B-2D44E58EDB36}"/>
              </a:ext>
            </a:extLst>
          </p:cNvPr>
          <p:cNvSpPr txBox="1"/>
          <p:nvPr/>
        </p:nvSpPr>
        <p:spPr>
          <a:xfrm>
            <a:off x="10773598" y="4534647"/>
            <a:ext cx="14184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Collapse to </a:t>
            </a:r>
          </a:p>
          <a:p>
            <a:r>
              <a:rPr lang="en-US" sz="2000" b="1" dirty="0"/>
              <a:t>Base Level </a:t>
            </a:r>
          </a:p>
          <a:p>
            <a:r>
              <a:rPr lang="en-US" sz="2000" b="1" dirty="0"/>
              <a:t>(</a:t>
            </a:r>
            <a:r>
              <a:rPr lang="en-US" sz="2000" b="1" dirty="0" err="1"/>
              <a:t>msl</a:t>
            </a:r>
            <a:r>
              <a:rPr lang="en-US" sz="2000" b="1" dirty="0"/>
              <a:t>)</a:t>
            </a:r>
          </a:p>
        </p:txBody>
      </p:sp>
      <p:pic>
        <p:nvPicPr>
          <p:cNvPr id="18" name="Imagen 1">
            <a:extLst>
              <a:ext uri="{FF2B5EF4-FFF2-40B4-BE49-F238E27FC236}">
                <a16:creationId xmlns:a16="http://schemas.microsoft.com/office/drawing/2014/main" id="{E5A8CBCE-ADA1-924E-BCA5-6C0E4DEBF6D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9838" y="0"/>
            <a:ext cx="2350665" cy="228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58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39EA524-26E2-B84B-A5B6-D70E5F03FB49}"/>
              </a:ext>
            </a:extLst>
          </p:cNvPr>
          <p:cNvSpPr txBox="1"/>
          <p:nvPr/>
        </p:nvSpPr>
        <p:spPr>
          <a:xfrm>
            <a:off x="1671146" y="180935"/>
            <a:ext cx="76147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CHEMICAL INFLUENCE OF THE ICAICHE FM IN </a:t>
            </a:r>
          </a:p>
          <a:p>
            <a:pPr algn="ctr"/>
            <a:r>
              <a:rPr lang="en-US" sz="23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EAST-CENTRAL PENINSULA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5E3B21-9BCE-5A47-9D5B-9A78A7F9DC53}"/>
              </a:ext>
            </a:extLst>
          </p:cNvPr>
          <p:cNvSpPr/>
          <p:nvPr/>
        </p:nvSpPr>
        <p:spPr>
          <a:xfrm>
            <a:off x="3802624" y="1142437"/>
            <a:ext cx="4586749" cy="223613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Here the Gypsum Member of </a:t>
            </a:r>
            <a:r>
              <a:rPr lang="en-US" sz="2000" dirty="0" err="1">
                <a:solidFill>
                  <a:schemeClr val="tx1"/>
                </a:solidFill>
              </a:rPr>
              <a:t>Icaiche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Fm</a:t>
            </a:r>
            <a:r>
              <a:rPr lang="en-US" sz="2000" dirty="0">
                <a:solidFill>
                  <a:schemeClr val="tx1"/>
                </a:solidFill>
              </a:rPr>
              <a:t> lies within the Water Table – </a:t>
            </a:r>
            <a:r>
              <a:rPr lang="en-US" sz="2000" b="1" i="1" dirty="0" err="1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0000"/>
                </a:solidFill>
              </a:rPr>
              <a:t>Solubiity</a:t>
            </a:r>
            <a:r>
              <a:rPr lang="en-US" sz="2000" b="1" i="1" dirty="0">
                <a:ln>
                  <a:solidFill>
                    <a:schemeClr val="accent1">
                      <a:shade val="50000"/>
                    </a:schemeClr>
                  </a:solidFill>
                </a:ln>
                <a:solidFill>
                  <a:srgbClr val="FF0000"/>
                </a:solidFill>
              </a:rPr>
              <a:t> Is Enhanced in Moving Water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</a:p>
          <a:p>
            <a:r>
              <a:rPr lang="en-US" sz="2000" dirty="0">
                <a:solidFill>
                  <a:schemeClr val="tx1"/>
                </a:solidFill>
              </a:rPr>
              <a:t>       Result: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a) Production of Hi-SO</a:t>
            </a:r>
            <a:r>
              <a:rPr lang="en-US" sz="2000" baseline="-25000" dirty="0">
                <a:solidFill>
                  <a:schemeClr val="tx1"/>
                </a:solidFill>
              </a:rPr>
              <a:t>4</a:t>
            </a:r>
            <a:r>
              <a:rPr lang="en-US" sz="2000" dirty="0">
                <a:solidFill>
                  <a:schemeClr val="tx1"/>
                </a:solidFill>
              </a:rPr>
              <a:t> Groundwater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b)  Abundant Collapse Breccia</a:t>
            </a:r>
          </a:p>
          <a:p>
            <a:pPr marL="342900" indent="-342900" algn="ctr">
              <a:buAutoNum type="arabicParenR"/>
            </a:pP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CF0AB5-4231-E946-9C46-D94778DFD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755" y="3701136"/>
            <a:ext cx="4178489" cy="278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82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">
            <a:extLst>
              <a:ext uri="{FF2B5EF4-FFF2-40B4-BE49-F238E27FC236}">
                <a16:creationId xmlns:a16="http://schemas.microsoft.com/office/drawing/2014/main" id="{C10FA53A-E3BB-A243-8F60-491F249C0F4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058888" y="0"/>
            <a:ext cx="7133112" cy="692214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DC7ADB7-25E9-1C4B-8F5D-7C1BF712CED8}"/>
              </a:ext>
            </a:extLst>
          </p:cNvPr>
          <p:cNvSpPr/>
          <p:nvPr/>
        </p:nvSpPr>
        <p:spPr>
          <a:xfrm>
            <a:off x="324882" y="2384741"/>
            <a:ext cx="4572000" cy="260928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AAC"/>
                </a:solidFill>
              </a:rPr>
              <a:t>For more than 40 years ”Yucatan” + “karst” has meant the flat northern coastal plain that has given us the words </a:t>
            </a:r>
            <a:r>
              <a:rPr lang="en-US" sz="2000" i="1" dirty="0">
                <a:solidFill>
                  <a:srgbClr val="FF0000"/>
                </a:solidFill>
              </a:rPr>
              <a:t>cenote</a:t>
            </a:r>
            <a:r>
              <a:rPr lang="en-US" sz="2000" dirty="0">
                <a:solidFill>
                  <a:srgbClr val="FFFAAC"/>
                </a:solidFill>
              </a:rPr>
              <a:t> and </a:t>
            </a:r>
            <a:r>
              <a:rPr lang="en-US" sz="2000" i="1" dirty="0" err="1">
                <a:solidFill>
                  <a:srgbClr val="FF0000"/>
                </a:solidFill>
              </a:rPr>
              <a:t>aguada</a:t>
            </a:r>
            <a:r>
              <a:rPr lang="en-US" sz="2000" i="1" dirty="0">
                <a:solidFill>
                  <a:srgbClr val="FFFAAC"/>
                </a:solidFill>
              </a:rPr>
              <a:t>. This talk is about a different place: a wild region known to archeologists as the “Elevated Interior Region,” EIR, once occupied by technologically adept Mayas, then abandoned for 1000 years. </a:t>
            </a:r>
            <a:endParaRPr lang="en-US" sz="2000" dirty="0">
              <a:solidFill>
                <a:srgbClr val="FFFAAC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0A82E4-FCEA-D441-B3A6-D21F4E6DF215}"/>
              </a:ext>
            </a:extLst>
          </p:cNvPr>
          <p:cNvSpPr/>
          <p:nvPr/>
        </p:nvSpPr>
        <p:spPr>
          <a:xfrm>
            <a:off x="-696098" y="14999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THE ICAICHE FORMATION: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UNACKNOWLEDGED CONTRIBUTOR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TO YUCATÁN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HYDROGEOLOGY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AND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GEOMORPHOLOGY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A45DE1-8010-EA4F-AE57-11B9362E9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70" y="2384741"/>
            <a:ext cx="2705056" cy="37863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864C8D-49D6-C24C-A240-4BD193D501BB}"/>
              </a:ext>
            </a:extLst>
          </p:cNvPr>
          <p:cNvSpPr/>
          <p:nvPr/>
        </p:nvSpPr>
        <p:spPr>
          <a:xfrm>
            <a:off x="637603" y="5365213"/>
            <a:ext cx="3087584" cy="855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7E75F-9851-E44D-A59B-0A391F90C1D6}"/>
              </a:ext>
            </a:extLst>
          </p:cNvPr>
          <p:cNvSpPr/>
          <p:nvPr/>
        </p:nvSpPr>
        <p:spPr>
          <a:xfrm>
            <a:off x="0" y="538477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>
                <a:solidFill>
                  <a:srgbClr val="FFFF00"/>
                </a:solidFill>
              </a:rPr>
              <a:t>Eugene C. PERRY, NIU, Emeritus;</a:t>
            </a:r>
          </a:p>
          <a:p>
            <a:r>
              <a:rPr lang="en-US" sz="1600" i="1" dirty="0">
                <a:solidFill>
                  <a:srgbClr val="FFFF00"/>
                </a:solidFill>
              </a:rPr>
              <a:t>Rosa Maria LEAL-BAUTISTA, CICY, Cancun, Mexico; </a:t>
            </a:r>
          </a:p>
          <a:p>
            <a:r>
              <a:rPr lang="en-US" sz="1600" i="1" dirty="0">
                <a:solidFill>
                  <a:srgbClr val="FFFF00"/>
                </a:solidFill>
              </a:rPr>
              <a:t>Guadalupe VELAZQUEZ-OLIMAN,, CIIDES, </a:t>
            </a:r>
          </a:p>
          <a:p>
            <a:r>
              <a:rPr lang="en-US" sz="1600" i="1" dirty="0">
                <a:solidFill>
                  <a:srgbClr val="FFFF00"/>
                </a:solidFill>
              </a:rPr>
              <a:t>	Puerto Morelos, Mexico, &amp; </a:t>
            </a:r>
          </a:p>
          <a:p>
            <a:r>
              <a:rPr lang="en-US" sz="1600" i="1" dirty="0" err="1">
                <a:solidFill>
                  <a:srgbClr val="FFFF00"/>
                </a:solidFill>
              </a:rPr>
              <a:t>Niklas</a:t>
            </a:r>
            <a:r>
              <a:rPr lang="en-US" sz="1600" i="1" dirty="0">
                <a:solidFill>
                  <a:srgbClr val="FFFF00"/>
                </a:solidFill>
              </a:rPr>
              <a:t> WAGNER, Chemtech Services, Inc., </a:t>
            </a:r>
          </a:p>
          <a:p>
            <a:r>
              <a:rPr lang="en-US" sz="1600" i="1" dirty="0">
                <a:solidFill>
                  <a:srgbClr val="FFFF00"/>
                </a:solidFill>
              </a:rPr>
              <a:t>	Lockport, IL</a:t>
            </a:r>
          </a:p>
        </p:txBody>
      </p:sp>
      <p:pic>
        <p:nvPicPr>
          <p:cNvPr id="9" name="Imagen 1">
            <a:extLst>
              <a:ext uri="{FF2B5EF4-FFF2-40B4-BE49-F238E27FC236}">
                <a16:creationId xmlns:a16="http://schemas.microsoft.com/office/drawing/2014/main" id="{2116546D-EE13-504E-B787-BA091F4B10E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058888" y="-1"/>
            <a:ext cx="7133112" cy="692214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DA278B7-F8FE-314A-B7DE-1360F432CE56}"/>
              </a:ext>
            </a:extLst>
          </p:cNvPr>
          <p:cNvCxnSpPr>
            <a:cxnSpLocks/>
          </p:cNvCxnSpPr>
          <p:nvPr/>
        </p:nvCxnSpPr>
        <p:spPr>
          <a:xfrm>
            <a:off x="3401122" y="3970582"/>
            <a:ext cx="4778298" cy="1443335"/>
          </a:xfrm>
          <a:prstGeom prst="straightConnector1">
            <a:avLst/>
          </a:prstGeom>
          <a:ln w="508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05CC688-C42B-554C-B31E-B69537F65328}"/>
              </a:ext>
            </a:extLst>
          </p:cNvPr>
          <p:cNvSpPr txBox="1"/>
          <p:nvPr/>
        </p:nvSpPr>
        <p:spPr>
          <a:xfrm>
            <a:off x="1012257" y="3299295"/>
            <a:ext cx="2596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Newspaper Article on August 21, 2018 Reports Disappearance of Lake Om Adjacent to Gypsum</a:t>
            </a:r>
            <a:r>
              <a:rPr lang="en-US" sz="1400" b="1" i="1" dirty="0">
                <a:ln>
                  <a:solidFill>
                    <a:srgbClr val="353D52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14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Outcrops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5DC751-89CD-234A-A69B-258B4F264BCB}"/>
              </a:ext>
            </a:extLst>
          </p:cNvPr>
          <p:cNvCxnSpPr>
            <a:cxnSpLocks/>
          </p:cNvCxnSpPr>
          <p:nvPr/>
        </p:nvCxnSpPr>
        <p:spPr>
          <a:xfrm>
            <a:off x="1175852" y="3264073"/>
            <a:ext cx="4627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0B514CB-ACA3-A44F-83D3-1F4BC90DEFCE}"/>
              </a:ext>
            </a:extLst>
          </p:cNvPr>
          <p:cNvSpPr txBox="1"/>
          <p:nvPr/>
        </p:nvSpPr>
        <p:spPr>
          <a:xfrm>
            <a:off x="1769256" y="2430065"/>
            <a:ext cx="1871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Evidence of Recharge Occurs in Real Time</a:t>
            </a:r>
          </a:p>
        </p:txBody>
      </p:sp>
    </p:spTree>
    <p:extLst>
      <p:ext uri="{BB962C8B-B14F-4D97-AF65-F5344CB8AC3E}">
        <p14:creationId xmlns:p14="http://schemas.microsoft.com/office/powerpoint/2010/main" val="229113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A57B3-3B7C-E543-99E4-D23B870F6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9"/>
            <a:ext cx="12192000" cy="6852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6106E7-61F2-9949-BF97-D3E4AEE36F5D}"/>
              </a:ext>
            </a:extLst>
          </p:cNvPr>
          <p:cNvSpPr txBox="1"/>
          <p:nvPr/>
        </p:nvSpPr>
        <p:spPr>
          <a:xfrm>
            <a:off x="634764" y="379174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Farming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73176-13C0-5345-8F58-6D072E4C0F4D}"/>
              </a:ext>
            </a:extLst>
          </p:cNvPr>
          <p:cNvSpPr txBox="1"/>
          <p:nvPr/>
        </p:nvSpPr>
        <p:spPr>
          <a:xfrm>
            <a:off x="5003074" y="3931920"/>
            <a:ext cx="1470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Logging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9B4F02-FEB3-7248-8BA6-B2C09A5E74C2}"/>
              </a:ext>
            </a:extLst>
          </p:cNvPr>
          <p:cNvSpPr txBox="1"/>
          <p:nvPr/>
        </p:nvSpPr>
        <p:spPr>
          <a:xfrm>
            <a:off x="1732833" y="4224307"/>
            <a:ext cx="1537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Tourism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793792-32F7-4B41-8B25-1AA8BEA0B912}"/>
              </a:ext>
            </a:extLst>
          </p:cNvPr>
          <p:cNvSpPr txBox="1"/>
          <p:nvPr/>
        </p:nvSpPr>
        <p:spPr>
          <a:xfrm>
            <a:off x="6473926" y="379174"/>
            <a:ext cx="1707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Tourism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E9DFAC-D6C6-D743-8255-25041A2FDD42}"/>
              </a:ext>
            </a:extLst>
          </p:cNvPr>
          <p:cNvSpPr txBox="1"/>
          <p:nvPr/>
        </p:nvSpPr>
        <p:spPr>
          <a:xfrm>
            <a:off x="9397046" y="4093679"/>
            <a:ext cx="1446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Habitat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3A079-5F0F-D443-956D-B77778696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80" y="0"/>
            <a:ext cx="984504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776FE1-6C84-474F-B248-56051369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>
            <a:off x="3122022" y="1075778"/>
            <a:ext cx="5661236" cy="50864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451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relim Cross Section.jpg">
            <a:extLst>
              <a:ext uri="{FF2B5EF4-FFF2-40B4-BE49-F238E27FC236}">
                <a16:creationId xmlns:a16="http://schemas.microsoft.com/office/drawing/2014/main" id="{C2E1EF18-3F56-8F46-9B7D-0EB937F45D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38712F-3DC2-FF49-AE76-8CFBD4715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30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332038BC-C63D-A84F-9B73-98BDFA3EF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315" y="3241929"/>
            <a:ext cx="5250682" cy="361607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85FFD5A1-4A66-6541-B7AE-19E86EB6F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888" y="52841"/>
            <a:ext cx="5260109" cy="3505471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4AB9C9FD-E24C-B44C-9E6A-A54DBC5A3C04}"/>
              </a:ext>
            </a:extLst>
          </p:cNvPr>
          <p:cNvSpPr txBox="1"/>
          <p:nvPr/>
        </p:nvSpPr>
        <p:spPr>
          <a:xfrm>
            <a:off x="7070040" y="2708596"/>
            <a:ext cx="502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Britannic Bold" panose="020B0903060703020204" pitchFamily="34" charset="77"/>
              </a:rPr>
              <a:t>The EIR, </a:t>
            </a:r>
          </a:p>
          <a:p>
            <a:pPr algn="ctr"/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Britannic Bold" panose="020B0903060703020204" pitchFamily="34" charset="77"/>
              </a:rPr>
              <a:t>Not an Easy Place to Do Fieldwork!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46DF927-92C8-A64E-A811-C3BCFA496262}"/>
              </a:ext>
            </a:extLst>
          </p:cNvPr>
          <p:cNvSpPr txBox="1"/>
          <p:nvPr/>
        </p:nvSpPr>
        <p:spPr>
          <a:xfrm>
            <a:off x="916194" y="66493"/>
            <a:ext cx="4273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Elevated Interior Region (EIR)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069E360-D252-FB43-8466-B3744831F331}"/>
              </a:ext>
            </a:extLst>
          </p:cNvPr>
          <p:cNvSpPr txBox="1"/>
          <p:nvPr/>
        </p:nvSpPr>
        <p:spPr>
          <a:xfrm>
            <a:off x="7254505" y="5504585"/>
            <a:ext cx="5131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Britannic Bold" panose="020B0903060703020204" pitchFamily="34" charset="77"/>
              </a:rPr>
              <a:t>For 2 Millenia a Large, Technologically Advanced Maya Population Occupied the EIR. A Thousand Years Ago They Left. </a:t>
            </a:r>
            <a:r>
              <a:rPr lang="en-US" sz="20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Britannic Bold" panose="020B0903060703020204" pitchFamily="34" charset="77"/>
              </a:rPr>
              <a:t>Few People Have Returned</a:t>
            </a:r>
            <a:r>
              <a:rPr lang="en-US" sz="2000" b="1" i="1" dirty="0">
                <a:solidFill>
                  <a:srgbClr val="FFFF00"/>
                </a:solidFill>
                <a:latin typeface="Britannic Bold" panose="020B0903060703020204" pitchFamily="34" charset="77"/>
              </a:rPr>
              <a:t>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686CA19-FD64-744C-B386-A24C42747DFE}"/>
              </a:ext>
            </a:extLst>
          </p:cNvPr>
          <p:cNvSpPr txBox="1"/>
          <p:nvPr/>
        </p:nvSpPr>
        <p:spPr>
          <a:xfrm>
            <a:off x="312734" y="466238"/>
            <a:ext cx="644036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FF00"/>
                </a:solidFill>
              </a:rPr>
              <a:t>Dominant Rock Type: Paleocene/Eocene </a:t>
            </a:r>
            <a:r>
              <a:rPr lang="en-US" sz="2200" dirty="0" err="1">
                <a:solidFill>
                  <a:srgbClr val="FFFF00"/>
                </a:solidFill>
              </a:rPr>
              <a:t>Icaiche</a:t>
            </a:r>
            <a:r>
              <a:rPr lang="en-US" sz="2200" dirty="0">
                <a:solidFill>
                  <a:srgbClr val="FFFF00"/>
                </a:solidFill>
              </a:rPr>
              <a:t> </a:t>
            </a:r>
            <a:r>
              <a:rPr lang="en-US" sz="2200" dirty="0" err="1">
                <a:solidFill>
                  <a:srgbClr val="FFFF00"/>
                </a:solidFill>
              </a:rPr>
              <a:t>Fm</a:t>
            </a:r>
            <a:endParaRPr lang="en-US" sz="2200" dirty="0">
              <a:solidFill>
                <a:srgbClr val="FFFF00"/>
              </a:solidFill>
            </a:endParaRPr>
          </a:p>
          <a:p>
            <a:pPr lvl="1"/>
            <a:r>
              <a:rPr lang="en-US" i="1" dirty="0">
                <a:solidFill>
                  <a:srgbClr val="FFFF00"/>
                </a:solidFill>
              </a:rPr>
              <a:t>Not Well Studied: Most Thorough Geologic Work Was </a:t>
            </a:r>
          </a:p>
          <a:p>
            <a:pPr lvl="1"/>
            <a:r>
              <a:rPr lang="en-US" i="1" dirty="0">
                <a:solidFill>
                  <a:srgbClr val="FFFF00"/>
                </a:solidFill>
              </a:rPr>
              <a:t>by </a:t>
            </a:r>
            <a:r>
              <a:rPr lang="en-US" i="1" dirty="0" err="1">
                <a:solidFill>
                  <a:srgbClr val="FFFF00"/>
                </a:solidFill>
              </a:rPr>
              <a:t>Butterlin</a:t>
            </a:r>
            <a:r>
              <a:rPr lang="en-US" i="1" dirty="0">
                <a:solidFill>
                  <a:srgbClr val="FFFF00"/>
                </a:solidFill>
              </a:rPr>
              <a:t> &amp; </a:t>
            </a:r>
            <a:r>
              <a:rPr lang="en-US" i="1" dirty="0" err="1">
                <a:solidFill>
                  <a:srgbClr val="FFFF00"/>
                </a:solidFill>
              </a:rPr>
              <a:t>Bonet</a:t>
            </a:r>
            <a:r>
              <a:rPr lang="en-US" i="1" dirty="0">
                <a:solidFill>
                  <a:srgbClr val="FFFF00"/>
                </a:solidFill>
              </a:rPr>
              <a:t> between 1958-1960 </a:t>
            </a:r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(Under Difficult Conditions)</a:t>
            </a:r>
          </a:p>
          <a:p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BFB9B82-BA00-2943-A8C8-E56552922379}"/>
              </a:ext>
            </a:extLst>
          </p:cNvPr>
          <p:cNvSpPr txBox="1"/>
          <p:nvPr/>
        </p:nvSpPr>
        <p:spPr>
          <a:xfrm>
            <a:off x="-5206974" y="1367152"/>
            <a:ext cx="5206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Not Well Studied: Most Thorough Geologic Work Was </a:t>
            </a:r>
          </a:p>
          <a:p>
            <a:r>
              <a:rPr lang="en-US" i="1" dirty="0">
                <a:solidFill>
                  <a:srgbClr val="FFFF00"/>
                </a:solidFill>
              </a:rPr>
              <a:t>by </a:t>
            </a:r>
            <a:r>
              <a:rPr lang="en-US" i="1" dirty="0" err="1">
                <a:solidFill>
                  <a:srgbClr val="FFFF00"/>
                </a:solidFill>
              </a:rPr>
              <a:t>Butterlin</a:t>
            </a:r>
            <a:r>
              <a:rPr lang="en-US" i="1" dirty="0">
                <a:solidFill>
                  <a:srgbClr val="FFFF00"/>
                </a:solidFill>
              </a:rPr>
              <a:t> &amp; </a:t>
            </a:r>
            <a:r>
              <a:rPr lang="en-US" i="1" dirty="0" err="1">
                <a:solidFill>
                  <a:srgbClr val="FFFF00"/>
                </a:solidFill>
              </a:rPr>
              <a:t>Bonet</a:t>
            </a:r>
            <a:r>
              <a:rPr lang="en-US" i="1" dirty="0">
                <a:solidFill>
                  <a:srgbClr val="FFFF00"/>
                </a:solidFill>
              </a:rPr>
              <a:t> between 1958-1960 </a:t>
            </a:r>
          </a:p>
          <a:p>
            <a:r>
              <a:rPr lang="en-US" i="1" dirty="0">
                <a:solidFill>
                  <a:srgbClr val="FF0000"/>
                </a:solidFill>
              </a:rPr>
              <a:t>(Under Difficult Conditions)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AC8F653-4A34-524D-945F-B2AAD3E097BC}"/>
              </a:ext>
            </a:extLst>
          </p:cNvPr>
          <p:cNvCxnSpPr>
            <a:cxnSpLocks/>
          </p:cNvCxnSpPr>
          <p:nvPr/>
        </p:nvCxnSpPr>
        <p:spPr>
          <a:xfrm>
            <a:off x="4286501" y="1499460"/>
            <a:ext cx="3733800" cy="4648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4F423003-A98D-A541-B348-511D61315674}"/>
              </a:ext>
            </a:extLst>
          </p:cNvPr>
          <p:cNvSpPr txBox="1"/>
          <p:nvPr/>
        </p:nvSpPr>
        <p:spPr>
          <a:xfrm>
            <a:off x="1001112" y="1564726"/>
            <a:ext cx="5368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Most Identifiable Unit: Extensive 25-35 m </a:t>
            </a:r>
          </a:p>
          <a:p>
            <a:r>
              <a:rPr lang="en-US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Thick Beds of Massive Gypsum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	the formation also contains</a:t>
            </a:r>
          </a:p>
          <a:p>
            <a:r>
              <a:rPr lang="en-US" sz="2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Carbonate Rocks &amp; and Abundant Argillite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205CE20-6BAA-314A-AE78-6CFEF1C54A71}"/>
              </a:ext>
            </a:extLst>
          </p:cNvPr>
          <p:cNvSpPr txBox="1"/>
          <p:nvPr/>
        </p:nvSpPr>
        <p:spPr>
          <a:xfrm>
            <a:off x="756442" y="2945578"/>
            <a:ext cx="5300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Other: Unconfirmed K-Pg Impact Breccia </a:t>
            </a:r>
          </a:p>
          <a:p>
            <a:pPr algn="ctr"/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&amp; Barton Creek Ls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6DDF585-E463-9740-B942-658E1DC3B42E}"/>
              </a:ext>
            </a:extLst>
          </p:cNvPr>
          <p:cNvSpPr txBox="1"/>
          <p:nvPr/>
        </p:nvSpPr>
        <p:spPr>
          <a:xfrm>
            <a:off x="312735" y="4947574"/>
            <a:ext cx="1622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Thin Exposed </a:t>
            </a:r>
          </a:p>
          <a:p>
            <a:r>
              <a:rPr lang="en-US" sz="20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Carbonate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2089122-BE51-FD4E-86D5-990A58017D1B}"/>
              </a:ext>
            </a:extLst>
          </p:cNvPr>
          <p:cNvSpPr txBox="1"/>
          <p:nvPr/>
        </p:nvSpPr>
        <p:spPr>
          <a:xfrm>
            <a:off x="255038" y="5635451"/>
            <a:ext cx="1913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Albion </a:t>
            </a:r>
            <a:r>
              <a:rPr lang="en-US" sz="20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Fm</a:t>
            </a:r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(K-Pg)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B8C8329-CD06-2444-9F9E-0A9EC13C74BF}"/>
              </a:ext>
            </a:extLst>
          </p:cNvPr>
          <p:cNvSpPr txBox="1"/>
          <p:nvPr/>
        </p:nvSpPr>
        <p:spPr>
          <a:xfrm>
            <a:off x="211867" y="6043164"/>
            <a:ext cx="1408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Weathered </a:t>
            </a:r>
          </a:p>
          <a:p>
            <a:r>
              <a:rPr lang="en-US" sz="2000" dirty="0">
                <a:solidFill>
                  <a:srgbClr val="FFC000"/>
                </a:solidFill>
              </a:rPr>
              <a:t>K Surface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4358706-E571-2C44-B93D-EB28924DD37F}"/>
              </a:ext>
            </a:extLst>
          </p:cNvPr>
          <p:cNvSpPr txBox="1"/>
          <p:nvPr/>
        </p:nvSpPr>
        <p:spPr>
          <a:xfrm>
            <a:off x="5407471" y="5985745"/>
            <a:ext cx="1348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Cretaceous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04E5FD8-4ED9-4A42-9FC9-FC0CC7648A44}"/>
              </a:ext>
            </a:extLst>
          </p:cNvPr>
          <p:cNvSpPr txBox="1"/>
          <p:nvPr/>
        </p:nvSpPr>
        <p:spPr>
          <a:xfrm>
            <a:off x="5441257" y="5677525"/>
            <a:ext cx="1616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K-Pg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32D89EB-FF25-F743-8CCA-3271D446B8E8}"/>
              </a:ext>
            </a:extLst>
          </p:cNvPr>
          <p:cNvSpPr txBox="1"/>
          <p:nvPr/>
        </p:nvSpPr>
        <p:spPr>
          <a:xfrm>
            <a:off x="5407471" y="4438467"/>
            <a:ext cx="1345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Paleogene-</a:t>
            </a:r>
          </a:p>
          <a:p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Eocene</a:t>
            </a:r>
          </a:p>
        </p:txBody>
      </p:sp>
      <p:sp>
        <p:nvSpPr>
          <p:cNvPr id="113" name="Right Brace 112">
            <a:extLst>
              <a:ext uri="{FF2B5EF4-FFF2-40B4-BE49-F238E27FC236}">
                <a16:creationId xmlns:a16="http://schemas.microsoft.com/office/drawing/2014/main" id="{2BF00D69-4930-184E-8800-AB1EF9198F41}"/>
              </a:ext>
            </a:extLst>
          </p:cNvPr>
          <p:cNvSpPr/>
          <p:nvPr/>
        </p:nvSpPr>
        <p:spPr>
          <a:xfrm>
            <a:off x="5252038" y="4077223"/>
            <a:ext cx="95968" cy="1692346"/>
          </a:xfrm>
          <a:prstGeom prst="rightBrace">
            <a:avLst>
              <a:gd name="adj1" fmla="val 0"/>
              <a:gd name="adj2" fmla="val 50000"/>
            </a:avLst>
          </a:prstGeom>
          <a:ln w="3492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4FAA418-CAF4-AC43-B87B-515DFDE91CC9}"/>
              </a:ext>
            </a:extLst>
          </p:cNvPr>
          <p:cNvSpPr txBox="1"/>
          <p:nvPr/>
        </p:nvSpPr>
        <p:spPr>
          <a:xfrm>
            <a:off x="5391620" y="3729625"/>
            <a:ext cx="131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Post Eocene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D71B34AA-1686-CB4A-8FCB-E69A1F142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323" y="3747387"/>
            <a:ext cx="2810464" cy="2996061"/>
          </a:xfrm>
          <a:prstGeom prst="rect">
            <a:avLst/>
          </a:prstGeom>
        </p:spPr>
      </p:pic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752680B0-6877-DB44-986F-9101313EE077}"/>
              </a:ext>
            </a:extLst>
          </p:cNvPr>
          <p:cNvCxnSpPr/>
          <p:nvPr/>
        </p:nvCxnSpPr>
        <p:spPr>
          <a:xfrm>
            <a:off x="1613584" y="5417949"/>
            <a:ext cx="878420" cy="301125"/>
          </a:xfrm>
          <a:prstGeom prst="straightConnector1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6E4E1C37-CDCA-5F41-B871-AE14BCE06434}"/>
              </a:ext>
            </a:extLst>
          </p:cNvPr>
          <p:cNvCxnSpPr>
            <a:cxnSpLocks/>
            <a:stCxn id="108" idx="3"/>
          </p:cNvCxnSpPr>
          <p:nvPr/>
        </p:nvCxnSpPr>
        <p:spPr>
          <a:xfrm>
            <a:off x="2168319" y="5835506"/>
            <a:ext cx="312190" cy="0"/>
          </a:xfrm>
          <a:prstGeom prst="straightConnector1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885AD00-30B9-F84F-A724-359F4CD489EB}"/>
              </a:ext>
            </a:extLst>
          </p:cNvPr>
          <p:cNvSpPr/>
          <p:nvPr/>
        </p:nvSpPr>
        <p:spPr>
          <a:xfrm>
            <a:off x="2420224" y="5885973"/>
            <a:ext cx="60285" cy="997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ABC860A5-FE7B-E640-A7E3-AD46B304DC0C}"/>
              </a:ext>
            </a:extLst>
          </p:cNvPr>
          <p:cNvCxnSpPr>
            <a:cxnSpLocks/>
          </p:cNvCxnSpPr>
          <p:nvPr/>
        </p:nvCxnSpPr>
        <p:spPr>
          <a:xfrm flipV="1">
            <a:off x="1474845" y="5935859"/>
            <a:ext cx="1015091" cy="49726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2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5" grpId="0"/>
      <p:bldP spid="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43332C2-B57E-EB43-A84B-F801D67BA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0"/>
            <a:ext cx="12176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45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D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C1C93BF-BEA7-334A-89F6-B79CCEDEA59F}"/>
              </a:ext>
            </a:extLst>
          </p:cNvPr>
          <p:cNvSpPr txBox="1"/>
          <p:nvPr/>
        </p:nvSpPr>
        <p:spPr>
          <a:xfrm>
            <a:off x="4682718" y="0"/>
            <a:ext cx="2403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Massive Gypsum </a:t>
            </a:r>
          </a:p>
          <a:p>
            <a:pPr algn="ctr"/>
            <a:r>
              <a:rPr lang="en-US" sz="2400" b="1" dirty="0"/>
              <a:t> Along HWY 186 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2B15A-9438-F243-912E-02E1E1D87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4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12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F13ACD1-34F1-864B-B482-081C1AA2A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84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6D6243D-AC66-4548-851C-DB5FEFBD6B5F}"/>
              </a:ext>
            </a:extLst>
          </p:cNvPr>
          <p:cNvSpPr txBox="1"/>
          <p:nvPr/>
        </p:nvSpPr>
        <p:spPr>
          <a:xfrm>
            <a:off x="2549995" y="2891353"/>
            <a:ext cx="877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2A053D-468E-0145-9CA0-6A15C0288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56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8E53CA-4C56-854C-9D2A-E62F7C0A4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804"/>
            <a:ext cx="12192000" cy="683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86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2" y="464127"/>
            <a:ext cx="6150455" cy="5543443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 flipH="1">
            <a:off x="2488366" y="893429"/>
            <a:ext cx="1024608" cy="517862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907123" y="779673"/>
            <a:ext cx="299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33131" y="6138996"/>
            <a:ext cx="655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A’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52349D-B87D-BC4E-9E6C-002DDF359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712" y="4035552"/>
            <a:ext cx="5829933" cy="205108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67094D0-B6EC-0F46-87EB-CDF95FDCB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157" y="1467915"/>
            <a:ext cx="4984750" cy="351214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6F653A7-7692-404B-ACBE-B226BF508798}"/>
              </a:ext>
            </a:extLst>
          </p:cNvPr>
          <p:cNvCxnSpPr>
            <a:cxnSpLocks/>
          </p:cNvCxnSpPr>
          <p:nvPr/>
        </p:nvCxnSpPr>
        <p:spPr>
          <a:xfrm>
            <a:off x="449705" y="4272197"/>
            <a:ext cx="2756992" cy="160394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002BA46-550D-514C-BF3E-E939ADFF27B8}"/>
              </a:ext>
            </a:extLst>
          </p:cNvPr>
          <p:cNvSpPr txBox="1"/>
          <p:nvPr/>
        </p:nvSpPr>
        <p:spPr>
          <a:xfrm>
            <a:off x="315686" y="3962400"/>
            <a:ext cx="437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B’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CDB3DC-0F3A-8F47-8818-C78C3F67CE1F}"/>
              </a:ext>
            </a:extLst>
          </p:cNvPr>
          <p:cNvSpPr txBox="1"/>
          <p:nvPr/>
        </p:nvSpPr>
        <p:spPr>
          <a:xfrm>
            <a:off x="3281699" y="5643859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D02A6F-6DF5-9B47-BEED-93399BA13739}"/>
              </a:ext>
            </a:extLst>
          </p:cNvPr>
          <p:cNvSpPr txBox="1"/>
          <p:nvPr/>
        </p:nvSpPr>
        <p:spPr>
          <a:xfrm>
            <a:off x="10859641" y="4694076"/>
            <a:ext cx="285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888D2C-1749-9C4D-8A80-C54CF45D0657}"/>
              </a:ext>
            </a:extLst>
          </p:cNvPr>
          <p:cNvSpPr txBox="1"/>
          <p:nvPr/>
        </p:nvSpPr>
        <p:spPr>
          <a:xfrm>
            <a:off x="6363588" y="4654408"/>
            <a:ext cx="394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3C123F-2123-A142-87D3-7317BE0E28C6}"/>
              </a:ext>
            </a:extLst>
          </p:cNvPr>
          <p:cNvSpPr txBox="1"/>
          <p:nvPr/>
        </p:nvSpPr>
        <p:spPr>
          <a:xfrm>
            <a:off x="6758248" y="2681829"/>
            <a:ext cx="456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A’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9757BD-AD48-7E45-B9A6-785D74BD0454}"/>
              </a:ext>
            </a:extLst>
          </p:cNvPr>
          <p:cNvSpPr txBox="1"/>
          <p:nvPr/>
        </p:nvSpPr>
        <p:spPr>
          <a:xfrm>
            <a:off x="10547488" y="2641261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C125BC-9DD3-2A4E-87AC-206AF7F16226}"/>
              </a:ext>
            </a:extLst>
          </p:cNvPr>
          <p:cNvSpPr txBox="1"/>
          <p:nvPr/>
        </p:nvSpPr>
        <p:spPr>
          <a:xfrm rot="1479608">
            <a:off x="7657294" y="3418997"/>
            <a:ext cx="3006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Icaiche</a:t>
            </a:r>
            <a:r>
              <a:rPr lang="en-US" dirty="0"/>
              <a:t> </a:t>
            </a:r>
            <a:r>
              <a:rPr lang="en-US" dirty="0" err="1"/>
              <a:t>Fm</a:t>
            </a:r>
            <a:r>
              <a:rPr lang="en-US" dirty="0"/>
              <a:t>, Paleocene-Eocene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379CDB9-28EE-F44E-BB95-07241A9C7E7C}"/>
              </a:ext>
            </a:extLst>
          </p:cNvPr>
          <p:cNvSpPr txBox="1"/>
          <p:nvPr/>
        </p:nvSpPr>
        <p:spPr>
          <a:xfrm rot="1278244">
            <a:off x="9030243" y="3134918"/>
            <a:ext cx="864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Eocene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A57BB2-76EE-934A-BF22-D719BB68272A}"/>
              </a:ext>
            </a:extLst>
          </p:cNvPr>
          <p:cNvSpPr txBox="1"/>
          <p:nvPr/>
        </p:nvSpPr>
        <p:spPr>
          <a:xfrm rot="1625287">
            <a:off x="9821651" y="2928021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Plio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A8FCCBE-0A3E-BE4D-BE0A-F7760462BDA4}"/>
              </a:ext>
            </a:extLst>
          </p:cNvPr>
          <p:cNvSpPr txBox="1"/>
          <p:nvPr/>
        </p:nvSpPr>
        <p:spPr>
          <a:xfrm>
            <a:off x="7120691" y="5471710"/>
            <a:ext cx="3312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Schematic Cross Sections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A986E4-5C1E-3343-8030-6271F42DB317}"/>
              </a:ext>
            </a:extLst>
          </p:cNvPr>
          <p:cNvSpPr txBox="1"/>
          <p:nvPr/>
        </p:nvSpPr>
        <p:spPr>
          <a:xfrm>
            <a:off x="8358465" y="4821990"/>
            <a:ext cx="83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Icaiche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B715F3-A2B2-9343-A81B-C92AF9487E95}"/>
              </a:ext>
            </a:extLst>
          </p:cNvPr>
          <p:cNvSpPr txBox="1"/>
          <p:nvPr/>
        </p:nvSpPr>
        <p:spPr>
          <a:xfrm>
            <a:off x="6967504" y="4558681"/>
            <a:ext cx="864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Eocene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4703CE-E81C-F74C-B639-AF61DB8B083B}"/>
              </a:ext>
            </a:extLst>
          </p:cNvPr>
          <p:cNvSpPr txBox="1"/>
          <p:nvPr/>
        </p:nvSpPr>
        <p:spPr>
          <a:xfrm>
            <a:off x="9531264" y="4520945"/>
            <a:ext cx="1328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Post-Eocene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0C2E967-79C8-D949-80F4-40237B824324}"/>
              </a:ext>
            </a:extLst>
          </p:cNvPr>
          <p:cNvSpPr/>
          <p:nvPr/>
        </p:nvSpPr>
        <p:spPr>
          <a:xfrm>
            <a:off x="2907123" y="1096330"/>
            <a:ext cx="1172330" cy="1106958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9A246A-EA8B-BE4F-B5CC-17B00434CBB3}"/>
              </a:ext>
            </a:extLst>
          </p:cNvPr>
          <p:cNvSpPr txBox="1"/>
          <p:nvPr/>
        </p:nvSpPr>
        <p:spPr>
          <a:xfrm>
            <a:off x="6471205" y="1392681"/>
            <a:ext cx="43082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“Pockmarked Terrain”/</a:t>
            </a:r>
          </a:p>
          <a:p>
            <a:pPr algn="ctr"/>
            <a:r>
              <a:rPr lang="en-US" sz="2000" b="1" dirty="0" err="1"/>
              <a:t>Rejollada</a:t>
            </a:r>
            <a:r>
              <a:rPr lang="en-US" sz="2000" b="1" dirty="0"/>
              <a:t> Zone</a:t>
            </a:r>
          </a:p>
          <a:p>
            <a:pPr algn="ctr"/>
            <a:r>
              <a:rPr lang="en-US" sz="2000" i="1" dirty="0"/>
              <a:t>(140 km from Nearest </a:t>
            </a:r>
            <a:r>
              <a:rPr lang="en-US" sz="2000" i="1" dirty="0" err="1"/>
              <a:t>Icaiche</a:t>
            </a:r>
            <a:r>
              <a:rPr lang="en-US" sz="2000" i="1" dirty="0"/>
              <a:t> Outcrop)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D45376-BE6B-DC42-9A45-1758BA43C36F}"/>
              </a:ext>
            </a:extLst>
          </p:cNvPr>
          <p:cNvSpPr txBox="1"/>
          <p:nvPr/>
        </p:nvSpPr>
        <p:spPr>
          <a:xfrm>
            <a:off x="6560918" y="419447"/>
            <a:ext cx="4966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Subsurface Gypsum Karst Produced by</a:t>
            </a:r>
          </a:p>
          <a:p>
            <a:r>
              <a:rPr lang="en-US" sz="2400" dirty="0"/>
              <a:t>Dissolution  of </a:t>
            </a:r>
            <a:r>
              <a:rPr lang="en-US" sz="2400" dirty="0" err="1"/>
              <a:t>Icaiche</a:t>
            </a:r>
            <a:r>
              <a:rPr lang="en-US" sz="2400" dirty="0"/>
              <a:t> Gypsum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242EB4-19B8-1F4A-99D2-3F35AA67D54E}"/>
              </a:ext>
            </a:extLst>
          </p:cNvPr>
          <p:cNvCxnSpPr>
            <a:cxnSpLocks/>
          </p:cNvCxnSpPr>
          <p:nvPr/>
        </p:nvCxnSpPr>
        <p:spPr>
          <a:xfrm flipH="1" flipV="1">
            <a:off x="4174191" y="1791514"/>
            <a:ext cx="3225803" cy="9650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38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5380</TotalTime>
  <Words>535</Words>
  <Application>Microsoft Macintosh PowerPoint</Application>
  <PresentationFormat>Widescreen</PresentationFormat>
  <Paragraphs>129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Britannic Bold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Eugene Perry</dc:creator>
  <cp:lastModifiedBy>Eugene Perry</cp:lastModifiedBy>
  <cp:revision>300</cp:revision>
  <dcterms:created xsi:type="dcterms:W3CDTF">2018-10-01T21:30:54Z</dcterms:created>
  <dcterms:modified xsi:type="dcterms:W3CDTF">2018-11-19T00:05:12Z</dcterms:modified>
</cp:coreProperties>
</file>