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7"/>
  </p:notesMasterIdLst>
  <p:handoutMasterIdLst>
    <p:handoutMasterId r:id="rId18"/>
  </p:handoutMasterIdLst>
  <p:sldIdLst>
    <p:sldId id="298" r:id="rId3"/>
    <p:sldId id="268" r:id="rId4"/>
    <p:sldId id="287" r:id="rId5"/>
    <p:sldId id="296" r:id="rId6"/>
    <p:sldId id="286" r:id="rId7"/>
    <p:sldId id="288" r:id="rId8"/>
    <p:sldId id="285" r:id="rId9"/>
    <p:sldId id="295" r:id="rId10"/>
    <p:sldId id="289" r:id="rId11"/>
    <p:sldId id="290" r:id="rId12"/>
    <p:sldId id="292" r:id="rId13"/>
    <p:sldId id="297" r:id="rId14"/>
    <p:sldId id="293" r:id="rId15"/>
    <p:sldId id="294" r:id="rId1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20" userDrawn="1">
          <p15:clr>
            <a:srgbClr val="A4A3A4"/>
          </p15:clr>
        </p15:guide>
      </p15:sldGuideLst>
    </p:ext>
    <p:ext uri="{2D200454-40CA-4A62-9FC3-DE9A4176ACB9}">
      <p15:notesGuideLst xmlns:p15="http://schemas.microsoft.com/office/powerpoint/2012/main">
        <p15:guide id="1" orient="horz" pos="292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248A6"/>
    <a:srgbClr val="008000"/>
    <a:srgbClr val="006600"/>
    <a:srgbClr val="0070A8"/>
    <a:srgbClr val="CC99FF"/>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81" d="100"/>
          <a:sy n="81" d="100"/>
        </p:scale>
        <p:origin x="725" y="130"/>
      </p:cViewPr>
      <p:guideLst>
        <p:guide orient="horz" pos="4224"/>
        <p:guide pos="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160" y="-96"/>
      </p:cViewPr>
      <p:guideLst>
        <p:guide orient="horz" pos="292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defRPr sz="1200" dirty="0">
                <a:latin typeface="Arial" charset="0"/>
              </a:defRPr>
            </a:lvl1pPr>
          </a:lstStyle>
          <a:p>
            <a:pPr>
              <a:defRPr/>
            </a:pPr>
            <a:endParaRPr lang="en-US" altLang="en-US" dirty="0"/>
          </a:p>
        </p:txBody>
      </p:sp>
      <p:sp>
        <p:nvSpPr>
          <p:cNvPr id="9219"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defRPr sz="1200" dirty="0">
                <a:latin typeface="Arial" charset="0"/>
              </a:defRPr>
            </a:lvl1pPr>
          </a:lstStyle>
          <a:p>
            <a:pPr>
              <a:defRPr/>
            </a:pPr>
            <a:endParaRPr lang="en-US" altLang="en-US" dirty="0"/>
          </a:p>
        </p:txBody>
      </p:sp>
      <p:sp>
        <p:nvSpPr>
          <p:cNvPr id="9220" name="Rectangle 4"/>
          <p:cNvSpPr>
            <a:spLocks noGrp="1" noChangeArrowheads="1"/>
          </p:cNvSpPr>
          <p:nvPr>
            <p:ph type="ftr" sz="quarter" idx="2"/>
          </p:nvPr>
        </p:nvSpPr>
        <p:spPr bwMode="auto">
          <a:xfrm>
            <a:off x="0" y="8858250"/>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defRPr sz="1200" dirty="0">
                <a:latin typeface="Arial" charset="0"/>
              </a:defRPr>
            </a:lvl1pPr>
          </a:lstStyle>
          <a:p>
            <a:pPr>
              <a:defRPr/>
            </a:pPr>
            <a:endParaRPr lang="en-US" altLang="en-US" dirty="0"/>
          </a:p>
        </p:txBody>
      </p:sp>
      <p:sp>
        <p:nvSpPr>
          <p:cNvPr id="9221" name="Rectangle 5"/>
          <p:cNvSpPr>
            <a:spLocks noGrp="1" noChangeArrowheads="1"/>
          </p:cNvSpPr>
          <p:nvPr>
            <p:ph type="sldNum" sz="quarter" idx="3"/>
          </p:nvPr>
        </p:nvSpPr>
        <p:spPr bwMode="auto">
          <a:xfrm>
            <a:off x="3971925" y="8858250"/>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Arial" charset="0"/>
              </a:defRPr>
            </a:lvl1pPr>
          </a:lstStyle>
          <a:p>
            <a:pPr>
              <a:defRPr/>
            </a:pPr>
            <a:fld id="{6E965CA1-7B71-4141-ADFB-87EE5DBBF69E}" type="slidenum">
              <a:rPr lang="en-US" altLang="en-US"/>
              <a:pPr>
                <a:defRPr/>
              </a:pPr>
              <a:t>‹#›</a:t>
            </a:fld>
            <a:endParaRPr lang="en-US" altLang="en-US" dirty="0"/>
          </a:p>
        </p:txBody>
      </p:sp>
    </p:spTree>
    <p:extLst>
      <p:ext uri="{BB962C8B-B14F-4D97-AF65-F5344CB8AC3E}">
        <p14:creationId xmlns:p14="http://schemas.microsoft.com/office/powerpoint/2010/main" val="400569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defRPr sz="1200" dirty="0">
                <a:latin typeface="Arial" charset="0"/>
              </a:defRPr>
            </a:lvl1pPr>
          </a:lstStyle>
          <a:p>
            <a:pPr>
              <a:defRPr/>
            </a:pPr>
            <a:endParaRPr lang="en-US" altLang="en-US" dirty="0"/>
          </a:p>
        </p:txBody>
      </p:sp>
      <p:sp>
        <p:nvSpPr>
          <p:cNvPr id="17411"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defRPr sz="1200" dirty="0">
                <a:latin typeface="Arial" charset="0"/>
              </a:defRPr>
            </a:lvl1pPr>
          </a:lstStyle>
          <a:p>
            <a:pPr>
              <a:defRPr/>
            </a:pPr>
            <a:endParaRPr lang="en-US" altLang="en-US" dirty="0"/>
          </a:p>
        </p:txBody>
      </p:sp>
      <p:sp>
        <p:nvSpPr>
          <p:cNvPr id="17413" name="Rectangle 5"/>
          <p:cNvSpPr>
            <a:spLocks noGrp="1" noChangeArrowheads="1"/>
          </p:cNvSpPr>
          <p:nvPr>
            <p:ph type="body" sz="quarter" idx="3"/>
          </p:nvPr>
        </p:nvSpPr>
        <p:spPr bwMode="auto">
          <a:xfrm>
            <a:off x="935038" y="4429125"/>
            <a:ext cx="5140325" cy="41957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p:cNvSpPr>
            <a:spLocks noGrp="1" noChangeArrowheads="1"/>
          </p:cNvSpPr>
          <p:nvPr>
            <p:ph type="ftr" sz="quarter" idx="4"/>
          </p:nvPr>
        </p:nvSpPr>
        <p:spPr bwMode="auto">
          <a:xfrm>
            <a:off x="0" y="8858250"/>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defRPr sz="1200" dirty="0">
                <a:latin typeface="Arial" charset="0"/>
              </a:defRPr>
            </a:lvl1pPr>
          </a:lstStyle>
          <a:p>
            <a:pPr>
              <a:defRPr/>
            </a:pPr>
            <a:endParaRPr lang="en-US" altLang="en-US" dirty="0"/>
          </a:p>
        </p:txBody>
      </p:sp>
      <p:sp>
        <p:nvSpPr>
          <p:cNvPr id="17415" name="Rectangle 7"/>
          <p:cNvSpPr>
            <a:spLocks noGrp="1" noChangeArrowheads="1"/>
          </p:cNvSpPr>
          <p:nvPr>
            <p:ph type="sldNum" sz="quarter" idx="5"/>
          </p:nvPr>
        </p:nvSpPr>
        <p:spPr bwMode="auto">
          <a:xfrm>
            <a:off x="3971925" y="8858250"/>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Arial" charset="0"/>
              </a:defRPr>
            </a:lvl1pPr>
          </a:lstStyle>
          <a:p>
            <a:pPr>
              <a:defRPr/>
            </a:pPr>
            <a:fld id="{461A757A-E0D4-41A5-A147-836BA2E4E82A}" type="slidenum">
              <a:rPr lang="en-US" altLang="en-US"/>
              <a:pPr>
                <a:defRPr/>
              </a:pPr>
              <a:t>‹#›</a:t>
            </a:fld>
            <a:endParaRPr lang="en-US" altLang="en-US" dirty="0"/>
          </a:p>
        </p:txBody>
      </p:sp>
    </p:spTree>
    <p:extLst>
      <p:ext uri="{BB962C8B-B14F-4D97-AF65-F5344CB8AC3E}">
        <p14:creationId xmlns:p14="http://schemas.microsoft.com/office/powerpoint/2010/main" val="1870726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DF47CDFA-9B50-4FAD-B19D-5D3F9718BD1A}" type="slidenum">
              <a:rPr lang="en-US" altLang="en-US"/>
              <a:pPr>
                <a:defRPr/>
              </a:pPr>
              <a:t>‹#›</a:t>
            </a:fld>
            <a:endParaRPr lang="en-US" altLang="en-US" dirty="0"/>
          </a:p>
        </p:txBody>
      </p:sp>
    </p:spTree>
    <p:extLst>
      <p:ext uri="{BB962C8B-B14F-4D97-AF65-F5344CB8AC3E}">
        <p14:creationId xmlns:p14="http://schemas.microsoft.com/office/powerpoint/2010/main" val="410163017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BDA79B67-4D7A-44FA-95AF-193231B1424B}" type="slidenum">
              <a:rPr lang="en-US" altLang="en-US"/>
              <a:pPr>
                <a:defRPr/>
              </a:pPr>
              <a:t>‹#›</a:t>
            </a:fld>
            <a:endParaRPr lang="en-US" altLang="en-US" dirty="0"/>
          </a:p>
        </p:txBody>
      </p:sp>
    </p:spTree>
    <p:extLst>
      <p:ext uri="{BB962C8B-B14F-4D97-AF65-F5344CB8AC3E}">
        <p14:creationId xmlns:p14="http://schemas.microsoft.com/office/powerpoint/2010/main" val="425567284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538A6D3B-DA15-40D5-AE17-F7999643FE9C}" type="slidenum">
              <a:rPr lang="en-US" altLang="en-US"/>
              <a:pPr>
                <a:defRPr/>
              </a:pPr>
              <a:t>‹#›</a:t>
            </a:fld>
            <a:endParaRPr lang="en-US" altLang="en-US" dirty="0"/>
          </a:p>
        </p:txBody>
      </p:sp>
    </p:spTree>
    <p:extLst>
      <p:ext uri="{BB962C8B-B14F-4D97-AF65-F5344CB8AC3E}">
        <p14:creationId xmlns:p14="http://schemas.microsoft.com/office/powerpoint/2010/main" val="41911222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1"/>
            <a:ext cx="28702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
            <a:ext cx="84074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3B53C2FD-1DA9-4F51-858A-A8DAAB2FE4B3}" type="slidenum">
              <a:rPr lang="en-US" altLang="en-US"/>
              <a:pPr>
                <a:defRPr/>
              </a:pPr>
              <a:t>‹#›</a:t>
            </a:fld>
            <a:endParaRPr lang="en-US" altLang="en-US" dirty="0"/>
          </a:p>
        </p:txBody>
      </p:sp>
    </p:spTree>
    <p:extLst>
      <p:ext uri="{BB962C8B-B14F-4D97-AF65-F5344CB8AC3E}">
        <p14:creationId xmlns:p14="http://schemas.microsoft.com/office/powerpoint/2010/main" val="13246119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2000" y="0"/>
            <a:ext cx="10058400" cy="762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a:prstGeom prst="rect">
            <a:avLst/>
          </a:prstGeom>
        </p:spPr>
        <p:txBody>
          <a:bodyPr/>
          <a:lstStyle/>
          <a:p>
            <a:pPr lvl="0"/>
            <a:r>
              <a:rPr lang="en-US" noProof="0" dirty="0"/>
              <a:t>Click icon to add clip art</a:t>
            </a:r>
          </a:p>
        </p:txBody>
      </p:sp>
      <p:sp>
        <p:nvSpPr>
          <p:cNvPr id="5" name="Slide Number Placeholder 4"/>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A1C49B45-6248-456C-8AC5-C15E90A01311}" type="slidenum">
              <a:rPr lang="en-US" altLang="en-US"/>
              <a:pPr>
                <a:defRPr/>
              </a:pPr>
              <a:t>‹#›</a:t>
            </a:fld>
            <a:endParaRPr lang="en-US" altLang="en-US" dirty="0"/>
          </a:p>
        </p:txBody>
      </p:sp>
    </p:spTree>
    <p:extLst>
      <p:ext uri="{BB962C8B-B14F-4D97-AF65-F5344CB8AC3E}">
        <p14:creationId xmlns:p14="http://schemas.microsoft.com/office/powerpoint/2010/main" val="88831525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E258DC2-C524-4193-927B-9B66B8CB064F}" type="datetimeFigureOut">
              <a:rPr lang="en-US"/>
              <a:pPr>
                <a:defRPr/>
              </a:pPr>
              <a:t>10/9/2018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05FBA2-3DAD-41A4-955F-978BEFF15A45}" type="slidenum">
              <a:rPr lang="en-US"/>
              <a:pPr>
                <a:defRPr/>
              </a:pPr>
              <a:t>‹#›</a:t>
            </a:fld>
            <a:endParaRPr lang="en-US" dirty="0"/>
          </a:p>
        </p:txBody>
      </p:sp>
    </p:spTree>
    <p:extLst>
      <p:ext uri="{BB962C8B-B14F-4D97-AF65-F5344CB8AC3E}">
        <p14:creationId xmlns:p14="http://schemas.microsoft.com/office/powerpoint/2010/main" val="85111858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814B72-4A22-440D-9D3C-40BDD3B6E428}" type="datetimeFigureOut">
              <a:rPr lang="en-US"/>
              <a:pPr>
                <a:defRPr/>
              </a:pPr>
              <a:t>10/9/2018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4C9BD9-A6ED-48AF-85A1-29577FCA045A}" type="slidenum">
              <a:rPr lang="en-US"/>
              <a:pPr>
                <a:defRPr/>
              </a:pPr>
              <a:t>‹#›</a:t>
            </a:fld>
            <a:endParaRPr lang="en-US" dirty="0"/>
          </a:p>
        </p:txBody>
      </p:sp>
    </p:spTree>
    <p:extLst>
      <p:ext uri="{BB962C8B-B14F-4D97-AF65-F5344CB8AC3E}">
        <p14:creationId xmlns:p14="http://schemas.microsoft.com/office/powerpoint/2010/main" val="116270282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95071A-51AD-401A-8B91-09A05FCAA361}" type="datetimeFigureOut">
              <a:rPr lang="en-US"/>
              <a:pPr>
                <a:defRPr/>
              </a:pPr>
              <a:t>10/9/2018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C0EF68-DAEF-467D-8479-1F60F0620465}" type="slidenum">
              <a:rPr lang="en-US"/>
              <a:pPr>
                <a:defRPr/>
              </a:pPr>
              <a:t>‹#›</a:t>
            </a:fld>
            <a:endParaRPr lang="en-US" dirty="0"/>
          </a:p>
        </p:txBody>
      </p:sp>
    </p:spTree>
    <p:extLst>
      <p:ext uri="{BB962C8B-B14F-4D97-AF65-F5344CB8AC3E}">
        <p14:creationId xmlns:p14="http://schemas.microsoft.com/office/powerpoint/2010/main" val="393129611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FC7BCE-2D9B-4FF4-9E92-423F4F022C3F}" type="datetimeFigureOut">
              <a:rPr lang="en-US"/>
              <a:pPr>
                <a:defRPr/>
              </a:pPr>
              <a:t>10/9/2018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D258EE-D880-4D88-B5BB-763D51429C4E}" type="slidenum">
              <a:rPr lang="en-US"/>
              <a:pPr>
                <a:defRPr/>
              </a:pPr>
              <a:t>‹#›</a:t>
            </a:fld>
            <a:endParaRPr lang="en-US" dirty="0"/>
          </a:p>
        </p:txBody>
      </p:sp>
    </p:spTree>
    <p:extLst>
      <p:ext uri="{BB962C8B-B14F-4D97-AF65-F5344CB8AC3E}">
        <p14:creationId xmlns:p14="http://schemas.microsoft.com/office/powerpoint/2010/main" val="16011636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B6D979-28BC-43F4-9EDE-0F5D1884D855}" type="datetimeFigureOut">
              <a:rPr lang="en-US"/>
              <a:pPr>
                <a:defRPr/>
              </a:pPr>
              <a:t>10/9/2018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EBC8EE9-11F2-4327-B082-67C7CF522A8C}" type="slidenum">
              <a:rPr lang="en-US"/>
              <a:pPr>
                <a:defRPr/>
              </a:pPr>
              <a:t>‹#›</a:t>
            </a:fld>
            <a:endParaRPr lang="en-US" dirty="0"/>
          </a:p>
        </p:txBody>
      </p:sp>
    </p:spTree>
    <p:extLst>
      <p:ext uri="{BB962C8B-B14F-4D97-AF65-F5344CB8AC3E}">
        <p14:creationId xmlns:p14="http://schemas.microsoft.com/office/powerpoint/2010/main" val="291976289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2B1102-D68B-4475-9FAC-A099725364EE}" type="datetimeFigureOut">
              <a:rPr lang="en-US"/>
              <a:pPr>
                <a:defRPr/>
              </a:pPr>
              <a:t>10/9/2018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5B5F1E5-487E-4586-A85F-F52F31989C30}" type="slidenum">
              <a:rPr lang="en-US"/>
              <a:pPr>
                <a:defRPr/>
              </a:pPr>
              <a:t>‹#›</a:t>
            </a:fld>
            <a:endParaRPr lang="en-US" dirty="0"/>
          </a:p>
        </p:txBody>
      </p:sp>
    </p:spTree>
    <p:extLst>
      <p:ext uri="{BB962C8B-B14F-4D97-AF65-F5344CB8AC3E}">
        <p14:creationId xmlns:p14="http://schemas.microsoft.com/office/powerpoint/2010/main" val="221227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42265C8B-C146-4A09-A605-E88A79CA992E}" type="slidenum">
              <a:rPr lang="en-US" altLang="en-US"/>
              <a:pPr>
                <a:defRPr/>
              </a:pPr>
              <a:t>‹#›</a:t>
            </a:fld>
            <a:endParaRPr lang="en-US" altLang="en-US" dirty="0"/>
          </a:p>
        </p:txBody>
      </p:sp>
    </p:spTree>
    <p:extLst>
      <p:ext uri="{BB962C8B-B14F-4D97-AF65-F5344CB8AC3E}">
        <p14:creationId xmlns:p14="http://schemas.microsoft.com/office/powerpoint/2010/main" val="113432073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ECA3CB-8340-4A11-BF5E-9F4834859328}" type="datetimeFigureOut">
              <a:rPr lang="en-US"/>
              <a:pPr>
                <a:defRPr/>
              </a:pPr>
              <a:t>10/9/2018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99BC676-8202-407B-99FB-8F9FC08EBFF4}" type="slidenum">
              <a:rPr lang="en-US"/>
              <a:pPr>
                <a:defRPr/>
              </a:pPr>
              <a:t>‹#›</a:t>
            </a:fld>
            <a:endParaRPr lang="en-US" dirty="0"/>
          </a:p>
        </p:txBody>
      </p:sp>
    </p:spTree>
    <p:extLst>
      <p:ext uri="{BB962C8B-B14F-4D97-AF65-F5344CB8AC3E}">
        <p14:creationId xmlns:p14="http://schemas.microsoft.com/office/powerpoint/2010/main" val="309477726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6CCAE6-6772-41BC-A160-DCE8D15D9621}" type="datetimeFigureOut">
              <a:rPr lang="en-US"/>
              <a:pPr>
                <a:defRPr/>
              </a:pPr>
              <a:t>10/9/2018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C39E20-89CE-46E2-8696-90FD4A674854}" type="slidenum">
              <a:rPr lang="en-US"/>
              <a:pPr>
                <a:defRPr/>
              </a:pPr>
              <a:t>‹#›</a:t>
            </a:fld>
            <a:endParaRPr lang="en-US" dirty="0"/>
          </a:p>
        </p:txBody>
      </p:sp>
    </p:spTree>
    <p:extLst>
      <p:ext uri="{BB962C8B-B14F-4D97-AF65-F5344CB8AC3E}">
        <p14:creationId xmlns:p14="http://schemas.microsoft.com/office/powerpoint/2010/main" val="374625440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50DF16-F771-4D62-9AF1-9ACDD89664C6}" type="datetimeFigureOut">
              <a:rPr lang="en-US"/>
              <a:pPr>
                <a:defRPr/>
              </a:pPr>
              <a:t>10/9/2018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408D18-670F-490C-9B3A-1BF8606C0607}" type="slidenum">
              <a:rPr lang="en-US"/>
              <a:pPr>
                <a:defRPr/>
              </a:pPr>
              <a:t>‹#›</a:t>
            </a:fld>
            <a:endParaRPr lang="en-US" dirty="0"/>
          </a:p>
        </p:txBody>
      </p:sp>
    </p:spTree>
    <p:extLst>
      <p:ext uri="{BB962C8B-B14F-4D97-AF65-F5344CB8AC3E}">
        <p14:creationId xmlns:p14="http://schemas.microsoft.com/office/powerpoint/2010/main" val="172347083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B261BF-3020-452C-B97A-25A4118F863A}" type="datetimeFigureOut">
              <a:rPr lang="en-US"/>
              <a:pPr>
                <a:defRPr/>
              </a:pPr>
              <a:t>10/9/2018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109716-990A-4CB2-9702-4BAA044A4A8B}" type="slidenum">
              <a:rPr lang="en-US"/>
              <a:pPr>
                <a:defRPr/>
              </a:pPr>
              <a:t>‹#›</a:t>
            </a:fld>
            <a:endParaRPr lang="en-US" dirty="0"/>
          </a:p>
        </p:txBody>
      </p:sp>
    </p:spTree>
    <p:extLst>
      <p:ext uri="{BB962C8B-B14F-4D97-AF65-F5344CB8AC3E}">
        <p14:creationId xmlns:p14="http://schemas.microsoft.com/office/powerpoint/2010/main" val="123505659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53CB97-23A3-4788-984F-D89C0BEC1FEB}" type="datetimeFigureOut">
              <a:rPr lang="en-US"/>
              <a:pPr>
                <a:defRPr/>
              </a:pPr>
              <a:t>10/9/2018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45028B-A260-400A-B26C-65FE731A6112}" type="slidenum">
              <a:rPr lang="en-US"/>
              <a:pPr>
                <a:defRPr/>
              </a:pPr>
              <a:t>‹#›</a:t>
            </a:fld>
            <a:endParaRPr lang="en-US" dirty="0"/>
          </a:p>
        </p:txBody>
      </p:sp>
    </p:spTree>
    <p:extLst>
      <p:ext uri="{BB962C8B-B14F-4D97-AF65-F5344CB8AC3E}">
        <p14:creationId xmlns:p14="http://schemas.microsoft.com/office/powerpoint/2010/main" val="234815764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DC860D-B0BF-4061-A661-E1BCDD924A02}" type="datetimeFigureOut">
              <a:rPr lang="en-US"/>
              <a:pPr>
                <a:defRPr/>
              </a:pPr>
              <a:t>10/9/2018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F172763-4850-4C31-8BF1-FDFF8DA5F814}" type="slidenum">
              <a:rPr lang="en-US"/>
              <a:pPr>
                <a:defRPr/>
              </a:pPr>
              <a:t>‹#›</a:t>
            </a:fld>
            <a:endParaRPr lang="en-US" dirty="0"/>
          </a:p>
        </p:txBody>
      </p:sp>
    </p:spTree>
    <p:extLst>
      <p:ext uri="{BB962C8B-B14F-4D97-AF65-F5344CB8AC3E}">
        <p14:creationId xmlns:p14="http://schemas.microsoft.com/office/powerpoint/2010/main" val="179712787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4536783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CFF2C37C-8EC2-4D3C-8127-D1A44F8EE803}" type="slidenum">
              <a:rPr lang="en-US" altLang="en-US"/>
              <a:pPr>
                <a:defRPr/>
              </a:pPr>
              <a:t>‹#›</a:t>
            </a:fld>
            <a:endParaRPr lang="en-US" altLang="en-US" dirty="0"/>
          </a:p>
        </p:txBody>
      </p:sp>
    </p:spTree>
    <p:extLst>
      <p:ext uri="{BB962C8B-B14F-4D97-AF65-F5344CB8AC3E}">
        <p14:creationId xmlns:p14="http://schemas.microsoft.com/office/powerpoint/2010/main" val="409884384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6BF8FB4A-6E2A-4F62-873C-7DCB13E087F7}" type="slidenum">
              <a:rPr lang="en-US" altLang="en-US"/>
              <a:pPr>
                <a:defRPr/>
              </a:pPr>
              <a:t>‹#›</a:t>
            </a:fld>
            <a:endParaRPr lang="en-US" altLang="en-US" dirty="0"/>
          </a:p>
        </p:txBody>
      </p:sp>
    </p:spTree>
    <p:extLst>
      <p:ext uri="{BB962C8B-B14F-4D97-AF65-F5344CB8AC3E}">
        <p14:creationId xmlns:p14="http://schemas.microsoft.com/office/powerpoint/2010/main" val="185236048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DA289B19-84F9-44F2-AA6B-D9C56DBF48E2}" type="slidenum">
              <a:rPr lang="en-US" altLang="en-US"/>
              <a:pPr>
                <a:defRPr/>
              </a:pPr>
              <a:t>‹#›</a:t>
            </a:fld>
            <a:endParaRPr lang="en-US" altLang="en-US" dirty="0"/>
          </a:p>
        </p:txBody>
      </p:sp>
    </p:spTree>
    <p:extLst>
      <p:ext uri="{BB962C8B-B14F-4D97-AF65-F5344CB8AC3E}">
        <p14:creationId xmlns:p14="http://schemas.microsoft.com/office/powerpoint/2010/main" val="21447000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2132386D-1388-4D9A-A32E-6D9D58F98570}" type="slidenum">
              <a:rPr lang="en-US" altLang="en-US"/>
              <a:pPr>
                <a:defRPr/>
              </a:pPr>
              <a:t>‹#›</a:t>
            </a:fld>
            <a:endParaRPr lang="en-US" altLang="en-US" dirty="0"/>
          </a:p>
        </p:txBody>
      </p:sp>
    </p:spTree>
    <p:extLst>
      <p:ext uri="{BB962C8B-B14F-4D97-AF65-F5344CB8AC3E}">
        <p14:creationId xmlns:p14="http://schemas.microsoft.com/office/powerpoint/2010/main" val="372202256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3E00A268-6293-4BEC-9A7A-A78345400A25}" type="slidenum">
              <a:rPr lang="en-US" altLang="en-US"/>
              <a:pPr>
                <a:defRPr/>
              </a:pPr>
              <a:t>‹#›</a:t>
            </a:fld>
            <a:endParaRPr lang="en-US" altLang="en-US" dirty="0"/>
          </a:p>
        </p:txBody>
      </p:sp>
    </p:spTree>
    <p:extLst>
      <p:ext uri="{BB962C8B-B14F-4D97-AF65-F5344CB8AC3E}">
        <p14:creationId xmlns:p14="http://schemas.microsoft.com/office/powerpoint/2010/main" val="127590314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noChangeArrowheads="1"/>
          </p:cNvSpPr>
          <p:nvPr>
            <p:ph type="sldNum" sz="quarter" idx="10"/>
          </p:nvPr>
        </p:nvSpPr>
        <p:spPr>
          <a:xfrm>
            <a:off x="8737600" y="6245225"/>
            <a:ext cx="2844800" cy="476250"/>
          </a:xfrm>
          <a:prstGeom prst="rect">
            <a:avLst/>
          </a:prstGeom>
        </p:spPr>
        <p:txBody>
          <a:bodyPr/>
          <a:lstStyle>
            <a:lvl1pPr>
              <a:defRPr/>
            </a:lvl1pPr>
          </a:lstStyle>
          <a:p>
            <a:pPr>
              <a:defRPr/>
            </a:pPr>
            <a:fld id="{CDEEED9E-60AF-47BC-B664-F8DAC7DB8C27}" type="slidenum">
              <a:rPr lang="en-US" altLang="en-US"/>
              <a:pPr>
                <a:defRPr/>
              </a:pPr>
              <a:t>‹#›</a:t>
            </a:fld>
            <a:endParaRPr lang="en-US" altLang="en-US" dirty="0"/>
          </a:p>
        </p:txBody>
      </p:sp>
    </p:spTree>
    <p:extLst>
      <p:ext uri="{BB962C8B-B14F-4D97-AF65-F5344CB8AC3E}">
        <p14:creationId xmlns:p14="http://schemas.microsoft.com/office/powerpoint/2010/main" val="113897819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alphaModFix amt="19000"/>
            <a:lum/>
          </a:blip>
          <a:srcRect/>
          <a:stretch>
            <a:fillRect l="-21000" r="-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5600" y="0"/>
            <a:ext cx="904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8" name="Picture 7">
            <a:extLst>
              <a:ext uri="{FF2B5EF4-FFF2-40B4-BE49-F238E27FC236}">
                <a16:creationId xmlns:a16="http://schemas.microsoft.com/office/drawing/2014/main" id="{F69D4088-E16B-B54A-A4F9-A8120A0264F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202988"/>
            <a:ext cx="1397212" cy="1397212"/>
          </a:xfrm>
          <a:prstGeom prst="rect">
            <a:avLst/>
          </a:prstGeom>
        </p:spPr>
      </p:pic>
      <p:pic>
        <p:nvPicPr>
          <p:cNvPr id="9" name="Picture 8">
            <a:extLst>
              <a:ext uri="{FF2B5EF4-FFF2-40B4-BE49-F238E27FC236}">
                <a16:creationId xmlns:a16="http://schemas.microsoft.com/office/drawing/2014/main" id="{58A54D1E-90F2-1E40-8E78-F5FFB8EA086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820400" y="63394"/>
            <a:ext cx="1236284" cy="1676400"/>
          </a:xfrm>
          <a:prstGeom prst="rect">
            <a:avLst/>
          </a:prstGeom>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ransition spd="slow"/>
  <p:txStyles>
    <p:titleStyle>
      <a:lvl1pPr algn="ctr" rtl="0" eaLnBrk="0" fontAlgn="base" hangingPunct="0">
        <a:spcBef>
          <a:spcPct val="0"/>
        </a:spcBef>
        <a:spcAft>
          <a:spcPct val="0"/>
        </a:spcAft>
        <a:defRPr sz="4200" b="1">
          <a:solidFill>
            <a:srgbClr val="000000"/>
          </a:solidFill>
          <a:latin typeface="+mj-lt"/>
          <a:ea typeface="+mj-ea"/>
          <a:cs typeface="+mj-cs"/>
        </a:defRPr>
      </a:lvl1pPr>
      <a:lvl2pPr algn="ctr" rtl="0" eaLnBrk="0" fontAlgn="base" hangingPunct="0">
        <a:spcBef>
          <a:spcPct val="0"/>
        </a:spcBef>
        <a:spcAft>
          <a:spcPct val="0"/>
        </a:spcAft>
        <a:defRPr sz="4200" b="1">
          <a:solidFill>
            <a:srgbClr val="000000"/>
          </a:solidFill>
          <a:latin typeface="Calibri" pitchFamily="34" charset="0"/>
        </a:defRPr>
      </a:lvl2pPr>
      <a:lvl3pPr algn="ctr" rtl="0" eaLnBrk="0" fontAlgn="base" hangingPunct="0">
        <a:spcBef>
          <a:spcPct val="0"/>
        </a:spcBef>
        <a:spcAft>
          <a:spcPct val="0"/>
        </a:spcAft>
        <a:defRPr sz="4200" b="1">
          <a:solidFill>
            <a:srgbClr val="000000"/>
          </a:solidFill>
          <a:latin typeface="Calibri" pitchFamily="34" charset="0"/>
        </a:defRPr>
      </a:lvl3pPr>
      <a:lvl4pPr algn="ctr" rtl="0" eaLnBrk="0" fontAlgn="base" hangingPunct="0">
        <a:spcBef>
          <a:spcPct val="0"/>
        </a:spcBef>
        <a:spcAft>
          <a:spcPct val="0"/>
        </a:spcAft>
        <a:defRPr sz="4200" b="1">
          <a:solidFill>
            <a:srgbClr val="000000"/>
          </a:solidFill>
          <a:latin typeface="Calibri" pitchFamily="34" charset="0"/>
        </a:defRPr>
      </a:lvl4pPr>
      <a:lvl5pPr algn="ctr" rtl="0" eaLnBrk="0" fontAlgn="base" hangingPunct="0">
        <a:spcBef>
          <a:spcPct val="0"/>
        </a:spcBef>
        <a:spcAft>
          <a:spcPct val="0"/>
        </a:spcAft>
        <a:defRPr sz="4200" b="1">
          <a:solidFill>
            <a:srgbClr val="000000"/>
          </a:solidFill>
          <a:latin typeface="Calibri" pitchFamily="34" charset="0"/>
        </a:defRPr>
      </a:lvl5pPr>
      <a:lvl6pPr marL="457200" algn="ctr" rtl="0" eaLnBrk="1" fontAlgn="base" hangingPunct="1">
        <a:spcBef>
          <a:spcPct val="0"/>
        </a:spcBef>
        <a:spcAft>
          <a:spcPct val="0"/>
        </a:spcAft>
        <a:defRPr sz="4200" b="1">
          <a:solidFill>
            <a:srgbClr val="000000"/>
          </a:solidFill>
          <a:latin typeface="Arial" charset="0"/>
        </a:defRPr>
      </a:lvl6pPr>
      <a:lvl7pPr marL="914400" algn="ctr" rtl="0" eaLnBrk="1" fontAlgn="base" hangingPunct="1">
        <a:spcBef>
          <a:spcPct val="0"/>
        </a:spcBef>
        <a:spcAft>
          <a:spcPct val="0"/>
        </a:spcAft>
        <a:defRPr sz="4200" b="1">
          <a:solidFill>
            <a:srgbClr val="000000"/>
          </a:solidFill>
          <a:latin typeface="Arial" charset="0"/>
        </a:defRPr>
      </a:lvl7pPr>
      <a:lvl8pPr marL="1371600" algn="ctr" rtl="0" eaLnBrk="1" fontAlgn="base" hangingPunct="1">
        <a:spcBef>
          <a:spcPct val="0"/>
        </a:spcBef>
        <a:spcAft>
          <a:spcPct val="0"/>
        </a:spcAft>
        <a:defRPr sz="4200" b="1">
          <a:solidFill>
            <a:srgbClr val="000000"/>
          </a:solidFill>
          <a:latin typeface="Arial" charset="0"/>
        </a:defRPr>
      </a:lvl8pPr>
      <a:lvl9pPr marL="1828800" algn="ctr"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eaLnBrk="1" fontAlgn="base" hangingPunct="1">
        <a:spcBef>
          <a:spcPct val="20000"/>
        </a:spcBef>
        <a:spcAft>
          <a:spcPct val="0"/>
        </a:spcAft>
        <a:buChar char="»"/>
        <a:defRPr>
          <a:solidFill>
            <a:srgbClr val="000066"/>
          </a:solidFill>
          <a:latin typeface="+mn-lt"/>
        </a:defRPr>
      </a:lvl6pPr>
      <a:lvl7pPr marL="2971800" indent="-228600" algn="l" rtl="0" eaLnBrk="1" fontAlgn="base" hangingPunct="1">
        <a:spcBef>
          <a:spcPct val="20000"/>
        </a:spcBef>
        <a:spcAft>
          <a:spcPct val="0"/>
        </a:spcAft>
        <a:buChar char="»"/>
        <a:defRPr>
          <a:solidFill>
            <a:srgbClr val="000066"/>
          </a:solidFill>
          <a:latin typeface="+mn-lt"/>
        </a:defRPr>
      </a:lvl7pPr>
      <a:lvl8pPr marL="3429000" indent="-228600" algn="l" rtl="0" eaLnBrk="1" fontAlgn="base" hangingPunct="1">
        <a:spcBef>
          <a:spcPct val="20000"/>
        </a:spcBef>
        <a:spcAft>
          <a:spcPct val="0"/>
        </a:spcAft>
        <a:buChar char="»"/>
        <a:defRPr>
          <a:solidFill>
            <a:srgbClr val="000066"/>
          </a:solidFill>
          <a:latin typeface="+mn-lt"/>
        </a:defRPr>
      </a:lvl8pPr>
      <a:lvl9pPr marL="3886200" indent="-228600" algn="l" rtl="0" eaLnBrk="1" fontAlgn="base" hangingPunct="1">
        <a:spcBef>
          <a:spcPct val="20000"/>
        </a:spcBef>
        <a:spcAft>
          <a:spcPct val="0"/>
        </a:spcAft>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alphaModFix amt="19000"/>
            <a:lum/>
          </a:blip>
          <a:srcRect/>
          <a:stretch>
            <a:fillRect l="-21000" r="-2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64A58CE-70E5-4D6F-9CFE-FF68E3F18AC2}" type="datetimeFigureOut">
              <a:rPr lang="en-US"/>
              <a:pPr>
                <a:defRPr/>
              </a:pPr>
              <a:t>10/9/2018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2EF6BA-BE3D-42FA-8A96-525B738510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m\Documents\2015 EDS Palermo, Italy-Geothermal\_DSC0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6200"/>
            <a:ext cx="12192000" cy="2308324"/>
          </a:xfrm>
          <a:prstGeom prst="rect">
            <a:avLst/>
          </a:prstGeom>
          <a:noFill/>
        </p:spPr>
        <p:txBody>
          <a:bodyPr wrap="square" rtlCol="0">
            <a:spAutoFit/>
          </a:bodyPr>
          <a:lstStyle/>
          <a:p>
            <a:pPr algn="ctr"/>
            <a:r>
              <a:rPr lang="en-US" sz="3600" b="1" dirty="0">
                <a:solidFill>
                  <a:srgbClr val="FF0000"/>
                </a:solidFill>
              </a:rPr>
              <a:t>Linking Geothermal Electricity Generation with Multiple Desalination Processes and Aquifer Storage and Recovery: A method to reduce fossil fuels use and the carbon footprint of many global regions</a:t>
            </a:r>
            <a:endParaRPr lang="en-US" sz="3600" dirty="0">
              <a:solidFill>
                <a:srgbClr val="FF0000"/>
              </a:solidFill>
            </a:endParaRPr>
          </a:p>
        </p:txBody>
      </p:sp>
      <p:sp>
        <p:nvSpPr>
          <p:cNvPr id="5" name="Rectangle 4"/>
          <p:cNvSpPr/>
          <p:nvPr/>
        </p:nvSpPr>
        <p:spPr>
          <a:xfrm>
            <a:off x="1462863" y="2997776"/>
            <a:ext cx="9144000" cy="2086725"/>
          </a:xfrm>
          <a:prstGeom prst="rect">
            <a:avLst/>
          </a:prstGeom>
        </p:spPr>
        <p:txBody>
          <a:bodyPr wrap="square">
            <a:spAutoFit/>
          </a:bodyPr>
          <a:lstStyle/>
          <a:p>
            <a:pPr algn="ctr">
              <a:lnSpc>
                <a:spcPct val="90000"/>
              </a:lnSpc>
            </a:pPr>
            <a:r>
              <a:rPr lang="en-US" sz="2400" b="1" dirty="0">
                <a:solidFill>
                  <a:srgbClr val="FFFF00"/>
                </a:solidFill>
                <a:latin typeface="Calibri" pitchFamily="34" charset="0"/>
              </a:rPr>
              <a:t>Thomas M. Missimer</a:t>
            </a:r>
            <a:r>
              <a:rPr lang="en-US" sz="2400" b="1" baseline="30000" dirty="0">
                <a:solidFill>
                  <a:srgbClr val="FFFF00"/>
                </a:solidFill>
                <a:latin typeface="Calibri" pitchFamily="34" charset="0"/>
              </a:rPr>
              <a:t>1</a:t>
            </a:r>
            <a:r>
              <a:rPr lang="en-US" sz="2400" b="1" dirty="0">
                <a:solidFill>
                  <a:srgbClr val="FFFF00"/>
                </a:solidFill>
                <a:latin typeface="Calibri" pitchFamily="34" charset="0"/>
              </a:rPr>
              <a:t>, Peter Michael</a:t>
            </a:r>
            <a:r>
              <a:rPr lang="en-US" sz="2400" b="1" baseline="30000" dirty="0">
                <a:solidFill>
                  <a:srgbClr val="FFFF00"/>
                </a:solidFill>
                <a:latin typeface="Calibri" pitchFamily="34" charset="0"/>
              </a:rPr>
              <a:t>1</a:t>
            </a:r>
            <a:r>
              <a:rPr lang="en-US" sz="2400" b="1" dirty="0">
                <a:solidFill>
                  <a:srgbClr val="FFFF00"/>
                </a:solidFill>
                <a:latin typeface="Calibri" pitchFamily="34" charset="0"/>
              </a:rPr>
              <a:t>, Kim Choon Ng</a:t>
            </a:r>
            <a:r>
              <a:rPr lang="en-US" sz="2400" b="1" baseline="30000" dirty="0">
                <a:solidFill>
                  <a:srgbClr val="FFFF00"/>
                </a:solidFill>
                <a:latin typeface="Calibri" pitchFamily="34" charset="0"/>
              </a:rPr>
              <a:t>2</a:t>
            </a:r>
            <a:r>
              <a:rPr lang="en-US" sz="2400" b="1" dirty="0">
                <a:solidFill>
                  <a:srgbClr val="FFFF00"/>
                </a:solidFill>
                <a:latin typeface="Calibri" pitchFamily="34" charset="0"/>
              </a:rPr>
              <a:t> </a:t>
            </a:r>
          </a:p>
          <a:p>
            <a:pPr algn="ctr">
              <a:lnSpc>
                <a:spcPct val="90000"/>
              </a:lnSpc>
            </a:pPr>
            <a:r>
              <a:rPr lang="en-US" sz="2400" b="1" baseline="30000" dirty="0">
                <a:solidFill>
                  <a:srgbClr val="FFFF00"/>
                </a:solidFill>
                <a:latin typeface="Calibri" pitchFamily="34" charset="0"/>
              </a:rPr>
              <a:t>1</a:t>
            </a:r>
            <a:r>
              <a:rPr lang="en-US" sz="2400" b="1" dirty="0">
                <a:solidFill>
                  <a:srgbClr val="FFFF00"/>
                </a:solidFill>
                <a:latin typeface="Calibri" pitchFamily="34" charset="0"/>
              </a:rPr>
              <a:t>Florida Gulf Coast University</a:t>
            </a:r>
          </a:p>
          <a:p>
            <a:pPr algn="ctr">
              <a:lnSpc>
                <a:spcPct val="90000"/>
              </a:lnSpc>
            </a:pPr>
            <a:r>
              <a:rPr lang="en-US" sz="2400" b="1" dirty="0">
                <a:solidFill>
                  <a:srgbClr val="FFFF00"/>
                </a:solidFill>
                <a:latin typeface="Calibri" pitchFamily="34" charset="0"/>
              </a:rPr>
              <a:t>U. A. Whitaker College of Engineering</a:t>
            </a:r>
          </a:p>
          <a:p>
            <a:pPr algn="ctr">
              <a:lnSpc>
                <a:spcPct val="90000"/>
              </a:lnSpc>
            </a:pPr>
            <a:r>
              <a:rPr lang="en-US" sz="2400" b="1" dirty="0">
                <a:solidFill>
                  <a:srgbClr val="FFFF00"/>
                </a:solidFill>
                <a:latin typeface="Calibri" pitchFamily="34" charset="0"/>
              </a:rPr>
              <a:t>Emergent Technologies Institute</a:t>
            </a:r>
          </a:p>
          <a:p>
            <a:pPr algn="ctr">
              <a:lnSpc>
                <a:spcPct val="90000"/>
              </a:lnSpc>
            </a:pPr>
            <a:r>
              <a:rPr lang="en-US" sz="2400" b="1" baseline="30000" dirty="0">
                <a:solidFill>
                  <a:srgbClr val="FFFF00"/>
                </a:solidFill>
                <a:latin typeface="Calibri" pitchFamily="34" charset="0"/>
              </a:rPr>
              <a:t>2</a:t>
            </a:r>
            <a:r>
              <a:rPr lang="en-US" sz="2400" b="1" dirty="0">
                <a:solidFill>
                  <a:srgbClr val="FFFF00"/>
                </a:solidFill>
                <a:latin typeface="Calibri" pitchFamily="34" charset="0"/>
              </a:rPr>
              <a:t>King Abdullah University of Science and Technology</a:t>
            </a:r>
          </a:p>
          <a:p>
            <a:pPr algn="ctr">
              <a:lnSpc>
                <a:spcPct val="90000"/>
              </a:lnSpc>
            </a:pPr>
            <a:r>
              <a:rPr lang="en-US" sz="2400" b="1" dirty="0">
                <a:solidFill>
                  <a:srgbClr val="FFFF00"/>
                </a:solidFill>
                <a:latin typeface="Calibri" pitchFamily="34" charset="0"/>
              </a:rPr>
              <a:t>Water Desalination and Reuse Center</a:t>
            </a:r>
          </a:p>
        </p:txBody>
      </p:sp>
      <p:sp>
        <p:nvSpPr>
          <p:cNvPr id="6" name="TextBox 5"/>
          <p:cNvSpPr txBox="1"/>
          <p:nvPr/>
        </p:nvSpPr>
        <p:spPr>
          <a:xfrm>
            <a:off x="1805763" y="5600650"/>
            <a:ext cx="84582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FFFF00"/>
                </a:solidFill>
                <a:latin typeface="+mj-lt"/>
                <a:cs typeface="Arial" charset="0"/>
              </a:rPr>
              <a:t>Geological Society of America </a:t>
            </a:r>
          </a:p>
          <a:p>
            <a:pPr algn="ctr"/>
            <a:r>
              <a:rPr lang="en-US" sz="2000" b="1" dirty="0">
                <a:solidFill>
                  <a:srgbClr val="FFFF00"/>
                </a:solidFill>
                <a:latin typeface="+mj-lt"/>
                <a:cs typeface="Arial" charset="0"/>
              </a:rPr>
              <a:t>Indianapolis, Indiana</a:t>
            </a:r>
          </a:p>
          <a:p>
            <a:pPr algn="ctr"/>
            <a:r>
              <a:rPr lang="en-US" sz="2000" b="1" dirty="0">
                <a:solidFill>
                  <a:srgbClr val="FFFF00"/>
                </a:solidFill>
                <a:latin typeface="+mj-lt"/>
                <a:cs typeface="Arial" charset="0"/>
              </a:rPr>
              <a:t>November 3-7, 2018</a:t>
            </a:r>
          </a:p>
        </p:txBody>
      </p:sp>
      <p:sp>
        <p:nvSpPr>
          <p:cNvPr id="7" name="TextBox 6">
            <a:extLst>
              <a:ext uri="{FF2B5EF4-FFF2-40B4-BE49-F238E27FC236}">
                <a16:creationId xmlns:a16="http://schemas.microsoft.com/office/drawing/2014/main" id="{DF260BDA-671B-9D43-A7EB-8B8C4EA378F7}"/>
              </a:ext>
            </a:extLst>
          </p:cNvPr>
          <p:cNvSpPr txBox="1"/>
          <p:nvPr/>
        </p:nvSpPr>
        <p:spPr>
          <a:xfrm>
            <a:off x="151544" y="6366302"/>
            <a:ext cx="3048000" cy="415498"/>
          </a:xfrm>
          <a:prstGeom prst="rect">
            <a:avLst/>
          </a:prstGeom>
          <a:solidFill>
            <a:schemeClr val="bg1"/>
          </a:solidFill>
        </p:spPr>
        <p:txBody>
          <a:bodyPr wrap="square" rtlCol="0">
            <a:spAutoFit/>
          </a:bodyPr>
          <a:lstStyle/>
          <a:p>
            <a:pPr algn="ctr"/>
            <a:r>
              <a:rPr lang="en-US" sz="1050" b="1" dirty="0">
                <a:latin typeface="+mn-lt"/>
              </a:rPr>
              <a:t>Renewable Energy Electricity Generation and Desalination</a:t>
            </a:r>
          </a:p>
        </p:txBody>
      </p:sp>
    </p:spTree>
    <p:extLst>
      <p:ext uri="{BB962C8B-B14F-4D97-AF65-F5344CB8AC3E}">
        <p14:creationId xmlns:p14="http://schemas.microsoft.com/office/powerpoint/2010/main" val="394574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981200" y="24829"/>
            <a:ext cx="8077200" cy="1447800"/>
          </a:xfrm>
          <a:solidFill>
            <a:srgbClr val="00B0F0"/>
          </a:solidFill>
        </p:spPr>
        <p:txBody>
          <a:bodyPr/>
          <a:lstStyle/>
          <a:p>
            <a:r>
              <a:rPr lang="en-US" sz="3600" dirty="0"/>
              <a:t>Full Process Integration with Side Streams of Steam</a:t>
            </a:r>
          </a:p>
        </p:txBody>
      </p:sp>
      <p:pic>
        <p:nvPicPr>
          <p:cNvPr id="5" name="Picture 2" descr="C:\Users\MISSIMTM\Documents\2014 Desalination-A novel link between geothermal electricity generation and desalination\Figure 4 Geothermal powered ADMED cycle (V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57218"/>
            <a:ext cx="7131879"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79679" y="2809801"/>
            <a:ext cx="3459921" cy="2246769"/>
          </a:xfrm>
          <a:prstGeom prst="rect">
            <a:avLst/>
          </a:prstGeom>
          <a:noFill/>
        </p:spPr>
        <p:txBody>
          <a:bodyPr wrap="square" rtlCol="0">
            <a:spAutoFit/>
          </a:bodyPr>
          <a:lstStyle/>
          <a:p>
            <a:r>
              <a:rPr lang="en-US" sz="2800" b="1" dirty="0">
                <a:solidFill>
                  <a:srgbClr val="000066"/>
                </a:solidFill>
                <a:latin typeface="+mn-lt"/>
              </a:rPr>
              <a:t>Key design aspects conclude optimal water temperatures recovery at 180° C and injection at 65° C.</a:t>
            </a:r>
          </a:p>
        </p:txBody>
      </p:sp>
    </p:spTree>
    <p:extLst>
      <p:ext uri="{BB962C8B-B14F-4D97-AF65-F5344CB8AC3E}">
        <p14:creationId xmlns:p14="http://schemas.microsoft.com/office/powerpoint/2010/main" val="147306887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00200" y="6114"/>
            <a:ext cx="9067800" cy="1649979"/>
          </a:xfrm>
          <a:solidFill>
            <a:srgbClr val="00B0F0"/>
          </a:solidFill>
        </p:spPr>
        <p:txBody>
          <a:bodyPr/>
          <a:lstStyle/>
          <a:p>
            <a:r>
              <a:rPr lang="en-US" sz="3600" dirty="0">
                <a:solidFill>
                  <a:schemeClr val="tx1"/>
                </a:solidFill>
              </a:rPr>
              <a:t>Maximum Efficiency Geothermal-Powered Electric Generation , Desalination, and Water Storage</a:t>
            </a:r>
          </a:p>
        </p:txBody>
      </p:sp>
      <p:pic>
        <p:nvPicPr>
          <p:cNvPr id="5" name="Picture 2" descr="C:\Users\MISSIMTM\Documents\2014 Desalination-A novel link between geothermal electricity generation and desalination\Figure 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800285"/>
            <a:ext cx="7543800" cy="4730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668896"/>
            <a:ext cx="4648200" cy="830997"/>
          </a:xfrm>
          <a:prstGeom prst="rect">
            <a:avLst/>
          </a:prstGeom>
          <a:noFill/>
        </p:spPr>
        <p:txBody>
          <a:bodyPr wrap="square" rtlCol="0">
            <a:spAutoFit/>
          </a:bodyPr>
          <a:lstStyle/>
          <a:p>
            <a:pPr algn="ctr"/>
            <a:r>
              <a:rPr lang="en-US" sz="2400" b="1" dirty="0">
                <a:solidFill>
                  <a:srgbClr val="FF0000"/>
                </a:solidFill>
                <a:latin typeface="+mn-lt"/>
              </a:rPr>
              <a:t>The electricity generation-desalination-water storage campus</a:t>
            </a:r>
          </a:p>
        </p:txBody>
      </p:sp>
      <p:sp>
        <p:nvSpPr>
          <p:cNvPr id="4" name="TextBox 3">
            <a:extLst>
              <a:ext uri="{FF2B5EF4-FFF2-40B4-BE49-F238E27FC236}">
                <a16:creationId xmlns:a16="http://schemas.microsoft.com/office/drawing/2014/main" id="{A2D533AF-459F-4D56-8B24-AED7C0DFC2F3}"/>
              </a:ext>
            </a:extLst>
          </p:cNvPr>
          <p:cNvSpPr txBox="1"/>
          <p:nvPr/>
        </p:nvSpPr>
        <p:spPr>
          <a:xfrm>
            <a:off x="7620000" y="2088008"/>
            <a:ext cx="4572000" cy="4154984"/>
          </a:xfrm>
          <a:prstGeom prst="rect">
            <a:avLst/>
          </a:prstGeom>
          <a:noFill/>
        </p:spPr>
        <p:txBody>
          <a:bodyPr wrap="square" rtlCol="0">
            <a:spAutoFit/>
          </a:bodyPr>
          <a:lstStyle/>
          <a:p>
            <a:r>
              <a:rPr lang="en-US" sz="2400" b="1" dirty="0">
                <a:solidFill>
                  <a:srgbClr val="000066"/>
                </a:solidFill>
                <a:latin typeface="+mn-lt"/>
              </a:rPr>
              <a:t>The aquifer storage and recovery component of the system allows the facility to operate at the most efficient level by storing water during low demand periods and for plant maintenance down time.  In addition storage enable higher plant utilization factor.  Higher utilization factor means the overall plant size can be lowered by 10-20%.</a:t>
            </a:r>
          </a:p>
        </p:txBody>
      </p:sp>
    </p:spTree>
    <p:extLst>
      <p:ext uri="{BB962C8B-B14F-4D97-AF65-F5344CB8AC3E}">
        <p14:creationId xmlns:p14="http://schemas.microsoft.com/office/powerpoint/2010/main" val="161326077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38300" y="5137"/>
            <a:ext cx="8915400" cy="1447800"/>
          </a:xfrm>
          <a:solidFill>
            <a:srgbClr val="00B0F0"/>
          </a:solidFill>
        </p:spPr>
        <p:txBody>
          <a:bodyPr/>
          <a:lstStyle/>
          <a:p>
            <a:r>
              <a:rPr lang="en-US" sz="4000" dirty="0"/>
              <a:t>Cost of Hot-Dry Rock Electricity Development (Stand Alone)</a:t>
            </a:r>
          </a:p>
        </p:txBody>
      </p:sp>
      <p:sp>
        <p:nvSpPr>
          <p:cNvPr id="15363" name="Subtitle 2"/>
          <p:cNvSpPr>
            <a:spLocks noGrp="1"/>
          </p:cNvSpPr>
          <p:nvPr>
            <p:ph type="subTitle" idx="1"/>
          </p:nvPr>
        </p:nvSpPr>
        <p:spPr bwMode="auto">
          <a:xfrm>
            <a:off x="152400" y="1828800"/>
            <a:ext cx="118872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spcBef>
                <a:spcPts val="0"/>
              </a:spcBef>
              <a:buFont typeface="Wingdings" pitchFamily="2" charset="2"/>
              <a:buChar char="§"/>
            </a:pPr>
            <a:r>
              <a:rPr lang="en-US" sz="3000" b="1" dirty="0"/>
              <a:t>One of the objections to hot-dry rock electricity development has been the cost which is higher in stand-alone facilities compared to use of fossil fuel powered plants.</a:t>
            </a:r>
          </a:p>
          <a:p>
            <a:pPr algn="l">
              <a:spcBef>
                <a:spcPts val="0"/>
              </a:spcBef>
            </a:pPr>
            <a:endParaRPr lang="en-US" sz="3000" b="1" dirty="0"/>
          </a:p>
          <a:p>
            <a:pPr marL="457200" indent="-457200" algn="l">
              <a:spcBef>
                <a:spcPts val="0"/>
              </a:spcBef>
              <a:buFont typeface="Wingdings" pitchFamily="2" charset="2"/>
              <a:buChar char="§"/>
            </a:pPr>
            <a:r>
              <a:rPr lang="en-US" sz="3000" b="1" dirty="0"/>
              <a:t>Linking desalination of seawater with electricity generation provides a higher cost-benefit ratio for the combined processes.</a:t>
            </a:r>
          </a:p>
          <a:p>
            <a:pPr algn="l">
              <a:spcBef>
                <a:spcPts val="0"/>
              </a:spcBef>
            </a:pPr>
            <a:endParaRPr lang="en-US" sz="3000" b="1" dirty="0"/>
          </a:p>
          <a:p>
            <a:pPr marL="457200" indent="-457200" algn="l">
              <a:spcBef>
                <a:spcPts val="0"/>
              </a:spcBef>
              <a:buFont typeface="Wingdings" pitchFamily="2" charset="2"/>
              <a:buChar char="§"/>
            </a:pPr>
            <a:r>
              <a:rPr lang="en-US" sz="3000" b="1" dirty="0"/>
              <a:t>Exhaust gas and greenhouse gas generation for the combined facilities is very low compared to conversion processes using fossil fuels and even solar electricity generation with battery storage.</a:t>
            </a:r>
            <a:endParaRPr lang="en-US" sz="3000" dirty="0"/>
          </a:p>
        </p:txBody>
      </p:sp>
    </p:spTree>
    <p:extLst>
      <p:ext uri="{BB962C8B-B14F-4D97-AF65-F5344CB8AC3E}">
        <p14:creationId xmlns:p14="http://schemas.microsoft.com/office/powerpoint/2010/main" val="224880686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705100" y="0"/>
            <a:ext cx="6781800" cy="1447800"/>
          </a:xfrm>
          <a:solidFill>
            <a:srgbClr val="00B0F0"/>
          </a:solidFill>
        </p:spPr>
        <p:txBody>
          <a:bodyPr/>
          <a:lstStyle/>
          <a:p>
            <a:r>
              <a:rPr lang="en-US" sz="4000" dirty="0"/>
              <a:t>Conclusions</a:t>
            </a:r>
          </a:p>
        </p:txBody>
      </p:sp>
      <p:sp>
        <p:nvSpPr>
          <p:cNvPr id="15363" name="Subtitle 2"/>
          <p:cNvSpPr>
            <a:spLocks noGrp="1"/>
          </p:cNvSpPr>
          <p:nvPr>
            <p:ph type="subTitle" idx="1"/>
          </p:nvPr>
        </p:nvSpPr>
        <p:spPr bwMode="auto">
          <a:xfrm>
            <a:off x="304800" y="1634447"/>
            <a:ext cx="11582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spcBef>
                <a:spcPts val="0"/>
              </a:spcBef>
              <a:buFont typeface="Wingdings" pitchFamily="2" charset="2"/>
              <a:buChar char="§"/>
            </a:pPr>
            <a:r>
              <a:rPr lang="en-US" sz="3000" b="1" dirty="0"/>
              <a:t>Geologists and engineers can work together to create new and exciting concepts to reduce fossil fuel use and improve the environment.</a:t>
            </a:r>
          </a:p>
          <a:p>
            <a:pPr algn="l">
              <a:spcBef>
                <a:spcPts val="0"/>
              </a:spcBef>
            </a:pPr>
            <a:endParaRPr lang="en-US" sz="3000" b="1" dirty="0"/>
          </a:p>
          <a:p>
            <a:pPr marL="457200" indent="-457200" algn="l">
              <a:spcBef>
                <a:spcPts val="0"/>
              </a:spcBef>
              <a:buFont typeface="Wingdings" pitchFamily="2" charset="2"/>
              <a:buChar char="§"/>
            </a:pPr>
            <a:r>
              <a:rPr lang="en-US" sz="3000" b="1" dirty="0"/>
              <a:t>Large portions of the Earth contain areas of high heat flow with a corresponding high geothermal gradients conducive to hot dry rock heat harvesting.</a:t>
            </a:r>
          </a:p>
          <a:p>
            <a:pPr algn="l">
              <a:spcBef>
                <a:spcPts val="0"/>
              </a:spcBef>
            </a:pPr>
            <a:endParaRPr lang="en-US" sz="3000" b="1" dirty="0"/>
          </a:p>
          <a:p>
            <a:pPr marL="457200" indent="-457200" algn="l">
              <a:spcBef>
                <a:spcPts val="0"/>
              </a:spcBef>
              <a:buFont typeface="Wingdings" pitchFamily="2" charset="2"/>
              <a:buChar char="§"/>
            </a:pPr>
            <a:r>
              <a:rPr lang="en-US" sz="3000" b="1" dirty="0"/>
              <a:t>Key regions include Red Sea region, Southern California, North Africa, and Southern Europe, all of which have needs for electrical power and fresh water from desalination.</a:t>
            </a:r>
          </a:p>
        </p:txBody>
      </p:sp>
    </p:spTree>
    <p:extLst>
      <p:ext uri="{BB962C8B-B14F-4D97-AF65-F5344CB8AC3E}">
        <p14:creationId xmlns:p14="http://schemas.microsoft.com/office/powerpoint/2010/main" val="16132607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743200" y="0"/>
            <a:ext cx="6781800" cy="1447800"/>
          </a:xfrm>
          <a:solidFill>
            <a:srgbClr val="00B0F0"/>
          </a:solidFill>
        </p:spPr>
        <p:txBody>
          <a:bodyPr/>
          <a:lstStyle/>
          <a:p>
            <a:r>
              <a:rPr lang="en-US" sz="4000" dirty="0"/>
              <a:t>Conclusions</a:t>
            </a:r>
          </a:p>
        </p:txBody>
      </p:sp>
      <p:sp>
        <p:nvSpPr>
          <p:cNvPr id="15363" name="Subtitle 2"/>
          <p:cNvSpPr>
            <a:spLocks noGrp="1"/>
          </p:cNvSpPr>
          <p:nvPr>
            <p:ph type="subTitle" idx="1"/>
          </p:nvPr>
        </p:nvSpPr>
        <p:spPr bwMode="auto">
          <a:xfrm>
            <a:off x="781050" y="2133600"/>
            <a:ext cx="107061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spcBef>
                <a:spcPts val="0"/>
              </a:spcBef>
              <a:buFont typeface="Wingdings" pitchFamily="2" charset="2"/>
              <a:buChar char="§"/>
            </a:pPr>
            <a:r>
              <a:rPr lang="en-US" sz="3000" b="1" dirty="0"/>
              <a:t>Maximizing the efficiency of electric generation and desalination can be achieved by improved designs.</a:t>
            </a:r>
          </a:p>
          <a:p>
            <a:pPr marL="457200" indent="-457200" algn="l">
              <a:spcBef>
                <a:spcPts val="0"/>
              </a:spcBef>
              <a:buFont typeface="Wingdings" pitchFamily="2" charset="2"/>
              <a:buChar char="§"/>
            </a:pPr>
            <a:endParaRPr lang="en-US" sz="3000" b="1" dirty="0"/>
          </a:p>
          <a:p>
            <a:pPr marL="457200" indent="-457200" algn="l">
              <a:spcBef>
                <a:spcPts val="0"/>
              </a:spcBef>
              <a:buFont typeface="Wingdings" pitchFamily="2" charset="2"/>
              <a:buChar char="§"/>
            </a:pPr>
            <a:r>
              <a:rPr lang="en-US" sz="3000" b="1" dirty="0"/>
              <a:t>These designs utilize latent heat discharge from geothermal electric generation to provide desalination and thus does not waste typical steam (heat) release to ambient.</a:t>
            </a:r>
          </a:p>
          <a:p>
            <a:pPr marL="457200" indent="-457200" algn="l">
              <a:spcBef>
                <a:spcPts val="0"/>
              </a:spcBef>
              <a:buFont typeface="Wingdings" pitchFamily="2" charset="2"/>
              <a:buChar char="§"/>
            </a:pPr>
            <a:endParaRPr lang="en-US" sz="3000" b="1" dirty="0"/>
          </a:p>
          <a:p>
            <a:pPr marL="457200" indent="-457200" algn="l">
              <a:spcBef>
                <a:spcPts val="0"/>
              </a:spcBef>
              <a:buFont typeface="Wingdings" pitchFamily="2" charset="2"/>
              <a:buChar char="§"/>
            </a:pPr>
            <a:r>
              <a:rPr lang="en-US" sz="3000" b="1" dirty="0"/>
              <a:t>Additional efficiency can be obtained by adding SWRO and aquifer storage and recovery to the same location.</a:t>
            </a:r>
            <a:endParaRPr lang="en-US" sz="3000" dirty="0"/>
          </a:p>
        </p:txBody>
      </p:sp>
    </p:spTree>
    <p:extLst>
      <p:ext uri="{BB962C8B-B14F-4D97-AF65-F5344CB8AC3E}">
        <p14:creationId xmlns:p14="http://schemas.microsoft.com/office/powerpoint/2010/main" val="161326077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635749" y="0"/>
            <a:ext cx="6781800" cy="1447800"/>
          </a:xfrm>
          <a:solidFill>
            <a:srgbClr val="00B0F0"/>
          </a:solidFill>
        </p:spPr>
        <p:txBody>
          <a:bodyPr/>
          <a:lstStyle/>
          <a:p>
            <a:r>
              <a:rPr lang="en-US" sz="4000" dirty="0"/>
              <a:t>Introduction</a:t>
            </a:r>
          </a:p>
        </p:txBody>
      </p:sp>
      <p:sp>
        <p:nvSpPr>
          <p:cNvPr id="15363" name="Subtitle 2"/>
          <p:cNvSpPr>
            <a:spLocks noGrp="1"/>
          </p:cNvSpPr>
          <p:nvPr>
            <p:ph type="subTitle" idx="1"/>
          </p:nvPr>
        </p:nvSpPr>
        <p:spPr bwMode="auto">
          <a:xfrm>
            <a:off x="152400" y="1828800"/>
            <a:ext cx="11963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spcBef>
                <a:spcPts val="0"/>
              </a:spcBef>
              <a:buFont typeface="Wingdings" pitchFamily="2" charset="2"/>
              <a:buChar char="§"/>
            </a:pPr>
            <a:r>
              <a:rPr lang="en-US" sz="3000" b="1" dirty="0"/>
              <a:t>Herein we introduce links between geothermal energy use, electricity generation, and  seawater desalination to achieve sustainable energy and freshwater production at a competitive cost.</a:t>
            </a:r>
          </a:p>
          <a:p>
            <a:pPr algn="l">
              <a:spcBef>
                <a:spcPts val="0"/>
              </a:spcBef>
            </a:pPr>
            <a:endParaRPr lang="en-US" sz="3000" b="1" dirty="0"/>
          </a:p>
          <a:p>
            <a:pPr marL="457200" indent="-457200" algn="l">
              <a:spcBef>
                <a:spcPts val="0"/>
              </a:spcBef>
              <a:buFont typeface="Wingdings" pitchFamily="2" charset="2"/>
              <a:buChar char="§"/>
            </a:pPr>
            <a:r>
              <a:rPr lang="en-US" sz="3000" b="1" dirty="0"/>
              <a:t>Primary goals of seawater desalination research are to reduce energy consumption of the process and encourage use of renewable energy.</a:t>
            </a:r>
          </a:p>
          <a:p>
            <a:pPr algn="l">
              <a:spcBef>
                <a:spcPts val="0"/>
              </a:spcBef>
            </a:pPr>
            <a:endParaRPr lang="en-US" sz="3000" b="1" dirty="0"/>
          </a:p>
          <a:p>
            <a:pPr marL="457200" indent="-457200" algn="l">
              <a:spcBef>
                <a:spcPts val="0"/>
              </a:spcBef>
              <a:buFont typeface="Wingdings" pitchFamily="2" charset="2"/>
              <a:buChar char="§"/>
            </a:pPr>
            <a:r>
              <a:rPr lang="en-US" sz="3000" b="1" dirty="0"/>
              <a:t>While other renewable energy sources are available (e.g., solar PV, and wind), effective desalination requires continuous base load power that can be provided by geothermal energy.</a:t>
            </a:r>
            <a:endParaRPr lang="en-US" sz="3000"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943100" y="0"/>
            <a:ext cx="8382000" cy="1447800"/>
          </a:xfrm>
          <a:solidFill>
            <a:srgbClr val="00B0F0"/>
          </a:solidFill>
        </p:spPr>
        <p:txBody>
          <a:bodyPr/>
          <a:lstStyle/>
          <a:p>
            <a:r>
              <a:rPr lang="en-US" sz="3800" dirty="0"/>
              <a:t>Global Heat Flow Measurements on the Surface of the Earth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591" y="1562070"/>
            <a:ext cx="89535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32266" y="6123567"/>
            <a:ext cx="8820150" cy="369332"/>
          </a:xfrm>
          <a:prstGeom prst="rect">
            <a:avLst/>
          </a:prstGeom>
          <a:noFill/>
        </p:spPr>
        <p:txBody>
          <a:bodyPr wrap="square" rtlCol="0">
            <a:spAutoFit/>
          </a:bodyPr>
          <a:lstStyle/>
          <a:p>
            <a:pPr algn="ctr"/>
            <a:r>
              <a:rPr lang="en-US" dirty="0">
                <a:latin typeface="+mn-lt"/>
              </a:rPr>
              <a:t>From Davies (2013) Doi: 10.10.1002/gggge.20271</a:t>
            </a:r>
          </a:p>
        </p:txBody>
      </p:sp>
      <p:sp>
        <p:nvSpPr>
          <p:cNvPr id="4" name="Left Arrow 3"/>
          <p:cNvSpPr/>
          <p:nvPr/>
        </p:nvSpPr>
        <p:spPr>
          <a:xfrm>
            <a:off x="2743200" y="4572000"/>
            <a:ext cx="3810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2819400" y="4876800"/>
            <a:ext cx="3810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2895600" y="5257800"/>
            <a:ext cx="3810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419600" y="3200400"/>
            <a:ext cx="304800" cy="685800"/>
          </a:xfrm>
          <a:prstGeom prst="rect">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239000" y="3352800"/>
            <a:ext cx="457200" cy="533400"/>
          </a:xfrm>
          <a:prstGeom prst="rect">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53200" y="3200400"/>
            <a:ext cx="533400" cy="342900"/>
          </a:xfrm>
          <a:prstGeom prst="rect">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067800" y="2971800"/>
            <a:ext cx="304800" cy="685800"/>
          </a:xfrm>
          <a:prstGeom prst="rect">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FFE8EAE9-32AF-401F-B862-1489D08420D4}"/>
              </a:ext>
            </a:extLst>
          </p:cNvPr>
          <p:cNvSpPr/>
          <p:nvPr/>
        </p:nvSpPr>
        <p:spPr>
          <a:xfrm>
            <a:off x="7239000" y="2374392"/>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0688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76400" y="152400"/>
            <a:ext cx="8915400" cy="1676400"/>
          </a:xfrm>
          <a:solidFill>
            <a:srgbClr val="00B0F0"/>
          </a:solidFill>
        </p:spPr>
        <p:txBody>
          <a:bodyPr/>
          <a:lstStyle/>
          <a:p>
            <a:r>
              <a:rPr lang="en-US" sz="4000" dirty="0"/>
              <a:t>Matching Desalination Needs with Geothermal Energy Development Potential</a:t>
            </a:r>
          </a:p>
        </p:txBody>
      </p:sp>
      <p:sp>
        <p:nvSpPr>
          <p:cNvPr id="15363" name="Subtitle 2"/>
          <p:cNvSpPr>
            <a:spLocks noGrp="1"/>
          </p:cNvSpPr>
          <p:nvPr>
            <p:ph type="subTitle" idx="1"/>
          </p:nvPr>
        </p:nvSpPr>
        <p:spPr bwMode="auto">
          <a:xfrm>
            <a:off x="457200" y="2819400"/>
            <a:ext cx="110490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l">
              <a:spcBef>
                <a:spcPts val="0"/>
              </a:spcBef>
              <a:buFont typeface="Wingdings" pitchFamily="2" charset="2"/>
              <a:buChar char="§"/>
            </a:pPr>
            <a:r>
              <a:rPr lang="en-US" sz="3200" b="1" dirty="0"/>
              <a:t>Water shortage areas with matching high geothermal energy resources include southern California, North Africa, Southern Europe, and the Red Sea region.</a:t>
            </a:r>
          </a:p>
          <a:p>
            <a:pPr algn="l">
              <a:spcBef>
                <a:spcPts val="0"/>
              </a:spcBef>
            </a:pPr>
            <a:endParaRPr lang="en-US" sz="3200" b="1" dirty="0"/>
          </a:p>
          <a:p>
            <a:pPr marL="457200" indent="-457200" algn="l">
              <a:spcBef>
                <a:spcPts val="0"/>
              </a:spcBef>
              <a:buFont typeface="Wingdings" pitchFamily="2" charset="2"/>
              <a:buChar char="§"/>
            </a:pPr>
            <a:r>
              <a:rPr lang="en-US" sz="3200" b="1" dirty="0"/>
              <a:t>Japan currently has extensive electricity generation needs and desalination could be an added benefit.</a:t>
            </a:r>
            <a:endParaRPr lang="en-US" dirty="0"/>
          </a:p>
        </p:txBody>
      </p:sp>
    </p:spTree>
    <p:extLst>
      <p:ext uri="{BB962C8B-B14F-4D97-AF65-F5344CB8AC3E}">
        <p14:creationId xmlns:p14="http://schemas.microsoft.com/office/powerpoint/2010/main" val="22488068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057400" y="0"/>
            <a:ext cx="8763000" cy="1447800"/>
          </a:xfrm>
          <a:solidFill>
            <a:srgbClr val="00B0F0"/>
          </a:solidFill>
        </p:spPr>
        <p:txBody>
          <a:bodyPr/>
          <a:lstStyle/>
          <a:p>
            <a:r>
              <a:rPr lang="en-US" sz="4400" dirty="0"/>
              <a:t>Saudi Arabia Example</a:t>
            </a:r>
          </a:p>
        </p:txBody>
      </p:sp>
      <p:sp>
        <p:nvSpPr>
          <p:cNvPr id="3" name="Flowchart: Process 2"/>
          <p:cNvSpPr/>
          <p:nvPr/>
        </p:nvSpPr>
        <p:spPr>
          <a:xfrm>
            <a:off x="2286000" y="3581401"/>
            <a:ext cx="533400" cy="1003003"/>
          </a:xfrm>
          <a:prstGeom prst="flowChartProcess">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FF40B12-2444-4C9F-B385-0BF27F3F5B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384" y="1728627"/>
            <a:ext cx="4552632" cy="4866323"/>
          </a:xfrm>
          <a:prstGeom prst="rect">
            <a:avLst/>
          </a:prstGeom>
          <a:noFill/>
          <a:ln>
            <a:noFill/>
          </a:ln>
          <a:effectLst/>
          <a:extLst/>
        </p:spPr>
      </p:pic>
      <p:pic>
        <p:nvPicPr>
          <p:cNvPr id="7" name="Picture 6" descr="C:\Users\MISSIMTM\Documents\2014 EDS Cyprus-Geothermal Desalination in Saudi Arabia\Figure 3a.PNG">
            <a:extLst>
              <a:ext uri="{FF2B5EF4-FFF2-40B4-BE49-F238E27FC236}">
                <a16:creationId xmlns:a16="http://schemas.microsoft.com/office/drawing/2014/main" id="{8A7C797E-2B83-4F09-8223-224472FB5D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752600"/>
            <a:ext cx="3622040" cy="4866323"/>
          </a:xfrm>
          <a:prstGeom prst="rect">
            <a:avLst/>
          </a:prstGeom>
          <a:noFill/>
          <a:ln>
            <a:noFill/>
          </a:ln>
        </p:spPr>
      </p:pic>
      <p:sp>
        <p:nvSpPr>
          <p:cNvPr id="4" name="TextBox 3">
            <a:extLst>
              <a:ext uri="{FF2B5EF4-FFF2-40B4-BE49-F238E27FC236}">
                <a16:creationId xmlns:a16="http://schemas.microsoft.com/office/drawing/2014/main" id="{397F994D-37B2-4BC5-812D-1C1B288FE6B2}"/>
              </a:ext>
            </a:extLst>
          </p:cNvPr>
          <p:cNvSpPr txBox="1"/>
          <p:nvPr/>
        </p:nvSpPr>
        <p:spPr>
          <a:xfrm>
            <a:off x="4951837" y="1985158"/>
            <a:ext cx="3383541" cy="4401205"/>
          </a:xfrm>
          <a:prstGeom prst="rect">
            <a:avLst/>
          </a:prstGeom>
          <a:noFill/>
        </p:spPr>
        <p:txBody>
          <a:bodyPr wrap="square" rtlCol="0">
            <a:spAutoFit/>
          </a:bodyPr>
          <a:lstStyle/>
          <a:p>
            <a:r>
              <a:rPr lang="en-US" sz="2800" b="1" dirty="0">
                <a:solidFill>
                  <a:srgbClr val="000066"/>
                </a:solidFill>
                <a:latin typeface="+mn-lt"/>
              </a:rPr>
              <a:t>The Red Sea is an active spreading center with high heat flow along the margins. The purple areas represent Holocene lave flows or Harrats which have the highest heat flow levels. </a:t>
            </a:r>
          </a:p>
        </p:txBody>
      </p:sp>
    </p:spTree>
    <p:extLst>
      <p:ext uri="{BB962C8B-B14F-4D97-AF65-F5344CB8AC3E}">
        <p14:creationId xmlns:p14="http://schemas.microsoft.com/office/powerpoint/2010/main" val="14730688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971800" y="0"/>
            <a:ext cx="6781800" cy="1447800"/>
          </a:xfrm>
          <a:solidFill>
            <a:srgbClr val="00B0F0"/>
          </a:solidFill>
        </p:spPr>
        <p:txBody>
          <a:bodyPr/>
          <a:lstStyle/>
          <a:p>
            <a:r>
              <a:rPr lang="en-US" sz="4000" dirty="0"/>
              <a:t>Heat Extraction Method-</a:t>
            </a:r>
            <a:br>
              <a:rPr lang="en-US" sz="4000" dirty="0"/>
            </a:br>
            <a:r>
              <a:rPr lang="en-US" sz="4000" dirty="0"/>
              <a:t>Hot Dry Rock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7210"/>
            <a:ext cx="60579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96200" y="1752600"/>
            <a:ext cx="4419600" cy="4401205"/>
          </a:xfrm>
          <a:prstGeom prst="rect">
            <a:avLst/>
          </a:prstGeom>
          <a:noFill/>
        </p:spPr>
        <p:txBody>
          <a:bodyPr wrap="square" rtlCol="0">
            <a:spAutoFit/>
          </a:bodyPr>
          <a:lstStyle/>
          <a:p>
            <a:r>
              <a:rPr lang="en-US" sz="2800" b="1" dirty="0">
                <a:solidFill>
                  <a:srgbClr val="000066"/>
                </a:solidFill>
                <a:latin typeface="+mn-lt"/>
              </a:rPr>
              <a:t>Subsurface fracture patterns of some hot dry rock geothermal development sites that use pressurized water below the supercritical temperature of water at 394</a:t>
            </a:r>
            <a:r>
              <a:rPr lang="en-US" sz="2800" b="1" dirty="0">
                <a:solidFill>
                  <a:srgbClr val="000066"/>
                </a:solidFill>
              </a:rPr>
              <a:t>° </a:t>
            </a:r>
            <a:r>
              <a:rPr lang="en-US" sz="2800" b="1" dirty="0">
                <a:solidFill>
                  <a:srgbClr val="000066"/>
                </a:solidFill>
                <a:latin typeface="+mn-lt"/>
              </a:rPr>
              <a:t>C. Note that the water pumped into these system is under high pressure.</a:t>
            </a:r>
          </a:p>
        </p:txBody>
      </p:sp>
      <p:sp>
        <p:nvSpPr>
          <p:cNvPr id="5" name="TextBox 4"/>
          <p:cNvSpPr txBox="1"/>
          <p:nvPr/>
        </p:nvSpPr>
        <p:spPr>
          <a:xfrm>
            <a:off x="1200150" y="5965860"/>
            <a:ext cx="7162800" cy="369332"/>
          </a:xfrm>
          <a:prstGeom prst="rect">
            <a:avLst/>
          </a:prstGeom>
          <a:noFill/>
        </p:spPr>
        <p:txBody>
          <a:bodyPr wrap="square" rtlCol="0">
            <a:spAutoFit/>
          </a:bodyPr>
          <a:lstStyle/>
          <a:p>
            <a:pPr algn="ctr"/>
            <a:r>
              <a:rPr lang="en-US" dirty="0">
                <a:latin typeface="+mn-lt"/>
              </a:rPr>
              <a:t>From Tenzer (2001) Development of hot-dry rock technology, GHC Bulletin</a:t>
            </a:r>
          </a:p>
        </p:txBody>
      </p:sp>
    </p:spTree>
    <p:extLst>
      <p:ext uri="{BB962C8B-B14F-4D97-AF65-F5344CB8AC3E}">
        <p14:creationId xmlns:p14="http://schemas.microsoft.com/office/powerpoint/2010/main" val="147306887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705100" y="0"/>
            <a:ext cx="6781800" cy="1447800"/>
          </a:xfrm>
          <a:solidFill>
            <a:srgbClr val="00B0F0"/>
          </a:solidFill>
        </p:spPr>
        <p:txBody>
          <a:bodyPr/>
          <a:lstStyle/>
          <a:p>
            <a:r>
              <a:rPr lang="en-US" sz="4000" dirty="0"/>
              <a:t>Heat Extraction Method-</a:t>
            </a:r>
            <a:br>
              <a:rPr lang="en-US" sz="4000" dirty="0"/>
            </a:br>
            <a:r>
              <a:rPr lang="en-US" sz="4000" dirty="0"/>
              <a:t>Hot Dry Rock Harvesting</a:t>
            </a:r>
          </a:p>
        </p:txBody>
      </p:sp>
      <p:pic>
        <p:nvPicPr>
          <p:cNvPr id="5" name="Picture 2" descr="C:\Users\MISSIMTM\Documents\2014 Desalination-A novel link between geothermal electricity generation and desalination\Figure 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1801"/>
            <a:ext cx="6858000" cy="451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10600" y="1752600"/>
            <a:ext cx="3429000" cy="4832092"/>
          </a:xfrm>
          <a:prstGeom prst="rect">
            <a:avLst/>
          </a:prstGeom>
          <a:noFill/>
        </p:spPr>
        <p:txBody>
          <a:bodyPr wrap="square" rtlCol="0">
            <a:spAutoFit/>
          </a:bodyPr>
          <a:lstStyle/>
          <a:p>
            <a:r>
              <a:rPr lang="en-US" sz="2800" b="1" dirty="0">
                <a:solidFill>
                  <a:srgbClr val="000066"/>
                </a:solidFill>
                <a:latin typeface="+mn-lt"/>
              </a:rPr>
              <a:t>Hot-dry rock heat harvesting can also be developed using hydraulic fracturing of the rock reservoir. This reduces the operating pressure of the system and reduces the potential for induced seismicity.</a:t>
            </a:r>
          </a:p>
        </p:txBody>
      </p:sp>
      <p:sp>
        <p:nvSpPr>
          <p:cNvPr id="4" name="TextBox 3"/>
          <p:cNvSpPr txBox="1"/>
          <p:nvPr/>
        </p:nvSpPr>
        <p:spPr>
          <a:xfrm>
            <a:off x="1507733" y="6099602"/>
            <a:ext cx="6248400" cy="369332"/>
          </a:xfrm>
          <a:prstGeom prst="rect">
            <a:avLst/>
          </a:prstGeom>
          <a:noFill/>
        </p:spPr>
        <p:txBody>
          <a:bodyPr wrap="square" rtlCol="0">
            <a:spAutoFit/>
          </a:bodyPr>
          <a:lstStyle/>
          <a:p>
            <a:pPr algn="ctr"/>
            <a:r>
              <a:rPr lang="en-US" b="1" dirty="0">
                <a:latin typeface="+mn-lt"/>
              </a:rPr>
              <a:t>From Missimer et al. (2014) Desalination and Water Treatment</a:t>
            </a:r>
          </a:p>
        </p:txBody>
      </p:sp>
    </p:spTree>
    <p:extLst>
      <p:ext uri="{BB962C8B-B14F-4D97-AF65-F5344CB8AC3E}">
        <p14:creationId xmlns:p14="http://schemas.microsoft.com/office/powerpoint/2010/main" val="147306887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057400" y="0"/>
            <a:ext cx="8686800" cy="1447800"/>
          </a:xfrm>
          <a:solidFill>
            <a:srgbClr val="00B0F0"/>
          </a:solidFill>
        </p:spPr>
        <p:txBody>
          <a:bodyPr/>
          <a:lstStyle/>
          <a:p>
            <a:r>
              <a:rPr lang="en-US" sz="3600" dirty="0">
                <a:solidFill>
                  <a:schemeClr val="tx1"/>
                </a:solidFill>
              </a:rPr>
              <a:t>High Grade Geothermal Electricity Generation with Seawater Desalination</a:t>
            </a:r>
          </a:p>
        </p:txBody>
      </p:sp>
      <p:sp>
        <p:nvSpPr>
          <p:cNvPr id="15363" name="Subtitle 2"/>
          <p:cNvSpPr>
            <a:spLocks noGrp="1"/>
          </p:cNvSpPr>
          <p:nvPr>
            <p:ph type="subTitle" idx="1"/>
          </p:nvPr>
        </p:nvSpPr>
        <p:spPr bwMode="auto">
          <a:xfrm>
            <a:off x="990600" y="2057400"/>
            <a:ext cx="10668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5" indent="-457200" algn="l">
              <a:spcBef>
                <a:spcPts val="0"/>
              </a:spcBef>
              <a:buFont typeface="Wingdings" pitchFamily="2" charset="2"/>
              <a:buChar char="§"/>
            </a:pPr>
            <a:r>
              <a:rPr lang="en-US" sz="2800" b="1" dirty="0"/>
              <a:t>Optimum steam temperature development for electric generation</a:t>
            </a:r>
          </a:p>
          <a:p>
            <a:pPr marL="914400" lvl="6" indent="-457200" algn="l">
              <a:spcBef>
                <a:spcPts val="0"/>
              </a:spcBef>
              <a:buFont typeface="Arial" panose="020B0604020202020204" pitchFamily="34" charset="0"/>
              <a:buChar char="•"/>
            </a:pPr>
            <a:r>
              <a:rPr lang="en-US" sz="2800" b="1" dirty="0"/>
              <a:t>150-200 </a:t>
            </a:r>
            <a:r>
              <a:rPr lang="en-US" sz="2800" b="1" baseline="30000" dirty="0"/>
              <a:t>0</a:t>
            </a:r>
            <a:r>
              <a:rPr lang="en-US" sz="2800" b="1" dirty="0"/>
              <a:t>C</a:t>
            </a:r>
          </a:p>
          <a:p>
            <a:pPr marL="457200" lvl="6" algn="l">
              <a:spcBef>
                <a:spcPts val="0"/>
              </a:spcBef>
            </a:pPr>
            <a:endParaRPr lang="en-US" sz="2800" b="1" dirty="0"/>
          </a:p>
          <a:p>
            <a:pPr marL="457200" lvl="5" indent="-457200" algn="l">
              <a:spcBef>
                <a:spcPts val="0"/>
              </a:spcBef>
              <a:buFont typeface="Wingdings" pitchFamily="2" charset="2"/>
              <a:buChar char="§"/>
            </a:pPr>
            <a:r>
              <a:rPr lang="en-US" sz="2800" b="1" dirty="0"/>
              <a:t>Electricity generation</a:t>
            </a:r>
          </a:p>
          <a:p>
            <a:pPr marL="914400" lvl="6" indent="-457200" algn="l">
              <a:spcBef>
                <a:spcPts val="0"/>
              </a:spcBef>
              <a:buFont typeface="Arial" panose="020B0604020202020204" pitchFamily="34" charset="0"/>
              <a:buChar char="•"/>
            </a:pPr>
            <a:r>
              <a:rPr lang="en-US" sz="2800" b="1" dirty="0"/>
              <a:t>one or two cycles</a:t>
            </a:r>
          </a:p>
          <a:p>
            <a:pPr marL="457200" lvl="6" algn="l">
              <a:spcBef>
                <a:spcPts val="0"/>
              </a:spcBef>
            </a:pPr>
            <a:endParaRPr lang="en-US" sz="2800" b="1" dirty="0"/>
          </a:p>
          <a:p>
            <a:pPr marL="457200" lvl="5" indent="-457200" algn="l">
              <a:spcBef>
                <a:spcPts val="0"/>
              </a:spcBef>
              <a:buFont typeface="Wingdings" pitchFamily="2" charset="2"/>
              <a:buChar char="§"/>
            </a:pPr>
            <a:r>
              <a:rPr lang="en-US" sz="2800" b="1" dirty="0"/>
              <a:t>Desalination</a:t>
            </a:r>
          </a:p>
          <a:p>
            <a:pPr marL="914400" lvl="6" indent="-457200" algn="l">
              <a:spcBef>
                <a:spcPts val="0"/>
              </a:spcBef>
              <a:buFont typeface="Arial" panose="020B0604020202020204" pitchFamily="34" charset="0"/>
              <a:buChar char="•"/>
            </a:pPr>
            <a:r>
              <a:rPr lang="en-US" sz="2800" b="1" dirty="0"/>
              <a:t>multiple thermal process trains with full integration</a:t>
            </a:r>
          </a:p>
          <a:p>
            <a:pPr marL="914400" lvl="6" indent="-457200" algn="l">
              <a:spcBef>
                <a:spcPts val="0"/>
              </a:spcBef>
              <a:buFont typeface="Arial" panose="020B0604020202020204" pitchFamily="34" charset="0"/>
              <a:buChar char="•"/>
            </a:pPr>
            <a:r>
              <a:rPr lang="en-US" sz="2800" b="1" dirty="0"/>
              <a:t>(new patent pending)</a:t>
            </a:r>
          </a:p>
          <a:p>
            <a:pPr marL="914400" lvl="6" indent="-457200" algn="l">
              <a:spcBef>
                <a:spcPts val="0"/>
              </a:spcBef>
              <a:buFont typeface="Arial" panose="020B0604020202020204" pitchFamily="34" charset="0"/>
              <a:buChar char="•"/>
            </a:pPr>
            <a:r>
              <a:rPr lang="en-US" sz="2800" b="1" dirty="0"/>
              <a:t>Energy/desalination campus concept with SWRO and ASR</a:t>
            </a:r>
          </a:p>
          <a:p>
            <a:endParaRPr lang="en-US" dirty="0"/>
          </a:p>
        </p:txBody>
      </p:sp>
    </p:spTree>
    <p:extLst>
      <p:ext uri="{BB962C8B-B14F-4D97-AF65-F5344CB8AC3E}">
        <p14:creationId xmlns:p14="http://schemas.microsoft.com/office/powerpoint/2010/main" val="16132607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76399" y="-76200"/>
            <a:ext cx="8869458" cy="1528549"/>
          </a:xfrm>
          <a:solidFill>
            <a:srgbClr val="00B0F0"/>
          </a:solidFill>
        </p:spPr>
        <p:txBody>
          <a:bodyPr/>
          <a:lstStyle/>
          <a:p>
            <a:r>
              <a:rPr lang="en-US" sz="3600" dirty="0">
                <a:solidFill>
                  <a:schemeClr val="tx1"/>
                </a:solidFill>
              </a:rPr>
              <a:t>Integrated Geothermal Energy Development, Electricity Generation and Desalination</a:t>
            </a:r>
          </a:p>
        </p:txBody>
      </p:sp>
      <p:pic>
        <p:nvPicPr>
          <p:cNvPr id="5" name="Picture 2" descr="C:\Users\MISSIMTM\Documents\2014 Desalination-A novel link between geothermal electricity generation and desalination\Figure 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863" y="1583076"/>
            <a:ext cx="888453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68879"/>
      </p:ext>
    </p:extLst>
  </p:cSld>
  <p:clrMapOvr>
    <a:masterClrMapping/>
  </p:clrMapOvr>
  <p:transition spd="slow"/>
</p:sld>
</file>

<file path=ppt/theme/theme1.xml><?xml version="1.0" encoding="utf-8"?>
<a:theme xmlns:a="http://schemas.openxmlformats.org/drawingml/2006/main" name="10yea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10year</Template>
  <TotalTime>8256</TotalTime>
  <Words>751</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Trebuchet MS</vt:lpstr>
      <vt:lpstr>Wingdings</vt:lpstr>
      <vt:lpstr>10year</vt:lpstr>
      <vt:lpstr>Custom Design</vt:lpstr>
      <vt:lpstr>PowerPoint Presentation</vt:lpstr>
      <vt:lpstr>Introduction</vt:lpstr>
      <vt:lpstr>Global Heat Flow Measurements on the Surface of the Earth</vt:lpstr>
      <vt:lpstr>Matching Desalination Needs with Geothermal Energy Development Potential</vt:lpstr>
      <vt:lpstr>Saudi Arabia Example</vt:lpstr>
      <vt:lpstr>Heat Extraction Method- Hot Dry Rock</vt:lpstr>
      <vt:lpstr>Heat Extraction Method- Hot Dry Rock Harvesting</vt:lpstr>
      <vt:lpstr>High Grade Geothermal Electricity Generation with Seawater Desalination</vt:lpstr>
      <vt:lpstr>Integrated Geothermal Energy Development, Electricity Generation and Desalination</vt:lpstr>
      <vt:lpstr>Full Process Integration with Side Streams of Steam</vt:lpstr>
      <vt:lpstr>Maximum Efficiency Geothermal-Powered Electric Generation , Desalination, and Water Storage</vt:lpstr>
      <vt:lpstr>Cost of Hot-Dry Rock Electricity Development (Stand Alone)</vt:lpstr>
      <vt:lpstr>Conclusions</vt:lpstr>
      <vt:lpstr>Conclusions</vt:lpstr>
    </vt:vector>
  </TitlesOfParts>
  <Manager/>
  <Company>Florida Gulf Coast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 Missimer</dc:creator>
  <cp:keywords/>
  <dc:description/>
  <cp:lastModifiedBy>Thomas Missimer</cp:lastModifiedBy>
  <cp:revision>189</cp:revision>
  <dcterms:created xsi:type="dcterms:W3CDTF">2007-06-18T15:56:29Z</dcterms:created>
  <dcterms:modified xsi:type="dcterms:W3CDTF">2018-10-09T13:02:58Z</dcterms:modified>
  <cp:category/>
</cp:coreProperties>
</file>