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0" r:id="rId2"/>
    <p:sldMasterId id="2147483654" r:id="rId3"/>
    <p:sldMasterId id="2147483652" r:id="rId4"/>
  </p:sldMasterIdLst>
  <p:notesMasterIdLst>
    <p:notesMasterId r:id="rId21"/>
  </p:notesMasterIdLst>
  <p:sldIdLst>
    <p:sldId id="256" r:id="rId5"/>
    <p:sldId id="293" r:id="rId6"/>
    <p:sldId id="281" r:id="rId7"/>
    <p:sldId id="261" r:id="rId8"/>
    <p:sldId id="278" r:id="rId9"/>
    <p:sldId id="294" r:id="rId10"/>
    <p:sldId id="280" r:id="rId11"/>
    <p:sldId id="265" r:id="rId12"/>
    <p:sldId id="279" r:id="rId13"/>
    <p:sldId id="266" r:id="rId14"/>
    <p:sldId id="273" r:id="rId15"/>
    <p:sldId id="271" r:id="rId16"/>
    <p:sldId id="269" r:id="rId17"/>
    <p:sldId id="295" r:id="rId18"/>
    <p:sldId id="290" r:id="rId19"/>
    <p:sldId id="287" r:id="rId20"/>
  </p:sldIdLst>
  <p:sldSz cx="9144000" cy="5143500" type="screen16x9"/>
  <p:notesSz cx="6985000" cy="92837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467" autoAdjust="0"/>
  </p:normalViewPr>
  <p:slideViewPr>
    <p:cSldViewPr snapToGrid="0" snapToObjects="1">
      <p:cViewPr varScale="1">
        <p:scale>
          <a:sx n="108" d="100"/>
          <a:sy n="108" d="100"/>
        </p:scale>
        <p:origin x="734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822AA14-AA87-6543-B4AE-12D49A5A6C1C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6913"/>
            <a:ext cx="6188075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D5CB47A-5BAF-5847-8462-8E087781F2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0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4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41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78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8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01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0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249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9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8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7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14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17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CB47A-5BAF-5847-8462-8E087781F25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5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_cover_temp_16_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resentation_2nd_page_temp_16_9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en_ar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  <p:pic>
        <p:nvPicPr>
          <p:cNvPr id="7" name="Picture 6" descr="presentation_2nd_page_temp_16_9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2059" y="1022350"/>
            <a:ext cx="9146059" cy="132556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Radium mobility and the age of groundwater in public-drinking-water supplies from the Cambrian-Ordovician aquifer system, north central USA</a:t>
            </a:r>
            <a:endParaRPr lang="en-US" sz="2800" b="1" dirty="0">
              <a:latin typeface="+mn-lt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" y="2586131"/>
            <a:ext cx="9144000" cy="11296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Paul Stackelberg, U.S. Geological Survey, Troy, NY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Zoltan Szabo, U.S. Geological Survey, Lawrenceville, NY</a:t>
            </a:r>
          </a:p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Bryant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Jurgens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U.S. Geological Survey, Sacramento, CA</a:t>
            </a:r>
          </a:p>
          <a:p>
            <a:pPr marL="0" indent="0" algn="ctr">
              <a:buFont typeface="Arial"/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64556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The Geological Society of America</a:t>
            </a:r>
          </a:p>
          <a:p>
            <a:pPr algn="ctr"/>
            <a:r>
              <a:rPr lang="en-US" b="1" dirty="0" smtClean="0"/>
              <a:t>North-Central Section 2018</a:t>
            </a:r>
          </a:p>
          <a:p>
            <a:pPr algn="ctr"/>
            <a:r>
              <a:rPr lang="en-US" b="1" dirty="0" smtClean="0"/>
              <a:t>Ames, IA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136" y="4849088"/>
            <a:ext cx="5292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 Narrow" panose="020B0606020202030204" pitchFamily="34" charset="0"/>
              </a:rPr>
              <a:t>National Water Quality Assessment (NAWQA) Project</a:t>
            </a:r>
            <a:endParaRPr lang="en-US" sz="9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94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Co-precipitation with barite (BaSO</a:t>
            </a:r>
            <a:r>
              <a:rPr lang="en-US" sz="2800" b="1" baseline="-25000" dirty="0" smtClean="0">
                <a:latin typeface="+mn-lt"/>
              </a:rPr>
              <a:t>4</a:t>
            </a:r>
            <a:r>
              <a:rPr lang="en-US" sz="2800" b="1" dirty="0" smtClean="0">
                <a:latin typeface="+mn-lt"/>
              </a:rPr>
              <a:t>) does not reduce </a:t>
            </a:r>
            <a:r>
              <a:rPr lang="en-US" sz="2800" b="1" baseline="30000" dirty="0" smtClean="0">
                <a:latin typeface="+mn-lt"/>
              </a:rPr>
              <a:t>226</a:t>
            </a:r>
            <a:r>
              <a:rPr lang="en-US" sz="2800" b="1" dirty="0" smtClean="0">
                <a:latin typeface="+mn-lt"/>
              </a:rPr>
              <a:t>Ra concentrations</a:t>
            </a:r>
            <a:endParaRPr lang="en-US" sz="2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02" y="1224036"/>
            <a:ext cx="4773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oxic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samples are under-saturated with respect to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barite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SO</a:t>
            </a:r>
            <a:r>
              <a:rPr lang="en-US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increases, GW becomes saturated with respect to barite and Ba decreases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concentration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increases with increasing SO</a:t>
            </a:r>
            <a:r>
              <a:rPr lang="en-US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decreasing Ba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amount of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released to solution increases relative to the amount sequestered by co-precipitation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898" y="1411354"/>
            <a:ext cx="4157481" cy="291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2056" y="175091"/>
            <a:ext cx="9146056" cy="64601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 smtClean="0">
                <a:latin typeface="+mn-lt"/>
              </a:rPr>
              <a:t>224</a:t>
            </a:r>
            <a:r>
              <a:rPr lang="en-US" sz="2800" b="1" dirty="0" smtClean="0">
                <a:latin typeface="+mn-lt"/>
              </a:rPr>
              <a:t>Ra and </a:t>
            </a:r>
            <a:r>
              <a:rPr lang="en-US" sz="2800" b="1" baseline="30000" dirty="0" smtClean="0">
                <a:latin typeface="+mn-lt"/>
              </a:rPr>
              <a:t>228</a:t>
            </a:r>
            <a:r>
              <a:rPr lang="en-US" sz="2800" b="1" dirty="0" smtClean="0">
                <a:latin typeface="+mn-lt"/>
              </a:rPr>
              <a:t>Ra occur in a 1:1 ratio</a:t>
            </a:r>
            <a:endParaRPr lang="en-US" sz="2800" b="1" dirty="0">
              <a:latin typeface="+mn-lt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11" y="1218685"/>
            <a:ext cx="4742698" cy="3477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326441"/>
            <a:ext cx="431501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Progeny in the same decay series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adds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α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-particle activity to drinking-water supplies at concentrations similar to </a:t>
            </a:r>
            <a:r>
              <a:rPr lang="el-G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β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-particle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activity from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can be used to identify areas where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should be measured and where GAA measurements should be made within 72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hrs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of sample collection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4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2195"/>
            <a:ext cx="9144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The relative proportion of the 3 Ra isotopes differed across the aquifer system</a:t>
            </a:r>
            <a:endParaRPr lang="en-US" sz="28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47" y="1868785"/>
            <a:ext cx="479587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Arkosic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sandstones in the regionally unconfined area provide an enhanced source for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232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 progeny such as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&amp;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Carbonates in the regionally confined area provide an enhanced source for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238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 progeny such as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214" y="1312870"/>
            <a:ext cx="3789281" cy="327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3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625" y="147442"/>
            <a:ext cx="9147625" cy="7206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Summary</a:t>
            </a:r>
            <a:endParaRPr lang="en-US" sz="2800" b="1" dirty="0"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3628" y="1097940"/>
            <a:ext cx="9147628" cy="30854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 residence times result in increasingly anoxic and mineralized conditions</a:t>
            </a:r>
          </a:p>
          <a:p>
            <a:pPr>
              <a:spcBef>
                <a:spcPts val="600"/>
              </a:spcBef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is mobilized to solution by decreased sorption capacity and increased competition for exchange sites</a:t>
            </a:r>
            <a:endParaRPr lang="en-US" sz="19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amount of Ra mobilized increases relative to the amount sequestered by cation exchange or co-precipitation</a:t>
            </a:r>
            <a:endParaRPr lang="en-US" sz="19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sz="19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 occurs at nearly equal concentrations as that of </a:t>
            </a:r>
            <a:r>
              <a:rPr lang="en-US" sz="19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</a:t>
            </a:r>
          </a:p>
          <a:p>
            <a:pPr>
              <a:spcBef>
                <a:spcPts val="600"/>
              </a:spcBef>
            </a:pPr>
            <a:r>
              <a:rPr lang="en-US" sz="19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becomes enriched relative to </a:t>
            </a:r>
            <a:r>
              <a:rPr lang="en-US" sz="19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&amp; </a:t>
            </a:r>
            <a:r>
              <a:rPr lang="en-US" sz="19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in confined regions</a:t>
            </a:r>
            <a:endParaRPr lang="en-US" sz="19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GW </a:t>
            </a:r>
            <a:r>
              <a:rPr lang="en-US" sz="19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age is a surrogate for causative factors</a:t>
            </a:r>
          </a:p>
        </p:txBody>
      </p:sp>
    </p:spTree>
    <p:extLst>
      <p:ext uri="{BB962C8B-B14F-4D97-AF65-F5344CB8AC3E}">
        <p14:creationId xmlns:p14="http://schemas.microsoft.com/office/powerpoint/2010/main" val="14862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625" y="147442"/>
            <a:ext cx="9147625" cy="7206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Limitations</a:t>
            </a:r>
            <a:endParaRPr lang="en-US" sz="2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8343" y="638986"/>
            <a:ext cx="850174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Study not designed to assess the evolution of geochemical conditions along flow paths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 recharged at differing locations and times and traveled along differing flow paths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Long open intervals produce waters that are mixed from multiple productive zones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7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Confounds the identification of end-member geochemical conditions that might be associated with high Ra</a:t>
            </a:r>
          </a:p>
          <a:p>
            <a:pPr marL="285750" indent="-28575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9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Quantification of mean GW ages coupled with spatial patterns in water composition provides insight into the sequence of conditions that favor Ra mobilization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8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27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421476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Well owners</a:t>
            </a:r>
          </a:p>
          <a:p>
            <a:endParaRPr lang="en-US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 smtClean="0"/>
              <a:t>USGS colleagues:</a:t>
            </a:r>
          </a:p>
          <a:p>
            <a:pPr lvl="1"/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Kymm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Barnes	(IA)			Paul Brendon (MO)		Brian Engle (SD)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Lindsay Hastings (MN)		Krista Hood (WI)		Michael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Menheer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(MN)</a:t>
            </a:r>
          </a:p>
          <a:p>
            <a:pPr lvl="1"/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Shannon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Meppelink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(IA)		Tyler Meyer (SD)		William Morrow (IL)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01834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/>
              <a:t>Questions?</a:t>
            </a:r>
          </a:p>
          <a:p>
            <a:pPr algn="ctr"/>
            <a:endParaRPr lang="en-US" i="1" dirty="0" smtClean="0"/>
          </a:p>
          <a:p>
            <a:pPr algn="ctr"/>
            <a:r>
              <a:rPr lang="en-US" sz="2400" b="1" i="1" dirty="0" smtClean="0"/>
              <a:t>pestack@usgs.gov</a:t>
            </a:r>
          </a:p>
          <a:p>
            <a:pPr algn="ctr"/>
            <a:r>
              <a:rPr lang="en-US" sz="2400" b="1" i="1" dirty="0" smtClean="0"/>
              <a:t>(518) 285-5652</a:t>
            </a:r>
          </a:p>
          <a:p>
            <a:pPr algn="ctr"/>
            <a:endParaRPr lang="en-US" sz="2400" i="1" dirty="0"/>
          </a:p>
          <a:p>
            <a:pPr algn="ctr"/>
            <a:r>
              <a:rPr lang="en-US" sz="2400" b="1" i="1" dirty="0" smtClean="0"/>
              <a:t>Published in Applied </a:t>
            </a:r>
            <a:r>
              <a:rPr lang="en-US" sz="2400" b="1" i="1" smtClean="0"/>
              <a:t>Geochemistry 89C </a:t>
            </a:r>
            <a:r>
              <a:rPr lang="en-US" sz="2400" b="1" i="1" dirty="0" smtClean="0"/>
              <a:t>(2018) pp. 34-48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1201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5" y="1063649"/>
            <a:ext cx="4375413" cy="30559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721" y="1063649"/>
            <a:ext cx="3914555" cy="30559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33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baseline="30000" dirty="0" smtClean="0"/>
              <a:t>238</a:t>
            </a:r>
            <a:r>
              <a:rPr lang="en-US" sz="2800" b="1" dirty="0" smtClean="0"/>
              <a:t>U and </a:t>
            </a:r>
            <a:r>
              <a:rPr lang="en-US" sz="2800" b="1" baseline="30000" dirty="0" smtClean="0"/>
              <a:t>232</a:t>
            </a:r>
            <a:r>
              <a:rPr lang="en-US" sz="2800" b="1" dirty="0" smtClean="0"/>
              <a:t>Th Decay Series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754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3759" y="858250"/>
            <a:ext cx="4234953" cy="4285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331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Background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19873"/>
            <a:ext cx="4572000" cy="186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MCL =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+ </a:t>
            </a: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=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pCi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/L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not regulated in drinking-water supplies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not routinely sampled by NAWQA prior to 2013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6331" y="751229"/>
            <a:ext cx="235527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f</a:t>
            </a:r>
            <a:r>
              <a:rPr lang="en-US" sz="900" i="1" dirty="0" smtClean="0"/>
              <a:t>rom</a:t>
            </a:r>
            <a:r>
              <a:rPr lang="en-US" sz="900" dirty="0" smtClean="0"/>
              <a:t> Szabo et al (2012)</a:t>
            </a:r>
            <a:endParaRPr lang="en-US" sz="900" dirty="0"/>
          </a:p>
        </p:txBody>
      </p:sp>
      <p:sp>
        <p:nvSpPr>
          <p:cNvPr id="6" name="Oval 5"/>
          <p:cNvSpPr/>
          <p:nvPr/>
        </p:nvSpPr>
        <p:spPr>
          <a:xfrm>
            <a:off x="5457889" y="1588464"/>
            <a:ext cx="209725" cy="1275127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7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Sampling locations &amp; combined Ra (</a:t>
            </a:r>
            <a:r>
              <a:rPr lang="en-US" sz="2800" b="1" baseline="30000" dirty="0" smtClean="0"/>
              <a:t>226</a:t>
            </a:r>
            <a:r>
              <a:rPr lang="en-US" sz="2800" b="1" dirty="0" smtClean="0"/>
              <a:t>Ra + </a:t>
            </a:r>
            <a:r>
              <a:rPr lang="en-US" sz="2800" b="1" baseline="30000" dirty="0" smtClean="0"/>
              <a:t>228</a:t>
            </a:r>
            <a:r>
              <a:rPr lang="en-US" sz="2800" b="1" dirty="0" smtClean="0"/>
              <a:t>Ra)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20" y="1350279"/>
            <a:ext cx="406249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quifer-wide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systematic assessment of </a:t>
            </a:r>
            <a:r>
              <a:rPr lang="en-US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224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Ra, </a:t>
            </a:r>
            <a:r>
              <a:rPr lang="en-US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 and </a:t>
            </a:r>
            <a:r>
              <a:rPr lang="en-US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228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 public-supply wells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 PSW’s selected using a stratified, randomized sampling design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 PSW’s targeted to high GAA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Samples collected prior to any treatment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778" y="3666119"/>
            <a:ext cx="892456" cy="1080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440" y="524545"/>
            <a:ext cx="987554" cy="1082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819" y="1065871"/>
            <a:ext cx="4811582" cy="31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2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C0C0C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3" y="1929440"/>
            <a:ext cx="4498285" cy="3373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669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Mean Groundwater Age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15" y="433621"/>
            <a:ext cx="4498285" cy="3373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447" y="896990"/>
            <a:ext cx="3849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 indicates young water in regionally unconfined area and water</a:t>
            </a: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≥ 30,000 yrs. in the regionally confined area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635" y="3784074"/>
            <a:ext cx="423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 indicates residence times &gt; 100,000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yrs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 regionally confined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GW ages correspond to flow system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53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691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Water Type and Redox Condition Evolve with GW Age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4" y="868427"/>
            <a:ext cx="3999594" cy="34948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717" y="1156464"/>
            <a:ext cx="4177597" cy="320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1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0781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Combined Ra (</a:t>
            </a:r>
            <a:r>
              <a:rPr lang="en-US" sz="2800" b="1" baseline="30000" dirty="0" smtClean="0"/>
              <a:t>226</a:t>
            </a:r>
            <a:r>
              <a:rPr lang="en-US" sz="2800" b="1" dirty="0" smtClean="0"/>
              <a:t>Ra + </a:t>
            </a:r>
            <a:r>
              <a:rPr lang="en-US" sz="2800" b="1" baseline="30000" dirty="0" smtClean="0"/>
              <a:t>228</a:t>
            </a:r>
            <a:r>
              <a:rPr lang="en-US" sz="2800" b="1" dirty="0" smtClean="0"/>
              <a:t>Ra) increases with anoxia and mineralization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705477"/>
            <a:ext cx="421536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oxic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conditions, Ra sorbs to Fe-hydroxide coatings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Under reducing conditions, Fe-hydroxide coatings dissolve: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Releasing Ra into solution,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Decreasing sorption capacity,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Increasing competitive exchange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08" y="1504035"/>
            <a:ext cx="4346152" cy="2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0098"/>
            <a:ext cx="9144000" cy="109305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baseline="30000" dirty="0" smtClean="0">
                <a:latin typeface="+mn-lt"/>
              </a:rPr>
              <a:t>226</a:t>
            </a:r>
            <a:r>
              <a:rPr lang="en-US" sz="2800" b="1" dirty="0" smtClean="0">
                <a:latin typeface="+mn-lt"/>
              </a:rPr>
              <a:t>Ra:Ba ratios illustrate change in </a:t>
            </a:r>
            <a:r>
              <a:rPr lang="en-US" sz="2800" b="1" baseline="30000" dirty="0" smtClean="0">
                <a:latin typeface="+mn-lt"/>
              </a:rPr>
              <a:t>226</a:t>
            </a:r>
            <a:r>
              <a:rPr lang="en-US" sz="2800" b="1" dirty="0" smtClean="0">
                <a:latin typeface="+mn-lt"/>
              </a:rPr>
              <a:t>Ra sorption with increasing anoxia and mineralization</a:t>
            </a:r>
            <a:endParaRPr lang="en-US" sz="28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9" y="1160571"/>
            <a:ext cx="47824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and Ba are close chemical analogs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 concentrations do not differ across the aquifer system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Ratios are lowest for “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oxic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HCO3” and highest for “anoxic, SO</a:t>
            </a:r>
            <a:r>
              <a:rPr lang="en-US" b="1" i="1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/Cl” samples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226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Ra is 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sorbed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on Fe-hydroxide coatings under “</a:t>
            </a:r>
            <a:r>
              <a:rPr lang="en-US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oxic</a:t>
            </a: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” conditions and becomes mobilized under reducing, mineralized conditions due to decreased sorption capacity and increased competitive exchange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5" y="1648079"/>
            <a:ext cx="4446279" cy="250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0089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Exchange processes do not reduce </a:t>
            </a:r>
            <a:r>
              <a:rPr lang="en-US" sz="2800" b="1" baseline="30000" dirty="0" smtClean="0"/>
              <a:t>226</a:t>
            </a:r>
            <a:r>
              <a:rPr lang="en-US" sz="2800" b="1" dirty="0" smtClean="0"/>
              <a:t>Ra concentrations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90" y="923612"/>
            <a:ext cx="39176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cation exchange was a dominant process, these ratios would exceed 5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 a minor process, Ra is not efficiently removed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amount of Ra released to solution increases relative to the amount sequestered by cation exchange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Carbonate rocks do not provide abundant exchange capacity</a:t>
            </a:r>
            <a:endParaRPr lang="en-US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98" y="1272744"/>
            <a:ext cx="5195632" cy="299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45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10867</TotalTime>
  <Words>719</Words>
  <Application>Microsoft Office PowerPoint</Application>
  <PresentationFormat>On-screen Show (16:9)</PresentationFormat>
  <Paragraphs>94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PK</dc:creator>
  <cp:lastModifiedBy>Stackelberg, Paul E.</cp:lastModifiedBy>
  <cp:revision>212</cp:revision>
  <cp:lastPrinted>2018-04-04T17:37:30Z</cp:lastPrinted>
  <dcterms:created xsi:type="dcterms:W3CDTF">2015-03-10T12:14:06Z</dcterms:created>
  <dcterms:modified xsi:type="dcterms:W3CDTF">2018-04-16T17:40:18Z</dcterms:modified>
</cp:coreProperties>
</file>