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390" r:id="rId2"/>
    <p:sldId id="391" r:id="rId3"/>
    <p:sldId id="389" r:id="rId4"/>
    <p:sldId id="427" r:id="rId5"/>
    <p:sldId id="428" r:id="rId6"/>
    <p:sldId id="430" r:id="rId7"/>
    <p:sldId id="395" r:id="rId8"/>
    <p:sldId id="393" r:id="rId9"/>
    <p:sldId id="406" r:id="rId10"/>
    <p:sldId id="432" r:id="rId11"/>
    <p:sldId id="402" r:id="rId12"/>
    <p:sldId id="433" r:id="rId13"/>
    <p:sldId id="429" r:id="rId14"/>
    <p:sldId id="431" r:id="rId15"/>
    <p:sldId id="413" r:id="rId16"/>
    <p:sldId id="414" r:id="rId17"/>
    <p:sldId id="415" r:id="rId18"/>
    <p:sldId id="434" r:id="rId19"/>
    <p:sldId id="417" r:id="rId20"/>
    <p:sldId id="412" r:id="rId21"/>
    <p:sldId id="419" r:id="rId22"/>
    <p:sldId id="420" r:id="rId23"/>
    <p:sldId id="421" r:id="rId24"/>
    <p:sldId id="422" r:id="rId25"/>
    <p:sldId id="423" r:id="rId26"/>
    <p:sldId id="426" r:id="rId27"/>
    <p:sldId id="381" r:id="rId28"/>
    <p:sldId id="385" r:id="rId29"/>
    <p:sldId id="387" r:id="rId30"/>
    <p:sldId id="388" r:id="rId31"/>
    <p:sldId id="416" r:id="rId32"/>
    <p:sldId id="411" r:id="rId33"/>
  </p:sldIdLst>
  <p:sldSz cx="9144000" cy="6858000" type="screen4x3"/>
  <p:notesSz cx="7315200" cy="9601200"/>
  <p:embeddedFontLst>
    <p:embeddedFont>
      <p:font typeface="Arial Rounded MT Bold" panose="020F0704030504030204" pitchFamily="34" charset="0"/>
      <p:regular r:id="rId36"/>
    </p:embeddedFont>
    <p:embeddedFont>
      <p:font typeface="Comic Sans MS" panose="030F0702030302020204" pitchFamily="66" charset="0"/>
      <p:regular r:id="rId37"/>
      <p:bold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Wingdings 2" panose="05020102010507070707" pitchFamily="18" charset="2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Arial Black" panose="020B0A04020102020204" pitchFamily="34" charset="0"/>
      <p:bold r:id="rId50"/>
    </p:embeddedFont>
  </p:embeddedFontLst>
  <p:defaultTextStyle>
    <a:defPPr>
      <a:defRPr lang="en-US"/>
    </a:defPPr>
    <a:lvl1pPr algn="l" rtl="0" eaLnBrk="0" fontAlgn="base" hangingPunct="0">
      <a:lnSpc>
        <a:spcPct val="75000"/>
      </a:lnSpc>
      <a:spcBef>
        <a:spcPct val="0"/>
      </a:spcBef>
      <a:spcAft>
        <a:spcPct val="0"/>
      </a:spcAft>
      <a:buChar char="•"/>
      <a:defRPr sz="2800" b="1" i="1" kern="1200">
        <a:solidFill>
          <a:schemeClr val="accent2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lnSpc>
        <a:spcPct val="75000"/>
      </a:lnSpc>
      <a:spcBef>
        <a:spcPct val="0"/>
      </a:spcBef>
      <a:spcAft>
        <a:spcPct val="0"/>
      </a:spcAft>
      <a:buChar char="•"/>
      <a:defRPr sz="2800" b="1" i="1" kern="1200">
        <a:solidFill>
          <a:schemeClr val="accent2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lnSpc>
        <a:spcPct val="75000"/>
      </a:lnSpc>
      <a:spcBef>
        <a:spcPct val="0"/>
      </a:spcBef>
      <a:spcAft>
        <a:spcPct val="0"/>
      </a:spcAft>
      <a:buChar char="•"/>
      <a:defRPr sz="2800" b="1" i="1" kern="1200">
        <a:solidFill>
          <a:schemeClr val="accent2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lnSpc>
        <a:spcPct val="75000"/>
      </a:lnSpc>
      <a:spcBef>
        <a:spcPct val="0"/>
      </a:spcBef>
      <a:spcAft>
        <a:spcPct val="0"/>
      </a:spcAft>
      <a:buChar char="•"/>
      <a:defRPr sz="2800" b="1" i="1" kern="1200">
        <a:solidFill>
          <a:schemeClr val="accent2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lnSpc>
        <a:spcPct val="75000"/>
      </a:lnSpc>
      <a:spcBef>
        <a:spcPct val="0"/>
      </a:spcBef>
      <a:spcAft>
        <a:spcPct val="0"/>
      </a:spcAft>
      <a:buChar char="•"/>
      <a:defRPr sz="2800" b="1" i="1" kern="1200">
        <a:solidFill>
          <a:schemeClr val="accent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accent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accent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accent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accent2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A34523-3474-482B-8B86-1B8E31C64B34}">
          <p14:sldIdLst>
            <p14:sldId id="390"/>
            <p14:sldId id="391"/>
            <p14:sldId id="389"/>
            <p14:sldId id="427"/>
            <p14:sldId id="428"/>
            <p14:sldId id="430"/>
            <p14:sldId id="395"/>
            <p14:sldId id="393"/>
            <p14:sldId id="406"/>
            <p14:sldId id="432"/>
            <p14:sldId id="402"/>
            <p14:sldId id="433"/>
            <p14:sldId id="429"/>
            <p14:sldId id="431"/>
            <p14:sldId id="413"/>
            <p14:sldId id="414"/>
            <p14:sldId id="415"/>
            <p14:sldId id="434"/>
            <p14:sldId id="417"/>
            <p14:sldId id="412"/>
            <p14:sldId id="419"/>
            <p14:sldId id="420"/>
            <p14:sldId id="421"/>
            <p14:sldId id="422"/>
            <p14:sldId id="423"/>
            <p14:sldId id="426"/>
            <p14:sldId id="381"/>
            <p14:sldId id="385"/>
            <p14:sldId id="387"/>
            <p14:sldId id="388"/>
            <p14:sldId id="416"/>
            <p14:sldId id="4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FF00"/>
    <a:srgbClr val="FF3300"/>
    <a:srgbClr val="333399"/>
    <a:srgbClr val="CC9900"/>
    <a:srgbClr val="5F5F5F"/>
    <a:srgbClr val="0033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7" autoAdjust="0"/>
    <p:restoredTop sz="96946" autoAdjust="0"/>
  </p:normalViewPr>
  <p:slideViewPr>
    <p:cSldViewPr snapToGrid="0">
      <p:cViewPr varScale="1">
        <p:scale>
          <a:sx n="65" d="100"/>
          <a:sy n="65" d="100"/>
        </p:scale>
        <p:origin x="-860" y="-52"/>
      </p:cViewPr>
      <p:guideLst>
        <p:guide orient="horz" pos="2201"/>
        <p:guide pos="2880"/>
      </p:guideLst>
    </p:cSldViewPr>
  </p:slideViewPr>
  <p:outlineViewPr>
    <p:cViewPr>
      <p:scale>
        <a:sx n="22" d="100"/>
        <a:sy n="22" d="100"/>
      </p:scale>
      <p:origin x="0" y="2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2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Work\MGWA%20Talk%202017\Water%20Use\Groundwater%20Us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ork\MGWA%20Talk%202017\Ethanol\IowaEthanolProduction%20to%20201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Work\MGWA%20Talk%202017\Ethanol\IowaEthanolProduction%20to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54-4DC9-8ED5-3422DE0D2F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54-4DC9-8ED5-3422DE0D2F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54-4DC9-8ED5-3422DE0D2F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54-4DC9-8ED5-3422DE0D2F38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54-4DC9-8ED5-3422DE0D2F3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754-4DC9-8ED5-3422DE0D2F38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754-4DC9-8ED5-3422DE0D2F38}"/>
              </c:ext>
            </c:extLst>
          </c:dPt>
          <c:cat>
            <c:strRef>
              <c:f>Sheet1!$A$3:$A$9</c:f>
              <c:strCache>
                <c:ptCount val="7"/>
                <c:pt idx="0">
                  <c:v>Public Supply </c:v>
                </c:pt>
                <c:pt idx="1">
                  <c:v>Domestic</c:v>
                </c:pt>
                <c:pt idx="2">
                  <c:v>Irrigation</c:v>
                </c:pt>
                <c:pt idx="3">
                  <c:v>Livestock/Aqua</c:v>
                </c:pt>
                <c:pt idx="4">
                  <c:v>Industrial</c:v>
                </c:pt>
                <c:pt idx="5">
                  <c:v>Mining</c:v>
                </c:pt>
                <c:pt idx="6">
                  <c:v>Thermoelectric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112.785</c:v>
                </c:pt>
                <c:pt idx="1">
                  <c:v>14.016</c:v>
                </c:pt>
                <c:pt idx="2">
                  <c:v>15.183999999999999</c:v>
                </c:pt>
                <c:pt idx="3">
                  <c:v>42.34</c:v>
                </c:pt>
                <c:pt idx="4">
                  <c:v>44.895000000000003</c:v>
                </c:pt>
                <c:pt idx="5">
                  <c:v>0.55845</c:v>
                </c:pt>
                <c:pt idx="6">
                  <c:v>7.7380000000000004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754-4DC9-8ED5-3422DE0D2F3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754-4DC9-8ED5-3422DE0D2F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C754-4DC9-8ED5-3422DE0D2F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C754-4DC9-8ED5-3422DE0D2F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C754-4DC9-8ED5-3422DE0D2F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C754-4DC9-8ED5-3422DE0D2F3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C754-4DC9-8ED5-3422DE0D2F3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C754-4DC9-8ED5-3422DE0D2F38}"/>
              </c:ext>
            </c:extLst>
          </c:dPt>
          <c:cat>
            <c:strRef>
              <c:f>Sheet1!$A$3:$A$9</c:f>
              <c:strCache>
                <c:ptCount val="7"/>
                <c:pt idx="0">
                  <c:v>Public Supply </c:v>
                </c:pt>
                <c:pt idx="1">
                  <c:v>Domestic</c:v>
                </c:pt>
                <c:pt idx="2">
                  <c:v>Irrigation</c:v>
                </c:pt>
                <c:pt idx="3">
                  <c:v>Livestock/Aqua</c:v>
                </c:pt>
                <c:pt idx="4">
                  <c:v>Industrial</c:v>
                </c:pt>
                <c:pt idx="5">
                  <c:v>Mining</c:v>
                </c:pt>
                <c:pt idx="6">
                  <c:v>Thermoelectric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112.785</c:v>
                </c:pt>
                <c:pt idx="1">
                  <c:v>14.016</c:v>
                </c:pt>
                <c:pt idx="2">
                  <c:v>15.183999999999999</c:v>
                </c:pt>
                <c:pt idx="3">
                  <c:v>42.34</c:v>
                </c:pt>
                <c:pt idx="4">
                  <c:v>44.895000000000003</c:v>
                </c:pt>
                <c:pt idx="5">
                  <c:v>0.55845</c:v>
                </c:pt>
                <c:pt idx="6">
                  <c:v>7.7380000000000004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C754-4DC9-8ED5-3422DE0D2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605669905296928E-2"/>
          <c:y val="0.59121954425573764"/>
          <c:w val="0.94353707540943343"/>
          <c:h val="0.37723663103545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31982942430705"/>
          <c:y val="7.4380240327431249E-2"/>
          <c:w val="0.8347547974413646"/>
          <c:h val="0.73967016770056626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val="00FFFF"/>
                </a:gs>
                <a:gs pos="50000">
                  <a:srgbClr val="0000FF"/>
                </a:gs>
                <a:gs pos="100000">
                  <a:srgbClr val="0000FF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Sheet1!$A$3:$A$40</c:f>
              <c:numCache>
                <c:formatCode>General</c:formatCode>
                <c:ptCount val="3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</c:numCache>
            </c:numRef>
          </c:cat>
          <c:val>
            <c:numRef>
              <c:f>Sheet1!$B$3:$B$40</c:f>
              <c:numCache>
                <c:formatCode>General</c:formatCode>
                <c:ptCount val="38"/>
                <c:pt idx="0">
                  <c:v>10</c:v>
                </c:pt>
                <c:pt idx="1">
                  <c:v>10</c:v>
                </c:pt>
                <c:pt idx="2">
                  <c:v>25</c:v>
                </c:pt>
                <c:pt idx="3">
                  <c:v>35</c:v>
                </c:pt>
                <c:pt idx="4">
                  <c:v>42.5</c:v>
                </c:pt>
                <c:pt idx="5">
                  <c:v>52.5</c:v>
                </c:pt>
                <c:pt idx="6">
                  <c:v>67.5</c:v>
                </c:pt>
                <c:pt idx="7">
                  <c:v>67.5</c:v>
                </c:pt>
                <c:pt idx="8">
                  <c:v>125</c:v>
                </c:pt>
                <c:pt idx="9">
                  <c:v>175</c:v>
                </c:pt>
                <c:pt idx="10">
                  <c:v>175</c:v>
                </c:pt>
                <c:pt idx="11">
                  <c:v>212.5</c:v>
                </c:pt>
                <c:pt idx="12">
                  <c:v>212.5</c:v>
                </c:pt>
                <c:pt idx="13">
                  <c:v>237.5</c:v>
                </c:pt>
                <c:pt idx="14">
                  <c:v>300</c:v>
                </c:pt>
                <c:pt idx="15">
                  <c:v>375</c:v>
                </c:pt>
                <c:pt idx="16">
                  <c:v>424</c:v>
                </c:pt>
                <c:pt idx="17">
                  <c:v>424</c:v>
                </c:pt>
                <c:pt idx="18">
                  <c:v>424</c:v>
                </c:pt>
                <c:pt idx="19">
                  <c:v>424</c:v>
                </c:pt>
                <c:pt idx="20">
                  <c:v>424</c:v>
                </c:pt>
                <c:pt idx="21">
                  <c:v>440</c:v>
                </c:pt>
                <c:pt idx="22">
                  <c:v>440</c:v>
                </c:pt>
                <c:pt idx="23">
                  <c:v>440</c:v>
                </c:pt>
                <c:pt idx="24">
                  <c:v>440</c:v>
                </c:pt>
                <c:pt idx="25">
                  <c:v>598</c:v>
                </c:pt>
                <c:pt idx="26">
                  <c:v>859</c:v>
                </c:pt>
                <c:pt idx="27">
                  <c:v>1100</c:v>
                </c:pt>
                <c:pt idx="28">
                  <c:v>1500</c:v>
                </c:pt>
                <c:pt idx="29">
                  <c:v>1900</c:v>
                </c:pt>
                <c:pt idx="30">
                  <c:v>2750</c:v>
                </c:pt>
                <c:pt idx="31">
                  <c:v>3200</c:v>
                </c:pt>
                <c:pt idx="32">
                  <c:v>3500</c:v>
                </c:pt>
                <c:pt idx="33">
                  <c:v>3700</c:v>
                </c:pt>
                <c:pt idx="34">
                  <c:v>3700</c:v>
                </c:pt>
                <c:pt idx="35">
                  <c:v>3700</c:v>
                </c:pt>
                <c:pt idx="36">
                  <c:v>3900</c:v>
                </c:pt>
                <c:pt idx="37">
                  <c:v>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2A-4657-AEA5-EDA7557CA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0585216"/>
        <c:axId val="120857344"/>
      </c:barChart>
      <c:catAx>
        <c:axId val="12058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85734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08573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 Ethanol in</a:t>
                </a:r>
                <a:r>
                  <a:rPr lang="en-US" baseline="0" dirty="0" smtClean="0"/>
                  <a:t> MGY</a:t>
                </a:r>
                <a:endParaRPr lang="en-US" baseline="30000" dirty="0"/>
              </a:p>
            </c:rich>
          </c:tx>
          <c:layout>
            <c:manualLayout>
              <c:xMode val="edge"/>
              <c:yMode val="edge"/>
              <c:x val="2.1321961620469083E-2"/>
              <c:y val="0.284612019651389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5852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31982942430705"/>
          <c:y val="7.4380240327431249E-2"/>
          <c:w val="0.8347547974413646"/>
          <c:h val="0.73967016770056626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val="00FFFF"/>
                </a:gs>
                <a:gs pos="50000">
                  <a:srgbClr val="0000FF"/>
                </a:gs>
                <a:gs pos="100000">
                  <a:srgbClr val="0000FF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Sheet1!$A$52:$A$64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Sheet1!$B$52:$B$64</c:f>
              <c:numCache>
                <c:formatCode>General</c:formatCode>
                <c:ptCount val="13"/>
                <c:pt idx="0">
                  <c:v>1050.9000000000001</c:v>
                </c:pt>
                <c:pt idx="1">
                  <c:v>1847.4</c:v>
                </c:pt>
                <c:pt idx="2">
                  <c:v>1741.2</c:v>
                </c:pt>
                <c:pt idx="3">
                  <c:v>2386.1999999999998</c:v>
                </c:pt>
                <c:pt idx="4">
                  <c:v>3932.2</c:v>
                </c:pt>
                <c:pt idx="5">
                  <c:v>6233.800000000002</c:v>
                </c:pt>
                <c:pt idx="6">
                  <c:v>7475.7000000000007</c:v>
                </c:pt>
                <c:pt idx="7">
                  <c:v>7339.4999999999991</c:v>
                </c:pt>
                <c:pt idx="8">
                  <c:v>6773.0999999999995</c:v>
                </c:pt>
                <c:pt idx="9">
                  <c:v>7163.9000000000005</c:v>
                </c:pt>
                <c:pt idx="10">
                  <c:v>7266.3000000000011</c:v>
                </c:pt>
                <c:pt idx="11">
                  <c:v>6939.2</c:v>
                </c:pt>
                <c:pt idx="12">
                  <c:v>6759.5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A6-44A5-BAC4-9E54A05FA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0896896"/>
        <c:axId val="120902784"/>
      </c:barChart>
      <c:catAx>
        <c:axId val="12089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902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9027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Groundwater Withdrawals</a:t>
                </a:r>
                <a:r>
                  <a:rPr lang="en-US" baseline="0"/>
                  <a:t> (MGY)</a:t>
                </a:r>
                <a:endParaRPr lang="en-US" baseline="30000"/>
              </a:p>
            </c:rich>
          </c:tx>
          <c:layout>
            <c:manualLayout>
              <c:xMode val="edge"/>
              <c:yMode val="edge"/>
              <c:x val="1.9900497512437811E-2"/>
              <c:y val="7.3611111111111113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89689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0.46174</cdr:x>
      <cdr:y>0.93986</cdr:y>
    </cdr:from>
    <cdr:to>
      <cdr:x>1</cdr:x>
      <cdr:y>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007071" y="5290721"/>
          <a:ext cx="459375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60000"/>
            <a:buFont typeface="Wingdings" pitchFamily="2" charset="2"/>
            <a:defRPr sz="28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defRPr>
          </a:lvl1pPr>
          <a:lvl2pPr marL="457200" algn="ctr" rtl="0" fontAlgn="base"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60000"/>
            <a:buFont typeface="Wingdings" pitchFamily="2" charset="2"/>
            <a:defRPr sz="28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defRPr>
          </a:lvl2pPr>
          <a:lvl3pPr marL="914400" algn="ctr" rtl="0" fontAlgn="base"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60000"/>
            <a:buFont typeface="Wingdings" pitchFamily="2" charset="2"/>
            <a:defRPr sz="28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defRPr>
          </a:lvl3pPr>
          <a:lvl4pPr marL="1371600" algn="ctr" rtl="0" fontAlgn="base"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60000"/>
            <a:buFont typeface="Wingdings" pitchFamily="2" charset="2"/>
            <a:defRPr sz="28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defRPr>
          </a:lvl4pPr>
          <a:lvl5pPr marL="1828800" algn="ctr" rtl="0" fontAlgn="base"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60000"/>
            <a:buFont typeface="Wingdings" pitchFamily="2" charset="2"/>
            <a:defRPr sz="28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Source: </a:t>
          </a:r>
          <a:r>
            <a:rPr lang="en-US" sz="1600" dirty="0" smtClean="0"/>
            <a:t>Water Use Compilation, </a:t>
          </a:r>
          <a:r>
            <a:rPr lang="en-US" sz="1600" dirty="0" smtClean="0"/>
            <a:t>Iowa DNR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lnSpc>
                <a:spcPct val="100000"/>
              </a:lnSpc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lnSpc>
                <a:spcPct val="100000"/>
              </a:lnSpc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lnSpc>
                <a:spcPct val="100000"/>
              </a:lnSpc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lnSpc>
                <a:spcPct val="100000"/>
              </a:lnSpc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7CA225F-D417-435A-AD45-A8CB41025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22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lnSpc>
                <a:spcPct val="100000"/>
              </a:lnSpc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lnSpc>
                <a:spcPct val="100000"/>
              </a:lnSpc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lnSpc>
                <a:spcPct val="100000"/>
              </a:lnSpc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lnSpc>
                <a:spcPct val="100000"/>
              </a:lnSpc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369161D-7C8A-4C09-8804-CCCF7E893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508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fld id="{D95BB003-6B9B-47BC-AB08-06866B50200B}" type="slidenum">
              <a:rPr lang="en-US" altLang="en-US" sz="1200" b="0" i="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altLang="en-US" sz="1200" b="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62F77F-8729-43A0-8C45-879DDF489982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fld id="{F13A13DE-987C-4DCE-8348-3846E0F31FB4}" type="slidenum">
              <a:rPr lang="en-US" altLang="en-US" sz="1200" b="0" i="0" smtClean="0">
                <a:solidFill>
                  <a:schemeClr val="tx1"/>
                </a:solidFill>
                <a:latin typeface="Times New Roman" pitchFamily="18" charset="0"/>
              </a:rPr>
              <a:pPr/>
              <a:t>27</a:t>
            </a:fld>
            <a:endParaRPr lang="en-US" altLang="en-US" sz="1200" b="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fld id="{C6F8C9FF-2A90-40FD-9C6A-AF0EB8270B12}" type="slidenum">
              <a:rPr lang="en-US" altLang="en-US" sz="1200" b="0" i="0" smtClean="0">
                <a:solidFill>
                  <a:schemeClr val="tx1"/>
                </a:solidFill>
                <a:latin typeface="Times New Roman" pitchFamily="18" charset="0"/>
              </a:rPr>
              <a:pPr/>
              <a:t>28</a:t>
            </a:fld>
            <a:endParaRPr lang="en-US" altLang="en-US" sz="1200" b="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fld id="{FA1965EC-4FF2-4D09-B8B7-AC2A77F2178F}" type="slidenum">
              <a:rPr lang="en-US" altLang="en-US" sz="1200" b="0" i="0" smtClean="0">
                <a:solidFill>
                  <a:schemeClr val="tx1"/>
                </a:solidFill>
                <a:latin typeface="Times New Roman" pitchFamily="18" charset="0"/>
              </a:rPr>
              <a:pPr/>
              <a:t>29</a:t>
            </a:fld>
            <a:endParaRPr lang="en-US" altLang="en-US" sz="1200" b="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 defTabSz="966788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fld id="{7A2FFECF-EFF1-4724-909A-04220F23D6FD}" type="slidenum">
              <a:rPr lang="en-US" altLang="en-US" sz="1200" b="0" i="0" smtClean="0">
                <a:solidFill>
                  <a:schemeClr val="tx1"/>
                </a:solidFill>
                <a:latin typeface="Times New Roman" pitchFamily="18" charset="0"/>
              </a:rPr>
              <a:pPr/>
              <a:t>30</a:t>
            </a:fld>
            <a:endParaRPr lang="en-US" altLang="en-US" sz="1200" b="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C4974-FE92-4488-B15F-E259B096FC1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617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83975-ABA9-4552-BF1C-4BF5B6F6B60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0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4F111-2DC0-4C6E-BEB4-D5E1798DA22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 discussion purposes &amp; display purposes only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84E64-5F9B-4FD6-90D7-B35F37F6E49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10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84E64-5F9B-4FD6-90D7-B35F37F6E49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r>
              <a:rPr lang="en-US" altLang="en-US" dirty="0" smtClean="0"/>
              <a:t>Only 24 because</a:t>
            </a:r>
            <a:r>
              <a:rPr lang="en-US" altLang="en-US" baseline="0" dirty="0" smtClean="0"/>
              <a:t> I count only the dry mill plants and the ones that need a high cap well permit. If you intend to use </a:t>
            </a:r>
            <a:r>
              <a:rPr lang="en-US" dirty="0" smtClean="0"/>
              <a:t>25,000 gallons per day or more, you must obtain a Water Allocation and Use Permit.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911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Prestage</a:t>
            </a:r>
            <a:r>
              <a:rPr lang="en-US" dirty="0" smtClean="0"/>
              <a:t> foods – 2.2 MGD</a:t>
            </a:r>
            <a:r>
              <a:rPr lang="en-US" baseline="0" dirty="0" smtClean="0"/>
              <a:t> – 10,000 hogs/day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800080"/>
              </a:buClr>
              <a:defRPr/>
            </a:pPr>
            <a:fld id="{E16AFC4C-708F-4DD6-ACD5-384B0C64BD3B}" type="slidenum">
              <a:rPr lang="en-US">
                <a:solidFill>
                  <a:prstClr val="black"/>
                </a:solidFill>
              </a:rPr>
              <a:pPr>
                <a:buClr>
                  <a:srgbClr val="800080"/>
                </a:buCl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80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2B09A8-AB21-4306-B285-BB02F33AAB4E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3D655B-ACA5-45A5-A35D-C06B2DEC0FFC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A2AD2A-5B93-4F99-BD1E-22EB8DE8310F}" type="datetime4">
              <a:rPr lang="en-US"/>
              <a:pPr>
                <a:defRPr/>
              </a:pPr>
              <a:t>April 13,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F2617D-6BCB-4481-8E2B-B4A1A9365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7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66A6-7B13-41F1-91DB-F755173CDEFB}" type="datetime4">
              <a:rPr lang="en-US"/>
              <a:pPr>
                <a:defRPr/>
              </a:pPr>
              <a:t>April 13, 2018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A807-4F01-4A06-B939-16BEDDFF7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4284-C549-4D20-BA94-553F3A0C1DF2}" type="datetime4">
              <a:rPr lang="en-US"/>
              <a:pPr>
                <a:defRPr/>
              </a:pPr>
              <a:t>April 13, 2018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7BCDA-D00C-4E99-9EE2-5225DDA36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0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7320-5978-46DB-B30B-FC9963806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0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43143-9140-4174-8651-74DC12876EE8}" type="datetime4">
              <a:rPr lang="en-US"/>
              <a:pPr>
                <a:defRPr/>
              </a:pPr>
              <a:t>April 13, 2018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075B-7E91-446E-BCDA-8E69F2E9C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8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CCFA9B-9E0D-4914-B34B-B58319D3CB50}" type="datetime4">
              <a:rPr lang="en-US"/>
              <a:pPr>
                <a:defRPr/>
              </a:pPr>
              <a:t>April 13, 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A32AF-30D3-4471-B025-079F6200A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8924-F91A-4B9A-8310-B32DCAD3A18F}" type="datetime4">
              <a:rPr lang="en-US"/>
              <a:pPr>
                <a:defRPr/>
              </a:pPr>
              <a:t>April 13, 2018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608E-B417-4354-8D6F-32AFD096D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70AC-5F22-40C1-A0A6-180A724A2D2E}" type="datetime4">
              <a:rPr lang="en-US"/>
              <a:pPr>
                <a:defRPr/>
              </a:pPr>
              <a:t>April 13, 2018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C584-DF48-4413-98E8-5847508A8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0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F47B-EF2A-46E4-9536-283824BF2B4E}" type="datetime4">
              <a:rPr lang="en-US"/>
              <a:pPr>
                <a:defRPr/>
              </a:pPr>
              <a:t>April 13, 2018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F152-594A-47D3-B2B6-A8C4AAD29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9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7AEE43-0BE5-4BCB-8C32-E50979B9F85F}" type="datetime4">
              <a:rPr lang="en-US"/>
              <a:pPr>
                <a:defRPr/>
              </a:pPr>
              <a:t>April 13, 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631ECA-50E8-42E2-BB36-D7AE2820A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9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B699-F1C5-436A-B3C8-DAF1BF1AC4E7}" type="datetime4">
              <a:rPr lang="en-US"/>
              <a:pPr>
                <a:defRPr/>
              </a:pPr>
              <a:t>April 13, 2018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7CDF-2D68-4447-9532-819506DE34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3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106FD3-66C2-4CAA-A031-BAA6E437422A}" type="datetime4">
              <a:rPr lang="en-US"/>
              <a:pPr>
                <a:defRPr/>
              </a:pPr>
              <a:t>April 13, 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9CC5F2-B150-47FC-A3B9-D8E917028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3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C00ECB9-F082-4960-A9A0-E4FAF0900E19}" type="datetime4">
              <a:rPr lang="en-US"/>
              <a:pPr>
                <a:defRPr/>
              </a:pPr>
              <a:t>April 13, 2018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0089B97-99E2-44BB-ACA9-426A446CE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5" name="Object 9"/>
          <p:cNvGraphicFramePr>
            <a:graphicFrameLocks noChangeAspect="1"/>
          </p:cNvGraphicFramePr>
          <p:nvPr userDrawn="1"/>
        </p:nvGraphicFramePr>
        <p:xfrm>
          <a:off x="0" y="0"/>
          <a:ext cx="91440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Photo Editor Photo" r:id="rId15" imgW="7219048" imgH="724001" progId="MSPhotoEd.3">
                  <p:embed/>
                </p:oleObj>
              </mc:Choice>
              <mc:Fallback>
                <p:oleObj name="Photo Editor Photo" r:id="rId15" imgW="7219048" imgH="724001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5" r:id="rId2"/>
    <p:sldLayoutId id="2147483723" r:id="rId3"/>
    <p:sldLayoutId id="2147483716" r:id="rId4"/>
    <p:sldLayoutId id="2147483717" r:id="rId5"/>
    <p:sldLayoutId id="2147483718" r:id="rId6"/>
    <p:sldLayoutId id="2147483724" r:id="rId7"/>
    <p:sldLayoutId id="2147483719" r:id="rId8"/>
    <p:sldLayoutId id="2147483725" r:id="rId9"/>
    <p:sldLayoutId id="2147483720" r:id="rId10"/>
    <p:sldLayoutId id="2147483721" r:id="rId11"/>
    <p:sldLayoutId id="21474837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wadnr.gov/" TargetMode="External"/><Relationship Id="rId2" Type="http://schemas.openxmlformats.org/officeDocument/2006/relationships/hyperlink" Target="mailto:michael.anderson@dnr.iow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effectLst/>
              </a:rPr>
              <a:t>Trends in GW Use and Ethanol Production in Iowa (2004-2016)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1868" y="3792061"/>
            <a:ext cx="4062942" cy="1260475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Michael K. Anderson, P.E.</a:t>
            </a:r>
          </a:p>
          <a:p>
            <a:pPr eaLnBrk="1" hangingPunct="1">
              <a:defRPr/>
            </a:pPr>
            <a:r>
              <a:rPr lang="en-US" sz="1800" dirty="0" smtClean="0"/>
              <a:t>Water Supply </a:t>
            </a:r>
            <a:r>
              <a:rPr lang="en-US" sz="1800" dirty="0" smtClean="0"/>
              <a:t>Engineering; </a:t>
            </a:r>
          </a:p>
          <a:p>
            <a:pPr eaLnBrk="1" hangingPunct="1">
              <a:defRPr/>
            </a:pPr>
            <a:r>
              <a:rPr lang="en-US" sz="1800" dirty="0" smtClean="0"/>
              <a:t>Prof</a:t>
            </a:r>
            <a:r>
              <a:rPr lang="en-US" sz="1800" dirty="0" smtClean="0"/>
              <a:t>. William W. Simpkins, Iowa State Univ.</a:t>
            </a:r>
            <a:endParaRPr lang="en-US" sz="1800" dirty="0"/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4876800" y="838200"/>
            <a:ext cx="32242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B0F0"/>
              </a:buClr>
              <a:buSzPct val="76000"/>
              <a:buFont typeface="Wingdings 2" pitchFamily="18" charset="2"/>
              <a:buNone/>
            </a:pPr>
            <a:r>
              <a:rPr lang="en-US" altLang="en-US" sz="1800" dirty="0" smtClean="0">
                <a:latin typeface="Arial" charset="0"/>
                <a:cs typeface="Arial" charset="0"/>
              </a:rPr>
              <a:t>GSA </a:t>
            </a:r>
            <a:endParaRPr lang="en-US" altLang="en-US" sz="1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00B0F0"/>
              </a:buClr>
              <a:buSzPct val="76000"/>
              <a:buFont typeface="Wingdings 2" pitchFamily="18" charset="2"/>
              <a:buNone/>
            </a:pPr>
            <a:r>
              <a:rPr lang="en-US" altLang="en-US" sz="1800" dirty="0" smtClean="0">
                <a:latin typeface="Arial" charset="0"/>
                <a:cs typeface="Arial" charset="0"/>
              </a:rPr>
              <a:t>North Central </a:t>
            </a:r>
            <a:r>
              <a:rPr lang="en-US" altLang="en-US" sz="1800" dirty="0">
                <a:latin typeface="Arial" charset="0"/>
                <a:cs typeface="Arial" charset="0"/>
              </a:rPr>
              <a:t>Meeting</a:t>
            </a:r>
          </a:p>
          <a:p>
            <a:pPr eaLnBrk="1" hangingPunct="1">
              <a:spcBef>
                <a:spcPct val="20000"/>
              </a:spcBef>
              <a:buClr>
                <a:srgbClr val="00B0F0"/>
              </a:buClr>
              <a:buSzPct val="76000"/>
              <a:buFont typeface="Wingdings 2" pitchFamily="18" charset="2"/>
              <a:buNone/>
            </a:pPr>
            <a:r>
              <a:rPr lang="en-US" altLang="en-US" sz="1800" dirty="0" smtClean="0">
                <a:latin typeface="Arial" charset="0"/>
                <a:cs typeface="Arial" charset="0"/>
              </a:rPr>
              <a:t>Iowa State University</a:t>
            </a:r>
            <a:endParaRPr lang="en-US" altLang="en-US" sz="1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00B0F0"/>
              </a:buClr>
              <a:buSzPct val="76000"/>
              <a:buFont typeface="Wingdings 2" pitchFamily="18" charset="2"/>
              <a:buNone/>
            </a:pPr>
            <a:r>
              <a:rPr lang="en-US" altLang="en-US" sz="1800" dirty="0" smtClean="0">
                <a:latin typeface="Arial" charset="0"/>
                <a:cs typeface="Arial" charset="0"/>
              </a:rPr>
              <a:t>April 17, </a:t>
            </a:r>
            <a:r>
              <a:rPr lang="en-US" altLang="en-US" sz="1800" dirty="0">
                <a:latin typeface="Arial" charset="0"/>
                <a:cs typeface="Arial" charset="0"/>
              </a:rPr>
              <a:t>2018</a:t>
            </a:r>
          </a:p>
        </p:txBody>
      </p:sp>
      <p:pic>
        <p:nvPicPr>
          <p:cNvPr id="6149" name="Picture 8" descr="DNRTRA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33" y="5052536"/>
            <a:ext cx="2019830" cy="13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7216" y="3383280"/>
            <a:ext cx="2850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Total 237 BGY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08" y="6069324"/>
            <a:ext cx="879362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Geological Survey, November 2014 report on 2010 water use.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://www.ngwa.org/Documents/States/Use/ia.pdf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792481" y="861061"/>
          <a:ext cx="7674292" cy="515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2583180" y="1263328"/>
            <a:ext cx="211836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BGY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701540" y="1738953"/>
            <a:ext cx="211836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113 BGY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170" y="54941"/>
            <a:ext cx="8316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Groundwater Use in Iowa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60" y="861061"/>
            <a:ext cx="2509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Ethanol 15%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777945" y="1269415"/>
            <a:ext cx="646044" cy="511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0466" y="570442"/>
            <a:ext cx="7459133" cy="1275291"/>
          </a:xfrm>
        </p:spPr>
        <p:txBody>
          <a:bodyPr/>
          <a:lstStyle/>
          <a:p>
            <a:r>
              <a:rPr lang="en-US" altLang="en-US" dirty="0" err="1"/>
              <a:t>Aquif</a:t>
            </a:r>
            <a:r>
              <a:rPr lang="en-US" altLang="en-US" dirty="0"/>
              <a:t>. breakdown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            pie </a:t>
            </a:r>
            <a:r>
              <a:rPr lang="en-US" altLang="en-US" dirty="0" smtClean="0"/>
              <a:t>chart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2172441"/>
            <a:ext cx="5042031" cy="40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DNRTRA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334000"/>
            <a:ext cx="1792238" cy="116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4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/>
          <a:stretch>
            <a:fillRect/>
          </a:stretch>
        </p:blipFill>
        <p:spPr bwMode="auto">
          <a:xfrm>
            <a:off x="622300" y="747395"/>
            <a:ext cx="7957438" cy="577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23331" y="39509"/>
            <a:ext cx="67553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Aquifers Used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Ethanol</a:t>
            </a:r>
            <a:endParaRPr lang="en-US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3368" y="6048774"/>
            <a:ext cx="1952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Source: IDNR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8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42" name="Text Box 10"/>
          <p:cNvSpPr txBox="1">
            <a:spLocks noChangeArrowheads="1"/>
          </p:cNvSpPr>
          <p:nvPr/>
        </p:nvSpPr>
        <p:spPr bwMode="auto">
          <a:xfrm>
            <a:off x="2249488" y="2711450"/>
            <a:ext cx="3846512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>
                <a:solidFill>
                  <a:schemeClr val="tx1"/>
                </a:solidFill>
                <a:effectLst/>
              </a:rPr>
              <a:t>Ethanol Production in Iowa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748557"/>
              </p:ext>
            </p:extLst>
          </p:nvPr>
        </p:nvGraphicFramePr>
        <p:xfrm>
          <a:off x="127635" y="571500"/>
          <a:ext cx="893445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13780" y="6100346"/>
            <a:ext cx="5748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http://iowarfa.org/resource-center/statistics/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6803" y="-54462"/>
            <a:ext cx="8194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3600" dirty="0" smtClean="0">
                <a:solidFill>
                  <a:schemeClr val="tx1"/>
                </a:solidFill>
              </a:rPr>
              <a:t>Iowa Corn Ethanol Production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901407"/>
              </p:ext>
            </p:extLst>
          </p:nvPr>
        </p:nvGraphicFramePr>
        <p:xfrm>
          <a:off x="251460" y="766762"/>
          <a:ext cx="8534400" cy="562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64006" y="1226820"/>
            <a:ext cx="129846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721042" y="27295"/>
            <a:ext cx="8194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3600" dirty="0" smtClean="0">
                <a:solidFill>
                  <a:schemeClr val="tx1"/>
                </a:solidFill>
              </a:rPr>
              <a:t>Groundwater For Ethanol Plants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Jordan Stakeholder Group Purpose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recommendations to </a:t>
            </a:r>
            <a:r>
              <a:rPr lang="en-US" u="sng" dirty="0" smtClean="0"/>
              <a:t>better manage </a:t>
            </a:r>
            <a:r>
              <a:rPr lang="en-US" dirty="0" smtClean="0"/>
              <a:t>Jordan Aquifer</a:t>
            </a:r>
          </a:p>
          <a:p>
            <a:r>
              <a:rPr lang="en-US" dirty="0" smtClean="0"/>
              <a:t>Old restrictions:</a:t>
            </a:r>
          </a:p>
          <a:p>
            <a:pPr lvl="1"/>
            <a:r>
              <a:rPr lang="en-US" dirty="0" smtClean="0"/>
              <a:t>Water users may not lower water table more than 200’ from 1977 baseline </a:t>
            </a:r>
          </a:p>
          <a:p>
            <a:pPr lvl="1"/>
            <a:r>
              <a:rPr lang="en-US" dirty="0" smtClean="0"/>
              <a:t>Industrial withdrawals &lt; 2,000 gpm</a:t>
            </a:r>
          </a:p>
          <a:p>
            <a:r>
              <a:rPr lang="en-US" dirty="0" smtClean="0"/>
              <a:t> Restrictions may not be appropriate for all - Jordan varies greatly across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Stakeholder Concerns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Difficult </a:t>
            </a:r>
            <a:r>
              <a:rPr lang="en-US" dirty="0" smtClean="0"/>
              <a:t>for permittees to figure out where the 200’ pumping limit is at in their well(s)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example of IDNR limiting Jordan pumping except for recent City of Marion restriction on drilling new Jordan well</a:t>
            </a:r>
          </a:p>
          <a:p>
            <a:r>
              <a:rPr lang="en-US" dirty="0" smtClean="0"/>
              <a:t>IDNR not receiving all information needed to manage Jordan/not issuing all permits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Concerns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Jordan Aquifer is limited resource</a:t>
            </a:r>
          </a:p>
          <a:p>
            <a:r>
              <a:rPr lang="en-US" dirty="0" smtClean="0"/>
              <a:t>Groundwater is increasingly contaminated or susceptible to contamination</a:t>
            </a:r>
          </a:p>
          <a:p>
            <a:r>
              <a:rPr lang="en-US" dirty="0"/>
              <a:t>Over-pumping </a:t>
            </a:r>
            <a:r>
              <a:rPr lang="en-US" dirty="0" smtClean="0"/>
              <a:t>aquifer </a:t>
            </a:r>
            <a:r>
              <a:rPr lang="en-US" dirty="0"/>
              <a:t>can cause permanent damage – could lead to water quality </a:t>
            </a:r>
            <a:r>
              <a:rPr lang="en-US" dirty="0" smtClean="0"/>
              <a:t>declines</a:t>
            </a:r>
            <a:endParaRPr lang="en-US" dirty="0"/>
          </a:p>
          <a:p>
            <a:r>
              <a:rPr lang="en-US" dirty="0" smtClean="0"/>
              <a:t>Economic development </a:t>
            </a:r>
            <a:r>
              <a:rPr lang="en-US" u="sng" dirty="0" smtClean="0"/>
              <a:t>depends on </a:t>
            </a:r>
            <a:r>
              <a:rPr lang="en-US" dirty="0" smtClean="0"/>
              <a:t>reliable, clean water supply</a:t>
            </a:r>
          </a:p>
          <a:p>
            <a:r>
              <a:rPr lang="en-US" dirty="0" smtClean="0"/>
              <a:t>Long-term impacts of current actions </a:t>
            </a:r>
            <a:r>
              <a:rPr lang="en-US" u="sng" dirty="0" smtClean="0"/>
              <a:t>must</a:t>
            </a:r>
            <a:r>
              <a:rPr lang="en-US" dirty="0" smtClean="0"/>
              <a:t> be considered</a:t>
            </a:r>
          </a:p>
        </p:txBody>
      </p:sp>
    </p:spTree>
    <p:extLst>
      <p:ext uri="{BB962C8B-B14F-4D97-AF65-F5344CB8AC3E}">
        <p14:creationId xmlns:p14="http://schemas.microsoft.com/office/powerpoint/2010/main" val="28347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61" t="1822" r="2968" b="2151"/>
          <a:stretch/>
        </p:blipFill>
        <p:spPr>
          <a:xfrm>
            <a:off x="670560" y="480060"/>
            <a:ext cx="781050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1812" y="6161306"/>
            <a:ext cx="2569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Bob Libra, IGS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52498" y="6038195"/>
            <a:ext cx="2766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400-450 </a:t>
            </a:r>
            <a:r>
              <a:rPr lang="en-US" sz="2400" dirty="0" err="1" smtClean="0"/>
              <a:t>ft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038600" y="2560320"/>
            <a:ext cx="3408423" cy="1859280"/>
          </a:xfrm>
          <a:prstGeom prst="straightConnector1">
            <a:avLst/>
          </a:prstGeom>
          <a:ln w="53975">
            <a:solidFill>
              <a:srgbClr val="FA2A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47023" y="4239068"/>
            <a:ext cx="1811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latin typeface="+mn-lt"/>
              </a:rPr>
              <a:t>Prestage</a:t>
            </a:r>
            <a:r>
              <a:rPr lang="en-US" sz="2000" dirty="0" smtClean="0">
                <a:latin typeface="+mn-lt"/>
              </a:rPr>
              <a:t> Foods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4130" y="29184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Jordan Aquifer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46" y="-514124"/>
            <a:ext cx="8229600" cy="1198033"/>
          </a:xfrm>
        </p:spPr>
        <p:txBody>
          <a:bodyPr/>
          <a:lstStyle/>
          <a:p>
            <a:pPr algn="ctr"/>
            <a:r>
              <a:rPr lang="en-US" sz="3600" dirty="0" smtClean="0">
                <a:effectLst/>
              </a:rPr>
              <a:t>Jordan Water Use Over Time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2" cstate="print"/>
          <a:srcRect r="754"/>
          <a:stretch>
            <a:fillRect/>
          </a:stretch>
        </p:blipFill>
        <p:spPr bwMode="auto">
          <a:xfrm>
            <a:off x="25455" y="564204"/>
            <a:ext cx="9167183" cy="580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476250"/>
          </a:xfrm>
        </p:spPr>
        <p:txBody>
          <a:bodyPr/>
          <a:lstStyle/>
          <a:p>
            <a:fld id="{1CEB048F-B488-4375-8A4F-9420C845A011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21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75" y="685800"/>
            <a:ext cx="8077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Ethanol Water Use trends</a:t>
            </a:r>
          </a:p>
          <a:p>
            <a:pPr eaLnBrk="1" hangingPunct="1">
              <a:defRPr/>
            </a:pPr>
            <a:r>
              <a:rPr lang="en-US" dirty="0" smtClean="0"/>
              <a:t>Why IS it a Concern?  Is it still a concern after thirteen years?</a:t>
            </a:r>
          </a:p>
          <a:p>
            <a:pPr eaLnBrk="1" hangingPunct="1">
              <a:defRPr/>
            </a:pPr>
            <a:r>
              <a:rPr lang="en-US" dirty="0" smtClean="0"/>
              <a:t>Conservation, planning</a:t>
            </a:r>
          </a:p>
          <a:p>
            <a:pPr eaLnBrk="1" hangingPunct="1">
              <a:defRPr/>
            </a:pPr>
            <a:endParaRPr lang="en-US" dirty="0"/>
          </a:p>
          <a:p>
            <a:pPr marL="68580" indent="0" eaLnBrk="1" hangingPunct="1"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6251575" y="5486400"/>
            <a:ext cx="2362200" cy="41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7" name="Picture 7" descr="fig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06" y="4152106"/>
            <a:ext cx="2891404" cy="219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Jordan Aquifer Water Use</a:t>
            </a:r>
            <a:endParaRPr lang="en-US" sz="40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609" y="1523999"/>
            <a:ext cx="5786191" cy="45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200400" cy="603461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Water Use Program’s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Annual Reports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Water Use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categories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are </a:t>
            </a:r>
            <a:r>
              <a:rPr lang="en-US" sz="1800" u="sng" dirty="0" smtClean="0">
                <a:solidFill>
                  <a:schemeClr val="tx1">
                    <a:lumMod val="75000"/>
                  </a:schemeClr>
                </a:solidFill>
              </a:rPr>
              <a:t>rough estimates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. Many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PWS systems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sell water to businesses.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Total Jordan aquifer use in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owa increases roughly 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200 million gallons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 per year.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Ethanol use has stabilized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1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umping cone-of-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355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</a:rPr>
              <a:t>SWL - Static Water Level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3048000"/>
            <a:ext cx="400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</a:rPr>
              <a:t>PWL - Pumping Water Level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6525" y="4918075"/>
            <a:ext cx="578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Example is in an unconfined, shallow aquifer.</a:t>
            </a:r>
          </a:p>
        </p:txBody>
      </p:sp>
    </p:spTree>
    <p:extLst>
      <p:ext uri="{BB962C8B-B14F-4D97-AF65-F5344CB8AC3E}">
        <p14:creationId xmlns:p14="http://schemas.microsoft.com/office/powerpoint/2010/main" val="6590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-4572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Hartley VeraSun Ethanol Water Use Permit</a:t>
            </a:r>
          </a:p>
        </p:txBody>
      </p:sp>
      <p:pic>
        <p:nvPicPr>
          <p:cNvPr id="23555" name="Picture 6" descr="hartleyba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533" y="825472"/>
            <a:ext cx="7806266" cy="6032528"/>
          </a:xfrm>
          <a:noFill/>
        </p:spPr>
      </p:pic>
    </p:spTree>
    <p:extLst>
      <p:ext uri="{BB962C8B-B14F-4D97-AF65-F5344CB8AC3E}">
        <p14:creationId xmlns:p14="http://schemas.microsoft.com/office/powerpoint/2010/main" val="24474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City Concerns                               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Balancing </a:t>
            </a:r>
            <a:r>
              <a:rPr 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Economic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Benefits with </a:t>
            </a:r>
            <a:r>
              <a:rPr 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Protection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of their water supply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Layne Christensen Company conducted a 3-day pump test.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City wells were run to make a new steady state head input.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Pump Test data was used to calibrate local scale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(MODFLOW) model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Permit called for 1,100 gpm divided between 4 production wells.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Once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Calibrated,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it was run for 1-year and 10-year time periods using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VeraSun’s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4 production wells.</a:t>
            </a:r>
          </a:p>
        </p:txBody>
      </p:sp>
      <p:pic>
        <p:nvPicPr>
          <p:cNvPr id="4" name="Picture 8" descr="DNRTRA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0"/>
            <a:ext cx="1792238" cy="116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hartley1_2_3_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8638"/>
          </a:xfrm>
          <a:noFill/>
        </p:spPr>
      </p:pic>
    </p:spTree>
    <p:extLst>
      <p:ext uri="{BB962C8B-B14F-4D97-AF65-F5344CB8AC3E}">
        <p14:creationId xmlns:p14="http://schemas.microsoft.com/office/powerpoint/2010/main" val="42361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sz="4000" dirty="0" err="1" smtClean="0"/>
              <a:t>Addtl</a:t>
            </a:r>
            <a:r>
              <a:rPr lang="en-US" sz="4000" dirty="0" smtClean="0"/>
              <a:t> drawdown in city wells ~ 17 feet	</a:t>
            </a:r>
          </a:p>
          <a:p>
            <a:endParaRPr lang="en-US" sz="4000" dirty="0"/>
          </a:p>
          <a:p>
            <a:r>
              <a:rPr lang="en-US" sz="4000" dirty="0" smtClean="0"/>
              <a:t>City wells have about 60 ft of head above the pumps (during summer operations)</a:t>
            </a:r>
          </a:p>
          <a:p>
            <a:endParaRPr lang="en-US" sz="4000" dirty="0"/>
          </a:p>
          <a:p>
            <a:r>
              <a:rPr lang="en-US" sz="4000" dirty="0" smtClean="0"/>
              <a:t>So </a:t>
            </a:r>
            <a:r>
              <a:rPr lang="en-US" sz="4000" u="sng" dirty="0" smtClean="0"/>
              <a:t>43 foot</a:t>
            </a:r>
            <a:r>
              <a:rPr lang="en-US" sz="4000" dirty="0" smtClean="0"/>
              <a:t> margin of safety…..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78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2796" y="60960"/>
            <a:ext cx="3850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Corn Ethanol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96147" y="5729257"/>
            <a:ext cx="7624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Lincolnway</a:t>
            </a:r>
            <a:r>
              <a:rPr lang="en-US" dirty="0" smtClean="0"/>
              <a:t> Energy Plant in Nevada, Iowa</a:t>
            </a:r>
            <a:endParaRPr lang="en-US" dirty="0"/>
          </a:p>
        </p:txBody>
      </p:sp>
      <p:pic>
        <p:nvPicPr>
          <p:cNvPr id="6" name="Picture 2" descr="Lincolnway energ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69"/>
          <a:stretch>
            <a:fillRect/>
          </a:stretch>
        </p:blipFill>
        <p:spPr bwMode="auto">
          <a:xfrm>
            <a:off x="0" y="830401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3454" y="5273040"/>
            <a:ext cx="189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Photo by WWS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>
                <a:solidFill>
                  <a:srgbClr val="FF3300"/>
                </a:solidFill>
              </a:rPr>
              <a:t>External Process</a:t>
            </a:r>
            <a:r>
              <a:rPr lang="en-US" altLang="en-US" dirty="0">
                <a:solidFill>
                  <a:srgbClr val="FF3300"/>
                </a:solidFill>
              </a:rPr>
              <a:t> Water Balance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505200" y="2819400"/>
            <a:ext cx="2057400" cy="1676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>
            <a:lvl1pPr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657600" y="3200400"/>
            <a:ext cx="1752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Ethanol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 Plant</a:t>
            </a:r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1143000" y="3429000"/>
            <a:ext cx="400050" cy="304800"/>
            <a:chOff x="444" y="683"/>
            <a:chExt cx="96" cy="96"/>
          </a:xfrm>
        </p:grpSpPr>
        <p:sp>
          <p:nvSpPr>
            <p:cNvPr id="18459" name="Oval 7"/>
            <p:cNvSpPr>
              <a:spLocks noChangeArrowheads="1"/>
            </p:cNvSpPr>
            <p:nvPr/>
          </p:nvSpPr>
          <p:spPr bwMode="auto">
            <a:xfrm>
              <a:off x="444" y="683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60" name="AutoShape 8"/>
            <p:cNvSpPr>
              <a:spLocks noChangeArrowheads="1"/>
            </p:cNvSpPr>
            <p:nvPr/>
          </p:nvSpPr>
          <p:spPr bwMode="auto">
            <a:xfrm>
              <a:off x="450" y="699"/>
              <a:ext cx="90" cy="64"/>
            </a:xfrm>
            <a:prstGeom prst="rightArrow">
              <a:avLst>
                <a:gd name="adj1" fmla="val 50000"/>
                <a:gd name="adj2" fmla="val 351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381000" y="3429000"/>
            <a:ext cx="838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Corn</a:t>
            </a:r>
          </a:p>
        </p:txBody>
      </p:sp>
      <p:grpSp>
        <p:nvGrpSpPr>
          <p:cNvPr id="18439" name="Group 10"/>
          <p:cNvGrpSpPr>
            <a:grpSpLocks/>
          </p:cNvGrpSpPr>
          <p:nvPr/>
        </p:nvGrpSpPr>
        <p:grpSpPr bwMode="auto">
          <a:xfrm>
            <a:off x="7353300" y="3048000"/>
            <a:ext cx="400050" cy="304800"/>
            <a:chOff x="444" y="683"/>
            <a:chExt cx="96" cy="96"/>
          </a:xfrm>
        </p:grpSpPr>
        <p:sp>
          <p:nvSpPr>
            <p:cNvPr id="18457" name="Oval 11"/>
            <p:cNvSpPr>
              <a:spLocks noChangeArrowheads="1"/>
            </p:cNvSpPr>
            <p:nvPr/>
          </p:nvSpPr>
          <p:spPr bwMode="auto">
            <a:xfrm>
              <a:off x="444" y="683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8" name="AutoShape 12"/>
            <p:cNvSpPr>
              <a:spLocks noChangeArrowheads="1"/>
            </p:cNvSpPr>
            <p:nvPr/>
          </p:nvSpPr>
          <p:spPr bwMode="auto">
            <a:xfrm>
              <a:off x="450" y="699"/>
              <a:ext cx="90" cy="64"/>
            </a:xfrm>
            <a:prstGeom prst="rightArrow">
              <a:avLst>
                <a:gd name="adj1" fmla="val 50000"/>
                <a:gd name="adj2" fmla="val 351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7696200" y="3048000"/>
            <a:ext cx="1219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Ethanol</a:t>
            </a:r>
          </a:p>
        </p:txBody>
      </p:sp>
      <p:grpSp>
        <p:nvGrpSpPr>
          <p:cNvPr id="18441" name="Group 14"/>
          <p:cNvGrpSpPr>
            <a:grpSpLocks/>
          </p:cNvGrpSpPr>
          <p:nvPr/>
        </p:nvGrpSpPr>
        <p:grpSpPr bwMode="auto">
          <a:xfrm>
            <a:off x="7410450" y="3962400"/>
            <a:ext cx="400050" cy="304800"/>
            <a:chOff x="444" y="683"/>
            <a:chExt cx="96" cy="96"/>
          </a:xfrm>
        </p:grpSpPr>
        <p:sp>
          <p:nvSpPr>
            <p:cNvPr id="18455" name="Oval 15"/>
            <p:cNvSpPr>
              <a:spLocks noChangeArrowheads="1"/>
            </p:cNvSpPr>
            <p:nvPr/>
          </p:nvSpPr>
          <p:spPr bwMode="auto">
            <a:xfrm>
              <a:off x="444" y="683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6" name="AutoShape 16"/>
            <p:cNvSpPr>
              <a:spLocks noChangeArrowheads="1"/>
            </p:cNvSpPr>
            <p:nvPr/>
          </p:nvSpPr>
          <p:spPr bwMode="auto">
            <a:xfrm>
              <a:off x="450" y="699"/>
              <a:ext cx="90" cy="64"/>
            </a:xfrm>
            <a:prstGeom prst="rightArrow">
              <a:avLst>
                <a:gd name="adj1" fmla="val 50000"/>
                <a:gd name="adj2" fmla="val 351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7772400" y="3962400"/>
            <a:ext cx="990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DDGS</a:t>
            </a: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609600" y="6400800"/>
            <a:ext cx="5943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0"/>
              <a:t>Basis: 50 mmgpy Typical Corn-Based Dry Mill ethanol Plant</a:t>
            </a:r>
          </a:p>
        </p:txBody>
      </p:sp>
      <p:sp>
        <p:nvSpPr>
          <p:cNvPr id="18444" name="Line 19"/>
          <p:cNvSpPr>
            <a:spLocks noChangeShapeType="1"/>
          </p:cNvSpPr>
          <p:nvPr/>
        </p:nvSpPr>
        <p:spPr bwMode="auto">
          <a:xfrm>
            <a:off x="1524000" y="3581400"/>
            <a:ext cx="1905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5" name="Line 20"/>
          <p:cNvSpPr>
            <a:spLocks noChangeShapeType="1"/>
          </p:cNvSpPr>
          <p:nvPr/>
        </p:nvSpPr>
        <p:spPr bwMode="auto">
          <a:xfrm>
            <a:off x="5562600" y="3200400"/>
            <a:ext cx="1828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6" name="Line 22"/>
          <p:cNvSpPr>
            <a:spLocks noChangeShapeType="1"/>
          </p:cNvSpPr>
          <p:nvPr/>
        </p:nvSpPr>
        <p:spPr bwMode="auto">
          <a:xfrm>
            <a:off x="5562600" y="4114800"/>
            <a:ext cx="1828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7" name="Text Box 23"/>
          <p:cNvSpPr txBox="1">
            <a:spLocks noChangeArrowheads="1"/>
          </p:cNvSpPr>
          <p:nvPr/>
        </p:nvSpPr>
        <p:spPr bwMode="auto">
          <a:xfrm>
            <a:off x="1752600" y="3352800"/>
            <a:ext cx="15240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2,233 Bu/ Hr</a:t>
            </a:r>
          </a:p>
        </p:txBody>
      </p:sp>
      <p:sp>
        <p:nvSpPr>
          <p:cNvPr id="18448" name="Text Box 25"/>
          <p:cNvSpPr txBox="1">
            <a:spLocks noChangeArrowheads="1"/>
          </p:cNvSpPr>
          <p:nvPr/>
        </p:nvSpPr>
        <p:spPr bwMode="auto">
          <a:xfrm>
            <a:off x="5715000" y="2947988"/>
            <a:ext cx="15240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5,952 Gal/ Hr</a:t>
            </a:r>
          </a:p>
        </p:txBody>
      </p:sp>
      <p:sp>
        <p:nvSpPr>
          <p:cNvPr id="18449" name="Text Box 26"/>
          <p:cNvSpPr txBox="1">
            <a:spLocks noChangeArrowheads="1"/>
          </p:cNvSpPr>
          <p:nvPr/>
        </p:nvSpPr>
        <p:spPr bwMode="auto">
          <a:xfrm>
            <a:off x="5715000" y="3862388"/>
            <a:ext cx="16764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20.92 Tons/ Hr</a:t>
            </a:r>
          </a:p>
        </p:txBody>
      </p:sp>
      <p:sp>
        <p:nvSpPr>
          <p:cNvPr id="18450" name="Text Box 27"/>
          <p:cNvSpPr txBox="1">
            <a:spLocks noChangeArrowheads="1"/>
          </p:cNvSpPr>
          <p:nvPr/>
        </p:nvSpPr>
        <p:spPr bwMode="auto">
          <a:xfrm>
            <a:off x="1828800" y="36576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2,248 Gal/ Hr</a:t>
            </a:r>
          </a:p>
        </p:txBody>
      </p:sp>
      <p:sp>
        <p:nvSpPr>
          <p:cNvPr id="18451" name="Text Box 30"/>
          <p:cNvSpPr txBox="1">
            <a:spLocks noChangeArrowheads="1"/>
          </p:cNvSpPr>
          <p:nvPr/>
        </p:nvSpPr>
        <p:spPr bwMode="auto">
          <a:xfrm>
            <a:off x="5943600" y="41910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502 Gal/ Hr</a:t>
            </a:r>
          </a:p>
        </p:txBody>
      </p:sp>
      <p:sp>
        <p:nvSpPr>
          <p:cNvPr id="18452" name="Text Box 31"/>
          <p:cNvSpPr txBox="1">
            <a:spLocks noChangeArrowheads="1"/>
          </p:cNvSpPr>
          <p:nvPr/>
        </p:nvSpPr>
        <p:spPr bwMode="auto">
          <a:xfrm>
            <a:off x="5867400" y="32766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18.5 Gal/ Hr</a:t>
            </a:r>
          </a:p>
        </p:txBody>
      </p:sp>
      <p:sp>
        <p:nvSpPr>
          <p:cNvPr id="18453" name="Text Box 32"/>
          <p:cNvSpPr txBox="1">
            <a:spLocks noChangeArrowheads="1"/>
          </p:cNvSpPr>
          <p:nvPr/>
        </p:nvSpPr>
        <p:spPr bwMode="auto">
          <a:xfrm>
            <a:off x="1143000" y="5210175"/>
            <a:ext cx="2590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i="0">
                <a:solidFill>
                  <a:srgbClr val="00CC00"/>
                </a:solidFill>
              </a:rPr>
              <a:t>Water In = 2,248 GPH</a:t>
            </a:r>
          </a:p>
        </p:txBody>
      </p:sp>
      <p:sp>
        <p:nvSpPr>
          <p:cNvPr id="18454" name="Text Box 33"/>
          <p:cNvSpPr txBox="1">
            <a:spLocks noChangeArrowheads="1"/>
          </p:cNvSpPr>
          <p:nvPr/>
        </p:nvSpPr>
        <p:spPr bwMode="auto">
          <a:xfrm>
            <a:off x="5715000" y="5181600"/>
            <a:ext cx="2743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i="0">
                <a:solidFill>
                  <a:srgbClr val="00CC00"/>
                </a:solidFill>
              </a:rPr>
              <a:t>Water Out = 520 GPH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7563"/>
            <a:ext cx="7772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>
                <a:solidFill>
                  <a:srgbClr val="FF3300"/>
                </a:solidFill>
              </a:rPr>
              <a:t>Overall</a:t>
            </a:r>
            <a:r>
              <a:rPr lang="en-US" altLang="en-US" dirty="0">
                <a:solidFill>
                  <a:srgbClr val="FF3300"/>
                </a:solidFill>
              </a:rPr>
              <a:t> Water Balance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727450" y="4197350"/>
            <a:ext cx="2057400" cy="10668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>
            <a:lvl1pPr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83025" y="44196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/>
              <a:t>Ethanol Plant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1292225" y="4586288"/>
            <a:ext cx="400050" cy="304800"/>
            <a:chOff x="444" y="683"/>
            <a:chExt cx="96" cy="96"/>
          </a:xfrm>
        </p:grpSpPr>
        <p:sp>
          <p:nvSpPr>
            <p:cNvPr id="19510" name="Oval 6"/>
            <p:cNvSpPr>
              <a:spLocks noChangeArrowheads="1"/>
            </p:cNvSpPr>
            <p:nvPr/>
          </p:nvSpPr>
          <p:spPr bwMode="auto">
            <a:xfrm>
              <a:off x="444" y="683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11" name="AutoShape 7"/>
            <p:cNvSpPr>
              <a:spLocks noChangeArrowheads="1"/>
            </p:cNvSpPr>
            <p:nvPr/>
          </p:nvSpPr>
          <p:spPr bwMode="auto">
            <a:xfrm>
              <a:off x="450" y="699"/>
              <a:ext cx="90" cy="64"/>
            </a:xfrm>
            <a:prstGeom prst="rightArrow">
              <a:avLst>
                <a:gd name="adj1" fmla="val 50000"/>
                <a:gd name="adj2" fmla="val 351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11125" y="4197350"/>
            <a:ext cx="12192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Fresh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Makeup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Water</a:t>
            </a: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139700" y="6502400"/>
            <a:ext cx="5943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0"/>
              <a:t>Basis: 50 mmgpy Typical Corn-Based Dry Mill ethanol Plant</a:t>
            </a:r>
          </a:p>
        </p:txBody>
      </p:sp>
      <p:grpSp>
        <p:nvGrpSpPr>
          <p:cNvPr id="19464" name="Group 45"/>
          <p:cNvGrpSpPr>
            <a:grpSpLocks/>
          </p:cNvGrpSpPr>
          <p:nvPr/>
        </p:nvGrpSpPr>
        <p:grpSpPr bwMode="auto">
          <a:xfrm>
            <a:off x="3765550" y="2928938"/>
            <a:ext cx="1266825" cy="657225"/>
            <a:chOff x="1211" y="1313"/>
            <a:chExt cx="798" cy="414"/>
          </a:xfrm>
        </p:grpSpPr>
        <p:sp>
          <p:nvSpPr>
            <p:cNvPr id="19508" name="Rectangle 39"/>
            <p:cNvSpPr>
              <a:spLocks noChangeArrowheads="1"/>
            </p:cNvSpPr>
            <p:nvPr/>
          </p:nvSpPr>
          <p:spPr bwMode="auto">
            <a:xfrm>
              <a:off x="1211" y="1313"/>
              <a:ext cx="798" cy="414"/>
            </a:xfrm>
            <a:prstGeom prst="rect">
              <a:avLst/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>
              <a:lvl1pPr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09" name="Text Box 40"/>
            <p:cNvSpPr txBox="1">
              <a:spLocks noChangeArrowheads="1"/>
            </p:cNvSpPr>
            <p:nvPr/>
          </p:nvSpPr>
          <p:spPr bwMode="auto">
            <a:xfrm>
              <a:off x="1235" y="1434"/>
              <a:ext cx="702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Boiler</a:t>
              </a:r>
            </a:p>
          </p:txBody>
        </p:sp>
      </p:grpSp>
      <p:sp>
        <p:nvSpPr>
          <p:cNvPr id="19465" name="Rectangle 41"/>
          <p:cNvSpPr>
            <a:spLocks noChangeArrowheads="1"/>
          </p:cNvSpPr>
          <p:nvPr/>
        </p:nvSpPr>
        <p:spPr bwMode="auto">
          <a:xfrm>
            <a:off x="6878638" y="4665663"/>
            <a:ext cx="1266825" cy="6572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>
            <a:lvl1pPr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6" name="Text Box 42"/>
          <p:cNvSpPr txBox="1">
            <a:spLocks noChangeArrowheads="1"/>
          </p:cNvSpPr>
          <p:nvPr/>
        </p:nvSpPr>
        <p:spPr bwMode="auto">
          <a:xfrm>
            <a:off x="6851650" y="4692650"/>
            <a:ext cx="12684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Dryer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System</a:t>
            </a:r>
          </a:p>
        </p:txBody>
      </p:sp>
      <p:sp>
        <p:nvSpPr>
          <p:cNvPr id="19467" name="Rectangle 43"/>
          <p:cNvSpPr>
            <a:spLocks noChangeArrowheads="1"/>
          </p:cNvSpPr>
          <p:nvPr/>
        </p:nvSpPr>
        <p:spPr bwMode="auto">
          <a:xfrm>
            <a:off x="5672138" y="2106613"/>
            <a:ext cx="1266825" cy="6572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>
            <a:lvl1pPr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8" name="Text Box 44"/>
          <p:cNvSpPr txBox="1">
            <a:spLocks noChangeArrowheads="1"/>
          </p:cNvSpPr>
          <p:nvPr/>
        </p:nvSpPr>
        <p:spPr bwMode="auto">
          <a:xfrm>
            <a:off x="5748338" y="2120900"/>
            <a:ext cx="110331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Cooling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Tower</a:t>
            </a:r>
          </a:p>
        </p:txBody>
      </p:sp>
      <p:sp>
        <p:nvSpPr>
          <p:cNvPr id="19469" name="Line 48"/>
          <p:cNvSpPr>
            <a:spLocks noChangeShapeType="1"/>
          </p:cNvSpPr>
          <p:nvPr/>
        </p:nvSpPr>
        <p:spPr bwMode="auto">
          <a:xfrm flipV="1">
            <a:off x="4341813" y="2546350"/>
            <a:ext cx="0" cy="30638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0" name="Line 49"/>
          <p:cNvSpPr>
            <a:spLocks noChangeShapeType="1"/>
          </p:cNvSpPr>
          <p:nvPr/>
        </p:nvSpPr>
        <p:spPr bwMode="auto">
          <a:xfrm flipV="1">
            <a:off x="6338888" y="1778000"/>
            <a:ext cx="0" cy="269875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1" name="Line 50"/>
          <p:cNvSpPr>
            <a:spLocks noChangeShapeType="1"/>
          </p:cNvSpPr>
          <p:nvPr/>
        </p:nvSpPr>
        <p:spPr bwMode="auto">
          <a:xfrm flipV="1">
            <a:off x="7491413" y="4233863"/>
            <a:ext cx="0" cy="347662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2" name="Line 51"/>
          <p:cNvSpPr>
            <a:spLocks noChangeShapeType="1"/>
          </p:cNvSpPr>
          <p:nvPr/>
        </p:nvSpPr>
        <p:spPr bwMode="auto">
          <a:xfrm flipV="1">
            <a:off x="2074863" y="2262188"/>
            <a:ext cx="0" cy="2473325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3" name="Line 52"/>
          <p:cNvSpPr>
            <a:spLocks noChangeShapeType="1"/>
          </p:cNvSpPr>
          <p:nvPr/>
        </p:nvSpPr>
        <p:spPr bwMode="auto">
          <a:xfrm>
            <a:off x="2065338" y="2276475"/>
            <a:ext cx="35433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4" name="Line 53"/>
          <p:cNvSpPr>
            <a:spLocks noChangeShapeType="1"/>
          </p:cNvSpPr>
          <p:nvPr/>
        </p:nvSpPr>
        <p:spPr bwMode="auto">
          <a:xfrm>
            <a:off x="2074863" y="3198813"/>
            <a:ext cx="1652587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5" name="Line 54"/>
          <p:cNvSpPr>
            <a:spLocks noChangeShapeType="1"/>
          </p:cNvSpPr>
          <p:nvPr/>
        </p:nvSpPr>
        <p:spPr bwMode="auto">
          <a:xfrm>
            <a:off x="3919538" y="3582988"/>
            <a:ext cx="0" cy="536575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6" name="Line 56"/>
          <p:cNvSpPr>
            <a:spLocks noChangeShapeType="1"/>
          </p:cNvSpPr>
          <p:nvPr/>
        </p:nvSpPr>
        <p:spPr bwMode="auto">
          <a:xfrm flipV="1">
            <a:off x="4270375" y="3582988"/>
            <a:ext cx="0" cy="536575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7" name="Line 57"/>
          <p:cNvSpPr>
            <a:spLocks noChangeShapeType="1"/>
          </p:cNvSpPr>
          <p:nvPr/>
        </p:nvSpPr>
        <p:spPr bwMode="auto">
          <a:xfrm>
            <a:off x="6376988" y="2776538"/>
            <a:ext cx="0" cy="344487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8" name="Line 58"/>
          <p:cNvSpPr>
            <a:spLocks noChangeShapeType="1"/>
          </p:cNvSpPr>
          <p:nvPr/>
        </p:nvSpPr>
        <p:spPr bwMode="auto">
          <a:xfrm>
            <a:off x="5794375" y="4965700"/>
            <a:ext cx="1004888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9" name="Line 59"/>
          <p:cNvSpPr>
            <a:spLocks noChangeShapeType="1"/>
          </p:cNvSpPr>
          <p:nvPr/>
        </p:nvSpPr>
        <p:spPr bwMode="auto">
          <a:xfrm>
            <a:off x="8143875" y="4965700"/>
            <a:ext cx="80645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80" name="Line 60"/>
          <p:cNvSpPr>
            <a:spLocks noChangeShapeType="1"/>
          </p:cNvSpPr>
          <p:nvPr/>
        </p:nvSpPr>
        <p:spPr bwMode="auto">
          <a:xfrm>
            <a:off x="1692275" y="4735513"/>
            <a:ext cx="1957388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81" name="Text Box 61"/>
          <p:cNvSpPr txBox="1">
            <a:spLocks noChangeArrowheads="1"/>
          </p:cNvSpPr>
          <p:nvPr/>
        </p:nvSpPr>
        <p:spPr bwMode="auto">
          <a:xfrm>
            <a:off x="5199063" y="1581150"/>
            <a:ext cx="26908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Evaporation &amp; Drift = 9,420 gph</a:t>
            </a:r>
          </a:p>
        </p:txBody>
      </p:sp>
      <p:sp>
        <p:nvSpPr>
          <p:cNvPr id="19482" name="Text Box 63"/>
          <p:cNvSpPr txBox="1">
            <a:spLocks noChangeArrowheads="1"/>
          </p:cNvSpPr>
          <p:nvPr/>
        </p:nvSpPr>
        <p:spPr bwMode="auto">
          <a:xfrm>
            <a:off x="3024188" y="2379663"/>
            <a:ext cx="26908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Deaerator &amp; Leaks = 140 gph</a:t>
            </a:r>
          </a:p>
        </p:txBody>
      </p:sp>
      <p:sp>
        <p:nvSpPr>
          <p:cNvPr id="19483" name="Text Box 64"/>
          <p:cNvSpPr txBox="1">
            <a:spLocks noChangeArrowheads="1"/>
          </p:cNvSpPr>
          <p:nvPr/>
        </p:nvSpPr>
        <p:spPr bwMode="auto">
          <a:xfrm>
            <a:off x="8142288" y="4965700"/>
            <a:ext cx="95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DDGS =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502 gph</a:t>
            </a:r>
          </a:p>
        </p:txBody>
      </p:sp>
      <p:sp>
        <p:nvSpPr>
          <p:cNvPr id="19484" name="Text Box 65"/>
          <p:cNvSpPr txBox="1">
            <a:spLocks noChangeArrowheads="1"/>
          </p:cNvSpPr>
          <p:nvPr/>
        </p:nvSpPr>
        <p:spPr bwMode="auto">
          <a:xfrm>
            <a:off x="6413500" y="4040188"/>
            <a:ext cx="21478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Water Vapor = 8,398 gph</a:t>
            </a:r>
          </a:p>
        </p:txBody>
      </p:sp>
      <p:grpSp>
        <p:nvGrpSpPr>
          <p:cNvPr id="19485" name="Group 66"/>
          <p:cNvGrpSpPr>
            <a:grpSpLocks/>
          </p:cNvGrpSpPr>
          <p:nvPr/>
        </p:nvGrpSpPr>
        <p:grpSpPr bwMode="auto">
          <a:xfrm>
            <a:off x="1293813" y="5713413"/>
            <a:ext cx="400050" cy="304800"/>
            <a:chOff x="444" y="683"/>
            <a:chExt cx="96" cy="96"/>
          </a:xfrm>
        </p:grpSpPr>
        <p:sp>
          <p:nvSpPr>
            <p:cNvPr id="19506" name="Oval 67"/>
            <p:cNvSpPr>
              <a:spLocks noChangeArrowheads="1"/>
            </p:cNvSpPr>
            <p:nvPr/>
          </p:nvSpPr>
          <p:spPr bwMode="auto">
            <a:xfrm>
              <a:off x="444" y="683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07" name="AutoShape 68"/>
            <p:cNvSpPr>
              <a:spLocks noChangeArrowheads="1"/>
            </p:cNvSpPr>
            <p:nvPr/>
          </p:nvSpPr>
          <p:spPr bwMode="auto">
            <a:xfrm>
              <a:off x="450" y="699"/>
              <a:ext cx="90" cy="64"/>
            </a:xfrm>
            <a:prstGeom prst="rightArrow">
              <a:avLst>
                <a:gd name="adj1" fmla="val 50000"/>
                <a:gd name="adj2" fmla="val 351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1pPr>
              <a:lvl2pPr marL="742950" indent="-28575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2pPr>
              <a:lvl3pPr marL="11430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3pPr>
              <a:lvl4pPr marL="16002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4pPr>
              <a:lvl5pPr marL="2057400" indent="-228600"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sz="2800" b="1" i="1">
                  <a:solidFill>
                    <a:schemeClr val="accent2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486" name="Text Box 69"/>
          <p:cNvSpPr txBox="1">
            <a:spLocks noChangeArrowheads="1"/>
          </p:cNvSpPr>
          <p:nvPr/>
        </p:nvSpPr>
        <p:spPr bwMode="auto">
          <a:xfrm>
            <a:off x="414338" y="5688013"/>
            <a:ext cx="9064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/>
              <a:t>Corn</a:t>
            </a:r>
            <a:endParaRPr lang="en-US" altLang="en-US"/>
          </a:p>
        </p:txBody>
      </p:sp>
      <p:sp>
        <p:nvSpPr>
          <p:cNvPr id="19487" name="Line 70"/>
          <p:cNvSpPr>
            <a:spLocks noChangeShapeType="1"/>
          </p:cNvSpPr>
          <p:nvPr/>
        </p:nvSpPr>
        <p:spPr bwMode="auto">
          <a:xfrm>
            <a:off x="1701800" y="5861050"/>
            <a:ext cx="41275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88" name="Line 71"/>
          <p:cNvSpPr>
            <a:spLocks noChangeShapeType="1"/>
          </p:cNvSpPr>
          <p:nvPr/>
        </p:nvSpPr>
        <p:spPr bwMode="auto">
          <a:xfrm flipV="1">
            <a:off x="2095500" y="4946650"/>
            <a:ext cx="0" cy="91440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89" name="Line 72"/>
          <p:cNvSpPr>
            <a:spLocks noChangeShapeType="1"/>
          </p:cNvSpPr>
          <p:nvPr/>
        </p:nvSpPr>
        <p:spPr bwMode="auto">
          <a:xfrm>
            <a:off x="2076450" y="4953000"/>
            <a:ext cx="157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90" name="Text Box 73"/>
          <p:cNvSpPr txBox="1">
            <a:spLocks noChangeArrowheads="1"/>
          </p:cNvSpPr>
          <p:nvPr/>
        </p:nvSpPr>
        <p:spPr bwMode="auto">
          <a:xfrm>
            <a:off x="2336800" y="4979988"/>
            <a:ext cx="10525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2,248 gph</a:t>
            </a:r>
            <a:endParaRPr lang="en-US" altLang="en-US"/>
          </a:p>
        </p:txBody>
      </p:sp>
      <p:sp>
        <p:nvSpPr>
          <p:cNvPr id="19491" name="Text Box 74"/>
          <p:cNvSpPr txBox="1">
            <a:spLocks noChangeArrowheads="1"/>
          </p:cNvSpPr>
          <p:nvPr/>
        </p:nvSpPr>
        <p:spPr bwMode="auto">
          <a:xfrm>
            <a:off x="4244975" y="3667125"/>
            <a:ext cx="10525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13,860 gph</a:t>
            </a:r>
            <a:endParaRPr lang="en-US" altLang="en-US"/>
          </a:p>
        </p:txBody>
      </p:sp>
      <p:sp>
        <p:nvSpPr>
          <p:cNvPr id="19492" name="Text Box 75"/>
          <p:cNvSpPr txBox="1">
            <a:spLocks noChangeArrowheads="1"/>
          </p:cNvSpPr>
          <p:nvPr/>
        </p:nvSpPr>
        <p:spPr bwMode="auto">
          <a:xfrm>
            <a:off x="2917825" y="3675063"/>
            <a:ext cx="1065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13,860 gph</a:t>
            </a:r>
            <a:endParaRPr lang="en-US" altLang="en-US"/>
          </a:p>
        </p:txBody>
      </p:sp>
      <p:sp>
        <p:nvSpPr>
          <p:cNvPr id="19493" name="Text Box 76"/>
          <p:cNvSpPr txBox="1">
            <a:spLocks noChangeArrowheads="1"/>
          </p:cNvSpPr>
          <p:nvPr/>
        </p:nvSpPr>
        <p:spPr bwMode="auto">
          <a:xfrm>
            <a:off x="2528888" y="2981325"/>
            <a:ext cx="1052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300 gph</a:t>
            </a:r>
            <a:endParaRPr lang="en-US" altLang="en-US"/>
          </a:p>
        </p:txBody>
      </p:sp>
      <p:sp>
        <p:nvSpPr>
          <p:cNvPr id="19494" name="Text Box 77"/>
          <p:cNvSpPr txBox="1">
            <a:spLocks noChangeArrowheads="1"/>
          </p:cNvSpPr>
          <p:nvPr/>
        </p:nvSpPr>
        <p:spPr bwMode="auto">
          <a:xfrm>
            <a:off x="2312988" y="4492625"/>
            <a:ext cx="1052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6,631 gph</a:t>
            </a:r>
            <a:endParaRPr lang="en-US" altLang="en-US"/>
          </a:p>
        </p:txBody>
      </p:sp>
      <p:sp>
        <p:nvSpPr>
          <p:cNvPr id="19495" name="Text Box 78"/>
          <p:cNvSpPr txBox="1">
            <a:spLocks noChangeArrowheads="1"/>
          </p:cNvSpPr>
          <p:nvPr/>
        </p:nvSpPr>
        <p:spPr bwMode="auto">
          <a:xfrm>
            <a:off x="2332038" y="2041525"/>
            <a:ext cx="1052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14,700 gph</a:t>
            </a:r>
            <a:endParaRPr lang="en-US" altLang="en-US"/>
          </a:p>
        </p:txBody>
      </p:sp>
      <p:sp>
        <p:nvSpPr>
          <p:cNvPr id="19496" name="Text Box 79"/>
          <p:cNvSpPr txBox="1">
            <a:spLocks noChangeArrowheads="1"/>
          </p:cNvSpPr>
          <p:nvPr/>
        </p:nvSpPr>
        <p:spPr bwMode="auto">
          <a:xfrm>
            <a:off x="5980113" y="3076575"/>
            <a:ext cx="26908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Blowdown = 5,280 gph</a:t>
            </a:r>
            <a:endParaRPr lang="en-US" altLang="en-US"/>
          </a:p>
        </p:txBody>
      </p:sp>
      <p:sp>
        <p:nvSpPr>
          <p:cNvPr id="19497" name="Line 80"/>
          <p:cNvSpPr>
            <a:spLocks noChangeShapeType="1"/>
          </p:cNvSpPr>
          <p:nvPr/>
        </p:nvSpPr>
        <p:spPr bwMode="auto">
          <a:xfrm>
            <a:off x="5029200" y="3221038"/>
            <a:ext cx="446088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98" name="Line 81"/>
          <p:cNvSpPr>
            <a:spLocks noChangeShapeType="1"/>
          </p:cNvSpPr>
          <p:nvPr/>
        </p:nvSpPr>
        <p:spPr bwMode="auto">
          <a:xfrm>
            <a:off x="5475288" y="3221038"/>
            <a:ext cx="0" cy="27305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99" name="Text Box 82"/>
          <p:cNvSpPr txBox="1">
            <a:spLocks noChangeArrowheads="1"/>
          </p:cNvSpPr>
          <p:nvPr/>
        </p:nvSpPr>
        <p:spPr bwMode="auto">
          <a:xfrm>
            <a:off x="5099050" y="3449638"/>
            <a:ext cx="26908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Blowdown = 120 gph</a:t>
            </a:r>
            <a:endParaRPr lang="en-US" altLang="en-US"/>
          </a:p>
        </p:txBody>
      </p:sp>
      <p:sp>
        <p:nvSpPr>
          <p:cNvPr id="19500" name="Text Box 83"/>
          <p:cNvSpPr txBox="1">
            <a:spLocks noChangeArrowheads="1"/>
          </p:cNvSpPr>
          <p:nvPr/>
        </p:nvSpPr>
        <p:spPr bwMode="auto">
          <a:xfrm>
            <a:off x="6224588" y="6130925"/>
            <a:ext cx="27193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9900"/>
                </a:solidFill>
              </a:rPr>
              <a:t>Water Out = 23,860 gph</a:t>
            </a:r>
          </a:p>
        </p:txBody>
      </p:sp>
      <p:sp>
        <p:nvSpPr>
          <p:cNvPr id="19501" name="Text Box 84"/>
          <p:cNvSpPr txBox="1">
            <a:spLocks noChangeArrowheads="1"/>
          </p:cNvSpPr>
          <p:nvPr/>
        </p:nvSpPr>
        <p:spPr bwMode="auto">
          <a:xfrm>
            <a:off x="152400" y="6134100"/>
            <a:ext cx="2628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9900"/>
                </a:solidFill>
              </a:rPr>
              <a:t>Water In = 23,860 gph</a:t>
            </a:r>
          </a:p>
        </p:txBody>
      </p:sp>
      <p:sp>
        <p:nvSpPr>
          <p:cNvPr id="19502" name="Text Box 85"/>
          <p:cNvSpPr txBox="1">
            <a:spLocks noChangeArrowheads="1"/>
          </p:cNvSpPr>
          <p:nvPr/>
        </p:nvSpPr>
        <p:spPr bwMode="auto">
          <a:xfrm>
            <a:off x="2768600" y="5676900"/>
            <a:ext cx="3937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Arial Black" pitchFamily="34" charset="0"/>
              </a:rPr>
              <a:t>Gal Water/ Gal Ethanol =  3.63</a:t>
            </a:r>
          </a:p>
        </p:txBody>
      </p:sp>
      <p:sp>
        <p:nvSpPr>
          <p:cNvPr id="19503" name="Line 86"/>
          <p:cNvSpPr>
            <a:spLocks noChangeShapeType="1"/>
          </p:cNvSpPr>
          <p:nvPr/>
        </p:nvSpPr>
        <p:spPr bwMode="auto">
          <a:xfrm>
            <a:off x="5372100" y="5257800"/>
            <a:ext cx="0" cy="29845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04" name="Line 87"/>
          <p:cNvSpPr>
            <a:spLocks noChangeShapeType="1"/>
          </p:cNvSpPr>
          <p:nvPr/>
        </p:nvSpPr>
        <p:spPr bwMode="auto">
          <a:xfrm>
            <a:off x="5372100" y="5549900"/>
            <a:ext cx="1397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05" name="Text Box 88"/>
          <p:cNvSpPr txBox="1">
            <a:spLocks noChangeArrowheads="1"/>
          </p:cNvSpPr>
          <p:nvPr/>
        </p:nvSpPr>
        <p:spPr bwMode="auto">
          <a:xfrm>
            <a:off x="6727825" y="5437188"/>
            <a:ext cx="1914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0">
                <a:solidFill>
                  <a:srgbClr val="FF3300"/>
                </a:solidFill>
              </a:rPr>
              <a:t>Ethanol =19 gph H2O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329075"/>
            <a:ext cx="7772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3300"/>
                </a:solidFill>
              </a:rPr>
              <a:t>Water Conservation </a:t>
            </a:r>
            <a:r>
              <a:rPr lang="en-US" altLang="en-US" dirty="0" smtClean="0">
                <a:solidFill>
                  <a:srgbClr val="FF3300"/>
                </a:solidFill>
              </a:rPr>
              <a:t>Opportunities                     </a:t>
            </a:r>
            <a:endParaRPr lang="en-US" altLang="en-US" dirty="0">
              <a:solidFill>
                <a:srgbClr val="FF3300"/>
              </a:solidFill>
            </a:endParaRPr>
          </a:p>
        </p:txBody>
      </p:sp>
      <p:sp>
        <p:nvSpPr>
          <p:cNvPr id="20483" name="Text Box 58"/>
          <p:cNvSpPr txBox="1">
            <a:spLocks noChangeArrowheads="1"/>
          </p:cNvSpPr>
          <p:nvPr/>
        </p:nvSpPr>
        <p:spPr bwMode="auto">
          <a:xfrm>
            <a:off x="457200" y="2959100"/>
            <a:ext cx="8382000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Reduce Energy Consumption (less cooling tower evaporation &amp; blowdown)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Recycle waste and blowdown streams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Treat makeup water (less blowdown)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Use air or groundwater to reject heat (less evaporation and </a:t>
            </a:r>
            <a:r>
              <a:rPr lang="en-US" altLang="en-US" dirty="0" smtClean="0"/>
              <a:t>less blowdown</a:t>
            </a:r>
            <a:r>
              <a:rPr lang="en-US" altLang="en-US" dirty="0"/>
              <a:t>)</a:t>
            </a:r>
          </a:p>
        </p:txBody>
      </p:sp>
      <p:pic>
        <p:nvPicPr>
          <p:cNvPr id="4" name="Picture 8" descr="DNRTRAN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452532"/>
            <a:ext cx="1792238" cy="104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/>
              <a:t>OVERVIEW                  </a:t>
            </a:r>
            <a:endParaRPr lang="en-US" sz="44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Ethanol in Iowa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#1 producer of U.S. ethanol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---43 refineries produce ~ 4.3 BGY capacity</a:t>
            </a:r>
          </a:p>
          <a:p>
            <a:pPr eaLnBrk="1" hangingPunct="1"/>
            <a:r>
              <a:rPr lang="en-US" altLang="en-US" dirty="0" smtClean="0"/>
              <a:t>Groundwater is preferred source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---Consistent quality, but most competition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---31 use own water</a:t>
            </a:r>
          </a:p>
          <a:p>
            <a:pPr eaLnBrk="1" hangingPunct="1"/>
            <a:r>
              <a:rPr lang="en-US" altLang="en-US" dirty="0" smtClean="0"/>
              <a:t>23 confined, 8 unconfined aquifers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---12 use other source (municipal)</a:t>
            </a:r>
          </a:p>
        </p:txBody>
      </p:sp>
      <p:pic>
        <p:nvPicPr>
          <p:cNvPr id="4" name="Picture 8" descr="DNRTR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334000"/>
            <a:ext cx="1792238" cy="116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73163"/>
            <a:ext cx="77724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3300"/>
                </a:solidFill>
              </a:rPr>
              <a:t>Water Conservation Opportunities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20700" y="3155005"/>
            <a:ext cx="8382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&lt;3 –     Current Best </a:t>
            </a:r>
            <a:r>
              <a:rPr lang="en-US" altLang="en-US" dirty="0" smtClean="0"/>
              <a:t>Practice.  Appears to be around 2.8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1.5 – Achievable with proven technology at extra capital cost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0 –    Possible in future with new </a:t>
            </a:r>
            <a:r>
              <a:rPr lang="en-US" altLang="en-US" dirty="0" smtClean="0"/>
              <a:t>technologies                                 </a:t>
            </a:r>
            <a:endParaRPr lang="en-US" altLang="en-US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79400" y="2209800"/>
            <a:ext cx="8864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chemeClr val="accent2"/>
                </a:solidFill>
                <a:latin typeface="Tahoma" pitchFamily="34" charset="0"/>
              </a:defRPr>
            </a:lvl1pPr>
            <a:lvl2pPr marL="742950" indent="-285750">
              <a:defRPr sz="2800" b="1" i="1">
                <a:solidFill>
                  <a:schemeClr val="accent2"/>
                </a:solidFill>
                <a:latin typeface="Tahoma" pitchFamily="34" charset="0"/>
              </a:defRPr>
            </a:lvl2pPr>
            <a:lvl3pPr marL="11430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3pPr>
            <a:lvl4pPr marL="16002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4pPr>
            <a:lvl5pPr marL="2057400" indent="-228600">
              <a:defRPr sz="2800" b="1" i="1">
                <a:solidFill>
                  <a:schemeClr val="accent2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har char="•"/>
              <a:defRPr sz="2800" b="1" i="1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Gallons Fresh Water/ Gallon Ethanol less than:</a:t>
            </a:r>
          </a:p>
        </p:txBody>
      </p:sp>
      <p:pic>
        <p:nvPicPr>
          <p:cNvPr id="5" name="Picture 8" descr="DNRTRAN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333" y="5545666"/>
            <a:ext cx="1792238" cy="116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Conclusions?     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Gw</a:t>
            </a:r>
            <a:r>
              <a:rPr lang="en-US" sz="3600" dirty="0" smtClean="0"/>
              <a:t>/Ge </a:t>
            </a:r>
            <a:r>
              <a:rPr lang="en-US" sz="3600" u="sng" dirty="0" smtClean="0"/>
              <a:t>improving</a:t>
            </a:r>
            <a:r>
              <a:rPr lang="en-US" sz="3600" dirty="0" smtClean="0"/>
              <a:t>	</a:t>
            </a:r>
          </a:p>
          <a:p>
            <a:r>
              <a:rPr lang="en-US" sz="3600" dirty="0" smtClean="0"/>
              <a:t>Jordan and alluvial remain most popular</a:t>
            </a:r>
          </a:p>
          <a:p>
            <a:r>
              <a:rPr lang="en-US" sz="3600" dirty="0" smtClean="0"/>
              <a:t>Capacity </a:t>
            </a:r>
            <a:r>
              <a:rPr lang="en-US" sz="3600" u="sng" dirty="0" smtClean="0"/>
              <a:t>available</a:t>
            </a:r>
          </a:p>
          <a:p>
            <a:r>
              <a:rPr lang="en-US" sz="3600" dirty="0" smtClean="0"/>
              <a:t>Conflicts are always possible</a:t>
            </a:r>
          </a:p>
          <a:p>
            <a:r>
              <a:rPr lang="en-US" sz="3600" dirty="0" smtClean="0"/>
              <a:t>Planning, planning, planning (models, data……)</a:t>
            </a:r>
            <a:endParaRPr lang="en-US" sz="3600" dirty="0"/>
          </a:p>
        </p:txBody>
      </p:sp>
      <p:pic>
        <p:nvPicPr>
          <p:cNvPr id="5" name="Picture 8" descr="DNRTR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4809" y="4915710"/>
            <a:ext cx="1792238" cy="116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5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92613"/>
            <a:ext cx="7024744" cy="39461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K. Anderson, P.E.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515/725-0336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hlinkClick r:id="rId2"/>
              </a:rPr>
              <a:t>michael.anderson@dnr.iowa.gov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Website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dirty="0" smtClean="0">
                <a:hlinkClick r:id="rId3"/>
              </a:rPr>
              <a:t>www.iowadnr.gov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Prof. </a:t>
            </a:r>
            <a:r>
              <a:rPr lang="en-US" dirty="0" smtClean="0"/>
              <a:t>William W. Simpkins,</a:t>
            </a:r>
            <a:br>
              <a:rPr lang="en-US" dirty="0" smtClean="0"/>
            </a:br>
            <a:r>
              <a:rPr lang="en-US" dirty="0" smtClean="0"/>
              <a:t>ISU   515-294-7814</a:t>
            </a:r>
            <a:br>
              <a:rPr lang="en-US" dirty="0" smtClean="0"/>
            </a:br>
            <a:r>
              <a:rPr lang="en-US" sz="2200" dirty="0" smtClean="0"/>
              <a:t>https://enscigrad.iastate.edu/directory/</a:t>
            </a:r>
            <a:br>
              <a:rPr lang="en-US" sz="2200" dirty="0" smtClean="0"/>
            </a:br>
            <a:r>
              <a:rPr lang="en-US" sz="2200" dirty="0" err="1" smtClean="0"/>
              <a:t>william-simpkins</a:t>
            </a:r>
            <a:r>
              <a:rPr lang="en-US" sz="2200" dirty="0" smtClean="0"/>
              <a:t>/</a:t>
            </a:r>
            <a:endParaRPr lang="en-US" sz="2200" dirty="0"/>
          </a:p>
        </p:txBody>
      </p:sp>
      <p:pic>
        <p:nvPicPr>
          <p:cNvPr id="4" name="Picture 8" descr="DNRTRAN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334000"/>
            <a:ext cx="1792238" cy="116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3278" y="802526"/>
            <a:ext cx="7024744" cy="762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000" dirty="0" smtClean="0">
                <a:solidFill>
                  <a:srgbClr val="00B0F0"/>
                </a:solidFill>
              </a:rPr>
              <a:t>Questions?</a:t>
            </a:r>
            <a:endParaRPr lang="en-US" sz="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92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376" y="62329"/>
            <a:ext cx="7497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Ethanol (43) and Biodiesel (12)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259080" y="5775960"/>
            <a:ext cx="830580" cy="586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9" y="568949"/>
            <a:ext cx="8846875" cy="5771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0596" y="1083586"/>
            <a:ext cx="16257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Cellulosic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816696" y="1314419"/>
            <a:ext cx="423900" cy="3803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6362" y="2993051"/>
            <a:ext cx="16257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Cellulosic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396742" y="3169920"/>
            <a:ext cx="46962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28646" y="5970190"/>
            <a:ext cx="3672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http://www.dailyyonder.com/files/u2/iowabiofuelsmap.jpg</a:t>
            </a:r>
          </a:p>
        </p:txBody>
      </p:sp>
    </p:spTree>
    <p:extLst>
      <p:ext uri="{BB962C8B-B14F-4D97-AF65-F5344CB8AC3E}">
        <p14:creationId xmlns:p14="http://schemas.microsoft.com/office/powerpoint/2010/main" val="21044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07424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Corn 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321"/>
            <a:ext cx="8487105" cy="5196519"/>
          </a:xfrm>
        </p:spPr>
        <p:txBody>
          <a:bodyPr>
            <a:normAutofit/>
          </a:bodyPr>
          <a:lstStyle/>
          <a:p>
            <a:pPr marL="514350" indent="-457200"/>
            <a:endParaRPr lang="en-US" dirty="0" smtClean="0">
              <a:cs typeface="Verdana"/>
            </a:endParaRPr>
          </a:p>
          <a:p>
            <a:pPr marL="514350" indent="-457200"/>
            <a:r>
              <a:rPr lang="en-US" dirty="0" smtClean="0">
                <a:cs typeface="Verdana"/>
              </a:rPr>
              <a:t>47</a:t>
            </a:r>
            <a:r>
              <a:rPr lang="en-US" dirty="0" smtClean="0">
                <a:cs typeface="Verdana"/>
              </a:rPr>
              <a:t>% (1.3 billion bushels) of corn grown in Iowa produces 4 BGY of corn ethanol at 43 </a:t>
            </a:r>
            <a:r>
              <a:rPr lang="en-US" dirty="0" err="1" smtClean="0">
                <a:cs typeface="Verdana"/>
              </a:rPr>
              <a:t>biorefineries</a:t>
            </a:r>
            <a:r>
              <a:rPr lang="en-US" dirty="0" smtClean="0">
                <a:cs typeface="Verdana"/>
              </a:rPr>
              <a:t> </a:t>
            </a:r>
          </a:p>
          <a:p>
            <a:pPr marL="514350" indent="-457200"/>
            <a:endParaRPr lang="en-US" dirty="0">
              <a:cs typeface="Verdana"/>
            </a:endParaRPr>
          </a:p>
          <a:p>
            <a:pPr marL="514350" indent="-457200"/>
            <a:r>
              <a:rPr lang="en-US" dirty="0" smtClean="0">
                <a:cs typeface="Verdana"/>
              </a:rPr>
              <a:t>Most corn within a 30-mile radius of a </a:t>
            </a:r>
            <a:r>
              <a:rPr lang="en-US" dirty="0" smtClean="0">
                <a:cs typeface="Verdana"/>
              </a:rPr>
              <a:t>refinery </a:t>
            </a:r>
            <a:r>
              <a:rPr lang="en-US" dirty="0" smtClean="0">
                <a:cs typeface="Verdana"/>
              </a:rPr>
              <a:t>goes to that plant</a:t>
            </a:r>
          </a:p>
          <a:p>
            <a:pPr marL="514350" indent="-457200"/>
            <a:endParaRPr lang="en-US" dirty="0">
              <a:cs typeface="Verdana"/>
            </a:endParaRPr>
          </a:p>
          <a:p>
            <a:pPr marL="514350" indent="-457200"/>
            <a:r>
              <a:rPr lang="en-US" dirty="0" smtClean="0">
                <a:cs typeface="Verdana"/>
              </a:rPr>
              <a:t>Water quality effects of continuous corn, decrease of CRP land, etc.</a:t>
            </a:r>
          </a:p>
          <a:p>
            <a:pPr marL="57150" indent="0">
              <a:buNone/>
            </a:pPr>
            <a:endParaRPr lang="en-US" dirty="0">
              <a:cs typeface="Verdana"/>
            </a:endParaRPr>
          </a:p>
          <a:p>
            <a:pPr marL="57150" indent="0">
              <a:buNone/>
            </a:pPr>
            <a:endParaRPr lang="en-US" dirty="0" smtClean="0">
              <a:cs typeface="Verdana"/>
            </a:endParaRPr>
          </a:p>
          <a:p>
            <a:pPr marL="514350" indent="-457200"/>
            <a:endParaRPr lang="en-US" dirty="0" smtClean="0">
              <a:cs typeface="Verdana"/>
            </a:endParaRPr>
          </a:p>
          <a:p>
            <a:pPr lvl="1"/>
            <a:endParaRPr lang="en-US" dirty="0" smtClean="0">
              <a:cs typeface="Verdana"/>
            </a:endParaRPr>
          </a:p>
          <a:p>
            <a:pPr lvl="1"/>
            <a:endParaRPr lang="en-US" dirty="0" smtClean="0">
              <a:cs typeface="Verdana"/>
            </a:endParaRPr>
          </a:p>
          <a:p>
            <a:pPr fontAlgn="auto">
              <a:spcAft>
                <a:spcPts val="0"/>
              </a:spcAft>
              <a:buClrTx/>
            </a:pPr>
            <a:endParaRPr lang="en-US" sz="3200" dirty="0" smtClean="0">
              <a:cs typeface="Verdana"/>
            </a:endParaRPr>
          </a:p>
          <a:p>
            <a:pPr marL="0" indent="0" fontAlgn="auto">
              <a:spcAft>
                <a:spcPts val="0"/>
              </a:spcAft>
              <a:buClrTx/>
              <a:buNone/>
            </a:pPr>
            <a:endParaRPr lang="en-US" sz="3200" dirty="0" smtClean="0">
              <a:cs typeface="Verdana"/>
            </a:endParaRPr>
          </a:p>
          <a:p>
            <a:pPr fontAlgn="auto">
              <a:spcAft>
                <a:spcPts val="0"/>
              </a:spcAft>
              <a:buClrTx/>
              <a:buSzTx/>
            </a:pPr>
            <a:endParaRPr lang="en-US" sz="3200" dirty="0" smtClean="0">
              <a:cs typeface="Verdana"/>
            </a:endParaRPr>
          </a:p>
          <a:p>
            <a:pPr fontAlgn="auto">
              <a:spcAft>
                <a:spcPts val="0"/>
              </a:spcAft>
              <a:buClrTx/>
              <a:buSzTx/>
            </a:pPr>
            <a:endParaRPr lang="en-US" sz="3200" dirty="0">
              <a:cs typeface="Verdana"/>
            </a:endParaRPr>
          </a:p>
          <a:p>
            <a:pPr marL="0" lvl="1" indent="0">
              <a:buNone/>
              <a:defRPr/>
            </a:pPr>
            <a:endParaRPr lang="en-US" dirty="0">
              <a:cs typeface="Verdana"/>
            </a:endParaRPr>
          </a:p>
          <a:p>
            <a:pPr marL="342900" lvl="1" indent="-342900">
              <a:buFontTx/>
              <a:buChar char="•"/>
              <a:defRPr/>
            </a:pPr>
            <a:endParaRPr lang="en-US" dirty="0" smtClean="0">
              <a:cs typeface="Verdana"/>
            </a:endParaRPr>
          </a:p>
          <a:p>
            <a:pPr marL="342900" lvl="1" indent="-342900">
              <a:buFontTx/>
              <a:buChar char="•"/>
              <a:defRPr/>
            </a:pPr>
            <a:endParaRPr lang="en-US" dirty="0">
              <a:cs typeface="Verdana"/>
            </a:endParaRPr>
          </a:p>
          <a:p>
            <a:pPr marL="342900" lvl="1" indent="-342900">
              <a:buFontTx/>
              <a:buChar char="•"/>
              <a:defRPr/>
            </a:pPr>
            <a:endParaRPr lang="en-US" dirty="0">
              <a:ea typeface="Verdana" pitchFamily="34" charset="0"/>
              <a:cs typeface="Verdana"/>
            </a:endParaRPr>
          </a:p>
          <a:p>
            <a:pPr marL="342900" lvl="1" indent="-342900">
              <a:buFontTx/>
              <a:buChar char="•"/>
              <a:defRPr/>
            </a:pPr>
            <a:endParaRPr lang="en-US" dirty="0" smtClean="0">
              <a:ea typeface="Verdana" pitchFamily="34" charset="0"/>
              <a:cs typeface="Verdana"/>
            </a:endParaRPr>
          </a:p>
          <a:p>
            <a:pPr marL="342900" lvl="1" indent="-342900">
              <a:buFontTx/>
              <a:buChar char="•"/>
              <a:defRPr/>
            </a:pPr>
            <a:endParaRPr lang="en-US" dirty="0">
              <a:ea typeface="Verdana" pitchFamily="34" charset="0"/>
              <a:cs typeface="Verdana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Verdan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305545"/>
            <a:ext cx="9144000" cy="168166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33500"/>
            <a:ext cx="77724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Monotype Sort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02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>
            <a:fillRect/>
          </a:stretch>
        </p:blipFill>
        <p:spPr bwMode="auto">
          <a:xfrm>
            <a:off x="1" y="0"/>
            <a:ext cx="4823460" cy="65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7733" name="Text Box 5"/>
          <p:cNvSpPr txBox="1">
            <a:spLocks noChangeArrowheads="1"/>
          </p:cNvSpPr>
          <p:nvPr/>
        </p:nvSpPr>
        <p:spPr bwMode="auto">
          <a:xfrm>
            <a:off x="5173980" y="4716780"/>
            <a:ext cx="3683000" cy="1604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City Pages</a:t>
            </a:r>
          </a:p>
          <a:p>
            <a:pPr algn="l"/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Vol. 28, Issue 1387</a:t>
            </a:r>
          </a:p>
          <a:p>
            <a:pPr algn="l"/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July 4, 2007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7520" y="417506"/>
            <a:ext cx="33097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Concern About Groundwater Withdrawals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1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/>
              <a:t>Why is Groundwater Use an Issue?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Perception of peril remains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Attention to Iowa DNR Jordan aquifer work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DSM REGISTER 2/23/2018 (“Bales of Worry     Over Stover”)</a:t>
            </a:r>
          </a:p>
          <a:p>
            <a:pPr lvl="3" eaLnBrk="1" hangingPunct="1"/>
            <a:r>
              <a:rPr lang="en-US" altLang="en-US" dirty="0" smtClean="0"/>
              <a:t>Fire liability	</a:t>
            </a:r>
          </a:p>
          <a:p>
            <a:pPr lvl="3" eaLnBrk="1" hangingPunct="1"/>
            <a:r>
              <a:rPr lang="en-US" altLang="en-US" dirty="0" smtClean="0"/>
              <a:t>1,000 gallons of water to douse a bale</a:t>
            </a:r>
          </a:p>
        </p:txBody>
      </p:sp>
      <p:pic>
        <p:nvPicPr>
          <p:cNvPr id="4" name="Picture 8" descr="DNRTR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334000"/>
            <a:ext cx="1792238" cy="116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Gallons of Water to produce a gallon of ethanol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Previous Work on </a:t>
            </a:r>
            <a:r>
              <a:rPr lang="en-US" altLang="en-US" u="sng" dirty="0" err="1" smtClean="0"/>
              <a:t>Gw</a:t>
            </a:r>
            <a:r>
              <a:rPr lang="en-US" altLang="en-US" u="sng" dirty="0" smtClean="0"/>
              <a:t>/Ge</a:t>
            </a:r>
          </a:p>
          <a:p>
            <a:pPr eaLnBrk="1" hangingPunct="1"/>
            <a:r>
              <a:rPr lang="it-IT" altLang="en-US" dirty="0" smtClean="0"/>
              <a:t>Libra (Iowa Geological Survey, 2006)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–--IA: </a:t>
            </a:r>
            <a:r>
              <a:rPr lang="en-US" altLang="en-US" dirty="0" err="1" smtClean="0"/>
              <a:t>Gw</a:t>
            </a:r>
            <a:r>
              <a:rPr lang="en-US" altLang="en-US" dirty="0" smtClean="0"/>
              <a:t>/Ge = 6.3 (15 plants, permits)</a:t>
            </a:r>
          </a:p>
          <a:p>
            <a:pPr eaLnBrk="1" hangingPunct="1"/>
            <a:r>
              <a:rPr lang="en-US" altLang="en-US" dirty="0" smtClean="0"/>
              <a:t>Keeney and Muller (IATP, 2006)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–--MN: </a:t>
            </a:r>
            <a:r>
              <a:rPr lang="en-US" altLang="en-US" dirty="0" err="1" smtClean="0"/>
              <a:t>Gw</a:t>
            </a:r>
            <a:r>
              <a:rPr lang="en-US" altLang="en-US" dirty="0" smtClean="0"/>
              <a:t>/Ge decreased 5.8 to 4.2 from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1998 to 2005 </a:t>
            </a:r>
            <a:r>
              <a:rPr lang="en-US" altLang="en-US" dirty="0" smtClean="0"/>
              <a:t>(data from 13 plants)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Wu et al. (2009 Argonne Report)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–--</a:t>
            </a:r>
            <a:r>
              <a:rPr lang="en-US" altLang="en-US" dirty="0" err="1" smtClean="0"/>
              <a:t>Gw</a:t>
            </a:r>
            <a:r>
              <a:rPr lang="en-US" altLang="en-US" dirty="0" smtClean="0"/>
              <a:t>/Ge “Consumptive use” reported to be 2.8.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rovi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293225" cy="718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7832725" y="1341438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Comic Sans MS" pitchFamily="66" charset="0"/>
              </a:rPr>
              <a:t>GOOD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41325" y="2667000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latin typeface="Comic Sans MS" pitchFamily="66" charset="0"/>
              </a:rPr>
              <a:t>FAIR</a:t>
            </a: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V="1">
            <a:off x="1371600" y="2667000"/>
            <a:ext cx="1066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>
            <a:off x="6858000" y="1752600"/>
            <a:ext cx="1371600" cy="1447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93725" y="5608638"/>
            <a:ext cx="1027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Comic Sans MS" pitchFamily="66" charset="0"/>
              </a:rPr>
              <a:t>POOR</a:t>
            </a: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V="1">
            <a:off x="1752600" y="4572000"/>
            <a:ext cx="3124200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60324" y="485246"/>
            <a:ext cx="90836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>
                <a:latin typeface="Comic Sans MS" pitchFamily="66" charset="0"/>
              </a:rPr>
              <a:t>Groundwater Supply and Demand </a:t>
            </a:r>
            <a:r>
              <a:rPr lang="en-US" altLang="en-US" b="1" i="1" dirty="0" smtClean="0">
                <a:latin typeface="Comic Sans MS" pitchFamily="66" charset="0"/>
              </a:rPr>
              <a:t>not</a:t>
            </a:r>
            <a:r>
              <a:rPr lang="en-US" altLang="en-US" dirty="0" smtClean="0">
                <a:latin typeface="Comic Sans MS" pitchFamily="66" charset="0"/>
              </a:rPr>
              <a:t> </a:t>
            </a:r>
            <a:r>
              <a:rPr lang="en-US" altLang="en-US" dirty="0">
                <a:latin typeface="Comic Sans MS" pitchFamily="66" charset="0"/>
              </a:rPr>
              <a:t>Equally Distributed</a:t>
            </a:r>
          </a:p>
        </p:txBody>
      </p:sp>
    </p:spTree>
    <p:extLst>
      <p:ext uri="{BB962C8B-B14F-4D97-AF65-F5344CB8AC3E}">
        <p14:creationId xmlns:p14="http://schemas.microsoft.com/office/powerpoint/2010/main" val="13049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14427</TotalTime>
  <Words>1030</Words>
  <Application>Microsoft Office PowerPoint</Application>
  <PresentationFormat>On-screen Show (4:3)</PresentationFormat>
  <Paragraphs>221</Paragraphs>
  <Slides>32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Arial Rounded MT Bold</vt:lpstr>
      <vt:lpstr>Comic Sans MS</vt:lpstr>
      <vt:lpstr>Tahoma</vt:lpstr>
      <vt:lpstr>Verdana</vt:lpstr>
      <vt:lpstr>Symbol</vt:lpstr>
      <vt:lpstr>Wingdings 2</vt:lpstr>
      <vt:lpstr>Times New Roman</vt:lpstr>
      <vt:lpstr>Wingdings</vt:lpstr>
      <vt:lpstr>Calibri</vt:lpstr>
      <vt:lpstr>Arial Black</vt:lpstr>
      <vt:lpstr>Monotype Sorts</vt:lpstr>
      <vt:lpstr>Aspect</vt:lpstr>
      <vt:lpstr>Photo Editor Photo</vt:lpstr>
      <vt:lpstr>Trends in GW Use and Ethanol Production in Iowa (2004-2016)</vt:lpstr>
      <vt:lpstr>Agenda</vt:lpstr>
      <vt:lpstr>OVERVIEW                  </vt:lpstr>
      <vt:lpstr>PowerPoint Presentation</vt:lpstr>
      <vt:lpstr>Corn Ethanol</vt:lpstr>
      <vt:lpstr>PowerPoint Presentation</vt:lpstr>
      <vt:lpstr>Why is Groundwater Use an Issue? </vt:lpstr>
      <vt:lpstr>Gallons of Water to produce a gallon of ethanol</vt:lpstr>
      <vt:lpstr>PowerPoint Presentation</vt:lpstr>
      <vt:lpstr>PowerPoint Presentation</vt:lpstr>
      <vt:lpstr>Aquif. breakdown</vt:lpstr>
      <vt:lpstr>PowerPoint Presentation</vt:lpstr>
      <vt:lpstr>PowerPoint Presentation</vt:lpstr>
      <vt:lpstr>PowerPoint Presentation</vt:lpstr>
      <vt:lpstr>Jordan Stakeholder Group Purpose</vt:lpstr>
      <vt:lpstr>Stakeholder Concerns</vt:lpstr>
      <vt:lpstr>Stakeholder Concerns (contd.)</vt:lpstr>
      <vt:lpstr>PowerPoint Presentation</vt:lpstr>
      <vt:lpstr>Jordan Water Use Over Time</vt:lpstr>
      <vt:lpstr>Jordan Aquifer Water Use</vt:lpstr>
      <vt:lpstr>PowerPoint Presentation</vt:lpstr>
      <vt:lpstr>Hartley VeraSun Ethanol Water Use Permit</vt:lpstr>
      <vt:lpstr>City Concerns                               </vt:lpstr>
      <vt:lpstr>PowerPoint Presentation</vt:lpstr>
      <vt:lpstr>PowerPoint Presentation</vt:lpstr>
      <vt:lpstr>PowerPoint Presentation</vt:lpstr>
      <vt:lpstr>External Process Water Balance</vt:lpstr>
      <vt:lpstr>Overall Water Balance</vt:lpstr>
      <vt:lpstr>Water Conservation Opportunities                     </vt:lpstr>
      <vt:lpstr>Water Conservation Opportunities</vt:lpstr>
      <vt:lpstr>Conclusions?     </vt:lpstr>
      <vt:lpstr>Michael K. Anderson, P.E.  515/725-0336  michael.anderson@dnr.iowa.gov Website: www.iowadnr.gov  Prof. William W. Simpkins, ISU   515-294-7814 https://enscigrad.iastate.edu/directory/ william-simpkins/</vt:lpstr>
    </vt:vector>
  </TitlesOfParts>
  <Company>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Sutliff</dc:creator>
  <cp:lastModifiedBy>Anderson, Michael [DNR]</cp:lastModifiedBy>
  <cp:revision>238</cp:revision>
  <dcterms:created xsi:type="dcterms:W3CDTF">2004-11-08T21:12:42Z</dcterms:created>
  <dcterms:modified xsi:type="dcterms:W3CDTF">2018-04-13T16:30:34Z</dcterms:modified>
</cp:coreProperties>
</file>