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1" r:id="rId2"/>
    <p:sldId id="349" r:id="rId3"/>
    <p:sldId id="266" r:id="rId4"/>
    <p:sldId id="360" r:id="rId5"/>
    <p:sldId id="281" r:id="rId6"/>
    <p:sldId id="297" r:id="rId7"/>
    <p:sldId id="272" r:id="rId8"/>
    <p:sldId id="355" r:id="rId9"/>
    <p:sldId id="359" r:id="rId10"/>
    <p:sldId id="356" r:id="rId11"/>
    <p:sldId id="357" r:id="rId12"/>
    <p:sldId id="346" r:id="rId13"/>
    <p:sldId id="341" r:id="rId14"/>
    <p:sldId id="345" r:id="rId15"/>
    <p:sldId id="351" r:id="rId16"/>
    <p:sldId id="309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82245" autoAdjust="0"/>
  </p:normalViewPr>
  <p:slideViewPr>
    <p:cSldViewPr>
      <p:cViewPr varScale="1">
        <p:scale>
          <a:sx n="108" d="100"/>
          <a:sy n="108" d="100"/>
        </p:scale>
        <p:origin x="6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0AD2E-A247-4332-9595-A01828E21ED1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05191-F63F-4526-ABDA-9333FBD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50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0430E-8AA3-4CFD-84AE-C8C02A751490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B7446-6EF4-4E3A-9294-6037B93D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8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8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4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….but wait…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….but wait…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don’t we see </a:t>
            </a:r>
            <a:r>
              <a:rPr lang="en-US" dirty="0" err="1" smtClean="0"/>
              <a:t>periclines</a:t>
            </a:r>
            <a:r>
              <a:rPr lang="en-US" dirty="0" smtClean="0"/>
              <a:t> across</a:t>
            </a:r>
            <a:r>
              <a:rPr lang="en-US" baseline="0" dirty="0" smtClean="0"/>
              <a:t> the entire Ozark Plateau?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B7446-6EF4-4E3A-9294-6037B93D76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9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&amp;T Power Point 6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0156"/>
            <a:ext cx="7772400" cy="12779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cover 107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505575"/>
            <a:ext cx="2133600" cy="365125"/>
          </a:xfrm>
        </p:spPr>
        <p:txBody>
          <a:bodyPr/>
          <a:lstStyle>
            <a:lvl1pPr>
              <a:defRPr>
                <a:solidFill>
                  <a:srgbClr val="464749"/>
                </a:solidFill>
              </a:defRPr>
            </a:lvl1pPr>
          </a:lstStyle>
          <a:p>
            <a:r>
              <a:rPr lang="en-US" dirty="0" smtClean="0"/>
              <a:t>December 20,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1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&amp;T Power Point 3_B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5176"/>
            <a:ext cx="8229600" cy="652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72106"/>
            <a:ext cx="8229600" cy="4154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gigapan.com/gigapans/181502" TargetMode="External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hyperlink" Target="http://gigapan.com/gigapans/181456" TargetMode="External"/><Relationship Id="rId10" Type="http://schemas.openxmlformats.org/officeDocument/2006/relationships/hyperlink" Target="http://gigapan.com/gigapans/181266" TargetMode="External"/><Relationship Id="rId4" Type="http://schemas.openxmlformats.org/officeDocument/2006/relationships/hyperlink" Target="http://gigapan.com/gigapans/181460" TargetMode="External"/><Relationship Id="rId9" Type="http://schemas.openxmlformats.org/officeDocument/2006/relationships/hyperlink" Target="http://gigapan.com/gigapans/18127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Thsis image\Field image\IMG_2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-381000"/>
            <a:ext cx="9120809" cy="684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5135" y="9525"/>
            <a:ext cx="8882665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 cap="all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 DEFORMATION IN THE MID-CONTINENT OF UNITED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STATES:</a:t>
            </a:r>
            <a:endParaRPr kumimoji="0" lang="en-US" sz="24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500" y="2082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25895" y="712810"/>
            <a:ext cx="7772400" cy="442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2000">
                <a:solidFill>
                  <a:srgbClr val="E7CD79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for 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ericlinal Buckle Folding in the Ozark Plateau</a:t>
            </a: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895" y="445014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Chao Liu*</a:t>
            </a:r>
            <a:endParaRPr lang="en-US" sz="2400" b="1" baseline="30000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John P. Hogan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Andreas Eckert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Avery Welker</a:t>
            </a:r>
            <a:endParaRPr lang="en-US" sz="2400" b="1" baseline="30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895" y="6080475"/>
            <a:ext cx="7867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Geosciences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&amp; Geological &amp; Petroleum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Engineering   *clryc@mst.edu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672230"/>
              </p:ext>
            </p:extLst>
          </p:nvPr>
        </p:nvGraphicFramePr>
        <p:xfrm>
          <a:off x="4597222" y="1766795"/>
          <a:ext cx="4419600" cy="2678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3" imgW="5472038" imgH="3315600" progId="Word.Document.12">
                  <p:embed/>
                </p:oleObj>
              </mc:Choice>
              <mc:Fallback>
                <p:oleObj name="Document" r:id="rId3" imgW="5472038" imgH="331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97222" y="1766795"/>
                        <a:ext cx="4419600" cy="2678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7162800" y="4114800"/>
            <a:ext cx="223151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US" dirty="0" smtClean="0"/>
              <a:t>(Steinbeck, 2016)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18" y="614875"/>
            <a:ext cx="8229600" cy="65246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“Basin and Dome”</a:t>
            </a:r>
            <a:r>
              <a:rPr lang="en-US" b="1" dirty="0"/>
              <a:t> Periclines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18" y="1219200"/>
            <a:ext cx="8763000" cy="41540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Stereographic Patterns for </a:t>
            </a:r>
            <a:r>
              <a:rPr lang="en-US" sz="2800" dirty="0" err="1" smtClean="0"/>
              <a:t>Periclines</a:t>
            </a:r>
            <a:r>
              <a:rPr lang="en-US" sz="2800" dirty="0" smtClean="0"/>
              <a:t> </a:t>
            </a:r>
            <a:r>
              <a:rPr lang="en-US" sz="1800" i="1" dirty="0" smtClean="0"/>
              <a:t>Welker et al., this session)</a:t>
            </a:r>
            <a:endParaRPr lang="en-US" sz="1800" i="1" dirty="0"/>
          </a:p>
          <a:p>
            <a:pPr marL="457200" lvl="1" indent="0">
              <a:buNone/>
            </a:pPr>
            <a:r>
              <a:rPr lang="en-US" sz="1800" i="1" dirty="0" smtClean="0"/>
              <a:t> 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820508" cy="36153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93" y="1871661"/>
            <a:ext cx="3366985" cy="3383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146" y="2115280"/>
            <a:ext cx="3020189" cy="3044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923" y="1866406"/>
            <a:ext cx="3268492" cy="32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ric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1379810"/>
            <a:ext cx="9144000" cy="50847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2800" y="6151563"/>
            <a:ext cx="223151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US" dirty="0" smtClean="0"/>
              <a:t>(Steinbeck, 2016)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5246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“Basin and Dome”</a:t>
            </a:r>
            <a:r>
              <a:rPr lang="en-US" b="1" dirty="0"/>
              <a:t> Periclines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4300539"/>
            <a:ext cx="8305800" cy="652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 smtClean="0"/>
              <a:t> </a:t>
            </a:r>
            <a:r>
              <a:rPr lang="en-US" sz="3200" b="1" dirty="0" smtClean="0"/>
              <a:t>“Basin and Dome” </a:t>
            </a:r>
            <a:r>
              <a:rPr lang="en-US" sz="3200" b="1" dirty="0" err="1" smtClean="0"/>
              <a:t>Periclines</a:t>
            </a:r>
            <a:endParaRPr lang="en-US" sz="3200" b="1" dirty="0" smtClean="0"/>
          </a:p>
          <a:p>
            <a:r>
              <a:rPr lang="en-US" sz="3200" b="1" dirty="0" smtClean="0"/>
              <a:t>Can form in a </a:t>
            </a:r>
            <a:r>
              <a:rPr lang="en-US" sz="3200" b="1" i="1" dirty="0" smtClean="0"/>
              <a:t>Single</a:t>
            </a:r>
            <a:r>
              <a:rPr lang="en-US" sz="3200" b="1" dirty="0" smtClean="0"/>
              <a:t> Deformational Event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641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1" y="905856"/>
            <a:ext cx="5760719" cy="5603791"/>
          </a:xfrm>
        </p:spPr>
      </p:pic>
      <p:sp>
        <p:nvSpPr>
          <p:cNvPr id="5" name="TextBox 4"/>
          <p:cNvSpPr txBox="1"/>
          <p:nvPr/>
        </p:nvSpPr>
        <p:spPr>
          <a:xfrm>
            <a:off x="3377005" y="6160655"/>
            <a:ext cx="26217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(Modified from </a:t>
            </a:r>
            <a:r>
              <a:rPr lang="en-US" sz="1350" dirty="0" err="1"/>
              <a:t>Middendorf</a:t>
            </a:r>
            <a:r>
              <a:rPr lang="en-US" sz="1350" dirty="0"/>
              <a:t>, 2003)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9334" y="1066800"/>
            <a:ext cx="345846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Two near parallel faults bound </a:t>
            </a:r>
            <a:r>
              <a:rPr 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this folding area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r>
              <a:rPr 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Left-lateral strike slip motions:</a:t>
            </a:r>
          </a:p>
          <a:p>
            <a:r>
              <a:rPr lang="en-US" sz="2400" b="1" i="1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Transpressional</a:t>
            </a:r>
            <a:r>
              <a:rPr lang="en-US" sz="2400" b="1" i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zone</a:t>
            </a:r>
          </a:p>
          <a:p>
            <a:endParaRPr lang="en-US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b="1" dirty="0" smtClean="0"/>
              <a:t>Localized </a:t>
            </a:r>
            <a:r>
              <a:rPr lang="en-US" sz="2400" b="1" dirty="0"/>
              <a:t>shortening direction:</a:t>
            </a:r>
          </a:p>
          <a:p>
            <a:r>
              <a:rPr lang="en-US" sz="2400" dirty="0" smtClean="0"/>
              <a:t>from a single </a:t>
            </a:r>
            <a:r>
              <a:rPr lang="en-US" sz="2400" dirty="0"/>
              <a:t>deformation event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565660"/>
            <a:ext cx="5865316" cy="50114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Transpression Zone Hypothesis</a:t>
            </a:r>
            <a:endParaRPr lang="en-US" b="1" dirty="0"/>
          </a:p>
        </p:txBody>
      </p:sp>
      <p:sp>
        <p:nvSpPr>
          <p:cNvPr id="2" name="Right Arrow 1"/>
          <p:cNvSpPr/>
          <p:nvPr/>
        </p:nvSpPr>
        <p:spPr>
          <a:xfrm rot="2217822">
            <a:off x="2250086" y="3210933"/>
            <a:ext cx="381000" cy="26134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991258">
            <a:off x="3124972" y="3917772"/>
            <a:ext cx="636000" cy="436256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40857" y="3479125"/>
                <a:ext cx="86959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857" y="3479125"/>
                <a:ext cx="869597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04346" y="2791827"/>
                <a:ext cx="493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346" y="2791827"/>
                <a:ext cx="493981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2135787" y="2313525"/>
            <a:ext cx="304799" cy="27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25257" y="2560041"/>
            <a:ext cx="302613" cy="264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45974" y="4228973"/>
            <a:ext cx="418013" cy="203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45974" y="4483972"/>
            <a:ext cx="347096" cy="169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5965" y="1417358"/>
            <a:ext cx="4965469" cy="43149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11214" y="1824345"/>
            <a:ext cx="1455691" cy="970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824290" y="4425179"/>
            <a:ext cx="824891" cy="50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26422" y="114300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23563" y="114300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34138" y="114300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78666" y="2186987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29904" y="114300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65840" y="114300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5962" y="5807478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97178" y="5800786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68700" y="5807478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92050" y="3491970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16903" y="5807478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85917" y="5807478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8120" y="3257742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78666" y="4676493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1504" y="2120064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98120" y="4596186"/>
            <a:ext cx="199150" cy="1991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1964868" y="1833372"/>
            <a:ext cx="560393" cy="38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099358" y="4393804"/>
            <a:ext cx="404720" cy="287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68700" y="4640459"/>
            <a:ext cx="381457" cy="245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58535" y="2118448"/>
            <a:ext cx="541326" cy="3479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968700" y="2925633"/>
            <a:ext cx="1" cy="1468171"/>
          </a:xfrm>
          <a:prstGeom prst="line">
            <a:avLst/>
          </a:prstGeom>
          <a:ln w="762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344452" y="2981188"/>
            <a:ext cx="1149110" cy="133738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228723" y="1448789"/>
            <a:ext cx="2572195" cy="26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 mm /per 10,000 years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3493561" y="4974680"/>
            <a:ext cx="1112724" cy="32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" dirty="0" smtClean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Licking </a:t>
            </a:r>
            <a:r>
              <a:rPr lang="en-US" spc="-15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fault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622953" y="1949571"/>
            <a:ext cx="1917494" cy="32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Bradford Branch fault </a:t>
            </a:r>
            <a:endParaRPr lang="en-US" dirty="0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-31531" y="556056"/>
            <a:ext cx="5441385" cy="5011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 smtClean="0"/>
              <a:t>Model Sketch – 2D Map View</a:t>
            </a:r>
            <a:endParaRPr lang="en-US" sz="2800" b="1" dirty="0"/>
          </a:p>
        </p:txBody>
      </p:sp>
      <p:sp>
        <p:nvSpPr>
          <p:cNvPr id="47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02"/>
            <a:ext cx="9144000" cy="41460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569696"/>
            <a:ext cx="5818082" cy="497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800" b="1" dirty="0" smtClean="0"/>
              <a:t>2D Numerical Model Result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5562600"/>
                <a:ext cx="7467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r>
                  <a:rPr lang="en-US" dirty="0" smtClean="0"/>
                  <a:t>A good agreement on </a:t>
                </a:r>
                <a:r>
                  <a:rPr lang="en-US" smtClean="0"/>
                  <a:t>maximum principal </a:t>
                </a:r>
                <a:r>
                  <a:rPr lang="en-US" dirty="0" smtClean="0"/>
                  <a:t>stress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 smtClean="0"/>
                  <a:t> direction at 338</a:t>
                </a:r>
                <a:r>
                  <a:rPr lang="en-US" baseline="30000" dirty="0" smtClean="0"/>
                  <a:t>o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62600"/>
                <a:ext cx="7467600" cy="646331"/>
              </a:xfrm>
              <a:prstGeom prst="rect">
                <a:avLst/>
              </a:prstGeom>
              <a:blipFill>
                <a:blip r:embed="rId3"/>
                <a:stretch>
                  <a:fillRect l="-735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28800" y="1031957"/>
                <a:ext cx="493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031957"/>
                <a:ext cx="493981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43600" y="1295400"/>
                <a:ext cx="493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295400"/>
                <a:ext cx="49398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4025809"/>
            <a:ext cx="8839200" cy="2590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Roubidoux folds are “basin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dome” periclines.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Stereographs (near-cylindrical; small-circles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“hooks”) confirm the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Pericline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Geometry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(Welker et al., this session).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Tectonic Buckle-folds related to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Transpression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Timing of deformation - poorly constrained but likely to be late Paleozoic (e.g., Ouachita Orogeny).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5562600" y="0"/>
            <a:ext cx="4114800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E:\Thsis image\Field image\IMG_20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32050"/>
          <a:stretch/>
        </p:blipFill>
        <p:spPr bwMode="auto">
          <a:xfrm>
            <a:off x="-36786" y="563098"/>
            <a:ext cx="9349409" cy="3280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5020221" y="2346266"/>
            <a:ext cx="2526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hlinkClick r:id="rId3"/>
              </a:rPr>
              <a:t>http://gigapan.com/gigapans/181502</a:t>
            </a:r>
            <a:endParaRPr lang="en-US" sz="1200" u="sng" dirty="0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421929" y="3629112"/>
            <a:ext cx="2526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hlinkClick r:id="rId4"/>
              </a:rPr>
              <a:t>http://gigapan.com/gigapans/181460</a:t>
            </a:r>
            <a:endParaRPr lang="en-US" sz="1200" u="sng" dirty="0"/>
          </a:p>
        </p:txBody>
      </p:sp>
      <p:sp>
        <p:nvSpPr>
          <p:cNvPr id="4" name="Rectangle 3">
            <a:hlinkClick r:id="rId5"/>
          </p:cNvPr>
          <p:cNvSpPr/>
          <p:nvPr/>
        </p:nvSpPr>
        <p:spPr>
          <a:xfrm>
            <a:off x="413462" y="2312399"/>
            <a:ext cx="2526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hlinkClick r:id="rId5"/>
              </a:rPr>
              <a:t>http://gigapan.com/gigapans/181456</a:t>
            </a:r>
            <a:endParaRPr lang="en-US" sz="12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840077" y="2304932"/>
            <a:ext cx="222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(330 input images)</a:t>
            </a:r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1219200"/>
            <a:ext cx="4022147" cy="108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47278"/>
            <a:ext cx="5993429" cy="9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52382" y="6172199"/>
            <a:ext cx="1400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(450 input images)</a:t>
            </a:r>
            <a:endParaRPr lang="en-US" sz="1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21424"/>
            <a:ext cx="3596082" cy="11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31502" y="4948442"/>
            <a:ext cx="2526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hlinkClick r:id="rId9"/>
              </a:rPr>
              <a:t>http://gigapan.com/gigapans/181270</a:t>
            </a:r>
            <a:endParaRPr lang="en-US" sz="1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7590675" y="4948441"/>
            <a:ext cx="1400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(420 input images)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600200" y="6179066"/>
            <a:ext cx="2526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hlinkClick r:id="rId10"/>
              </a:rPr>
              <a:t>http://gigapan.com/gigapans/181266</a:t>
            </a:r>
            <a:endParaRPr lang="en-US" sz="1200" u="sng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48467"/>
            <a:ext cx="6019802" cy="99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23311" y="3629111"/>
            <a:ext cx="222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(506 input images)</a:t>
            </a:r>
            <a:endParaRPr lang="en-US" sz="12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0520"/>
            <a:ext cx="4123440" cy="138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59133" y="2361600"/>
            <a:ext cx="222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(200 input images)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89048" y="4497146"/>
            <a:ext cx="5402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Roubidoux Formation, Rolla, MO</a:t>
            </a:r>
          </a:p>
          <a:p>
            <a:endParaRPr lang="en-US" sz="2800" b="1" i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02365" y="3751359"/>
            <a:ext cx="6019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Roubidoux Folds, Licking, MO</a:t>
            </a:r>
          </a:p>
          <a:p>
            <a:endParaRPr lang="en-US" sz="2800" b="1" i="1" dirty="0" smtClean="0"/>
          </a:p>
        </p:txBody>
      </p:sp>
      <p:sp>
        <p:nvSpPr>
          <p:cNvPr id="22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318" y="519433"/>
            <a:ext cx="6019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GigaPan</a:t>
            </a:r>
            <a:r>
              <a:rPr lang="en-US" sz="2400" b="1" i="1" dirty="0" smtClean="0"/>
              <a:t> High-resolution Photographs</a:t>
            </a:r>
          </a:p>
          <a:p>
            <a:endParaRPr lang="en-US" sz="2800" b="1" i="1" dirty="0" smtClean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4343400"/>
            <a:ext cx="422861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1016" y="3737303"/>
            <a:ext cx="470039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81016" y="3737303"/>
            <a:ext cx="0" cy="6060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91"/>
          <a:stretch/>
        </p:blipFill>
        <p:spPr>
          <a:xfrm>
            <a:off x="703104" y="1171698"/>
            <a:ext cx="7153543" cy="5722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96" y="3600969"/>
            <a:ext cx="4440303" cy="32828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52400" y="609600"/>
            <a:ext cx="88392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1" dirty="0" smtClean="0"/>
              <a:t>Geologic Setting</a:t>
            </a:r>
            <a:endParaRPr lang="en-US" sz="3200" b="1" dirty="0"/>
          </a:p>
        </p:txBody>
      </p:sp>
      <p:sp>
        <p:nvSpPr>
          <p:cNvPr id="21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3948997" y="4379843"/>
            <a:ext cx="762000" cy="7298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6568" r="35156"/>
          <a:stretch/>
        </p:blipFill>
        <p:spPr>
          <a:xfrm>
            <a:off x="18338" y="609600"/>
            <a:ext cx="4554661" cy="29913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5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lryc\Desktop\Thsis image\Field image\IMG_20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 bwMode="auto">
          <a:xfrm>
            <a:off x="0" y="533401"/>
            <a:ext cx="9144000" cy="59817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200025" y="3743325"/>
            <a:ext cx="8943975" cy="1371673"/>
          </a:xfrm>
          <a:custGeom>
            <a:avLst/>
            <a:gdLst>
              <a:gd name="connsiteX0" fmla="*/ 0 w 8943975"/>
              <a:gd name="connsiteY0" fmla="*/ 1162050 h 1371673"/>
              <a:gd name="connsiteX1" fmla="*/ 47625 w 8943975"/>
              <a:gd name="connsiteY1" fmla="*/ 1143000 h 1371673"/>
              <a:gd name="connsiteX2" fmla="*/ 114300 w 8943975"/>
              <a:gd name="connsiteY2" fmla="*/ 1133475 h 1371673"/>
              <a:gd name="connsiteX3" fmla="*/ 152400 w 8943975"/>
              <a:gd name="connsiteY3" fmla="*/ 1123950 h 1371673"/>
              <a:gd name="connsiteX4" fmla="*/ 247650 w 8943975"/>
              <a:gd name="connsiteY4" fmla="*/ 1114425 h 1371673"/>
              <a:gd name="connsiteX5" fmla="*/ 276225 w 8943975"/>
              <a:gd name="connsiteY5" fmla="*/ 1104900 h 1371673"/>
              <a:gd name="connsiteX6" fmla="*/ 352425 w 8943975"/>
              <a:gd name="connsiteY6" fmla="*/ 1085850 h 1371673"/>
              <a:gd name="connsiteX7" fmla="*/ 409575 w 8943975"/>
              <a:gd name="connsiteY7" fmla="*/ 1047750 h 1371673"/>
              <a:gd name="connsiteX8" fmla="*/ 438150 w 8943975"/>
              <a:gd name="connsiteY8" fmla="*/ 1038225 h 1371673"/>
              <a:gd name="connsiteX9" fmla="*/ 466725 w 8943975"/>
              <a:gd name="connsiteY9" fmla="*/ 1019175 h 1371673"/>
              <a:gd name="connsiteX10" fmla="*/ 504825 w 8943975"/>
              <a:gd name="connsiteY10" fmla="*/ 1009650 h 1371673"/>
              <a:gd name="connsiteX11" fmla="*/ 590550 w 8943975"/>
              <a:gd name="connsiteY11" fmla="*/ 952500 h 1371673"/>
              <a:gd name="connsiteX12" fmla="*/ 619125 w 8943975"/>
              <a:gd name="connsiteY12" fmla="*/ 933450 h 1371673"/>
              <a:gd name="connsiteX13" fmla="*/ 647700 w 8943975"/>
              <a:gd name="connsiteY13" fmla="*/ 923925 h 1371673"/>
              <a:gd name="connsiteX14" fmla="*/ 704850 w 8943975"/>
              <a:gd name="connsiteY14" fmla="*/ 885825 h 1371673"/>
              <a:gd name="connsiteX15" fmla="*/ 771525 w 8943975"/>
              <a:gd name="connsiteY15" fmla="*/ 847725 h 1371673"/>
              <a:gd name="connsiteX16" fmla="*/ 800100 w 8943975"/>
              <a:gd name="connsiteY16" fmla="*/ 838200 h 1371673"/>
              <a:gd name="connsiteX17" fmla="*/ 828675 w 8943975"/>
              <a:gd name="connsiteY17" fmla="*/ 819150 h 1371673"/>
              <a:gd name="connsiteX18" fmla="*/ 857250 w 8943975"/>
              <a:gd name="connsiteY18" fmla="*/ 809625 h 1371673"/>
              <a:gd name="connsiteX19" fmla="*/ 885825 w 8943975"/>
              <a:gd name="connsiteY19" fmla="*/ 790575 h 1371673"/>
              <a:gd name="connsiteX20" fmla="*/ 942975 w 8943975"/>
              <a:gd name="connsiteY20" fmla="*/ 771525 h 1371673"/>
              <a:gd name="connsiteX21" fmla="*/ 971550 w 8943975"/>
              <a:gd name="connsiteY21" fmla="*/ 752475 h 1371673"/>
              <a:gd name="connsiteX22" fmla="*/ 1028700 w 8943975"/>
              <a:gd name="connsiteY22" fmla="*/ 733425 h 1371673"/>
              <a:gd name="connsiteX23" fmla="*/ 1085850 w 8943975"/>
              <a:gd name="connsiteY23" fmla="*/ 714375 h 1371673"/>
              <a:gd name="connsiteX24" fmla="*/ 1114425 w 8943975"/>
              <a:gd name="connsiteY24" fmla="*/ 704850 h 1371673"/>
              <a:gd name="connsiteX25" fmla="*/ 1171575 w 8943975"/>
              <a:gd name="connsiteY25" fmla="*/ 676275 h 1371673"/>
              <a:gd name="connsiteX26" fmla="*/ 1200150 w 8943975"/>
              <a:gd name="connsiteY26" fmla="*/ 657225 h 1371673"/>
              <a:gd name="connsiteX27" fmla="*/ 1257300 w 8943975"/>
              <a:gd name="connsiteY27" fmla="*/ 638175 h 1371673"/>
              <a:gd name="connsiteX28" fmla="*/ 1285875 w 8943975"/>
              <a:gd name="connsiteY28" fmla="*/ 628650 h 1371673"/>
              <a:gd name="connsiteX29" fmla="*/ 1362075 w 8943975"/>
              <a:gd name="connsiteY29" fmla="*/ 619125 h 1371673"/>
              <a:gd name="connsiteX30" fmla="*/ 1466850 w 8943975"/>
              <a:gd name="connsiteY30" fmla="*/ 600075 h 1371673"/>
              <a:gd name="connsiteX31" fmla="*/ 1495425 w 8943975"/>
              <a:gd name="connsiteY31" fmla="*/ 590550 h 1371673"/>
              <a:gd name="connsiteX32" fmla="*/ 1562100 w 8943975"/>
              <a:gd name="connsiteY32" fmla="*/ 581025 h 1371673"/>
              <a:gd name="connsiteX33" fmla="*/ 1590675 w 8943975"/>
              <a:gd name="connsiteY33" fmla="*/ 571500 h 1371673"/>
              <a:gd name="connsiteX34" fmla="*/ 1619250 w 8943975"/>
              <a:gd name="connsiteY34" fmla="*/ 552450 h 1371673"/>
              <a:gd name="connsiteX35" fmla="*/ 1714500 w 8943975"/>
              <a:gd name="connsiteY35" fmla="*/ 523875 h 1371673"/>
              <a:gd name="connsiteX36" fmla="*/ 1771650 w 8943975"/>
              <a:gd name="connsiteY36" fmla="*/ 495300 h 1371673"/>
              <a:gd name="connsiteX37" fmla="*/ 1800225 w 8943975"/>
              <a:gd name="connsiteY37" fmla="*/ 476250 h 1371673"/>
              <a:gd name="connsiteX38" fmla="*/ 1828800 w 8943975"/>
              <a:gd name="connsiteY38" fmla="*/ 466725 h 1371673"/>
              <a:gd name="connsiteX39" fmla="*/ 1885950 w 8943975"/>
              <a:gd name="connsiteY39" fmla="*/ 428625 h 1371673"/>
              <a:gd name="connsiteX40" fmla="*/ 2000250 w 8943975"/>
              <a:gd name="connsiteY40" fmla="*/ 352425 h 1371673"/>
              <a:gd name="connsiteX41" fmla="*/ 2028825 w 8943975"/>
              <a:gd name="connsiteY41" fmla="*/ 333375 h 1371673"/>
              <a:gd name="connsiteX42" fmla="*/ 2057400 w 8943975"/>
              <a:gd name="connsiteY42" fmla="*/ 314325 h 1371673"/>
              <a:gd name="connsiteX43" fmla="*/ 2085975 w 8943975"/>
              <a:gd name="connsiteY43" fmla="*/ 304800 h 1371673"/>
              <a:gd name="connsiteX44" fmla="*/ 2143125 w 8943975"/>
              <a:gd name="connsiteY44" fmla="*/ 266700 h 1371673"/>
              <a:gd name="connsiteX45" fmla="*/ 2257425 w 8943975"/>
              <a:gd name="connsiteY45" fmla="*/ 228600 h 1371673"/>
              <a:gd name="connsiteX46" fmla="*/ 2286000 w 8943975"/>
              <a:gd name="connsiteY46" fmla="*/ 219075 h 1371673"/>
              <a:gd name="connsiteX47" fmla="*/ 2314575 w 8943975"/>
              <a:gd name="connsiteY47" fmla="*/ 209550 h 1371673"/>
              <a:gd name="connsiteX48" fmla="*/ 2438400 w 8943975"/>
              <a:gd name="connsiteY48" fmla="*/ 200025 h 1371673"/>
              <a:gd name="connsiteX49" fmla="*/ 2486025 w 8943975"/>
              <a:gd name="connsiteY49" fmla="*/ 190500 h 1371673"/>
              <a:gd name="connsiteX50" fmla="*/ 2514600 w 8943975"/>
              <a:gd name="connsiteY50" fmla="*/ 180975 h 1371673"/>
              <a:gd name="connsiteX51" fmla="*/ 2581275 w 8943975"/>
              <a:gd name="connsiteY51" fmla="*/ 171450 h 1371673"/>
              <a:gd name="connsiteX52" fmla="*/ 2695575 w 8943975"/>
              <a:gd name="connsiteY52" fmla="*/ 152400 h 1371673"/>
              <a:gd name="connsiteX53" fmla="*/ 2762250 w 8943975"/>
              <a:gd name="connsiteY53" fmla="*/ 133350 h 1371673"/>
              <a:gd name="connsiteX54" fmla="*/ 2800350 w 8943975"/>
              <a:gd name="connsiteY54" fmla="*/ 123825 h 1371673"/>
              <a:gd name="connsiteX55" fmla="*/ 2867025 w 8943975"/>
              <a:gd name="connsiteY55" fmla="*/ 95250 h 1371673"/>
              <a:gd name="connsiteX56" fmla="*/ 2924175 w 8943975"/>
              <a:gd name="connsiteY56" fmla="*/ 76200 h 1371673"/>
              <a:gd name="connsiteX57" fmla="*/ 2981325 w 8943975"/>
              <a:gd name="connsiteY57" fmla="*/ 47625 h 1371673"/>
              <a:gd name="connsiteX58" fmla="*/ 3086100 w 8943975"/>
              <a:gd name="connsiteY58" fmla="*/ 38100 h 1371673"/>
              <a:gd name="connsiteX59" fmla="*/ 3143250 w 8943975"/>
              <a:gd name="connsiteY59" fmla="*/ 19050 h 1371673"/>
              <a:gd name="connsiteX60" fmla="*/ 3171825 w 8943975"/>
              <a:gd name="connsiteY60" fmla="*/ 9525 h 1371673"/>
              <a:gd name="connsiteX61" fmla="*/ 3228975 w 8943975"/>
              <a:gd name="connsiteY61" fmla="*/ 0 h 1371673"/>
              <a:gd name="connsiteX62" fmla="*/ 3638550 w 8943975"/>
              <a:gd name="connsiteY62" fmla="*/ 9525 h 1371673"/>
              <a:gd name="connsiteX63" fmla="*/ 4133850 w 8943975"/>
              <a:gd name="connsiteY63" fmla="*/ 19050 h 1371673"/>
              <a:gd name="connsiteX64" fmla="*/ 4457700 w 8943975"/>
              <a:gd name="connsiteY64" fmla="*/ 28575 h 1371673"/>
              <a:gd name="connsiteX65" fmla="*/ 4552950 w 8943975"/>
              <a:gd name="connsiteY65" fmla="*/ 47625 h 1371673"/>
              <a:gd name="connsiteX66" fmla="*/ 4591050 w 8943975"/>
              <a:gd name="connsiteY66" fmla="*/ 57150 h 1371673"/>
              <a:gd name="connsiteX67" fmla="*/ 4724400 w 8943975"/>
              <a:gd name="connsiteY67" fmla="*/ 76200 h 1371673"/>
              <a:gd name="connsiteX68" fmla="*/ 4838700 w 8943975"/>
              <a:gd name="connsiteY68" fmla="*/ 114300 h 1371673"/>
              <a:gd name="connsiteX69" fmla="*/ 4867275 w 8943975"/>
              <a:gd name="connsiteY69" fmla="*/ 123825 h 1371673"/>
              <a:gd name="connsiteX70" fmla="*/ 4895850 w 8943975"/>
              <a:gd name="connsiteY70" fmla="*/ 133350 h 1371673"/>
              <a:gd name="connsiteX71" fmla="*/ 4953000 w 8943975"/>
              <a:gd name="connsiteY71" fmla="*/ 161925 h 1371673"/>
              <a:gd name="connsiteX72" fmla="*/ 5010150 w 8943975"/>
              <a:gd name="connsiteY72" fmla="*/ 190500 h 1371673"/>
              <a:gd name="connsiteX73" fmla="*/ 5029200 w 8943975"/>
              <a:gd name="connsiteY73" fmla="*/ 219075 h 1371673"/>
              <a:gd name="connsiteX74" fmla="*/ 5086350 w 8943975"/>
              <a:gd name="connsiteY74" fmla="*/ 257175 h 1371673"/>
              <a:gd name="connsiteX75" fmla="*/ 5114925 w 8943975"/>
              <a:gd name="connsiteY75" fmla="*/ 276225 h 1371673"/>
              <a:gd name="connsiteX76" fmla="*/ 5143500 w 8943975"/>
              <a:gd name="connsiteY76" fmla="*/ 304800 h 1371673"/>
              <a:gd name="connsiteX77" fmla="*/ 5162550 w 8943975"/>
              <a:gd name="connsiteY77" fmla="*/ 333375 h 1371673"/>
              <a:gd name="connsiteX78" fmla="*/ 5229225 w 8943975"/>
              <a:gd name="connsiteY78" fmla="*/ 419100 h 1371673"/>
              <a:gd name="connsiteX79" fmla="*/ 5267325 w 8943975"/>
              <a:gd name="connsiteY79" fmla="*/ 476250 h 1371673"/>
              <a:gd name="connsiteX80" fmla="*/ 5286375 w 8943975"/>
              <a:gd name="connsiteY80" fmla="*/ 504825 h 1371673"/>
              <a:gd name="connsiteX81" fmla="*/ 5314950 w 8943975"/>
              <a:gd name="connsiteY81" fmla="*/ 523875 h 1371673"/>
              <a:gd name="connsiteX82" fmla="*/ 5334000 w 8943975"/>
              <a:gd name="connsiteY82" fmla="*/ 552450 h 1371673"/>
              <a:gd name="connsiteX83" fmla="*/ 5362575 w 8943975"/>
              <a:gd name="connsiteY83" fmla="*/ 561975 h 1371673"/>
              <a:gd name="connsiteX84" fmla="*/ 5419725 w 8943975"/>
              <a:gd name="connsiteY84" fmla="*/ 600075 h 1371673"/>
              <a:gd name="connsiteX85" fmla="*/ 5476875 w 8943975"/>
              <a:gd name="connsiteY85" fmla="*/ 647700 h 1371673"/>
              <a:gd name="connsiteX86" fmla="*/ 5553075 w 8943975"/>
              <a:gd name="connsiteY86" fmla="*/ 666750 h 1371673"/>
              <a:gd name="connsiteX87" fmla="*/ 5581650 w 8943975"/>
              <a:gd name="connsiteY87" fmla="*/ 685800 h 1371673"/>
              <a:gd name="connsiteX88" fmla="*/ 5638800 w 8943975"/>
              <a:gd name="connsiteY88" fmla="*/ 704850 h 1371673"/>
              <a:gd name="connsiteX89" fmla="*/ 5667375 w 8943975"/>
              <a:gd name="connsiteY89" fmla="*/ 714375 h 1371673"/>
              <a:gd name="connsiteX90" fmla="*/ 5705475 w 8943975"/>
              <a:gd name="connsiteY90" fmla="*/ 733425 h 1371673"/>
              <a:gd name="connsiteX91" fmla="*/ 5772150 w 8943975"/>
              <a:gd name="connsiteY91" fmla="*/ 752475 h 1371673"/>
              <a:gd name="connsiteX92" fmla="*/ 5800725 w 8943975"/>
              <a:gd name="connsiteY92" fmla="*/ 762000 h 1371673"/>
              <a:gd name="connsiteX93" fmla="*/ 5876925 w 8943975"/>
              <a:gd name="connsiteY93" fmla="*/ 771525 h 1371673"/>
              <a:gd name="connsiteX94" fmla="*/ 5915025 w 8943975"/>
              <a:gd name="connsiteY94" fmla="*/ 781050 h 1371673"/>
              <a:gd name="connsiteX95" fmla="*/ 5981700 w 8943975"/>
              <a:gd name="connsiteY95" fmla="*/ 800100 h 1371673"/>
              <a:gd name="connsiteX96" fmla="*/ 6067425 w 8943975"/>
              <a:gd name="connsiteY96" fmla="*/ 809625 h 1371673"/>
              <a:gd name="connsiteX97" fmla="*/ 6143625 w 8943975"/>
              <a:gd name="connsiteY97" fmla="*/ 828675 h 1371673"/>
              <a:gd name="connsiteX98" fmla="*/ 6210300 w 8943975"/>
              <a:gd name="connsiteY98" fmla="*/ 847725 h 1371673"/>
              <a:gd name="connsiteX99" fmla="*/ 6267450 w 8943975"/>
              <a:gd name="connsiteY99" fmla="*/ 857250 h 1371673"/>
              <a:gd name="connsiteX100" fmla="*/ 6324600 w 8943975"/>
              <a:gd name="connsiteY100" fmla="*/ 876300 h 1371673"/>
              <a:gd name="connsiteX101" fmla="*/ 6353175 w 8943975"/>
              <a:gd name="connsiteY101" fmla="*/ 885825 h 1371673"/>
              <a:gd name="connsiteX102" fmla="*/ 6410325 w 8943975"/>
              <a:gd name="connsiteY102" fmla="*/ 895350 h 1371673"/>
              <a:gd name="connsiteX103" fmla="*/ 6467475 w 8943975"/>
              <a:gd name="connsiteY103" fmla="*/ 914400 h 1371673"/>
              <a:gd name="connsiteX104" fmla="*/ 6581775 w 8943975"/>
              <a:gd name="connsiteY104" fmla="*/ 952500 h 1371673"/>
              <a:gd name="connsiteX105" fmla="*/ 6610350 w 8943975"/>
              <a:gd name="connsiteY105" fmla="*/ 962025 h 1371673"/>
              <a:gd name="connsiteX106" fmla="*/ 6638925 w 8943975"/>
              <a:gd name="connsiteY106" fmla="*/ 971550 h 1371673"/>
              <a:gd name="connsiteX107" fmla="*/ 6677025 w 8943975"/>
              <a:gd name="connsiteY107" fmla="*/ 981075 h 1371673"/>
              <a:gd name="connsiteX108" fmla="*/ 6705600 w 8943975"/>
              <a:gd name="connsiteY108" fmla="*/ 1000125 h 1371673"/>
              <a:gd name="connsiteX109" fmla="*/ 6762750 w 8943975"/>
              <a:gd name="connsiteY109" fmla="*/ 1019175 h 1371673"/>
              <a:gd name="connsiteX110" fmla="*/ 6791325 w 8943975"/>
              <a:gd name="connsiteY110" fmla="*/ 1028700 h 1371673"/>
              <a:gd name="connsiteX111" fmla="*/ 6819900 w 8943975"/>
              <a:gd name="connsiteY111" fmla="*/ 1038225 h 1371673"/>
              <a:gd name="connsiteX112" fmla="*/ 6896100 w 8943975"/>
              <a:gd name="connsiteY112" fmla="*/ 1057275 h 1371673"/>
              <a:gd name="connsiteX113" fmla="*/ 6953250 w 8943975"/>
              <a:gd name="connsiteY113" fmla="*/ 1076325 h 1371673"/>
              <a:gd name="connsiteX114" fmla="*/ 6981825 w 8943975"/>
              <a:gd name="connsiteY114" fmla="*/ 1085850 h 1371673"/>
              <a:gd name="connsiteX115" fmla="*/ 7019925 w 8943975"/>
              <a:gd name="connsiteY115" fmla="*/ 1095375 h 1371673"/>
              <a:gd name="connsiteX116" fmla="*/ 7067550 w 8943975"/>
              <a:gd name="connsiteY116" fmla="*/ 1104900 h 1371673"/>
              <a:gd name="connsiteX117" fmla="*/ 7096125 w 8943975"/>
              <a:gd name="connsiteY117" fmla="*/ 1114425 h 1371673"/>
              <a:gd name="connsiteX118" fmla="*/ 7200900 w 8943975"/>
              <a:gd name="connsiteY118" fmla="*/ 1123950 h 1371673"/>
              <a:gd name="connsiteX119" fmla="*/ 7286625 w 8943975"/>
              <a:gd name="connsiteY119" fmla="*/ 1143000 h 1371673"/>
              <a:gd name="connsiteX120" fmla="*/ 7439025 w 8943975"/>
              <a:gd name="connsiteY120" fmla="*/ 1162050 h 1371673"/>
              <a:gd name="connsiteX121" fmla="*/ 7629525 w 8943975"/>
              <a:gd name="connsiteY121" fmla="*/ 1171575 h 1371673"/>
              <a:gd name="connsiteX122" fmla="*/ 8029575 w 8943975"/>
              <a:gd name="connsiteY122" fmla="*/ 1181100 h 1371673"/>
              <a:gd name="connsiteX123" fmla="*/ 8181975 w 8943975"/>
              <a:gd name="connsiteY123" fmla="*/ 1200150 h 1371673"/>
              <a:gd name="connsiteX124" fmla="*/ 8410575 w 8943975"/>
              <a:gd name="connsiteY124" fmla="*/ 1219200 h 1371673"/>
              <a:gd name="connsiteX125" fmla="*/ 8467725 w 8943975"/>
              <a:gd name="connsiteY125" fmla="*/ 1238250 h 1371673"/>
              <a:gd name="connsiteX126" fmla="*/ 8505825 w 8943975"/>
              <a:gd name="connsiteY126" fmla="*/ 1247775 h 1371673"/>
              <a:gd name="connsiteX127" fmla="*/ 8562975 w 8943975"/>
              <a:gd name="connsiteY127" fmla="*/ 1266825 h 1371673"/>
              <a:gd name="connsiteX128" fmla="*/ 8601075 w 8943975"/>
              <a:gd name="connsiteY128" fmla="*/ 1276350 h 1371673"/>
              <a:gd name="connsiteX129" fmla="*/ 8648700 w 8943975"/>
              <a:gd name="connsiteY129" fmla="*/ 1285875 h 1371673"/>
              <a:gd name="connsiteX130" fmla="*/ 8677275 w 8943975"/>
              <a:gd name="connsiteY130" fmla="*/ 1295400 h 1371673"/>
              <a:gd name="connsiteX131" fmla="*/ 8753475 w 8943975"/>
              <a:gd name="connsiteY131" fmla="*/ 1314450 h 1371673"/>
              <a:gd name="connsiteX132" fmla="*/ 8782050 w 8943975"/>
              <a:gd name="connsiteY132" fmla="*/ 1323975 h 1371673"/>
              <a:gd name="connsiteX133" fmla="*/ 8858250 w 8943975"/>
              <a:gd name="connsiteY133" fmla="*/ 1343025 h 1371673"/>
              <a:gd name="connsiteX134" fmla="*/ 8886825 w 8943975"/>
              <a:gd name="connsiteY134" fmla="*/ 1362075 h 1371673"/>
              <a:gd name="connsiteX135" fmla="*/ 8943975 w 8943975"/>
              <a:gd name="connsiteY135" fmla="*/ 1371600 h 137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8943975" h="1371673">
                <a:moveTo>
                  <a:pt x="0" y="1162050"/>
                </a:moveTo>
                <a:cubicBezTo>
                  <a:pt x="15875" y="1155700"/>
                  <a:pt x="31038" y="1147147"/>
                  <a:pt x="47625" y="1143000"/>
                </a:cubicBezTo>
                <a:cubicBezTo>
                  <a:pt x="69405" y="1137555"/>
                  <a:pt x="92211" y="1137491"/>
                  <a:pt x="114300" y="1133475"/>
                </a:cubicBezTo>
                <a:cubicBezTo>
                  <a:pt x="127180" y="1131133"/>
                  <a:pt x="139441" y="1125801"/>
                  <a:pt x="152400" y="1123950"/>
                </a:cubicBezTo>
                <a:cubicBezTo>
                  <a:pt x="183988" y="1119437"/>
                  <a:pt x="215900" y="1117600"/>
                  <a:pt x="247650" y="1114425"/>
                </a:cubicBezTo>
                <a:cubicBezTo>
                  <a:pt x="257175" y="1111250"/>
                  <a:pt x="266485" y="1107335"/>
                  <a:pt x="276225" y="1104900"/>
                </a:cubicBezTo>
                <a:cubicBezTo>
                  <a:pt x="291579" y="1101062"/>
                  <a:pt x="334611" y="1095747"/>
                  <a:pt x="352425" y="1085850"/>
                </a:cubicBezTo>
                <a:cubicBezTo>
                  <a:pt x="372439" y="1074731"/>
                  <a:pt x="387855" y="1054990"/>
                  <a:pt x="409575" y="1047750"/>
                </a:cubicBezTo>
                <a:cubicBezTo>
                  <a:pt x="419100" y="1044575"/>
                  <a:pt x="429170" y="1042715"/>
                  <a:pt x="438150" y="1038225"/>
                </a:cubicBezTo>
                <a:cubicBezTo>
                  <a:pt x="448389" y="1033105"/>
                  <a:pt x="456203" y="1023684"/>
                  <a:pt x="466725" y="1019175"/>
                </a:cubicBezTo>
                <a:cubicBezTo>
                  <a:pt x="478757" y="1014018"/>
                  <a:pt x="492125" y="1012825"/>
                  <a:pt x="504825" y="1009650"/>
                </a:cubicBezTo>
                <a:lnTo>
                  <a:pt x="590550" y="952500"/>
                </a:lnTo>
                <a:cubicBezTo>
                  <a:pt x="600075" y="946150"/>
                  <a:pt x="608265" y="937070"/>
                  <a:pt x="619125" y="933450"/>
                </a:cubicBezTo>
                <a:lnTo>
                  <a:pt x="647700" y="923925"/>
                </a:lnTo>
                <a:cubicBezTo>
                  <a:pt x="701869" y="869756"/>
                  <a:pt x="649711" y="913394"/>
                  <a:pt x="704850" y="885825"/>
                </a:cubicBezTo>
                <a:cubicBezTo>
                  <a:pt x="800509" y="837996"/>
                  <a:pt x="654633" y="897822"/>
                  <a:pt x="771525" y="847725"/>
                </a:cubicBezTo>
                <a:cubicBezTo>
                  <a:pt x="780753" y="843770"/>
                  <a:pt x="791120" y="842690"/>
                  <a:pt x="800100" y="838200"/>
                </a:cubicBezTo>
                <a:cubicBezTo>
                  <a:pt x="810339" y="833080"/>
                  <a:pt x="818436" y="824270"/>
                  <a:pt x="828675" y="819150"/>
                </a:cubicBezTo>
                <a:cubicBezTo>
                  <a:pt x="837655" y="814660"/>
                  <a:pt x="848270" y="814115"/>
                  <a:pt x="857250" y="809625"/>
                </a:cubicBezTo>
                <a:cubicBezTo>
                  <a:pt x="867489" y="804505"/>
                  <a:pt x="875364" y="795224"/>
                  <a:pt x="885825" y="790575"/>
                </a:cubicBezTo>
                <a:cubicBezTo>
                  <a:pt x="904175" y="782420"/>
                  <a:pt x="926267" y="782664"/>
                  <a:pt x="942975" y="771525"/>
                </a:cubicBezTo>
                <a:cubicBezTo>
                  <a:pt x="952500" y="765175"/>
                  <a:pt x="961089" y="757124"/>
                  <a:pt x="971550" y="752475"/>
                </a:cubicBezTo>
                <a:cubicBezTo>
                  <a:pt x="989900" y="744320"/>
                  <a:pt x="1009650" y="739775"/>
                  <a:pt x="1028700" y="733425"/>
                </a:cubicBezTo>
                <a:lnTo>
                  <a:pt x="1085850" y="714375"/>
                </a:lnTo>
                <a:cubicBezTo>
                  <a:pt x="1095375" y="711200"/>
                  <a:pt x="1106071" y="710419"/>
                  <a:pt x="1114425" y="704850"/>
                </a:cubicBezTo>
                <a:cubicBezTo>
                  <a:pt x="1196317" y="650255"/>
                  <a:pt x="1092705" y="715710"/>
                  <a:pt x="1171575" y="676275"/>
                </a:cubicBezTo>
                <a:cubicBezTo>
                  <a:pt x="1181814" y="671155"/>
                  <a:pt x="1189689" y="661874"/>
                  <a:pt x="1200150" y="657225"/>
                </a:cubicBezTo>
                <a:cubicBezTo>
                  <a:pt x="1218500" y="649070"/>
                  <a:pt x="1238250" y="644525"/>
                  <a:pt x="1257300" y="638175"/>
                </a:cubicBezTo>
                <a:cubicBezTo>
                  <a:pt x="1266825" y="635000"/>
                  <a:pt x="1275912" y="629895"/>
                  <a:pt x="1285875" y="628650"/>
                </a:cubicBezTo>
                <a:lnTo>
                  <a:pt x="1362075" y="619125"/>
                </a:lnTo>
                <a:cubicBezTo>
                  <a:pt x="1427608" y="597281"/>
                  <a:pt x="1348376" y="621616"/>
                  <a:pt x="1466850" y="600075"/>
                </a:cubicBezTo>
                <a:cubicBezTo>
                  <a:pt x="1476728" y="598279"/>
                  <a:pt x="1485580" y="592519"/>
                  <a:pt x="1495425" y="590550"/>
                </a:cubicBezTo>
                <a:cubicBezTo>
                  <a:pt x="1517440" y="586147"/>
                  <a:pt x="1539875" y="584200"/>
                  <a:pt x="1562100" y="581025"/>
                </a:cubicBezTo>
                <a:cubicBezTo>
                  <a:pt x="1571625" y="577850"/>
                  <a:pt x="1581695" y="575990"/>
                  <a:pt x="1590675" y="571500"/>
                </a:cubicBezTo>
                <a:cubicBezTo>
                  <a:pt x="1600914" y="566380"/>
                  <a:pt x="1608728" y="556959"/>
                  <a:pt x="1619250" y="552450"/>
                </a:cubicBezTo>
                <a:cubicBezTo>
                  <a:pt x="1656522" y="536476"/>
                  <a:pt x="1676084" y="549486"/>
                  <a:pt x="1714500" y="523875"/>
                </a:cubicBezTo>
                <a:cubicBezTo>
                  <a:pt x="1796392" y="469280"/>
                  <a:pt x="1692780" y="534735"/>
                  <a:pt x="1771650" y="495300"/>
                </a:cubicBezTo>
                <a:cubicBezTo>
                  <a:pt x="1781889" y="490180"/>
                  <a:pt x="1789986" y="481370"/>
                  <a:pt x="1800225" y="476250"/>
                </a:cubicBezTo>
                <a:cubicBezTo>
                  <a:pt x="1809205" y="471760"/>
                  <a:pt x="1820023" y="471601"/>
                  <a:pt x="1828800" y="466725"/>
                </a:cubicBezTo>
                <a:cubicBezTo>
                  <a:pt x="1848814" y="455606"/>
                  <a:pt x="1866900" y="441325"/>
                  <a:pt x="1885950" y="428625"/>
                </a:cubicBezTo>
                <a:lnTo>
                  <a:pt x="2000250" y="352425"/>
                </a:lnTo>
                <a:lnTo>
                  <a:pt x="2028825" y="333375"/>
                </a:lnTo>
                <a:cubicBezTo>
                  <a:pt x="2038350" y="327025"/>
                  <a:pt x="2046540" y="317945"/>
                  <a:pt x="2057400" y="314325"/>
                </a:cubicBezTo>
                <a:cubicBezTo>
                  <a:pt x="2066925" y="311150"/>
                  <a:pt x="2077198" y="309676"/>
                  <a:pt x="2085975" y="304800"/>
                </a:cubicBezTo>
                <a:cubicBezTo>
                  <a:pt x="2105989" y="293681"/>
                  <a:pt x="2121405" y="273940"/>
                  <a:pt x="2143125" y="266700"/>
                </a:cubicBezTo>
                <a:lnTo>
                  <a:pt x="2257425" y="228600"/>
                </a:lnTo>
                <a:lnTo>
                  <a:pt x="2286000" y="219075"/>
                </a:lnTo>
                <a:cubicBezTo>
                  <a:pt x="2295525" y="215900"/>
                  <a:pt x="2304564" y="210320"/>
                  <a:pt x="2314575" y="209550"/>
                </a:cubicBezTo>
                <a:lnTo>
                  <a:pt x="2438400" y="200025"/>
                </a:lnTo>
                <a:cubicBezTo>
                  <a:pt x="2454275" y="196850"/>
                  <a:pt x="2470319" y="194427"/>
                  <a:pt x="2486025" y="190500"/>
                </a:cubicBezTo>
                <a:cubicBezTo>
                  <a:pt x="2495765" y="188065"/>
                  <a:pt x="2504755" y="182944"/>
                  <a:pt x="2514600" y="180975"/>
                </a:cubicBezTo>
                <a:cubicBezTo>
                  <a:pt x="2536615" y="176572"/>
                  <a:pt x="2559050" y="174625"/>
                  <a:pt x="2581275" y="171450"/>
                </a:cubicBezTo>
                <a:cubicBezTo>
                  <a:pt x="2645083" y="150181"/>
                  <a:pt x="2577085" y="170629"/>
                  <a:pt x="2695575" y="152400"/>
                </a:cubicBezTo>
                <a:cubicBezTo>
                  <a:pt x="2727833" y="147437"/>
                  <a:pt x="2733207" y="141648"/>
                  <a:pt x="2762250" y="133350"/>
                </a:cubicBezTo>
                <a:cubicBezTo>
                  <a:pt x="2774837" y="129754"/>
                  <a:pt x="2787763" y="127421"/>
                  <a:pt x="2800350" y="123825"/>
                </a:cubicBezTo>
                <a:cubicBezTo>
                  <a:pt x="2854006" y="108495"/>
                  <a:pt x="2803525" y="120650"/>
                  <a:pt x="2867025" y="95250"/>
                </a:cubicBezTo>
                <a:cubicBezTo>
                  <a:pt x="2885669" y="87792"/>
                  <a:pt x="2907467" y="87339"/>
                  <a:pt x="2924175" y="76200"/>
                </a:cubicBezTo>
                <a:cubicBezTo>
                  <a:pt x="2944754" y="62481"/>
                  <a:pt x="2956230" y="51210"/>
                  <a:pt x="2981325" y="47625"/>
                </a:cubicBezTo>
                <a:cubicBezTo>
                  <a:pt x="3016042" y="42665"/>
                  <a:pt x="3051175" y="41275"/>
                  <a:pt x="3086100" y="38100"/>
                </a:cubicBezTo>
                <a:lnTo>
                  <a:pt x="3143250" y="19050"/>
                </a:lnTo>
                <a:cubicBezTo>
                  <a:pt x="3152775" y="15875"/>
                  <a:pt x="3161921" y="11176"/>
                  <a:pt x="3171825" y="9525"/>
                </a:cubicBezTo>
                <a:lnTo>
                  <a:pt x="3228975" y="0"/>
                </a:lnTo>
                <a:lnTo>
                  <a:pt x="3638550" y="9525"/>
                </a:lnTo>
                <a:lnTo>
                  <a:pt x="4133850" y="19050"/>
                </a:lnTo>
                <a:lnTo>
                  <a:pt x="4457700" y="28575"/>
                </a:lnTo>
                <a:cubicBezTo>
                  <a:pt x="4489450" y="34925"/>
                  <a:pt x="4521538" y="39772"/>
                  <a:pt x="4552950" y="47625"/>
                </a:cubicBezTo>
                <a:cubicBezTo>
                  <a:pt x="4565650" y="50800"/>
                  <a:pt x="4578137" y="54998"/>
                  <a:pt x="4591050" y="57150"/>
                </a:cubicBezTo>
                <a:cubicBezTo>
                  <a:pt x="4635340" y="64532"/>
                  <a:pt x="4724400" y="76200"/>
                  <a:pt x="4724400" y="76200"/>
                </a:cubicBezTo>
                <a:lnTo>
                  <a:pt x="4838700" y="114300"/>
                </a:lnTo>
                <a:lnTo>
                  <a:pt x="4867275" y="123825"/>
                </a:lnTo>
                <a:cubicBezTo>
                  <a:pt x="4876800" y="127000"/>
                  <a:pt x="4887496" y="127781"/>
                  <a:pt x="4895850" y="133350"/>
                </a:cubicBezTo>
                <a:cubicBezTo>
                  <a:pt x="4977742" y="187945"/>
                  <a:pt x="4874130" y="122490"/>
                  <a:pt x="4953000" y="161925"/>
                </a:cubicBezTo>
                <a:cubicBezTo>
                  <a:pt x="5026858" y="198854"/>
                  <a:pt x="4938326" y="166559"/>
                  <a:pt x="5010150" y="190500"/>
                </a:cubicBezTo>
                <a:cubicBezTo>
                  <a:pt x="5016500" y="200025"/>
                  <a:pt x="5020585" y="211537"/>
                  <a:pt x="5029200" y="219075"/>
                </a:cubicBezTo>
                <a:cubicBezTo>
                  <a:pt x="5046430" y="234152"/>
                  <a:pt x="5067300" y="244475"/>
                  <a:pt x="5086350" y="257175"/>
                </a:cubicBezTo>
                <a:cubicBezTo>
                  <a:pt x="5095875" y="263525"/>
                  <a:pt x="5106830" y="268130"/>
                  <a:pt x="5114925" y="276225"/>
                </a:cubicBezTo>
                <a:cubicBezTo>
                  <a:pt x="5124450" y="285750"/>
                  <a:pt x="5134876" y="294452"/>
                  <a:pt x="5143500" y="304800"/>
                </a:cubicBezTo>
                <a:cubicBezTo>
                  <a:pt x="5150829" y="313594"/>
                  <a:pt x="5155221" y="324581"/>
                  <a:pt x="5162550" y="333375"/>
                </a:cubicBezTo>
                <a:cubicBezTo>
                  <a:pt x="5237157" y="422904"/>
                  <a:pt x="5132930" y="274657"/>
                  <a:pt x="5229225" y="419100"/>
                </a:cubicBezTo>
                <a:lnTo>
                  <a:pt x="5267325" y="476250"/>
                </a:lnTo>
                <a:cubicBezTo>
                  <a:pt x="5273675" y="485775"/>
                  <a:pt x="5276850" y="498475"/>
                  <a:pt x="5286375" y="504825"/>
                </a:cubicBezTo>
                <a:lnTo>
                  <a:pt x="5314950" y="523875"/>
                </a:lnTo>
                <a:cubicBezTo>
                  <a:pt x="5321300" y="533400"/>
                  <a:pt x="5325061" y="545299"/>
                  <a:pt x="5334000" y="552450"/>
                </a:cubicBezTo>
                <a:cubicBezTo>
                  <a:pt x="5341840" y="558722"/>
                  <a:pt x="5353798" y="557099"/>
                  <a:pt x="5362575" y="561975"/>
                </a:cubicBezTo>
                <a:cubicBezTo>
                  <a:pt x="5382589" y="573094"/>
                  <a:pt x="5403536" y="583886"/>
                  <a:pt x="5419725" y="600075"/>
                </a:cubicBezTo>
                <a:cubicBezTo>
                  <a:pt x="5434103" y="614453"/>
                  <a:pt x="5456036" y="640122"/>
                  <a:pt x="5476875" y="647700"/>
                </a:cubicBezTo>
                <a:cubicBezTo>
                  <a:pt x="5501480" y="656647"/>
                  <a:pt x="5553075" y="666750"/>
                  <a:pt x="5553075" y="666750"/>
                </a:cubicBezTo>
                <a:cubicBezTo>
                  <a:pt x="5562600" y="673100"/>
                  <a:pt x="5571189" y="681151"/>
                  <a:pt x="5581650" y="685800"/>
                </a:cubicBezTo>
                <a:cubicBezTo>
                  <a:pt x="5600000" y="693955"/>
                  <a:pt x="5619750" y="698500"/>
                  <a:pt x="5638800" y="704850"/>
                </a:cubicBezTo>
                <a:cubicBezTo>
                  <a:pt x="5648325" y="708025"/>
                  <a:pt x="5658395" y="709885"/>
                  <a:pt x="5667375" y="714375"/>
                </a:cubicBezTo>
                <a:cubicBezTo>
                  <a:pt x="5680075" y="720725"/>
                  <a:pt x="5692424" y="727832"/>
                  <a:pt x="5705475" y="733425"/>
                </a:cubicBezTo>
                <a:cubicBezTo>
                  <a:pt x="5728313" y="743213"/>
                  <a:pt x="5747983" y="745570"/>
                  <a:pt x="5772150" y="752475"/>
                </a:cubicBezTo>
                <a:cubicBezTo>
                  <a:pt x="5781804" y="755233"/>
                  <a:pt x="5790847" y="760204"/>
                  <a:pt x="5800725" y="762000"/>
                </a:cubicBezTo>
                <a:cubicBezTo>
                  <a:pt x="5825910" y="766579"/>
                  <a:pt x="5851676" y="767317"/>
                  <a:pt x="5876925" y="771525"/>
                </a:cubicBezTo>
                <a:cubicBezTo>
                  <a:pt x="5889838" y="773677"/>
                  <a:pt x="5902438" y="777454"/>
                  <a:pt x="5915025" y="781050"/>
                </a:cubicBezTo>
                <a:cubicBezTo>
                  <a:pt x="5944068" y="789348"/>
                  <a:pt x="5949442" y="795137"/>
                  <a:pt x="5981700" y="800100"/>
                </a:cubicBezTo>
                <a:cubicBezTo>
                  <a:pt x="6010117" y="804472"/>
                  <a:pt x="6038850" y="806450"/>
                  <a:pt x="6067425" y="809625"/>
                </a:cubicBezTo>
                <a:cubicBezTo>
                  <a:pt x="6132744" y="831398"/>
                  <a:pt x="6051673" y="805687"/>
                  <a:pt x="6143625" y="828675"/>
                </a:cubicBezTo>
                <a:cubicBezTo>
                  <a:pt x="6216251" y="846831"/>
                  <a:pt x="6121217" y="829908"/>
                  <a:pt x="6210300" y="847725"/>
                </a:cubicBezTo>
                <a:cubicBezTo>
                  <a:pt x="6229238" y="851513"/>
                  <a:pt x="6248714" y="852566"/>
                  <a:pt x="6267450" y="857250"/>
                </a:cubicBezTo>
                <a:cubicBezTo>
                  <a:pt x="6286931" y="862120"/>
                  <a:pt x="6305550" y="869950"/>
                  <a:pt x="6324600" y="876300"/>
                </a:cubicBezTo>
                <a:cubicBezTo>
                  <a:pt x="6334125" y="879475"/>
                  <a:pt x="6343271" y="884174"/>
                  <a:pt x="6353175" y="885825"/>
                </a:cubicBezTo>
                <a:cubicBezTo>
                  <a:pt x="6372225" y="889000"/>
                  <a:pt x="6391589" y="890666"/>
                  <a:pt x="6410325" y="895350"/>
                </a:cubicBezTo>
                <a:cubicBezTo>
                  <a:pt x="6429806" y="900220"/>
                  <a:pt x="6448425" y="908050"/>
                  <a:pt x="6467475" y="914400"/>
                </a:cubicBezTo>
                <a:lnTo>
                  <a:pt x="6581775" y="952500"/>
                </a:lnTo>
                <a:lnTo>
                  <a:pt x="6610350" y="962025"/>
                </a:lnTo>
                <a:cubicBezTo>
                  <a:pt x="6619875" y="965200"/>
                  <a:pt x="6629185" y="969115"/>
                  <a:pt x="6638925" y="971550"/>
                </a:cubicBezTo>
                <a:lnTo>
                  <a:pt x="6677025" y="981075"/>
                </a:lnTo>
                <a:cubicBezTo>
                  <a:pt x="6686550" y="987425"/>
                  <a:pt x="6695139" y="995476"/>
                  <a:pt x="6705600" y="1000125"/>
                </a:cubicBezTo>
                <a:cubicBezTo>
                  <a:pt x="6723950" y="1008280"/>
                  <a:pt x="6743700" y="1012825"/>
                  <a:pt x="6762750" y="1019175"/>
                </a:cubicBezTo>
                <a:lnTo>
                  <a:pt x="6791325" y="1028700"/>
                </a:lnTo>
                <a:cubicBezTo>
                  <a:pt x="6800850" y="1031875"/>
                  <a:pt x="6810160" y="1035790"/>
                  <a:pt x="6819900" y="1038225"/>
                </a:cubicBezTo>
                <a:cubicBezTo>
                  <a:pt x="6845300" y="1044575"/>
                  <a:pt x="6871262" y="1048996"/>
                  <a:pt x="6896100" y="1057275"/>
                </a:cubicBezTo>
                <a:lnTo>
                  <a:pt x="6953250" y="1076325"/>
                </a:lnTo>
                <a:cubicBezTo>
                  <a:pt x="6962775" y="1079500"/>
                  <a:pt x="6972085" y="1083415"/>
                  <a:pt x="6981825" y="1085850"/>
                </a:cubicBezTo>
                <a:cubicBezTo>
                  <a:pt x="6994525" y="1089025"/>
                  <a:pt x="7007146" y="1092535"/>
                  <a:pt x="7019925" y="1095375"/>
                </a:cubicBezTo>
                <a:cubicBezTo>
                  <a:pt x="7035729" y="1098887"/>
                  <a:pt x="7051844" y="1100973"/>
                  <a:pt x="7067550" y="1104900"/>
                </a:cubicBezTo>
                <a:cubicBezTo>
                  <a:pt x="7077290" y="1107335"/>
                  <a:pt x="7086186" y="1113005"/>
                  <a:pt x="7096125" y="1114425"/>
                </a:cubicBezTo>
                <a:cubicBezTo>
                  <a:pt x="7130842" y="1119385"/>
                  <a:pt x="7165975" y="1120775"/>
                  <a:pt x="7200900" y="1123950"/>
                </a:cubicBezTo>
                <a:cubicBezTo>
                  <a:pt x="7235150" y="1132513"/>
                  <a:pt x="7250348" y="1136954"/>
                  <a:pt x="7286625" y="1143000"/>
                </a:cubicBezTo>
                <a:cubicBezTo>
                  <a:pt x="7322185" y="1148927"/>
                  <a:pt x="7407282" y="1159861"/>
                  <a:pt x="7439025" y="1162050"/>
                </a:cubicBezTo>
                <a:cubicBezTo>
                  <a:pt x="7502454" y="1166424"/>
                  <a:pt x="7565979" y="1169525"/>
                  <a:pt x="7629525" y="1171575"/>
                </a:cubicBezTo>
                <a:lnTo>
                  <a:pt x="8029575" y="1181100"/>
                </a:lnTo>
                <a:cubicBezTo>
                  <a:pt x="8088258" y="1189483"/>
                  <a:pt x="8120620" y="1194815"/>
                  <a:pt x="8181975" y="1200150"/>
                </a:cubicBezTo>
                <a:cubicBezTo>
                  <a:pt x="8543792" y="1231612"/>
                  <a:pt x="8130184" y="1191161"/>
                  <a:pt x="8410575" y="1219200"/>
                </a:cubicBezTo>
                <a:cubicBezTo>
                  <a:pt x="8429625" y="1225550"/>
                  <a:pt x="8448244" y="1233380"/>
                  <a:pt x="8467725" y="1238250"/>
                </a:cubicBezTo>
                <a:cubicBezTo>
                  <a:pt x="8480425" y="1241425"/>
                  <a:pt x="8493286" y="1244013"/>
                  <a:pt x="8505825" y="1247775"/>
                </a:cubicBezTo>
                <a:cubicBezTo>
                  <a:pt x="8525059" y="1253545"/>
                  <a:pt x="8543494" y="1261955"/>
                  <a:pt x="8562975" y="1266825"/>
                </a:cubicBezTo>
                <a:cubicBezTo>
                  <a:pt x="8575675" y="1270000"/>
                  <a:pt x="8588296" y="1273510"/>
                  <a:pt x="8601075" y="1276350"/>
                </a:cubicBezTo>
                <a:cubicBezTo>
                  <a:pt x="8616879" y="1279862"/>
                  <a:pt x="8632994" y="1281948"/>
                  <a:pt x="8648700" y="1285875"/>
                </a:cubicBezTo>
                <a:cubicBezTo>
                  <a:pt x="8658440" y="1288310"/>
                  <a:pt x="8667589" y="1292758"/>
                  <a:pt x="8677275" y="1295400"/>
                </a:cubicBezTo>
                <a:cubicBezTo>
                  <a:pt x="8702534" y="1302289"/>
                  <a:pt x="8728637" y="1306171"/>
                  <a:pt x="8753475" y="1314450"/>
                </a:cubicBezTo>
                <a:cubicBezTo>
                  <a:pt x="8763000" y="1317625"/>
                  <a:pt x="8772364" y="1321333"/>
                  <a:pt x="8782050" y="1323975"/>
                </a:cubicBezTo>
                <a:cubicBezTo>
                  <a:pt x="8807309" y="1330864"/>
                  <a:pt x="8858250" y="1343025"/>
                  <a:pt x="8858250" y="1343025"/>
                </a:cubicBezTo>
                <a:cubicBezTo>
                  <a:pt x="8867775" y="1349375"/>
                  <a:pt x="8876303" y="1357566"/>
                  <a:pt x="8886825" y="1362075"/>
                </a:cubicBezTo>
                <a:cubicBezTo>
                  <a:pt x="8912644" y="1373140"/>
                  <a:pt x="8920780" y="1371600"/>
                  <a:pt x="8943975" y="1371600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16000" y="4470400"/>
            <a:ext cx="4368800" cy="692150"/>
          </a:xfrm>
          <a:custGeom>
            <a:avLst/>
            <a:gdLst>
              <a:gd name="connsiteX0" fmla="*/ 0 w 4368800"/>
              <a:gd name="connsiteY0" fmla="*/ 590550 h 692150"/>
              <a:gd name="connsiteX1" fmla="*/ 247650 w 4368800"/>
              <a:gd name="connsiteY1" fmla="*/ 577850 h 692150"/>
              <a:gd name="connsiteX2" fmla="*/ 311150 w 4368800"/>
              <a:gd name="connsiteY2" fmla="*/ 571500 h 692150"/>
              <a:gd name="connsiteX3" fmla="*/ 400050 w 4368800"/>
              <a:gd name="connsiteY3" fmla="*/ 558800 h 692150"/>
              <a:gd name="connsiteX4" fmla="*/ 419100 w 4368800"/>
              <a:gd name="connsiteY4" fmla="*/ 552450 h 692150"/>
              <a:gd name="connsiteX5" fmla="*/ 482600 w 4368800"/>
              <a:gd name="connsiteY5" fmla="*/ 539750 h 692150"/>
              <a:gd name="connsiteX6" fmla="*/ 501650 w 4368800"/>
              <a:gd name="connsiteY6" fmla="*/ 533400 h 692150"/>
              <a:gd name="connsiteX7" fmla="*/ 539750 w 4368800"/>
              <a:gd name="connsiteY7" fmla="*/ 508000 h 692150"/>
              <a:gd name="connsiteX8" fmla="*/ 577850 w 4368800"/>
              <a:gd name="connsiteY8" fmla="*/ 495300 h 692150"/>
              <a:gd name="connsiteX9" fmla="*/ 596900 w 4368800"/>
              <a:gd name="connsiteY9" fmla="*/ 482600 h 692150"/>
              <a:gd name="connsiteX10" fmla="*/ 615950 w 4368800"/>
              <a:gd name="connsiteY10" fmla="*/ 463550 h 692150"/>
              <a:gd name="connsiteX11" fmla="*/ 654050 w 4368800"/>
              <a:gd name="connsiteY11" fmla="*/ 450850 h 692150"/>
              <a:gd name="connsiteX12" fmla="*/ 692150 w 4368800"/>
              <a:gd name="connsiteY12" fmla="*/ 431800 h 692150"/>
              <a:gd name="connsiteX13" fmla="*/ 749300 w 4368800"/>
              <a:gd name="connsiteY13" fmla="*/ 406400 h 692150"/>
              <a:gd name="connsiteX14" fmla="*/ 781050 w 4368800"/>
              <a:gd name="connsiteY14" fmla="*/ 400050 h 692150"/>
              <a:gd name="connsiteX15" fmla="*/ 800100 w 4368800"/>
              <a:gd name="connsiteY15" fmla="*/ 393700 h 692150"/>
              <a:gd name="connsiteX16" fmla="*/ 838200 w 4368800"/>
              <a:gd name="connsiteY16" fmla="*/ 387350 h 692150"/>
              <a:gd name="connsiteX17" fmla="*/ 863600 w 4368800"/>
              <a:gd name="connsiteY17" fmla="*/ 381000 h 692150"/>
              <a:gd name="connsiteX18" fmla="*/ 882650 w 4368800"/>
              <a:gd name="connsiteY18" fmla="*/ 374650 h 692150"/>
              <a:gd name="connsiteX19" fmla="*/ 920750 w 4368800"/>
              <a:gd name="connsiteY19" fmla="*/ 368300 h 692150"/>
              <a:gd name="connsiteX20" fmla="*/ 977900 w 4368800"/>
              <a:gd name="connsiteY20" fmla="*/ 349250 h 692150"/>
              <a:gd name="connsiteX21" fmla="*/ 1035050 w 4368800"/>
              <a:gd name="connsiteY21" fmla="*/ 330200 h 692150"/>
              <a:gd name="connsiteX22" fmla="*/ 1054100 w 4368800"/>
              <a:gd name="connsiteY22" fmla="*/ 323850 h 692150"/>
              <a:gd name="connsiteX23" fmla="*/ 1092200 w 4368800"/>
              <a:gd name="connsiteY23" fmla="*/ 304800 h 692150"/>
              <a:gd name="connsiteX24" fmla="*/ 1111250 w 4368800"/>
              <a:gd name="connsiteY24" fmla="*/ 292100 h 692150"/>
              <a:gd name="connsiteX25" fmla="*/ 1149350 w 4368800"/>
              <a:gd name="connsiteY25" fmla="*/ 279400 h 692150"/>
              <a:gd name="connsiteX26" fmla="*/ 1187450 w 4368800"/>
              <a:gd name="connsiteY26" fmla="*/ 266700 h 692150"/>
              <a:gd name="connsiteX27" fmla="*/ 1206500 w 4368800"/>
              <a:gd name="connsiteY27" fmla="*/ 260350 h 692150"/>
              <a:gd name="connsiteX28" fmla="*/ 1225550 w 4368800"/>
              <a:gd name="connsiteY28" fmla="*/ 254000 h 692150"/>
              <a:gd name="connsiteX29" fmla="*/ 1244600 w 4368800"/>
              <a:gd name="connsiteY29" fmla="*/ 241300 h 692150"/>
              <a:gd name="connsiteX30" fmla="*/ 1282700 w 4368800"/>
              <a:gd name="connsiteY30" fmla="*/ 228600 h 692150"/>
              <a:gd name="connsiteX31" fmla="*/ 1301750 w 4368800"/>
              <a:gd name="connsiteY31" fmla="*/ 222250 h 692150"/>
              <a:gd name="connsiteX32" fmla="*/ 1327150 w 4368800"/>
              <a:gd name="connsiteY32" fmla="*/ 215900 h 692150"/>
              <a:gd name="connsiteX33" fmla="*/ 1365250 w 4368800"/>
              <a:gd name="connsiteY33" fmla="*/ 203200 h 692150"/>
              <a:gd name="connsiteX34" fmla="*/ 1441450 w 4368800"/>
              <a:gd name="connsiteY34" fmla="*/ 152400 h 692150"/>
              <a:gd name="connsiteX35" fmla="*/ 1460500 w 4368800"/>
              <a:gd name="connsiteY35" fmla="*/ 139700 h 692150"/>
              <a:gd name="connsiteX36" fmla="*/ 1524000 w 4368800"/>
              <a:gd name="connsiteY36" fmla="*/ 114300 h 692150"/>
              <a:gd name="connsiteX37" fmla="*/ 1543050 w 4368800"/>
              <a:gd name="connsiteY37" fmla="*/ 101600 h 692150"/>
              <a:gd name="connsiteX38" fmla="*/ 1587500 w 4368800"/>
              <a:gd name="connsiteY38" fmla="*/ 88900 h 692150"/>
              <a:gd name="connsiteX39" fmla="*/ 1625600 w 4368800"/>
              <a:gd name="connsiteY39" fmla="*/ 76200 h 692150"/>
              <a:gd name="connsiteX40" fmla="*/ 1644650 w 4368800"/>
              <a:gd name="connsiteY40" fmla="*/ 69850 h 692150"/>
              <a:gd name="connsiteX41" fmla="*/ 1682750 w 4368800"/>
              <a:gd name="connsiteY41" fmla="*/ 50800 h 692150"/>
              <a:gd name="connsiteX42" fmla="*/ 1784350 w 4368800"/>
              <a:gd name="connsiteY42" fmla="*/ 38100 h 692150"/>
              <a:gd name="connsiteX43" fmla="*/ 1803400 w 4368800"/>
              <a:gd name="connsiteY43" fmla="*/ 31750 h 692150"/>
              <a:gd name="connsiteX44" fmla="*/ 1854200 w 4368800"/>
              <a:gd name="connsiteY44" fmla="*/ 25400 h 692150"/>
              <a:gd name="connsiteX45" fmla="*/ 1924050 w 4368800"/>
              <a:gd name="connsiteY45" fmla="*/ 12700 h 692150"/>
              <a:gd name="connsiteX46" fmla="*/ 2032000 w 4368800"/>
              <a:gd name="connsiteY46" fmla="*/ 6350 h 692150"/>
              <a:gd name="connsiteX47" fmla="*/ 2095500 w 4368800"/>
              <a:gd name="connsiteY47" fmla="*/ 0 h 692150"/>
              <a:gd name="connsiteX48" fmla="*/ 2730500 w 4368800"/>
              <a:gd name="connsiteY48" fmla="*/ 6350 h 692150"/>
              <a:gd name="connsiteX49" fmla="*/ 2787650 w 4368800"/>
              <a:gd name="connsiteY49" fmla="*/ 12700 h 692150"/>
              <a:gd name="connsiteX50" fmla="*/ 2844800 w 4368800"/>
              <a:gd name="connsiteY50" fmla="*/ 38100 h 692150"/>
              <a:gd name="connsiteX51" fmla="*/ 2863850 w 4368800"/>
              <a:gd name="connsiteY51" fmla="*/ 44450 h 692150"/>
              <a:gd name="connsiteX52" fmla="*/ 2882900 w 4368800"/>
              <a:gd name="connsiteY52" fmla="*/ 63500 h 692150"/>
              <a:gd name="connsiteX53" fmla="*/ 2901950 w 4368800"/>
              <a:gd name="connsiteY53" fmla="*/ 69850 h 692150"/>
              <a:gd name="connsiteX54" fmla="*/ 2921000 w 4368800"/>
              <a:gd name="connsiteY54" fmla="*/ 82550 h 692150"/>
              <a:gd name="connsiteX55" fmla="*/ 2940050 w 4368800"/>
              <a:gd name="connsiteY55" fmla="*/ 88900 h 692150"/>
              <a:gd name="connsiteX56" fmla="*/ 2959100 w 4368800"/>
              <a:gd name="connsiteY56" fmla="*/ 101600 h 692150"/>
              <a:gd name="connsiteX57" fmla="*/ 2997200 w 4368800"/>
              <a:gd name="connsiteY57" fmla="*/ 114300 h 692150"/>
              <a:gd name="connsiteX58" fmla="*/ 3035300 w 4368800"/>
              <a:gd name="connsiteY58" fmla="*/ 139700 h 692150"/>
              <a:gd name="connsiteX59" fmla="*/ 3054350 w 4368800"/>
              <a:gd name="connsiteY59" fmla="*/ 152400 h 692150"/>
              <a:gd name="connsiteX60" fmla="*/ 3092450 w 4368800"/>
              <a:gd name="connsiteY60" fmla="*/ 165100 h 692150"/>
              <a:gd name="connsiteX61" fmla="*/ 3111500 w 4368800"/>
              <a:gd name="connsiteY61" fmla="*/ 177800 h 692150"/>
              <a:gd name="connsiteX62" fmla="*/ 3149600 w 4368800"/>
              <a:gd name="connsiteY62" fmla="*/ 184150 h 692150"/>
              <a:gd name="connsiteX63" fmla="*/ 3187700 w 4368800"/>
              <a:gd name="connsiteY63" fmla="*/ 196850 h 692150"/>
              <a:gd name="connsiteX64" fmla="*/ 3206750 w 4368800"/>
              <a:gd name="connsiteY64" fmla="*/ 203200 h 692150"/>
              <a:gd name="connsiteX65" fmla="*/ 3244850 w 4368800"/>
              <a:gd name="connsiteY65" fmla="*/ 222250 h 692150"/>
              <a:gd name="connsiteX66" fmla="*/ 3263900 w 4368800"/>
              <a:gd name="connsiteY66" fmla="*/ 234950 h 692150"/>
              <a:gd name="connsiteX67" fmla="*/ 3327400 w 4368800"/>
              <a:gd name="connsiteY67" fmla="*/ 260350 h 692150"/>
              <a:gd name="connsiteX68" fmla="*/ 3365500 w 4368800"/>
              <a:gd name="connsiteY68" fmla="*/ 285750 h 692150"/>
              <a:gd name="connsiteX69" fmla="*/ 3403600 w 4368800"/>
              <a:gd name="connsiteY69" fmla="*/ 304800 h 692150"/>
              <a:gd name="connsiteX70" fmla="*/ 3441700 w 4368800"/>
              <a:gd name="connsiteY70" fmla="*/ 317500 h 692150"/>
              <a:gd name="connsiteX71" fmla="*/ 3460750 w 4368800"/>
              <a:gd name="connsiteY71" fmla="*/ 323850 h 692150"/>
              <a:gd name="connsiteX72" fmla="*/ 3524250 w 4368800"/>
              <a:gd name="connsiteY72" fmla="*/ 336550 h 692150"/>
              <a:gd name="connsiteX73" fmla="*/ 3549650 w 4368800"/>
              <a:gd name="connsiteY73" fmla="*/ 342900 h 692150"/>
              <a:gd name="connsiteX74" fmla="*/ 3581400 w 4368800"/>
              <a:gd name="connsiteY74" fmla="*/ 349250 h 692150"/>
              <a:gd name="connsiteX75" fmla="*/ 3638550 w 4368800"/>
              <a:gd name="connsiteY75" fmla="*/ 374650 h 692150"/>
              <a:gd name="connsiteX76" fmla="*/ 3702050 w 4368800"/>
              <a:gd name="connsiteY76" fmla="*/ 393700 h 692150"/>
              <a:gd name="connsiteX77" fmla="*/ 3740150 w 4368800"/>
              <a:gd name="connsiteY77" fmla="*/ 412750 h 692150"/>
              <a:gd name="connsiteX78" fmla="*/ 3759200 w 4368800"/>
              <a:gd name="connsiteY78" fmla="*/ 425450 h 692150"/>
              <a:gd name="connsiteX79" fmla="*/ 3784600 w 4368800"/>
              <a:gd name="connsiteY79" fmla="*/ 438150 h 692150"/>
              <a:gd name="connsiteX80" fmla="*/ 3822700 w 4368800"/>
              <a:gd name="connsiteY80" fmla="*/ 463550 h 692150"/>
              <a:gd name="connsiteX81" fmla="*/ 3860800 w 4368800"/>
              <a:gd name="connsiteY81" fmla="*/ 482600 h 692150"/>
              <a:gd name="connsiteX82" fmla="*/ 3879850 w 4368800"/>
              <a:gd name="connsiteY82" fmla="*/ 488950 h 692150"/>
              <a:gd name="connsiteX83" fmla="*/ 3898900 w 4368800"/>
              <a:gd name="connsiteY83" fmla="*/ 501650 h 692150"/>
              <a:gd name="connsiteX84" fmla="*/ 3917950 w 4368800"/>
              <a:gd name="connsiteY84" fmla="*/ 508000 h 692150"/>
              <a:gd name="connsiteX85" fmla="*/ 3937000 w 4368800"/>
              <a:gd name="connsiteY85" fmla="*/ 520700 h 692150"/>
              <a:gd name="connsiteX86" fmla="*/ 3956050 w 4368800"/>
              <a:gd name="connsiteY86" fmla="*/ 527050 h 692150"/>
              <a:gd name="connsiteX87" fmla="*/ 3975100 w 4368800"/>
              <a:gd name="connsiteY87" fmla="*/ 539750 h 692150"/>
              <a:gd name="connsiteX88" fmla="*/ 4000500 w 4368800"/>
              <a:gd name="connsiteY88" fmla="*/ 552450 h 692150"/>
              <a:gd name="connsiteX89" fmla="*/ 4019550 w 4368800"/>
              <a:gd name="connsiteY89" fmla="*/ 565150 h 692150"/>
              <a:gd name="connsiteX90" fmla="*/ 4038600 w 4368800"/>
              <a:gd name="connsiteY90" fmla="*/ 571500 h 692150"/>
              <a:gd name="connsiteX91" fmla="*/ 4076700 w 4368800"/>
              <a:gd name="connsiteY91" fmla="*/ 596900 h 692150"/>
              <a:gd name="connsiteX92" fmla="*/ 4095750 w 4368800"/>
              <a:gd name="connsiteY92" fmla="*/ 609600 h 692150"/>
              <a:gd name="connsiteX93" fmla="*/ 4133850 w 4368800"/>
              <a:gd name="connsiteY93" fmla="*/ 622300 h 692150"/>
              <a:gd name="connsiteX94" fmla="*/ 4229100 w 4368800"/>
              <a:gd name="connsiteY94" fmla="*/ 654050 h 692150"/>
              <a:gd name="connsiteX95" fmla="*/ 4248150 w 4368800"/>
              <a:gd name="connsiteY95" fmla="*/ 660400 h 692150"/>
              <a:gd name="connsiteX96" fmla="*/ 4267200 w 4368800"/>
              <a:gd name="connsiteY96" fmla="*/ 666750 h 692150"/>
              <a:gd name="connsiteX97" fmla="*/ 4318000 w 4368800"/>
              <a:gd name="connsiteY97" fmla="*/ 679450 h 692150"/>
              <a:gd name="connsiteX98" fmla="*/ 4349750 w 4368800"/>
              <a:gd name="connsiteY98" fmla="*/ 685800 h 692150"/>
              <a:gd name="connsiteX99" fmla="*/ 4368800 w 4368800"/>
              <a:gd name="connsiteY99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68800" h="692150">
                <a:moveTo>
                  <a:pt x="0" y="590550"/>
                </a:moveTo>
                <a:cubicBezTo>
                  <a:pt x="112559" y="571790"/>
                  <a:pt x="-4773" y="589591"/>
                  <a:pt x="247650" y="577850"/>
                </a:cubicBezTo>
                <a:cubicBezTo>
                  <a:pt x="268899" y="576862"/>
                  <a:pt x="289983" y="573617"/>
                  <a:pt x="311150" y="571500"/>
                </a:cubicBezTo>
                <a:cubicBezTo>
                  <a:pt x="373771" y="555845"/>
                  <a:pt x="287443" y="576124"/>
                  <a:pt x="400050" y="558800"/>
                </a:cubicBezTo>
                <a:cubicBezTo>
                  <a:pt x="406666" y="557782"/>
                  <a:pt x="412578" y="553955"/>
                  <a:pt x="419100" y="552450"/>
                </a:cubicBezTo>
                <a:cubicBezTo>
                  <a:pt x="440133" y="547596"/>
                  <a:pt x="462122" y="546576"/>
                  <a:pt x="482600" y="539750"/>
                </a:cubicBezTo>
                <a:cubicBezTo>
                  <a:pt x="488950" y="537633"/>
                  <a:pt x="495799" y="536651"/>
                  <a:pt x="501650" y="533400"/>
                </a:cubicBezTo>
                <a:cubicBezTo>
                  <a:pt x="514993" y="525987"/>
                  <a:pt x="525270" y="512827"/>
                  <a:pt x="539750" y="508000"/>
                </a:cubicBezTo>
                <a:cubicBezTo>
                  <a:pt x="552450" y="503767"/>
                  <a:pt x="566711" y="502726"/>
                  <a:pt x="577850" y="495300"/>
                </a:cubicBezTo>
                <a:cubicBezTo>
                  <a:pt x="584200" y="491067"/>
                  <a:pt x="591037" y="487486"/>
                  <a:pt x="596900" y="482600"/>
                </a:cubicBezTo>
                <a:cubicBezTo>
                  <a:pt x="603799" y="476851"/>
                  <a:pt x="608100" y="467911"/>
                  <a:pt x="615950" y="463550"/>
                </a:cubicBezTo>
                <a:cubicBezTo>
                  <a:pt x="627652" y="457049"/>
                  <a:pt x="642911" y="458276"/>
                  <a:pt x="654050" y="450850"/>
                </a:cubicBezTo>
                <a:cubicBezTo>
                  <a:pt x="708645" y="414454"/>
                  <a:pt x="639570" y="458090"/>
                  <a:pt x="692150" y="431800"/>
                </a:cubicBezTo>
                <a:cubicBezTo>
                  <a:pt x="727622" y="414064"/>
                  <a:pt x="694692" y="417322"/>
                  <a:pt x="749300" y="406400"/>
                </a:cubicBezTo>
                <a:cubicBezTo>
                  <a:pt x="759883" y="404283"/>
                  <a:pt x="770579" y="402668"/>
                  <a:pt x="781050" y="400050"/>
                </a:cubicBezTo>
                <a:cubicBezTo>
                  <a:pt x="787544" y="398427"/>
                  <a:pt x="793566" y="395152"/>
                  <a:pt x="800100" y="393700"/>
                </a:cubicBezTo>
                <a:cubicBezTo>
                  <a:pt x="812669" y="390907"/>
                  <a:pt x="825575" y="389875"/>
                  <a:pt x="838200" y="387350"/>
                </a:cubicBezTo>
                <a:cubicBezTo>
                  <a:pt x="846758" y="385638"/>
                  <a:pt x="855209" y="383398"/>
                  <a:pt x="863600" y="381000"/>
                </a:cubicBezTo>
                <a:cubicBezTo>
                  <a:pt x="870036" y="379161"/>
                  <a:pt x="876116" y="376102"/>
                  <a:pt x="882650" y="374650"/>
                </a:cubicBezTo>
                <a:cubicBezTo>
                  <a:pt x="895219" y="371857"/>
                  <a:pt x="908259" y="371423"/>
                  <a:pt x="920750" y="368300"/>
                </a:cubicBezTo>
                <a:lnTo>
                  <a:pt x="977900" y="349250"/>
                </a:lnTo>
                <a:lnTo>
                  <a:pt x="1035050" y="330200"/>
                </a:lnTo>
                <a:cubicBezTo>
                  <a:pt x="1041400" y="328083"/>
                  <a:pt x="1048531" y="327563"/>
                  <a:pt x="1054100" y="323850"/>
                </a:cubicBezTo>
                <a:cubicBezTo>
                  <a:pt x="1108695" y="287454"/>
                  <a:pt x="1039620" y="331090"/>
                  <a:pt x="1092200" y="304800"/>
                </a:cubicBezTo>
                <a:cubicBezTo>
                  <a:pt x="1099026" y="301387"/>
                  <a:pt x="1104276" y="295200"/>
                  <a:pt x="1111250" y="292100"/>
                </a:cubicBezTo>
                <a:cubicBezTo>
                  <a:pt x="1123483" y="286663"/>
                  <a:pt x="1136650" y="283633"/>
                  <a:pt x="1149350" y="279400"/>
                </a:cubicBezTo>
                <a:lnTo>
                  <a:pt x="1187450" y="266700"/>
                </a:lnTo>
                <a:lnTo>
                  <a:pt x="1206500" y="260350"/>
                </a:lnTo>
                <a:cubicBezTo>
                  <a:pt x="1212850" y="258233"/>
                  <a:pt x="1219981" y="257713"/>
                  <a:pt x="1225550" y="254000"/>
                </a:cubicBezTo>
                <a:cubicBezTo>
                  <a:pt x="1231900" y="249767"/>
                  <a:pt x="1237626" y="244400"/>
                  <a:pt x="1244600" y="241300"/>
                </a:cubicBezTo>
                <a:cubicBezTo>
                  <a:pt x="1256833" y="235863"/>
                  <a:pt x="1270000" y="232833"/>
                  <a:pt x="1282700" y="228600"/>
                </a:cubicBezTo>
                <a:cubicBezTo>
                  <a:pt x="1289050" y="226483"/>
                  <a:pt x="1295256" y="223873"/>
                  <a:pt x="1301750" y="222250"/>
                </a:cubicBezTo>
                <a:cubicBezTo>
                  <a:pt x="1310217" y="220133"/>
                  <a:pt x="1318791" y="218408"/>
                  <a:pt x="1327150" y="215900"/>
                </a:cubicBezTo>
                <a:cubicBezTo>
                  <a:pt x="1339972" y="212053"/>
                  <a:pt x="1354111" y="210626"/>
                  <a:pt x="1365250" y="203200"/>
                </a:cubicBezTo>
                <a:lnTo>
                  <a:pt x="1441450" y="152400"/>
                </a:lnTo>
                <a:cubicBezTo>
                  <a:pt x="1447800" y="148167"/>
                  <a:pt x="1453260" y="142113"/>
                  <a:pt x="1460500" y="139700"/>
                </a:cubicBezTo>
                <a:cubicBezTo>
                  <a:pt x="1491724" y="129292"/>
                  <a:pt x="1497838" y="129249"/>
                  <a:pt x="1524000" y="114300"/>
                </a:cubicBezTo>
                <a:cubicBezTo>
                  <a:pt x="1530626" y="110514"/>
                  <a:pt x="1536224" y="105013"/>
                  <a:pt x="1543050" y="101600"/>
                </a:cubicBezTo>
                <a:cubicBezTo>
                  <a:pt x="1553720" y="96265"/>
                  <a:pt x="1577327" y="91952"/>
                  <a:pt x="1587500" y="88900"/>
                </a:cubicBezTo>
                <a:cubicBezTo>
                  <a:pt x="1600322" y="85053"/>
                  <a:pt x="1612900" y="80433"/>
                  <a:pt x="1625600" y="76200"/>
                </a:cubicBezTo>
                <a:cubicBezTo>
                  <a:pt x="1631950" y="74083"/>
                  <a:pt x="1639081" y="73563"/>
                  <a:pt x="1644650" y="69850"/>
                </a:cubicBezTo>
                <a:cubicBezTo>
                  <a:pt x="1658778" y="60431"/>
                  <a:pt x="1665661" y="53429"/>
                  <a:pt x="1682750" y="50800"/>
                </a:cubicBezTo>
                <a:cubicBezTo>
                  <a:pt x="1739843" y="42016"/>
                  <a:pt x="1736899" y="48645"/>
                  <a:pt x="1784350" y="38100"/>
                </a:cubicBezTo>
                <a:cubicBezTo>
                  <a:pt x="1790884" y="36648"/>
                  <a:pt x="1796814" y="32947"/>
                  <a:pt x="1803400" y="31750"/>
                </a:cubicBezTo>
                <a:cubicBezTo>
                  <a:pt x="1820190" y="28697"/>
                  <a:pt x="1837333" y="27995"/>
                  <a:pt x="1854200" y="25400"/>
                </a:cubicBezTo>
                <a:cubicBezTo>
                  <a:pt x="1880499" y="21354"/>
                  <a:pt x="1896867" y="15064"/>
                  <a:pt x="1924050" y="12700"/>
                </a:cubicBezTo>
                <a:cubicBezTo>
                  <a:pt x="1959960" y="9577"/>
                  <a:pt x="1996053" y="9013"/>
                  <a:pt x="2032000" y="6350"/>
                </a:cubicBezTo>
                <a:cubicBezTo>
                  <a:pt x="2053214" y="4779"/>
                  <a:pt x="2074333" y="2117"/>
                  <a:pt x="2095500" y="0"/>
                </a:cubicBezTo>
                <a:lnTo>
                  <a:pt x="2730500" y="6350"/>
                </a:lnTo>
                <a:cubicBezTo>
                  <a:pt x="2749664" y="6702"/>
                  <a:pt x="2768855" y="8941"/>
                  <a:pt x="2787650" y="12700"/>
                </a:cubicBezTo>
                <a:cubicBezTo>
                  <a:pt x="2842258" y="23622"/>
                  <a:pt x="2809328" y="20364"/>
                  <a:pt x="2844800" y="38100"/>
                </a:cubicBezTo>
                <a:cubicBezTo>
                  <a:pt x="2850787" y="41093"/>
                  <a:pt x="2857500" y="42333"/>
                  <a:pt x="2863850" y="44450"/>
                </a:cubicBezTo>
                <a:cubicBezTo>
                  <a:pt x="2870200" y="50800"/>
                  <a:pt x="2875428" y="58519"/>
                  <a:pt x="2882900" y="63500"/>
                </a:cubicBezTo>
                <a:cubicBezTo>
                  <a:pt x="2888469" y="67213"/>
                  <a:pt x="2895963" y="66857"/>
                  <a:pt x="2901950" y="69850"/>
                </a:cubicBezTo>
                <a:cubicBezTo>
                  <a:pt x="2908776" y="73263"/>
                  <a:pt x="2914174" y="79137"/>
                  <a:pt x="2921000" y="82550"/>
                </a:cubicBezTo>
                <a:cubicBezTo>
                  <a:pt x="2926987" y="85543"/>
                  <a:pt x="2934063" y="85907"/>
                  <a:pt x="2940050" y="88900"/>
                </a:cubicBezTo>
                <a:cubicBezTo>
                  <a:pt x="2946876" y="92313"/>
                  <a:pt x="2952126" y="98500"/>
                  <a:pt x="2959100" y="101600"/>
                </a:cubicBezTo>
                <a:cubicBezTo>
                  <a:pt x="2971333" y="107037"/>
                  <a:pt x="2986061" y="106874"/>
                  <a:pt x="2997200" y="114300"/>
                </a:cubicBezTo>
                <a:lnTo>
                  <a:pt x="3035300" y="139700"/>
                </a:lnTo>
                <a:cubicBezTo>
                  <a:pt x="3041650" y="143933"/>
                  <a:pt x="3047110" y="149987"/>
                  <a:pt x="3054350" y="152400"/>
                </a:cubicBezTo>
                <a:cubicBezTo>
                  <a:pt x="3067050" y="156633"/>
                  <a:pt x="3081311" y="157674"/>
                  <a:pt x="3092450" y="165100"/>
                </a:cubicBezTo>
                <a:cubicBezTo>
                  <a:pt x="3098800" y="169333"/>
                  <a:pt x="3104260" y="175387"/>
                  <a:pt x="3111500" y="177800"/>
                </a:cubicBezTo>
                <a:cubicBezTo>
                  <a:pt x="3123714" y="181871"/>
                  <a:pt x="3137109" y="181027"/>
                  <a:pt x="3149600" y="184150"/>
                </a:cubicBezTo>
                <a:cubicBezTo>
                  <a:pt x="3162587" y="187397"/>
                  <a:pt x="3175000" y="192617"/>
                  <a:pt x="3187700" y="196850"/>
                </a:cubicBezTo>
                <a:cubicBezTo>
                  <a:pt x="3194050" y="198967"/>
                  <a:pt x="3201181" y="199487"/>
                  <a:pt x="3206750" y="203200"/>
                </a:cubicBezTo>
                <a:cubicBezTo>
                  <a:pt x="3261345" y="239596"/>
                  <a:pt x="3192270" y="195960"/>
                  <a:pt x="3244850" y="222250"/>
                </a:cubicBezTo>
                <a:cubicBezTo>
                  <a:pt x="3251676" y="225663"/>
                  <a:pt x="3256926" y="231850"/>
                  <a:pt x="3263900" y="234950"/>
                </a:cubicBezTo>
                <a:cubicBezTo>
                  <a:pt x="3310631" y="255719"/>
                  <a:pt x="3290273" y="238074"/>
                  <a:pt x="3327400" y="260350"/>
                </a:cubicBezTo>
                <a:cubicBezTo>
                  <a:pt x="3340488" y="268203"/>
                  <a:pt x="3351020" y="280923"/>
                  <a:pt x="3365500" y="285750"/>
                </a:cubicBezTo>
                <a:cubicBezTo>
                  <a:pt x="3434975" y="308908"/>
                  <a:pt x="3329742" y="271974"/>
                  <a:pt x="3403600" y="304800"/>
                </a:cubicBezTo>
                <a:cubicBezTo>
                  <a:pt x="3415833" y="310237"/>
                  <a:pt x="3429000" y="313267"/>
                  <a:pt x="3441700" y="317500"/>
                </a:cubicBezTo>
                <a:cubicBezTo>
                  <a:pt x="3448050" y="319617"/>
                  <a:pt x="3454256" y="322227"/>
                  <a:pt x="3460750" y="323850"/>
                </a:cubicBezTo>
                <a:cubicBezTo>
                  <a:pt x="3519748" y="338599"/>
                  <a:pt x="3446403" y="320981"/>
                  <a:pt x="3524250" y="336550"/>
                </a:cubicBezTo>
                <a:cubicBezTo>
                  <a:pt x="3532808" y="338262"/>
                  <a:pt x="3541131" y="341007"/>
                  <a:pt x="3549650" y="342900"/>
                </a:cubicBezTo>
                <a:cubicBezTo>
                  <a:pt x="3560186" y="345241"/>
                  <a:pt x="3570987" y="346410"/>
                  <a:pt x="3581400" y="349250"/>
                </a:cubicBezTo>
                <a:cubicBezTo>
                  <a:pt x="3679267" y="375941"/>
                  <a:pt x="3578416" y="347924"/>
                  <a:pt x="3638550" y="374650"/>
                </a:cubicBezTo>
                <a:cubicBezTo>
                  <a:pt x="3658427" y="383484"/>
                  <a:pt x="3680940" y="388423"/>
                  <a:pt x="3702050" y="393700"/>
                </a:cubicBezTo>
                <a:cubicBezTo>
                  <a:pt x="3756645" y="430096"/>
                  <a:pt x="3687570" y="386460"/>
                  <a:pt x="3740150" y="412750"/>
                </a:cubicBezTo>
                <a:cubicBezTo>
                  <a:pt x="3746976" y="416163"/>
                  <a:pt x="3752574" y="421664"/>
                  <a:pt x="3759200" y="425450"/>
                </a:cubicBezTo>
                <a:cubicBezTo>
                  <a:pt x="3767419" y="430146"/>
                  <a:pt x="3776483" y="433280"/>
                  <a:pt x="3784600" y="438150"/>
                </a:cubicBezTo>
                <a:cubicBezTo>
                  <a:pt x="3797688" y="446003"/>
                  <a:pt x="3808220" y="458723"/>
                  <a:pt x="3822700" y="463550"/>
                </a:cubicBezTo>
                <a:cubicBezTo>
                  <a:pt x="3870583" y="479511"/>
                  <a:pt x="3811561" y="457981"/>
                  <a:pt x="3860800" y="482600"/>
                </a:cubicBezTo>
                <a:cubicBezTo>
                  <a:pt x="3866787" y="485593"/>
                  <a:pt x="3873863" y="485957"/>
                  <a:pt x="3879850" y="488950"/>
                </a:cubicBezTo>
                <a:cubicBezTo>
                  <a:pt x="3886676" y="492363"/>
                  <a:pt x="3892074" y="498237"/>
                  <a:pt x="3898900" y="501650"/>
                </a:cubicBezTo>
                <a:cubicBezTo>
                  <a:pt x="3904887" y="504643"/>
                  <a:pt x="3911963" y="505007"/>
                  <a:pt x="3917950" y="508000"/>
                </a:cubicBezTo>
                <a:cubicBezTo>
                  <a:pt x="3924776" y="511413"/>
                  <a:pt x="3930174" y="517287"/>
                  <a:pt x="3937000" y="520700"/>
                </a:cubicBezTo>
                <a:cubicBezTo>
                  <a:pt x="3942987" y="523693"/>
                  <a:pt x="3950063" y="524057"/>
                  <a:pt x="3956050" y="527050"/>
                </a:cubicBezTo>
                <a:cubicBezTo>
                  <a:pt x="3962876" y="530463"/>
                  <a:pt x="3968474" y="535964"/>
                  <a:pt x="3975100" y="539750"/>
                </a:cubicBezTo>
                <a:cubicBezTo>
                  <a:pt x="3983319" y="544446"/>
                  <a:pt x="3992281" y="547754"/>
                  <a:pt x="4000500" y="552450"/>
                </a:cubicBezTo>
                <a:cubicBezTo>
                  <a:pt x="4007126" y="556236"/>
                  <a:pt x="4012724" y="561737"/>
                  <a:pt x="4019550" y="565150"/>
                </a:cubicBezTo>
                <a:cubicBezTo>
                  <a:pt x="4025537" y="568143"/>
                  <a:pt x="4032749" y="568249"/>
                  <a:pt x="4038600" y="571500"/>
                </a:cubicBezTo>
                <a:cubicBezTo>
                  <a:pt x="4051943" y="578913"/>
                  <a:pt x="4064000" y="588433"/>
                  <a:pt x="4076700" y="596900"/>
                </a:cubicBezTo>
                <a:cubicBezTo>
                  <a:pt x="4083050" y="601133"/>
                  <a:pt x="4088510" y="607187"/>
                  <a:pt x="4095750" y="609600"/>
                </a:cubicBezTo>
                <a:lnTo>
                  <a:pt x="4133850" y="622300"/>
                </a:lnTo>
                <a:lnTo>
                  <a:pt x="4229100" y="654050"/>
                </a:lnTo>
                <a:lnTo>
                  <a:pt x="4248150" y="660400"/>
                </a:lnTo>
                <a:cubicBezTo>
                  <a:pt x="4254500" y="662517"/>
                  <a:pt x="4260706" y="665127"/>
                  <a:pt x="4267200" y="666750"/>
                </a:cubicBezTo>
                <a:cubicBezTo>
                  <a:pt x="4284133" y="670983"/>
                  <a:pt x="4300884" y="676027"/>
                  <a:pt x="4318000" y="679450"/>
                </a:cubicBezTo>
                <a:cubicBezTo>
                  <a:pt x="4328583" y="681567"/>
                  <a:pt x="4339279" y="683182"/>
                  <a:pt x="4349750" y="685800"/>
                </a:cubicBezTo>
                <a:cubicBezTo>
                  <a:pt x="4356244" y="687423"/>
                  <a:pt x="4368800" y="692150"/>
                  <a:pt x="4368800" y="692150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651000" y="4076700"/>
            <a:ext cx="4241800" cy="990600"/>
          </a:xfrm>
          <a:custGeom>
            <a:avLst/>
            <a:gdLst>
              <a:gd name="connsiteX0" fmla="*/ 0 w 4241800"/>
              <a:gd name="connsiteY0" fmla="*/ 495300 h 990600"/>
              <a:gd name="connsiteX1" fmla="*/ 31750 w 4241800"/>
              <a:gd name="connsiteY1" fmla="*/ 482600 h 990600"/>
              <a:gd name="connsiteX2" fmla="*/ 69850 w 4241800"/>
              <a:gd name="connsiteY2" fmla="*/ 469900 h 990600"/>
              <a:gd name="connsiteX3" fmla="*/ 107950 w 4241800"/>
              <a:gd name="connsiteY3" fmla="*/ 457200 h 990600"/>
              <a:gd name="connsiteX4" fmla="*/ 146050 w 4241800"/>
              <a:gd name="connsiteY4" fmla="*/ 444500 h 990600"/>
              <a:gd name="connsiteX5" fmla="*/ 165100 w 4241800"/>
              <a:gd name="connsiteY5" fmla="*/ 438150 h 990600"/>
              <a:gd name="connsiteX6" fmla="*/ 184150 w 4241800"/>
              <a:gd name="connsiteY6" fmla="*/ 425450 h 990600"/>
              <a:gd name="connsiteX7" fmla="*/ 222250 w 4241800"/>
              <a:gd name="connsiteY7" fmla="*/ 419100 h 990600"/>
              <a:gd name="connsiteX8" fmla="*/ 254000 w 4241800"/>
              <a:gd name="connsiteY8" fmla="*/ 412750 h 990600"/>
              <a:gd name="connsiteX9" fmla="*/ 298450 w 4241800"/>
              <a:gd name="connsiteY9" fmla="*/ 400050 h 990600"/>
              <a:gd name="connsiteX10" fmla="*/ 336550 w 4241800"/>
              <a:gd name="connsiteY10" fmla="*/ 393700 h 990600"/>
              <a:gd name="connsiteX11" fmla="*/ 361950 w 4241800"/>
              <a:gd name="connsiteY11" fmla="*/ 387350 h 990600"/>
              <a:gd name="connsiteX12" fmla="*/ 381000 w 4241800"/>
              <a:gd name="connsiteY12" fmla="*/ 381000 h 990600"/>
              <a:gd name="connsiteX13" fmla="*/ 450850 w 4241800"/>
              <a:gd name="connsiteY13" fmla="*/ 374650 h 990600"/>
              <a:gd name="connsiteX14" fmla="*/ 546100 w 4241800"/>
              <a:gd name="connsiteY14" fmla="*/ 342900 h 990600"/>
              <a:gd name="connsiteX15" fmla="*/ 565150 w 4241800"/>
              <a:gd name="connsiteY15" fmla="*/ 336550 h 990600"/>
              <a:gd name="connsiteX16" fmla="*/ 584200 w 4241800"/>
              <a:gd name="connsiteY16" fmla="*/ 330200 h 990600"/>
              <a:gd name="connsiteX17" fmla="*/ 609600 w 4241800"/>
              <a:gd name="connsiteY17" fmla="*/ 323850 h 990600"/>
              <a:gd name="connsiteX18" fmla="*/ 666750 w 4241800"/>
              <a:gd name="connsiteY18" fmla="*/ 311150 h 990600"/>
              <a:gd name="connsiteX19" fmla="*/ 704850 w 4241800"/>
              <a:gd name="connsiteY19" fmla="*/ 298450 h 990600"/>
              <a:gd name="connsiteX20" fmla="*/ 723900 w 4241800"/>
              <a:gd name="connsiteY20" fmla="*/ 292100 h 990600"/>
              <a:gd name="connsiteX21" fmla="*/ 742950 w 4241800"/>
              <a:gd name="connsiteY21" fmla="*/ 279400 h 990600"/>
              <a:gd name="connsiteX22" fmla="*/ 806450 w 4241800"/>
              <a:gd name="connsiteY22" fmla="*/ 266700 h 990600"/>
              <a:gd name="connsiteX23" fmla="*/ 850900 w 4241800"/>
              <a:gd name="connsiteY23" fmla="*/ 254000 h 990600"/>
              <a:gd name="connsiteX24" fmla="*/ 889000 w 4241800"/>
              <a:gd name="connsiteY24" fmla="*/ 241300 h 990600"/>
              <a:gd name="connsiteX25" fmla="*/ 908050 w 4241800"/>
              <a:gd name="connsiteY25" fmla="*/ 234950 h 990600"/>
              <a:gd name="connsiteX26" fmla="*/ 965200 w 4241800"/>
              <a:gd name="connsiteY26" fmla="*/ 203200 h 990600"/>
              <a:gd name="connsiteX27" fmla="*/ 1022350 w 4241800"/>
              <a:gd name="connsiteY27" fmla="*/ 171450 h 990600"/>
              <a:gd name="connsiteX28" fmla="*/ 1060450 w 4241800"/>
              <a:gd name="connsiteY28" fmla="*/ 152400 h 990600"/>
              <a:gd name="connsiteX29" fmla="*/ 1079500 w 4241800"/>
              <a:gd name="connsiteY29" fmla="*/ 139700 h 990600"/>
              <a:gd name="connsiteX30" fmla="*/ 1098550 w 4241800"/>
              <a:gd name="connsiteY30" fmla="*/ 133350 h 990600"/>
              <a:gd name="connsiteX31" fmla="*/ 1117600 w 4241800"/>
              <a:gd name="connsiteY31" fmla="*/ 120650 h 990600"/>
              <a:gd name="connsiteX32" fmla="*/ 1155700 w 4241800"/>
              <a:gd name="connsiteY32" fmla="*/ 107950 h 990600"/>
              <a:gd name="connsiteX33" fmla="*/ 1174750 w 4241800"/>
              <a:gd name="connsiteY33" fmla="*/ 88900 h 990600"/>
              <a:gd name="connsiteX34" fmla="*/ 1231900 w 4241800"/>
              <a:gd name="connsiteY34" fmla="*/ 69850 h 990600"/>
              <a:gd name="connsiteX35" fmla="*/ 1250950 w 4241800"/>
              <a:gd name="connsiteY35" fmla="*/ 63500 h 990600"/>
              <a:gd name="connsiteX36" fmla="*/ 1270000 w 4241800"/>
              <a:gd name="connsiteY36" fmla="*/ 57150 h 990600"/>
              <a:gd name="connsiteX37" fmla="*/ 1517650 w 4241800"/>
              <a:gd name="connsiteY37" fmla="*/ 44450 h 990600"/>
              <a:gd name="connsiteX38" fmla="*/ 1625600 w 4241800"/>
              <a:gd name="connsiteY38" fmla="*/ 38100 h 990600"/>
              <a:gd name="connsiteX39" fmla="*/ 1651000 w 4241800"/>
              <a:gd name="connsiteY39" fmla="*/ 31750 h 990600"/>
              <a:gd name="connsiteX40" fmla="*/ 1765300 w 4241800"/>
              <a:gd name="connsiteY40" fmla="*/ 25400 h 990600"/>
              <a:gd name="connsiteX41" fmla="*/ 1816100 w 4241800"/>
              <a:gd name="connsiteY41" fmla="*/ 19050 h 990600"/>
              <a:gd name="connsiteX42" fmla="*/ 1873250 w 4241800"/>
              <a:gd name="connsiteY42" fmla="*/ 12700 h 990600"/>
              <a:gd name="connsiteX43" fmla="*/ 1892300 w 4241800"/>
              <a:gd name="connsiteY43" fmla="*/ 6350 h 990600"/>
              <a:gd name="connsiteX44" fmla="*/ 1987550 w 4241800"/>
              <a:gd name="connsiteY44" fmla="*/ 0 h 990600"/>
              <a:gd name="connsiteX45" fmla="*/ 2190750 w 4241800"/>
              <a:gd name="connsiteY45" fmla="*/ 6350 h 990600"/>
              <a:gd name="connsiteX46" fmla="*/ 2216150 w 4241800"/>
              <a:gd name="connsiteY46" fmla="*/ 12700 h 990600"/>
              <a:gd name="connsiteX47" fmla="*/ 2254250 w 4241800"/>
              <a:gd name="connsiteY47" fmla="*/ 25400 h 990600"/>
              <a:gd name="connsiteX48" fmla="*/ 2425700 w 4241800"/>
              <a:gd name="connsiteY48" fmla="*/ 38100 h 990600"/>
              <a:gd name="connsiteX49" fmla="*/ 2444750 w 4241800"/>
              <a:gd name="connsiteY49" fmla="*/ 44450 h 990600"/>
              <a:gd name="connsiteX50" fmla="*/ 2463800 w 4241800"/>
              <a:gd name="connsiteY50" fmla="*/ 57150 h 990600"/>
              <a:gd name="connsiteX51" fmla="*/ 2489200 w 4241800"/>
              <a:gd name="connsiteY51" fmla="*/ 63500 h 990600"/>
              <a:gd name="connsiteX52" fmla="*/ 2508250 w 4241800"/>
              <a:gd name="connsiteY52" fmla="*/ 76200 h 990600"/>
              <a:gd name="connsiteX53" fmla="*/ 2527300 w 4241800"/>
              <a:gd name="connsiteY53" fmla="*/ 82550 h 990600"/>
              <a:gd name="connsiteX54" fmla="*/ 2578100 w 4241800"/>
              <a:gd name="connsiteY54" fmla="*/ 95250 h 990600"/>
              <a:gd name="connsiteX55" fmla="*/ 2616200 w 4241800"/>
              <a:gd name="connsiteY55" fmla="*/ 107950 h 990600"/>
              <a:gd name="connsiteX56" fmla="*/ 2635250 w 4241800"/>
              <a:gd name="connsiteY56" fmla="*/ 114300 h 990600"/>
              <a:gd name="connsiteX57" fmla="*/ 2654300 w 4241800"/>
              <a:gd name="connsiteY57" fmla="*/ 127000 h 990600"/>
              <a:gd name="connsiteX58" fmla="*/ 2673350 w 4241800"/>
              <a:gd name="connsiteY58" fmla="*/ 133350 h 990600"/>
              <a:gd name="connsiteX59" fmla="*/ 2730500 w 4241800"/>
              <a:gd name="connsiteY59" fmla="*/ 165100 h 990600"/>
              <a:gd name="connsiteX60" fmla="*/ 2787650 w 4241800"/>
              <a:gd name="connsiteY60" fmla="*/ 209550 h 990600"/>
              <a:gd name="connsiteX61" fmla="*/ 2806700 w 4241800"/>
              <a:gd name="connsiteY61" fmla="*/ 222250 h 990600"/>
              <a:gd name="connsiteX62" fmla="*/ 2825750 w 4241800"/>
              <a:gd name="connsiteY62" fmla="*/ 234950 h 990600"/>
              <a:gd name="connsiteX63" fmla="*/ 2863850 w 4241800"/>
              <a:gd name="connsiteY63" fmla="*/ 260350 h 990600"/>
              <a:gd name="connsiteX64" fmla="*/ 2882900 w 4241800"/>
              <a:gd name="connsiteY64" fmla="*/ 279400 h 990600"/>
              <a:gd name="connsiteX65" fmla="*/ 2921000 w 4241800"/>
              <a:gd name="connsiteY65" fmla="*/ 304800 h 990600"/>
              <a:gd name="connsiteX66" fmla="*/ 2946400 w 4241800"/>
              <a:gd name="connsiteY66" fmla="*/ 330200 h 990600"/>
              <a:gd name="connsiteX67" fmla="*/ 2978150 w 4241800"/>
              <a:gd name="connsiteY67" fmla="*/ 368300 h 990600"/>
              <a:gd name="connsiteX68" fmla="*/ 2997200 w 4241800"/>
              <a:gd name="connsiteY68" fmla="*/ 374650 h 990600"/>
              <a:gd name="connsiteX69" fmla="*/ 3035300 w 4241800"/>
              <a:gd name="connsiteY69" fmla="*/ 400050 h 990600"/>
              <a:gd name="connsiteX70" fmla="*/ 3054350 w 4241800"/>
              <a:gd name="connsiteY70" fmla="*/ 412750 h 990600"/>
              <a:gd name="connsiteX71" fmla="*/ 3073400 w 4241800"/>
              <a:gd name="connsiteY71" fmla="*/ 425450 h 990600"/>
              <a:gd name="connsiteX72" fmla="*/ 3111500 w 4241800"/>
              <a:gd name="connsiteY72" fmla="*/ 438150 h 990600"/>
              <a:gd name="connsiteX73" fmla="*/ 3149600 w 4241800"/>
              <a:gd name="connsiteY73" fmla="*/ 463550 h 990600"/>
              <a:gd name="connsiteX74" fmla="*/ 3187700 w 4241800"/>
              <a:gd name="connsiteY74" fmla="*/ 476250 h 990600"/>
              <a:gd name="connsiteX75" fmla="*/ 3206750 w 4241800"/>
              <a:gd name="connsiteY75" fmla="*/ 482600 h 990600"/>
              <a:gd name="connsiteX76" fmla="*/ 3244850 w 4241800"/>
              <a:gd name="connsiteY76" fmla="*/ 508000 h 990600"/>
              <a:gd name="connsiteX77" fmla="*/ 3270250 w 4241800"/>
              <a:gd name="connsiteY77" fmla="*/ 520700 h 990600"/>
              <a:gd name="connsiteX78" fmla="*/ 3346450 w 4241800"/>
              <a:gd name="connsiteY78" fmla="*/ 558800 h 990600"/>
              <a:gd name="connsiteX79" fmla="*/ 3365500 w 4241800"/>
              <a:gd name="connsiteY79" fmla="*/ 577850 h 990600"/>
              <a:gd name="connsiteX80" fmla="*/ 3403600 w 4241800"/>
              <a:gd name="connsiteY80" fmla="*/ 590550 h 990600"/>
              <a:gd name="connsiteX81" fmla="*/ 3441700 w 4241800"/>
              <a:gd name="connsiteY81" fmla="*/ 615950 h 990600"/>
              <a:gd name="connsiteX82" fmla="*/ 3479800 w 4241800"/>
              <a:gd name="connsiteY82" fmla="*/ 641350 h 990600"/>
              <a:gd name="connsiteX83" fmla="*/ 3505200 w 4241800"/>
              <a:gd name="connsiteY83" fmla="*/ 647700 h 990600"/>
              <a:gd name="connsiteX84" fmla="*/ 3562350 w 4241800"/>
              <a:gd name="connsiteY84" fmla="*/ 666750 h 990600"/>
              <a:gd name="connsiteX85" fmla="*/ 3581400 w 4241800"/>
              <a:gd name="connsiteY85" fmla="*/ 673100 h 990600"/>
              <a:gd name="connsiteX86" fmla="*/ 3600450 w 4241800"/>
              <a:gd name="connsiteY86" fmla="*/ 679450 h 990600"/>
              <a:gd name="connsiteX87" fmla="*/ 3625850 w 4241800"/>
              <a:gd name="connsiteY87" fmla="*/ 685800 h 990600"/>
              <a:gd name="connsiteX88" fmla="*/ 3663950 w 4241800"/>
              <a:gd name="connsiteY88" fmla="*/ 704850 h 990600"/>
              <a:gd name="connsiteX89" fmla="*/ 3702050 w 4241800"/>
              <a:gd name="connsiteY89" fmla="*/ 717550 h 990600"/>
              <a:gd name="connsiteX90" fmla="*/ 3721100 w 4241800"/>
              <a:gd name="connsiteY90" fmla="*/ 723900 h 990600"/>
              <a:gd name="connsiteX91" fmla="*/ 3733800 w 4241800"/>
              <a:gd name="connsiteY91" fmla="*/ 742950 h 990600"/>
              <a:gd name="connsiteX92" fmla="*/ 3771900 w 4241800"/>
              <a:gd name="connsiteY92" fmla="*/ 755650 h 990600"/>
              <a:gd name="connsiteX93" fmla="*/ 3810000 w 4241800"/>
              <a:gd name="connsiteY93" fmla="*/ 774700 h 990600"/>
              <a:gd name="connsiteX94" fmla="*/ 3822700 w 4241800"/>
              <a:gd name="connsiteY94" fmla="*/ 793750 h 990600"/>
              <a:gd name="connsiteX95" fmla="*/ 3860800 w 4241800"/>
              <a:gd name="connsiteY95" fmla="*/ 812800 h 990600"/>
              <a:gd name="connsiteX96" fmla="*/ 3898900 w 4241800"/>
              <a:gd name="connsiteY96" fmla="*/ 838200 h 990600"/>
              <a:gd name="connsiteX97" fmla="*/ 3917950 w 4241800"/>
              <a:gd name="connsiteY97" fmla="*/ 850900 h 990600"/>
              <a:gd name="connsiteX98" fmla="*/ 3956050 w 4241800"/>
              <a:gd name="connsiteY98" fmla="*/ 863600 h 990600"/>
              <a:gd name="connsiteX99" fmla="*/ 3994150 w 4241800"/>
              <a:gd name="connsiteY99" fmla="*/ 882650 h 990600"/>
              <a:gd name="connsiteX100" fmla="*/ 4013200 w 4241800"/>
              <a:gd name="connsiteY100" fmla="*/ 895350 h 990600"/>
              <a:gd name="connsiteX101" fmla="*/ 4051300 w 4241800"/>
              <a:gd name="connsiteY101" fmla="*/ 908050 h 990600"/>
              <a:gd name="connsiteX102" fmla="*/ 4070350 w 4241800"/>
              <a:gd name="connsiteY102" fmla="*/ 914400 h 990600"/>
              <a:gd name="connsiteX103" fmla="*/ 4121150 w 4241800"/>
              <a:gd name="connsiteY103" fmla="*/ 927100 h 990600"/>
              <a:gd name="connsiteX104" fmla="*/ 4140200 w 4241800"/>
              <a:gd name="connsiteY104" fmla="*/ 933450 h 990600"/>
              <a:gd name="connsiteX105" fmla="*/ 4159250 w 4241800"/>
              <a:gd name="connsiteY105" fmla="*/ 946150 h 990600"/>
              <a:gd name="connsiteX106" fmla="*/ 4178300 w 4241800"/>
              <a:gd name="connsiteY106" fmla="*/ 952500 h 990600"/>
              <a:gd name="connsiteX107" fmla="*/ 4197350 w 4241800"/>
              <a:gd name="connsiteY107" fmla="*/ 965200 h 990600"/>
              <a:gd name="connsiteX108" fmla="*/ 4216400 w 4241800"/>
              <a:gd name="connsiteY108" fmla="*/ 971550 h 990600"/>
              <a:gd name="connsiteX109" fmla="*/ 4241800 w 4241800"/>
              <a:gd name="connsiteY109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241800" h="990600">
                <a:moveTo>
                  <a:pt x="0" y="495300"/>
                </a:moveTo>
                <a:cubicBezTo>
                  <a:pt x="10583" y="491067"/>
                  <a:pt x="21038" y="486495"/>
                  <a:pt x="31750" y="482600"/>
                </a:cubicBezTo>
                <a:cubicBezTo>
                  <a:pt x="44331" y="478025"/>
                  <a:pt x="57150" y="474133"/>
                  <a:pt x="69850" y="469900"/>
                </a:cubicBezTo>
                <a:lnTo>
                  <a:pt x="107950" y="457200"/>
                </a:lnTo>
                <a:lnTo>
                  <a:pt x="146050" y="444500"/>
                </a:lnTo>
                <a:cubicBezTo>
                  <a:pt x="152400" y="442383"/>
                  <a:pt x="159531" y="441863"/>
                  <a:pt x="165100" y="438150"/>
                </a:cubicBezTo>
                <a:cubicBezTo>
                  <a:pt x="171450" y="433917"/>
                  <a:pt x="176910" y="427863"/>
                  <a:pt x="184150" y="425450"/>
                </a:cubicBezTo>
                <a:cubicBezTo>
                  <a:pt x="196364" y="421379"/>
                  <a:pt x="209582" y="421403"/>
                  <a:pt x="222250" y="419100"/>
                </a:cubicBezTo>
                <a:cubicBezTo>
                  <a:pt x="232869" y="417169"/>
                  <a:pt x="243529" y="415368"/>
                  <a:pt x="254000" y="412750"/>
                </a:cubicBezTo>
                <a:cubicBezTo>
                  <a:pt x="302417" y="400646"/>
                  <a:pt x="239061" y="411928"/>
                  <a:pt x="298450" y="400050"/>
                </a:cubicBezTo>
                <a:cubicBezTo>
                  <a:pt x="311075" y="397525"/>
                  <a:pt x="323925" y="396225"/>
                  <a:pt x="336550" y="393700"/>
                </a:cubicBezTo>
                <a:cubicBezTo>
                  <a:pt x="345108" y="391988"/>
                  <a:pt x="353559" y="389748"/>
                  <a:pt x="361950" y="387350"/>
                </a:cubicBezTo>
                <a:cubicBezTo>
                  <a:pt x="368386" y="385511"/>
                  <a:pt x="374374" y="381947"/>
                  <a:pt x="381000" y="381000"/>
                </a:cubicBezTo>
                <a:cubicBezTo>
                  <a:pt x="404144" y="377694"/>
                  <a:pt x="427567" y="376767"/>
                  <a:pt x="450850" y="374650"/>
                </a:cubicBezTo>
                <a:lnTo>
                  <a:pt x="546100" y="342900"/>
                </a:lnTo>
                <a:lnTo>
                  <a:pt x="565150" y="336550"/>
                </a:lnTo>
                <a:cubicBezTo>
                  <a:pt x="571500" y="334433"/>
                  <a:pt x="577706" y="331823"/>
                  <a:pt x="584200" y="330200"/>
                </a:cubicBezTo>
                <a:cubicBezTo>
                  <a:pt x="592667" y="328083"/>
                  <a:pt x="601081" y="325743"/>
                  <a:pt x="609600" y="323850"/>
                </a:cubicBezTo>
                <a:cubicBezTo>
                  <a:pt x="632906" y="318671"/>
                  <a:pt x="644627" y="317787"/>
                  <a:pt x="666750" y="311150"/>
                </a:cubicBezTo>
                <a:cubicBezTo>
                  <a:pt x="679572" y="307303"/>
                  <a:pt x="692150" y="302683"/>
                  <a:pt x="704850" y="298450"/>
                </a:cubicBezTo>
                <a:cubicBezTo>
                  <a:pt x="711200" y="296333"/>
                  <a:pt x="718331" y="295813"/>
                  <a:pt x="723900" y="292100"/>
                </a:cubicBezTo>
                <a:cubicBezTo>
                  <a:pt x="730250" y="287867"/>
                  <a:pt x="735656" y="281644"/>
                  <a:pt x="742950" y="279400"/>
                </a:cubicBezTo>
                <a:cubicBezTo>
                  <a:pt x="763581" y="273052"/>
                  <a:pt x="785972" y="273526"/>
                  <a:pt x="806450" y="266700"/>
                </a:cubicBezTo>
                <a:cubicBezTo>
                  <a:pt x="870471" y="245360"/>
                  <a:pt x="771166" y="277920"/>
                  <a:pt x="850900" y="254000"/>
                </a:cubicBezTo>
                <a:cubicBezTo>
                  <a:pt x="863722" y="250153"/>
                  <a:pt x="876300" y="245533"/>
                  <a:pt x="889000" y="241300"/>
                </a:cubicBezTo>
                <a:cubicBezTo>
                  <a:pt x="895350" y="239183"/>
                  <a:pt x="902481" y="238663"/>
                  <a:pt x="908050" y="234950"/>
                </a:cubicBezTo>
                <a:cubicBezTo>
                  <a:pt x="951719" y="205837"/>
                  <a:pt x="931670" y="214377"/>
                  <a:pt x="965200" y="203200"/>
                </a:cubicBezTo>
                <a:cubicBezTo>
                  <a:pt x="1024989" y="143411"/>
                  <a:pt x="929111" y="233609"/>
                  <a:pt x="1022350" y="171450"/>
                </a:cubicBezTo>
                <a:cubicBezTo>
                  <a:pt x="1076945" y="135054"/>
                  <a:pt x="1007870" y="178690"/>
                  <a:pt x="1060450" y="152400"/>
                </a:cubicBezTo>
                <a:cubicBezTo>
                  <a:pt x="1067276" y="148987"/>
                  <a:pt x="1072674" y="143113"/>
                  <a:pt x="1079500" y="139700"/>
                </a:cubicBezTo>
                <a:cubicBezTo>
                  <a:pt x="1085487" y="136707"/>
                  <a:pt x="1092563" y="136343"/>
                  <a:pt x="1098550" y="133350"/>
                </a:cubicBezTo>
                <a:cubicBezTo>
                  <a:pt x="1105376" y="129937"/>
                  <a:pt x="1110626" y="123750"/>
                  <a:pt x="1117600" y="120650"/>
                </a:cubicBezTo>
                <a:cubicBezTo>
                  <a:pt x="1129833" y="115213"/>
                  <a:pt x="1155700" y="107950"/>
                  <a:pt x="1155700" y="107950"/>
                </a:cubicBezTo>
                <a:cubicBezTo>
                  <a:pt x="1162050" y="101600"/>
                  <a:pt x="1166900" y="93261"/>
                  <a:pt x="1174750" y="88900"/>
                </a:cubicBezTo>
                <a:lnTo>
                  <a:pt x="1231900" y="69850"/>
                </a:lnTo>
                <a:lnTo>
                  <a:pt x="1250950" y="63500"/>
                </a:lnTo>
                <a:lnTo>
                  <a:pt x="1270000" y="57150"/>
                </a:lnTo>
                <a:cubicBezTo>
                  <a:pt x="1361368" y="26694"/>
                  <a:pt x="1282359" y="50986"/>
                  <a:pt x="1517650" y="44450"/>
                </a:cubicBezTo>
                <a:cubicBezTo>
                  <a:pt x="1553633" y="42333"/>
                  <a:pt x="1589717" y="41517"/>
                  <a:pt x="1625600" y="38100"/>
                </a:cubicBezTo>
                <a:cubicBezTo>
                  <a:pt x="1634288" y="37273"/>
                  <a:pt x="1642309" y="32540"/>
                  <a:pt x="1651000" y="31750"/>
                </a:cubicBezTo>
                <a:cubicBezTo>
                  <a:pt x="1689002" y="28295"/>
                  <a:pt x="1727200" y="27517"/>
                  <a:pt x="1765300" y="25400"/>
                </a:cubicBezTo>
                <a:lnTo>
                  <a:pt x="1816100" y="19050"/>
                </a:lnTo>
                <a:cubicBezTo>
                  <a:pt x="1835136" y="16810"/>
                  <a:pt x="1854344" y="15851"/>
                  <a:pt x="1873250" y="12700"/>
                </a:cubicBezTo>
                <a:cubicBezTo>
                  <a:pt x="1879852" y="11600"/>
                  <a:pt x="1885647" y="7089"/>
                  <a:pt x="1892300" y="6350"/>
                </a:cubicBezTo>
                <a:cubicBezTo>
                  <a:pt x="1923926" y="2836"/>
                  <a:pt x="1955800" y="2117"/>
                  <a:pt x="1987550" y="0"/>
                </a:cubicBezTo>
                <a:cubicBezTo>
                  <a:pt x="2055283" y="2117"/>
                  <a:pt x="2123088" y="2591"/>
                  <a:pt x="2190750" y="6350"/>
                </a:cubicBezTo>
                <a:cubicBezTo>
                  <a:pt x="2199464" y="6834"/>
                  <a:pt x="2207791" y="10192"/>
                  <a:pt x="2216150" y="12700"/>
                </a:cubicBezTo>
                <a:cubicBezTo>
                  <a:pt x="2228972" y="16547"/>
                  <a:pt x="2240884" y="24657"/>
                  <a:pt x="2254250" y="25400"/>
                </a:cubicBezTo>
                <a:cubicBezTo>
                  <a:pt x="2387688" y="32813"/>
                  <a:pt x="2330625" y="27536"/>
                  <a:pt x="2425700" y="38100"/>
                </a:cubicBezTo>
                <a:cubicBezTo>
                  <a:pt x="2432050" y="40217"/>
                  <a:pt x="2438763" y="41457"/>
                  <a:pt x="2444750" y="44450"/>
                </a:cubicBezTo>
                <a:cubicBezTo>
                  <a:pt x="2451576" y="47863"/>
                  <a:pt x="2456785" y="54144"/>
                  <a:pt x="2463800" y="57150"/>
                </a:cubicBezTo>
                <a:cubicBezTo>
                  <a:pt x="2471822" y="60588"/>
                  <a:pt x="2480733" y="61383"/>
                  <a:pt x="2489200" y="63500"/>
                </a:cubicBezTo>
                <a:cubicBezTo>
                  <a:pt x="2495550" y="67733"/>
                  <a:pt x="2501424" y="72787"/>
                  <a:pt x="2508250" y="76200"/>
                </a:cubicBezTo>
                <a:cubicBezTo>
                  <a:pt x="2514237" y="79193"/>
                  <a:pt x="2520842" y="80789"/>
                  <a:pt x="2527300" y="82550"/>
                </a:cubicBezTo>
                <a:cubicBezTo>
                  <a:pt x="2544139" y="87143"/>
                  <a:pt x="2561541" y="89730"/>
                  <a:pt x="2578100" y="95250"/>
                </a:cubicBezTo>
                <a:lnTo>
                  <a:pt x="2616200" y="107950"/>
                </a:lnTo>
                <a:cubicBezTo>
                  <a:pt x="2622550" y="110067"/>
                  <a:pt x="2629681" y="110587"/>
                  <a:pt x="2635250" y="114300"/>
                </a:cubicBezTo>
                <a:cubicBezTo>
                  <a:pt x="2641600" y="118533"/>
                  <a:pt x="2647474" y="123587"/>
                  <a:pt x="2654300" y="127000"/>
                </a:cubicBezTo>
                <a:cubicBezTo>
                  <a:pt x="2660287" y="129993"/>
                  <a:pt x="2667499" y="130099"/>
                  <a:pt x="2673350" y="133350"/>
                </a:cubicBezTo>
                <a:cubicBezTo>
                  <a:pt x="2738854" y="169741"/>
                  <a:pt x="2687395" y="150732"/>
                  <a:pt x="2730500" y="165100"/>
                </a:cubicBezTo>
                <a:cubicBezTo>
                  <a:pt x="2760343" y="194943"/>
                  <a:pt x="2742078" y="179169"/>
                  <a:pt x="2787650" y="209550"/>
                </a:cubicBezTo>
                <a:lnTo>
                  <a:pt x="2806700" y="222250"/>
                </a:lnTo>
                <a:cubicBezTo>
                  <a:pt x="2813050" y="226483"/>
                  <a:pt x="2820354" y="229554"/>
                  <a:pt x="2825750" y="234950"/>
                </a:cubicBezTo>
                <a:cubicBezTo>
                  <a:pt x="2849533" y="258733"/>
                  <a:pt x="2836281" y="251160"/>
                  <a:pt x="2863850" y="260350"/>
                </a:cubicBezTo>
                <a:cubicBezTo>
                  <a:pt x="2870200" y="266700"/>
                  <a:pt x="2875811" y="273887"/>
                  <a:pt x="2882900" y="279400"/>
                </a:cubicBezTo>
                <a:cubicBezTo>
                  <a:pt x="2894948" y="288771"/>
                  <a:pt x="2921000" y="304800"/>
                  <a:pt x="2921000" y="304800"/>
                </a:cubicBezTo>
                <a:cubicBezTo>
                  <a:pt x="2934855" y="346364"/>
                  <a:pt x="2915612" y="305570"/>
                  <a:pt x="2946400" y="330200"/>
                </a:cubicBezTo>
                <a:cubicBezTo>
                  <a:pt x="3004970" y="377056"/>
                  <a:pt x="2905590" y="319927"/>
                  <a:pt x="2978150" y="368300"/>
                </a:cubicBezTo>
                <a:cubicBezTo>
                  <a:pt x="2983719" y="372013"/>
                  <a:pt x="2991349" y="371399"/>
                  <a:pt x="2997200" y="374650"/>
                </a:cubicBezTo>
                <a:cubicBezTo>
                  <a:pt x="3010543" y="382063"/>
                  <a:pt x="3022600" y="391583"/>
                  <a:pt x="3035300" y="400050"/>
                </a:cubicBezTo>
                <a:lnTo>
                  <a:pt x="3054350" y="412750"/>
                </a:lnTo>
                <a:cubicBezTo>
                  <a:pt x="3060700" y="416983"/>
                  <a:pt x="3066160" y="423037"/>
                  <a:pt x="3073400" y="425450"/>
                </a:cubicBezTo>
                <a:cubicBezTo>
                  <a:pt x="3086100" y="429683"/>
                  <a:pt x="3100361" y="430724"/>
                  <a:pt x="3111500" y="438150"/>
                </a:cubicBezTo>
                <a:cubicBezTo>
                  <a:pt x="3124200" y="446617"/>
                  <a:pt x="3135120" y="458723"/>
                  <a:pt x="3149600" y="463550"/>
                </a:cubicBezTo>
                <a:lnTo>
                  <a:pt x="3187700" y="476250"/>
                </a:lnTo>
                <a:cubicBezTo>
                  <a:pt x="3194050" y="478367"/>
                  <a:pt x="3201181" y="478887"/>
                  <a:pt x="3206750" y="482600"/>
                </a:cubicBezTo>
                <a:cubicBezTo>
                  <a:pt x="3219450" y="491067"/>
                  <a:pt x="3231198" y="501174"/>
                  <a:pt x="3244850" y="508000"/>
                </a:cubicBezTo>
                <a:cubicBezTo>
                  <a:pt x="3253317" y="512233"/>
                  <a:pt x="3261461" y="517184"/>
                  <a:pt x="3270250" y="520700"/>
                </a:cubicBezTo>
                <a:cubicBezTo>
                  <a:pt x="3304681" y="534472"/>
                  <a:pt x="3317905" y="530255"/>
                  <a:pt x="3346450" y="558800"/>
                </a:cubicBezTo>
                <a:cubicBezTo>
                  <a:pt x="3352800" y="565150"/>
                  <a:pt x="3357650" y="573489"/>
                  <a:pt x="3365500" y="577850"/>
                </a:cubicBezTo>
                <a:cubicBezTo>
                  <a:pt x="3377202" y="584351"/>
                  <a:pt x="3403600" y="590550"/>
                  <a:pt x="3403600" y="590550"/>
                </a:cubicBezTo>
                <a:cubicBezTo>
                  <a:pt x="3445877" y="632827"/>
                  <a:pt x="3400346" y="592975"/>
                  <a:pt x="3441700" y="615950"/>
                </a:cubicBezTo>
                <a:cubicBezTo>
                  <a:pt x="3455043" y="623363"/>
                  <a:pt x="3464992" y="637648"/>
                  <a:pt x="3479800" y="641350"/>
                </a:cubicBezTo>
                <a:cubicBezTo>
                  <a:pt x="3488267" y="643467"/>
                  <a:pt x="3496841" y="645192"/>
                  <a:pt x="3505200" y="647700"/>
                </a:cubicBezTo>
                <a:cubicBezTo>
                  <a:pt x="3524434" y="653470"/>
                  <a:pt x="3543300" y="660400"/>
                  <a:pt x="3562350" y="666750"/>
                </a:cubicBezTo>
                <a:lnTo>
                  <a:pt x="3581400" y="673100"/>
                </a:lnTo>
                <a:cubicBezTo>
                  <a:pt x="3587750" y="675217"/>
                  <a:pt x="3593956" y="677827"/>
                  <a:pt x="3600450" y="679450"/>
                </a:cubicBezTo>
                <a:cubicBezTo>
                  <a:pt x="3608917" y="681567"/>
                  <a:pt x="3617459" y="683402"/>
                  <a:pt x="3625850" y="685800"/>
                </a:cubicBezTo>
                <a:cubicBezTo>
                  <a:pt x="3674483" y="699695"/>
                  <a:pt x="3613856" y="682586"/>
                  <a:pt x="3663950" y="704850"/>
                </a:cubicBezTo>
                <a:cubicBezTo>
                  <a:pt x="3676183" y="710287"/>
                  <a:pt x="3689350" y="713317"/>
                  <a:pt x="3702050" y="717550"/>
                </a:cubicBezTo>
                <a:lnTo>
                  <a:pt x="3721100" y="723900"/>
                </a:lnTo>
                <a:cubicBezTo>
                  <a:pt x="3725333" y="730250"/>
                  <a:pt x="3727328" y="738905"/>
                  <a:pt x="3733800" y="742950"/>
                </a:cubicBezTo>
                <a:cubicBezTo>
                  <a:pt x="3745152" y="750045"/>
                  <a:pt x="3760761" y="748224"/>
                  <a:pt x="3771900" y="755650"/>
                </a:cubicBezTo>
                <a:cubicBezTo>
                  <a:pt x="3796519" y="772063"/>
                  <a:pt x="3783710" y="765937"/>
                  <a:pt x="3810000" y="774700"/>
                </a:cubicBezTo>
                <a:cubicBezTo>
                  <a:pt x="3814233" y="781050"/>
                  <a:pt x="3817304" y="788354"/>
                  <a:pt x="3822700" y="793750"/>
                </a:cubicBezTo>
                <a:cubicBezTo>
                  <a:pt x="3835010" y="806060"/>
                  <a:pt x="3845306" y="807635"/>
                  <a:pt x="3860800" y="812800"/>
                </a:cubicBezTo>
                <a:cubicBezTo>
                  <a:pt x="3896912" y="848912"/>
                  <a:pt x="3862141" y="819820"/>
                  <a:pt x="3898900" y="838200"/>
                </a:cubicBezTo>
                <a:cubicBezTo>
                  <a:pt x="3905726" y="841613"/>
                  <a:pt x="3910976" y="847800"/>
                  <a:pt x="3917950" y="850900"/>
                </a:cubicBezTo>
                <a:cubicBezTo>
                  <a:pt x="3930183" y="856337"/>
                  <a:pt x="3944911" y="856174"/>
                  <a:pt x="3956050" y="863600"/>
                </a:cubicBezTo>
                <a:cubicBezTo>
                  <a:pt x="4010645" y="899996"/>
                  <a:pt x="3941570" y="856360"/>
                  <a:pt x="3994150" y="882650"/>
                </a:cubicBezTo>
                <a:cubicBezTo>
                  <a:pt x="4000976" y="886063"/>
                  <a:pt x="4006226" y="892250"/>
                  <a:pt x="4013200" y="895350"/>
                </a:cubicBezTo>
                <a:cubicBezTo>
                  <a:pt x="4025433" y="900787"/>
                  <a:pt x="4038600" y="903817"/>
                  <a:pt x="4051300" y="908050"/>
                </a:cubicBezTo>
                <a:cubicBezTo>
                  <a:pt x="4057650" y="910167"/>
                  <a:pt x="4063856" y="912777"/>
                  <a:pt x="4070350" y="914400"/>
                </a:cubicBezTo>
                <a:cubicBezTo>
                  <a:pt x="4087283" y="918633"/>
                  <a:pt x="4104591" y="921580"/>
                  <a:pt x="4121150" y="927100"/>
                </a:cubicBezTo>
                <a:cubicBezTo>
                  <a:pt x="4127500" y="929217"/>
                  <a:pt x="4134213" y="930457"/>
                  <a:pt x="4140200" y="933450"/>
                </a:cubicBezTo>
                <a:cubicBezTo>
                  <a:pt x="4147026" y="936863"/>
                  <a:pt x="4152424" y="942737"/>
                  <a:pt x="4159250" y="946150"/>
                </a:cubicBezTo>
                <a:cubicBezTo>
                  <a:pt x="4165237" y="949143"/>
                  <a:pt x="4172313" y="949507"/>
                  <a:pt x="4178300" y="952500"/>
                </a:cubicBezTo>
                <a:cubicBezTo>
                  <a:pt x="4185126" y="955913"/>
                  <a:pt x="4190524" y="961787"/>
                  <a:pt x="4197350" y="965200"/>
                </a:cubicBezTo>
                <a:cubicBezTo>
                  <a:pt x="4203337" y="968193"/>
                  <a:pt x="4210413" y="968557"/>
                  <a:pt x="4216400" y="971550"/>
                </a:cubicBezTo>
                <a:cubicBezTo>
                  <a:pt x="4230760" y="978730"/>
                  <a:pt x="4232870" y="981670"/>
                  <a:pt x="4241800" y="990600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71800" y="3200400"/>
            <a:ext cx="213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Upper Roubidoux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4619" y="4117892"/>
            <a:ext cx="213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Lower Roubidoux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0" y="685800"/>
            <a:ext cx="41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691385"/>
            <a:ext cx="41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482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1350"/>
            <a:ext cx="4639815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1981200"/>
            <a:ext cx="2286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62278" y="4659841"/>
            <a:ext cx="424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Gasconade Formation</a:t>
            </a:r>
            <a:r>
              <a:rPr lang="en-US" dirty="0" smtClean="0"/>
              <a:t>-Coarse-crystalline cherty dolomite with a basal Gunter Sandstone Member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6771" y="2549979"/>
            <a:ext cx="42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Roubidoux Formation</a:t>
            </a:r>
            <a:r>
              <a:rPr lang="en-US" dirty="0" smtClean="0"/>
              <a:t>-Sandstone, </a:t>
            </a:r>
            <a:r>
              <a:rPr lang="en-US" dirty="0" err="1" smtClean="0"/>
              <a:t>chert</a:t>
            </a:r>
            <a:r>
              <a:rPr lang="en-US" dirty="0" smtClean="0"/>
              <a:t>, and interbedded dolomite.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6772" y="1038136"/>
            <a:ext cx="424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Jefferson City Formation</a:t>
            </a:r>
            <a:r>
              <a:rPr lang="en-US" dirty="0" smtClean="0"/>
              <a:t>- Fine crystalline, silty, cherty dolomite, and </a:t>
            </a:r>
            <a:r>
              <a:rPr lang="en-US" dirty="0" err="1" smtClean="0"/>
              <a:t>oolitic</a:t>
            </a:r>
            <a:r>
              <a:rPr lang="en-US" dirty="0" smtClean="0"/>
              <a:t> </a:t>
            </a:r>
            <a:r>
              <a:rPr lang="en-US" dirty="0" err="1" smtClean="0"/>
              <a:t>chert</a:t>
            </a:r>
            <a:r>
              <a:rPr lang="en-US" dirty="0" smtClean="0"/>
              <a:t> with local sandstone beds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28791"/>
              </p:ext>
            </p:extLst>
          </p:nvPr>
        </p:nvGraphicFramePr>
        <p:xfrm>
          <a:off x="193934" y="1143001"/>
          <a:ext cx="8645266" cy="53498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44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3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7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8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5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93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1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0800" y="138338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Karst Collapse Folds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6212" y="1377197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Buckle Folds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685" y="538020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fold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421" y="5353084"/>
            <a:ext cx="2210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Test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(Stereographic plot)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2764" y="53530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fold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097" y="412646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Driving Source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6548" y="3979514"/>
            <a:ext cx="273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Dissolve of underlying Gasconade Dolomite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2874" y="4126467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Far-field tectonic stress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56" y="2144825"/>
            <a:ext cx="2650417" cy="130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5"/>
          <a:stretch/>
        </p:blipFill>
        <p:spPr>
          <a:xfrm>
            <a:off x="2708464" y="2147665"/>
            <a:ext cx="2651760" cy="12984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50327" y="253141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 sketch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152400" y="609600"/>
            <a:ext cx="8839200" cy="72458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685800"/>
            <a:ext cx="9167250" cy="5783008"/>
          </a:xfrm>
          <a:prstGeom prst="rect">
            <a:avLst/>
          </a:prstGeom>
        </p:spPr>
      </p:pic>
      <p:sp>
        <p:nvSpPr>
          <p:cNvPr id="4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57730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Symmetric syncline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29300" y="2590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Symmetric syncline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715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Symmetric syncline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5257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Symmetric syncline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27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092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Observations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1" y="1081956"/>
            <a:ext cx="9189250" cy="28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477000" y="-1"/>
            <a:ext cx="2738328" cy="2742367"/>
            <a:chOff x="6477000" y="-1"/>
            <a:chExt cx="2738328" cy="274236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-1"/>
              <a:ext cx="2738328" cy="2742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705600" y="193075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Upper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3975156"/>
            <a:ext cx="2895600" cy="2882844"/>
            <a:chOff x="0" y="3975156"/>
            <a:chExt cx="2895600" cy="28828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5156"/>
              <a:ext cx="2895600" cy="288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52400" y="4397859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Lower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315" y="1423195"/>
            <a:ext cx="990600" cy="32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4277" y="1594915"/>
            <a:ext cx="4183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5533" y="1422382"/>
            <a:ext cx="418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4065947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 both ends, folds have wider </a:t>
            </a:r>
            <a:r>
              <a:rPr lang="en-US" sz="2400" dirty="0"/>
              <a:t>inter-limb </a:t>
            </a:r>
            <a:r>
              <a:rPr lang="en-US" sz="2400" dirty="0" smtClean="0"/>
              <a:t>angles, </a:t>
            </a:r>
            <a:r>
              <a:rPr lang="en-US" sz="2400" dirty="0"/>
              <a:t>lower </a:t>
            </a:r>
            <a:r>
              <a:rPr lang="en-US" sz="2400" dirty="0" smtClean="0"/>
              <a:t>amplitude, longer wavelengths.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400" spc="-5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400" spc="-25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2400" spc="15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etr</a:t>
            </a:r>
            <a:r>
              <a:rPr lang="en-US" sz="2400" spc="-1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400" spc="2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&amp; </a:t>
            </a:r>
            <a:r>
              <a:rPr lang="en-US" sz="2400" spc="-5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400" spc="-25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mmetr</a:t>
            </a:r>
            <a:r>
              <a:rPr lang="en-US" sz="2400" spc="-1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lang="en-US" sz="2400" spc="-15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olds</a:t>
            </a:r>
            <a:r>
              <a:rPr lang="en-US" sz="2400" spc="-5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“Near - Cylindrical” folds</a:t>
            </a:r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7114" y="5912606"/>
            <a:ext cx="1643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…but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wait…</a:t>
            </a:r>
          </a:p>
        </p:txBody>
      </p:sp>
    </p:spTree>
    <p:extLst>
      <p:ext uri="{BB962C8B-B14F-4D97-AF65-F5344CB8AC3E}">
        <p14:creationId xmlns:p14="http://schemas.microsoft.com/office/powerpoint/2010/main" val="7390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2044"/>
            <a:ext cx="3978435" cy="3978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9487" y="5279389"/>
            <a:ext cx="693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tectonic origin by buckling is favored over karst collapse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</a:t>
            </a:r>
            <a:r>
              <a:rPr lang="en-US" dirty="0"/>
              <a:t>Basin and Dome</a:t>
            </a:r>
            <a:r>
              <a:rPr lang="en-US" dirty="0" smtClean="0"/>
              <a:t>”— typically suggests multiple deformation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Roubidoux Folds are periclines</a:t>
            </a:r>
            <a:endParaRPr lang="en-US" dirty="0"/>
          </a:p>
        </p:txBody>
      </p:sp>
      <p:sp>
        <p:nvSpPr>
          <p:cNvPr id="162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5794915" y="4487980"/>
            <a:ext cx="3568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Poles to the bedding plane; </a:t>
            </a:r>
          </a:p>
          <a:p>
            <a:r>
              <a:rPr lang="en-US" i="1" dirty="0" smtClean="0"/>
              <a:t>Rose diagram (strike direction only)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2438400" y="4500319"/>
            <a:ext cx="273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What’s </a:t>
            </a:r>
            <a:r>
              <a:rPr lang="en-US" dirty="0">
                <a:solidFill>
                  <a:srgbClr val="FF0000"/>
                </a:solidFill>
              </a:rPr>
              <a:t>is the driving force?</a:t>
            </a:r>
          </a:p>
        </p:txBody>
      </p:sp>
      <p:pic>
        <p:nvPicPr>
          <p:cNvPr id="477" name="Picture 4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797544"/>
            <a:ext cx="1797430" cy="5405175"/>
          </a:xfrm>
          <a:prstGeom prst="rect">
            <a:avLst/>
          </a:prstGeom>
        </p:spPr>
      </p:pic>
      <p:pic>
        <p:nvPicPr>
          <p:cNvPr id="479" name="Picture 4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428" y="1143000"/>
            <a:ext cx="1644111" cy="20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819400" y="2989711"/>
          <a:ext cx="6081713" cy="368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3" imgW="5472038" imgH="3315600" progId="Word.Document.12">
                  <p:embed/>
                </p:oleObj>
              </mc:Choice>
              <mc:Fallback>
                <p:oleObj name="Document" r:id="rId3" imgW="5472038" imgH="331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00" y="2989711"/>
                        <a:ext cx="6081713" cy="3685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684286" y="6150916"/>
            <a:ext cx="2231516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US" dirty="0" smtClean="0"/>
              <a:t>(Steinbeck, 2016)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“Basin and Dome”</a:t>
            </a:r>
            <a:r>
              <a:rPr lang="en-US" b="1" dirty="0"/>
              <a:t> Periclines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18" y="1481586"/>
            <a:ext cx="8763000" cy="41540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Multiple deformation events</a:t>
            </a:r>
            <a:r>
              <a:rPr lang="en-US" sz="2000" dirty="0" smtClean="0"/>
              <a:t>; </a:t>
            </a:r>
          </a:p>
          <a:p>
            <a:pPr lvl="1"/>
            <a:r>
              <a:rPr lang="en-US" sz="2000" dirty="0" smtClean="0"/>
              <a:t>Two orthogonal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Marinin</a:t>
            </a:r>
            <a:r>
              <a:rPr lang="en-US" sz="1800" i="1" dirty="0" smtClean="0"/>
              <a:t> and Sim, 2015)</a:t>
            </a:r>
            <a:endParaRPr lang="en-US" sz="1800" i="1" dirty="0"/>
          </a:p>
          <a:p>
            <a:pPr lvl="1"/>
            <a:r>
              <a:rPr lang="en-US" sz="2000" dirty="0" smtClean="0"/>
              <a:t>Non-orthogonal directions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Treagus</a:t>
            </a:r>
            <a:r>
              <a:rPr lang="en-US" sz="1800" i="1" dirty="0" smtClean="0"/>
              <a:t> and </a:t>
            </a:r>
            <a:r>
              <a:rPr lang="en-US" sz="1800" i="1" dirty="0" err="1" smtClean="0"/>
              <a:t>Treagus</a:t>
            </a:r>
            <a:r>
              <a:rPr lang="en-US" sz="1800" i="1" dirty="0" smtClean="0"/>
              <a:t>, 1981)</a:t>
            </a:r>
            <a:endParaRPr lang="en-US" sz="1800" i="1" dirty="0"/>
          </a:p>
          <a:p>
            <a:r>
              <a:rPr lang="en-US" sz="2800" dirty="0" smtClean="0"/>
              <a:t>Singe deformation event</a:t>
            </a:r>
          </a:p>
          <a:p>
            <a:pPr lvl="1"/>
            <a:r>
              <a:rPr lang="en-US" sz="2000" dirty="0" err="1"/>
              <a:t>Uni</a:t>
            </a:r>
            <a:r>
              <a:rPr lang="en-US" sz="2000" dirty="0"/>
              <a:t>-directional </a:t>
            </a:r>
            <a:r>
              <a:rPr lang="en-US" sz="2000" dirty="0" smtClean="0"/>
              <a:t>compression</a:t>
            </a:r>
          </a:p>
          <a:p>
            <a:pPr marL="457200" lvl="1" indent="0">
              <a:buNone/>
            </a:pPr>
            <a:r>
              <a:rPr lang="en-US" sz="1800" i="1" dirty="0" smtClean="0"/>
              <a:t>(</a:t>
            </a:r>
            <a:r>
              <a:rPr lang="en-US" sz="1800" i="1" dirty="0"/>
              <a:t>Ghosh et al., 1995</a:t>
            </a:r>
            <a:r>
              <a:rPr lang="en-US" sz="1800" i="1" dirty="0" smtClean="0"/>
              <a:t>;  </a:t>
            </a:r>
            <a:r>
              <a:rPr lang="en-US" sz="1800" i="1" dirty="0" err="1"/>
              <a:t>Schmalholz</a:t>
            </a:r>
            <a:r>
              <a:rPr lang="en-US" sz="1800" i="1" dirty="0"/>
              <a:t>, 2008; </a:t>
            </a:r>
            <a:endParaRPr lang="en-US" sz="1800" i="1" dirty="0" smtClean="0"/>
          </a:p>
          <a:p>
            <a:pPr marL="457200" lvl="1" indent="0">
              <a:buNone/>
            </a:pPr>
            <a:r>
              <a:rPr lang="en-US" sz="1800" i="1" dirty="0" smtClean="0"/>
              <a:t>Liu</a:t>
            </a:r>
            <a:r>
              <a:rPr lang="en-US" sz="1800" i="1" dirty="0"/>
              <a:t>, 2016</a:t>
            </a:r>
            <a:r>
              <a:rPr lang="en-US" sz="1800" i="1" dirty="0" smtClean="0"/>
              <a:t>;  </a:t>
            </a:r>
            <a:r>
              <a:rPr lang="en-US" sz="1800" i="1" dirty="0"/>
              <a:t>Steinbeck, 2016)</a:t>
            </a:r>
          </a:p>
          <a:p>
            <a:pPr marL="457200" lvl="1" indent="0">
              <a:buNone/>
            </a:pPr>
            <a:r>
              <a:rPr lang="en-US" sz="1800" i="1" dirty="0" smtClean="0"/>
              <a:t> 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8074380">
            <a:off x="7202144" y="5308536"/>
            <a:ext cx="367806" cy="47835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8835501">
            <a:off x="5068942" y="3183399"/>
            <a:ext cx="367806" cy="47835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155534" y="2907559"/>
                <a:ext cx="493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534" y="2907559"/>
                <a:ext cx="49398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65967" y="5637862"/>
                <a:ext cx="493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967" y="5637862"/>
                <a:ext cx="49398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23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6cb1b45f-be06-4576-9202-1056f8e25c09"/>
  <p:tag name="TPVERSION" val="8"/>
  <p:tag name="TPFULLVERSION" val="8.2.2.1"/>
  <p:tag name="PPTVERSION" val="15"/>
  <p:tag name="TPOS" val="2"/>
  <p:tag name="TPLASTSAVEVERSION" val="6.2 PC"/>
</p:tagLst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HW3 Solution-MistakeCorrection</Template>
  <TotalTime>3058</TotalTime>
  <Words>526</Words>
  <Application>Microsoft Office PowerPoint</Application>
  <PresentationFormat>On-screen Show (4:3)</PresentationFormat>
  <Paragraphs>133</Paragraphs>
  <Slides>16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宋体</vt:lpstr>
      <vt:lpstr>宋体</vt:lpstr>
      <vt:lpstr>arial</vt:lpstr>
      <vt:lpstr>arial</vt:lpstr>
      <vt:lpstr>Calibri</vt:lpstr>
      <vt:lpstr>Cambria Math</vt:lpstr>
      <vt:lpstr>等线</vt:lpstr>
      <vt:lpstr>等线</vt:lpstr>
      <vt:lpstr>Times New Roman</vt:lpstr>
      <vt:lpstr>Theme2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“Basin and Dome” Periclines</vt:lpstr>
      <vt:lpstr> “Basin and Dome” Periclines</vt:lpstr>
      <vt:lpstr> “Basin and Dome” Periclines</vt:lpstr>
      <vt:lpstr>Transpression Zone Hypothesis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Weicheng (S&amp;T-Student)</dc:creator>
  <cp:lastModifiedBy>Liu, Chao (S&amp;T-Student)</cp:lastModifiedBy>
  <cp:revision>235</cp:revision>
  <dcterms:created xsi:type="dcterms:W3CDTF">2006-08-16T00:00:00Z</dcterms:created>
  <dcterms:modified xsi:type="dcterms:W3CDTF">2018-04-27T16:57:42Z</dcterms:modified>
</cp:coreProperties>
</file>