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266" r:id="rId2"/>
    <p:sldId id="264" r:id="rId3"/>
    <p:sldId id="265" r:id="rId4"/>
    <p:sldId id="268" r:id="rId5"/>
    <p:sldId id="269" r:id="rId6"/>
    <p:sldId id="271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2" r:id="rId16"/>
    <p:sldId id="279" r:id="rId17"/>
    <p:sldId id="280" r:id="rId18"/>
    <p:sldId id="281" r:id="rId19"/>
    <p:sldId id="283" r:id="rId20"/>
    <p:sldId id="284" r:id="rId21"/>
    <p:sldId id="285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>
        <p:scale>
          <a:sx n="75" d="100"/>
          <a:sy n="75" d="100"/>
        </p:scale>
        <p:origin x="1116" y="10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574E32-BA67-4B48-83B7-64D2D80D492C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370189C-0CBD-4CD3-BA65-B3048CEE1D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5CE9C3-E961-4F10-B691-9A59F3A6C53A}" type="slidenum">
              <a:rPr lang="en-US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D4724B-3CEE-4CAE-8792-4897730A4F5A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29B9858-B77A-4775-89B5-7B186B9D20AF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49D871D-5F74-47FF-A12F-9731740AC5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23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CF92CFA-267D-4869-BA1B-ACA76802B376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E6C0E49-A8A5-4F56-B5C3-DA9E90A124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65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D275EC-5F93-4CBE-9476-9FABDD7AACEF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AC7C9B4-40B9-401C-B6BC-6B29DC44A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06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3D7880D-EC21-4CA2-A1CC-13DB6E035E3A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C75333F-5D92-4280-AB78-6FF6EC51EA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84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E4904BA-D407-4AE8-B607-D8FA671BB2BF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5536113-F409-4122-98D6-A2FA39A0F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18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0639CF7-F5DF-4BA2-8E21-A364C92D8415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F7CCB76-140F-4FFD-94DD-6837B00465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68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4366F18-F0AE-44FC-8744-80E3C13C0972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19E7E02-AF2D-4861-9E61-C2E3346B8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43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B77D579-2A7A-43C0-ABE3-16C64048E3A4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D4B309D-EA2A-42ED-8882-B0581AB20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06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985F588-9538-4994-B69F-5156FBFF008F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CC3C737-A1CD-49C7-927E-71C08C8728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2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C517AA6-91B4-44A5-B06A-8ADABEB545BE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0D8A614-076C-477B-BE26-A80463A64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784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8EEAA8-A885-4EB4-B1C5-0FEFA27CE372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2BA67A7-E207-4FB4-9B79-09E6AA4BEE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59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2052" name="Picture 5" descr="footer_graphi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3800"/>
            <a:ext cx="1219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3A6E8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F616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rgbClr val="5F616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F616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rgbClr val="5F616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5F61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2514600"/>
          </a:xfrm>
        </p:spPr>
        <p:txBody>
          <a:bodyPr/>
          <a:lstStyle/>
          <a:p>
            <a:r>
              <a:rPr lang="en-US" sz="2400" dirty="0" smtClean="0"/>
              <a:t>52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Annual GSA North-Central Section Meeting</a:t>
            </a:r>
          </a:p>
          <a:p>
            <a:r>
              <a:rPr lang="en-US" sz="2400" dirty="0" smtClean="0"/>
              <a:t>April 16-17, 2018</a:t>
            </a:r>
          </a:p>
          <a:p>
            <a:r>
              <a:rPr lang="en-US" sz="2400" dirty="0" smtClean="0"/>
              <a:t>Iowa State University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Chad Fields</a:t>
            </a: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Iowa Department of Natural Resources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848" y="1020199"/>
            <a:ext cx="118703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PROTECTING PRIVATE WELLS FROM ARSENIC 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 GEOLOGY AND GIS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3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990600"/>
            <a:ext cx="4892040" cy="4525963"/>
          </a:xfrm>
        </p:spPr>
        <p:txBody>
          <a:bodyPr/>
          <a:lstStyle/>
          <a:p>
            <a:r>
              <a:rPr lang="en-US" sz="2400" dirty="0" smtClean="0"/>
              <a:t>“Quantity has a quality all its own.” – Joseph Stalin (…</a:t>
            </a:r>
            <a:r>
              <a:rPr lang="en-US" sz="2400" i="1" dirty="0" smtClean="0"/>
              <a:t>the internet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u="sng" dirty="0" smtClean="0"/>
              <a:t>Model Data (BR surface example)</a:t>
            </a:r>
          </a:p>
          <a:p>
            <a:r>
              <a:rPr lang="en-US" sz="2400" dirty="0" smtClean="0"/>
              <a:t>Published Maps (</a:t>
            </a:r>
            <a:r>
              <a:rPr lang="en-US" sz="2400" dirty="0" err="1" smtClean="0"/>
              <a:t>StateMap</a:t>
            </a:r>
            <a:r>
              <a:rPr lang="en-US" sz="2400" dirty="0" smtClean="0"/>
              <a:t>, GW Resources, etc.)</a:t>
            </a:r>
          </a:p>
          <a:p>
            <a:r>
              <a:rPr lang="en-US" sz="2400" dirty="0" err="1" smtClean="0"/>
              <a:t>GeoSam</a:t>
            </a:r>
            <a:r>
              <a:rPr lang="en-US" sz="2400" dirty="0" smtClean="0"/>
              <a:t> (412 data points)</a:t>
            </a:r>
          </a:p>
          <a:p>
            <a:r>
              <a:rPr lang="en-US" sz="2400" dirty="0" smtClean="0"/>
              <a:t>PWTS (100 data points)</a:t>
            </a:r>
          </a:p>
          <a:p>
            <a:r>
              <a:rPr lang="en-US" sz="2400" dirty="0" smtClean="0"/>
              <a:t>NRCS Soils, survey points, (&gt;1,000) </a:t>
            </a:r>
          </a:p>
          <a:p>
            <a:r>
              <a:rPr lang="en-US" sz="2400" dirty="0" smtClean="0"/>
              <a:t>LiDAR!</a:t>
            </a:r>
            <a:endParaRPr lang="en-US" sz="2400" dirty="0"/>
          </a:p>
        </p:txBody>
      </p:sp>
      <p:sp>
        <p:nvSpPr>
          <p:cNvPr id="4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Model Data</a:t>
            </a:r>
            <a:endParaRPr lang="en-US" altLang="en-US" sz="32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552" y="301752"/>
            <a:ext cx="5944448" cy="6046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98" y="298097"/>
            <a:ext cx="6934200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98" y="298097"/>
            <a:ext cx="6934200" cy="594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98" y="298097"/>
            <a:ext cx="6934200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98" y="298097"/>
            <a:ext cx="6934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10744200" cy="4525963"/>
          </a:xfrm>
        </p:spPr>
        <p:txBody>
          <a:bodyPr/>
          <a:lstStyle/>
          <a:p>
            <a:r>
              <a:rPr lang="en-US" sz="2400" dirty="0" smtClean="0"/>
              <a:t>What is needed?</a:t>
            </a:r>
          </a:p>
          <a:p>
            <a:pPr lvl="1"/>
            <a:r>
              <a:rPr lang="en-US" sz="2400" dirty="0" smtClean="0"/>
              <a:t>Forecasting model that is usable and understandable by County staff</a:t>
            </a:r>
          </a:p>
          <a:p>
            <a:pPr lvl="1"/>
            <a:r>
              <a:rPr lang="en-US" sz="2400" dirty="0" smtClean="0"/>
              <a:t>Forecasts everywhere in the County for important geologic units </a:t>
            </a:r>
          </a:p>
          <a:p>
            <a:pPr lvl="1"/>
            <a:r>
              <a:rPr lang="en-US" sz="2400" dirty="0" smtClean="0"/>
              <a:t>Base of model is Ordovician-age Maquoketa Formation (</a:t>
            </a:r>
            <a:r>
              <a:rPr lang="en-US" sz="2400" dirty="0" err="1" smtClean="0"/>
              <a:t>aquitard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Model should be updatable w/new wells/data (about +20/year drilled)</a:t>
            </a:r>
          </a:p>
          <a:p>
            <a:pPr lvl="1"/>
            <a:r>
              <a:rPr lang="en-US" sz="2400" dirty="0" smtClean="0"/>
              <a:t>“Lightweight” for computing needs and processing power</a:t>
            </a:r>
          </a:p>
          <a:p>
            <a:pPr lvl="2"/>
            <a:r>
              <a:rPr lang="en-US" sz="2400" dirty="0" smtClean="0"/>
              <a:t>ArcMap Coverage </a:t>
            </a:r>
            <a:r>
              <a:rPr lang="en-US" sz="2400" dirty="0" smtClean="0"/>
              <a:t>Geodatabase</a:t>
            </a:r>
            <a:r>
              <a:rPr lang="en-US" sz="2400" dirty="0" smtClean="0"/>
              <a:t> (16-bit raster) </a:t>
            </a:r>
          </a:p>
          <a:p>
            <a:pPr lvl="2"/>
            <a:r>
              <a:rPr lang="en-US" sz="2400" dirty="0" smtClean="0"/>
              <a:t>Pixels = feet integers, </a:t>
            </a:r>
            <a:r>
              <a:rPr lang="en-US" sz="2400" dirty="0" err="1" smtClean="0"/>
              <a:t>asl</a:t>
            </a:r>
            <a:endParaRPr lang="en-US" sz="2400" dirty="0"/>
          </a:p>
          <a:p>
            <a:pPr lvl="2"/>
            <a:r>
              <a:rPr lang="en-US" sz="2400" dirty="0" smtClean="0"/>
              <a:t>Model minimum geologic thickness = 5 feet.</a:t>
            </a:r>
          </a:p>
          <a:p>
            <a:pPr lvl="2"/>
            <a:r>
              <a:rPr lang="en-US" sz="2400" b="1" u="sng" dirty="0" smtClean="0"/>
              <a:t>All data ‘snapped’ to 30m x 30 m</a:t>
            </a:r>
          </a:p>
          <a:p>
            <a:pPr lvl="2"/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Model Design</a:t>
            </a:r>
            <a:endParaRPr lang="en-US" alt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7941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Model Process</a:t>
            </a:r>
            <a:endParaRPr lang="en-US" altLang="en-US" sz="32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4793346" cy="685597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5943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“Topo to Raster”</a:t>
            </a:r>
            <a:r>
              <a:rPr lang="en-US" sz="2800" dirty="0" smtClean="0"/>
              <a:t> used to initially create the surface</a:t>
            </a:r>
          </a:p>
          <a:p>
            <a:r>
              <a:rPr lang="en-US" sz="2800" dirty="0" smtClean="0"/>
              <a:t>Clean up point data.</a:t>
            </a:r>
          </a:p>
          <a:p>
            <a:r>
              <a:rPr lang="en-US" sz="2800" dirty="0" smtClean="0"/>
              <a:t>Simplify point data.</a:t>
            </a:r>
          </a:p>
          <a:p>
            <a:r>
              <a:rPr lang="en-US" sz="2800" dirty="0" smtClean="0"/>
              <a:t>Clean up again.</a:t>
            </a:r>
          </a:p>
          <a:p>
            <a:r>
              <a:rPr lang="en-US" sz="2800" dirty="0" smtClean="0"/>
              <a:t>Check with geologists </a:t>
            </a:r>
            <a:r>
              <a:rPr lang="en-US" sz="2800" i="1" dirty="0" smtClean="0"/>
              <a:t>(…optional?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Process the points to raster</a:t>
            </a:r>
          </a:p>
          <a:p>
            <a:r>
              <a:rPr lang="en-US" sz="2800" dirty="0" smtClean="0"/>
              <a:t>…Start over?</a:t>
            </a:r>
          </a:p>
        </p:txBody>
      </p:sp>
    </p:spTree>
    <p:extLst>
      <p:ext uri="{BB962C8B-B14F-4D97-AF65-F5344CB8AC3E}">
        <p14:creationId xmlns:p14="http://schemas.microsoft.com/office/powerpoint/2010/main" val="37961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5867400" cy="4525963"/>
          </a:xfrm>
        </p:spPr>
        <p:txBody>
          <a:bodyPr/>
          <a:lstStyle/>
          <a:p>
            <a:r>
              <a:rPr lang="en-US" sz="2800" b="1" dirty="0" smtClean="0"/>
              <a:t>“Raster Calculator” </a:t>
            </a:r>
            <a:r>
              <a:rPr lang="en-US" sz="2800" dirty="0" smtClean="0"/>
              <a:t>used to enforce </a:t>
            </a:r>
            <a:r>
              <a:rPr lang="en-US" sz="2800" i="1" dirty="0" smtClean="0"/>
              <a:t>vertical constraints</a:t>
            </a:r>
            <a:r>
              <a:rPr lang="en-US" sz="2800" dirty="0" smtClean="0"/>
              <a:t> on surfaces</a:t>
            </a:r>
          </a:p>
          <a:p>
            <a:r>
              <a:rPr lang="en-US" sz="2800" dirty="0" smtClean="0"/>
              <a:t>Conditional statements using both your model design and common sense rules:</a:t>
            </a:r>
          </a:p>
          <a:p>
            <a:pPr lvl="1"/>
            <a:r>
              <a:rPr lang="en-US" sz="2800" dirty="0" smtClean="0"/>
              <a:t>Example: no geologic surface can go above LiDAR land elevation.</a:t>
            </a:r>
          </a:p>
          <a:p>
            <a:pPr lvl="1"/>
            <a:r>
              <a:rPr lang="en-US" sz="2800" dirty="0" smtClean="0"/>
              <a:t>All mapped surfaces have minimum five feet thickness.</a:t>
            </a:r>
          </a:p>
          <a:p>
            <a:pPr lvl="1"/>
            <a:r>
              <a:rPr lang="en-US" sz="2800" dirty="0" smtClean="0"/>
              <a:t>This only works with “snapped” raster data.</a:t>
            </a:r>
          </a:p>
        </p:txBody>
      </p:sp>
      <p:sp>
        <p:nvSpPr>
          <p:cNvPr id="4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Model Process</a:t>
            </a:r>
            <a:endParaRPr lang="en-US" altLang="en-US" sz="32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51485"/>
            <a:ext cx="519826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7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/>
          <a:lstStyle/>
          <a:p>
            <a:r>
              <a:rPr lang="en-US" sz="2800" b="1" dirty="0" smtClean="0"/>
              <a:t>“Extract by Mask” </a:t>
            </a:r>
            <a:r>
              <a:rPr lang="en-US" sz="2800" dirty="0" smtClean="0"/>
              <a:t>used to enforce </a:t>
            </a:r>
            <a:r>
              <a:rPr lang="en-US" sz="2800" i="1" dirty="0" smtClean="0"/>
              <a:t>horizontal constraints</a:t>
            </a:r>
            <a:r>
              <a:rPr lang="en-US" sz="2800" dirty="0" smtClean="0"/>
              <a:t> on surfaces.</a:t>
            </a:r>
          </a:p>
          <a:p>
            <a:pPr lvl="1"/>
            <a:r>
              <a:rPr lang="en-US" sz="2800" dirty="0" smtClean="0"/>
              <a:t>Area where stratigraphic unit is mapped/eroded.</a:t>
            </a:r>
          </a:p>
          <a:p>
            <a:pPr lvl="1"/>
            <a:r>
              <a:rPr lang="en-US" sz="2800" dirty="0" smtClean="0"/>
              <a:t>Also can mosaic higher resolution data (units at bedrock surface)  </a:t>
            </a:r>
            <a:endParaRPr lang="en-US" sz="2800" dirty="0"/>
          </a:p>
        </p:txBody>
      </p:sp>
      <p:sp>
        <p:nvSpPr>
          <p:cNvPr id="4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Model Process</a:t>
            </a:r>
            <a:endParaRPr lang="en-US" altLang="en-US" sz="32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981200"/>
            <a:ext cx="56197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914400"/>
          </a:xfrm>
        </p:spPr>
        <p:txBody>
          <a:bodyPr/>
          <a:lstStyle/>
          <a:p>
            <a:r>
              <a:rPr lang="en-US" sz="3200" b="1" dirty="0" smtClean="0"/>
              <a:t>Geologic Units – Map View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9601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r>
              <a:rPr lang="en-US" dirty="0" smtClean="0"/>
              <a:t>Model in 3-D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10801" cy="627148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4364" y="872761"/>
            <a:ext cx="10972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22763" cy="6272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433"/>
          <a:stretch/>
        </p:blipFill>
        <p:spPr>
          <a:xfrm>
            <a:off x="10425228" y="0"/>
            <a:ext cx="1752600" cy="6271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99"/>
            <a:ext cx="10203085" cy="6272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3" y="-2597"/>
            <a:ext cx="10216714" cy="6272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210665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682264"/>
          </a:xfrm>
        </p:spPr>
        <p:txBody>
          <a:bodyPr/>
          <a:lstStyle/>
          <a:p>
            <a:r>
              <a:rPr lang="en-US" sz="3200" b="1" dirty="0" smtClean="0"/>
              <a:t>Model In Use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3" y="644164"/>
            <a:ext cx="5928287" cy="559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9674"/>
          <a:stretch/>
        </p:blipFill>
        <p:spPr>
          <a:xfrm>
            <a:off x="6858000" y="1371600"/>
            <a:ext cx="445990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9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0"/>
            <a:ext cx="10972800" cy="990600"/>
          </a:xfrm>
        </p:spPr>
        <p:txBody>
          <a:bodyPr/>
          <a:lstStyle/>
          <a:p>
            <a:r>
              <a:rPr lang="en-US" sz="3200" b="1" dirty="0" smtClean="0"/>
              <a:t>Checking and Updating the Model</a:t>
            </a:r>
            <a:endParaRPr lang="en-US" sz="3200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17637"/>
            <a:ext cx="5410202" cy="418306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1417638"/>
            <a:ext cx="5413248" cy="4187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600698"/>
            <a:ext cx="386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**12 wells drilled in Cerro Gordo County </a:t>
            </a:r>
          </a:p>
          <a:p>
            <a:r>
              <a:rPr lang="en-US" sz="1600" dirty="0" smtClean="0"/>
              <a:t>between model creation and analysis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5600698"/>
            <a:ext cx="5459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Shawver</a:t>
            </a:r>
            <a:r>
              <a:rPr lang="en-US" sz="1600" dirty="0" smtClean="0"/>
              <a:t> Well Company sent this picture on April 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, 2018</a:t>
            </a:r>
          </a:p>
          <a:p>
            <a:r>
              <a:rPr lang="en-US" sz="1600" dirty="0" smtClean="0"/>
              <a:t>Cedar Valley Group unit – no WQ test yet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99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r>
              <a:rPr lang="en-US" sz="3200" b="1" dirty="0" smtClean="0"/>
              <a:t>Private Well Arsenic Sampling in Iowa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6172200" cy="46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21486"/>
            <a:ext cx="6019800" cy="4626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395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7"/>
          <p:cNvSpPr>
            <a:spLocks noGrp="1"/>
          </p:cNvSpPr>
          <p:nvPr>
            <p:ph type="title"/>
          </p:nvPr>
        </p:nvSpPr>
        <p:spPr>
          <a:xfrm>
            <a:off x="0" y="7620"/>
            <a:ext cx="10972800" cy="830580"/>
          </a:xfrm>
        </p:spPr>
        <p:txBody>
          <a:bodyPr/>
          <a:lstStyle/>
          <a:p>
            <a:r>
              <a:rPr lang="en-US" altLang="en-US" sz="3200" b="1" dirty="0" smtClean="0"/>
              <a:t>Arsenic in Groundwater</a:t>
            </a:r>
            <a:endParaRPr lang="en-US" altLang="en-US" sz="3200" b="1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11530"/>
            <a:ext cx="11002963" cy="5501482"/>
          </a:xfrm>
        </p:spPr>
      </p:pic>
      <p:sp>
        <p:nvSpPr>
          <p:cNvPr id="3" name="Rectangle 2"/>
          <p:cNvSpPr/>
          <p:nvPr/>
        </p:nvSpPr>
        <p:spPr>
          <a:xfrm>
            <a:off x="3048000" y="28194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Groundwater arsenic at concentrations higher than the EPA maximum contamination level (MCL) of 10 µg/l occurs in all aquifers in Iowa. </a:t>
            </a:r>
          </a:p>
          <a:p>
            <a:r>
              <a:rPr lang="en-US" sz="2400" dirty="0" smtClean="0"/>
              <a:t>Statewide, BSG and Dakota aquifers have the highest potential of elevated arsenic, though local “hotspots” in all aquifers are common. </a:t>
            </a:r>
          </a:p>
          <a:p>
            <a:r>
              <a:rPr lang="en-US" sz="2400" dirty="0" smtClean="0"/>
              <a:t>Arsenic is commonly from natural/geologic sources.</a:t>
            </a:r>
          </a:p>
          <a:p>
            <a:r>
              <a:rPr lang="en-US" sz="2400" dirty="0" smtClean="0"/>
              <a:t>When local geologic sources of arsenic are accurately defined, those units can be mapped and modeled using common GIS tools to help establish a solid geologic framework for arsenic ‘zones’ and also establish best practices for well construction.</a:t>
            </a:r>
          </a:p>
          <a:p>
            <a:r>
              <a:rPr lang="en-US" sz="2400" dirty="0" smtClean="0"/>
              <a:t>Science on groundwater arsenic in Iowa is changing fast. Groundwater models and maps need to be quickly updatable with new data and technology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sz="3200" b="1" dirty="0" smtClean="0"/>
              <a:t>Results and Discussion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410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2362200"/>
            <a:ext cx="15316200" cy="1059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0" y="4876800"/>
            <a:ext cx="2438400" cy="1143000"/>
          </a:xfrm>
        </p:spPr>
        <p:txBody>
          <a:bodyPr/>
          <a:lstStyle/>
          <a:p>
            <a:pPr algn="ctr"/>
            <a:r>
              <a:rPr lang="en-US" sz="3600" b="1" dirty="0" smtClean="0"/>
              <a:t>Thank you.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8"/>
          <p:cNvSpPr>
            <a:spLocks noGrp="1"/>
          </p:cNvSpPr>
          <p:nvPr>
            <p:ph idx="1"/>
          </p:nvPr>
        </p:nvSpPr>
        <p:spPr>
          <a:xfrm>
            <a:off x="152400" y="785471"/>
            <a:ext cx="3581400" cy="5213351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Statewide Arsenic Data</a:t>
            </a:r>
          </a:p>
          <a:p>
            <a:r>
              <a:rPr lang="en-US" altLang="en-US" dirty="0" smtClean="0"/>
              <a:t>EPA Arsenic MCL = 10 µg/L (ppb)</a:t>
            </a:r>
          </a:p>
          <a:p>
            <a:r>
              <a:rPr lang="en-US" altLang="en-US" dirty="0" smtClean="0"/>
              <a:t>Iowa groundwater sampling program(s) circa. 1912-2011</a:t>
            </a:r>
          </a:p>
          <a:p>
            <a:r>
              <a:rPr lang="en-US" altLang="en-US" dirty="0" smtClean="0"/>
              <a:t>Well Water Quality </a:t>
            </a:r>
            <a:r>
              <a:rPr lang="en-US" altLang="en-US" dirty="0" err="1" smtClean="0"/>
              <a:t>gdb</a:t>
            </a:r>
            <a:endParaRPr lang="en-US" altLang="en-US" dirty="0" smtClean="0"/>
          </a:p>
          <a:p>
            <a:r>
              <a:rPr lang="en-US" altLang="en-US" dirty="0" smtClean="0"/>
              <a:t>223/2,220 total sampled wells with &gt;10 µg/L Arsenic </a:t>
            </a:r>
            <a:r>
              <a:rPr lang="en-US" altLang="en-US" b="1" dirty="0" smtClean="0"/>
              <a:t>(10%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Not all groundwater sources are created equal.</a:t>
            </a:r>
          </a:p>
          <a:p>
            <a:r>
              <a:rPr lang="en-US" altLang="en-US" dirty="0" smtClean="0"/>
              <a:t>% As MCL exceedance by aquifer:</a:t>
            </a:r>
          </a:p>
          <a:p>
            <a:pPr lvl="1"/>
            <a:r>
              <a:rPr lang="en-US" altLang="en-US" dirty="0" smtClean="0"/>
              <a:t>Alluvial: 6%</a:t>
            </a:r>
          </a:p>
          <a:p>
            <a:pPr lvl="1"/>
            <a:r>
              <a:rPr lang="en-US" altLang="en-US" dirty="0" smtClean="0"/>
              <a:t>Buried Sand: </a:t>
            </a:r>
            <a:r>
              <a:rPr lang="en-US" altLang="en-US" b="1" dirty="0" smtClean="0"/>
              <a:t>24% </a:t>
            </a:r>
          </a:p>
          <a:p>
            <a:pPr lvl="1"/>
            <a:r>
              <a:rPr lang="en-US" altLang="en-US" dirty="0" smtClean="0"/>
              <a:t>Dakota: </a:t>
            </a:r>
            <a:r>
              <a:rPr lang="en-US" altLang="en-US" b="1" dirty="0" smtClean="0"/>
              <a:t>17%</a:t>
            </a:r>
          </a:p>
          <a:p>
            <a:pPr lvl="1"/>
            <a:r>
              <a:rPr lang="en-US" altLang="en-US" dirty="0" smtClean="0"/>
              <a:t>Mississippian: </a:t>
            </a:r>
            <a:r>
              <a:rPr lang="en-US" altLang="en-US" b="1" dirty="0" smtClean="0"/>
              <a:t>15%</a:t>
            </a:r>
          </a:p>
          <a:p>
            <a:pPr lvl="1"/>
            <a:r>
              <a:rPr lang="en-US" altLang="en-US" dirty="0" smtClean="0"/>
              <a:t>Silurian-Devonian: 4%</a:t>
            </a:r>
          </a:p>
          <a:p>
            <a:pPr lvl="1"/>
            <a:r>
              <a:rPr lang="en-US" altLang="en-US" dirty="0" smtClean="0"/>
              <a:t>Jordan: 2%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7285"/>
            <a:ext cx="8382000" cy="567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Arsenic in Iowa’s Groundwater</a:t>
            </a:r>
            <a:endParaRPr lang="en-US" altLang="en-US" sz="32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7696200" y="1219200"/>
            <a:ext cx="762000" cy="76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5486400"/>
            <a:ext cx="22098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7162800" cy="5257800"/>
          </a:xfrm>
        </p:spPr>
        <p:txBody>
          <a:bodyPr/>
          <a:lstStyle/>
          <a:p>
            <a:r>
              <a:rPr lang="en-US" sz="2400" dirty="0" smtClean="0"/>
              <a:t>In 2010, due to noted high levels of arsenic noted in private wells (record highest recorded in Iowa at the time) Cerro Gordo County received a CDC grant to study groundwater arsenic in private wells.</a:t>
            </a:r>
          </a:p>
          <a:p>
            <a:r>
              <a:rPr lang="en-US" sz="2400" dirty="0" smtClean="0"/>
              <a:t>Project </a:t>
            </a:r>
            <a:r>
              <a:rPr lang="en-US" sz="2400" dirty="0"/>
              <a:t>goals: </a:t>
            </a:r>
            <a:endParaRPr lang="en-US" sz="2400" dirty="0" smtClean="0"/>
          </a:p>
          <a:p>
            <a:pPr lvl="1"/>
            <a:r>
              <a:rPr lang="en-US" dirty="0" smtClean="0"/>
              <a:t>distribution </a:t>
            </a:r>
            <a:r>
              <a:rPr lang="en-US" dirty="0"/>
              <a:t>of groundwater </a:t>
            </a:r>
            <a:r>
              <a:rPr lang="en-US" dirty="0" smtClean="0"/>
              <a:t>arsenic concentration </a:t>
            </a:r>
            <a:endParaRPr lang="en-US" dirty="0"/>
          </a:p>
          <a:p>
            <a:pPr lvl="1"/>
            <a:r>
              <a:rPr lang="en-US" dirty="0" smtClean="0"/>
              <a:t>identification </a:t>
            </a:r>
            <a:r>
              <a:rPr lang="en-US" dirty="0"/>
              <a:t>of arsenic </a:t>
            </a:r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establish best </a:t>
            </a:r>
            <a:r>
              <a:rPr lang="en-US" dirty="0"/>
              <a:t>practices for well </a:t>
            </a:r>
            <a:r>
              <a:rPr lang="en-US" dirty="0" smtClean="0"/>
              <a:t>construction</a:t>
            </a:r>
          </a:p>
          <a:p>
            <a:r>
              <a:rPr lang="en-US" dirty="0"/>
              <a:t>“</a:t>
            </a:r>
            <a:r>
              <a:rPr lang="en-US" i="1" dirty="0"/>
              <a:t>Elevated Arsenic in Private Wells of Cerro Gordo County, Iowa-Causes and Policy Changes</a:t>
            </a:r>
            <a:r>
              <a:rPr lang="en-US" dirty="0"/>
              <a:t>” </a:t>
            </a:r>
            <a:r>
              <a:rPr lang="en-US" dirty="0" err="1"/>
              <a:t>Schnoebelen</a:t>
            </a:r>
            <a:r>
              <a:rPr lang="en-US" dirty="0"/>
              <a:t>, et al., 2017 JEH</a:t>
            </a:r>
          </a:p>
          <a:p>
            <a:endParaRPr lang="en-US" dirty="0"/>
          </a:p>
        </p:txBody>
      </p:sp>
      <p:sp>
        <p:nvSpPr>
          <p:cNvPr id="5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Arsenic in Cerro Gordo County</a:t>
            </a:r>
            <a:endParaRPr lang="en-US" altLang="en-US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333"/>
          <a:stretch/>
        </p:blipFill>
        <p:spPr>
          <a:xfrm>
            <a:off x="7467600" y="1230630"/>
            <a:ext cx="4457700" cy="417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6200" y="572518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Photo: Des Moines Register</a:t>
            </a:r>
          </a:p>
          <a:p>
            <a:r>
              <a:rPr lang="en-US" sz="1400" i="1" dirty="0" smtClean="0"/>
              <a:t>(Sophia Walsh,  Cerro Gordo County Public Health)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98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Arsenic in Cerro Gordo County</a:t>
            </a:r>
            <a:endParaRPr lang="en-US" altLang="en-US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674"/>
          <a:stretch/>
        </p:blipFill>
        <p:spPr>
          <a:xfrm>
            <a:off x="6884358" y="7620"/>
            <a:ext cx="5307642" cy="677418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8001000" y="1371600"/>
            <a:ext cx="2743200" cy="54102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1" y="745016"/>
            <a:ext cx="10121189" cy="6112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5579" y="1081771"/>
            <a:ext cx="2606185" cy="3750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“Cedar Valley” Well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50604" y="990558"/>
            <a:ext cx="2469006" cy="3750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“Lime Creek” Well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b="13834"/>
          <a:stretch/>
        </p:blipFill>
        <p:spPr>
          <a:xfrm>
            <a:off x="381000" y="990600"/>
            <a:ext cx="4588484" cy="466759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Devonian Rock Chip Samples and Arsenic</a:t>
            </a:r>
            <a:endParaRPr lang="en-US" altLang="en-US" sz="32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81000" y="5810596"/>
            <a:ext cx="458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Jason </a:t>
            </a:r>
            <a:r>
              <a:rPr lang="en-US" sz="1400" i="1" dirty="0" err="1" smtClean="0"/>
              <a:t>Vogelgesang</a:t>
            </a:r>
            <a:r>
              <a:rPr lang="en-US" sz="1400" i="1" dirty="0" smtClean="0"/>
              <a:t> and Amy Sabin, </a:t>
            </a:r>
          </a:p>
          <a:p>
            <a:r>
              <a:rPr lang="en-US" sz="1400" i="1" dirty="0" smtClean="0"/>
              <a:t>Iowa Geological Survey</a:t>
            </a:r>
            <a:endParaRPr lang="en-US" sz="1400" i="1" dirty="0"/>
          </a:p>
        </p:txBody>
      </p:sp>
      <p:pic>
        <p:nvPicPr>
          <p:cNvPr id="8" name="Picture 20" descr="W-75800 from 400 feet to T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5"/>
          <a:stretch/>
        </p:blipFill>
        <p:spPr bwMode="auto">
          <a:xfrm>
            <a:off x="7620000" y="430875"/>
            <a:ext cx="2806180" cy="64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8471004" y="1446971"/>
            <a:ext cx="3317901" cy="3599129"/>
            <a:chOff x="8471004" y="1446971"/>
            <a:chExt cx="3317901" cy="3599129"/>
          </a:xfrm>
        </p:grpSpPr>
        <p:sp>
          <p:nvSpPr>
            <p:cNvPr id="9" name="Right Brace 8"/>
            <p:cNvSpPr/>
            <p:nvPr/>
          </p:nvSpPr>
          <p:spPr bwMode="auto">
            <a:xfrm flipV="1">
              <a:off x="8471004" y="1579035"/>
              <a:ext cx="455157" cy="80962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ight Brace 9"/>
            <p:cNvSpPr/>
            <p:nvPr/>
          </p:nvSpPr>
          <p:spPr bwMode="auto">
            <a:xfrm>
              <a:off x="8484974" y="3544270"/>
              <a:ext cx="364126" cy="161923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ight Brace 10"/>
            <p:cNvSpPr/>
            <p:nvPr/>
          </p:nvSpPr>
          <p:spPr bwMode="auto">
            <a:xfrm>
              <a:off x="8513261" y="4758545"/>
              <a:ext cx="546188" cy="205778"/>
            </a:xfrm>
            <a:prstGeom prst="rightBrac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8773077" y="1446971"/>
              <a:ext cx="30040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As in rock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2.9 mg/kg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875900" y="3417549"/>
              <a:ext cx="29130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As in rock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11 mg/kg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8897977" y="4676768"/>
              <a:ext cx="28219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As in rock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= &lt;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1 mg/kg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ight Brace 15"/>
            <p:cNvSpPr/>
            <p:nvPr/>
          </p:nvSpPr>
          <p:spPr bwMode="auto">
            <a:xfrm flipV="1">
              <a:off x="8484974" y="2835914"/>
              <a:ext cx="455157" cy="158380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8864109" y="2724761"/>
              <a:ext cx="28219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As in rock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12 mg/kg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705600" y="1078905"/>
            <a:ext cx="852639" cy="25388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Lime Creek</a:t>
            </a:r>
          </a:p>
          <a:p>
            <a:pPr algn="ctr"/>
            <a:r>
              <a:rPr lang="en-US" b="1" dirty="0" smtClean="0"/>
              <a:t>Fm.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6705600" y="3659366"/>
            <a:ext cx="852639" cy="2817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Cedar Valley </a:t>
            </a:r>
            <a:r>
              <a:rPr lang="en-US" b="1" dirty="0" err="1" smtClean="0"/>
              <a:t>Gp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434645" y="59294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GeoSam</a:t>
            </a:r>
            <a:r>
              <a:rPr lang="en-US" b="1" dirty="0" smtClean="0"/>
              <a:t> Geologic Strip Log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784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r="5264" b="8421"/>
          <a:stretch/>
        </p:blipFill>
        <p:spPr bwMode="auto">
          <a:xfrm>
            <a:off x="88003" y="838200"/>
            <a:ext cx="5949706" cy="5287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1" r="5650" b="8529"/>
          <a:stretch/>
        </p:blipFill>
        <p:spPr bwMode="auto">
          <a:xfrm>
            <a:off x="6156192" y="838200"/>
            <a:ext cx="5994400" cy="5287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Arsenic in Cerro Gordo County</a:t>
            </a:r>
            <a:endParaRPr lang="en-US" altLang="en-US" sz="3200" b="1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934200" y="4127326"/>
            <a:ext cx="525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79158" y="3863182"/>
            <a:ext cx="116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EPA MCL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 goal of the CDC funded project: “</a:t>
            </a:r>
            <a:r>
              <a:rPr lang="en-US" sz="2400" dirty="0" smtClean="0"/>
              <a:t>establish best practices for well construction”</a:t>
            </a:r>
          </a:p>
          <a:p>
            <a:pPr lvl="1"/>
            <a:r>
              <a:rPr lang="en-US" sz="2400" dirty="0" smtClean="0"/>
              <a:t>Would like a straightforward and simple method for geologic forecasting.</a:t>
            </a:r>
          </a:p>
          <a:p>
            <a:pPr lvl="1"/>
            <a:r>
              <a:rPr lang="en-US" sz="2400" dirty="0" smtClean="0"/>
              <a:t>Geologic formations vary in thickness and extent throughout the county.</a:t>
            </a:r>
          </a:p>
          <a:p>
            <a:pPr lvl="1"/>
            <a:r>
              <a:rPr lang="en-US" sz="2400" dirty="0" smtClean="0"/>
              <a:t>Private wells can be drilled anywhere in the county.</a:t>
            </a:r>
          </a:p>
          <a:p>
            <a:pPr lvl="1"/>
            <a:r>
              <a:rPr lang="en-US" sz="2400" dirty="0" smtClean="0"/>
              <a:t>Must have predictions for everywhere in the county.</a:t>
            </a:r>
          </a:p>
          <a:p>
            <a:endParaRPr lang="en-US" sz="2400" dirty="0" smtClean="0"/>
          </a:p>
          <a:p>
            <a:r>
              <a:rPr lang="en-US" sz="2400" dirty="0" smtClean="0"/>
              <a:t>Why not c</a:t>
            </a:r>
            <a:r>
              <a:rPr lang="en-US" sz="2400" dirty="0" smtClean="0"/>
              <a:t>reat</a:t>
            </a:r>
            <a:r>
              <a:rPr lang="en-US" sz="2400" dirty="0" smtClean="0"/>
              <a:t>e 3-D </a:t>
            </a:r>
            <a:r>
              <a:rPr lang="en-US" sz="2400" dirty="0" err="1" smtClean="0"/>
              <a:t>hydrogeologic</a:t>
            </a:r>
            <a:r>
              <a:rPr lang="en-US" sz="2400" dirty="0" smtClean="0"/>
              <a:t> forecast model for the entire county?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Arsenic in Cerro Gordo County – Science to Policy</a:t>
            </a:r>
            <a:endParaRPr lang="en-US" alt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727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867400" cy="4525963"/>
          </a:xfrm>
        </p:spPr>
        <p:txBody>
          <a:bodyPr/>
          <a:lstStyle/>
          <a:p>
            <a:r>
              <a:rPr lang="en-US" sz="2800" dirty="0" smtClean="0"/>
              <a:t>Model Data</a:t>
            </a:r>
          </a:p>
          <a:p>
            <a:r>
              <a:rPr lang="en-US" sz="2800" dirty="0" smtClean="0"/>
              <a:t>Model Design</a:t>
            </a:r>
          </a:p>
          <a:p>
            <a:r>
              <a:rPr lang="en-US" sz="2800" dirty="0" smtClean="0"/>
              <a:t>ArcGIS Process</a:t>
            </a:r>
          </a:p>
          <a:p>
            <a:pPr lvl="1"/>
            <a:r>
              <a:rPr lang="en-US" sz="2800" dirty="0" smtClean="0"/>
              <a:t>Topo to Raster</a:t>
            </a:r>
          </a:p>
          <a:p>
            <a:pPr lvl="1"/>
            <a:r>
              <a:rPr lang="en-US" sz="2800" dirty="0" smtClean="0"/>
              <a:t>Raster Calculator</a:t>
            </a:r>
          </a:p>
          <a:p>
            <a:pPr lvl="1"/>
            <a:r>
              <a:rPr lang="en-US" sz="2800" dirty="0" smtClean="0"/>
              <a:t>Extract by Mask</a:t>
            </a:r>
          </a:p>
          <a:p>
            <a:r>
              <a:rPr lang="en-US" sz="2800" dirty="0" smtClean="0"/>
              <a:t>Check/Update the Model</a:t>
            </a:r>
          </a:p>
          <a:p>
            <a:pPr lvl="1"/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Title 7"/>
          <p:cNvSpPr txBox="1">
            <a:spLocks/>
          </p:cNvSpPr>
          <p:nvPr/>
        </p:nvSpPr>
        <p:spPr bwMode="auto">
          <a:xfrm>
            <a:off x="0" y="7620"/>
            <a:ext cx="10972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A6E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6E8F"/>
                </a:solidFill>
                <a:latin typeface="Calibri" pitchFamily="34" charset="0"/>
              </a:defRPr>
            </a:lvl9pPr>
          </a:lstStyle>
          <a:p>
            <a:r>
              <a:rPr lang="en-US" altLang="en-US" sz="3200" b="1" dirty="0" smtClean="0"/>
              <a:t>Creating the Model</a:t>
            </a:r>
            <a:endParaRPr lang="en-US" altLang="en-US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128613"/>
            <a:ext cx="6629400" cy="27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2513</TotalTime>
  <Words>846</Words>
  <Application>Microsoft Office PowerPoint</Application>
  <PresentationFormat>Widescreen</PresentationFormat>
  <Paragraphs>121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1_Office Theme</vt:lpstr>
      <vt:lpstr>PowerPoint Presentation</vt:lpstr>
      <vt:lpstr>Arsenic in Groundwater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Geologic Units – Map View</vt:lpstr>
      <vt:lpstr>Model in 3-D</vt:lpstr>
      <vt:lpstr>Model In Use</vt:lpstr>
      <vt:lpstr>Checking and Updating the Model</vt:lpstr>
      <vt:lpstr>Private Well Arsenic Sampling in Iowa</vt:lpstr>
      <vt:lpstr>PowerPoint Presentation</vt:lpstr>
      <vt:lpstr>Thank you.  Questions?</vt:lpstr>
    </vt:vector>
  </TitlesOfParts>
  <Company>Iowa DNR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Jessie Brown</dc:creator>
  <cp:lastModifiedBy>Fields, Chad  [DNR]</cp:lastModifiedBy>
  <cp:revision>126</cp:revision>
  <dcterms:created xsi:type="dcterms:W3CDTF">2010-09-30T19:50:17Z</dcterms:created>
  <dcterms:modified xsi:type="dcterms:W3CDTF">2018-04-13T19:59:16Z</dcterms:modified>
</cp:coreProperties>
</file>