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handoutMasterIdLst>
    <p:handoutMasterId r:id="rId40"/>
  </p:handoutMasterIdLst>
  <p:sldIdLst>
    <p:sldId id="266" r:id="rId2"/>
    <p:sldId id="311" r:id="rId3"/>
    <p:sldId id="292" r:id="rId4"/>
    <p:sldId id="264" r:id="rId5"/>
    <p:sldId id="294" r:id="rId6"/>
    <p:sldId id="260" r:id="rId7"/>
    <p:sldId id="277" r:id="rId8"/>
    <p:sldId id="275" r:id="rId9"/>
    <p:sldId id="312" r:id="rId10"/>
    <p:sldId id="286" r:id="rId11"/>
    <p:sldId id="287" r:id="rId12"/>
    <p:sldId id="267" r:id="rId13"/>
    <p:sldId id="289" r:id="rId14"/>
    <p:sldId id="269" r:id="rId15"/>
    <p:sldId id="295" r:id="rId16"/>
    <p:sldId id="296" r:id="rId17"/>
    <p:sldId id="285" r:id="rId18"/>
    <p:sldId id="271" r:id="rId19"/>
    <p:sldId id="290" r:id="rId20"/>
    <p:sldId id="278" r:id="rId21"/>
    <p:sldId id="291" r:id="rId22"/>
    <p:sldId id="281" r:id="rId23"/>
    <p:sldId id="282" r:id="rId24"/>
    <p:sldId id="298" r:id="rId25"/>
    <p:sldId id="259" r:id="rId26"/>
    <p:sldId id="300" r:id="rId27"/>
    <p:sldId id="301" r:id="rId28"/>
    <p:sldId id="299" r:id="rId29"/>
    <p:sldId id="303" r:id="rId30"/>
    <p:sldId id="302" r:id="rId31"/>
    <p:sldId id="304" r:id="rId32"/>
    <p:sldId id="305" r:id="rId33"/>
    <p:sldId id="306" r:id="rId34"/>
    <p:sldId id="307" r:id="rId35"/>
    <p:sldId id="308" r:id="rId36"/>
    <p:sldId id="284" r:id="rId37"/>
    <p:sldId id="309" r:id="rId3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C266"/>
    <a:srgbClr val="A8C637"/>
    <a:srgbClr val="F6D1B9"/>
    <a:srgbClr val="E99286"/>
    <a:srgbClr val="CCBBDC"/>
    <a:srgbClr val="C0D9E9"/>
    <a:srgbClr val="EE906C"/>
    <a:srgbClr val="787FAC"/>
    <a:srgbClr val="59657F"/>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6433" autoAdjust="0"/>
  </p:normalViewPr>
  <p:slideViewPr>
    <p:cSldViewPr snapToGrid="0" showGuides="1">
      <p:cViewPr varScale="1">
        <p:scale>
          <a:sx n="106" d="100"/>
          <a:sy n="106" d="100"/>
        </p:scale>
        <p:origin x="138" y="108"/>
      </p:cViewPr>
      <p:guideLst>
        <p:guide orient="horz" pos="2160"/>
        <p:guide pos="3840"/>
      </p:guideLst>
    </p:cSldViewPr>
  </p:slideViewPr>
  <p:outlineViewPr>
    <p:cViewPr>
      <p:scale>
        <a:sx n="33" d="100"/>
        <a:sy n="33" d="100"/>
      </p:scale>
      <p:origin x="0" y="-876"/>
    </p:cViewPr>
  </p:outlineViewPr>
  <p:notesTextViewPr>
    <p:cViewPr>
      <p:scale>
        <a:sx n="1" d="1"/>
        <a:sy n="1" d="1"/>
      </p:scale>
      <p:origin x="0" y="0"/>
    </p:cViewPr>
  </p:notesTextViewPr>
  <p:sorterViewPr>
    <p:cViewPr>
      <p:scale>
        <a:sx n="100" d="100"/>
        <a:sy n="100" d="100"/>
      </p:scale>
      <p:origin x="0" y="-11808"/>
    </p:cViewPr>
  </p:sorterViewPr>
  <p:notesViewPr>
    <p:cSldViewPr snapToGrid="0" showGuides="1">
      <p:cViewPr varScale="1">
        <p:scale>
          <a:sx n="83" d="100"/>
          <a:sy n="83" d="100"/>
        </p:scale>
        <p:origin x="2424" y="9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r>
              <a:rPr lang="fr-FR" smtClean="0"/>
              <a:t>NE GSA 2018 Thompson &amp; Strauss</a:t>
            </a:r>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164C1561-9D19-4C28-B4AB-30B78B19098D}" type="datetimeFigureOut">
              <a:rPr lang="en-US" smtClean="0"/>
              <a:t>3/17/2018</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F4F0BAB0-4528-47E0-B44B-8DD7FC94F479}" type="slidenum">
              <a:rPr lang="en-US" smtClean="0"/>
              <a:t>‹#›</a:t>
            </a:fld>
            <a:endParaRPr lang="en-US"/>
          </a:p>
        </p:txBody>
      </p:sp>
    </p:spTree>
    <p:extLst>
      <p:ext uri="{BB962C8B-B14F-4D97-AF65-F5344CB8AC3E}">
        <p14:creationId xmlns:p14="http://schemas.microsoft.com/office/powerpoint/2010/main" val="300782895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r>
              <a:rPr lang="fr-FR" smtClean="0"/>
              <a:t>NE GSA 2018 Thompson &amp; Strauss</a:t>
            </a:r>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51C6C66-880C-463E-B9EF-F06A0D553A82}" type="datetimeFigureOut">
              <a:rPr lang="en-US" smtClean="0"/>
              <a:t>3/17/2018</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4EBDC27-C440-474C-ABBD-5BA5E8B09376}" type="slidenum">
              <a:rPr lang="en-US" smtClean="0"/>
              <a:t>‹#›</a:t>
            </a:fld>
            <a:endParaRPr lang="en-US"/>
          </a:p>
        </p:txBody>
      </p:sp>
    </p:spTree>
    <p:extLst>
      <p:ext uri="{BB962C8B-B14F-4D97-AF65-F5344CB8AC3E}">
        <p14:creationId xmlns:p14="http://schemas.microsoft.com/office/powerpoint/2010/main" val="190838540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I get started I’d like to thank my collaborators Justin Strauss and Ed Meyer, who helped collect and analyze samples in what I hope will become an ongoing effort to pin down ages and geochemistry of some of the rock units in the region.</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1</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973808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a:t>
            </a:r>
            <a:r>
              <a:rPr lang="en-US" baseline="0" dirty="0" smtClean="0"/>
              <a:t> Thompson mapped the same area, interpreting schist layers within the Clough as isoclines of Littleton and Partridge Formations.  He suggested that the Partridge anticlines might be the “root zone” for the Skitchewaug nappe.  This  is also how the geology is shown on the ‘97 state map.</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10</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2992449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mapping two years ago is more in agreement with Chapman’s interpretation.  </a:t>
            </a:r>
          </a:p>
          <a:p>
            <a:r>
              <a:rPr lang="en-US" dirty="0" smtClean="0"/>
              <a:t>Some</a:t>
            </a:r>
            <a:r>
              <a:rPr lang="en-US" baseline="0" dirty="0" smtClean="0"/>
              <a:t> of the</a:t>
            </a:r>
            <a:r>
              <a:rPr lang="en-US" dirty="0" smtClean="0"/>
              <a:t> schists are within the Clough, and</a:t>
            </a:r>
            <a:r>
              <a:rPr lang="en-US" baseline="0" dirty="0" smtClean="0"/>
              <a:t> some belong to</a:t>
            </a:r>
            <a:r>
              <a:rPr lang="en-US" dirty="0" smtClean="0"/>
              <a:t> the</a:t>
            </a:r>
            <a:r>
              <a:rPr lang="en-US" baseline="0" dirty="0" smtClean="0"/>
              <a:t> lower part of the Fitch.</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11</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4248487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part of the North</a:t>
            </a:r>
            <a:r>
              <a:rPr lang="en-US" baseline="0" dirty="0" smtClean="0"/>
              <a:t> Grantham 7 ½’ quad that includes Smith Pond.  </a:t>
            </a:r>
            <a:r>
              <a:rPr lang="en-US" dirty="0" smtClean="0"/>
              <a:t>Metamorphic</a:t>
            </a:r>
            <a:r>
              <a:rPr lang="en-US" baseline="0" dirty="0" smtClean="0"/>
              <a:t> grade decreases structurally downward toward the west from sillimanite through staurolite and garnet to biotite.  You may have seen the beautiful staurolites at Exit 15 on I-89, and the 200-meter-wide </a:t>
            </a:r>
            <a:r>
              <a:rPr lang="en-US" baseline="0" dirty="0" err="1" smtClean="0"/>
              <a:t>pseudomorph</a:t>
            </a:r>
            <a:r>
              <a:rPr lang="en-US" baseline="0" dirty="0" smtClean="0"/>
              <a:t> zone to the west along the bike path.</a:t>
            </a:r>
            <a:endParaRPr lang="en-US" dirty="0"/>
          </a:p>
        </p:txBody>
      </p:sp>
      <p:sp>
        <p:nvSpPr>
          <p:cNvPr id="4" name="Slide Number Placeholder 3"/>
          <p:cNvSpPr>
            <a:spLocks noGrp="1"/>
          </p:cNvSpPr>
          <p:nvPr>
            <p:ph type="sldNum" sz="quarter" idx="10"/>
          </p:nvPr>
        </p:nvSpPr>
        <p:spPr/>
        <p:txBody>
          <a:bodyPr/>
          <a:lstStyle/>
          <a:p>
            <a:fld id="{EBB23A36-0BAD-4038-A139-DB0ECDF7BC34}" type="slidenum">
              <a:rPr lang="en-US" smtClean="0"/>
              <a:t>12</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849338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arguments against a D1 syncline</a:t>
            </a:r>
            <a:r>
              <a:rPr lang="en-US" baseline="0" dirty="0" smtClean="0"/>
              <a:t> of Littleton here north of Smith Pond is that the Fitch Formation crops out almost continuously across the critical area where it would have to connect with the main body of Littleton.  The upper Fitch is a distinctive calc-silicate granofels reminiscent of the Warner Fm in the Monadnock sequence.  Some outcrops show a curdled texture much like that seen in Champlain Valley carbonates.  The lower Fitch is more like the </a:t>
            </a:r>
            <a:r>
              <a:rPr lang="en-US" baseline="0" dirty="0" err="1" smtClean="0"/>
              <a:t>Francesown</a:t>
            </a:r>
            <a:r>
              <a:rPr lang="en-US" baseline="0" dirty="0" smtClean="0"/>
              <a:t>: rusty schists and quartz-rich granofels.</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13</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4230363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second line of evidence</a:t>
            </a:r>
            <a:r>
              <a:rPr lang="en-US" baseline="0" dirty="0" smtClean="0"/>
              <a:t> is that t</a:t>
            </a:r>
            <a:r>
              <a:rPr lang="en-US" dirty="0" smtClean="0"/>
              <a:t>he</a:t>
            </a:r>
            <a:r>
              <a:rPr lang="en-US" baseline="0" dirty="0" smtClean="0"/>
              <a:t> Fitch and Clough quartzite. AND the supposed Littleton schists around Smith Pond. are all cut by metadiabase sills and dikes, but the Littleton itself is not.  We suspect the dikes are Silurian, similar to the </a:t>
            </a:r>
            <a:r>
              <a:rPr lang="en-US" baseline="0" dirty="0" err="1" smtClean="0"/>
              <a:t>Comerford</a:t>
            </a:r>
            <a:r>
              <a:rPr lang="en-US" baseline="0" dirty="0" smtClean="0"/>
              <a:t> dikes near Littleton, NH.  This preliminary plot of rare earth elements for just one sample shows quite a good match.  The V/Ti discrimination diagram shows the metadiabase in the same rift volcanics field as </a:t>
            </a:r>
            <a:r>
              <a:rPr lang="en-US" baseline="0" dirty="0" err="1" smtClean="0"/>
              <a:t>Comerford</a:t>
            </a:r>
            <a:r>
              <a:rPr lang="en-US" baseline="0" dirty="0" smtClean="0"/>
              <a:t> dikes.  Ed Meyer plans more work on these rocks.</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14</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1643896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comparison, we sampled felsic metavolcanics from the Littleton at the Montcalm Golf Course, and they show a very different rare earth pattern.</a:t>
            </a:r>
          </a:p>
        </p:txBody>
      </p:sp>
      <p:sp>
        <p:nvSpPr>
          <p:cNvPr id="4" name="Slide Number Placeholder 3"/>
          <p:cNvSpPr>
            <a:spLocks noGrp="1"/>
          </p:cNvSpPr>
          <p:nvPr>
            <p:ph type="sldNum" sz="quarter" idx="10"/>
          </p:nvPr>
        </p:nvSpPr>
        <p:spPr/>
        <p:txBody>
          <a:bodyPr/>
          <a:lstStyle/>
          <a:p>
            <a:fld id="{EBB23A36-0BAD-4038-A139-DB0ECDF7BC34}" type="slidenum">
              <a:rPr lang="en-US" smtClean="0"/>
              <a:t>15</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81235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a:t>
            </a:r>
            <a:r>
              <a:rPr lang="en-US" baseline="0" dirty="0" err="1" smtClean="0"/>
              <a:t>metarhyolite</a:t>
            </a:r>
            <a:r>
              <a:rPr lang="en-US" baseline="0" dirty="0" smtClean="0"/>
              <a:t>, which we also sampled for zircon separation.</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16</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168370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aseline="0" dirty="0" smtClean="0"/>
              <a:t>13 of the euhedral, igneous-looking zircons gave U/Pb ratios that plot on Concordia,  They yield a weighted mean age of about 404 million years, which is similar to estimates for volcanics in the Littleton elsewhere.  </a:t>
            </a:r>
            <a:endParaRPr lang="en-US" dirty="0" smtClean="0"/>
          </a:p>
          <a:p>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17</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1859562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the Smith Pond area.   </a:t>
            </a:r>
          </a:p>
          <a:p>
            <a:r>
              <a:rPr lang="en-US" dirty="0" smtClean="0"/>
              <a:t>Bedding</a:t>
            </a:r>
            <a:r>
              <a:rPr lang="en-US" baseline="0" dirty="0" smtClean="0"/>
              <a:t> is deformed by a large, SE-plunging D2 fold, whose axial trace is shown here.  In the north, beds are overturned to the east, they go through the vertical, dip SE, S and then W.  Graded beds at several places in the Clough argue against isoclines of Littleton and Partridge around Smith Pond.  For example, here, near the contact of Clough and supposedly overlying Partridge, tops are up toward the south.</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18</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02631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look at the graded bed locations on Jim Thompson’s map, his pattern of isoclines doesn’t hold up.</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19</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62541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with a brief review of the nappe story in New Hampshire.  In</a:t>
            </a:r>
            <a:r>
              <a:rPr lang="en-US" baseline="0" dirty="0" smtClean="0"/>
              <a:t> t Jim Thompson proposed the Skitchewaug nappe in an NEIGC trip article, whereby rocks of the Bronson Hill sequence had been transported west into Vermont.  </a:t>
            </a:r>
          </a:p>
          <a:p>
            <a:endParaRPr lang="en-US" baseline="0" dirty="0" smtClean="0"/>
          </a:p>
          <a:p>
            <a:r>
              <a:rPr lang="en-US" dirty="0" smtClean="0"/>
              <a:t>In the </a:t>
            </a:r>
            <a:r>
              <a:rPr lang="en-US" dirty="0"/>
              <a:t>1968 paper, Nappes and Gneiss Domes in West-Central New England, </a:t>
            </a:r>
            <a:r>
              <a:rPr lang="en-US" dirty="0" smtClean="0"/>
              <a:t>Thompson and others added two more nappes, Cornish</a:t>
            </a:r>
            <a:r>
              <a:rPr lang="en-US" baseline="0" dirty="0" smtClean="0"/>
              <a:t> and Fall Mountain</a:t>
            </a:r>
            <a:r>
              <a:rPr lang="en-US" dirty="0" smtClean="0"/>
              <a:t>, and in</a:t>
            </a:r>
            <a:r>
              <a:rPr lang="en-US" baseline="0" dirty="0" smtClean="0"/>
              <a:t> 1979 Thompson and Rosenfeld proposed</a:t>
            </a:r>
            <a:r>
              <a:rPr lang="en-US" dirty="0" smtClean="0"/>
              <a:t> an additional nappe below the Skitchewaug:  the Bernardston nappe.</a:t>
            </a:r>
          </a:p>
          <a:p>
            <a:endParaRPr lang="en-US" baseline="0" dirty="0"/>
          </a:p>
          <a:p>
            <a:r>
              <a:rPr lang="en-US" dirty="0" smtClean="0"/>
              <a:t>In 1985 my mapping in the Monadnock quadrangle discovered the Chesham Pond thrust above the Fall Mountain nappe.  By this time it was also recognized that Fall Mountain was floored</a:t>
            </a:r>
            <a:r>
              <a:rPr lang="en-US" baseline="0" dirty="0" smtClean="0"/>
              <a:t> by a thrust fault, with its root zone at the Brennan Hill thrust to the east.</a:t>
            </a:r>
            <a:endParaRPr lang="en-US" dirty="0" smtClean="0"/>
          </a:p>
          <a:p>
            <a:endParaRPr lang="en-US" baseline="0" dirty="0"/>
          </a:p>
          <a:p>
            <a:r>
              <a:rPr lang="en-US" dirty="0" smtClean="0"/>
              <a:t>More recent mapping has got me rethinking the order of the nappes.</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2</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235246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an o</a:t>
            </a:r>
            <a:r>
              <a:rPr lang="en-US" dirty="0" smtClean="0"/>
              <a:t>utcrop-scale D1 fold in Clough, south of Smith Pond.  The</a:t>
            </a:r>
            <a:r>
              <a:rPr lang="en-US" baseline="0" dirty="0" smtClean="0"/>
              <a:t> atypical rusty color is due to water coming from a beaver dam upstream.</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20</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537667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200" kern="1200" dirty="0" smtClean="0">
                <a:solidFill>
                  <a:schemeClr val="tx1"/>
                </a:solidFill>
                <a:effectLst/>
                <a:latin typeface="+mn-lt"/>
                <a:ea typeface="+mn-ea"/>
                <a:cs typeface="+mn-cs"/>
              </a:rPr>
              <a:t>That last photo was taken about here.  Although I disagree with Jim Thompson’s interpretation in the area, he was correct in recognizing a pattern of refolded folds.   There IS a refolded D1 syncline, cored by rocks that I’ve interpreted as Fitch, including the rocks that he called Partridge on the I-89 bike path in Enfield.  Justin and I sampled a quartz-rich layer for detrital zircons, but the analysis is not yet complete.  Stay tuned.</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21</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625868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D1 anticline cored by Clough lies between the D1 syncline and</a:t>
            </a:r>
            <a:r>
              <a:rPr lang="en-US" baseline="0" dirty="0" smtClean="0"/>
              <a:t> the overlying</a:t>
            </a:r>
            <a:r>
              <a:rPr lang="en-US" dirty="0" smtClean="0"/>
              <a:t> Bethlehem Gneiss.  What</a:t>
            </a:r>
            <a:r>
              <a:rPr lang="en-US" baseline="0" dirty="0" smtClean="0"/>
              <a:t>’s this look like in cross section?</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22</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1575035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over-turning is a local phenomenon;  farther north the rocks all dip west.  </a:t>
            </a:r>
            <a:r>
              <a:rPr lang="en-US" dirty="0" smtClean="0"/>
              <a:t>Here</a:t>
            </a:r>
            <a:r>
              <a:rPr lang="en-US" baseline="0" dirty="0" smtClean="0"/>
              <a:t> we have the inclined D2 anticline deforming the isoclines south of Smith Pond, with Bethlehem Gneiss above. When we undo the D2 anticline, we see that the isocline pair suggests minor folds on the limb of a bigger syncline opening downwards.</a:t>
            </a:r>
          </a:p>
          <a:p>
            <a:r>
              <a:rPr lang="en-US" baseline="0" dirty="0" smtClean="0"/>
              <a:t>Now we can </a:t>
            </a:r>
            <a:r>
              <a:rPr lang="en-US" baseline="0" dirty="0" err="1" smtClean="0"/>
              <a:t>retrodeform</a:t>
            </a:r>
            <a:r>
              <a:rPr lang="en-US" baseline="0" dirty="0" smtClean="0"/>
              <a:t> the dome-stage overturning, and add labels.  The Garnet Hill syncline opens toward the west.</a:t>
            </a:r>
          </a:p>
        </p:txBody>
      </p:sp>
      <p:sp>
        <p:nvSpPr>
          <p:cNvPr id="4" name="Slide Number Placeholder 3"/>
          <p:cNvSpPr>
            <a:spLocks noGrp="1"/>
          </p:cNvSpPr>
          <p:nvPr>
            <p:ph type="sldNum" sz="quarter" idx="10"/>
          </p:nvPr>
        </p:nvSpPr>
        <p:spPr/>
        <p:txBody>
          <a:bodyPr/>
          <a:lstStyle/>
          <a:p>
            <a:fld id="{64EBDC27-C440-474C-ABBD-5BA5E8B09376}" type="slidenum">
              <a:rPr lang="en-US" smtClean="0"/>
              <a:t>23</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1103834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Garnet Hill syncline opens</a:t>
            </a:r>
            <a:r>
              <a:rPr lang="en-US" baseline="0" dirty="0" smtClean="0"/>
              <a:t> westward, that suggests that the Cornish nappe must be rooted EAST of the BHA.</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24</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2946975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Rather</a:t>
            </a:r>
            <a:r>
              <a:rPr lang="en-US" baseline="0" dirty="0" smtClean="0"/>
              <a:t> than being rooted somehow west of the Garnet Hill syncline.  The link between Littleton and Gile Mountain Formations takes place beneath the Cornish nappe.</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25</a:t>
            </a:fld>
            <a:endParaRPr lang="en-US" dirty="0"/>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735443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now to the north.  The Littleton Formation we’ve just been talking about is continuous on the state map, although intruded by Bethlehem</a:t>
            </a:r>
            <a:r>
              <a:rPr lang="en-US" baseline="0" dirty="0" smtClean="0"/>
              <a:t> Gneiss, all the way to Garnet Hill near Littleton.</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26</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1739142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Moench</a:t>
            </a:r>
            <a:r>
              <a:rPr lang="en-US" baseline="0" dirty="0" smtClean="0"/>
              <a:t> reinterpreted Billings’ Albee Formation as allochthonous Central Maine rocks.  Although the Piermont allochthon DOES exist farther south at Piermont, in the Littleton area most geologists prefer the original Albee assignment.</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27</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654331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smtClean="0"/>
              <a:t>So here we are with Billings’</a:t>
            </a:r>
            <a:r>
              <a:rPr lang="en-US" baseline="0" dirty="0" smtClean="0"/>
              <a:t> classic stratigraphic sequence:  Albee, Ammonoosuc, Clough, Fitch, Littleton. The Walker Mountain syncline is indeed a syncline. </a:t>
            </a:r>
            <a:r>
              <a:rPr lang="en-US" dirty="0" smtClean="0"/>
              <a:t>However,</a:t>
            </a:r>
            <a:r>
              <a:rPr lang="en-US" baseline="0" dirty="0" smtClean="0"/>
              <a:t> the Garnet Hill syncline and its continuation on the downthrown side of the Northey Hill fault is actually an antiform, plunging NE and SW under the older rocks. I propose that it is a D2 fold that deforms a D1 syncline closing downward.  Lets look at this in cross section.</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28</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2093032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cross section through the area from </a:t>
            </a:r>
            <a:r>
              <a:rPr lang="en-US" baseline="0" dirty="0" smtClean="0"/>
              <a:t>the ‘97 state map.  First lets get rid of the Piermont allochthon, a</a:t>
            </a:r>
            <a:r>
              <a:rPr lang="en-US" dirty="0" smtClean="0"/>
              <a:t>nd restore Billings’ interpretation. </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29</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09974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taken a generalized version of the NH state map and simplified it further by focusing on the structural levels in NH.	</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3</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784282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both</a:t>
            </a:r>
            <a:r>
              <a:rPr lang="en-US" baseline="0" dirty="0" smtClean="0"/>
              <a:t> the Walker </a:t>
            </a:r>
            <a:r>
              <a:rPr lang="en-US" baseline="0" dirty="0" err="1" smtClean="0"/>
              <a:t>Mtn</a:t>
            </a:r>
            <a:r>
              <a:rPr lang="en-US" baseline="0" dirty="0" smtClean="0"/>
              <a:t> and Garnet Hill structures are shown as synclines.  But what if Garnet Hill is really an antiform?</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30</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1998251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smtClean="0"/>
              <a:t>Restoring</a:t>
            </a:r>
            <a:r>
              <a:rPr lang="en-US" baseline="0" dirty="0" smtClean="0"/>
              <a:t> motion on the Ammonoosuc fault completes the picture.  </a:t>
            </a:r>
            <a:r>
              <a:rPr lang="en-US" dirty="0" smtClean="0"/>
              <a:t>That allows for a westward-opening</a:t>
            </a:r>
            <a:r>
              <a:rPr lang="en-US" baseline="0" dirty="0" smtClean="0"/>
              <a:t> D1 syncline with the Cornish nappe above it. </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31</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543070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aseline="0" dirty="0" smtClean="0"/>
              <a:t>The Cornish nappe is rooted east of the anticlinorium, under the overriding Fall </a:t>
            </a:r>
            <a:r>
              <a:rPr lang="en-US" baseline="0" dirty="0" err="1" smtClean="0"/>
              <a:t>Mtn</a:t>
            </a:r>
            <a:r>
              <a:rPr lang="en-US" baseline="0" dirty="0" smtClean="0"/>
              <a:t> nappe.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32</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136731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a:t>
            </a:r>
            <a:r>
              <a:rPr lang="en-US" baseline="0" dirty="0" smtClean="0"/>
              <a:t> just been looking at this area near Littleton.  Now we’ll go south to the Skitchewaug area.</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33</a:t>
            </a:fld>
            <a:endParaRPr lang="en-US" dirty="0"/>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768528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smtClean="0"/>
              <a:t>This is where Jim Thompson</a:t>
            </a:r>
            <a:r>
              <a:rPr lang="en-US" baseline="0" dirty="0" smtClean="0"/>
              <a:t> first proposed the Skitchewaug nappe, showing that the Bronson Hill sequence rocks at Skitchewaug Mountain could be part of a nappe rooted here to the east of the Oliverian domes.  Note that the overturned limb lies directly below the Fall Mountain nappe, in a similar position to what I’m proposing for the Cornish nappe near Littleton.  Perhaps they are one and the same structure.</a:t>
            </a:r>
            <a:endParaRPr lang="en-US" dirty="0" smtClean="0"/>
          </a:p>
          <a:p>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34</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2440232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the south of Fall Mountain, Thompson and Rosenfeld proposed the Bernardston </a:t>
            </a:r>
            <a:r>
              <a:rPr lang="en-US" baseline="0" dirty="0" smtClean="0"/>
              <a:t>nappe (blue) between the </a:t>
            </a:r>
            <a:r>
              <a:rPr lang="en-US" baseline="0" dirty="0" err="1" smtClean="0"/>
              <a:t>authochthonous</a:t>
            </a:r>
            <a:r>
              <a:rPr lang="en-US" baseline="0" dirty="0" smtClean="0"/>
              <a:t> rocks (in pink) and the </a:t>
            </a:r>
            <a:r>
              <a:rPr lang="en-US" baseline="0" dirty="0" smtClean="0"/>
              <a:t>Skitchewaug </a:t>
            </a:r>
            <a:r>
              <a:rPr lang="en-US" baseline="0" dirty="0" smtClean="0"/>
              <a:t>nappe (in red).</a:t>
            </a:r>
            <a:endParaRPr lang="en-US" baseline="0" dirty="0" smtClean="0"/>
          </a:p>
          <a:p>
            <a:r>
              <a:rPr lang="en-US" baseline="0" dirty="0" smtClean="0"/>
              <a:t>Its map pattern is a strange elongated body of supposed Partridge Formation with Littleton on either side.  Since Littleton and Partridge are hard to tell apart, the argument hinges on metavolcanic horizons.   I’ve often wondered if the volcanics interpreted as Partridge might actually belong to the Littleton.  We sampled a felsic volcanic at Watkins Hill for dating.	</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35</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2066529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initial</a:t>
            </a:r>
            <a:r>
              <a:rPr lang="en-US" baseline="0" dirty="0" smtClean="0"/>
              <a:t> results suggest an Ordovician age.  </a:t>
            </a:r>
            <a:r>
              <a:rPr lang="en-US" dirty="0" smtClean="0"/>
              <a:t>So</a:t>
            </a:r>
            <a:r>
              <a:rPr lang="en-US" baseline="0" dirty="0" smtClean="0"/>
              <a:t> far only 5 zircons from the Watkins Hill sample have been analyzed.   Three of the grains yield a weighted mean age of around 448 Ma. T</a:t>
            </a:r>
            <a:r>
              <a:rPr lang="en-US" dirty="0" smtClean="0"/>
              <a:t>he other two grains yielded older and younger ages, which are currently interpreted as reflecting inheritance and younger metamorphic rims. </a:t>
            </a:r>
            <a:r>
              <a:rPr lang="en-US" baseline="0" dirty="0" smtClean="0"/>
              <a:t> More grains from this sample are being selected as we speak, and further work may be done on individual grains to refine our understanding.  So again, stay tuned:  we are just beginning to unscramble the eggs.</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36</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638745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caption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37</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292581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nappes were emplaced during the Acadian Orogeny, stacking hot rocks onto cooler rocks and setting up conditions for inverted metamorphic isograds in western</a:t>
            </a:r>
            <a:r>
              <a:rPr lang="en-US" baseline="0" dirty="0" smtClean="0"/>
              <a:t> NH.  Nappes in the Bronson Hill sequence, in purple, were displaced west over the Vermont sequence, in blue; above that the Monadnock sequence and Bethlehem gneiss were displaced westward along the Brennan Hill thrust as the Fall </a:t>
            </a:r>
            <a:r>
              <a:rPr lang="en-US" baseline="0" dirty="0" err="1" smtClean="0"/>
              <a:t>Mtn</a:t>
            </a:r>
            <a:r>
              <a:rPr lang="en-US" baseline="0" dirty="0" smtClean="0"/>
              <a:t> nappe and Piermont allochthon.  And finally the Central Maine sequence and Kinsman granite were emplaced above all that.  Deformation by </a:t>
            </a:r>
            <a:r>
              <a:rPr lang="en-US" baseline="0" dirty="0" err="1" smtClean="0"/>
              <a:t>backfolds</a:t>
            </a:r>
            <a:r>
              <a:rPr lang="en-US" baseline="0" dirty="0" smtClean="0"/>
              <a:t> and domes makes for a very complicated map pattern.</a:t>
            </a:r>
          </a:p>
          <a:p>
            <a:endParaRPr lang="en-US" baseline="0" dirty="0" smtClean="0"/>
          </a:p>
          <a:p>
            <a:r>
              <a:rPr lang="en-US" baseline="0" dirty="0" smtClean="0"/>
              <a:t>We’ll start our discussion in this area of West-Central New Hampshire near Enfield.</a:t>
            </a:r>
            <a:endParaRPr lang="en-US" dirty="0"/>
          </a:p>
        </p:txBody>
      </p:sp>
      <p:sp>
        <p:nvSpPr>
          <p:cNvPr id="4" name="Slide Number Placeholder 3"/>
          <p:cNvSpPr>
            <a:spLocks noGrp="1"/>
          </p:cNvSpPr>
          <p:nvPr>
            <p:ph type="sldNum" sz="quarter" idx="10"/>
          </p:nvPr>
        </p:nvSpPr>
        <p:spPr/>
        <p:txBody>
          <a:bodyPr/>
          <a:lstStyle/>
          <a:p>
            <a:fld id="{AB32A20E-5E22-4F7A-B624-6A27F1217992}" type="slidenum">
              <a:rPr lang="en-US" smtClean="0"/>
              <a:t>4</a:t>
            </a:fld>
            <a:endParaRPr lang="en-US" dirty="0"/>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482725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here’s the Cornish nappe and Bronson Hill anticlinorium, displaced by late steep faults:</a:t>
            </a:r>
            <a:r>
              <a:rPr lang="en-US" dirty="0" smtClean="0"/>
              <a:t> the Lake Morey fault,</a:t>
            </a:r>
            <a:r>
              <a:rPr lang="en-US" baseline="0" dirty="0" smtClean="0"/>
              <a:t> the Ammonoosuc fault,</a:t>
            </a:r>
            <a:r>
              <a:rPr lang="en-US" dirty="0" smtClean="0"/>
              <a:t> the Northey Hill shear zone, and the Grantham fault.  In</a:t>
            </a:r>
            <a:r>
              <a:rPr lang="en-US" baseline="0" dirty="0" smtClean="0"/>
              <a:t> gray are the Oliverian domes:  the Lebanon dome, Mascoma dome and Croydon dome.  Here in the axial depression between two domes we have a flap of the overlying Bethlehem Gneiss preserved above deformed rocks of the Bronson Hill sequence.  Now we’ll zoom in to that area.</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5</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241371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Overlying the south end of the Mascoma dome, Chapman</a:t>
            </a:r>
            <a:r>
              <a:rPr lang="en-US" baseline="0" dirty="0" smtClean="0"/>
              <a:t> mapped all the area around Smith Pond as Clough Quartzite, with Fitch and Littleton to the west, and nearly flat-lying Bethlehem Gneiss overlying them to the south.</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6</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292710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a:t>
            </a:r>
            <a:r>
              <a:rPr lang="en-US" dirty="0" smtClean="0"/>
              <a:t>ypical massive quartz conglomerate in the Clough.</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7</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238654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Other facies </a:t>
            </a:r>
            <a:r>
              <a:rPr lang="en-US" dirty="0" smtClean="0"/>
              <a:t>are more</a:t>
            </a:r>
            <a:r>
              <a:rPr lang="en-US" baseline="0" dirty="0" smtClean="0"/>
              <a:t> thinly bedded.</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8</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388927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also sillimanite schists within the Clough, which tend to be much more aluminous than those in the</a:t>
            </a:r>
            <a:r>
              <a:rPr lang="en-US" baseline="0" dirty="0" smtClean="0"/>
              <a:t> Littleton.</a:t>
            </a:r>
            <a:endParaRPr lang="en-US" dirty="0"/>
          </a:p>
        </p:txBody>
      </p:sp>
      <p:sp>
        <p:nvSpPr>
          <p:cNvPr id="4" name="Slide Number Placeholder 3"/>
          <p:cNvSpPr>
            <a:spLocks noGrp="1"/>
          </p:cNvSpPr>
          <p:nvPr>
            <p:ph type="sldNum" sz="quarter" idx="10"/>
          </p:nvPr>
        </p:nvSpPr>
        <p:spPr/>
        <p:txBody>
          <a:bodyPr/>
          <a:lstStyle/>
          <a:p>
            <a:fld id="{64EBDC27-C440-474C-ABBD-5BA5E8B09376}" type="slidenum">
              <a:rPr lang="en-US" smtClean="0"/>
              <a:t>9</a:t>
            </a:fld>
            <a:endParaRPr lang="en-US"/>
          </a:p>
        </p:txBody>
      </p:sp>
      <p:sp>
        <p:nvSpPr>
          <p:cNvPr id="5" name="Header Placeholder 4"/>
          <p:cNvSpPr>
            <a:spLocks noGrp="1"/>
          </p:cNvSpPr>
          <p:nvPr>
            <p:ph type="hdr" sz="quarter" idx="11"/>
          </p:nvPr>
        </p:nvSpPr>
        <p:spPr/>
        <p:txBody>
          <a:bodyPr/>
          <a:lstStyle/>
          <a:p>
            <a:r>
              <a:rPr lang="fr-FR" smtClean="0"/>
              <a:t>NE GSA 2018 Thompson &amp; Strauss</a:t>
            </a:r>
            <a:endParaRPr lang="en-US"/>
          </a:p>
        </p:txBody>
      </p:sp>
    </p:spTree>
    <p:extLst>
      <p:ext uri="{BB962C8B-B14F-4D97-AF65-F5344CB8AC3E}">
        <p14:creationId xmlns:p14="http://schemas.microsoft.com/office/powerpoint/2010/main" val="898184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649A9E-F886-437C-A2DC-E4EC8BBAF876}" type="datetimeFigureOut">
              <a:rPr lang="en-US" smtClean="0"/>
              <a:t>3/17/2018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F5F9A-D07B-46D0-A119-648EAF7951BA}" type="slidenum">
              <a:rPr lang="en-US" smtClean="0"/>
              <a:t>‹#›</a:t>
            </a:fld>
            <a:endParaRPr lang="en-US"/>
          </a:p>
        </p:txBody>
      </p:sp>
    </p:spTree>
    <p:extLst>
      <p:ext uri="{BB962C8B-B14F-4D97-AF65-F5344CB8AC3E}">
        <p14:creationId xmlns:p14="http://schemas.microsoft.com/office/powerpoint/2010/main" val="1516816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649A9E-F886-437C-A2DC-E4EC8BBAF876}" type="datetimeFigureOut">
              <a:rPr lang="en-US" smtClean="0"/>
              <a:t>3/17/2018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F5F9A-D07B-46D0-A119-648EAF7951BA}" type="slidenum">
              <a:rPr lang="en-US" smtClean="0"/>
              <a:t>‹#›</a:t>
            </a:fld>
            <a:endParaRPr lang="en-US"/>
          </a:p>
        </p:txBody>
      </p:sp>
    </p:spTree>
    <p:extLst>
      <p:ext uri="{BB962C8B-B14F-4D97-AF65-F5344CB8AC3E}">
        <p14:creationId xmlns:p14="http://schemas.microsoft.com/office/powerpoint/2010/main" val="3764564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649A9E-F886-437C-A2DC-E4EC8BBAF876}" type="datetimeFigureOut">
              <a:rPr lang="en-US" smtClean="0"/>
              <a:t>3/17/2018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F5F9A-D07B-46D0-A119-648EAF7951BA}" type="slidenum">
              <a:rPr lang="en-US" smtClean="0"/>
              <a:t>‹#›</a:t>
            </a:fld>
            <a:endParaRPr lang="en-US"/>
          </a:p>
        </p:txBody>
      </p:sp>
    </p:spTree>
    <p:extLst>
      <p:ext uri="{BB962C8B-B14F-4D97-AF65-F5344CB8AC3E}">
        <p14:creationId xmlns:p14="http://schemas.microsoft.com/office/powerpoint/2010/main" val="48306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649A9E-F886-437C-A2DC-E4EC8BBAF876}" type="datetimeFigureOut">
              <a:rPr lang="en-US" smtClean="0"/>
              <a:t>3/17/2018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F5F9A-D07B-46D0-A119-648EAF7951BA}" type="slidenum">
              <a:rPr lang="en-US" smtClean="0"/>
              <a:t>‹#›</a:t>
            </a:fld>
            <a:endParaRPr lang="en-US"/>
          </a:p>
        </p:txBody>
      </p:sp>
    </p:spTree>
    <p:extLst>
      <p:ext uri="{BB962C8B-B14F-4D97-AF65-F5344CB8AC3E}">
        <p14:creationId xmlns:p14="http://schemas.microsoft.com/office/powerpoint/2010/main" val="394498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649A9E-F886-437C-A2DC-E4EC8BBAF876}" type="datetimeFigureOut">
              <a:rPr lang="en-US" smtClean="0"/>
              <a:t>3/17/2018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F5F9A-D07B-46D0-A119-648EAF7951BA}" type="slidenum">
              <a:rPr lang="en-US" smtClean="0"/>
              <a:t>‹#›</a:t>
            </a:fld>
            <a:endParaRPr lang="en-US"/>
          </a:p>
        </p:txBody>
      </p:sp>
    </p:spTree>
    <p:extLst>
      <p:ext uri="{BB962C8B-B14F-4D97-AF65-F5344CB8AC3E}">
        <p14:creationId xmlns:p14="http://schemas.microsoft.com/office/powerpoint/2010/main" val="200573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5649A9E-F886-437C-A2DC-E4EC8BBAF876}" type="datetimeFigureOut">
              <a:rPr lang="en-US" smtClean="0"/>
              <a:t>3/17/2018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4F5F9A-D07B-46D0-A119-648EAF7951BA}" type="slidenum">
              <a:rPr lang="en-US" smtClean="0"/>
              <a:t>‹#›</a:t>
            </a:fld>
            <a:endParaRPr lang="en-US"/>
          </a:p>
        </p:txBody>
      </p:sp>
    </p:spTree>
    <p:extLst>
      <p:ext uri="{BB962C8B-B14F-4D97-AF65-F5344CB8AC3E}">
        <p14:creationId xmlns:p14="http://schemas.microsoft.com/office/powerpoint/2010/main" val="3762783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649A9E-F886-437C-A2DC-E4EC8BBAF876}" type="datetimeFigureOut">
              <a:rPr lang="en-US" smtClean="0"/>
              <a:t>3/17/2018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4F5F9A-D07B-46D0-A119-648EAF7951BA}" type="slidenum">
              <a:rPr lang="en-US" smtClean="0"/>
              <a:t>‹#›</a:t>
            </a:fld>
            <a:endParaRPr lang="en-US"/>
          </a:p>
        </p:txBody>
      </p:sp>
    </p:spTree>
    <p:extLst>
      <p:ext uri="{BB962C8B-B14F-4D97-AF65-F5344CB8AC3E}">
        <p14:creationId xmlns:p14="http://schemas.microsoft.com/office/powerpoint/2010/main" val="198772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5649A9E-F886-437C-A2DC-E4EC8BBAF876}" type="datetimeFigureOut">
              <a:rPr lang="en-US" smtClean="0"/>
              <a:t>3/17/2018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4F5F9A-D07B-46D0-A119-648EAF7951BA}" type="slidenum">
              <a:rPr lang="en-US" smtClean="0"/>
              <a:t>‹#›</a:t>
            </a:fld>
            <a:endParaRPr lang="en-US"/>
          </a:p>
        </p:txBody>
      </p:sp>
    </p:spTree>
    <p:extLst>
      <p:ext uri="{BB962C8B-B14F-4D97-AF65-F5344CB8AC3E}">
        <p14:creationId xmlns:p14="http://schemas.microsoft.com/office/powerpoint/2010/main" val="682669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49A9E-F886-437C-A2DC-E4EC8BBAF876}" type="datetimeFigureOut">
              <a:rPr lang="en-US" smtClean="0"/>
              <a:t>3/17/2018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4F5F9A-D07B-46D0-A119-648EAF7951BA}" type="slidenum">
              <a:rPr lang="en-US" smtClean="0"/>
              <a:t>‹#›</a:t>
            </a:fld>
            <a:endParaRPr lang="en-US"/>
          </a:p>
        </p:txBody>
      </p:sp>
    </p:spTree>
    <p:extLst>
      <p:ext uri="{BB962C8B-B14F-4D97-AF65-F5344CB8AC3E}">
        <p14:creationId xmlns:p14="http://schemas.microsoft.com/office/powerpoint/2010/main" val="1433309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649A9E-F886-437C-A2DC-E4EC8BBAF876}" type="datetimeFigureOut">
              <a:rPr lang="en-US" smtClean="0"/>
              <a:t>3/17/2018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4F5F9A-D07B-46D0-A119-648EAF7951BA}" type="slidenum">
              <a:rPr lang="en-US" smtClean="0"/>
              <a:t>‹#›</a:t>
            </a:fld>
            <a:endParaRPr lang="en-US"/>
          </a:p>
        </p:txBody>
      </p:sp>
    </p:spTree>
    <p:extLst>
      <p:ext uri="{BB962C8B-B14F-4D97-AF65-F5344CB8AC3E}">
        <p14:creationId xmlns:p14="http://schemas.microsoft.com/office/powerpoint/2010/main" val="58606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649A9E-F886-437C-A2DC-E4EC8BBAF876}" type="datetimeFigureOut">
              <a:rPr lang="en-US" smtClean="0"/>
              <a:t>3/17/2018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4F5F9A-D07B-46D0-A119-648EAF7951BA}" type="slidenum">
              <a:rPr lang="en-US" smtClean="0"/>
              <a:t>‹#›</a:t>
            </a:fld>
            <a:endParaRPr lang="en-US"/>
          </a:p>
        </p:txBody>
      </p:sp>
    </p:spTree>
    <p:extLst>
      <p:ext uri="{BB962C8B-B14F-4D97-AF65-F5344CB8AC3E}">
        <p14:creationId xmlns:p14="http://schemas.microsoft.com/office/powerpoint/2010/main" val="792953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49A9E-F886-437C-A2DC-E4EC8BBAF876}" type="datetimeFigureOut">
              <a:rPr lang="en-US" smtClean="0"/>
              <a:t>3/17/2018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F5F9A-D07B-46D0-A119-648EAF7951BA}" type="slidenum">
              <a:rPr lang="en-US" smtClean="0"/>
              <a:t>‹#›</a:t>
            </a:fld>
            <a:endParaRPr lang="en-US"/>
          </a:p>
        </p:txBody>
      </p:sp>
    </p:spTree>
    <p:extLst>
      <p:ext uri="{BB962C8B-B14F-4D97-AF65-F5344CB8AC3E}">
        <p14:creationId xmlns:p14="http://schemas.microsoft.com/office/powerpoint/2010/main" val="19395989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notesSlide" Target="../notesSlides/notesSlide17.xml"/><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23.emf"/><Relationship Id="rId2" Type="http://schemas.openxmlformats.org/officeDocument/2006/relationships/slideLayout" Target="../slideLayouts/slideLayout7.xml"/><Relationship Id="rId16" Type="http://schemas.openxmlformats.org/officeDocument/2006/relationships/oleObject" Target="../embeddings/oleObject2.bin"/><Relationship Id="rId1" Type="http://schemas.openxmlformats.org/officeDocument/2006/relationships/vmlDrawing" Target="../drawings/vmlDrawing1.v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22.emf"/><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6.xml"/><Relationship Id="rId7" Type="http://schemas.openxmlformats.org/officeDocument/2006/relationships/image" Target="../media/image49.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8.emf"/><Relationship Id="rId4" Type="http://schemas.openxmlformats.org/officeDocument/2006/relationships/oleObject" Target="../embeddings/oleObject3.bin"/><Relationship Id="rId9" Type="http://schemas.openxmlformats.org/officeDocument/2006/relationships/image" Target="../media/image50.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1434" y="2859741"/>
            <a:ext cx="2958353" cy="523220"/>
          </a:xfrm>
          <a:prstGeom prst="rect">
            <a:avLst/>
          </a:prstGeom>
          <a:noFill/>
        </p:spPr>
        <p:txBody>
          <a:bodyPr wrap="square" rtlCol="0">
            <a:spAutoFit/>
          </a:bodyPr>
          <a:lstStyle/>
          <a:p>
            <a:r>
              <a:rPr lang="en-US" sz="2800" dirty="0" smtClean="0"/>
              <a:t>TITLE SLIDE</a:t>
            </a:r>
            <a:endParaRPr lang="en-US"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964"/>
            <a:ext cx="9144000" cy="6858000"/>
          </a:xfrm>
          <a:prstGeom prst="rect">
            <a:avLst/>
          </a:prstGeom>
          <a:ln w="12700">
            <a:solidFill>
              <a:schemeClr val="bg1"/>
            </a:solidFill>
          </a:ln>
        </p:spPr>
      </p:pic>
      <p:sp>
        <p:nvSpPr>
          <p:cNvPr id="4" name="Rectangle 3"/>
          <p:cNvSpPr/>
          <p:nvPr/>
        </p:nvSpPr>
        <p:spPr>
          <a:xfrm>
            <a:off x="3048000" y="0"/>
            <a:ext cx="6096000" cy="1676741"/>
          </a:xfrm>
          <a:prstGeom prst="rect">
            <a:avLst/>
          </a:prstGeom>
          <a:solidFill>
            <a:schemeClr val="bg2">
              <a:lumMod val="20000"/>
              <a:lumOff val="80000"/>
            </a:schemeClr>
          </a:solidFill>
          <a:ln w="12700">
            <a:solidFill>
              <a:schemeClr val="bg1"/>
            </a:solidFill>
          </a:ln>
        </p:spPr>
        <p:txBody>
          <a:bodyPr>
            <a:spAutoFit/>
          </a:bodyPr>
          <a:lstStyle/>
          <a:p>
            <a:pPr>
              <a:lnSpc>
                <a:spcPct val="107000"/>
              </a:lnSpc>
              <a:spcAft>
                <a:spcPts val="8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REEVALUATION AFTER 50 YEARS OF NAPPES IN WESTERN NEW HAMPSHIRE:  ARE THE SKITCHEWAUG AND CORNISH NAPPES ONE AND THE </a:t>
            </a:r>
            <a:r>
              <a:rPr lang="en-US"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SAME?  </a:t>
            </a:r>
          </a:p>
          <a:p>
            <a:pPr algn="ctr">
              <a:lnSpc>
                <a:spcPct val="107000"/>
              </a:lnSpc>
            </a:pPr>
            <a:r>
              <a:rPr lang="en-US"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Peter J. Thompson and Justin V. Strauss</a:t>
            </a:r>
          </a:p>
          <a:p>
            <a:pPr algn="ctr">
              <a:lnSpc>
                <a:spcPct val="107000"/>
              </a:lnSpc>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a:t>
            </a:r>
            <a:r>
              <a:rPr lang="en-US"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ith help from Edward Meyer</a:t>
            </a:r>
          </a:p>
        </p:txBody>
      </p:sp>
      <p:sp>
        <p:nvSpPr>
          <p:cNvPr id="5" name="Rectangle 4"/>
          <p:cNvSpPr/>
          <p:nvPr/>
        </p:nvSpPr>
        <p:spPr>
          <a:xfrm>
            <a:off x="3048000" y="5299270"/>
            <a:ext cx="6096000" cy="646331"/>
          </a:xfrm>
          <a:prstGeom prst="rect">
            <a:avLst/>
          </a:prstGeom>
          <a:solidFill>
            <a:schemeClr val="bg2">
              <a:lumMod val="20000"/>
              <a:lumOff val="80000"/>
            </a:schemeClr>
          </a:solidFill>
          <a:ln w="12700">
            <a:solidFill>
              <a:schemeClr val="bg1"/>
            </a:solidFill>
          </a:ln>
        </p:spPr>
        <p:txBody>
          <a:bodyPr>
            <a:spAutoFit/>
          </a:bodyPr>
          <a:lstStyle/>
          <a:p>
            <a:pPr algn="ctr"/>
            <a:r>
              <a:rPr lang="en-US" dirty="0" smtClean="0">
                <a:solidFill>
                  <a:schemeClr val="bg1"/>
                </a:solidFill>
              </a:rPr>
              <a:t>Mapping supported </a:t>
            </a:r>
            <a:r>
              <a:rPr lang="en-US" dirty="0">
                <a:solidFill>
                  <a:schemeClr val="bg1"/>
                </a:solidFill>
              </a:rPr>
              <a:t>by </a:t>
            </a:r>
            <a:r>
              <a:rPr lang="en-US" dirty="0" err="1">
                <a:solidFill>
                  <a:schemeClr val="bg1"/>
                </a:solidFill>
              </a:rPr>
              <a:t>Statemap</a:t>
            </a:r>
            <a:r>
              <a:rPr lang="en-US" dirty="0">
                <a:solidFill>
                  <a:schemeClr val="bg1"/>
                </a:solidFill>
              </a:rPr>
              <a:t> 2016,</a:t>
            </a:r>
          </a:p>
          <a:p>
            <a:pPr algn="ctr"/>
            <a:r>
              <a:rPr lang="en-US" dirty="0">
                <a:solidFill>
                  <a:schemeClr val="bg1"/>
                </a:solidFill>
              </a:rPr>
              <a:t>USGS and New Hampshire Geological Survey</a:t>
            </a:r>
          </a:p>
        </p:txBody>
      </p:sp>
    </p:spTree>
    <p:extLst>
      <p:ext uri="{BB962C8B-B14F-4D97-AF65-F5344CB8AC3E}">
        <p14:creationId xmlns:p14="http://schemas.microsoft.com/office/powerpoint/2010/main" val="2936832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61852" y="3616037"/>
            <a:ext cx="4543312" cy="923330"/>
          </a:xfrm>
          <a:prstGeom prst="rect">
            <a:avLst/>
          </a:prstGeom>
          <a:noFill/>
        </p:spPr>
        <p:txBody>
          <a:bodyPr wrap="square" rtlCol="0">
            <a:spAutoFit/>
          </a:bodyPr>
          <a:lstStyle/>
          <a:p>
            <a:r>
              <a:rPr lang="en-US" dirty="0" smtClean="0"/>
              <a:t>Smith Pond area</a:t>
            </a:r>
          </a:p>
          <a:p>
            <a:r>
              <a:rPr lang="en-US" dirty="0" smtClean="0"/>
              <a:t>Thompson, J.B., Jr., 1988 </a:t>
            </a:r>
          </a:p>
          <a:p>
            <a:r>
              <a:rPr lang="en-US" dirty="0" smtClean="0"/>
              <a:t>and Lyons et al., 1997</a:t>
            </a:r>
          </a:p>
        </p:txBody>
      </p:sp>
      <p:grpSp>
        <p:nvGrpSpPr>
          <p:cNvPr id="10" name="Group 9"/>
          <p:cNvGrpSpPr/>
          <p:nvPr/>
        </p:nvGrpSpPr>
        <p:grpSpPr>
          <a:xfrm>
            <a:off x="2744187" y="-142507"/>
            <a:ext cx="6257309" cy="7154878"/>
            <a:chOff x="2649185" y="-285008"/>
            <a:chExt cx="6257309" cy="715487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185" y="-267892"/>
              <a:ext cx="6186060" cy="7137762"/>
            </a:xfrm>
            <a:prstGeom prst="rect">
              <a:avLst/>
            </a:prstGeom>
            <a:ln>
              <a:solidFill>
                <a:schemeClr val="bg1"/>
              </a:solidFill>
            </a:ln>
          </p:spPr>
        </p:pic>
        <p:sp>
          <p:nvSpPr>
            <p:cNvPr id="8" name="Rectangle 7"/>
            <p:cNvSpPr/>
            <p:nvPr/>
          </p:nvSpPr>
          <p:spPr>
            <a:xfrm>
              <a:off x="7813964" y="-285008"/>
              <a:ext cx="1092530" cy="7143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2585823" y="6264232"/>
            <a:ext cx="5381564" cy="605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482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2861" y="3429000"/>
            <a:ext cx="2305721" cy="646331"/>
          </a:xfrm>
          <a:prstGeom prst="rect">
            <a:avLst/>
          </a:prstGeom>
          <a:noFill/>
        </p:spPr>
        <p:txBody>
          <a:bodyPr wrap="square" rtlCol="0">
            <a:spAutoFit/>
          </a:bodyPr>
          <a:lstStyle/>
          <a:p>
            <a:r>
              <a:rPr lang="en-US" dirty="0" smtClean="0"/>
              <a:t>Smith Pond area</a:t>
            </a:r>
          </a:p>
          <a:p>
            <a:r>
              <a:rPr lang="en-US" dirty="0" smtClean="0"/>
              <a:t>Thompson, P.J.,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790" y="-201878"/>
            <a:ext cx="5052548" cy="6092040"/>
          </a:xfrm>
          <a:prstGeom prst="rect">
            <a:avLst/>
          </a:prstGeom>
        </p:spPr>
      </p:pic>
    </p:spTree>
    <p:extLst>
      <p:ext uri="{BB962C8B-B14F-4D97-AF65-F5344CB8AC3E}">
        <p14:creationId xmlns:p14="http://schemas.microsoft.com/office/powerpoint/2010/main" val="640915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299" y="6550"/>
            <a:ext cx="10086938" cy="6922008"/>
          </a:xfrm>
          <a:prstGeom prst="rect">
            <a:avLst/>
          </a:prstGeom>
        </p:spPr>
      </p:pic>
      <p:sp>
        <p:nvSpPr>
          <p:cNvPr id="21" name="TextBox 20"/>
          <p:cNvSpPr txBox="1"/>
          <p:nvPr/>
        </p:nvSpPr>
        <p:spPr>
          <a:xfrm rot="18024723">
            <a:off x="3031233" y="2389825"/>
            <a:ext cx="958854" cy="369332"/>
          </a:xfrm>
          <a:prstGeom prst="rect">
            <a:avLst/>
          </a:prstGeom>
          <a:noFill/>
        </p:spPr>
        <p:txBody>
          <a:bodyPr wrap="square" rtlCol="0">
            <a:spAutoFit/>
          </a:bodyPr>
          <a:lstStyle/>
          <a:p>
            <a:r>
              <a:rPr lang="en-US" dirty="0" smtClean="0">
                <a:solidFill>
                  <a:schemeClr val="bg1"/>
                </a:solidFill>
              </a:rPr>
              <a:t>biotite</a:t>
            </a:r>
            <a:endParaRPr lang="en-US" dirty="0">
              <a:solidFill>
                <a:schemeClr val="bg1"/>
              </a:solidFill>
            </a:endParaRPr>
          </a:p>
        </p:txBody>
      </p:sp>
      <p:sp>
        <p:nvSpPr>
          <p:cNvPr id="14" name="Arc 13"/>
          <p:cNvSpPr/>
          <p:nvPr/>
        </p:nvSpPr>
        <p:spPr>
          <a:xfrm rot="2257260">
            <a:off x="-600172" y="-725309"/>
            <a:ext cx="4007239" cy="6469953"/>
          </a:xfrm>
          <a:prstGeom prst="arc">
            <a:avLst>
              <a:gd name="adj1" fmla="val 15732360"/>
              <a:gd name="adj2" fmla="val 0"/>
            </a:avLst>
          </a:prstGeom>
          <a:noFill/>
          <a:ln w="127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rot="18024723">
            <a:off x="3212872" y="2658521"/>
            <a:ext cx="885897" cy="369332"/>
          </a:xfrm>
          <a:prstGeom prst="rect">
            <a:avLst/>
          </a:prstGeom>
          <a:noFill/>
        </p:spPr>
        <p:txBody>
          <a:bodyPr wrap="square" rtlCol="0">
            <a:spAutoFit/>
          </a:bodyPr>
          <a:lstStyle/>
          <a:p>
            <a:r>
              <a:rPr lang="en-US" dirty="0" smtClean="0">
                <a:solidFill>
                  <a:schemeClr val="bg1"/>
                </a:solidFill>
              </a:rPr>
              <a:t>garnet</a:t>
            </a:r>
            <a:endParaRPr lang="en-US" dirty="0">
              <a:solidFill>
                <a:schemeClr val="bg1"/>
              </a:solidFill>
            </a:endParaRPr>
          </a:p>
        </p:txBody>
      </p:sp>
      <p:sp>
        <p:nvSpPr>
          <p:cNvPr id="16" name="TextBox 15"/>
          <p:cNvSpPr txBox="1"/>
          <p:nvPr/>
        </p:nvSpPr>
        <p:spPr>
          <a:xfrm rot="18024723">
            <a:off x="1577148" y="4496535"/>
            <a:ext cx="958854" cy="369332"/>
          </a:xfrm>
          <a:prstGeom prst="rect">
            <a:avLst/>
          </a:prstGeom>
          <a:noFill/>
        </p:spPr>
        <p:txBody>
          <a:bodyPr wrap="square" rtlCol="0">
            <a:spAutoFit/>
          </a:bodyPr>
          <a:lstStyle/>
          <a:p>
            <a:r>
              <a:rPr lang="en-US" dirty="0" smtClean="0">
                <a:solidFill>
                  <a:schemeClr val="bg1"/>
                </a:solidFill>
              </a:rPr>
              <a:t>chlorite</a:t>
            </a:r>
            <a:endParaRPr lang="en-US" dirty="0">
              <a:solidFill>
                <a:schemeClr val="bg1"/>
              </a:solidFill>
            </a:endParaRPr>
          </a:p>
        </p:txBody>
      </p:sp>
      <p:sp>
        <p:nvSpPr>
          <p:cNvPr id="17" name="TextBox 16"/>
          <p:cNvSpPr txBox="1"/>
          <p:nvPr/>
        </p:nvSpPr>
        <p:spPr>
          <a:xfrm rot="18024723">
            <a:off x="1766707" y="4538897"/>
            <a:ext cx="1364507" cy="369332"/>
          </a:xfrm>
          <a:prstGeom prst="rect">
            <a:avLst/>
          </a:prstGeom>
          <a:noFill/>
        </p:spPr>
        <p:txBody>
          <a:bodyPr wrap="square" rtlCol="0">
            <a:spAutoFit/>
          </a:bodyPr>
          <a:lstStyle/>
          <a:p>
            <a:r>
              <a:rPr lang="en-US" dirty="0" smtClean="0">
                <a:solidFill>
                  <a:schemeClr val="bg1"/>
                </a:solidFill>
              </a:rPr>
              <a:t>hornblende</a:t>
            </a:r>
            <a:endParaRPr lang="en-US" dirty="0">
              <a:solidFill>
                <a:schemeClr val="bg1"/>
              </a:solidFill>
            </a:endParaRPr>
          </a:p>
        </p:txBody>
      </p:sp>
      <p:sp>
        <p:nvSpPr>
          <p:cNvPr id="18" name="TextBox 17"/>
          <p:cNvSpPr txBox="1"/>
          <p:nvPr/>
        </p:nvSpPr>
        <p:spPr>
          <a:xfrm rot="18135219">
            <a:off x="7818186" y="3547835"/>
            <a:ext cx="1333743" cy="369332"/>
          </a:xfrm>
          <a:prstGeom prst="rect">
            <a:avLst/>
          </a:prstGeom>
          <a:noFill/>
        </p:spPr>
        <p:txBody>
          <a:bodyPr wrap="square" rtlCol="0">
            <a:spAutoFit/>
          </a:bodyPr>
          <a:lstStyle/>
          <a:p>
            <a:r>
              <a:rPr lang="en-US" dirty="0" smtClean="0">
                <a:solidFill>
                  <a:schemeClr val="bg1"/>
                </a:solidFill>
              </a:rPr>
              <a:t>sillimanite</a:t>
            </a:r>
            <a:endParaRPr lang="en-US" dirty="0">
              <a:solidFill>
                <a:schemeClr val="bg1"/>
              </a:solidFill>
            </a:endParaRPr>
          </a:p>
        </p:txBody>
      </p:sp>
      <p:sp>
        <p:nvSpPr>
          <p:cNvPr id="19" name="TextBox 18"/>
          <p:cNvSpPr txBox="1"/>
          <p:nvPr/>
        </p:nvSpPr>
        <p:spPr>
          <a:xfrm rot="17419726">
            <a:off x="7562090" y="2184133"/>
            <a:ext cx="1304965" cy="369332"/>
          </a:xfrm>
          <a:prstGeom prst="rect">
            <a:avLst/>
          </a:prstGeom>
          <a:noFill/>
        </p:spPr>
        <p:txBody>
          <a:bodyPr wrap="square" rtlCol="0">
            <a:spAutoFit/>
          </a:bodyPr>
          <a:lstStyle/>
          <a:p>
            <a:r>
              <a:rPr lang="en-US" dirty="0" smtClean="0">
                <a:solidFill>
                  <a:schemeClr val="bg1"/>
                </a:solidFill>
              </a:rPr>
              <a:t>staurolite</a:t>
            </a:r>
            <a:endParaRPr lang="en-US" dirty="0">
              <a:solidFill>
                <a:schemeClr val="bg1"/>
              </a:solidFill>
            </a:endParaRPr>
          </a:p>
        </p:txBody>
      </p:sp>
      <p:cxnSp>
        <p:nvCxnSpPr>
          <p:cNvPr id="8" name="Straight Connector 7"/>
          <p:cNvCxnSpPr/>
          <p:nvPr/>
        </p:nvCxnSpPr>
        <p:spPr>
          <a:xfrm flipH="1">
            <a:off x="5758004" y="2862558"/>
            <a:ext cx="1792586" cy="4055242"/>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0133" y="2369792"/>
            <a:ext cx="8090495" cy="4562434"/>
            <a:chOff x="-58618" y="2423582"/>
            <a:chExt cx="8090495" cy="4562434"/>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18" y="2423582"/>
              <a:ext cx="6083244" cy="4562434"/>
            </a:xfrm>
            <a:prstGeom prst="rect">
              <a:avLst/>
            </a:prstGeom>
          </p:spPr>
        </p:pic>
        <p:cxnSp>
          <p:nvCxnSpPr>
            <p:cNvPr id="27" name="Straight Arrow Connector 26"/>
            <p:cNvCxnSpPr/>
            <p:nvPr/>
          </p:nvCxnSpPr>
          <p:spPr>
            <a:xfrm flipV="1">
              <a:off x="6024626" y="3205782"/>
              <a:ext cx="1716766" cy="153548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5-Point Star 32"/>
            <p:cNvSpPr/>
            <p:nvPr/>
          </p:nvSpPr>
          <p:spPr>
            <a:xfrm>
              <a:off x="7741392" y="2934178"/>
              <a:ext cx="290485" cy="2716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1873937" y="13640"/>
            <a:ext cx="6139431" cy="3748321"/>
            <a:chOff x="1873937" y="13640"/>
            <a:chExt cx="6139431" cy="3748321"/>
          </a:xfrm>
        </p:grpSpPr>
        <p:grpSp>
          <p:nvGrpSpPr>
            <p:cNvPr id="30" name="Group 29"/>
            <p:cNvGrpSpPr/>
            <p:nvPr/>
          </p:nvGrpSpPr>
          <p:grpSpPr>
            <a:xfrm>
              <a:off x="1873937" y="13640"/>
              <a:ext cx="5923318" cy="3748321"/>
              <a:chOff x="1890716" y="18114"/>
              <a:chExt cx="5923318" cy="3748321"/>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716" y="18114"/>
                <a:ext cx="4997762" cy="3748321"/>
              </a:xfrm>
              <a:prstGeom prst="rect">
                <a:avLst/>
              </a:prstGeom>
            </p:spPr>
          </p:pic>
          <p:cxnSp>
            <p:nvCxnSpPr>
              <p:cNvPr id="25" name="Straight Arrow Connector 24"/>
              <p:cNvCxnSpPr/>
              <p:nvPr/>
            </p:nvCxnSpPr>
            <p:spPr>
              <a:xfrm>
                <a:off x="6888478" y="1873872"/>
                <a:ext cx="925556" cy="4484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5-Point Star 33"/>
            <p:cNvSpPr/>
            <p:nvPr/>
          </p:nvSpPr>
          <p:spPr>
            <a:xfrm>
              <a:off x="7722883" y="2227317"/>
              <a:ext cx="290485" cy="2716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flipV="1">
            <a:off x="7334477" y="2973929"/>
            <a:ext cx="1454521" cy="2351106"/>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617336" y="4395021"/>
            <a:ext cx="1355464" cy="369332"/>
          </a:xfrm>
          <a:prstGeom prst="rect">
            <a:avLst/>
          </a:prstGeom>
          <a:noFill/>
        </p:spPr>
        <p:txBody>
          <a:bodyPr wrap="square" rtlCol="0">
            <a:spAutoFit/>
          </a:bodyPr>
          <a:lstStyle/>
          <a:p>
            <a:r>
              <a:rPr lang="en-US" dirty="0" smtClean="0"/>
              <a:t> </a:t>
            </a:r>
            <a:endParaRPr lang="en-US" dirty="0"/>
          </a:p>
        </p:txBody>
      </p:sp>
      <p:sp>
        <p:nvSpPr>
          <p:cNvPr id="24" name="TextBox 23"/>
          <p:cNvSpPr txBox="1"/>
          <p:nvPr/>
        </p:nvSpPr>
        <p:spPr>
          <a:xfrm>
            <a:off x="9807227" y="4006327"/>
            <a:ext cx="914400" cy="276999"/>
          </a:xfrm>
          <a:prstGeom prst="rect">
            <a:avLst/>
          </a:prstGeom>
          <a:noFill/>
        </p:spPr>
        <p:txBody>
          <a:bodyPr wrap="square" rtlCol="0">
            <a:spAutoFit/>
          </a:bodyPr>
          <a:lstStyle/>
          <a:p>
            <a:r>
              <a:rPr lang="en-US" sz="1200" b="1" i="1" dirty="0" smtClean="0">
                <a:solidFill>
                  <a:schemeClr val="bg1"/>
                </a:solidFill>
              </a:rPr>
              <a:t>Smith Pond</a:t>
            </a:r>
            <a:endParaRPr lang="en-US" sz="1200" b="1" i="1" dirty="0">
              <a:solidFill>
                <a:schemeClr val="bg1"/>
              </a:solidFill>
            </a:endParaRPr>
          </a:p>
        </p:txBody>
      </p:sp>
    </p:spTree>
    <p:extLst>
      <p:ext uri="{BB962C8B-B14F-4D97-AF65-F5344CB8AC3E}">
        <p14:creationId xmlns:p14="http://schemas.microsoft.com/office/powerpoint/2010/main" val="108268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382" y="-4208"/>
            <a:ext cx="10086938" cy="6922008"/>
          </a:xfrm>
          <a:prstGeom prst="rect">
            <a:avLst/>
          </a:prstGeom>
        </p:spPr>
      </p:pic>
      <p:sp>
        <p:nvSpPr>
          <p:cNvPr id="3" name="5-Point Star 2"/>
          <p:cNvSpPr/>
          <p:nvPr/>
        </p:nvSpPr>
        <p:spPr>
          <a:xfrm>
            <a:off x="9736379" y="2612609"/>
            <a:ext cx="290485" cy="2716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p:cNvSpPr/>
          <p:nvPr/>
        </p:nvSpPr>
        <p:spPr>
          <a:xfrm>
            <a:off x="9272182" y="3831810"/>
            <a:ext cx="290485" cy="2716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8002842" y="5418002"/>
            <a:ext cx="290485" cy="2716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9541677" y="3064590"/>
            <a:ext cx="290485" cy="2716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834573" y="4010023"/>
            <a:ext cx="914400" cy="276999"/>
          </a:xfrm>
          <a:prstGeom prst="rect">
            <a:avLst/>
          </a:prstGeom>
          <a:noFill/>
        </p:spPr>
        <p:txBody>
          <a:bodyPr wrap="square" rtlCol="0">
            <a:spAutoFit/>
          </a:bodyPr>
          <a:lstStyle/>
          <a:p>
            <a:r>
              <a:rPr lang="en-US" sz="1200" b="1" i="1" dirty="0" smtClean="0">
                <a:solidFill>
                  <a:schemeClr val="bg1"/>
                </a:solidFill>
              </a:rPr>
              <a:t>Smith Pond</a:t>
            </a:r>
            <a:endParaRPr lang="en-US" sz="1200" b="1" i="1" dirty="0">
              <a:solidFill>
                <a:schemeClr val="bg1"/>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2237" y="11851"/>
            <a:ext cx="6750756" cy="506306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 y="2813144"/>
            <a:ext cx="5393141" cy="4044856"/>
          </a:xfrm>
          <a:prstGeom prst="rect">
            <a:avLst/>
          </a:prstGeom>
        </p:spPr>
      </p:pic>
    </p:spTree>
    <p:extLst>
      <p:ext uri="{BB962C8B-B14F-4D97-AF65-F5344CB8AC3E}">
        <p14:creationId xmlns:p14="http://schemas.microsoft.com/office/powerpoint/2010/main" val="217043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43300"/>
            <a:ext cx="6129337" cy="3352800"/>
          </a:xfrm>
          <a:prstGeom prst="rect">
            <a:avLst/>
          </a:prstGeom>
        </p:spPr>
      </p:pic>
      <p:grpSp>
        <p:nvGrpSpPr>
          <p:cNvPr id="2" name="Group 1"/>
          <p:cNvGrpSpPr/>
          <p:nvPr/>
        </p:nvGrpSpPr>
        <p:grpSpPr>
          <a:xfrm>
            <a:off x="6129337" y="-38100"/>
            <a:ext cx="6184582" cy="6522524"/>
            <a:chOff x="6129337" y="-38100"/>
            <a:chExt cx="6184582" cy="6522524"/>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9337" y="-38100"/>
              <a:ext cx="6029325" cy="3314700"/>
            </a:xfrm>
            <a:prstGeom prst="rect">
              <a:avLst/>
            </a:prstGeom>
          </p:spPr>
        </p:pic>
        <p:sp>
          <p:nvSpPr>
            <p:cNvPr id="9" name="TextBox 8"/>
            <p:cNvSpPr txBox="1"/>
            <p:nvPr/>
          </p:nvSpPr>
          <p:spPr>
            <a:xfrm>
              <a:off x="9200270" y="5838093"/>
              <a:ext cx="3113649" cy="646331"/>
            </a:xfrm>
            <a:prstGeom prst="rect">
              <a:avLst/>
            </a:prstGeom>
            <a:noFill/>
          </p:spPr>
          <p:txBody>
            <a:bodyPr wrap="square" rtlCol="0">
              <a:spAutoFit/>
            </a:bodyPr>
            <a:lstStyle/>
            <a:p>
              <a:r>
                <a:rPr lang="en-US" dirty="0" smtClean="0"/>
                <a:t>Analyses and plots by </a:t>
              </a:r>
            </a:p>
            <a:p>
              <a:r>
                <a:rPr lang="en-US" dirty="0" smtClean="0"/>
                <a:t>Ed Meyer, Dartmouth College.</a:t>
              </a:r>
              <a:endParaRPr lang="en-US" dirty="0"/>
            </a:p>
          </p:txBody>
        </p:sp>
      </p:grpSp>
    </p:spTree>
    <p:extLst>
      <p:ext uri="{BB962C8B-B14F-4D97-AF65-F5344CB8AC3E}">
        <p14:creationId xmlns:p14="http://schemas.microsoft.com/office/powerpoint/2010/main" val="372474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299" y="6550"/>
            <a:ext cx="10086938" cy="6922008"/>
          </a:xfrm>
          <a:prstGeom prst="rect">
            <a:avLst/>
          </a:prstGeom>
        </p:spPr>
      </p:pic>
      <p:sp>
        <p:nvSpPr>
          <p:cNvPr id="21" name="TextBox 20"/>
          <p:cNvSpPr txBox="1"/>
          <p:nvPr/>
        </p:nvSpPr>
        <p:spPr>
          <a:xfrm rot="18024723">
            <a:off x="3031233" y="2389825"/>
            <a:ext cx="958854" cy="369332"/>
          </a:xfrm>
          <a:prstGeom prst="rect">
            <a:avLst/>
          </a:prstGeom>
          <a:noFill/>
        </p:spPr>
        <p:txBody>
          <a:bodyPr wrap="square" rtlCol="0">
            <a:spAutoFit/>
          </a:bodyPr>
          <a:lstStyle/>
          <a:p>
            <a:r>
              <a:rPr lang="en-US" dirty="0" smtClean="0">
                <a:solidFill>
                  <a:schemeClr val="bg1"/>
                </a:solidFill>
              </a:rPr>
              <a:t>biotite</a:t>
            </a:r>
            <a:endParaRPr lang="en-US" dirty="0">
              <a:solidFill>
                <a:schemeClr val="bg1"/>
              </a:solidFill>
            </a:endParaRPr>
          </a:p>
        </p:txBody>
      </p:sp>
      <p:sp>
        <p:nvSpPr>
          <p:cNvPr id="14" name="Arc 13"/>
          <p:cNvSpPr/>
          <p:nvPr/>
        </p:nvSpPr>
        <p:spPr>
          <a:xfrm rot="2257260">
            <a:off x="-600172" y="-725309"/>
            <a:ext cx="4007239" cy="6469953"/>
          </a:xfrm>
          <a:prstGeom prst="arc">
            <a:avLst>
              <a:gd name="adj1" fmla="val 15732360"/>
              <a:gd name="adj2" fmla="val 0"/>
            </a:avLst>
          </a:prstGeom>
          <a:noFill/>
          <a:ln w="127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rot="18024723">
            <a:off x="3212872" y="2658521"/>
            <a:ext cx="885897" cy="369332"/>
          </a:xfrm>
          <a:prstGeom prst="rect">
            <a:avLst/>
          </a:prstGeom>
          <a:noFill/>
        </p:spPr>
        <p:txBody>
          <a:bodyPr wrap="square" rtlCol="0">
            <a:spAutoFit/>
          </a:bodyPr>
          <a:lstStyle/>
          <a:p>
            <a:r>
              <a:rPr lang="en-US" dirty="0" smtClean="0">
                <a:solidFill>
                  <a:schemeClr val="bg1"/>
                </a:solidFill>
              </a:rPr>
              <a:t>garnet</a:t>
            </a:r>
            <a:endParaRPr lang="en-US" dirty="0">
              <a:solidFill>
                <a:schemeClr val="bg1"/>
              </a:solidFill>
            </a:endParaRPr>
          </a:p>
        </p:txBody>
      </p:sp>
      <p:sp>
        <p:nvSpPr>
          <p:cNvPr id="16" name="TextBox 15"/>
          <p:cNvSpPr txBox="1"/>
          <p:nvPr/>
        </p:nvSpPr>
        <p:spPr>
          <a:xfrm rot="18024723">
            <a:off x="1577148" y="4496535"/>
            <a:ext cx="958854" cy="369332"/>
          </a:xfrm>
          <a:prstGeom prst="rect">
            <a:avLst/>
          </a:prstGeom>
          <a:noFill/>
        </p:spPr>
        <p:txBody>
          <a:bodyPr wrap="square" rtlCol="0">
            <a:spAutoFit/>
          </a:bodyPr>
          <a:lstStyle/>
          <a:p>
            <a:r>
              <a:rPr lang="en-US" dirty="0" smtClean="0">
                <a:solidFill>
                  <a:schemeClr val="bg1"/>
                </a:solidFill>
              </a:rPr>
              <a:t>chlorite</a:t>
            </a:r>
            <a:endParaRPr lang="en-US" dirty="0">
              <a:solidFill>
                <a:schemeClr val="bg1"/>
              </a:solidFill>
            </a:endParaRPr>
          </a:p>
        </p:txBody>
      </p:sp>
      <p:sp>
        <p:nvSpPr>
          <p:cNvPr id="17" name="TextBox 16"/>
          <p:cNvSpPr txBox="1"/>
          <p:nvPr/>
        </p:nvSpPr>
        <p:spPr>
          <a:xfrm rot="18024723">
            <a:off x="1766707" y="4538897"/>
            <a:ext cx="1364507" cy="369332"/>
          </a:xfrm>
          <a:prstGeom prst="rect">
            <a:avLst/>
          </a:prstGeom>
          <a:noFill/>
        </p:spPr>
        <p:txBody>
          <a:bodyPr wrap="square" rtlCol="0">
            <a:spAutoFit/>
          </a:bodyPr>
          <a:lstStyle/>
          <a:p>
            <a:r>
              <a:rPr lang="en-US" dirty="0" smtClean="0">
                <a:solidFill>
                  <a:schemeClr val="bg1"/>
                </a:solidFill>
              </a:rPr>
              <a:t>hornblende</a:t>
            </a:r>
            <a:endParaRPr lang="en-US" dirty="0">
              <a:solidFill>
                <a:schemeClr val="bg1"/>
              </a:solidFill>
            </a:endParaRPr>
          </a:p>
        </p:txBody>
      </p:sp>
      <p:sp>
        <p:nvSpPr>
          <p:cNvPr id="18" name="TextBox 17"/>
          <p:cNvSpPr txBox="1"/>
          <p:nvPr/>
        </p:nvSpPr>
        <p:spPr>
          <a:xfrm rot="18135219">
            <a:off x="7818186" y="3547835"/>
            <a:ext cx="1333743" cy="369332"/>
          </a:xfrm>
          <a:prstGeom prst="rect">
            <a:avLst/>
          </a:prstGeom>
          <a:noFill/>
        </p:spPr>
        <p:txBody>
          <a:bodyPr wrap="square" rtlCol="0">
            <a:spAutoFit/>
          </a:bodyPr>
          <a:lstStyle/>
          <a:p>
            <a:r>
              <a:rPr lang="en-US" dirty="0" smtClean="0">
                <a:solidFill>
                  <a:schemeClr val="bg1"/>
                </a:solidFill>
              </a:rPr>
              <a:t>sillimanite</a:t>
            </a:r>
            <a:endParaRPr lang="en-US" dirty="0">
              <a:solidFill>
                <a:schemeClr val="bg1"/>
              </a:solidFill>
            </a:endParaRPr>
          </a:p>
        </p:txBody>
      </p:sp>
      <p:sp>
        <p:nvSpPr>
          <p:cNvPr id="19" name="TextBox 18"/>
          <p:cNvSpPr txBox="1"/>
          <p:nvPr/>
        </p:nvSpPr>
        <p:spPr>
          <a:xfrm rot="17419726">
            <a:off x="7562090" y="2184133"/>
            <a:ext cx="1304965" cy="369332"/>
          </a:xfrm>
          <a:prstGeom prst="rect">
            <a:avLst/>
          </a:prstGeom>
          <a:noFill/>
        </p:spPr>
        <p:txBody>
          <a:bodyPr wrap="square" rtlCol="0">
            <a:spAutoFit/>
          </a:bodyPr>
          <a:lstStyle/>
          <a:p>
            <a:r>
              <a:rPr lang="en-US" dirty="0" smtClean="0">
                <a:solidFill>
                  <a:schemeClr val="bg1"/>
                </a:solidFill>
              </a:rPr>
              <a:t>staurolite</a:t>
            </a:r>
            <a:endParaRPr lang="en-US" dirty="0">
              <a:solidFill>
                <a:schemeClr val="bg1"/>
              </a:solidFill>
            </a:endParaRPr>
          </a:p>
        </p:txBody>
      </p:sp>
      <p:cxnSp>
        <p:nvCxnSpPr>
          <p:cNvPr id="8" name="Straight Connector 7"/>
          <p:cNvCxnSpPr/>
          <p:nvPr/>
        </p:nvCxnSpPr>
        <p:spPr>
          <a:xfrm flipH="1">
            <a:off x="5758004" y="2862558"/>
            <a:ext cx="1792586" cy="4055242"/>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7334477" y="2973929"/>
            <a:ext cx="1454521" cy="2351106"/>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617336" y="4395021"/>
            <a:ext cx="1355464" cy="369332"/>
          </a:xfrm>
          <a:prstGeom prst="rect">
            <a:avLst/>
          </a:prstGeom>
          <a:noFill/>
        </p:spPr>
        <p:txBody>
          <a:bodyPr wrap="square" rtlCol="0">
            <a:spAutoFit/>
          </a:bodyPr>
          <a:lstStyle/>
          <a:p>
            <a:r>
              <a:rPr lang="en-US" dirty="0" smtClean="0"/>
              <a:t> </a:t>
            </a:r>
            <a:endParaRPr lang="en-US" dirty="0"/>
          </a:p>
        </p:txBody>
      </p:sp>
      <p:sp>
        <p:nvSpPr>
          <p:cNvPr id="24" name="TextBox 23"/>
          <p:cNvSpPr txBox="1"/>
          <p:nvPr/>
        </p:nvSpPr>
        <p:spPr>
          <a:xfrm>
            <a:off x="9807227" y="4006327"/>
            <a:ext cx="914400" cy="276999"/>
          </a:xfrm>
          <a:prstGeom prst="rect">
            <a:avLst/>
          </a:prstGeom>
          <a:noFill/>
        </p:spPr>
        <p:txBody>
          <a:bodyPr wrap="square" rtlCol="0">
            <a:spAutoFit/>
          </a:bodyPr>
          <a:lstStyle/>
          <a:p>
            <a:r>
              <a:rPr lang="en-US" sz="1200" b="1" i="1" dirty="0" smtClean="0">
                <a:solidFill>
                  <a:schemeClr val="bg1"/>
                </a:solidFill>
              </a:rPr>
              <a:t>Smith Pond</a:t>
            </a:r>
            <a:endParaRPr lang="en-US" sz="1200" b="1" i="1" dirty="0">
              <a:solidFill>
                <a:schemeClr val="bg1"/>
              </a:solidFill>
            </a:endParaRPr>
          </a:p>
        </p:txBody>
      </p:sp>
      <p:sp>
        <p:nvSpPr>
          <p:cNvPr id="23" name="5-Point Star 22"/>
          <p:cNvSpPr/>
          <p:nvPr/>
        </p:nvSpPr>
        <p:spPr>
          <a:xfrm>
            <a:off x="6740084" y="1926977"/>
            <a:ext cx="290485" cy="2716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23447"/>
            <a:ext cx="809625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64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14504" y="1249878"/>
            <a:ext cx="7477496" cy="560812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626431" cy="4969823"/>
          </a:xfrm>
          <a:prstGeom prst="rect">
            <a:avLst/>
          </a:prstGeom>
        </p:spPr>
      </p:pic>
      <p:sp>
        <p:nvSpPr>
          <p:cNvPr id="4" name="TextBox 3"/>
          <p:cNvSpPr txBox="1"/>
          <p:nvPr/>
        </p:nvSpPr>
        <p:spPr>
          <a:xfrm>
            <a:off x="7184571" y="593766"/>
            <a:ext cx="3645725" cy="369332"/>
          </a:xfrm>
          <a:prstGeom prst="rect">
            <a:avLst/>
          </a:prstGeom>
          <a:noFill/>
        </p:spPr>
        <p:txBody>
          <a:bodyPr wrap="square" rtlCol="0">
            <a:spAutoFit/>
          </a:bodyPr>
          <a:lstStyle/>
          <a:p>
            <a:r>
              <a:rPr lang="en-US" dirty="0" err="1" smtClean="0"/>
              <a:t>Dlv</a:t>
            </a:r>
            <a:r>
              <a:rPr lang="en-US" dirty="0" smtClean="0"/>
              <a:t>  </a:t>
            </a:r>
            <a:r>
              <a:rPr lang="en-US" dirty="0" err="1" smtClean="0"/>
              <a:t>metarhyolite</a:t>
            </a:r>
            <a:r>
              <a:rPr lang="en-US" dirty="0" smtClean="0"/>
              <a:t>    NGM 683</a:t>
            </a:r>
            <a:endParaRPr lang="en-US" dirty="0"/>
          </a:p>
        </p:txBody>
      </p:sp>
    </p:spTree>
    <p:extLst>
      <p:ext uri="{BB962C8B-B14F-4D97-AF65-F5344CB8AC3E}">
        <p14:creationId xmlns:p14="http://schemas.microsoft.com/office/powerpoint/2010/main" val="1157931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5914" y="5572286"/>
            <a:ext cx="1714286" cy="1285714"/>
          </a:xfrm>
          <a:prstGeom prst="rect">
            <a:avLst/>
          </a:prstGeom>
        </p:spPr>
      </p:pic>
      <p:pic>
        <p:nvPicPr>
          <p:cNvPr id="4" name="Picture 3"/>
          <p:cNvPicPr>
            <a:picLocks noChangeAspect="1"/>
          </p:cNvPicPr>
          <p:nvPr/>
        </p:nvPicPr>
        <p:blipFill>
          <a:blip r:embed="rId5"/>
          <a:stretch>
            <a:fillRect/>
          </a:stretch>
        </p:blipFill>
        <p:spPr>
          <a:xfrm>
            <a:off x="0" y="4248476"/>
            <a:ext cx="1447619" cy="1323810"/>
          </a:xfrm>
          <a:prstGeom prst="rect">
            <a:avLst/>
          </a:prstGeom>
        </p:spPr>
      </p:pic>
      <p:pic>
        <p:nvPicPr>
          <p:cNvPr id="5" name="Picture 4"/>
          <p:cNvPicPr>
            <a:picLocks noChangeAspect="1"/>
          </p:cNvPicPr>
          <p:nvPr/>
        </p:nvPicPr>
        <p:blipFill>
          <a:blip r:embed="rId6"/>
          <a:stretch>
            <a:fillRect/>
          </a:stretch>
        </p:blipFill>
        <p:spPr>
          <a:xfrm>
            <a:off x="1768576" y="5549291"/>
            <a:ext cx="2047619" cy="1304762"/>
          </a:xfrm>
          <a:prstGeom prst="rect">
            <a:avLst/>
          </a:prstGeom>
        </p:spPr>
      </p:pic>
      <p:pic>
        <p:nvPicPr>
          <p:cNvPr id="6" name="Picture 5"/>
          <p:cNvPicPr>
            <a:picLocks noChangeAspect="1"/>
          </p:cNvPicPr>
          <p:nvPr/>
        </p:nvPicPr>
        <p:blipFill>
          <a:blip r:embed="rId7"/>
          <a:stretch>
            <a:fillRect/>
          </a:stretch>
        </p:blipFill>
        <p:spPr>
          <a:xfrm>
            <a:off x="3797147" y="5495903"/>
            <a:ext cx="1552381" cy="1295238"/>
          </a:xfrm>
          <a:prstGeom prst="rect">
            <a:avLst/>
          </a:prstGeom>
        </p:spPr>
      </p:pic>
      <p:pic>
        <p:nvPicPr>
          <p:cNvPr id="7" name="Picture 6"/>
          <p:cNvPicPr>
            <a:picLocks noChangeAspect="1"/>
          </p:cNvPicPr>
          <p:nvPr/>
        </p:nvPicPr>
        <p:blipFill>
          <a:blip r:embed="rId8"/>
          <a:stretch>
            <a:fillRect/>
          </a:stretch>
        </p:blipFill>
        <p:spPr>
          <a:xfrm>
            <a:off x="5342391" y="5739205"/>
            <a:ext cx="1533333" cy="1057143"/>
          </a:xfrm>
          <a:prstGeom prst="rect">
            <a:avLst/>
          </a:prstGeom>
        </p:spPr>
      </p:pic>
      <p:pic>
        <p:nvPicPr>
          <p:cNvPr id="8" name="Picture 7"/>
          <p:cNvPicPr>
            <a:picLocks noChangeAspect="1"/>
          </p:cNvPicPr>
          <p:nvPr/>
        </p:nvPicPr>
        <p:blipFill>
          <a:blip r:embed="rId9"/>
          <a:stretch>
            <a:fillRect/>
          </a:stretch>
        </p:blipFill>
        <p:spPr>
          <a:xfrm>
            <a:off x="2897994" y="4620274"/>
            <a:ext cx="1485714" cy="923810"/>
          </a:xfrm>
          <a:prstGeom prst="rect">
            <a:avLst/>
          </a:prstGeom>
        </p:spPr>
      </p:pic>
      <p:pic>
        <p:nvPicPr>
          <p:cNvPr id="9" name="Picture 8"/>
          <p:cNvPicPr>
            <a:picLocks noChangeAspect="1"/>
          </p:cNvPicPr>
          <p:nvPr/>
        </p:nvPicPr>
        <p:blipFill>
          <a:blip r:embed="rId10"/>
          <a:stretch>
            <a:fillRect/>
          </a:stretch>
        </p:blipFill>
        <p:spPr>
          <a:xfrm>
            <a:off x="1488470" y="4406434"/>
            <a:ext cx="1409524" cy="1161905"/>
          </a:xfrm>
          <a:prstGeom prst="rect">
            <a:avLst/>
          </a:prstGeom>
        </p:spPr>
      </p:pic>
      <p:pic>
        <p:nvPicPr>
          <p:cNvPr id="10" name="Picture 9"/>
          <p:cNvPicPr>
            <a:picLocks noChangeAspect="1"/>
          </p:cNvPicPr>
          <p:nvPr/>
        </p:nvPicPr>
        <p:blipFill>
          <a:blip r:embed="rId11"/>
          <a:stretch>
            <a:fillRect/>
          </a:stretch>
        </p:blipFill>
        <p:spPr>
          <a:xfrm>
            <a:off x="6916575" y="5315260"/>
            <a:ext cx="1704762" cy="1457143"/>
          </a:xfrm>
          <a:prstGeom prst="rect">
            <a:avLst/>
          </a:prstGeom>
        </p:spPr>
      </p:pic>
      <p:pic>
        <p:nvPicPr>
          <p:cNvPr id="13" name="Picture 12"/>
          <p:cNvPicPr>
            <a:picLocks noChangeAspect="1"/>
          </p:cNvPicPr>
          <p:nvPr/>
        </p:nvPicPr>
        <p:blipFill>
          <a:blip r:embed="rId12"/>
          <a:stretch>
            <a:fillRect/>
          </a:stretch>
        </p:blipFill>
        <p:spPr>
          <a:xfrm>
            <a:off x="8621337" y="5313818"/>
            <a:ext cx="1843144" cy="1412036"/>
          </a:xfrm>
          <a:prstGeom prst="rect">
            <a:avLst/>
          </a:prstGeom>
        </p:spPr>
      </p:pic>
      <p:pic>
        <p:nvPicPr>
          <p:cNvPr id="14" name="Picture 13"/>
          <p:cNvPicPr>
            <a:picLocks noChangeAspect="1"/>
          </p:cNvPicPr>
          <p:nvPr/>
        </p:nvPicPr>
        <p:blipFill>
          <a:blip r:embed="rId13"/>
          <a:stretch>
            <a:fillRect/>
          </a:stretch>
        </p:blipFill>
        <p:spPr>
          <a:xfrm>
            <a:off x="10464481" y="5361810"/>
            <a:ext cx="1670376" cy="1364044"/>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1662310644"/>
              </p:ext>
            </p:extLst>
          </p:nvPr>
        </p:nvGraphicFramePr>
        <p:xfrm>
          <a:off x="-123918" y="-128747"/>
          <a:ext cx="5579633" cy="4046050"/>
        </p:xfrm>
        <a:graphic>
          <a:graphicData uri="http://schemas.openxmlformats.org/presentationml/2006/ole">
            <mc:AlternateContent xmlns:mc="http://schemas.openxmlformats.org/markup-compatibility/2006">
              <mc:Choice xmlns:v="urn:schemas-microsoft-com:vml" Requires="v">
                <p:oleObj spid="_x0000_s3166" name="Acrobat Document" r:id="rId14" imgW="6514831" imgH="4724134" progId="AcroExch.Document.11">
                  <p:embed/>
                </p:oleObj>
              </mc:Choice>
              <mc:Fallback>
                <p:oleObj name="Acrobat Document" r:id="rId14" imgW="6514831" imgH="4724134" progId="AcroExch.Document.11">
                  <p:embed/>
                  <p:pic>
                    <p:nvPicPr>
                      <p:cNvPr id="0" name=""/>
                      <p:cNvPicPr/>
                      <p:nvPr/>
                    </p:nvPicPr>
                    <p:blipFill>
                      <a:blip r:embed="rId15"/>
                      <a:stretch>
                        <a:fillRect/>
                      </a:stretch>
                    </p:blipFill>
                    <p:spPr>
                      <a:xfrm>
                        <a:off x="-123918" y="-128747"/>
                        <a:ext cx="5579633" cy="4046050"/>
                      </a:xfrm>
                      <a:prstGeom prst="rect">
                        <a:avLst/>
                      </a:prstGeom>
                    </p:spPr>
                  </p:pic>
                </p:oleObj>
              </mc:Fallback>
            </mc:AlternateContent>
          </a:graphicData>
        </a:graphic>
      </p:graphicFrame>
      <p:sp>
        <p:nvSpPr>
          <p:cNvPr id="17" name="TextBox 16"/>
          <p:cNvSpPr txBox="1"/>
          <p:nvPr/>
        </p:nvSpPr>
        <p:spPr>
          <a:xfrm>
            <a:off x="3462311" y="4129291"/>
            <a:ext cx="8613289" cy="369332"/>
          </a:xfrm>
          <a:prstGeom prst="rect">
            <a:avLst/>
          </a:prstGeom>
          <a:solidFill>
            <a:schemeClr val="tx1"/>
          </a:solidFill>
          <a:ln>
            <a:solidFill>
              <a:schemeClr val="bg1"/>
            </a:solidFill>
          </a:ln>
        </p:spPr>
        <p:txBody>
          <a:bodyPr wrap="square" rtlCol="0">
            <a:spAutoFit/>
          </a:bodyPr>
          <a:lstStyle/>
          <a:p>
            <a:r>
              <a:rPr lang="en-US" sz="1400" dirty="0" smtClean="0">
                <a:solidFill>
                  <a:schemeClr val="bg1"/>
                </a:solidFill>
              </a:rPr>
              <a:t>Thanks to Bill McClelland (U of Iowa) and George </a:t>
            </a:r>
            <a:r>
              <a:rPr lang="en-US" sz="1400" dirty="0" err="1" smtClean="0">
                <a:solidFill>
                  <a:schemeClr val="bg1"/>
                </a:solidFill>
              </a:rPr>
              <a:t>Gehrels</a:t>
            </a:r>
            <a:r>
              <a:rPr lang="en-US" sz="1400" dirty="0" smtClean="0">
                <a:solidFill>
                  <a:schemeClr val="bg1"/>
                </a:solidFill>
              </a:rPr>
              <a:t> for help with ICPMS analyses at Arizona </a:t>
            </a:r>
            <a:r>
              <a:rPr lang="en-US" sz="1400" dirty="0" err="1" smtClean="0">
                <a:solidFill>
                  <a:schemeClr val="bg1"/>
                </a:solidFill>
              </a:rPr>
              <a:t>Laserchron</a:t>
            </a:r>
            <a:r>
              <a:rPr lang="en-US" sz="1400" dirty="0" smtClean="0">
                <a:solidFill>
                  <a:schemeClr val="bg1"/>
                </a:solidFill>
              </a:rPr>
              <a:t> Center</a:t>
            </a:r>
            <a:r>
              <a:rPr lang="en-US" dirty="0" smtClean="0">
                <a:solidFill>
                  <a:schemeClr val="bg1"/>
                </a:solidFill>
              </a:rPr>
              <a:t>.</a:t>
            </a:r>
            <a:endParaRPr lang="en-US" dirty="0"/>
          </a:p>
        </p:txBody>
      </p:sp>
      <p:graphicFrame>
        <p:nvGraphicFramePr>
          <p:cNvPr id="18" name="Object 17"/>
          <p:cNvGraphicFramePr>
            <a:graphicFrameLocks noChangeAspect="1"/>
          </p:cNvGraphicFramePr>
          <p:nvPr>
            <p:extLst>
              <p:ext uri="{D42A27DB-BD31-4B8C-83A1-F6EECF244321}">
                <p14:modId xmlns:p14="http://schemas.microsoft.com/office/powerpoint/2010/main" val="2804135339"/>
              </p:ext>
            </p:extLst>
          </p:nvPr>
        </p:nvGraphicFramePr>
        <p:xfrm>
          <a:off x="6289222" y="-56774"/>
          <a:ext cx="5719897" cy="4147762"/>
        </p:xfrm>
        <a:graphic>
          <a:graphicData uri="http://schemas.openxmlformats.org/presentationml/2006/ole">
            <mc:AlternateContent xmlns:mc="http://schemas.openxmlformats.org/markup-compatibility/2006">
              <mc:Choice xmlns:v="urn:schemas-microsoft-com:vml" Requires="v">
                <p:oleObj spid="_x0000_s3167" name="Acrobat Document" r:id="rId16" imgW="6514831" imgH="4724134" progId="AcroExch.Document.11">
                  <p:embed/>
                </p:oleObj>
              </mc:Choice>
              <mc:Fallback>
                <p:oleObj name="Acrobat Document" r:id="rId16" imgW="6514831" imgH="4724134" progId="AcroExch.Document.11">
                  <p:embed/>
                  <p:pic>
                    <p:nvPicPr>
                      <p:cNvPr id="0" name=""/>
                      <p:cNvPicPr/>
                      <p:nvPr/>
                    </p:nvPicPr>
                    <p:blipFill>
                      <a:blip r:embed="rId17"/>
                      <a:stretch>
                        <a:fillRect/>
                      </a:stretch>
                    </p:blipFill>
                    <p:spPr>
                      <a:xfrm>
                        <a:off x="6289222" y="-56774"/>
                        <a:ext cx="5719897" cy="4147762"/>
                      </a:xfrm>
                      <a:prstGeom prst="rect">
                        <a:avLst/>
                      </a:prstGeom>
                    </p:spPr>
                  </p:pic>
                </p:oleObj>
              </mc:Fallback>
            </mc:AlternateContent>
          </a:graphicData>
        </a:graphic>
      </p:graphicFrame>
    </p:spTree>
    <p:extLst>
      <p:ext uri="{BB962C8B-B14F-4D97-AF65-F5344CB8AC3E}">
        <p14:creationId xmlns:p14="http://schemas.microsoft.com/office/powerpoint/2010/main" val="2464973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985" y="8965"/>
            <a:ext cx="6734030" cy="6953618"/>
          </a:xfrm>
          <a:prstGeom prst="rect">
            <a:avLst/>
          </a:prstGeom>
        </p:spPr>
      </p:pic>
      <p:grpSp>
        <p:nvGrpSpPr>
          <p:cNvPr id="3" name="Group 2"/>
          <p:cNvGrpSpPr/>
          <p:nvPr/>
        </p:nvGrpSpPr>
        <p:grpSpPr>
          <a:xfrm>
            <a:off x="5964356" y="1117683"/>
            <a:ext cx="263288" cy="597528"/>
            <a:chOff x="5971532" y="2879281"/>
            <a:chExt cx="263288" cy="597528"/>
          </a:xfrm>
        </p:grpSpPr>
        <p:grpSp>
          <p:nvGrpSpPr>
            <p:cNvPr id="4" name="Group 3"/>
            <p:cNvGrpSpPr/>
            <p:nvPr/>
          </p:nvGrpSpPr>
          <p:grpSpPr>
            <a:xfrm>
              <a:off x="6026590" y="2879281"/>
              <a:ext cx="208230" cy="597528"/>
              <a:chOff x="5957180" y="1258432"/>
              <a:chExt cx="208230" cy="597528"/>
            </a:xfrm>
          </p:grpSpPr>
          <p:cxnSp>
            <p:nvCxnSpPr>
              <p:cNvPr id="6" name="Straight Connector 5"/>
              <p:cNvCxnSpPr/>
              <p:nvPr/>
            </p:nvCxnSpPr>
            <p:spPr>
              <a:xfrm flipH="1">
                <a:off x="5957180" y="1258432"/>
                <a:ext cx="138820" cy="59752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6026590" y="1557196"/>
                <a:ext cx="138820" cy="271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Freeform 4"/>
            <p:cNvSpPr/>
            <p:nvPr/>
          </p:nvSpPr>
          <p:spPr>
            <a:xfrm>
              <a:off x="5971532" y="3025135"/>
              <a:ext cx="139557" cy="143578"/>
            </a:xfrm>
            <a:custGeom>
              <a:avLst/>
              <a:gdLst>
                <a:gd name="connsiteX0" fmla="*/ 112397 w 139557"/>
                <a:gd name="connsiteY0" fmla="*/ 143578 h 143578"/>
                <a:gd name="connsiteX1" fmla="*/ 30916 w 139557"/>
                <a:gd name="connsiteY1" fmla="*/ 125471 h 143578"/>
                <a:gd name="connsiteX2" fmla="*/ 3755 w 139557"/>
                <a:gd name="connsiteY2" fmla="*/ 98311 h 143578"/>
                <a:gd name="connsiteX3" fmla="*/ 12809 w 139557"/>
                <a:gd name="connsiteY3" fmla="*/ 7776 h 143578"/>
                <a:gd name="connsiteX4" fmla="*/ 112397 w 139557"/>
                <a:gd name="connsiteY4" fmla="*/ 16829 h 143578"/>
                <a:gd name="connsiteX5" fmla="*/ 139557 w 139557"/>
                <a:gd name="connsiteY5" fmla="*/ 25883 h 14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557" h="143578">
                  <a:moveTo>
                    <a:pt x="112397" y="143578"/>
                  </a:moveTo>
                  <a:cubicBezTo>
                    <a:pt x="109665" y="143032"/>
                    <a:pt x="37799" y="129404"/>
                    <a:pt x="30916" y="125471"/>
                  </a:cubicBezTo>
                  <a:cubicBezTo>
                    <a:pt x="19799" y="119119"/>
                    <a:pt x="12809" y="107364"/>
                    <a:pt x="3755" y="98311"/>
                  </a:cubicBezTo>
                  <a:cubicBezTo>
                    <a:pt x="6773" y="68133"/>
                    <a:pt x="-11454" y="25973"/>
                    <a:pt x="12809" y="7776"/>
                  </a:cubicBezTo>
                  <a:cubicBezTo>
                    <a:pt x="39475" y="-12224"/>
                    <a:pt x="79399" y="12115"/>
                    <a:pt x="112397" y="16829"/>
                  </a:cubicBezTo>
                  <a:cubicBezTo>
                    <a:pt x="121844" y="18179"/>
                    <a:pt x="139557" y="25883"/>
                    <a:pt x="139557" y="25883"/>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5964356" y="3018633"/>
            <a:ext cx="327805" cy="615636"/>
            <a:chOff x="5964356" y="3014805"/>
            <a:chExt cx="327805" cy="615636"/>
          </a:xfrm>
        </p:grpSpPr>
        <p:cxnSp>
          <p:nvCxnSpPr>
            <p:cNvPr id="9" name="Straight Connector 8"/>
            <p:cNvCxnSpPr/>
            <p:nvPr/>
          </p:nvCxnSpPr>
          <p:spPr>
            <a:xfrm flipH="1">
              <a:off x="5964356" y="3320360"/>
              <a:ext cx="327805" cy="1339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19004" y="3014805"/>
              <a:ext cx="19247" cy="61563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6771992" y="3290236"/>
            <a:ext cx="461727" cy="325925"/>
            <a:chOff x="6771992" y="3286408"/>
            <a:chExt cx="461727" cy="325925"/>
          </a:xfrm>
        </p:grpSpPr>
        <p:cxnSp>
          <p:nvCxnSpPr>
            <p:cNvPr id="12" name="Straight Connector 11"/>
            <p:cNvCxnSpPr/>
            <p:nvPr/>
          </p:nvCxnSpPr>
          <p:spPr>
            <a:xfrm flipV="1">
              <a:off x="6771992" y="3286408"/>
              <a:ext cx="461727" cy="3259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02855" y="3449370"/>
              <a:ext cx="122222" cy="1629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rot="2029335">
            <a:off x="7678409" y="2863387"/>
            <a:ext cx="461727" cy="325925"/>
            <a:chOff x="6771992" y="3286408"/>
            <a:chExt cx="461727" cy="325925"/>
          </a:xfrm>
        </p:grpSpPr>
        <p:cxnSp>
          <p:nvCxnSpPr>
            <p:cNvPr id="15" name="Straight Connector 14"/>
            <p:cNvCxnSpPr/>
            <p:nvPr/>
          </p:nvCxnSpPr>
          <p:spPr>
            <a:xfrm flipV="1">
              <a:off x="6771992" y="3286408"/>
              <a:ext cx="461727" cy="3259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02855" y="3449370"/>
              <a:ext cx="122222" cy="1629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rot="5830468">
            <a:off x="8394402" y="3621125"/>
            <a:ext cx="461727" cy="325925"/>
            <a:chOff x="6771992" y="3286408"/>
            <a:chExt cx="461727" cy="325925"/>
          </a:xfrm>
        </p:grpSpPr>
        <p:cxnSp>
          <p:nvCxnSpPr>
            <p:cNvPr id="18" name="Straight Connector 17"/>
            <p:cNvCxnSpPr/>
            <p:nvPr/>
          </p:nvCxnSpPr>
          <p:spPr>
            <a:xfrm flipV="1">
              <a:off x="6771992" y="3286408"/>
              <a:ext cx="461727" cy="3259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02855" y="3449370"/>
              <a:ext cx="122222" cy="1629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rot="7567354">
            <a:off x="8471615" y="5814507"/>
            <a:ext cx="461727" cy="325925"/>
            <a:chOff x="6771992" y="3286408"/>
            <a:chExt cx="461727" cy="325925"/>
          </a:xfrm>
        </p:grpSpPr>
        <p:cxnSp>
          <p:nvCxnSpPr>
            <p:cNvPr id="21" name="Straight Connector 20"/>
            <p:cNvCxnSpPr/>
            <p:nvPr/>
          </p:nvCxnSpPr>
          <p:spPr>
            <a:xfrm flipV="1">
              <a:off x="6771992" y="3286408"/>
              <a:ext cx="461727" cy="3259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02855" y="3449370"/>
              <a:ext cx="122222" cy="1629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462990" y="2070463"/>
            <a:ext cx="1836294" cy="1693271"/>
            <a:chOff x="6462990" y="2070463"/>
            <a:chExt cx="1836294" cy="1693271"/>
          </a:xfrm>
        </p:grpSpPr>
        <p:grpSp>
          <p:nvGrpSpPr>
            <p:cNvPr id="44" name="Group 43"/>
            <p:cNvGrpSpPr/>
            <p:nvPr/>
          </p:nvGrpSpPr>
          <p:grpSpPr>
            <a:xfrm>
              <a:off x="6462990" y="2356367"/>
              <a:ext cx="1836294" cy="1407367"/>
              <a:chOff x="6462990" y="2356367"/>
              <a:chExt cx="1836294" cy="1407367"/>
            </a:xfrm>
          </p:grpSpPr>
          <p:cxnSp>
            <p:nvCxnSpPr>
              <p:cNvPr id="32" name="Straight Arrow Connector 31"/>
              <p:cNvCxnSpPr/>
              <p:nvPr/>
            </p:nvCxnSpPr>
            <p:spPr>
              <a:xfrm>
                <a:off x="6879594" y="2846154"/>
                <a:ext cx="8094" cy="44408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462990" y="2578408"/>
                <a:ext cx="164965" cy="45179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8150762" y="2356367"/>
                <a:ext cx="148522" cy="44408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997474" y="3452863"/>
                <a:ext cx="286519" cy="3108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p:cNvCxnSpPr/>
            <p:nvPr/>
          </p:nvCxnSpPr>
          <p:spPr>
            <a:xfrm>
              <a:off x="7459505" y="2070463"/>
              <a:ext cx="194565" cy="4111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Freeform 29"/>
          <p:cNvSpPr/>
          <p:nvPr/>
        </p:nvSpPr>
        <p:spPr>
          <a:xfrm>
            <a:off x="4157835" y="799649"/>
            <a:ext cx="3496235" cy="4885765"/>
          </a:xfrm>
          <a:custGeom>
            <a:avLst/>
            <a:gdLst>
              <a:gd name="connsiteX0" fmla="*/ 0 w 3496235"/>
              <a:gd name="connsiteY0" fmla="*/ 4885765 h 4885765"/>
              <a:gd name="connsiteX1" fmla="*/ 53788 w 3496235"/>
              <a:gd name="connsiteY1" fmla="*/ 4840941 h 4885765"/>
              <a:gd name="connsiteX2" fmla="*/ 98611 w 3496235"/>
              <a:gd name="connsiteY2" fmla="*/ 4796117 h 4885765"/>
              <a:gd name="connsiteX3" fmla="*/ 125505 w 3496235"/>
              <a:gd name="connsiteY3" fmla="*/ 4778188 h 4885765"/>
              <a:gd name="connsiteX4" fmla="*/ 152400 w 3496235"/>
              <a:gd name="connsiteY4" fmla="*/ 4742329 h 4885765"/>
              <a:gd name="connsiteX5" fmla="*/ 206188 w 3496235"/>
              <a:gd name="connsiteY5" fmla="*/ 4706470 h 4885765"/>
              <a:gd name="connsiteX6" fmla="*/ 233082 w 3496235"/>
              <a:gd name="connsiteY6" fmla="*/ 4688541 h 4885765"/>
              <a:gd name="connsiteX7" fmla="*/ 268941 w 3496235"/>
              <a:gd name="connsiteY7" fmla="*/ 4643717 h 4885765"/>
              <a:gd name="connsiteX8" fmla="*/ 304800 w 3496235"/>
              <a:gd name="connsiteY8" fmla="*/ 4616823 h 4885765"/>
              <a:gd name="connsiteX9" fmla="*/ 331694 w 3496235"/>
              <a:gd name="connsiteY9" fmla="*/ 4589929 h 4885765"/>
              <a:gd name="connsiteX10" fmla="*/ 367552 w 3496235"/>
              <a:gd name="connsiteY10" fmla="*/ 4580965 h 4885765"/>
              <a:gd name="connsiteX11" fmla="*/ 412376 w 3496235"/>
              <a:gd name="connsiteY11" fmla="*/ 4545106 h 4885765"/>
              <a:gd name="connsiteX12" fmla="*/ 466164 w 3496235"/>
              <a:gd name="connsiteY12" fmla="*/ 4491317 h 4885765"/>
              <a:gd name="connsiteX13" fmla="*/ 484094 w 3496235"/>
              <a:gd name="connsiteY13" fmla="*/ 4473388 h 4885765"/>
              <a:gd name="connsiteX14" fmla="*/ 510988 w 3496235"/>
              <a:gd name="connsiteY14" fmla="*/ 4455459 h 4885765"/>
              <a:gd name="connsiteX15" fmla="*/ 528917 w 3496235"/>
              <a:gd name="connsiteY15" fmla="*/ 4437529 h 4885765"/>
              <a:gd name="connsiteX16" fmla="*/ 564776 w 3496235"/>
              <a:gd name="connsiteY16" fmla="*/ 4428565 h 4885765"/>
              <a:gd name="connsiteX17" fmla="*/ 600635 w 3496235"/>
              <a:gd name="connsiteY17" fmla="*/ 4392706 h 4885765"/>
              <a:gd name="connsiteX18" fmla="*/ 627529 w 3496235"/>
              <a:gd name="connsiteY18" fmla="*/ 4365812 h 4885765"/>
              <a:gd name="connsiteX19" fmla="*/ 681317 w 3496235"/>
              <a:gd name="connsiteY19" fmla="*/ 4338917 h 4885765"/>
              <a:gd name="connsiteX20" fmla="*/ 726141 w 3496235"/>
              <a:gd name="connsiteY20" fmla="*/ 4303059 h 4885765"/>
              <a:gd name="connsiteX21" fmla="*/ 797858 w 3496235"/>
              <a:gd name="connsiteY21" fmla="*/ 4249270 h 4885765"/>
              <a:gd name="connsiteX22" fmla="*/ 851647 w 3496235"/>
              <a:gd name="connsiteY22" fmla="*/ 4213412 h 4885765"/>
              <a:gd name="connsiteX23" fmla="*/ 869576 w 3496235"/>
              <a:gd name="connsiteY23" fmla="*/ 4195482 h 4885765"/>
              <a:gd name="connsiteX24" fmla="*/ 896470 w 3496235"/>
              <a:gd name="connsiteY24" fmla="*/ 4177553 h 4885765"/>
              <a:gd name="connsiteX25" fmla="*/ 914400 w 3496235"/>
              <a:gd name="connsiteY25" fmla="*/ 4159623 h 4885765"/>
              <a:gd name="connsiteX26" fmla="*/ 950258 w 3496235"/>
              <a:gd name="connsiteY26" fmla="*/ 4132729 h 4885765"/>
              <a:gd name="connsiteX27" fmla="*/ 968188 w 3496235"/>
              <a:gd name="connsiteY27" fmla="*/ 4114800 h 4885765"/>
              <a:gd name="connsiteX28" fmla="*/ 995082 w 3496235"/>
              <a:gd name="connsiteY28" fmla="*/ 4096870 h 4885765"/>
              <a:gd name="connsiteX29" fmla="*/ 1048870 w 3496235"/>
              <a:gd name="connsiteY29" fmla="*/ 4043082 h 4885765"/>
              <a:gd name="connsiteX30" fmla="*/ 1084729 w 3496235"/>
              <a:gd name="connsiteY30" fmla="*/ 4007223 h 4885765"/>
              <a:gd name="connsiteX31" fmla="*/ 1111623 w 3496235"/>
              <a:gd name="connsiteY31" fmla="*/ 3980329 h 4885765"/>
              <a:gd name="connsiteX32" fmla="*/ 1138517 w 3496235"/>
              <a:gd name="connsiteY32" fmla="*/ 3953435 h 4885765"/>
              <a:gd name="connsiteX33" fmla="*/ 1192305 w 3496235"/>
              <a:gd name="connsiteY33" fmla="*/ 3872753 h 4885765"/>
              <a:gd name="connsiteX34" fmla="*/ 1210235 w 3496235"/>
              <a:gd name="connsiteY34" fmla="*/ 3845859 h 4885765"/>
              <a:gd name="connsiteX35" fmla="*/ 1246094 w 3496235"/>
              <a:gd name="connsiteY35" fmla="*/ 3810000 h 4885765"/>
              <a:gd name="connsiteX36" fmla="*/ 1264023 w 3496235"/>
              <a:gd name="connsiteY36" fmla="*/ 3792070 h 4885765"/>
              <a:gd name="connsiteX37" fmla="*/ 1290917 w 3496235"/>
              <a:gd name="connsiteY37" fmla="*/ 3756212 h 4885765"/>
              <a:gd name="connsiteX38" fmla="*/ 1326776 w 3496235"/>
              <a:gd name="connsiteY38" fmla="*/ 3702423 h 4885765"/>
              <a:gd name="connsiteX39" fmla="*/ 1344705 w 3496235"/>
              <a:gd name="connsiteY39" fmla="*/ 3666565 h 4885765"/>
              <a:gd name="connsiteX40" fmla="*/ 1362635 w 3496235"/>
              <a:gd name="connsiteY40" fmla="*/ 3648635 h 4885765"/>
              <a:gd name="connsiteX41" fmla="*/ 1398494 w 3496235"/>
              <a:gd name="connsiteY41" fmla="*/ 3594847 h 4885765"/>
              <a:gd name="connsiteX42" fmla="*/ 1452282 w 3496235"/>
              <a:gd name="connsiteY42" fmla="*/ 3523129 h 4885765"/>
              <a:gd name="connsiteX43" fmla="*/ 1506070 w 3496235"/>
              <a:gd name="connsiteY43" fmla="*/ 3451412 h 4885765"/>
              <a:gd name="connsiteX44" fmla="*/ 1524000 w 3496235"/>
              <a:gd name="connsiteY44" fmla="*/ 3424517 h 4885765"/>
              <a:gd name="connsiteX45" fmla="*/ 1550894 w 3496235"/>
              <a:gd name="connsiteY45" fmla="*/ 3397623 h 4885765"/>
              <a:gd name="connsiteX46" fmla="*/ 1568823 w 3496235"/>
              <a:gd name="connsiteY46" fmla="*/ 3361765 h 4885765"/>
              <a:gd name="connsiteX47" fmla="*/ 1604682 w 3496235"/>
              <a:gd name="connsiteY47" fmla="*/ 3325906 h 4885765"/>
              <a:gd name="connsiteX48" fmla="*/ 1622611 w 3496235"/>
              <a:gd name="connsiteY48" fmla="*/ 3307976 h 4885765"/>
              <a:gd name="connsiteX49" fmla="*/ 1640541 w 3496235"/>
              <a:gd name="connsiteY49" fmla="*/ 3272117 h 4885765"/>
              <a:gd name="connsiteX50" fmla="*/ 1694329 w 3496235"/>
              <a:gd name="connsiteY50" fmla="*/ 3227294 h 4885765"/>
              <a:gd name="connsiteX51" fmla="*/ 1739152 w 3496235"/>
              <a:gd name="connsiteY51" fmla="*/ 3182470 h 4885765"/>
              <a:gd name="connsiteX52" fmla="*/ 1783976 w 3496235"/>
              <a:gd name="connsiteY52" fmla="*/ 3119717 h 4885765"/>
              <a:gd name="connsiteX53" fmla="*/ 1828800 w 3496235"/>
              <a:gd name="connsiteY53" fmla="*/ 3083859 h 4885765"/>
              <a:gd name="connsiteX54" fmla="*/ 1837764 w 3496235"/>
              <a:gd name="connsiteY54" fmla="*/ 3056965 h 4885765"/>
              <a:gd name="connsiteX55" fmla="*/ 1864658 w 3496235"/>
              <a:gd name="connsiteY55" fmla="*/ 3039035 h 4885765"/>
              <a:gd name="connsiteX56" fmla="*/ 1936376 w 3496235"/>
              <a:gd name="connsiteY56" fmla="*/ 2976282 h 4885765"/>
              <a:gd name="connsiteX57" fmla="*/ 1954305 w 3496235"/>
              <a:gd name="connsiteY57" fmla="*/ 2949388 h 4885765"/>
              <a:gd name="connsiteX58" fmla="*/ 2008094 w 3496235"/>
              <a:gd name="connsiteY58" fmla="*/ 2895600 h 4885765"/>
              <a:gd name="connsiteX59" fmla="*/ 2026023 w 3496235"/>
              <a:gd name="connsiteY59" fmla="*/ 2877670 h 4885765"/>
              <a:gd name="connsiteX60" fmla="*/ 2052917 w 3496235"/>
              <a:gd name="connsiteY60" fmla="*/ 2841812 h 4885765"/>
              <a:gd name="connsiteX61" fmla="*/ 2097741 w 3496235"/>
              <a:gd name="connsiteY61" fmla="*/ 2796988 h 4885765"/>
              <a:gd name="connsiteX62" fmla="*/ 2151529 w 3496235"/>
              <a:gd name="connsiteY62" fmla="*/ 2734235 h 4885765"/>
              <a:gd name="connsiteX63" fmla="*/ 2178423 w 3496235"/>
              <a:gd name="connsiteY63" fmla="*/ 2680447 h 4885765"/>
              <a:gd name="connsiteX64" fmla="*/ 2214282 w 3496235"/>
              <a:gd name="connsiteY64" fmla="*/ 2644588 h 4885765"/>
              <a:gd name="connsiteX65" fmla="*/ 2241176 w 3496235"/>
              <a:gd name="connsiteY65" fmla="*/ 2590800 h 4885765"/>
              <a:gd name="connsiteX66" fmla="*/ 2259105 w 3496235"/>
              <a:gd name="connsiteY66" fmla="*/ 2554941 h 4885765"/>
              <a:gd name="connsiteX67" fmla="*/ 2303929 w 3496235"/>
              <a:gd name="connsiteY67" fmla="*/ 2510117 h 4885765"/>
              <a:gd name="connsiteX68" fmla="*/ 2330823 w 3496235"/>
              <a:gd name="connsiteY68" fmla="*/ 2456329 h 4885765"/>
              <a:gd name="connsiteX69" fmla="*/ 2339788 w 3496235"/>
              <a:gd name="connsiteY69" fmla="*/ 2429435 h 4885765"/>
              <a:gd name="connsiteX70" fmla="*/ 2375647 w 3496235"/>
              <a:gd name="connsiteY70" fmla="*/ 2384612 h 4885765"/>
              <a:gd name="connsiteX71" fmla="*/ 2411505 w 3496235"/>
              <a:gd name="connsiteY71" fmla="*/ 2330823 h 4885765"/>
              <a:gd name="connsiteX72" fmla="*/ 2429435 w 3496235"/>
              <a:gd name="connsiteY72" fmla="*/ 2277035 h 4885765"/>
              <a:gd name="connsiteX73" fmla="*/ 2447364 w 3496235"/>
              <a:gd name="connsiteY73" fmla="*/ 2250141 h 4885765"/>
              <a:gd name="connsiteX74" fmla="*/ 2456329 w 3496235"/>
              <a:gd name="connsiteY74" fmla="*/ 2223247 h 4885765"/>
              <a:gd name="connsiteX75" fmla="*/ 2492188 w 3496235"/>
              <a:gd name="connsiteY75" fmla="*/ 2169459 h 4885765"/>
              <a:gd name="connsiteX76" fmla="*/ 2519082 w 3496235"/>
              <a:gd name="connsiteY76" fmla="*/ 2115670 h 4885765"/>
              <a:gd name="connsiteX77" fmla="*/ 2528047 w 3496235"/>
              <a:gd name="connsiteY77" fmla="*/ 2088776 h 4885765"/>
              <a:gd name="connsiteX78" fmla="*/ 2545976 w 3496235"/>
              <a:gd name="connsiteY78" fmla="*/ 2061882 h 4885765"/>
              <a:gd name="connsiteX79" fmla="*/ 2581835 w 3496235"/>
              <a:gd name="connsiteY79" fmla="*/ 1990165 h 4885765"/>
              <a:gd name="connsiteX80" fmla="*/ 2617694 w 3496235"/>
              <a:gd name="connsiteY80" fmla="*/ 1918447 h 4885765"/>
              <a:gd name="connsiteX81" fmla="*/ 2635623 w 3496235"/>
              <a:gd name="connsiteY81" fmla="*/ 1882588 h 4885765"/>
              <a:gd name="connsiteX82" fmla="*/ 2644588 w 3496235"/>
              <a:gd name="connsiteY82" fmla="*/ 1855694 h 4885765"/>
              <a:gd name="connsiteX83" fmla="*/ 2698376 w 3496235"/>
              <a:gd name="connsiteY83" fmla="*/ 1783976 h 4885765"/>
              <a:gd name="connsiteX84" fmla="*/ 2725270 w 3496235"/>
              <a:gd name="connsiteY84" fmla="*/ 1730188 h 4885765"/>
              <a:gd name="connsiteX85" fmla="*/ 2734235 w 3496235"/>
              <a:gd name="connsiteY85" fmla="*/ 1703294 h 4885765"/>
              <a:gd name="connsiteX86" fmla="*/ 2761129 w 3496235"/>
              <a:gd name="connsiteY86" fmla="*/ 1649506 h 4885765"/>
              <a:gd name="connsiteX87" fmla="*/ 2770094 w 3496235"/>
              <a:gd name="connsiteY87" fmla="*/ 1586753 h 4885765"/>
              <a:gd name="connsiteX88" fmla="*/ 2788023 w 3496235"/>
              <a:gd name="connsiteY88" fmla="*/ 1568823 h 4885765"/>
              <a:gd name="connsiteX89" fmla="*/ 2796988 w 3496235"/>
              <a:gd name="connsiteY89" fmla="*/ 1524000 h 4885765"/>
              <a:gd name="connsiteX90" fmla="*/ 2823882 w 3496235"/>
              <a:gd name="connsiteY90" fmla="*/ 1443317 h 4885765"/>
              <a:gd name="connsiteX91" fmla="*/ 2832847 w 3496235"/>
              <a:gd name="connsiteY91" fmla="*/ 1416423 h 4885765"/>
              <a:gd name="connsiteX92" fmla="*/ 2850776 w 3496235"/>
              <a:gd name="connsiteY92" fmla="*/ 1344706 h 4885765"/>
              <a:gd name="connsiteX93" fmla="*/ 2868705 w 3496235"/>
              <a:gd name="connsiteY93" fmla="*/ 1281953 h 4885765"/>
              <a:gd name="connsiteX94" fmla="*/ 2886635 w 3496235"/>
              <a:gd name="connsiteY94" fmla="*/ 1264023 h 4885765"/>
              <a:gd name="connsiteX95" fmla="*/ 2931458 w 3496235"/>
              <a:gd name="connsiteY95" fmla="*/ 1156447 h 4885765"/>
              <a:gd name="connsiteX96" fmla="*/ 2940423 w 3496235"/>
              <a:gd name="connsiteY96" fmla="*/ 1129553 h 4885765"/>
              <a:gd name="connsiteX97" fmla="*/ 2949388 w 3496235"/>
              <a:gd name="connsiteY97" fmla="*/ 1093694 h 4885765"/>
              <a:gd name="connsiteX98" fmla="*/ 2967317 w 3496235"/>
              <a:gd name="connsiteY98" fmla="*/ 1066800 h 4885765"/>
              <a:gd name="connsiteX99" fmla="*/ 2994211 w 3496235"/>
              <a:gd name="connsiteY99" fmla="*/ 1004047 h 4885765"/>
              <a:gd name="connsiteX100" fmla="*/ 3039035 w 3496235"/>
              <a:gd name="connsiteY100" fmla="*/ 923365 h 4885765"/>
              <a:gd name="connsiteX101" fmla="*/ 3074894 w 3496235"/>
              <a:gd name="connsiteY101" fmla="*/ 842682 h 4885765"/>
              <a:gd name="connsiteX102" fmla="*/ 3119717 w 3496235"/>
              <a:gd name="connsiteY102" fmla="*/ 744070 h 4885765"/>
              <a:gd name="connsiteX103" fmla="*/ 3128682 w 3496235"/>
              <a:gd name="connsiteY103" fmla="*/ 708212 h 4885765"/>
              <a:gd name="connsiteX104" fmla="*/ 3146611 w 3496235"/>
              <a:gd name="connsiteY104" fmla="*/ 690282 h 4885765"/>
              <a:gd name="connsiteX105" fmla="*/ 3164541 w 3496235"/>
              <a:gd name="connsiteY105" fmla="*/ 636494 h 4885765"/>
              <a:gd name="connsiteX106" fmla="*/ 3182470 w 3496235"/>
              <a:gd name="connsiteY106" fmla="*/ 609600 h 4885765"/>
              <a:gd name="connsiteX107" fmla="*/ 3191435 w 3496235"/>
              <a:gd name="connsiteY107" fmla="*/ 582706 h 4885765"/>
              <a:gd name="connsiteX108" fmla="*/ 3200400 w 3496235"/>
              <a:gd name="connsiteY108" fmla="*/ 546847 h 4885765"/>
              <a:gd name="connsiteX109" fmla="*/ 3218329 w 3496235"/>
              <a:gd name="connsiteY109" fmla="*/ 528917 h 4885765"/>
              <a:gd name="connsiteX110" fmla="*/ 3245223 w 3496235"/>
              <a:gd name="connsiteY110" fmla="*/ 457200 h 4885765"/>
              <a:gd name="connsiteX111" fmla="*/ 3263152 w 3496235"/>
              <a:gd name="connsiteY111" fmla="*/ 439270 h 4885765"/>
              <a:gd name="connsiteX112" fmla="*/ 3299011 w 3496235"/>
              <a:gd name="connsiteY112" fmla="*/ 385482 h 4885765"/>
              <a:gd name="connsiteX113" fmla="*/ 3307976 w 3496235"/>
              <a:gd name="connsiteY113" fmla="*/ 358588 h 4885765"/>
              <a:gd name="connsiteX114" fmla="*/ 3325905 w 3496235"/>
              <a:gd name="connsiteY114" fmla="*/ 331694 h 4885765"/>
              <a:gd name="connsiteX115" fmla="*/ 3352800 w 3496235"/>
              <a:gd name="connsiteY115" fmla="*/ 242047 h 4885765"/>
              <a:gd name="connsiteX116" fmla="*/ 3370729 w 3496235"/>
              <a:gd name="connsiteY116" fmla="*/ 215153 h 4885765"/>
              <a:gd name="connsiteX117" fmla="*/ 3379694 w 3496235"/>
              <a:gd name="connsiteY117" fmla="*/ 188259 h 4885765"/>
              <a:gd name="connsiteX118" fmla="*/ 3415552 w 3496235"/>
              <a:gd name="connsiteY118" fmla="*/ 134470 h 4885765"/>
              <a:gd name="connsiteX119" fmla="*/ 3424517 w 3496235"/>
              <a:gd name="connsiteY119" fmla="*/ 98612 h 4885765"/>
              <a:gd name="connsiteX120" fmla="*/ 3442447 w 3496235"/>
              <a:gd name="connsiteY120" fmla="*/ 80682 h 4885765"/>
              <a:gd name="connsiteX121" fmla="*/ 3460376 w 3496235"/>
              <a:gd name="connsiteY121" fmla="*/ 53788 h 4885765"/>
              <a:gd name="connsiteX122" fmla="*/ 3478305 w 3496235"/>
              <a:gd name="connsiteY122" fmla="*/ 17929 h 4885765"/>
              <a:gd name="connsiteX123" fmla="*/ 3496235 w 3496235"/>
              <a:gd name="connsiteY123" fmla="*/ 0 h 488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96235" h="4885765">
                <a:moveTo>
                  <a:pt x="0" y="4885765"/>
                </a:moveTo>
                <a:cubicBezTo>
                  <a:pt x="17929" y="4870824"/>
                  <a:pt x="36519" y="4856641"/>
                  <a:pt x="53788" y="4840941"/>
                </a:cubicBezTo>
                <a:cubicBezTo>
                  <a:pt x="69423" y="4826727"/>
                  <a:pt x="81030" y="4807838"/>
                  <a:pt x="98611" y="4796117"/>
                </a:cubicBezTo>
                <a:cubicBezTo>
                  <a:pt x="107576" y="4790141"/>
                  <a:pt x="117886" y="4785806"/>
                  <a:pt x="125505" y="4778188"/>
                </a:cubicBezTo>
                <a:cubicBezTo>
                  <a:pt x="136070" y="4767623"/>
                  <a:pt x="141233" y="4752256"/>
                  <a:pt x="152400" y="4742329"/>
                </a:cubicBezTo>
                <a:cubicBezTo>
                  <a:pt x="168506" y="4728013"/>
                  <a:pt x="188259" y="4718423"/>
                  <a:pt x="206188" y="4706470"/>
                </a:cubicBezTo>
                <a:lnTo>
                  <a:pt x="233082" y="4688541"/>
                </a:lnTo>
                <a:cubicBezTo>
                  <a:pt x="247558" y="4666827"/>
                  <a:pt x="249779" y="4659685"/>
                  <a:pt x="268941" y="4643717"/>
                </a:cubicBezTo>
                <a:cubicBezTo>
                  <a:pt x="280419" y="4634152"/>
                  <a:pt x="293456" y="4626547"/>
                  <a:pt x="304800" y="4616823"/>
                </a:cubicBezTo>
                <a:cubicBezTo>
                  <a:pt x="314426" y="4608572"/>
                  <a:pt x="320686" y="4596219"/>
                  <a:pt x="331694" y="4589929"/>
                </a:cubicBezTo>
                <a:cubicBezTo>
                  <a:pt x="342391" y="4583816"/>
                  <a:pt x="355599" y="4583953"/>
                  <a:pt x="367552" y="4580965"/>
                </a:cubicBezTo>
                <a:cubicBezTo>
                  <a:pt x="428588" y="4519929"/>
                  <a:pt x="333213" y="4612960"/>
                  <a:pt x="412376" y="4545106"/>
                </a:cubicBezTo>
                <a:cubicBezTo>
                  <a:pt x="412399" y="4545086"/>
                  <a:pt x="457188" y="4500293"/>
                  <a:pt x="466164" y="4491317"/>
                </a:cubicBezTo>
                <a:cubicBezTo>
                  <a:pt x="472141" y="4485340"/>
                  <a:pt x="477061" y="4478076"/>
                  <a:pt x="484094" y="4473388"/>
                </a:cubicBezTo>
                <a:cubicBezTo>
                  <a:pt x="493059" y="4467412"/>
                  <a:pt x="502575" y="4462190"/>
                  <a:pt x="510988" y="4455459"/>
                </a:cubicBezTo>
                <a:cubicBezTo>
                  <a:pt x="517588" y="4450179"/>
                  <a:pt x="521357" y="4441309"/>
                  <a:pt x="528917" y="4437529"/>
                </a:cubicBezTo>
                <a:cubicBezTo>
                  <a:pt x="539937" y="4432019"/>
                  <a:pt x="552823" y="4431553"/>
                  <a:pt x="564776" y="4428565"/>
                </a:cubicBezTo>
                <a:cubicBezTo>
                  <a:pt x="581852" y="4377336"/>
                  <a:pt x="559653" y="4420027"/>
                  <a:pt x="600635" y="4392706"/>
                </a:cubicBezTo>
                <a:cubicBezTo>
                  <a:pt x="611184" y="4385674"/>
                  <a:pt x="617790" y="4373928"/>
                  <a:pt x="627529" y="4365812"/>
                </a:cubicBezTo>
                <a:cubicBezTo>
                  <a:pt x="650701" y="4346502"/>
                  <a:pt x="654362" y="4347902"/>
                  <a:pt x="681317" y="4338917"/>
                </a:cubicBezTo>
                <a:cubicBezTo>
                  <a:pt x="751251" y="4268987"/>
                  <a:pt x="635635" y="4382252"/>
                  <a:pt x="726141" y="4303059"/>
                </a:cubicBezTo>
                <a:cubicBezTo>
                  <a:pt x="789533" y="4247591"/>
                  <a:pt x="745602" y="4266689"/>
                  <a:pt x="797858" y="4249270"/>
                </a:cubicBezTo>
                <a:cubicBezTo>
                  <a:pt x="838972" y="4208158"/>
                  <a:pt x="786512" y="4256836"/>
                  <a:pt x="851647" y="4213412"/>
                </a:cubicBezTo>
                <a:cubicBezTo>
                  <a:pt x="858680" y="4208724"/>
                  <a:pt x="862976" y="4200762"/>
                  <a:pt x="869576" y="4195482"/>
                </a:cubicBezTo>
                <a:cubicBezTo>
                  <a:pt x="877989" y="4188751"/>
                  <a:pt x="888057" y="4184284"/>
                  <a:pt x="896470" y="4177553"/>
                </a:cubicBezTo>
                <a:cubicBezTo>
                  <a:pt x="903070" y="4172273"/>
                  <a:pt x="907907" y="4165034"/>
                  <a:pt x="914400" y="4159623"/>
                </a:cubicBezTo>
                <a:cubicBezTo>
                  <a:pt x="925878" y="4150058"/>
                  <a:pt x="938780" y="4142294"/>
                  <a:pt x="950258" y="4132729"/>
                </a:cubicBezTo>
                <a:cubicBezTo>
                  <a:pt x="956751" y="4127318"/>
                  <a:pt x="961588" y="4120080"/>
                  <a:pt x="968188" y="4114800"/>
                </a:cubicBezTo>
                <a:cubicBezTo>
                  <a:pt x="976601" y="4108069"/>
                  <a:pt x="987029" y="4104028"/>
                  <a:pt x="995082" y="4096870"/>
                </a:cubicBezTo>
                <a:cubicBezTo>
                  <a:pt x="1014033" y="4080024"/>
                  <a:pt x="1030941" y="4061011"/>
                  <a:pt x="1048870" y="4043082"/>
                </a:cubicBezTo>
                <a:lnTo>
                  <a:pt x="1084729" y="4007223"/>
                </a:lnTo>
                <a:lnTo>
                  <a:pt x="1111623" y="3980329"/>
                </a:lnTo>
                <a:cubicBezTo>
                  <a:pt x="1120588" y="3971364"/>
                  <a:pt x="1131484" y="3963984"/>
                  <a:pt x="1138517" y="3953435"/>
                </a:cubicBezTo>
                <a:lnTo>
                  <a:pt x="1192305" y="3872753"/>
                </a:lnTo>
                <a:cubicBezTo>
                  <a:pt x="1198282" y="3863788"/>
                  <a:pt x="1202616" y="3853478"/>
                  <a:pt x="1210235" y="3845859"/>
                </a:cubicBezTo>
                <a:lnTo>
                  <a:pt x="1246094" y="3810000"/>
                </a:lnTo>
                <a:cubicBezTo>
                  <a:pt x="1252070" y="3804023"/>
                  <a:pt x="1258952" y="3798832"/>
                  <a:pt x="1264023" y="3792070"/>
                </a:cubicBezTo>
                <a:cubicBezTo>
                  <a:pt x="1272988" y="3780117"/>
                  <a:pt x="1282349" y="3768452"/>
                  <a:pt x="1290917" y="3756212"/>
                </a:cubicBezTo>
                <a:cubicBezTo>
                  <a:pt x="1303274" y="3738559"/>
                  <a:pt x="1317139" y="3721697"/>
                  <a:pt x="1326776" y="3702423"/>
                </a:cubicBezTo>
                <a:cubicBezTo>
                  <a:pt x="1332752" y="3690470"/>
                  <a:pt x="1337292" y="3677684"/>
                  <a:pt x="1344705" y="3666565"/>
                </a:cubicBezTo>
                <a:cubicBezTo>
                  <a:pt x="1349394" y="3659532"/>
                  <a:pt x="1357564" y="3655397"/>
                  <a:pt x="1362635" y="3648635"/>
                </a:cubicBezTo>
                <a:cubicBezTo>
                  <a:pt x="1375564" y="3631396"/>
                  <a:pt x="1398494" y="3594847"/>
                  <a:pt x="1398494" y="3594847"/>
                </a:cubicBezTo>
                <a:cubicBezTo>
                  <a:pt x="1418746" y="3534088"/>
                  <a:pt x="1390477" y="3605536"/>
                  <a:pt x="1452282" y="3523129"/>
                </a:cubicBezTo>
                <a:cubicBezTo>
                  <a:pt x="1470211" y="3499223"/>
                  <a:pt x="1489494" y="3476275"/>
                  <a:pt x="1506070" y="3451412"/>
                </a:cubicBezTo>
                <a:cubicBezTo>
                  <a:pt x="1512047" y="3442447"/>
                  <a:pt x="1517102" y="3432794"/>
                  <a:pt x="1524000" y="3424517"/>
                </a:cubicBezTo>
                <a:cubicBezTo>
                  <a:pt x="1532116" y="3414778"/>
                  <a:pt x="1543525" y="3407939"/>
                  <a:pt x="1550894" y="3397623"/>
                </a:cubicBezTo>
                <a:cubicBezTo>
                  <a:pt x="1558661" y="3386749"/>
                  <a:pt x="1560805" y="3372456"/>
                  <a:pt x="1568823" y="3361765"/>
                </a:cubicBezTo>
                <a:cubicBezTo>
                  <a:pt x="1578965" y="3348242"/>
                  <a:pt x="1592729" y="3337859"/>
                  <a:pt x="1604682" y="3325906"/>
                </a:cubicBezTo>
                <a:cubicBezTo>
                  <a:pt x="1610658" y="3319929"/>
                  <a:pt x="1618831" y="3315536"/>
                  <a:pt x="1622611" y="3307976"/>
                </a:cubicBezTo>
                <a:cubicBezTo>
                  <a:pt x="1628588" y="3296023"/>
                  <a:pt x="1632773" y="3282992"/>
                  <a:pt x="1640541" y="3272117"/>
                </a:cubicBezTo>
                <a:cubicBezTo>
                  <a:pt x="1666244" y="3236133"/>
                  <a:pt x="1664373" y="3253506"/>
                  <a:pt x="1694329" y="3227294"/>
                </a:cubicBezTo>
                <a:cubicBezTo>
                  <a:pt x="1710231" y="3213380"/>
                  <a:pt x="1727431" y="3200051"/>
                  <a:pt x="1739152" y="3182470"/>
                </a:cubicBezTo>
                <a:cubicBezTo>
                  <a:pt x="1749331" y="3167203"/>
                  <a:pt x="1772860" y="3130833"/>
                  <a:pt x="1783976" y="3119717"/>
                </a:cubicBezTo>
                <a:cubicBezTo>
                  <a:pt x="1797506" y="3106187"/>
                  <a:pt x="1813859" y="3095812"/>
                  <a:pt x="1828800" y="3083859"/>
                </a:cubicBezTo>
                <a:cubicBezTo>
                  <a:pt x="1831788" y="3074894"/>
                  <a:pt x="1831861" y="3064344"/>
                  <a:pt x="1837764" y="3056965"/>
                </a:cubicBezTo>
                <a:cubicBezTo>
                  <a:pt x="1844495" y="3048552"/>
                  <a:pt x="1855891" y="3045297"/>
                  <a:pt x="1864658" y="3039035"/>
                </a:cubicBezTo>
                <a:cubicBezTo>
                  <a:pt x="1885684" y="3024016"/>
                  <a:pt x="1922034" y="2997796"/>
                  <a:pt x="1936376" y="2976282"/>
                </a:cubicBezTo>
                <a:cubicBezTo>
                  <a:pt x="1942352" y="2967317"/>
                  <a:pt x="1947293" y="2957568"/>
                  <a:pt x="1954305" y="2949388"/>
                </a:cubicBezTo>
                <a:cubicBezTo>
                  <a:pt x="1954325" y="2949365"/>
                  <a:pt x="1999118" y="2904576"/>
                  <a:pt x="2008094" y="2895600"/>
                </a:cubicBezTo>
                <a:cubicBezTo>
                  <a:pt x="2014071" y="2889623"/>
                  <a:pt x="2020952" y="2884432"/>
                  <a:pt x="2026023" y="2877670"/>
                </a:cubicBezTo>
                <a:cubicBezTo>
                  <a:pt x="2034988" y="2865717"/>
                  <a:pt x="2042991" y="2852979"/>
                  <a:pt x="2052917" y="2841812"/>
                </a:cubicBezTo>
                <a:cubicBezTo>
                  <a:pt x="2066955" y="2826019"/>
                  <a:pt x="2085063" y="2813892"/>
                  <a:pt x="2097741" y="2796988"/>
                </a:cubicBezTo>
                <a:cubicBezTo>
                  <a:pt x="2132242" y="2750987"/>
                  <a:pt x="2114070" y="2771694"/>
                  <a:pt x="2151529" y="2734235"/>
                </a:cubicBezTo>
                <a:cubicBezTo>
                  <a:pt x="2160206" y="2708206"/>
                  <a:pt x="2159466" y="2702564"/>
                  <a:pt x="2178423" y="2680447"/>
                </a:cubicBezTo>
                <a:cubicBezTo>
                  <a:pt x="2189424" y="2667612"/>
                  <a:pt x="2214282" y="2644588"/>
                  <a:pt x="2214282" y="2644588"/>
                </a:cubicBezTo>
                <a:cubicBezTo>
                  <a:pt x="2230719" y="2595278"/>
                  <a:pt x="2213370" y="2639461"/>
                  <a:pt x="2241176" y="2590800"/>
                </a:cubicBezTo>
                <a:cubicBezTo>
                  <a:pt x="2247806" y="2579197"/>
                  <a:pt x="2250900" y="2565490"/>
                  <a:pt x="2259105" y="2554941"/>
                </a:cubicBezTo>
                <a:cubicBezTo>
                  <a:pt x="2272078" y="2538262"/>
                  <a:pt x="2303929" y="2510117"/>
                  <a:pt x="2303929" y="2510117"/>
                </a:cubicBezTo>
                <a:cubicBezTo>
                  <a:pt x="2326463" y="2442518"/>
                  <a:pt x="2296066" y="2525842"/>
                  <a:pt x="2330823" y="2456329"/>
                </a:cubicBezTo>
                <a:cubicBezTo>
                  <a:pt x="2335049" y="2447877"/>
                  <a:pt x="2335562" y="2437887"/>
                  <a:pt x="2339788" y="2429435"/>
                </a:cubicBezTo>
                <a:cubicBezTo>
                  <a:pt x="2351098" y="2406815"/>
                  <a:pt x="2358969" y="2401289"/>
                  <a:pt x="2375647" y="2384612"/>
                </a:cubicBezTo>
                <a:cubicBezTo>
                  <a:pt x="2405299" y="2295647"/>
                  <a:pt x="2355552" y="2431536"/>
                  <a:pt x="2411505" y="2330823"/>
                </a:cubicBezTo>
                <a:cubicBezTo>
                  <a:pt x="2420683" y="2314302"/>
                  <a:pt x="2418952" y="2292760"/>
                  <a:pt x="2429435" y="2277035"/>
                </a:cubicBezTo>
                <a:cubicBezTo>
                  <a:pt x="2435411" y="2268070"/>
                  <a:pt x="2442546" y="2259778"/>
                  <a:pt x="2447364" y="2250141"/>
                </a:cubicBezTo>
                <a:cubicBezTo>
                  <a:pt x="2451590" y="2241689"/>
                  <a:pt x="2451740" y="2231507"/>
                  <a:pt x="2456329" y="2223247"/>
                </a:cubicBezTo>
                <a:cubicBezTo>
                  <a:pt x="2466794" y="2204410"/>
                  <a:pt x="2492188" y="2169459"/>
                  <a:pt x="2492188" y="2169459"/>
                </a:cubicBezTo>
                <a:cubicBezTo>
                  <a:pt x="2514717" y="2101868"/>
                  <a:pt x="2484328" y="2185176"/>
                  <a:pt x="2519082" y="2115670"/>
                </a:cubicBezTo>
                <a:cubicBezTo>
                  <a:pt x="2523308" y="2107218"/>
                  <a:pt x="2523821" y="2097228"/>
                  <a:pt x="2528047" y="2088776"/>
                </a:cubicBezTo>
                <a:cubicBezTo>
                  <a:pt x="2532865" y="2079139"/>
                  <a:pt x="2541600" y="2071728"/>
                  <a:pt x="2545976" y="2061882"/>
                </a:cubicBezTo>
                <a:cubicBezTo>
                  <a:pt x="2578938" y="1987716"/>
                  <a:pt x="2545013" y="2026985"/>
                  <a:pt x="2581835" y="1990165"/>
                </a:cubicBezTo>
                <a:cubicBezTo>
                  <a:pt x="2602437" y="1928358"/>
                  <a:pt x="2586400" y="1949740"/>
                  <a:pt x="2617694" y="1918447"/>
                </a:cubicBezTo>
                <a:cubicBezTo>
                  <a:pt x="2623670" y="1906494"/>
                  <a:pt x="2630359" y="1894871"/>
                  <a:pt x="2635623" y="1882588"/>
                </a:cubicBezTo>
                <a:cubicBezTo>
                  <a:pt x="2639345" y="1873902"/>
                  <a:pt x="2639999" y="1863954"/>
                  <a:pt x="2644588" y="1855694"/>
                </a:cubicBezTo>
                <a:cubicBezTo>
                  <a:pt x="2669929" y="1810081"/>
                  <a:pt x="2671175" y="1811179"/>
                  <a:pt x="2698376" y="1783976"/>
                </a:cubicBezTo>
                <a:cubicBezTo>
                  <a:pt x="2720910" y="1716377"/>
                  <a:pt x="2690513" y="1799701"/>
                  <a:pt x="2725270" y="1730188"/>
                </a:cubicBezTo>
                <a:cubicBezTo>
                  <a:pt x="2729496" y="1721736"/>
                  <a:pt x="2730009" y="1711746"/>
                  <a:pt x="2734235" y="1703294"/>
                </a:cubicBezTo>
                <a:cubicBezTo>
                  <a:pt x="2768992" y="1633781"/>
                  <a:pt x="2738595" y="1717105"/>
                  <a:pt x="2761129" y="1649506"/>
                </a:cubicBezTo>
                <a:cubicBezTo>
                  <a:pt x="2764117" y="1628588"/>
                  <a:pt x="2763412" y="1606799"/>
                  <a:pt x="2770094" y="1586753"/>
                </a:cubicBezTo>
                <a:cubicBezTo>
                  <a:pt x="2772767" y="1578735"/>
                  <a:pt x="2784694" y="1576592"/>
                  <a:pt x="2788023" y="1568823"/>
                </a:cubicBezTo>
                <a:cubicBezTo>
                  <a:pt x="2794025" y="1554818"/>
                  <a:pt x="2792979" y="1538700"/>
                  <a:pt x="2796988" y="1524000"/>
                </a:cubicBezTo>
                <a:cubicBezTo>
                  <a:pt x="2796989" y="1523996"/>
                  <a:pt x="2819399" y="1456765"/>
                  <a:pt x="2823882" y="1443317"/>
                </a:cubicBezTo>
                <a:cubicBezTo>
                  <a:pt x="2826870" y="1434352"/>
                  <a:pt x="2830555" y="1425590"/>
                  <a:pt x="2832847" y="1416423"/>
                </a:cubicBezTo>
                <a:lnTo>
                  <a:pt x="2850776" y="1344706"/>
                </a:lnTo>
                <a:cubicBezTo>
                  <a:pt x="2852449" y="1338013"/>
                  <a:pt x="2863195" y="1291136"/>
                  <a:pt x="2868705" y="1281953"/>
                </a:cubicBezTo>
                <a:cubicBezTo>
                  <a:pt x="2873054" y="1274705"/>
                  <a:pt x="2880658" y="1270000"/>
                  <a:pt x="2886635" y="1264023"/>
                </a:cubicBezTo>
                <a:cubicBezTo>
                  <a:pt x="2908188" y="1177811"/>
                  <a:pt x="2889779" y="1212019"/>
                  <a:pt x="2931458" y="1156447"/>
                </a:cubicBezTo>
                <a:cubicBezTo>
                  <a:pt x="2934446" y="1147482"/>
                  <a:pt x="2937827" y="1138639"/>
                  <a:pt x="2940423" y="1129553"/>
                </a:cubicBezTo>
                <a:cubicBezTo>
                  <a:pt x="2943808" y="1117706"/>
                  <a:pt x="2944535" y="1105019"/>
                  <a:pt x="2949388" y="1093694"/>
                </a:cubicBezTo>
                <a:cubicBezTo>
                  <a:pt x="2953632" y="1083791"/>
                  <a:pt x="2961341" y="1075765"/>
                  <a:pt x="2967317" y="1066800"/>
                </a:cubicBezTo>
                <a:cubicBezTo>
                  <a:pt x="2985975" y="992171"/>
                  <a:pt x="2963257" y="1065955"/>
                  <a:pt x="2994211" y="1004047"/>
                </a:cubicBezTo>
                <a:cubicBezTo>
                  <a:pt x="3035297" y="921876"/>
                  <a:pt x="2986139" y="993892"/>
                  <a:pt x="3039035" y="923365"/>
                </a:cubicBezTo>
                <a:cubicBezTo>
                  <a:pt x="3060371" y="859355"/>
                  <a:pt x="3046480" y="885301"/>
                  <a:pt x="3074894" y="842682"/>
                </a:cubicBezTo>
                <a:cubicBezTo>
                  <a:pt x="3098333" y="772364"/>
                  <a:pt x="3083100" y="805100"/>
                  <a:pt x="3119717" y="744070"/>
                </a:cubicBezTo>
                <a:cubicBezTo>
                  <a:pt x="3122705" y="732117"/>
                  <a:pt x="3123172" y="719232"/>
                  <a:pt x="3128682" y="708212"/>
                </a:cubicBezTo>
                <a:cubicBezTo>
                  <a:pt x="3132462" y="700652"/>
                  <a:pt x="3142831" y="697842"/>
                  <a:pt x="3146611" y="690282"/>
                </a:cubicBezTo>
                <a:cubicBezTo>
                  <a:pt x="3155063" y="673378"/>
                  <a:pt x="3154058" y="652219"/>
                  <a:pt x="3164541" y="636494"/>
                </a:cubicBezTo>
                <a:cubicBezTo>
                  <a:pt x="3170517" y="627529"/>
                  <a:pt x="3177652" y="619237"/>
                  <a:pt x="3182470" y="609600"/>
                </a:cubicBezTo>
                <a:cubicBezTo>
                  <a:pt x="3186696" y="601148"/>
                  <a:pt x="3188839" y="591792"/>
                  <a:pt x="3191435" y="582706"/>
                </a:cubicBezTo>
                <a:cubicBezTo>
                  <a:pt x="3194820" y="570859"/>
                  <a:pt x="3194890" y="557867"/>
                  <a:pt x="3200400" y="546847"/>
                </a:cubicBezTo>
                <a:cubicBezTo>
                  <a:pt x="3204180" y="539287"/>
                  <a:pt x="3213641" y="535950"/>
                  <a:pt x="3218329" y="528917"/>
                </a:cubicBezTo>
                <a:cubicBezTo>
                  <a:pt x="3271282" y="449486"/>
                  <a:pt x="3205805" y="536037"/>
                  <a:pt x="3245223" y="457200"/>
                </a:cubicBezTo>
                <a:cubicBezTo>
                  <a:pt x="3249003" y="449640"/>
                  <a:pt x="3257176" y="445247"/>
                  <a:pt x="3263152" y="439270"/>
                </a:cubicBezTo>
                <a:cubicBezTo>
                  <a:pt x="3284469" y="375323"/>
                  <a:pt x="3254243" y="452634"/>
                  <a:pt x="3299011" y="385482"/>
                </a:cubicBezTo>
                <a:cubicBezTo>
                  <a:pt x="3304253" y="377619"/>
                  <a:pt x="3303750" y="367040"/>
                  <a:pt x="3307976" y="358588"/>
                </a:cubicBezTo>
                <a:cubicBezTo>
                  <a:pt x="3312794" y="348951"/>
                  <a:pt x="3319929" y="340659"/>
                  <a:pt x="3325905" y="331694"/>
                </a:cubicBezTo>
                <a:cubicBezTo>
                  <a:pt x="3330917" y="311648"/>
                  <a:pt x="3344069" y="255144"/>
                  <a:pt x="3352800" y="242047"/>
                </a:cubicBezTo>
                <a:cubicBezTo>
                  <a:pt x="3358776" y="233082"/>
                  <a:pt x="3365911" y="224790"/>
                  <a:pt x="3370729" y="215153"/>
                </a:cubicBezTo>
                <a:cubicBezTo>
                  <a:pt x="3374955" y="206701"/>
                  <a:pt x="3375105" y="196519"/>
                  <a:pt x="3379694" y="188259"/>
                </a:cubicBezTo>
                <a:cubicBezTo>
                  <a:pt x="3390159" y="169422"/>
                  <a:pt x="3415552" y="134470"/>
                  <a:pt x="3415552" y="134470"/>
                </a:cubicBezTo>
                <a:cubicBezTo>
                  <a:pt x="3418540" y="122517"/>
                  <a:pt x="3419007" y="109632"/>
                  <a:pt x="3424517" y="98612"/>
                </a:cubicBezTo>
                <a:cubicBezTo>
                  <a:pt x="3428297" y="91052"/>
                  <a:pt x="3437167" y="87282"/>
                  <a:pt x="3442447" y="80682"/>
                </a:cubicBezTo>
                <a:cubicBezTo>
                  <a:pt x="3449178" y="72269"/>
                  <a:pt x="3455031" y="63143"/>
                  <a:pt x="3460376" y="53788"/>
                </a:cubicBezTo>
                <a:cubicBezTo>
                  <a:pt x="3467006" y="42185"/>
                  <a:pt x="3470892" y="29048"/>
                  <a:pt x="3478305" y="17929"/>
                </a:cubicBezTo>
                <a:cubicBezTo>
                  <a:pt x="3482993" y="10896"/>
                  <a:pt x="3496235" y="0"/>
                  <a:pt x="3496235" y="0"/>
                </a:cubicBezTo>
              </a:path>
            </a:pathLst>
          </a:custGeom>
          <a:noFill/>
          <a:ln w="381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rot="1354961">
            <a:off x="7507327" y="2502349"/>
            <a:ext cx="1343441" cy="584775"/>
          </a:xfrm>
          <a:prstGeom prst="rect">
            <a:avLst/>
          </a:prstGeom>
          <a:noFill/>
        </p:spPr>
        <p:txBody>
          <a:bodyPr wrap="square" rtlCol="0">
            <a:spAutoFit/>
          </a:bodyPr>
          <a:lstStyle/>
          <a:p>
            <a:endParaRPr lang="en-US" sz="1600" i="1" dirty="0">
              <a:solidFill>
                <a:schemeClr val="bg1"/>
              </a:solidFill>
            </a:endParaRPr>
          </a:p>
          <a:p>
            <a:r>
              <a:rPr lang="en-US" sz="1600" i="1" dirty="0" smtClean="0">
                <a:solidFill>
                  <a:schemeClr val="bg1"/>
                </a:solidFill>
              </a:rPr>
              <a:t>Smith Pond</a:t>
            </a:r>
            <a:endParaRPr lang="en-US" sz="1600" i="1" dirty="0">
              <a:solidFill>
                <a:schemeClr val="bg1"/>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89" y="2276024"/>
            <a:ext cx="6146980" cy="4610235"/>
          </a:xfrm>
          <a:prstGeom prst="rect">
            <a:avLst/>
          </a:prstGeom>
        </p:spPr>
      </p:pic>
      <p:sp>
        <p:nvSpPr>
          <p:cNvPr id="34" name="5-Point Star 33"/>
          <p:cNvSpPr/>
          <p:nvPr/>
        </p:nvSpPr>
        <p:spPr>
          <a:xfrm>
            <a:off x="6863361" y="3307845"/>
            <a:ext cx="290485" cy="2716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99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2744187" y="-51067"/>
            <a:ext cx="6257309" cy="7154878"/>
            <a:chOff x="2649185" y="-285008"/>
            <a:chExt cx="6257309" cy="7154878"/>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185" y="-267892"/>
              <a:ext cx="6186060" cy="7137762"/>
            </a:xfrm>
            <a:prstGeom prst="rect">
              <a:avLst/>
            </a:prstGeom>
          </p:spPr>
        </p:pic>
        <p:sp>
          <p:nvSpPr>
            <p:cNvPr id="35" name="Rectangle 34"/>
            <p:cNvSpPr/>
            <p:nvPr/>
          </p:nvSpPr>
          <p:spPr>
            <a:xfrm>
              <a:off x="7813964" y="-285008"/>
              <a:ext cx="1092530" cy="71430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5077609" y="2990626"/>
            <a:ext cx="2753958" cy="369332"/>
          </a:xfrm>
          <a:prstGeom prst="rect">
            <a:avLst/>
          </a:prstGeom>
          <a:noFill/>
        </p:spPr>
        <p:txBody>
          <a:bodyPr wrap="square" rtlCol="0">
            <a:spAutoFit/>
          </a:bodyPr>
          <a:lstStyle/>
          <a:p>
            <a:r>
              <a:rPr lang="en-US" dirty="0" smtClean="0"/>
              <a:t>JBT Smith Pond</a:t>
            </a:r>
            <a:endParaRPr lang="en-US" dirty="0"/>
          </a:p>
        </p:txBody>
      </p:sp>
      <p:grpSp>
        <p:nvGrpSpPr>
          <p:cNvPr id="26" name="Group 25"/>
          <p:cNvGrpSpPr/>
          <p:nvPr/>
        </p:nvGrpSpPr>
        <p:grpSpPr>
          <a:xfrm>
            <a:off x="4754880" y="3193366"/>
            <a:ext cx="1577258" cy="1145484"/>
            <a:chOff x="6462990" y="2070463"/>
            <a:chExt cx="1836294" cy="1693271"/>
          </a:xfrm>
        </p:grpSpPr>
        <p:grpSp>
          <p:nvGrpSpPr>
            <p:cNvPr id="27" name="Group 26"/>
            <p:cNvGrpSpPr/>
            <p:nvPr/>
          </p:nvGrpSpPr>
          <p:grpSpPr>
            <a:xfrm>
              <a:off x="6462990" y="2356367"/>
              <a:ext cx="1836294" cy="1407367"/>
              <a:chOff x="6462990" y="2356367"/>
              <a:chExt cx="1836294" cy="1407367"/>
            </a:xfrm>
          </p:grpSpPr>
          <p:cxnSp>
            <p:nvCxnSpPr>
              <p:cNvPr id="29" name="Straight Arrow Connector 28"/>
              <p:cNvCxnSpPr/>
              <p:nvPr/>
            </p:nvCxnSpPr>
            <p:spPr>
              <a:xfrm>
                <a:off x="6879594" y="2846154"/>
                <a:ext cx="8094" cy="44408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462990" y="2578408"/>
                <a:ext cx="164965" cy="45179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8150762" y="2356367"/>
                <a:ext cx="148522" cy="44408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997474" y="3452863"/>
                <a:ext cx="286519" cy="3108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a:off x="7459505" y="2070463"/>
              <a:ext cx="194565" cy="4111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8284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143"/>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rot="10800000" flipV="1">
            <a:off x="4529068" y="2202286"/>
            <a:ext cx="4520485" cy="57310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822065" y="2306425"/>
            <a:ext cx="3721994" cy="256801"/>
          </a:xfrm>
          <a:prstGeom prst="rect">
            <a:avLst/>
          </a:prstGeom>
          <a:noFill/>
        </p:spPr>
        <p:txBody>
          <a:bodyPr wrap="square" rtlCol="0">
            <a:spAutoFit/>
          </a:bodyPr>
          <a:lstStyle/>
          <a:p>
            <a:pPr algn="r"/>
            <a:r>
              <a:rPr lang="en-US" b="1" dirty="0" smtClean="0">
                <a:solidFill>
                  <a:schemeClr val="bg1"/>
                </a:solidFill>
              </a:rPr>
              <a:t>SKITCHEWAUG NAPPE</a:t>
            </a:r>
            <a:endParaRPr lang="en-US" b="1" dirty="0">
              <a:solidFill>
                <a:schemeClr val="bg1"/>
              </a:solidFill>
            </a:endParaRPr>
          </a:p>
        </p:txBody>
      </p:sp>
      <p:sp>
        <p:nvSpPr>
          <p:cNvPr id="9" name="Rectangle 8"/>
          <p:cNvSpPr/>
          <p:nvPr/>
        </p:nvSpPr>
        <p:spPr>
          <a:xfrm>
            <a:off x="3269086" y="4249125"/>
            <a:ext cx="5780466" cy="901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655453" y="4437946"/>
            <a:ext cx="5264239" cy="369332"/>
          </a:xfrm>
          <a:prstGeom prst="rect">
            <a:avLst/>
          </a:prstGeom>
          <a:noFill/>
        </p:spPr>
        <p:txBody>
          <a:bodyPr wrap="square" rtlCol="0">
            <a:spAutoFit/>
          </a:bodyPr>
          <a:lstStyle/>
          <a:p>
            <a:r>
              <a:rPr lang="en-US" b="1" dirty="0" smtClean="0">
                <a:solidFill>
                  <a:schemeClr val="bg1"/>
                </a:solidFill>
              </a:rPr>
              <a:t>AUTOCHTHONOUS ROCKS ABOVE OLIVERIAN DOMES</a:t>
            </a:r>
            <a:endParaRPr lang="en-US" b="1" dirty="0">
              <a:solidFill>
                <a:schemeClr val="bg1"/>
              </a:solidFill>
            </a:endParaRPr>
          </a:p>
        </p:txBody>
      </p:sp>
      <p:grpSp>
        <p:nvGrpSpPr>
          <p:cNvPr id="6" name="Group 5"/>
          <p:cNvGrpSpPr/>
          <p:nvPr/>
        </p:nvGrpSpPr>
        <p:grpSpPr>
          <a:xfrm>
            <a:off x="4529067" y="1484289"/>
            <a:ext cx="4520486" cy="2641277"/>
            <a:chOff x="4529067" y="1484289"/>
            <a:chExt cx="4520486" cy="2641277"/>
          </a:xfrm>
        </p:grpSpPr>
        <p:sp>
          <p:nvSpPr>
            <p:cNvPr id="17" name="Pentagon 16"/>
            <p:cNvSpPr/>
            <p:nvPr/>
          </p:nvSpPr>
          <p:spPr>
            <a:xfrm rot="10800000" flipV="1">
              <a:off x="4529067" y="3552457"/>
              <a:ext cx="4520485" cy="57310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entagon 14"/>
            <p:cNvSpPr/>
            <p:nvPr/>
          </p:nvSpPr>
          <p:spPr>
            <a:xfrm rot="10800000" flipV="1">
              <a:off x="4529068" y="1484289"/>
              <a:ext cx="4520485" cy="57310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822065" y="1588322"/>
              <a:ext cx="3721994" cy="369332"/>
            </a:xfrm>
            <a:prstGeom prst="rect">
              <a:avLst/>
            </a:prstGeom>
            <a:noFill/>
          </p:spPr>
          <p:txBody>
            <a:bodyPr wrap="square" rtlCol="0">
              <a:spAutoFit/>
            </a:bodyPr>
            <a:lstStyle/>
            <a:p>
              <a:pPr algn="r"/>
              <a:r>
                <a:rPr lang="en-US" b="1" dirty="0" smtClean="0">
                  <a:solidFill>
                    <a:schemeClr val="bg1"/>
                  </a:solidFill>
                </a:rPr>
                <a:t>FALL MOUNTAIN NAPPE</a:t>
              </a:r>
              <a:endParaRPr lang="en-US" b="1" dirty="0">
                <a:solidFill>
                  <a:schemeClr val="bg1"/>
                </a:solidFill>
              </a:endParaRPr>
            </a:p>
          </p:txBody>
        </p:sp>
        <p:sp>
          <p:nvSpPr>
            <p:cNvPr id="12" name="TextBox 11"/>
            <p:cNvSpPr txBox="1"/>
            <p:nvPr/>
          </p:nvSpPr>
          <p:spPr>
            <a:xfrm>
              <a:off x="4822065" y="3651088"/>
              <a:ext cx="3721994" cy="369332"/>
            </a:xfrm>
            <a:prstGeom prst="rect">
              <a:avLst/>
            </a:prstGeom>
            <a:noFill/>
          </p:spPr>
          <p:txBody>
            <a:bodyPr wrap="square" rtlCol="0">
              <a:spAutoFit/>
            </a:bodyPr>
            <a:lstStyle/>
            <a:p>
              <a:pPr algn="r"/>
              <a:r>
                <a:rPr lang="en-US" b="1" dirty="0" smtClean="0">
                  <a:solidFill>
                    <a:schemeClr val="bg1"/>
                  </a:solidFill>
                </a:rPr>
                <a:t>CORNISH NAPPE</a:t>
              </a:r>
              <a:endParaRPr lang="en-US" b="1" dirty="0">
                <a:solidFill>
                  <a:schemeClr val="bg1"/>
                </a:solidFill>
              </a:endParaRPr>
            </a:p>
          </p:txBody>
        </p:sp>
      </p:grpSp>
      <p:grpSp>
        <p:nvGrpSpPr>
          <p:cNvPr id="3" name="Group 2"/>
          <p:cNvGrpSpPr/>
          <p:nvPr/>
        </p:nvGrpSpPr>
        <p:grpSpPr>
          <a:xfrm>
            <a:off x="4529067" y="2855891"/>
            <a:ext cx="4520485" cy="573109"/>
            <a:chOff x="4529067" y="2855891"/>
            <a:chExt cx="4520485" cy="573109"/>
          </a:xfrm>
        </p:grpSpPr>
        <p:sp>
          <p:nvSpPr>
            <p:cNvPr id="21" name="Pentagon 20"/>
            <p:cNvSpPr/>
            <p:nvPr/>
          </p:nvSpPr>
          <p:spPr>
            <a:xfrm rot="10800000" flipV="1">
              <a:off x="4529067" y="2855891"/>
              <a:ext cx="4520485" cy="57310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822065" y="2961101"/>
              <a:ext cx="3721994" cy="369332"/>
            </a:xfrm>
            <a:prstGeom prst="rect">
              <a:avLst/>
            </a:prstGeom>
            <a:noFill/>
          </p:spPr>
          <p:txBody>
            <a:bodyPr wrap="square" rtlCol="0">
              <a:spAutoFit/>
            </a:bodyPr>
            <a:lstStyle/>
            <a:p>
              <a:pPr algn="r"/>
              <a:r>
                <a:rPr lang="en-US" b="1" dirty="0" smtClean="0">
                  <a:solidFill>
                    <a:schemeClr val="bg1"/>
                  </a:solidFill>
                </a:rPr>
                <a:t>BERNARDSTON NAPPE</a:t>
              </a:r>
              <a:endParaRPr lang="en-US" b="1" dirty="0">
                <a:solidFill>
                  <a:schemeClr val="bg1"/>
                </a:solidFill>
              </a:endParaRPr>
            </a:p>
          </p:txBody>
        </p:sp>
      </p:grpSp>
      <p:grpSp>
        <p:nvGrpSpPr>
          <p:cNvPr id="4" name="Group 3"/>
          <p:cNvGrpSpPr/>
          <p:nvPr/>
        </p:nvGrpSpPr>
        <p:grpSpPr>
          <a:xfrm>
            <a:off x="4529068" y="744827"/>
            <a:ext cx="4520485" cy="573109"/>
            <a:chOff x="4529068" y="744827"/>
            <a:chExt cx="4520485" cy="573109"/>
          </a:xfrm>
        </p:grpSpPr>
        <p:sp>
          <p:nvSpPr>
            <p:cNvPr id="22" name="Pentagon 21"/>
            <p:cNvSpPr/>
            <p:nvPr/>
          </p:nvSpPr>
          <p:spPr>
            <a:xfrm rot="10800000" flipV="1">
              <a:off x="4529068" y="744827"/>
              <a:ext cx="4520485" cy="57310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4752304" y="881132"/>
              <a:ext cx="3837904" cy="369332"/>
            </a:xfrm>
            <a:prstGeom prst="rect">
              <a:avLst/>
            </a:prstGeom>
            <a:noFill/>
          </p:spPr>
          <p:txBody>
            <a:bodyPr wrap="square" rtlCol="0">
              <a:spAutoFit/>
            </a:bodyPr>
            <a:lstStyle/>
            <a:p>
              <a:pPr algn="r"/>
              <a:r>
                <a:rPr lang="en-US" b="1" dirty="0" smtClean="0">
                  <a:solidFill>
                    <a:schemeClr val="bg1"/>
                  </a:solidFill>
                </a:rPr>
                <a:t>CHESHAM POND THRUST NAPPE</a:t>
              </a:r>
              <a:endParaRPr lang="en-US" b="1" dirty="0">
                <a:solidFill>
                  <a:schemeClr val="bg1"/>
                </a:solidFill>
              </a:endParaRPr>
            </a:p>
          </p:txBody>
        </p:sp>
      </p:grpSp>
      <p:grpSp>
        <p:nvGrpSpPr>
          <p:cNvPr id="14" name="Group 13"/>
          <p:cNvGrpSpPr/>
          <p:nvPr/>
        </p:nvGrpSpPr>
        <p:grpSpPr>
          <a:xfrm>
            <a:off x="4974465" y="1585974"/>
            <a:ext cx="3945227" cy="371680"/>
            <a:chOff x="4974465" y="1585974"/>
            <a:chExt cx="3945227" cy="371680"/>
          </a:xfrm>
        </p:grpSpPr>
        <p:sp>
          <p:nvSpPr>
            <p:cNvPr id="8" name="Rectangle 7"/>
            <p:cNvSpPr/>
            <p:nvPr/>
          </p:nvSpPr>
          <p:spPr>
            <a:xfrm>
              <a:off x="5345723" y="1588322"/>
              <a:ext cx="357396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974465" y="1585974"/>
              <a:ext cx="3721994" cy="369332"/>
            </a:xfrm>
            <a:prstGeom prst="rect">
              <a:avLst/>
            </a:prstGeom>
            <a:noFill/>
          </p:spPr>
          <p:txBody>
            <a:bodyPr wrap="square" rtlCol="0">
              <a:spAutoFit/>
            </a:bodyPr>
            <a:lstStyle/>
            <a:p>
              <a:pPr algn="r"/>
              <a:r>
                <a:rPr lang="en-US" b="1" dirty="0" smtClean="0">
                  <a:solidFill>
                    <a:schemeClr val="bg1"/>
                  </a:solidFill>
                </a:rPr>
                <a:t>FALL MOUNTAIN THRUST NAPPE</a:t>
              </a:r>
              <a:endParaRPr lang="en-US" b="1" dirty="0">
                <a:solidFill>
                  <a:schemeClr val="bg1"/>
                </a:solidFill>
              </a:endParaRPr>
            </a:p>
          </p:txBody>
        </p:sp>
      </p:grpSp>
    </p:spTree>
    <p:extLst>
      <p:ext uri="{BB962C8B-B14F-4D97-AF65-F5344CB8AC3E}">
        <p14:creationId xmlns:p14="http://schemas.microsoft.com/office/powerpoint/2010/main" val="118944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80526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3883" y="2635623"/>
            <a:ext cx="6284259" cy="646331"/>
          </a:xfrm>
          <a:prstGeom prst="rect">
            <a:avLst/>
          </a:prstGeom>
          <a:noFill/>
        </p:spPr>
        <p:txBody>
          <a:bodyPr wrap="square" rtlCol="0">
            <a:spAutoFit/>
          </a:bodyPr>
          <a:lstStyle/>
          <a:p>
            <a:r>
              <a:rPr lang="en-US" dirty="0" smtClean="0"/>
              <a:t>Place holder for Thompson 1988</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651" y="0"/>
            <a:ext cx="6734030" cy="6953618"/>
          </a:xfrm>
          <a:prstGeom prst="rect">
            <a:avLst/>
          </a:prstGeom>
        </p:spPr>
      </p:pic>
      <p:sp>
        <p:nvSpPr>
          <p:cNvPr id="15" name="Freeform 14"/>
          <p:cNvSpPr/>
          <p:nvPr/>
        </p:nvSpPr>
        <p:spPr>
          <a:xfrm>
            <a:off x="7098393" y="1780926"/>
            <a:ext cx="235864" cy="195512"/>
          </a:xfrm>
          <a:custGeom>
            <a:avLst/>
            <a:gdLst>
              <a:gd name="connsiteX0" fmla="*/ 221570 w 235864"/>
              <a:gd name="connsiteY0" fmla="*/ 249 h 195512"/>
              <a:gd name="connsiteX1" fmla="*/ 226332 w 235864"/>
              <a:gd name="connsiteY1" fmla="*/ 28824 h 195512"/>
              <a:gd name="connsiteX2" fmla="*/ 228713 w 235864"/>
              <a:gd name="connsiteY2" fmla="*/ 35968 h 195512"/>
              <a:gd name="connsiteX3" fmla="*/ 231095 w 235864"/>
              <a:gd name="connsiteY3" fmla="*/ 45493 h 195512"/>
              <a:gd name="connsiteX4" fmla="*/ 233476 w 235864"/>
              <a:gd name="connsiteY4" fmla="*/ 64543 h 195512"/>
              <a:gd name="connsiteX5" fmla="*/ 235857 w 235864"/>
              <a:gd name="connsiteY5" fmla="*/ 74068 h 195512"/>
              <a:gd name="connsiteX6" fmla="*/ 231095 w 235864"/>
              <a:gd name="connsiteY6" fmla="*/ 119312 h 195512"/>
              <a:gd name="connsiteX7" fmla="*/ 226332 w 235864"/>
              <a:gd name="connsiteY7" fmla="*/ 128837 h 195512"/>
              <a:gd name="connsiteX8" fmla="*/ 219188 w 235864"/>
              <a:gd name="connsiteY8" fmla="*/ 140743 h 195512"/>
              <a:gd name="connsiteX9" fmla="*/ 204901 w 235864"/>
              <a:gd name="connsiteY9" fmla="*/ 147887 h 195512"/>
              <a:gd name="connsiteX10" fmla="*/ 152513 w 235864"/>
              <a:gd name="connsiteY10" fmla="*/ 152649 h 195512"/>
              <a:gd name="connsiteX11" fmla="*/ 138226 w 235864"/>
              <a:gd name="connsiteY11" fmla="*/ 157412 h 195512"/>
              <a:gd name="connsiteX12" fmla="*/ 131082 w 235864"/>
              <a:gd name="connsiteY12" fmla="*/ 159793 h 195512"/>
              <a:gd name="connsiteX13" fmla="*/ 109651 w 235864"/>
              <a:gd name="connsiteY13" fmla="*/ 174080 h 195512"/>
              <a:gd name="connsiteX14" fmla="*/ 102507 w 235864"/>
              <a:gd name="connsiteY14" fmla="*/ 178843 h 195512"/>
              <a:gd name="connsiteX15" fmla="*/ 95363 w 235864"/>
              <a:gd name="connsiteY15" fmla="*/ 181224 h 195512"/>
              <a:gd name="connsiteX16" fmla="*/ 88220 w 235864"/>
              <a:gd name="connsiteY16" fmla="*/ 185987 h 195512"/>
              <a:gd name="connsiteX17" fmla="*/ 71551 w 235864"/>
              <a:gd name="connsiteY17" fmla="*/ 190749 h 195512"/>
              <a:gd name="connsiteX18" fmla="*/ 57263 w 235864"/>
              <a:gd name="connsiteY18" fmla="*/ 195512 h 195512"/>
              <a:gd name="connsiteX19" fmla="*/ 40595 w 235864"/>
              <a:gd name="connsiteY19" fmla="*/ 157412 h 195512"/>
              <a:gd name="connsiteX20" fmla="*/ 31070 w 235864"/>
              <a:gd name="connsiteY20" fmla="*/ 143124 h 195512"/>
              <a:gd name="connsiteX21" fmla="*/ 19163 w 235864"/>
              <a:gd name="connsiteY21" fmla="*/ 71687 h 195512"/>
              <a:gd name="connsiteX22" fmla="*/ 9638 w 235864"/>
              <a:gd name="connsiteY22" fmla="*/ 64543 h 195512"/>
              <a:gd name="connsiteX23" fmla="*/ 113 w 235864"/>
              <a:gd name="connsiteY23" fmla="*/ 50255 h 195512"/>
              <a:gd name="connsiteX24" fmla="*/ 2495 w 235864"/>
              <a:gd name="connsiteY24" fmla="*/ 38349 h 195512"/>
              <a:gd name="connsiteX25" fmla="*/ 28688 w 235864"/>
              <a:gd name="connsiteY25" fmla="*/ 28824 h 195512"/>
              <a:gd name="connsiteX26" fmla="*/ 181088 w 235864"/>
              <a:gd name="connsiteY26" fmla="*/ 26443 h 195512"/>
              <a:gd name="connsiteX27" fmla="*/ 197757 w 235864"/>
              <a:gd name="connsiteY27" fmla="*/ 19299 h 195512"/>
              <a:gd name="connsiteX28" fmla="*/ 204901 w 235864"/>
              <a:gd name="connsiteY28" fmla="*/ 14537 h 195512"/>
              <a:gd name="connsiteX29" fmla="*/ 221570 w 235864"/>
              <a:gd name="connsiteY29" fmla="*/ 249 h 19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5864" h="195512">
                <a:moveTo>
                  <a:pt x="221570" y="249"/>
                </a:moveTo>
                <a:cubicBezTo>
                  <a:pt x="225142" y="2630"/>
                  <a:pt x="224011" y="19538"/>
                  <a:pt x="226332" y="28824"/>
                </a:cubicBezTo>
                <a:cubicBezTo>
                  <a:pt x="226941" y="31259"/>
                  <a:pt x="228023" y="33554"/>
                  <a:pt x="228713" y="35968"/>
                </a:cubicBezTo>
                <a:cubicBezTo>
                  <a:pt x="229612" y="39115"/>
                  <a:pt x="230301" y="42318"/>
                  <a:pt x="231095" y="45493"/>
                </a:cubicBezTo>
                <a:cubicBezTo>
                  <a:pt x="231889" y="51843"/>
                  <a:pt x="232424" y="58231"/>
                  <a:pt x="233476" y="64543"/>
                </a:cubicBezTo>
                <a:cubicBezTo>
                  <a:pt x="234014" y="67771"/>
                  <a:pt x="235999" y="70798"/>
                  <a:pt x="235857" y="74068"/>
                </a:cubicBezTo>
                <a:cubicBezTo>
                  <a:pt x="235198" y="89218"/>
                  <a:pt x="233693" y="104372"/>
                  <a:pt x="231095" y="119312"/>
                </a:cubicBezTo>
                <a:cubicBezTo>
                  <a:pt x="230487" y="122809"/>
                  <a:pt x="228056" y="125734"/>
                  <a:pt x="226332" y="128837"/>
                </a:cubicBezTo>
                <a:cubicBezTo>
                  <a:pt x="224084" y="132883"/>
                  <a:pt x="222200" y="137229"/>
                  <a:pt x="219188" y="140743"/>
                </a:cubicBezTo>
                <a:cubicBezTo>
                  <a:pt x="216014" y="144445"/>
                  <a:pt x="209445" y="146751"/>
                  <a:pt x="204901" y="147887"/>
                </a:cubicBezTo>
                <a:cubicBezTo>
                  <a:pt x="186325" y="152531"/>
                  <a:pt x="175042" y="151324"/>
                  <a:pt x="152513" y="152649"/>
                </a:cubicBezTo>
                <a:lnTo>
                  <a:pt x="138226" y="157412"/>
                </a:lnTo>
                <a:cubicBezTo>
                  <a:pt x="135845" y="158206"/>
                  <a:pt x="133171" y="158401"/>
                  <a:pt x="131082" y="159793"/>
                </a:cubicBezTo>
                <a:lnTo>
                  <a:pt x="109651" y="174080"/>
                </a:lnTo>
                <a:cubicBezTo>
                  <a:pt x="107270" y="175668"/>
                  <a:pt x="105222" y="177938"/>
                  <a:pt x="102507" y="178843"/>
                </a:cubicBezTo>
                <a:lnTo>
                  <a:pt x="95363" y="181224"/>
                </a:lnTo>
                <a:cubicBezTo>
                  <a:pt x="92982" y="182812"/>
                  <a:pt x="90780" y="184707"/>
                  <a:pt x="88220" y="185987"/>
                </a:cubicBezTo>
                <a:cubicBezTo>
                  <a:pt x="84220" y="187987"/>
                  <a:pt x="75363" y="189605"/>
                  <a:pt x="71551" y="190749"/>
                </a:cubicBezTo>
                <a:cubicBezTo>
                  <a:pt x="66742" y="192192"/>
                  <a:pt x="57263" y="195512"/>
                  <a:pt x="57263" y="195512"/>
                </a:cubicBezTo>
                <a:cubicBezTo>
                  <a:pt x="29372" y="167619"/>
                  <a:pt x="53078" y="197358"/>
                  <a:pt x="40595" y="157412"/>
                </a:cubicBezTo>
                <a:cubicBezTo>
                  <a:pt x="38888" y="151949"/>
                  <a:pt x="31070" y="143124"/>
                  <a:pt x="31070" y="143124"/>
                </a:cubicBezTo>
                <a:cubicBezTo>
                  <a:pt x="28837" y="114093"/>
                  <a:pt x="38183" y="90707"/>
                  <a:pt x="19163" y="71687"/>
                </a:cubicBezTo>
                <a:cubicBezTo>
                  <a:pt x="16357" y="68881"/>
                  <a:pt x="12813" y="66924"/>
                  <a:pt x="9638" y="64543"/>
                </a:cubicBezTo>
                <a:cubicBezTo>
                  <a:pt x="6463" y="59780"/>
                  <a:pt x="-1010" y="55868"/>
                  <a:pt x="113" y="50255"/>
                </a:cubicBezTo>
                <a:cubicBezTo>
                  <a:pt x="907" y="46286"/>
                  <a:pt x="487" y="41863"/>
                  <a:pt x="2495" y="38349"/>
                </a:cubicBezTo>
                <a:cubicBezTo>
                  <a:pt x="5931" y="32336"/>
                  <a:pt x="27798" y="28838"/>
                  <a:pt x="28688" y="28824"/>
                </a:cubicBezTo>
                <a:lnTo>
                  <a:pt x="181088" y="26443"/>
                </a:lnTo>
                <a:cubicBezTo>
                  <a:pt x="199019" y="14488"/>
                  <a:pt x="176234" y="28522"/>
                  <a:pt x="197757" y="19299"/>
                </a:cubicBezTo>
                <a:cubicBezTo>
                  <a:pt x="200388" y="18172"/>
                  <a:pt x="202271" y="15664"/>
                  <a:pt x="204901" y="14537"/>
                </a:cubicBezTo>
                <a:cubicBezTo>
                  <a:pt x="207909" y="13248"/>
                  <a:pt x="217998" y="-2132"/>
                  <a:pt x="221570" y="249"/>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8" name="Freeform 7"/>
          <p:cNvSpPr/>
          <p:nvPr/>
        </p:nvSpPr>
        <p:spPr>
          <a:xfrm>
            <a:off x="5008098" y="2025748"/>
            <a:ext cx="2982351" cy="1984235"/>
          </a:xfrm>
          <a:custGeom>
            <a:avLst/>
            <a:gdLst>
              <a:gd name="connsiteX0" fmla="*/ 2982351 w 2982351"/>
              <a:gd name="connsiteY0" fmla="*/ 1195754 h 1984235"/>
              <a:gd name="connsiteX1" fmla="*/ 2912013 w 2982351"/>
              <a:gd name="connsiteY1" fmla="*/ 1153550 h 1984235"/>
              <a:gd name="connsiteX2" fmla="*/ 2785404 w 2982351"/>
              <a:gd name="connsiteY2" fmla="*/ 1055077 h 1984235"/>
              <a:gd name="connsiteX3" fmla="*/ 2757268 w 2982351"/>
              <a:gd name="connsiteY3" fmla="*/ 1026941 h 1984235"/>
              <a:gd name="connsiteX4" fmla="*/ 2715065 w 2982351"/>
              <a:gd name="connsiteY4" fmla="*/ 1012874 h 1984235"/>
              <a:gd name="connsiteX5" fmla="*/ 2475914 w 2982351"/>
              <a:gd name="connsiteY5" fmla="*/ 1026941 h 1984235"/>
              <a:gd name="connsiteX6" fmla="*/ 2363373 w 2982351"/>
              <a:gd name="connsiteY6" fmla="*/ 1083212 h 1984235"/>
              <a:gd name="connsiteX7" fmla="*/ 2363373 w 2982351"/>
              <a:gd name="connsiteY7" fmla="*/ 1083212 h 1984235"/>
              <a:gd name="connsiteX8" fmla="*/ 2278967 w 2982351"/>
              <a:gd name="connsiteY8" fmla="*/ 1125415 h 1984235"/>
              <a:gd name="connsiteX9" fmla="*/ 2152357 w 2982351"/>
              <a:gd name="connsiteY9" fmla="*/ 1223889 h 1984235"/>
              <a:gd name="connsiteX10" fmla="*/ 2025748 w 2982351"/>
              <a:gd name="connsiteY10" fmla="*/ 1322363 h 1984235"/>
              <a:gd name="connsiteX11" fmla="*/ 1983545 w 2982351"/>
              <a:gd name="connsiteY11" fmla="*/ 1350498 h 1984235"/>
              <a:gd name="connsiteX12" fmla="*/ 1913207 w 2982351"/>
              <a:gd name="connsiteY12" fmla="*/ 1406769 h 1984235"/>
              <a:gd name="connsiteX13" fmla="*/ 1814733 w 2982351"/>
              <a:gd name="connsiteY13" fmla="*/ 1477107 h 1984235"/>
              <a:gd name="connsiteX14" fmla="*/ 1758462 w 2982351"/>
              <a:gd name="connsiteY14" fmla="*/ 1547446 h 1984235"/>
              <a:gd name="connsiteX15" fmla="*/ 1716259 w 2982351"/>
              <a:gd name="connsiteY15" fmla="*/ 1589649 h 1984235"/>
              <a:gd name="connsiteX16" fmla="*/ 1674056 w 2982351"/>
              <a:gd name="connsiteY16" fmla="*/ 1674055 h 1984235"/>
              <a:gd name="connsiteX17" fmla="*/ 1645920 w 2982351"/>
              <a:gd name="connsiteY17" fmla="*/ 1702190 h 1984235"/>
              <a:gd name="connsiteX18" fmla="*/ 1589650 w 2982351"/>
              <a:gd name="connsiteY18" fmla="*/ 1786597 h 1984235"/>
              <a:gd name="connsiteX19" fmla="*/ 1519311 w 2982351"/>
              <a:gd name="connsiteY19" fmla="*/ 1871003 h 1984235"/>
              <a:gd name="connsiteX20" fmla="*/ 956604 w 2982351"/>
              <a:gd name="connsiteY20" fmla="*/ 1885070 h 1984235"/>
              <a:gd name="connsiteX21" fmla="*/ 844062 w 2982351"/>
              <a:gd name="connsiteY21" fmla="*/ 1941341 h 1984235"/>
              <a:gd name="connsiteX22" fmla="*/ 576776 w 2982351"/>
              <a:gd name="connsiteY22" fmla="*/ 1983544 h 1984235"/>
              <a:gd name="connsiteX23" fmla="*/ 407964 w 2982351"/>
              <a:gd name="connsiteY23" fmla="*/ 1969477 h 1984235"/>
              <a:gd name="connsiteX24" fmla="*/ 379828 w 2982351"/>
              <a:gd name="connsiteY24" fmla="*/ 1885070 h 1984235"/>
              <a:gd name="connsiteX25" fmla="*/ 393896 w 2982351"/>
              <a:gd name="connsiteY25" fmla="*/ 1674055 h 1984235"/>
              <a:gd name="connsiteX26" fmla="*/ 422031 w 2982351"/>
              <a:gd name="connsiteY26" fmla="*/ 1589649 h 1984235"/>
              <a:gd name="connsiteX27" fmla="*/ 407964 w 2982351"/>
              <a:gd name="connsiteY27" fmla="*/ 1434904 h 1984235"/>
              <a:gd name="connsiteX28" fmla="*/ 379828 w 2982351"/>
              <a:gd name="connsiteY28" fmla="*/ 1350498 h 1984235"/>
              <a:gd name="connsiteX29" fmla="*/ 365760 w 2982351"/>
              <a:gd name="connsiteY29" fmla="*/ 1294227 h 1984235"/>
              <a:gd name="connsiteX30" fmla="*/ 337625 w 2982351"/>
              <a:gd name="connsiteY30" fmla="*/ 1237957 h 1984235"/>
              <a:gd name="connsiteX31" fmla="*/ 323557 w 2982351"/>
              <a:gd name="connsiteY31" fmla="*/ 1195754 h 1984235"/>
              <a:gd name="connsiteX32" fmla="*/ 309490 w 2982351"/>
              <a:gd name="connsiteY32" fmla="*/ 984738 h 1984235"/>
              <a:gd name="connsiteX33" fmla="*/ 281354 w 2982351"/>
              <a:gd name="connsiteY33" fmla="*/ 886264 h 1984235"/>
              <a:gd name="connsiteX34" fmla="*/ 267287 w 2982351"/>
              <a:gd name="connsiteY34" fmla="*/ 801858 h 1984235"/>
              <a:gd name="connsiteX35" fmla="*/ 239151 w 2982351"/>
              <a:gd name="connsiteY35" fmla="*/ 633046 h 1984235"/>
              <a:gd name="connsiteX36" fmla="*/ 225084 w 2982351"/>
              <a:gd name="connsiteY36" fmla="*/ 590843 h 1984235"/>
              <a:gd name="connsiteX37" fmla="*/ 182880 w 2982351"/>
              <a:gd name="connsiteY37" fmla="*/ 478301 h 1984235"/>
              <a:gd name="connsiteX38" fmla="*/ 168813 w 2982351"/>
              <a:gd name="connsiteY38" fmla="*/ 407963 h 1984235"/>
              <a:gd name="connsiteX39" fmla="*/ 154745 w 2982351"/>
              <a:gd name="connsiteY39" fmla="*/ 323557 h 1984235"/>
              <a:gd name="connsiteX40" fmla="*/ 140677 w 2982351"/>
              <a:gd name="connsiteY40" fmla="*/ 281354 h 1984235"/>
              <a:gd name="connsiteX41" fmla="*/ 84407 w 2982351"/>
              <a:gd name="connsiteY41" fmla="*/ 98474 h 1984235"/>
              <a:gd name="connsiteX42" fmla="*/ 28136 w 2982351"/>
              <a:gd name="connsiteY42" fmla="*/ 84406 h 1984235"/>
              <a:gd name="connsiteX43" fmla="*/ 0 w 2982351"/>
              <a:gd name="connsiteY43" fmla="*/ 0 h 198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82351" h="1984235">
                <a:moveTo>
                  <a:pt x="2982351" y="1195754"/>
                </a:moveTo>
                <a:cubicBezTo>
                  <a:pt x="2958905" y="1181686"/>
                  <a:pt x="2933175" y="1170865"/>
                  <a:pt x="2912013" y="1153550"/>
                </a:cubicBezTo>
                <a:cubicBezTo>
                  <a:pt x="2781541" y="1046799"/>
                  <a:pt x="2878615" y="1086146"/>
                  <a:pt x="2785404" y="1055077"/>
                </a:cubicBezTo>
                <a:cubicBezTo>
                  <a:pt x="2776025" y="1045698"/>
                  <a:pt x="2768641" y="1033765"/>
                  <a:pt x="2757268" y="1026941"/>
                </a:cubicBezTo>
                <a:cubicBezTo>
                  <a:pt x="2744553" y="1019312"/>
                  <a:pt x="2729894" y="1012874"/>
                  <a:pt x="2715065" y="1012874"/>
                </a:cubicBezTo>
                <a:cubicBezTo>
                  <a:pt x="2635210" y="1012874"/>
                  <a:pt x="2555631" y="1022252"/>
                  <a:pt x="2475914" y="1026941"/>
                </a:cubicBezTo>
                <a:cubicBezTo>
                  <a:pt x="2426809" y="1076048"/>
                  <a:pt x="2460362" y="1050883"/>
                  <a:pt x="2363373" y="1083212"/>
                </a:cubicBezTo>
                <a:lnTo>
                  <a:pt x="2363373" y="1083212"/>
                </a:lnTo>
                <a:cubicBezTo>
                  <a:pt x="2308832" y="1119572"/>
                  <a:pt x="2337210" y="1106000"/>
                  <a:pt x="2278967" y="1125415"/>
                </a:cubicBezTo>
                <a:cubicBezTo>
                  <a:pt x="2193799" y="1210583"/>
                  <a:pt x="2238286" y="1180925"/>
                  <a:pt x="2152357" y="1223889"/>
                </a:cubicBezTo>
                <a:cubicBezTo>
                  <a:pt x="2086244" y="1290002"/>
                  <a:pt x="2126706" y="1255058"/>
                  <a:pt x="2025748" y="1322363"/>
                </a:cubicBezTo>
                <a:lnTo>
                  <a:pt x="1983545" y="1350498"/>
                </a:lnTo>
                <a:cubicBezTo>
                  <a:pt x="1914988" y="1453334"/>
                  <a:pt x="1999688" y="1344997"/>
                  <a:pt x="1913207" y="1406769"/>
                </a:cubicBezTo>
                <a:cubicBezTo>
                  <a:pt x="1796387" y="1490213"/>
                  <a:pt x="1910088" y="1445324"/>
                  <a:pt x="1814733" y="1477107"/>
                </a:cubicBezTo>
                <a:cubicBezTo>
                  <a:pt x="1732877" y="1558963"/>
                  <a:pt x="1847193" y="1440968"/>
                  <a:pt x="1758462" y="1547446"/>
                </a:cubicBezTo>
                <a:cubicBezTo>
                  <a:pt x="1745726" y="1562730"/>
                  <a:pt x="1730327" y="1575581"/>
                  <a:pt x="1716259" y="1589649"/>
                </a:cubicBezTo>
                <a:cubicBezTo>
                  <a:pt x="1701401" y="1634222"/>
                  <a:pt x="1705221" y="1635099"/>
                  <a:pt x="1674056" y="1674055"/>
                </a:cubicBezTo>
                <a:cubicBezTo>
                  <a:pt x="1665770" y="1684412"/>
                  <a:pt x="1653878" y="1691579"/>
                  <a:pt x="1645920" y="1702190"/>
                </a:cubicBezTo>
                <a:cubicBezTo>
                  <a:pt x="1625631" y="1729242"/>
                  <a:pt x="1608407" y="1758461"/>
                  <a:pt x="1589650" y="1786597"/>
                </a:cubicBezTo>
                <a:cubicBezTo>
                  <a:pt x="1580149" y="1800849"/>
                  <a:pt x="1538556" y="1869213"/>
                  <a:pt x="1519311" y="1871003"/>
                </a:cubicBezTo>
                <a:cubicBezTo>
                  <a:pt x="1332490" y="1888381"/>
                  <a:pt x="1144173" y="1880381"/>
                  <a:pt x="956604" y="1885070"/>
                </a:cubicBezTo>
                <a:cubicBezTo>
                  <a:pt x="914726" y="1926948"/>
                  <a:pt x="924887" y="1925176"/>
                  <a:pt x="844062" y="1941341"/>
                </a:cubicBezTo>
                <a:cubicBezTo>
                  <a:pt x="661747" y="1977805"/>
                  <a:pt x="750914" y="1964196"/>
                  <a:pt x="576776" y="1983544"/>
                </a:cubicBezTo>
                <a:cubicBezTo>
                  <a:pt x="520505" y="1978855"/>
                  <a:pt x="458468" y="1994729"/>
                  <a:pt x="407964" y="1969477"/>
                </a:cubicBezTo>
                <a:cubicBezTo>
                  <a:pt x="381437" y="1956214"/>
                  <a:pt x="379828" y="1885070"/>
                  <a:pt x="379828" y="1885070"/>
                </a:cubicBezTo>
                <a:cubicBezTo>
                  <a:pt x="384517" y="1814732"/>
                  <a:pt x="383927" y="1743841"/>
                  <a:pt x="393896" y="1674055"/>
                </a:cubicBezTo>
                <a:cubicBezTo>
                  <a:pt x="398090" y="1644696"/>
                  <a:pt x="422031" y="1589649"/>
                  <a:pt x="422031" y="1589649"/>
                </a:cubicBezTo>
                <a:cubicBezTo>
                  <a:pt x="417342" y="1538067"/>
                  <a:pt x="416965" y="1485910"/>
                  <a:pt x="407964" y="1434904"/>
                </a:cubicBezTo>
                <a:cubicBezTo>
                  <a:pt x="402810" y="1405698"/>
                  <a:pt x="387021" y="1379270"/>
                  <a:pt x="379828" y="1350498"/>
                </a:cubicBezTo>
                <a:cubicBezTo>
                  <a:pt x="375139" y="1331741"/>
                  <a:pt x="372549" y="1312330"/>
                  <a:pt x="365760" y="1294227"/>
                </a:cubicBezTo>
                <a:cubicBezTo>
                  <a:pt x="358397" y="1274592"/>
                  <a:pt x="345886" y="1257232"/>
                  <a:pt x="337625" y="1237957"/>
                </a:cubicBezTo>
                <a:cubicBezTo>
                  <a:pt x="331784" y="1224327"/>
                  <a:pt x="328246" y="1209822"/>
                  <a:pt x="323557" y="1195754"/>
                </a:cubicBezTo>
                <a:cubicBezTo>
                  <a:pt x="318868" y="1125415"/>
                  <a:pt x="316870" y="1054845"/>
                  <a:pt x="309490" y="984738"/>
                </a:cubicBezTo>
                <a:cubicBezTo>
                  <a:pt x="306772" y="958921"/>
                  <a:pt x="290072" y="912419"/>
                  <a:pt x="281354" y="886264"/>
                </a:cubicBezTo>
                <a:cubicBezTo>
                  <a:pt x="276665" y="858129"/>
                  <a:pt x="271624" y="830050"/>
                  <a:pt x="267287" y="801858"/>
                </a:cubicBezTo>
                <a:cubicBezTo>
                  <a:pt x="257758" y="739918"/>
                  <a:pt x="254011" y="692485"/>
                  <a:pt x="239151" y="633046"/>
                </a:cubicBezTo>
                <a:cubicBezTo>
                  <a:pt x="235555" y="618660"/>
                  <a:pt x="228680" y="605229"/>
                  <a:pt x="225084" y="590843"/>
                </a:cubicBezTo>
                <a:cubicBezTo>
                  <a:pt x="200748" y="493497"/>
                  <a:pt x="229195" y="547773"/>
                  <a:pt x="182880" y="478301"/>
                </a:cubicBezTo>
                <a:cubicBezTo>
                  <a:pt x="178191" y="454855"/>
                  <a:pt x="173090" y="431488"/>
                  <a:pt x="168813" y="407963"/>
                </a:cubicBezTo>
                <a:cubicBezTo>
                  <a:pt x="163711" y="379900"/>
                  <a:pt x="160933" y="351401"/>
                  <a:pt x="154745" y="323557"/>
                </a:cubicBezTo>
                <a:cubicBezTo>
                  <a:pt x="151528" y="309081"/>
                  <a:pt x="145366" y="295422"/>
                  <a:pt x="140677" y="281354"/>
                </a:cubicBezTo>
                <a:cubicBezTo>
                  <a:pt x="131200" y="224488"/>
                  <a:pt x="124749" y="144579"/>
                  <a:pt x="84407" y="98474"/>
                </a:cubicBezTo>
                <a:cubicBezTo>
                  <a:pt x="71675" y="83924"/>
                  <a:pt x="46893" y="89095"/>
                  <a:pt x="28136" y="84406"/>
                </a:cubicBezTo>
                <a:lnTo>
                  <a:pt x="0" y="0"/>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707669" y="799649"/>
            <a:ext cx="3496235" cy="4885765"/>
          </a:xfrm>
          <a:custGeom>
            <a:avLst/>
            <a:gdLst>
              <a:gd name="connsiteX0" fmla="*/ 0 w 3496235"/>
              <a:gd name="connsiteY0" fmla="*/ 4885765 h 4885765"/>
              <a:gd name="connsiteX1" fmla="*/ 53788 w 3496235"/>
              <a:gd name="connsiteY1" fmla="*/ 4840941 h 4885765"/>
              <a:gd name="connsiteX2" fmla="*/ 98611 w 3496235"/>
              <a:gd name="connsiteY2" fmla="*/ 4796117 h 4885765"/>
              <a:gd name="connsiteX3" fmla="*/ 125505 w 3496235"/>
              <a:gd name="connsiteY3" fmla="*/ 4778188 h 4885765"/>
              <a:gd name="connsiteX4" fmla="*/ 152400 w 3496235"/>
              <a:gd name="connsiteY4" fmla="*/ 4742329 h 4885765"/>
              <a:gd name="connsiteX5" fmla="*/ 206188 w 3496235"/>
              <a:gd name="connsiteY5" fmla="*/ 4706470 h 4885765"/>
              <a:gd name="connsiteX6" fmla="*/ 233082 w 3496235"/>
              <a:gd name="connsiteY6" fmla="*/ 4688541 h 4885765"/>
              <a:gd name="connsiteX7" fmla="*/ 268941 w 3496235"/>
              <a:gd name="connsiteY7" fmla="*/ 4643717 h 4885765"/>
              <a:gd name="connsiteX8" fmla="*/ 304800 w 3496235"/>
              <a:gd name="connsiteY8" fmla="*/ 4616823 h 4885765"/>
              <a:gd name="connsiteX9" fmla="*/ 331694 w 3496235"/>
              <a:gd name="connsiteY9" fmla="*/ 4589929 h 4885765"/>
              <a:gd name="connsiteX10" fmla="*/ 367552 w 3496235"/>
              <a:gd name="connsiteY10" fmla="*/ 4580965 h 4885765"/>
              <a:gd name="connsiteX11" fmla="*/ 412376 w 3496235"/>
              <a:gd name="connsiteY11" fmla="*/ 4545106 h 4885765"/>
              <a:gd name="connsiteX12" fmla="*/ 466164 w 3496235"/>
              <a:gd name="connsiteY12" fmla="*/ 4491317 h 4885765"/>
              <a:gd name="connsiteX13" fmla="*/ 484094 w 3496235"/>
              <a:gd name="connsiteY13" fmla="*/ 4473388 h 4885765"/>
              <a:gd name="connsiteX14" fmla="*/ 510988 w 3496235"/>
              <a:gd name="connsiteY14" fmla="*/ 4455459 h 4885765"/>
              <a:gd name="connsiteX15" fmla="*/ 528917 w 3496235"/>
              <a:gd name="connsiteY15" fmla="*/ 4437529 h 4885765"/>
              <a:gd name="connsiteX16" fmla="*/ 564776 w 3496235"/>
              <a:gd name="connsiteY16" fmla="*/ 4428565 h 4885765"/>
              <a:gd name="connsiteX17" fmla="*/ 600635 w 3496235"/>
              <a:gd name="connsiteY17" fmla="*/ 4392706 h 4885765"/>
              <a:gd name="connsiteX18" fmla="*/ 627529 w 3496235"/>
              <a:gd name="connsiteY18" fmla="*/ 4365812 h 4885765"/>
              <a:gd name="connsiteX19" fmla="*/ 681317 w 3496235"/>
              <a:gd name="connsiteY19" fmla="*/ 4338917 h 4885765"/>
              <a:gd name="connsiteX20" fmla="*/ 726141 w 3496235"/>
              <a:gd name="connsiteY20" fmla="*/ 4303059 h 4885765"/>
              <a:gd name="connsiteX21" fmla="*/ 797858 w 3496235"/>
              <a:gd name="connsiteY21" fmla="*/ 4249270 h 4885765"/>
              <a:gd name="connsiteX22" fmla="*/ 851647 w 3496235"/>
              <a:gd name="connsiteY22" fmla="*/ 4213412 h 4885765"/>
              <a:gd name="connsiteX23" fmla="*/ 869576 w 3496235"/>
              <a:gd name="connsiteY23" fmla="*/ 4195482 h 4885765"/>
              <a:gd name="connsiteX24" fmla="*/ 896470 w 3496235"/>
              <a:gd name="connsiteY24" fmla="*/ 4177553 h 4885765"/>
              <a:gd name="connsiteX25" fmla="*/ 914400 w 3496235"/>
              <a:gd name="connsiteY25" fmla="*/ 4159623 h 4885765"/>
              <a:gd name="connsiteX26" fmla="*/ 950258 w 3496235"/>
              <a:gd name="connsiteY26" fmla="*/ 4132729 h 4885765"/>
              <a:gd name="connsiteX27" fmla="*/ 968188 w 3496235"/>
              <a:gd name="connsiteY27" fmla="*/ 4114800 h 4885765"/>
              <a:gd name="connsiteX28" fmla="*/ 995082 w 3496235"/>
              <a:gd name="connsiteY28" fmla="*/ 4096870 h 4885765"/>
              <a:gd name="connsiteX29" fmla="*/ 1048870 w 3496235"/>
              <a:gd name="connsiteY29" fmla="*/ 4043082 h 4885765"/>
              <a:gd name="connsiteX30" fmla="*/ 1084729 w 3496235"/>
              <a:gd name="connsiteY30" fmla="*/ 4007223 h 4885765"/>
              <a:gd name="connsiteX31" fmla="*/ 1111623 w 3496235"/>
              <a:gd name="connsiteY31" fmla="*/ 3980329 h 4885765"/>
              <a:gd name="connsiteX32" fmla="*/ 1138517 w 3496235"/>
              <a:gd name="connsiteY32" fmla="*/ 3953435 h 4885765"/>
              <a:gd name="connsiteX33" fmla="*/ 1192305 w 3496235"/>
              <a:gd name="connsiteY33" fmla="*/ 3872753 h 4885765"/>
              <a:gd name="connsiteX34" fmla="*/ 1210235 w 3496235"/>
              <a:gd name="connsiteY34" fmla="*/ 3845859 h 4885765"/>
              <a:gd name="connsiteX35" fmla="*/ 1246094 w 3496235"/>
              <a:gd name="connsiteY35" fmla="*/ 3810000 h 4885765"/>
              <a:gd name="connsiteX36" fmla="*/ 1264023 w 3496235"/>
              <a:gd name="connsiteY36" fmla="*/ 3792070 h 4885765"/>
              <a:gd name="connsiteX37" fmla="*/ 1290917 w 3496235"/>
              <a:gd name="connsiteY37" fmla="*/ 3756212 h 4885765"/>
              <a:gd name="connsiteX38" fmla="*/ 1326776 w 3496235"/>
              <a:gd name="connsiteY38" fmla="*/ 3702423 h 4885765"/>
              <a:gd name="connsiteX39" fmla="*/ 1344705 w 3496235"/>
              <a:gd name="connsiteY39" fmla="*/ 3666565 h 4885765"/>
              <a:gd name="connsiteX40" fmla="*/ 1362635 w 3496235"/>
              <a:gd name="connsiteY40" fmla="*/ 3648635 h 4885765"/>
              <a:gd name="connsiteX41" fmla="*/ 1398494 w 3496235"/>
              <a:gd name="connsiteY41" fmla="*/ 3594847 h 4885765"/>
              <a:gd name="connsiteX42" fmla="*/ 1452282 w 3496235"/>
              <a:gd name="connsiteY42" fmla="*/ 3523129 h 4885765"/>
              <a:gd name="connsiteX43" fmla="*/ 1506070 w 3496235"/>
              <a:gd name="connsiteY43" fmla="*/ 3451412 h 4885765"/>
              <a:gd name="connsiteX44" fmla="*/ 1524000 w 3496235"/>
              <a:gd name="connsiteY44" fmla="*/ 3424517 h 4885765"/>
              <a:gd name="connsiteX45" fmla="*/ 1550894 w 3496235"/>
              <a:gd name="connsiteY45" fmla="*/ 3397623 h 4885765"/>
              <a:gd name="connsiteX46" fmla="*/ 1568823 w 3496235"/>
              <a:gd name="connsiteY46" fmla="*/ 3361765 h 4885765"/>
              <a:gd name="connsiteX47" fmla="*/ 1604682 w 3496235"/>
              <a:gd name="connsiteY47" fmla="*/ 3325906 h 4885765"/>
              <a:gd name="connsiteX48" fmla="*/ 1622611 w 3496235"/>
              <a:gd name="connsiteY48" fmla="*/ 3307976 h 4885765"/>
              <a:gd name="connsiteX49" fmla="*/ 1640541 w 3496235"/>
              <a:gd name="connsiteY49" fmla="*/ 3272117 h 4885765"/>
              <a:gd name="connsiteX50" fmla="*/ 1694329 w 3496235"/>
              <a:gd name="connsiteY50" fmla="*/ 3227294 h 4885765"/>
              <a:gd name="connsiteX51" fmla="*/ 1739152 w 3496235"/>
              <a:gd name="connsiteY51" fmla="*/ 3182470 h 4885765"/>
              <a:gd name="connsiteX52" fmla="*/ 1783976 w 3496235"/>
              <a:gd name="connsiteY52" fmla="*/ 3119717 h 4885765"/>
              <a:gd name="connsiteX53" fmla="*/ 1828800 w 3496235"/>
              <a:gd name="connsiteY53" fmla="*/ 3083859 h 4885765"/>
              <a:gd name="connsiteX54" fmla="*/ 1837764 w 3496235"/>
              <a:gd name="connsiteY54" fmla="*/ 3056965 h 4885765"/>
              <a:gd name="connsiteX55" fmla="*/ 1864658 w 3496235"/>
              <a:gd name="connsiteY55" fmla="*/ 3039035 h 4885765"/>
              <a:gd name="connsiteX56" fmla="*/ 1936376 w 3496235"/>
              <a:gd name="connsiteY56" fmla="*/ 2976282 h 4885765"/>
              <a:gd name="connsiteX57" fmla="*/ 1954305 w 3496235"/>
              <a:gd name="connsiteY57" fmla="*/ 2949388 h 4885765"/>
              <a:gd name="connsiteX58" fmla="*/ 2008094 w 3496235"/>
              <a:gd name="connsiteY58" fmla="*/ 2895600 h 4885765"/>
              <a:gd name="connsiteX59" fmla="*/ 2026023 w 3496235"/>
              <a:gd name="connsiteY59" fmla="*/ 2877670 h 4885765"/>
              <a:gd name="connsiteX60" fmla="*/ 2052917 w 3496235"/>
              <a:gd name="connsiteY60" fmla="*/ 2841812 h 4885765"/>
              <a:gd name="connsiteX61" fmla="*/ 2097741 w 3496235"/>
              <a:gd name="connsiteY61" fmla="*/ 2796988 h 4885765"/>
              <a:gd name="connsiteX62" fmla="*/ 2151529 w 3496235"/>
              <a:gd name="connsiteY62" fmla="*/ 2734235 h 4885765"/>
              <a:gd name="connsiteX63" fmla="*/ 2178423 w 3496235"/>
              <a:gd name="connsiteY63" fmla="*/ 2680447 h 4885765"/>
              <a:gd name="connsiteX64" fmla="*/ 2214282 w 3496235"/>
              <a:gd name="connsiteY64" fmla="*/ 2644588 h 4885765"/>
              <a:gd name="connsiteX65" fmla="*/ 2241176 w 3496235"/>
              <a:gd name="connsiteY65" fmla="*/ 2590800 h 4885765"/>
              <a:gd name="connsiteX66" fmla="*/ 2259105 w 3496235"/>
              <a:gd name="connsiteY66" fmla="*/ 2554941 h 4885765"/>
              <a:gd name="connsiteX67" fmla="*/ 2303929 w 3496235"/>
              <a:gd name="connsiteY67" fmla="*/ 2510117 h 4885765"/>
              <a:gd name="connsiteX68" fmla="*/ 2330823 w 3496235"/>
              <a:gd name="connsiteY68" fmla="*/ 2456329 h 4885765"/>
              <a:gd name="connsiteX69" fmla="*/ 2339788 w 3496235"/>
              <a:gd name="connsiteY69" fmla="*/ 2429435 h 4885765"/>
              <a:gd name="connsiteX70" fmla="*/ 2375647 w 3496235"/>
              <a:gd name="connsiteY70" fmla="*/ 2384612 h 4885765"/>
              <a:gd name="connsiteX71" fmla="*/ 2411505 w 3496235"/>
              <a:gd name="connsiteY71" fmla="*/ 2330823 h 4885765"/>
              <a:gd name="connsiteX72" fmla="*/ 2429435 w 3496235"/>
              <a:gd name="connsiteY72" fmla="*/ 2277035 h 4885765"/>
              <a:gd name="connsiteX73" fmla="*/ 2447364 w 3496235"/>
              <a:gd name="connsiteY73" fmla="*/ 2250141 h 4885765"/>
              <a:gd name="connsiteX74" fmla="*/ 2456329 w 3496235"/>
              <a:gd name="connsiteY74" fmla="*/ 2223247 h 4885765"/>
              <a:gd name="connsiteX75" fmla="*/ 2492188 w 3496235"/>
              <a:gd name="connsiteY75" fmla="*/ 2169459 h 4885765"/>
              <a:gd name="connsiteX76" fmla="*/ 2519082 w 3496235"/>
              <a:gd name="connsiteY76" fmla="*/ 2115670 h 4885765"/>
              <a:gd name="connsiteX77" fmla="*/ 2528047 w 3496235"/>
              <a:gd name="connsiteY77" fmla="*/ 2088776 h 4885765"/>
              <a:gd name="connsiteX78" fmla="*/ 2545976 w 3496235"/>
              <a:gd name="connsiteY78" fmla="*/ 2061882 h 4885765"/>
              <a:gd name="connsiteX79" fmla="*/ 2581835 w 3496235"/>
              <a:gd name="connsiteY79" fmla="*/ 1990165 h 4885765"/>
              <a:gd name="connsiteX80" fmla="*/ 2617694 w 3496235"/>
              <a:gd name="connsiteY80" fmla="*/ 1918447 h 4885765"/>
              <a:gd name="connsiteX81" fmla="*/ 2635623 w 3496235"/>
              <a:gd name="connsiteY81" fmla="*/ 1882588 h 4885765"/>
              <a:gd name="connsiteX82" fmla="*/ 2644588 w 3496235"/>
              <a:gd name="connsiteY82" fmla="*/ 1855694 h 4885765"/>
              <a:gd name="connsiteX83" fmla="*/ 2698376 w 3496235"/>
              <a:gd name="connsiteY83" fmla="*/ 1783976 h 4885765"/>
              <a:gd name="connsiteX84" fmla="*/ 2725270 w 3496235"/>
              <a:gd name="connsiteY84" fmla="*/ 1730188 h 4885765"/>
              <a:gd name="connsiteX85" fmla="*/ 2734235 w 3496235"/>
              <a:gd name="connsiteY85" fmla="*/ 1703294 h 4885765"/>
              <a:gd name="connsiteX86" fmla="*/ 2761129 w 3496235"/>
              <a:gd name="connsiteY86" fmla="*/ 1649506 h 4885765"/>
              <a:gd name="connsiteX87" fmla="*/ 2770094 w 3496235"/>
              <a:gd name="connsiteY87" fmla="*/ 1586753 h 4885765"/>
              <a:gd name="connsiteX88" fmla="*/ 2788023 w 3496235"/>
              <a:gd name="connsiteY88" fmla="*/ 1568823 h 4885765"/>
              <a:gd name="connsiteX89" fmla="*/ 2796988 w 3496235"/>
              <a:gd name="connsiteY89" fmla="*/ 1524000 h 4885765"/>
              <a:gd name="connsiteX90" fmla="*/ 2823882 w 3496235"/>
              <a:gd name="connsiteY90" fmla="*/ 1443317 h 4885765"/>
              <a:gd name="connsiteX91" fmla="*/ 2832847 w 3496235"/>
              <a:gd name="connsiteY91" fmla="*/ 1416423 h 4885765"/>
              <a:gd name="connsiteX92" fmla="*/ 2850776 w 3496235"/>
              <a:gd name="connsiteY92" fmla="*/ 1344706 h 4885765"/>
              <a:gd name="connsiteX93" fmla="*/ 2868705 w 3496235"/>
              <a:gd name="connsiteY93" fmla="*/ 1281953 h 4885765"/>
              <a:gd name="connsiteX94" fmla="*/ 2886635 w 3496235"/>
              <a:gd name="connsiteY94" fmla="*/ 1264023 h 4885765"/>
              <a:gd name="connsiteX95" fmla="*/ 2931458 w 3496235"/>
              <a:gd name="connsiteY95" fmla="*/ 1156447 h 4885765"/>
              <a:gd name="connsiteX96" fmla="*/ 2940423 w 3496235"/>
              <a:gd name="connsiteY96" fmla="*/ 1129553 h 4885765"/>
              <a:gd name="connsiteX97" fmla="*/ 2949388 w 3496235"/>
              <a:gd name="connsiteY97" fmla="*/ 1093694 h 4885765"/>
              <a:gd name="connsiteX98" fmla="*/ 2967317 w 3496235"/>
              <a:gd name="connsiteY98" fmla="*/ 1066800 h 4885765"/>
              <a:gd name="connsiteX99" fmla="*/ 2994211 w 3496235"/>
              <a:gd name="connsiteY99" fmla="*/ 1004047 h 4885765"/>
              <a:gd name="connsiteX100" fmla="*/ 3039035 w 3496235"/>
              <a:gd name="connsiteY100" fmla="*/ 923365 h 4885765"/>
              <a:gd name="connsiteX101" fmla="*/ 3074894 w 3496235"/>
              <a:gd name="connsiteY101" fmla="*/ 842682 h 4885765"/>
              <a:gd name="connsiteX102" fmla="*/ 3119717 w 3496235"/>
              <a:gd name="connsiteY102" fmla="*/ 744070 h 4885765"/>
              <a:gd name="connsiteX103" fmla="*/ 3128682 w 3496235"/>
              <a:gd name="connsiteY103" fmla="*/ 708212 h 4885765"/>
              <a:gd name="connsiteX104" fmla="*/ 3146611 w 3496235"/>
              <a:gd name="connsiteY104" fmla="*/ 690282 h 4885765"/>
              <a:gd name="connsiteX105" fmla="*/ 3164541 w 3496235"/>
              <a:gd name="connsiteY105" fmla="*/ 636494 h 4885765"/>
              <a:gd name="connsiteX106" fmla="*/ 3182470 w 3496235"/>
              <a:gd name="connsiteY106" fmla="*/ 609600 h 4885765"/>
              <a:gd name="connsiteX107" fmla="*/ 3191435 w 3496235"/>
              <a:gd name="connsiteY107" fmla="*/ 582706 h 4885765"/>
              <a:gd name="connsiteX108" fmla="*/ 3200400 w 3496235"/>
              <a:gd name="connsiteY108" fmla="*/ 546847 h 4885765"/>
              <a:gd name="connsiteX109" fmla="*/ 3218329 w 3496235"/>
              <a:gd name="connsiteY109" fmla="*/ 528917 h 4885765"/>
              <a:gd name="connsiteX110" fmla="*/ 3245223 w 3496235"/>
              <a:gd name="connsiteY110" fmla="*/ 457200 h 4885765"/>
              <a:gd name="connsiteX111" fmla="*/ 3263152 w 3496235"/>
              <a:gd name="connsiteY111" fmla="*/ 439270 h 4885765"/>
              <a:gd name="connsiteX112" fmla="*/ 3299011 w 3496235"/>
              <a:gd name="connsiteY112" fmla="*/ 385482 h 4885765"/>
              <a:gd name="connsiteX113" fmla="*/ 3307976 w 3496235"/>
              <a:gd name="connsiteY113" fmla="*/ 358588 h 4885765"/>
              <a:gd name="connsiteX114" fmla="*/ 3325905 w 3496235"/>
              <a:gd name="connsiteY114" fmla="*/ 331694 h 4885765"/>
              <a:gd name="connsiteX115" fmla="*/ 3352800 w 3496235"/>
              <a:gd name="connsiteY115" fmla="*/ 242047 h 4885765"/>
              <a:gd name="connsiteX116" fmla="*/ 3370729 w 3496235"/>
              <a:gd name="connsiteY116" fmla="*/ 215153 h 4885765"/>
              <a:gd name="connsiteX117" fmla="*/ 3379694 w 3496235"/>
              <a:gd name="connsiteY117" fmla="*/ 188259 h 4885765"/>
              <a:gd name="connsiteX118" fmla="*/ 3415552 w 3496235"/>
              <a:gd name="connsiteY118" fmla="*/ 134470 h 4885765"/>
              <a:gd name="connsiteX119" fmla="*/ 3424517 w 3496235"/>
              <a:gd name="connsiteY119" fmla="*/ 98612 h 4885765"/>
              <a:gd name="connsiteX120" fmla="*/ 3442447 w 3496235"/>
              <a:gd name="connsiteY120" fmla="*/ 80682 h 4885765"/>
              <a:gd name="connsiteX121" fmla="*/ 3460376 w 3496235"/>
              <a:gd name="connsiteY121" fmla="*/ 53788 h 4885765"/>
              <a:gd name="connsiteX122" fmla="*/ 3478305 w 3496235"/>
              <a:gd name="connsiteY122" fmla="*/ 17929 h 4885765"/>
              <a:gd name="connsiteX123" fmla="*/ 3496235 w 3496235"/>
              <a:gd name="connsiteY123" fmla="*/ 0 h 488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96235" h="4885765">
                <a:moveTo>
                  <a:pt x="0" y="4885765"/>
                </a:moveTo>
                <a:cubicBezTo>
                  <a:pt x="17929" y="4870824"/>
                  <a:pt x="36519" y="4856641"/>
                  <a:pt x="53788" y="4840941"/>
                </a:cubicBezTo>
                <a:cubicBezTo>
                  <a:pt x="69423" y="4826727"/>
                  <a:pt x="81030" y="4807838"/>
                  <a:pt x="98611" y="4796117"/>
                </a:cubicBezTo>
                <a:cubicBezTo>
                  <a:pt x="107576" y="4790141"/>
                  <a:pt x="117886" y="4785806"/>
                  <a:pt x="125505" y="4778188"/>
                </a:cubicBezTo>
                <a:cubicBezTo>
                  <a:pt x="136070" y="4767623"/>
                  <a:pt x="141233" y="4752256"/>
                  <a:pt x="152400" y="4742329"/>
                </a:cubicBezTo>
                <a:cubicBezTo>
                  <a:pt x="168506" y="4728013"/>
                  <a:pt x="188259" y="4718423"/>
                  <a:pt x="206188" y="4706470"/>
                </a:cubicBezTo>
                <a:lnTo>
                  <a:pt x="233082" y="4688541"/>
                </a:lnTo>
                <a:cubicBezTo>
                  <a:pt x="247558" y="4666827"/>
                  <a:pt x="249779" y="4659685"/>
                  <a:pt x="268941" y="4643717"/>
                </a:cubicBezTo>
                <a:cubicBezTo>
                  <a:pt x="280419" y="4634152"/>
                  <a:pt x="293456" y="4626547"/>
                  <a:pt x="304800" y="4616823"/>
                </a:cubicBezTo>
                <a:cubicBezTo>
                  <a:pt x="314426" y="4608572"/>
                  <a:pt x="320686" y="4596219"/>
                  <a:pt x="331694" y="4589929"/>
                </a:cubicBezTo>
                <a:cubicBezTo>
                  <a:pt x="342391" y="4583816"/>
                  <a:pt x="355599" y="4583953"/>
                  <a:pt x="367552" y="4580965"/>
                </a:cubicBezTo>
                <a:cubicBezTo>
                  <a:pt x="428588" y="4519929"/>
                  <a:pt x="333213" y="4612960"/>
                  <a:pt x="412376" y="4545106"/>
                </a:cubicBezTo>
                <a:cubicBezTo>
                  <a:pt x="412399" y="4545086"/>
                  <a:pt x="457188" y="4500293"/>
                  <a:pt x="466164" y="4491317"/>
                </a:cubicBezTo>
                <a:cubicBezTo>
                  <a:pt x="472141" y="4485340"/>
                  <a:pt x="477061" y="4478076"/>
                  <a:pt x="484094" y="4473388"/>
                </a:cubicBezTo>
                <a:cubicBezTo>
                  <a:pt x="493059" y="4467412"/>
                  <a:pt x="502575" y="4462190"/>
                  <a:pt x="510988" y="4455459"/>
                </a:cubicBezTo>
                <a:cubicBezTo>
                  <a:pt x="517588" y="4450179"/>
                  <a:pt x="521357" y="4441309"/>
                  <a:pt x="528917" y="4437529"/>
                </a:cubicBezTo>
                <a:cubicBezTo>
                  <a:pt x="539937" y="4432019"/>
                  <a:pt x="552823" y="4431553"/>
                  <a:pt x="564776" y="4428565"/>
                </a:cubicBezTo>
                <a:cubicBezTo>
                  <a:pt x="581852" y="4377336"/>
                  <a:pt x="559653" y="4420027"/>
                  <a:pt x="600635" y="4392706"/>
                </a:cubicBezTo>
                <a:cubicBezTo>
                  <a:pt x="611184" y="4385674"/>
                  <a:pt x="617790" y="4373928"/>
                  <a:pt x="627529" y="4365812"/>
                </a:cubicBezTo>
                <a:cubicBezTo>
                  <a:pt x="650701" y="4346502"/>
                  <a:pt x="654362" y="4347902"/>
                  <a:pt x="681317" y="4338917"/>
                </a:cubicBezTo>
                <a:cubicBezTo>
                  <a:pt x="751251" y="4268987"/>
                  <a:pt x="635635" y="4382252"/>
                  <a:pt x="726141" y="4303059"/>
                </a:cubicBezTo>
                <a:cubicBezTo>
                  <a:pt x="789533" y="4247591"/>
                  <a:pt x="745602" y="4266689"/>
                  <a:pt x="797858" y="4249270"/>
                </a:cubicBezTo>
                <a:cubicBezTo>
                  <a:pt x="838972" y="4208158"/>
                  <a:pt x="786512" y="4256836"/>
                  <a:pt x="851647" y="4213412"/>
                </a:cubicBezTo>
                <a:cubicBezTo>
                  <a:pt x="858680" y="4208724"/>
                  <a:pt x="862976" y="4200762"/>
                  <a:pt x="869576" y="4195482"/>
                </a:cubicBezTo>
                <a:cubicBezTo>
                  <a:pt x="877989" y="4188751"/>
                  <a:pt x="888057" y="4184284"/>
                  <a:pt x="896470" y="4177553"/>
                </a:cubicBezTo>
                <a:cubicBezTo>
                  <a:pt x="903070" y="4172273"/>
                  <a:pt x="907907" y="4165034"/>
                  <a:pt x="914400" y="4159623"/>
                </a:cubicBezTo>
                <a:cubicBezTo>
                  <a:pt x="925878" y="4150058"/>
                  <a:pt x="938780" y="4142294"/>
                  <a:pt x="950258" y="4132729"/>
                </a:cubicBezTo>
                <a:cubicBezTo>
                  <a:pt x="956751" y="4127318"/>
                  <a:pt x="961588" y="4120080"/>
                  <a:pt x="968188" y="4114800"/>
                </a:cubicBezTo>
                <a:cubicBezTo>
                  <a:pt x="976601" y="4108069"/>
                  <a:pt x="987029" y="4104028"/>
                  <a:pt x="995082" y="4096870"/>
                </a:cubicBezTo>
                <a:cubicBezTo>
                  <a:pt x="1014033" y="4080024"/>
                  <a:pt x="1030941" y="4061011"/>
                  <a:pt x="1048870" y="4043082"/>
                </a:cubicBezTo>
                <a:lnTo>
                  <a:pt x="1084729" y="4007223"/>
                </a:lnTo>
                <a:lnTo>
                  <a:pt x="1111623" y="3980329"/>
                </a:lnTo>
                <a:cubicBezTo>
                  <a:pt x="1120588" y="3971364"/>
                  <a:pt x="1131484" y="3963984"/>
                  <a:pt x="1138517" y="3953435"/>
                </a:cubicBezTo>
                <a:lnTo>
                  <a:pt x="1192305" y="3872753"/>
                </a:lnTo>
                <a:cubicBezTo>
                  <a:pt x="1198282" y="3863788"/>
                  <a:pt x="1202616" y="3853478"/>
                  <a:pt x="1210235" y="3845859"/>
                </a:cubicBezTo>
                <a:lnTo>
                  <a:pt x="1246094" y="3810000"/>
                </a:lnTo>
                <a:cubicBezTo>
                  <a:pt x="1252070" y="3804023"/>
                  <a:pt x="1258952" y="3798832"/>
                  <a:pt x="1264023" y="3792070"/>
                </a:cubicBezTo>
                <a:cubicBezTo>
                  <a:pt x="1272988" y="3780117"/>
                  <a:pt x="1282349" y="3768452"/>
                  <a:pt x="1290917" y="3756212"/>
                </a:cubicBezTo>
                <a:cubicBezTo>
                  <a:pt x="1303274" y="3738559"/>
                  <a:pt x="1317139" y="3721697"/>
                  <a:pt x="1326776" y="3702423"/>
                </a:cubicBezTo>
                <a:cubicBezTo>
                  <a:pt x="1332752" y="3690470"/>
                  <a:pt x="1337292" y="3677684"/>
                  <a:pt x="1344705" y="3666565"/>
                </a:cubicBezTo>
                <a:cubicBezTo>
                  <a:pt x="1349394" y="3659532"/>
                  <a:pt x="1357564" y="3655397"/>
                  <a:pt x="1362635" y="3648635"/>
                </a:cubicBezTo>
                <a:cubicBezTo>
                  <a:pt x="1375564" y="3631396"/>
                  <a:pt x="1398494" y="3594847"/>
                  <a:pt x="1398494" y="3594847"/>
                </a:cubicBezTo>
                <a:cubicBezTo>
                  <a:pt x="1418746" y="3534088"/>
                  <a:pt x="1390477" y="3605536"/>
                  <a:pt x="1452282" y="3523129"/>
                </a:cubicBezTo>
                <a:cubicBezTo>
                  <a:pt x="1470211" y="3499223"/>
                  <a:pt x="1489494" y="3476275"/>
                  <a:pt x="1506070" y="3451412"/>
                </a:cubicBezTo>
                <a:cubicBezTo>
                  <a:pt x="1512047" y="3442447"/>
                  <a:pt x="1517102" y="3432794"/>
                  <a:pt x="1524000" y="3424517"/>
                </a:cubicBezTo>
                <a:cubicBezTo>
                  <a:pt x="1532116" y="3414778"/>
                  <a:pt x="1543525" y="3407939"/>
                  <a:pt x="1550894" y="3397623"/>
                </a:cubicBezTo>
                <a:cubicBezTo>
                  <a:pt x="1558661" y="3386749"/>
                  <a:pt x="1560805" y="3372456"/>
                  <a:pt x="1568823" y="3361765"/>
                </a:cubicBezTo>
                <a:cubicBezTo>
                  <a:pt x="1578965" y="3348242"/>
                  <a:pt x="1592729" y="3337859"/>
                  <a:pt x="1604682" y="3325906"/>
                </a:cubicBezTo>
                <a:cubicBezTo>
                  <a:pt x="1610658" y="3319929"/>
                  <a:pt x="1618831" y="3315536"/>
                  <a:pt x="1622611" y="3307976"/>
                </a:cubicBezTo>
                <a:cubicBezTo>
                  <a:pt x="1628588" y="3296023"/>
                  <a:pt x="1632773" y="3282992"/>
                  <a:pt x="1640541" y="3272117"/>
                </a:cubicBezTo>
                <a:cubicBezTo>
                  <a:pt x="1666244" y="3236133"/>
                  <a:pt x="1664373" y="3253506"/>
                  <a:pt x="1694329" y="3227294"/>
                </a:cubicBezTo>
                <a:cubicBezTo>
                  <a:pt x="1710231" y="3213380"/>
                  <a:pt x="1727431" y="3200051"/>
                  <a:pt x="1739152" y="3182470"/>
                </a:cubicBezTo>
                <a:cubicBezTo>
                  <a:pt x="1749331" y="3167203"/>
                  <a:pt x="1772860" y="3130833"/>
                  <a:pt x="1783976" y="3119717"/>
                </a:cubicBezTo>
                <a:cubicBezTo>
                  <a:pt x="1797506" y="3106187"/>
                  <a:pt x="1813859" y="3095812"/>
                  <a:pt x="1828800" y="3083859"/>
                </a:cubicBezTo>
                <a:cubicBezTo>
                  <a:pt x="1831788" y="3074894"/>
                  <a:pt x="1831861" y="3064344"/>
                  <a:pt x="1837764" y="3056965"/>
                </a:cubicBezTo>
                <a:cubicBezTo>
                  <a:pt x="1844495" y="3048552"/>
                  <a:pt x="1855891" y="3045297"/>
                  <a:pt x="1864658" y="3039035"/>
                </a:cubicBezTo>
                <a:cubicBezTo>
                  <a:pt x="1885684" y="3024016"/>
                  <a:pt x="1922034" y="2997796"/>
                  <a:pt x="1936376" y="2976282"/>
                </a:cubicBezTo>
                <a:cubicBezTo>
                  <a:pt x="1942352" y="2967317"/>
                  <a:pt x="1947293" y="2957568"/>
                  <a:pt x="1954305" y="2949388"/>
                </a:cubicBezTo>
                <a:cubicBezTo>
                  <a:pt x="1954325" y="2949365"/>
                  <a:pt x="1999118" y="2904576"/>
                  <a:pt x="2008094" y="2895600"/>
                </a:cubicBezTo>
                <a:cubicBezTo>
                  <a:pt x="2014071" y="2889623"/>
                  <a:pt x="2020952" y="2884432"/>
                  <a:pt x="2026023" y="2877670"/>
                </a:cubicBezTo>
                <a:cubicBezTo>
                  <a:pt x="2034988" y="2865717"/>
                  <a:pt x="2042991" y="2852979"/>
                  <a:pt x="2052917" y="2841812"/>
                </a:cubicBezTo>
                <a:cubicBezTo>
                  <a:pt x="2066955" y="2826019"/>
                  <a:pt x="2085063" y="2813892"/>
                  <a:pt x="2097741" y="2796988"/>
                </a:cubicBezTo>
                <a:cubicBezTo>
                  <a:pt x="2132242" y="2750987"/>
                  <a:pt x="2114070" y="2771694"/>
                  <a:pt x="2151529" y="2734235"/>
                </a:cubicBezTo>
                <a:cubicBezTo>
                  <a:pt x="2160206" y="2708206"/>
                  <a:pt x="2159466" y="2702564"/>
                  <a:pt x="2178423" y="2680447"/>
                </a:cubicBezTo>
                <a:cubicBezTo>
                  <a:pt x="2189424" y="2667612"/>
                  <a:pt x="2214282" y="2644588"/>
                  <a:pt x="2214282" y="2644588"/>
                </a:cubicBezTo>
                <a:cubicBezTo>
                  <a:pt x="2230719" y="2595278"/>
                  <a:pt x="2213370" y="2639461"/>
                  <a:pt x="2241176" y="2590800"/>
                </a:cubicBezTo>
                <a:cubicBezTo>
                  <a:pt x="2247806" y="2579197"/>
                  <a:pt x="2250900" y="2565490"/>
                  <a:pt x="2259105" y="2554941"/>
                </a:cubicBezTo>
                <a:cubicBezTo>
                  <a:pt x="2272078" y="2538262"/>
                  <a:pt x="2303929" y="2510117"/>
                  <a:pt x="2303929" y="2510117"/>
                </a:cubicBezTo>
                <a:cubicBezTo>
                  <a:pt x="2326463" y="2442518"/>
                  <a:pt x="2296066" y="2525842"/>
                  <a:pt x="2330823" y="2456329"/>
                </a:cubicBezTo>
                <a:cubicBezTo>
                  <a:pt x="2335049" y="2447877"/>
                  <a:pt x="2335562" y="2437887"/>
                  <a:pt x="2339788" y="2429435"/>
                </a:cubicBezTo>
                <a:cubicBezTo>
                  <a:pt x="2351098" y="2406815"/>
                  <a:pt x="2358969" y="2401289"/>
                  <a:pt x="2375647" y="2384612"/>
                </a:cubicBezTo>
                <a:cubicBezTo>
                  <a:pt x="2405299" y="2295647"/>
                  <a:pt x="2355552" y="2431536"/>
                  <a:pt x="2411505" y="2330823"/>
                </a:cubicBezTo>
                <a:cubicBezTo>
                  <a:pt x="2420683" y="2314302"/>
                  <a:pt x="2418952" y="2292760"/>
                  <a:pt x="2429435" y="2277035"/>
                </a:cubicBezTo>
                <a:cubicBezTo>
                  <a:pt x="2435411" y="2268070"/>
                  <a:pt x="2442546" y="2259778"/>
                  <a:pt x="2447364" y="2250141"/>
                </a:cubicBezTo>
                <a:cubicBezTo>
                  <a:pt x="2451590" y="2241689"/>
                  <a:pt x="2451740" y="2231507"/>
                  <a:pt x="2456329" y="2223247"/>
                </a:cubicBezTo>
                <a:cubicBezTo>
                  <a:pt x="2466794" y="2204410"/>
                  <a:pt x="2492188" y="2169459"/>
                  <a:pt x="2492188" y="2169459"/>
                </a:cubicBezTo>
                <a:cubicBezTo>
                  <a:pt x="2514717" y="2101868"/>
                  <a:pt x="2484328" y="2185176"/>
                  <a:pt x="2519082" y="2115670"/>
                </a:cubicBezTo>
                <a:cubicBezTo>
                  <a:pt x="2523308" y="2107218"/>
                  <a:pt x="2523821" y="2097228"/>
                  <a:pt x="2528047" y="2088776"/>
                </a:cubicBezTo>
                <a:cubicBezTo>
                  <a:pt x="2532865" y="2079139"/>
                  <a:pt x="2541600" y="2071728"/>
                  <a:pt x="2545976" y="2061882"/>
                </a:cubicBezTo>
                <a:cubicBezTo>
                  <a:pt x="2578938" y="1987716"/>
                  <a:pt x="2545013" y="2026985"/>
                  <a:pt x="2581835" y="1990165"/>
                </a:cubicBezTo>
                <a:cubicBezTo>
                  <a:pt x="2602437" y="1928358"/>
                  <a:pt x="2586400" y="1949740"/>
                  <a:pt x="2617694" y="1918447"/>
                </a:cubicBezTo>
                <a:cubicBezTo>
                  <a:pt x="2623670" y="1906494"/>
                  <a:pt x="2630359" y="1894871"/>
                  <a:pt x="2635623" y="1882588"/>
                </a:cubicBezTo>
                <a:cubicBezTo>
                  <a:pt x="2639345" y="1873902"/>
                  <a:pt x="2639999" y="1863954"/>
                  <a:pt x="2644588" y="1855694"/>
                </a:cubicBezTo>
                <a:cubicBezTo>
                  <a:pt x="2669929" y="1810081"/>
                  <a:pt x="2671175" y="1811179"/>
                  <a:pt x="2698376" y="1783976"/>
                </a:cubicBezTo>
                <a:cubicBezTo>
                  <a:pt x="2720910" y="1716377"/>
                  <a:pt x="2690513" y="1799701"/>
                  <a:pt x="2725270" y="1730188"/>
                </a:cubicBezTo>
                <a:cubicBezTo>
                  <a:pt x="2729496" y="1721736"/>
                  <a:pt x="2730009" y="1711746"/>
                  <a:pt x="2734235" y="1703294"/>
                </a:cubicBezTo>
                <a:cubicBezTo>
                  <a:pt x="2768992" y="1633781"/>
                  <a:pt x="2738595" y="1717105"/>
                  <a:pt x="2761129" y="1649506"/>
                </a:cubicBezTo>
                <a:cubicBezTo>
                  <a:pt x="2764117" y="1628588"/>
                  <a:pt x="2763412" y="1606799"/>
                  <a:pt x="2770094" y="1586753"/>
                </a:cubicBezTo>
                <a:cubicBezTo>
                  <a:pt x="2772767" y="1578735"/>
                  <a:pt x="2784694" y="1576592"/>
                  <a:pt x="2788023" y="1568823"/>
                </a:cubicBezTo>
                <a:cubicBezTo>
                  <a:pt x="2794025" y="1554818"/>
                  <a:pt x="2792979" y="1538700"/>
                  <a:pt x="2796988" y="1524000"/>
                </a:cubicBezTo>
                <a:cubicBezTo>
                  <a:pt x="2796989" y="1523996"/>
                  <a:pt x="2819399" y="1456765"/>
                  <a:pt x="2823882" y="1443317"/>
                </a:cubicBezTo>
                <a:cubicBezTo>
                  <a:pt x="2826870" y="1434352"/>
                  <a:pt x="2830555" y="1425590"/>
                  <a:pt x="2832847" y="1416423"/>
                </a:cubicBezTo>
                <a:lnTo>
                  <a:pt x="2850776" y="1344706"/>
                </a:lnTo>
                <a:cubicBezTo>
                  <a:pt x="2852449" y="1338013"/>
                  <a:pt x="2863195" y="1291136"/>
                  <a:pt x="2868705" y="1281953"/>
                </a:cubicBezTo>
                <a:cubicBezTo>
                  <a:pt x="2873054" y="1274705"/>
                  <a:pt x="2880658" y="1270000"/>
                  <a:pt x="2886635" y="1264023"/>
                </a:cubicBezTo>
                <a:cubicBezTo>
                  <a:pt x="2908188" y="1177811"/>
                  <a:pt x="2889779" y="1212019"/>
                  <a:pt x="2931458" y="1156447"/>
                </a:cubicBezTo>
                <a:cubicBezTo>
                  <a:pt x="2934446" y="1147482"/>
                  <a:pt x="2937827" y="1138639"/>
                  <a:pt x="2940423" y="1129553"/>
                </a:cubicBezTo>
                <a:cubicBezTo>
                  <a:pt x="2943808" y="1117706"/>
                  <a:pt x="2944535" y="1105019"/>
                  <a:pt x="2949388" y="1093694"/>
                </a:cubicBezTo>
                <a:cubicBezTo>
                  <a:pt x="2953632" y="1083791"/>
                  <a:pt x="2961341" y="1075765"/>
                  <a:pt x="2967317" y="1066800"/>
                </a:cubicBezTo>
                <a:cubicBezTo>
                  <a:pt x="2985975" y="992171"/>
                  <a:pt x="2963257" y="1065955"/>
                  <a:pt x="2994211" y="1004047"/>
                </a:cubicBezTo>
                <a:cubicBezTo>
                  <a:pt x="3035297" y="921876"/>
                  <a:pt x="2986139" y="993892"/>
                  <a:pt x="3039035" y="923365"/>
                </a:cubicBezTo>
                <a:cubicBezTo>
                  <a:pt x="3060371" y="859355"/>
                  <a:pt x="3046480" y="885301"/>
                  <a:pt x="3074894" y="842682"/>
                </a:cubicBezTo>
                <a:cubicBezTo>
                  <a:pt x="3098333" y="772364"/>
                  <a:pt x="3083100" y="805100"/>
                  <a:pt x="3119717" y="744070"/>
                </a:cubicBezTo>
                <a:cubicBezTo>
                  <a:pt x="3122705" y="732117"/>
                  <a:pt x="3123172" y="719232"/>
                  <a:pt x="3128682" y="708212"/>
                </a:cubicBezTo>
                <a:cubicBezTo>
                  <a:pt x="3132462" y="700652"/>
                  <a:pt x="3142831" y="697842"/>
                  <a:pt x="3146611" y="690282"/>
                </a:cubicBezTo>
                <a:cubicBezTo>
                  <a:pt x="3155063" y="673378"/>
                  <a:pt x="3154058" y="652219"/>
                  <a:pt x="3164541" y="636494"/>
                </a:cubicBezTo>
                <a:cubicBezTo>
                  <a:pt x="3170517" y="627529"/>
                  <a:pt x="3177652" y="619237"/>
                  <a:pt x="3182470" y="609600"/>
                </a:cubicBezTo>
                <a:cubicBezTo>
                  <a:pt x="3186696" y="601148"/>
                  <a:pt x="3188839" y="591792"/>
                  <a:pt x="3191435" y="582706"/>
                </a:cubicBezTo>
                <a:cubicBezTo>
                  <a:pt x="3194820" y="570859"/>
                  <a:pt x="3194890" y="557867"/>
                  <a:pt x="3200400" y="546847"/>
                </a:cubicBezTo>
                <a:cubicBezTo>
                  <a:pt x="3204180" y="539287"/>
                  <a:pt x="3213641" y="535950"/>
                  <a:pt x="3218329" y="528917"/>
                </a:cubicBezTo>
                <a:cubicBezTo>
                  <a:pt x="3271282" y="449486"/>
                  <a:pt x="3205805" y="536037"/>
                  <a:pt x="3245223" y="457200"/>
                </a:cubicBezTo>
                <a:cubicBezTo>
                  <a:pt x="3249003" y="449640"/>
                  <a:pt x="3257176" y="445247"/>
                  <a:pt x="3263152" y="439270"/>
                </a:cubicBezTo>
                <a:cubicBezTo>
                  <a:pt x="3284469" y="375323"/>
                  <a:pt x="3254243" y="452634"/>
                  <a:pt x="3299011" y="385482"/>
                </a:cubicBezTo>
                <a:cubicBezTo>
                  <a:pt x="3304253" y="377619"/>
                  <a:pt x="3303750" y="367040"/>
                  <a:pt x="3307976" y="358588"/>
                </a:cubicBezTo>
                <a:cubicBezTo>
                  <a:pt x="3312794" y="348951"/>
                  <a:pt x="3319929" y="340659"/>
                  <a:pt x="3325905" y="331694"/>
                </a:cubicBezTo>
                <a:cubicBezTo>
                  <a:pt x="3330917" y="311648"/>
                  <a:pt x="3344069" y="255144"/>
                  <a:pt x="3352800" y="242047"/>
                </a:cubicBezTo>
                <a:cubicBezTo>
                  <a:pt x="3358776" y="233082"/>
                  <a:pt x="3365911" y="224790"/>
                  <a:pt x="3370729" y="215153"/>
                </a:cubicBezTo>
                <a:cubicBezTo>
                  <a:pt x="3374955" y="206701"/>
                  <a:pt x="3375105" y="196519"/>
                  <a:pt x="3379694" y="188259"/>
                </a:cubicBezTo>
                <a:cubicBezTo>
                  <a:pt x="3390159" y="169422"/>
                  <a:pt x="3415552" y="134470"/>
                  <a:pt x="3415552" y="134470"/>
                </a:cubicBezTo>
                <a:cubicBezTo>
                  <a:pt x="3418540" y="122517"/>
                  <a:pt x="3419007" y="109632"/>
                  <a:pt x="3424517" y="98612"/>
                </a:cubicBezTo>
                <a:cubicBezTo>
                  <a:pt x="3428297" y="91052"/>
                  <a:pt x="3437167" y="87282"/>
                  <a:pt x="3442447" y="80682"/>
                </a:cubicBezTo>
                <a:cubicBezTo>
                  <a:pt x="3449178" y="72269"/>
                  <a:pt x="3455031" y="63143"/>
                  <a:pt x="3460376" y="53788"/>
                </a:cubicBezTo>
                <a:cubicBezTo>
                  <a:pt x="3467006" y="42185"/>
                  <a:pt x="3470892" y="29048"/>
                  <a:pt x="3478305" y="17929"/>
                </a:cubicBezTo>
                <a:cubicBezTo>
                  <a:pt x="3482993" y="10896"/>
                  <a:pt x="3496235" y="0"/>
                  <a:pt x="3496235" y="0"/>
                </a:cubicBezTo>
              </a:path>
            </a:pathLst>
          </a:custGeom>
          <a:noFill/>
          <a:ln w="381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4654733" y="4678728"/>
            <a:ext cx="290485" cy="2716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7617508" y="3146152"/>
            <a:ext cx="290485" cy="2716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06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299" y="60107"/>
            <a:ext cx="10086938" cy="6922008"/>
          </a:xfrm>
          <a:prstGeom prst="rect">
            <a:avLst/>
          </a:prstGeom>
          <a:ln>
            <a:solidFill>
              <a:schemeClr val="bg1"/>
            </a:solidFill>
          </a:ln>
        </p:spPr>
      </p:pic>
      <p:sp>
        <p:nvSpPr>
          <p:cNvPr id="14" name="Arc 13"/>
          <p:cNvSpPr/>
          <p:nvPr/>
        </p:nvSpPr>
        <p:spPr>
          <a:xfrm rot="2257260">
            <a:off x="-600172" y="-725309"/>
            <a:ext cx="4007239" cy="6469953"/>
          </a:xfrm>
          <a:prstGeom prst="arc">
            <a:avLst>
              <a:gd name="adj1" fmla="val 15732360"/>
              <a:gd name="adj2" fmla="val 0"/>
            </a:avLst>
          </a:prstGeom>
          <a:noFill/>
          <a:ln w="127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a:off x="7642976" y="5943046"/>
            <a:ext cx="312304" cy="4882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7715250" y="2581275"/>
            <a:ext cx="2143161" cy="3305175"/>
          </a:xfrm>
          <a:custGeom>
            <a:avLst/>
            <a:gdLst>
              <a:gd name="connsiteX0" fmla="*/ 0 w 2143161"/>
              <a:gd name="connsiteY0" fmla="*/ 3305175 h 3305175"/>
              <a:gd name="connsiteX1" fmla="*/ 85725 w 2143161"/>
              <a:gd name="connsiteY1" fmla="*/ 3238500 h 3305175"/>
              <a:gd name="connsiteX2" fmla="*/ 114300 w 2143161"/>
              <a:gd name="connsiteY2" fmla="*/ 3209925 h 3305175"/>
              <a:gd name="connsiteX3" fmla="*/ 152400 w 2143161"/>
              <a:gd name="connsiteY3" fmla="*/ 3200400 h 3305175"/>
              <a:gd name="connsiteX4" fmla="*/ 209550 w 2143161"/>
              <a:gd name="connsiteY4" fmla="*/ 3162300 h 3305175"/>
              <a:gd name="connsiteX5" fmla="*/ 238125 w 2143161"/>
              <a:gd name="connsiteY5" fmla="*/ 3133725 h 3305175"/>
              <a:gd name="connsiteX6" fmla="*/ 295275 w 2143161"/>
              <a:gd name="connsiteY6" fmla="*/ 3114675 h 3305175"/>
              <a:gd name="connsiteX7" fmla="*/ 323850 w 2143161"/>
              <a:gd name="connsiteY7" fmla="*/ 3095625 h 3305175"/>
              <a:gd name="connsiteX8" fmla="*/ 342900 w 2143161"/>
              <a:gd name="connsiteY8" fmla="*/ 3067050 h 3305175"/>
              <a:gd name="connsiteX9" fmla="*/ 381000 w 2143161"/>
              <a:gd name="connsiteY9" fmla="*/ 3057525 h 3305175"/>
              <a:gd name="connsiteX10" fmla="*/ 409575 w 2143161"/>
              <a:gd name="connsiteY10" fmla="*/ 3048000 h 3305175"/>
              <a:gd name="connsiteX11" fmla="*/ 466725 w 2143161"/>
              <a:gd name="connsiteY11" fmla="*/ 3000375 h 3305175"/>
              <a:gd name="connsiteX12" fmla="*/ 504825 w 2143161"/>
              <a:gd name="connsiteY12" fmla="*/ 2962275 h 3305175"/>
              <a:gd name="connsiteX13" fmla="*/ 561975 w 2143161"/>
              <a:gd name="connsiteY13" fmla="*/ 2924175 h 3305175"/>
              <a:gd name="connsiteX14" fmla="*/ 590550 w 2143161"/>
              <a:gd name="connsiteY14" fmla="*/ 2905125 h 3305175"/>
              <a:gd name="connsiteX15" fmla="*/ 638175 w 2143161"/>
              <a:gd name="connsiteY15" fmla="*/ 2847975 h 3305175"/>
              <a:gd name="connsiteX16" fmla="*/ 695325 w 2143161"/>
              <a:gd name="connsiteY16" fmla="*/ 2800350 h 3305175"/>
              <a:gd name="connsiteX17" fmla="*/ 733425 w 2143161"/>
              <a:gd name="connsiteY17" fmla="*/ 2743200 h 3305175"/>
              <a:gd name="connsiteX18" fmla="*/ 752475 w 2143161"/>
              <a:gd name="connsiteY18" fmla="*/ 2714625 h 3305175"/>
              <a:gd name="connsiteX19" fmla="*/ 809625 w 2143161"/>
              <a:gd name="connsiteY19" fmla="*/ 2667000 h 3305175"/>
              <a:gd name="connsiteX20" fmla="*/ 857250 w 2143161"/>
              <a:gd name="connsiteY20" fmla="*/ 2609850 h 3305175"/>
              <a:gd name="connsiteX21" fmla="*/ 876300 w 2143161"/>
              <a:gd name="connsiteY21" fmla="*/ 2581275 h 3305175"/>
              <a:gd name="connsiteX22" fmla="*/ 904875 w 2143161"/>
              <a:gd name="connsiteY22" fmla="*/ 2552700 h 3305175"/>
              <a:gd name="connsiteX23" fmla="*/ 933450 w 2143161"/>
              <a:gd name="connsiteY23" fmla="*/ 2514600 h 3305175"/>
              <a:gd name="connsiteX24" fmla="*/ 962025 w 2143161"/>
              <a:gd name="connsiteY24" fmla="*/ 2486025 h 3305175"/>
              <a:gd name="connsiteX25" fmla="*/ 1000125 w 2143161"/>
              <a:gd name="connsiteY25" fmla="*/ 2428875 h 3305175"/>
              <a:gd name="connsiteX26" fmla="*/ 1019175 w 2143161"/>
              <a:gd name="connsiteY26" fmla="*/ 2400300 h 3305175"/>
              <a:gd name="connsiteX27" fmla="*/ 1047750 w 2143161"/>
              <a:gd name="connsiteY27" fmla="*/ 2371725 h 3305175"/>
              <a:gd name="connsiteX28" fmla="*/ 1076325 w 2143161"/>
              <a:gd name="connsiteY28" fmla="*/ 2305050 h 3305175"/>
              <a:gd name="connsiteX29" fmla="*/ 1104900 w 2143161"/>
              <a:gd name="connsiteY29" fmla="*/ 2295525 h 3305175"/>
              <a:gd name="connsiteX30" fmla="*/ 1114425 w 2143161"/>
              <a:gd name="connsiteY30" fmla="*/ 2266950 h 3305175"/>
              <a:gd name="connsiteX31" fmla="*/ 1162050 w 2143161"/>
              <a:gd name="connsiteY31" fmla="*/ 2209800 h 3305175"/>
              <a:gd name="connsiteX32" fmla="*/ 1171575 w 2143161"/>
              <a:gd name="connsiteY32" fmla="*/ 2181225 h 3305175"/>
              <a:gd name="connsiteX33" fmla="*/ 1209675 w 2143161"/>
              <a:gd name="connsiteY33" fmla="*/ 2124075 h 3305175"/>
              <a:gd name="connsiteX34" fmla="*/ 1238250 w 2143161"/>
              <a:gd name="connsiteY34" fmla="*/ 2066925 h 3305175"/>
              <a:gd name="connsiteX35" fmla="*/ 1257300 w 2143161"/>
              <a:gd name="connsiteY35" fmla="*/ 2019300 h 3305175"/>
              <a:gd name="connsiteX36" fmla="*/ 1266825 w 2143161"/>
              <a:gd name="connsiteY36" fmla="*/ 1990725 h 3305175"/>
              <a:gd name="connsiteX37" fmla="*/ 1285875 w 2143161"/>
              <a:gd name="connsiteY37" fmla="*/ 1962150 h 3305175"/>
              <a:gd name="connsiteX38" fmla="*/ 1304925 w 2143161"/>
              <a:gd name="connsiteY38" fmla="*/ 1905000 h 3305175"/>
              <a:gd name="connsiteX39" fmla="*/ 1323975 w 2143161"/>
              <a:gd name="connsiteY39" fmla="*/ 1876425 h 3305175"/>
              <a:gd name="connsiteX40" fmla="*/ 1343025 w 2143161"/>
              <a:gd name="connsiteY40" fmla="*/ 1819275 h 3305175"/>
              <a:gd name="connsiteX41" fmla="*/ 1362075 w 2143161"/>
              <a:gd name="connsiteY41" fmla="*/ 1790700 h 3305175"/>
              <a:gd name="connsiteX42" fmla="*/ 1381125 w 2143161"/>
              <a:gd name="connsiteY42" fmla="*/ 1733550 h 3305175"/>
              <a:gd name="connsiteX43" fmla="*/ 1409700 w 2143161"/>
              <a:gd name="connsiteY43" fmla="*/ 1657350 h 3305175"/>
              <a:gd name="connsiteX44" fmla="*/ 1419225 w 2143161"/>
              <a:gd name="connsiteY44" fmla="*/ 1619250 h 3305175"/>
              <a:gd name="connsiteX45" fmla="*/ 1438275 w 2143161"/>
              <a:gd name="connsiteY45" fmla="*/ 1581150 h 3305175"/>
              <a:gd name="connsiteX46" fmla="*/ 1447800 w 2143161"/>
              <a:gd name="connsiteY46" fmla="*/ 1552575 h 3305175"/>
              <a:gd name="connsiteX47" fmla="*/ 1457325 w 2143161"/>
              <a:gd name="connsiteY47" fmla="*/ 1514475 h 3305175"/>
              <a:gd name="connsiteX48" fmla="*/ 1476375 w 2143161"/>
              <a:gd name="connsiteY48" fmla="*/ 1485900 h 3305175"/>
              <a:gd name="connsiteX49" fmla="*/ 1485900 w 2143161"/>
              <a:gd name="connsiteY49" fmla="*/ 1447800 h 3305175"/>
              <a:gd name="connsiteX50" fmla="*/ 1495425 w 2143161"/>
              <a:gd name="connsiteY50" fmla="*/ 1419225 h 3305175"/>
              <a:gd name="connsiteX51" fmla="*/ 1524000 w 2143161"/>
              <a:gd name="connsiteY51" fmla="*/ 1333500 h 3305175"/>
              <a:gd name="connsiteX52" fmla="*/ 1552575 w 2143161"/>
              <a:gd name="connsiteY52" fmla="*/ 1266825 h 3305175"/>
              <a:gd name="connsiteX53" fmla="*/ 1562100 w 2143161"/>
              <a:gd name="connsiteY53" fmla="*/ 1238250 h 3305175"/>
              <a:gd name="connsiteX54" fmla="*/ 1581150 w 2143161"/>
              <a:gd name="connsiteY54" fmla="*/ 1190625 h 3305175"/>
              <a:gd name="connsiteX55" fmla="*/ 1600200 w 2143161"/>
              <a:gd name="connsiteY55" fmla="*/ 1133475 h 3305175"/>
              <a:gd name="connsiteX56" fmla="*/ 1609725 w 2143161"/>
              <a:gd name="connsiteY56" fmla="*/ 1104900 h 3305175"/>
              <a:gd name="connsiteX57" fmla="*/ 1628775 w 2143161"/>
              <a:gd name="connsiteY57" fmla="*/ 1066800 h 3305175"/>
              <a:gd name="connsiteX58" fmla="*/ 1638300 w 2143161"/>
              <a:gd name="connsiteY58" fmla="*/ 1038225 h 3305175"/>
              <a:gd name="connsiteX59" fmla="*/ 1657350 w 2143161"/>
              <a:gd name="connsiteY59" fmla="*/ 1009650 h 3305175"/>
              <a:gd name="connsiteX60" fmla="*/ 1666875 w 2143161"/>
              <a:gd name="connsiteY60" fmla="*/ 981075 h 3305175"/>
              <a:gd name="connsiteX61" fmla="*/ 1685925 w 2143161"/>
              <a:gd name="connsiteY61" fmla="*/ 942975 h 3305175"/>
              <a:gd name="connsiteX62" fmla="*/ 1695450 w 2143161"/>
              <a:gd name="connsiteY62" fmla="*/ 904875 h 3305175"/>
              <a:gd name="connsiteX63" fmla="*/ 1714500 w 2143161"/>
              <a:gd name="connsiteY63" fmla="*/ 866775 h 3305175"/>
              <a:gd name="connsiteX64" fmla="*/ 1724025 w 2143161"/>
              <a:gd name="connsiteY64" fmla="*/ 838200 h 3305175"/>
              <a:gd name="connsiteX65" fmla="*/ 1743075 w 2143161"/>
              <a:gd name="connsiteY65" fmla="*/ 800100 h 3305175"/>
              <a:gd name="connsiteX66" fmla="*/ 1752600 w 2143161"/>
              <a:gd name="connsiteY66" fmla="*/ 771525 h 3305175"/>
              <a:gd name="connsiteX67" fmla="*/ 1790700 w 2143161"/>
              <a:gd name="connsiteY67" fmla="*/ 695325 h 3305175"/>
              <a:gd name="connsiteX68" fmla="*/ 1809750 w 2143161"/>
              <a:gd name="connsiteY68" fmla="*/ 657225 h 3305175"/>
              <a:gd name="connsiteX69" fmla="*/ 1828800 w 2143161"/>
              <a:gd name="connsiteY69" fmla="*/ 600075 h 3305175"/>
              <a:gd name="connsiteX70" fmla="*/ 1866900 w 2143161"/>
              <a:gd name="connsiteY70" fmla="*/ 533400 h 3305175"/>
              <a:gd name="connsiteX71" fmla="*/ 1885950 w 2143161"/>
              <a:gd name="connsiteY71" fmla="*/ 476250 h 3305175"/>
              <a:gd name="connsiteX72" fmla="*/ 1905000 w 2143161"/>
              <a:gd name="connsiteY72" fmla="*/ 438150 h 3305175"/>
              <a:gd name="connsiteX73" fmla="*/ 1924050 w 2143161"/>
              <a:gd name="connsiteY73" fmla="*/ 409575 h 3305175"/>
              <a:gd name="connsiteX74" fmla="*/ 1962150 w 2143161"/>
              <a:gd name="connsiteY74" fmla="*/ 314325 h 3305175"/>
              <a:gd name="connsiteX75" fmla="*/ 2000250 w 2143161"/>
              <a:gd name="connsiteY75" fmla="*/ 257175 h 3305175"/>
              <a:gd name="connsiteX76" fmla="*/ 2009775 w 2143161"/>
              <a:gd name="connsiteY76" fmla="*/ 228600 h 3305175"/>
              <a:gd name="connsiteX77" fmla="*/ 2047875 w 2143161"/>
              <a:gd name="connsiteY77" fmla="*/ 171450 h 3305175"/>
              <a:gd name="connsiteX78" fmla="*/ 2066925 w 2143161"/>
              <a:gd name="connsiteY78" fmla="*/ 133350 h 3305175"/>
              <a:gd name="connsiteX79" fmla="*/ 2105025 w 2143161"/>
              <a:gd name="connsiteY79" fmla="*/ 76200 h 3305175"/>
              <a:gd name="connsiteX80" fmla="*/ 2114550 w 2143161"/>
              <a:gd name="connsiteY80" fmla="*/ 38100 h 3305175"/>
              <a:gd name="connsiteX81" fmla="*/ 2143125 w 2143161"/>
              <a:gd name="connsiteY81" fmla="*/ 0 h 33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143161" h="3305175">
                <a:moveTo>
                  <a:pt x="0" y="3305175"/>
                </a:moveTo>
                <a:cubicBezTo>
                  <a:pt x="28575" y="3282950"/>
                  <a:pt x="60127" y="3264098"/>
                  <a:pt x="85725" y="3238500"/>
                </a:cubicBezTo>
                <a:cubicBezTo>
                  <a:pt x="95250" y="3228975"/>
                  <a:pt x="102604" y="3216608"/>
                  <a:pt x="114300" y="3209925"/>
                </a:cubicBezTo>
                <a:cubicBezTo>
                  <a:pt x="125666" y="3203430"/>
                  <a:pt x="139700" y="3203575"/>
                  <a:pt x="152400" y="3200400"/>
                </a:cubicBezTo>
                <a:cubicBezTo>
                  <a:pt x="171450" y="3187700"/>
                  <a:pt x="193361" y="3178489"/>
                  <a:pt x="209550" y="3162300"/>
                </a:cubicBezTo>
                <a:cubicBezTo>
                  <a:pt x="219075" y="3152775"/>
                  <a:pt x="226350" y="3140267"/>
                  <a:pt x="238125" y="3133725"/>
                </a:cubicBezTo>
                <a:cubicBezTo>
                  <a:pt x="255678" y="3123973"/>
                  <a:pt x="278567" y="3125814"/>
                  <a:pt x="295275" y="3114675"/>
                </a:cubicBezTo>
                <a:lnTo>
                  <a:pt x="323850" y="3095625"/>
                </a:lnTo>
                <a:cubicBezTo>
                  <a:pt x="330200" y="3086100"/>
                  <a:pt x="333375" y="3073400"/>
                  <a:pt x="342900" y="3067050"/>
                </a:cubicBezTo>
                <a:cubicBezTo>
                  <a:pt x="353792" y="3059788"/>
                  <a:pt x="368413" y="3061121"/>
                  <a:pt x="381000" y="3057525"/>
                </a:cubicBezTo>
                <a:cubicBezTo>
                  <a:pt x="390654" y="3054767"/>
                  <a:pt x="400050" y="3051175"/>
                  <a:pt x="409575" y="3048000"/>
                </a:cubicBezTo>
                <a:cubicBezTo>
                  <a:pt x="508661" y="2948914"/>
                  <a:pt x="373898" y="3079941"/>
                  <a:pt x="466725" y="3000375"/>
                </a:cubicBezTo>
                <a:cubicBezTo>
                  <a:pt x="480362" y="2988686"/>
                  <a:pt x="490800" y="2973495"/>
                  <a:pt x="504825" y="2962275"/>
                </a:cubicBezTo>
                <a:cubicBezTo>
                  <a:pt x="522703" y="2947972"/>
                  <a:pt x="542925" y="2936875"/>
                  <a:pt x="561975" y="2924175"/>
                </a:cubicBezTo>
                <a:lnTo>
                  <a:pt x="590550" y="2905125"/>
                </a:lnTo>
                <a:cubicBezTo>
                  <a:pt x="609281" y="2877028"/>
                  <a:pt x="610673" y="2870894"/>
                  <a:pt x="638175" y="2847975"/>
                </a:cubicBezTo>
                <a:cubicBezTo>
                  <a:pt x="672933" y="2819010"/>
                  <a:pt x="664568" y="2839894"/>
                  <a:pt x="695325" y="2800350"/>
                </a:cubicBezTo>
                <a:cubicBezTo>
                  <a:pt x="709381" y="2782278"/>
                  <a:pt x="720725" y="2762250"/>
                  <a:pt x="733425" y="2743200"/>
                </a:cubicBezTo>
                <a:cubicBezTo>
                  <a:pt x="739775" y="2733675"/>
                  <a:pt x="744380" y="2722720"/>
                  <a:pt x="752475" y="2714625"/>
                </a:cubicBezTo>
                <a:cubicBezTo>
                  <a:pt x="789145" y="2677955"/>
                  <a:pt x="769842" y="2693522"/>
                  <a:pt x="809625" y="2667000"/>
                </a:cubicBezTo>
                <a:cubicBezTo>
                  <a:pt x="856923" y="2596054"/>
                  <a:pt x="796134" y="2683189"/>
                  <a:pt x="857250" y="2609850"/>
                </a:cubicBezTo>
                <a:cubicBezTo>
                  <a:pt x="864579" y="2601056"/>
                  <a:pt x="868971" y="2590069"/>
                  <a:pt x="876300" y="2581275"/>
                </a:cubicBezTo>
                <a:cubicBezTo>
                  <a:pt x="884924" y="2570927"/>
                  <a:pt x="896109" y="2562927"/>
                  <a:pt x="904875" y="2552700"/>
                </a:cubicBezTo>
                <a:cubicBezTo>
                  <a:pt x="915206" y="2540647"/>
                  <a:pt x="923119" y="2526653"/>
                  <a:pt x="933450" y="2514600"/>
                </a:cubicBezTo>
                <a:cubicBezTo>
                  <a:pt x="942216" y="2504373"/>
                  <a:pt x="953755" y="2496658"/>
                  <a:pt x="962025" y="2486025"/>
                </a:cubicBezTo>
                <a:cubicBezTo>
                  <a:pt x="976081" y="2467953"/>
                  <a:pt x="987425" y="2447925"/>
                  <a:pt x="1000125" y="2428875"/>
                </a:cubicBezTo>
                <a:cubicBezTo>
                  <a:pt x="1006475" y="2419350"/>
                  <a:pt x="1011080" y="2408395"/>
                  <a:pt x="1019175" y="2400300"/>
                </a:cubicBezTo>
                <a:lnTo>
                  <a:pt x="1047750" y="2371725"/>
                </a:lnTo>
                <a:cubicBezTo>
                  <a:pt x="1053470" y="2348846"/>
                  <a:pt x="1055769" y="2321495"/>
                  <a:pt x="1076325" y="2305050"/>
                </a:cubicBezTo>
                <a:cubicBezTo>
                  <a:pt x="1084165" y="2298778"/>
                  <a:pt x="1095375" y="2298700"/>
                  <a:pt x="1104900" y="2295525"/>
                </a:cubicBezTo>
                <a:cubicBezTo>
                  <a:pt x="1108075" y="2286000"/>
                  <a:pt x="1109935" y="2275930"/>
                  <a:pt x="1114425" y="2266950"/>
                </a:cubicBezTo>
                <a:cubicBezTo>
                  <a:pt x="1127686" y="2240428"/>
                  <a:pt x="1140984" y="2230866"/>
                  <a:pt x="1162050" y="2209800"/>
                </a:cubicBezTo>
                <a:cubicBezTo>
                  <a:pt x="1165225" y="2200275"/>
                  <a:pt x="1166699" y="2190002"/>
                  <a:pt x="1171575" y="2181225"/>
                </a:cubicBezTo>
                <a:cubicBezTo>
                  <a:pt x="1182694" y="2161211"/>
                  <a:pt x="1202435" y="2145795"/>
                  <a:pt x="1209675" y="2124075"/>
                </a:cubicBezTo>
                <a:cubicBezTo>
                  <a:pt x="1233616" y="2052251"/>
                  <a:pt x="1201321" y="2140783"/>
                  <a:pt x="1238250" y="2066925"/>
                </a:cubicBezTo>
                <a:cubicBezTo>
                  <a:pt x="1245896" y="2051632"/>
                  <a:pt x="1251297" y="2035309"/>
                  <a:pt x="1257300" y="2019300"/>
                </a:cubicBezTo>
                <a:cubicBezTo>
                  <a:pt x="1260825" y="2009899"/>
                  <a:pt x="1262335" y="1999705"/>
                  <a:pt x="1266825" y="1990725"/>
                </a:cubicBezTo>
                <a:cubicBezTo>
                  <a:pt x="1271945" y="1980486"/>
                  <a:pt x="1281226" y="1972611"/>
                  <a:pt x="1285875" y="1962150"/>
                </a:cubicBezTo>
                <a:cubicBezTo>
                  <a:pt x="1294030" y="1943800"/>
                  <a:pt x="1293786" y="1921708"/>
                  <a:pt x="1304925" y="1905000"/>
                </a:cubicBezTo>
                <a:cubicBezTo>
                  <a:pt x="1311275" y="1895475"/>
                  <a:pt x="1319326" y="1886886"/>
                  <a:pt x="1323975" y="1876425"/>
                </a:cubicBezTo>
                <a:cubicBezTo>
                  <a:pt x="1332130" y="1858075"/>
                  <a:pt x="1331886" y="1835983"/>
                  <a:pt x="1343025" y="1819275"/>
                </a:cubicBezTo>
                <a:cubicBezTo>
                  <a:pt x="1349375" y="1809750"/>
                  <a:pt x="1357426" y="1801161"/>
                  <a:pt x="1362075" y="1790700"/>
                </a:cubicBezTo>
                <a:cubicBezTo>
                  <a:pt x="1370230" y="1772350"/>
                  <a:pt x="1373667" y="1752194"/>
                  <a:pt x="1381125" y="1733550"/>
                </a:cubicBezTo>
                <a:cubicBezTo>
                  <a:pt x="1391190" y="1708388"/>
                  <a:pt x="1402234" y="1683481"/>
                  <a:pt x="1409700" y="1657350"/>
                </a:cubicBezTo>
                <a:cubicBezTo>
                  <a:pt x="1413296" y="1644763"/>
                  <a:pt x="1414628" y="1631507"/>
                  <a:pt x="1419225" y="1619250"/>
                </a:cubicBezTo>
                <a:cubicBezTo>
                  <a:pt x="1424211" y="1605955"/>
                  <a:pt x="1432682" y="1594201"/>
                  <a:pt x="1438275" y="1581150"/>
                </a:cubicBezTo>
                <a:cubicBezTo>
                  <a:pt x="1442230" y="1571922"/>
                  <a:pt x="1445042" y="1562229"/>
                  <a:pt x="1447800" y="1552575"/>
                </a:cubicBezTo>
                <a:cubicBezTo>
                  <a:pt x="1451396" y="1539988"/>
                  <a:pt x="1452168" y="1526507"/>
                  <a:pt x="1457325" y="1514475"/>
                </a:cubicBezTo>
                <a:cubicBezTo>
                  <a:pt x="1461834" y="1503953"/>
                  <a:pt x="1470025" y="1495425"/>
                  <a:pt x="1476375" y="1485900"/>
                </a:cubicBezTo>
                <a:cubicBezTo>
                  <a:pt x="1479550" y="1473200"/>
                  <a:pt x="1482304" y="1460387"/>
                  <a:pt x="1485900" y="1447800"/>
                </a:cubicBezTo>
                <a:cubicBezTo>
                  <a:pt x="1488658" y="1438146"/>
                  <a:pt x="1493247" y="1429026"/>
                  <a:pt x="1495425" y="1419225"/>
                </a:cubicBezTo>
                <a:cubicBezTo>
                  <a:pt x="1512535" y="1342228"/>
                  <a:pt x="1490856" y="1383215"/>
                  <a:pt x="1524000" y="1333500"/>
                </a:cubicBezTo>
                <a:cubicBezTo>
                  <a:pt x="1543824" y="1254206"/>
                  <a:pt x="1519686" y="1332604"/>
                  <a:pt x="1552575" y="1266825"/>
                </a:cubicBezTo>
                <a:cubicBezTo>
                  <a:pt x="1557065" y="1257845"/>
                  <a:pt x="1558575" y="1247651"/>
                  <a:pt x="1562100" y="1238250"/>
                </a:cubicBezTo>
                <a:cubicBezTo>
                  <a:pt x="1568103" y="1222241"/>
                  <a:pt x="1575307" y="1206693"/>
                  <a:pt x="1581150" y="1190625"/>
                </a:cubicBezTo>
                <a:cubicBezTo>
                  <a:pt x="1588012" y="1171754"/>
                  <a:pt x="1593850" y="1152525"/>
                  <a:pt x="1600200" y="1133475"/>
                </a:cubicBezTo>
                <a:cubicBezTo>
                  <a:pt x="1603375" y="1123950"/>
                  <a:pt x="1605235" y="1113880"/>
                  <a:pt x="1609725" y="1104900"/>
                </a:cubicBezTo>
                <a:cubicBezTo>
                  <a:pt x="1616075" y="1092200"/>
                  <a:pt x="1623182" y="1079851"/>
                  <a:pt x="1628775" y="1066800"/>
                </a:cubicBezTo>
                <a:cubicBezTo>
                  <a:pt x="1632730" y="1057572"/>
                  <a:pt x="1633810" y="1047205"/>
                  <a:pt x="1638300" y="1038225"/>
                </a:cubicBezTo>
                <a:cubicBezTo>
                  <a:pt x="1643420" y="1027986"/>
                  <a:pt x="1652230" y="1019889"/>
                  <a:pt x="1657350" y="1009650"/>
                </a:cubicBezTo>
                <a:cubicBezTo>
                  <a:pt x="1661840" y="1000670"/>
                  <a:pt x="1662920" y="990303"/>
                  <a:pt x="1666875" y="981075"/>
                </a:cubicBezTo>
                <a:cubicBezTo>
                  <a:pt x="1672468" y="968024"/>
                  <a:pt x="1680939" y="956270"/>
                  <a:pt x="1685925" y="942975"/>
                </a:cubicBezTo>
                <a:cubicBezTo>
                  <a:pt x="1690522" y="930718"/>
                  <a:pt x="1690853" y="917132"/>
                  <a:pt x="1695450" y="904875"/>
                </a:cubicBezTo>
                <a:cubicBezTo>
                  <a:pt x="1700436" y="891580"/>
                  <a:pt x="1708907" y="879826"/>
                  <a:pt x="1714500" y="866775"/>
                </a:cubicBezTo>
                <a:cubicBezTo>
                  <a:pt x="1718455" y="857547"/>
                  <a:pt x="1720070" y="847428"/>
                  <a:pt x="1724025" y="838200"/>
                </a:cubicBezTo>
                <a:cubicBezTo>
                  <a:pt x="1729618" y="825149"/>
                  <a:pt x="1737482" y="813151"/>
                  <a:pt x="1743075" y="800100"/>
                </a:cubicBezTo>
                <a:cubicBezTo>
                  <a:pt x="1747030" y="790872"/>
                  <a:pt x="1748445" y="780665"/>
                  <a:pt x="1752600" y="771525"/>
                </a:cubicBezTo>
                <a:cubicBezTo>
                  <a:pt x="1764351" y="745672"/>
                  <a:pt x="1778000" y="720725"/>
                  <a:pt x="1790700" y="695325"/>
                </a:cubicBezTo>
                <a:cubicBezTo>
                  <a:pt x="1797050" y="682625"/>
                  <a:pt x="1805260" y="670695"/>
                  <a:pt x="1809750" y="657225"/>
                </a:cubicBezTo>
                <a:cubicBezTo>
                  <a:pt x="1816100" y="638175"/>
                  <a:pt x="1817661" y="616783"/>
                  <a:pt x="1828800" y="600075"/>
                </a:cubicBezTo>
                <a:cubicBezTo>
                  <a:pt x="1845983" y="574300"/>
                  <a:pt x="1854815" y="563612"/>
                  <a:pt x="1866900" y="533400"/>
                </a:cubicBezTo>
                <a:cubicBezTo>
                  <a:pt x="1874358" y="514756"/>
                  <a:pt x="1876970" y="494211"/>
                  <a:pt x="1885950" y="476250"/>
                </a:cubicBezTo>
                <a:cubicBezTo>
                  <a:pt x="1892300" y="463550"/>
                  <a:pt x="1897955" y="450478"/>
                  <a:pt x="1905000" y="438150"/>
                </a:cubicBezTo>
                <a:cubicBezTo>
                  <a:pt x="1910680" y="428211"/>
                  <a:pt x="1919401" y="420036"/>
                  <a:pt x="1924050" y="409575"/>
                </a:cubicBezTo>
                <a:cubicBezTo>
                  <a:pt x="1955204" y="339478"/>
                  <a:pt x="1928736" y="370015"/>
                  <a:pt x="1962150" y="314325"/>
                </a:cubicBezTo>
                <a:cubicBezTo>
                  <a:pt x="1973930" y="294692"/>
                  <a:pt x="1993010" y="278895"/>
                  <a:pt x="2000250" y="257175"/>
                </a:cubicBezTo>
                <a:cubicBezTo>
                  <a:pt x="2003425" y="247650"/>
                  <a:pt x="2004899" y="237377"/>
                  <a:pt x="2009775" y="228600"/>
                </a:cubicBezTo>
                <a:cubicBezTo>
                  <a:pt x="2020894" y="208586"/>
                  <a:pt x="2037636" y="191928"/>
                  <a:pt x="2047875" y="171450"/>
                </a:cubicBezTo>
                <a:cubicBezTo>
                  <a:pt x="2054225" y="158750"/>
                  <a:pt x="2059620" y="145526"/>
                  <a:pt x="2066925" y="133350"/>
                </a:cubicBezTo>
                <a:cubicBezTo>
                  <a:pt x="2078705" y="113717"/>
                  <a:pt x="2105025" y="76200"/>
                  <a:pt x="2105025" y="76200"/>
                </a:cubicBezTo>
                <a:cubicBezTo>
                  <a:pt x="2108200" y="63500"/>
                  <a:pt x="2108055" y="49466"/>
                  <a:pt x="2114550" y="38100"/>
                </a:cubicBezTo>
                <a:cubicBezTo>
                  <a:pt x="2145370" y="-15835"/>
                  <a:pt x="2143125" y="28444"/>
                  <a:pt x="2143125" y="0"/>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Freeform 5"/>
          <p:cNvSpPr/>
          <p:nvPr/>
        </p:nvSpPr>
        <p:spPr>
          <a:xfrm>
            <a:off x="8339138" y="3567113"/>
            <a:ext cx="2257425" cy="1366837"/>
          </a:xfrm>
          <a:custGeom>
            <a:avLst/>
            <a:gdLst>
              <a:gd name="connsiteX0" fmla="*/ 2257425 w 2257425"/>
              <a:gd name="connsiteY0" fmla="*/ 976312 h 1366837"/>
              <a:gd name="connsiteX1" fmla="*/ 2247900 w 2257425"/>
              <a:gd name="connsiteY1" fmla="*/ 952500 h 1366837"/>
              <a:gd name="connsiteX2" fmla="*/ 2243137 w 2257425"/>
              <a:gd name="connsiteY2" fmla="*/ 933450 h 1366837"/>
              <a:gd name="connsiteX3" fmla="*/ 2233612 w 2257425"/>
              <a:gd name="connsiteY3" fmla="*/ 919162 h 1366837"/>
              <a:gd name="connsiteX4" fmla="*/ 2228850 w 2257425"/>
              <a:gd name="connsiteY4" fmla="*/ 895350 h 1366837"/>
              <a:gd name="connsiteX5" fmla="*/ 2214562 w 2257425"/>
              <a:gd name="connsiteY5" fmla="*/ 876300 h 1366837"/>
              <a:gd name="connsiteX6" fmla="*/ 2181225 w 2257425"/>
              <a:gd name="connsiteY6" fmla="*/ 847725 h 1366837"/>
              <a:gd name="connsiteX7" fmla="*/ 2166937 w 2257425"/>
              <a:gd name="connsiteY7" fmla="*/ 833437 h 1366837"/>
              <a:gd name="connsiteX8" fmla="*/ 2152650 w 2257425"/>
              <a:gd name="connsiteY8" fmla="*/ 823912 h 1366837"/>
              <a:gd name="connsiteX9" fmla="*/ 2124075 w 2257425"/>
              <a:gd name="connsiteY9" fmla="*/ 795337 h 1366837"/>
              <a:gd name="connsiteX10" fmla="*/ 2109787 w 2257425"/>
              <a:gd name="connsiteY10" fmla="*/ 781050 h 1366837"/>
              <a:gd name="connsiteX11" fmla="*/ 2066925 w 2257425"/>
              <a:gd name="connsiteY11" fmla="*/ 757237 h 1366837"/>
              <a:gd name="connsiteX12" fmla="*/ 2052637 w 2257425"/>
              <a:gd name="connsiteY12" fmla="*/ 747712 h 1366837"/>
              <a:gd name="connsiteX13" fmla="*/ 2038350 w 2257425"/>
              <a:gd name="connsiteY13" fmla="*/ 742950 h 1366837"/>
              <a:gd name="connsiteX14" fmla="*/ 2009775 w 2257425"/>
              <a:gd name="connsiteY14" fmla="*/ 723900 h 1366837"/>
              <a:gd name="connsiteX15" fmla="*/ 1985962 w 2257425"/>
              <a:gd name="connsiteY15" fmla="*/ 709612 h 1366837"/>
              <a:gd name="connsiteX16" fmla="*/ 1957387 w 2257425"/>
              <a:gd name="connsiteY16" fmla="*/ 704850 h 1366837"/>
              <a:gd name="connsiteX17" fmla="*/ 1905000 w 2257425"/>
              <a:gd name="connsiteY17" fmla="*/ 709612 h 1366837"/>
              <a:gd name="connsiteX18" fmla="*/ 1876425 w 2257425"/>
              <a:gd name="connsiteY18" fmla="*/ 714375 h 1366837"/>
              <a:gd name="connsiteX19" fmla="*/ 1747837 w 2257425"/>
              <a:gd name="connsiteY19" fmla="*/ 719137 h 1366837"/>
              <a:gd name="connsiteX20" fmla="*/ 1724025 w 2257425"/>
              <a:gd name="connsiteY20" fmla="*/ 742950 h 1366837"/>
              <a:gd name="connsiteX21" fmla="*/ 1685925 w 2257425"/>
              <a:gd name="connsiteY21" fmla="*/ 752475 h 1366837"/>
              <a:gd name="connsiteX22" fmla="*/ 1671637 w 2257425"/>
              <a:gd name="connsiteY22" fmla="*/ 762000 h 1366837"/>
              <a:gd name="connsiteX23" fmla="*/ 1619250 w 2257425"/>
              <a:gd name="connsiteY23" fmla="*/ 771525 h 1366837"/>
              <a:gd name="connsiteX24" fmla="*/ 1590675 w 2257425"/>
              <a:gd name="connsiteY24" fmla="*/ 790575 h 1366837"/>
              <a:gd name="connsiteX25" fmla="*/ 1576387 w 2257425"/>
              <a:gd name="connsiteY25" fmla="*/ 804862 h 1366837"/>
              <a:gd name="connsiteX26" fmla="*/ 1562100 w 2257425"/>
              <a:gd name="connsiteY26" fmla="*/ 809625 h 1366837"/>
              <a:gd name="connsiteX27" fmla="*/ 1533525 w 2257425"/>
              <a:gd name="connsiteY27" fmla="*/ 833437 h 1366837"/>
              <a:gd name="connsiteX28" fmla="*/ 1514475 w 2257425"/>
              <a:gd name="connsiteY28" fmla="*/ 838200 h 1366837"/>
              <a:gd name="connsiteX29" fmla="*/ 1500187 w 2257425"/>
              <a:gd name="connsiteY29" fmla="*/ 852487 h 1366837"/>
              <a:gd name="connsiteX30" fmla="*/ 1485900 w 2257425"/>
              <a:gd name="connsiteY30" fmla="*/ 871537 h 1366837"/>
              <a:gd name="connsiteX31" fmla="*/ 1471612 w 2257425"/>
              <a:gd name="connsiteY31" fmla="*/ 881062 h 1366837"/>
              <a:gd name="connsiteX32" fmla="*/ 1447800 w 2257425"/>
              <a:gd name="connsiteY32" fmla="*/ 904875 h 1366837"/>
              <a:gd name="connsiteX33" fmla="*/ 1433512 w 2257425"/>
              <a:gd name="connsiteY33" fmla="*/ 919162 h 1366837"/>
              <a:gd name="connsiteX34" fmla="*/ 1414462 w 2257425"/>
              <a:gd name="connsiteY34" fmla="*/ 928687 h 1366837"/>
              <a:gd name="connsiteX35" fmla="*/ 1385887 w 2257425"/>
              <a:gd name="connsiteY35" fmla="*/ 942975 h 1366837"/>
              <a:gd name="connsiteX36" fmla="*/ 1371600 w 2257425"/>
              <a:gd name="connsiteY36" fmla="*/ 957262 h 1366837"/>
              <a:gd name="connsiteX37" fmla="*/ 1357312 w 2257425"/>
              <a:gd name="connsiteY37" fmla="*/ 966787 h 1366837"/>
              <a:gd name="connsiteX38" fmla="*/ 1319212 w 2257425"/>
              <a:gd name="connsiteY38" fmla="*/ 1009650 h 1366837"/>
              <a:gd name="connsiteX39" fmla="*/ 1304925 w 2257425"/>
              <a:gd name="connsiteY39" fmla="*/ 1038225 h 1366837"/>
              <a:gd name="connsiteX40" fmla="*/ 1290637 w 2257425"/>
              <a:gd name="connsiteY40" fmla="*/ 1047750 h 1366837"/>
              <a:gd name="connsiteX41" fmla="*/ 1257300 w 2257425"/>
              <a:gd name="connsiteY41" fmla="*/ 1081087 h 1366837"/>
              <a:gd name="connsiteX42" fmla="*/ 1243012 w 2257425"/>
              <a:gd name="connsiteY42" fmla="*/ 1095375 h 1366837"/>
              <a:gd name="connsiteX43" fmla="*/ 1228725 w 2257425"/>
              <a:gd name="connsiteY43" fmla="*/ 1109662 h 1366837"/>
              <a:gd name="connsiteX44" fmla="*/ 1214437 w 2257425"/>
              <a:gd name="connsiteY44" fmla="*/ 1114425 h 1366837"/>
              <a:gd name="connsiteX45" fmla="*/ 1204912 w 2257425"/>
              <a:gd name="connsiteY45" fmla="*/ 1128712 h 1366837"/>
              <a:gd name="connsiteX46" fmla="*/ 1176337 w 2257425"/>
              <a:gd name="connsiteY46" fmla="*/ 1147762 h 1366837"/>
              <a:gd name="connsiteX47" fmla="*/ 1162050 w 2257425"/>
              <a:gd name="connsiteY47" fmla="*/ 1157287 h 1366837"/>
              <a:gd name="connsiteX48" fmla="*/ 1147762 w 2257425"/>
              <a:gd name="connsiteY48" fmla="*/ 1171575 h 1366837"/>
              <a:gd name="connsiteX49" fmla="*/ 1128712 w 2257425"/>
              <a:gd name="connsiteY49" fmla="*/ 1200150 h 1366837"/>
              <a:gd name="connsiteX50" fmla="*/ 1123950 w 2257425"/>
              <a:gd name="connsiteY50" fmla="*/ 1214437 h 1366837"/>
              <a:gd name="connsiteX51" fmla="*/ 1100137 w 2257425"/>
              <a:gd name="connsiteY51" fmla="*/ 1247775 h 1366837"/>
              <a:gd name="connsiteX52" fmla="*/ 1076325 w 2257425"/>
              <a:gd name="connsiteY52" fmla="*/ 1281112 h 1366837"/>
              <a:gd name="connsiteX53" fmla="*/ 1057275 w 2257425"/>
              <a:gd name="connsiteY53" fmla="*/ 1328737 h 1366837"/>
              <a:gd name="connsiteX54" fmla="*/ 1047750 w 2257425"/>
              <a:gd name="connsiteY54" fmla="*/ 1343025 h 1366837"/>
              <a:gd name="connsiteX55" fmla="*/ 1019175 w 2257425"/>
              <a:gd name="connsiteY55" fmla="*/ 1366837 h 1366837"/>
              <a:gd name="connsiteX56" fmla="*/ 962025 w 2257425"/>
              <a:gd name="connsiteY56" fmla="*/ 1362075 h 1366837"/>
              <a:gd name="connsiteX57" fmla="*/ 942975 w 2257425"/>
              <a:gd name="connsiteY57" fmla="*/ 1357312 h 1366837"/>
              <a:gd name="connsiteX58" fmla="*/ 904875 w 2257425"/>
              <a:gd name="connsiteY58" fmla="*/ 1343025 h 1366837"/>
              <a:gd name="connsiteX59" fmla="*/ 890587 w 2257425"/>
              <a:gd name="connsiteY59" fmla="*/ 1338262 h 1366837"/>
              <a:gd name="connsiteX60" fmla="*/ 866775 w 2257425"/>
              <a:gd name="connsiteY60" fmla="*/ 1333500 h 1366837"/>
              <a:gd name="connsiteX61" fmla="*/ 823912 w 2257425"/>
              <a:gd name="connsiteY61" fmla="*/ 1323975 h 1366837"/>
              <a:gd name="connsiteX62" fmla="*/ 795337 w 2257425"/>
              <a:gd name="connsiteY62" fmla="*/ 1319212 h 1366837"/>
              <a:gd name="connsiteX63" fmla="*/ 781050 w 2257425"/>
              <a:gd name="connsiteY63" fmla="*/ 1314450 h 1366837"/>
              <a:gd name="connsiteX64" fmla="*/ 762000 w 2257425"/>
              <a:gd name="connsiteY64" fmla="*/ 1309687 h 1366837"/>
              <a:gd name="connsiteX65" fmla="*/ 747712 w 2257425"/>
              <a:gd name="connsiteY65" fmla="*/ 1304925 h 1366837"/>
              <a:gd name="connsiteX66" fmla="*/ 695325 w 2257425"/>
              <a:gd name="connsiteY66" fmla="*/ 1295400 h 1366837"/>
              <a:gd name="connsiteX67" fmla="*/ 623887 w 2257425"/>
              <a:gd name="connsiteY67" fmla="*/ 1300162 h 1366837"/>
              <a:gd name="connsiteX68" fmla="*/ 590550 w 2257425"/>
              <a:gd name="connsiteY68" fmla="*/ 1319212 h 1366837"/>
              <a:gd name="connsiteX69" fmla="*/ 576262 w 2257425"/>
              <a:gd name="connsiteY69" fmla="*/ 1323975 h 1366837"/>
              <a:gd name="connsiteX70" fmla="*/ 561975 w 2257425"/>
              <a:gd name="connsiteY70" fmla="*/ 1333500 h 1366837"/>
              <a:gd name="connsiteX71" fmla="*/ 523875 w 2257425"/>
              <a:gd name="connsiteY71" fmla="*/ 1343025 h 1366837"/>
              <a:gd name="connsiteX72" fmla="*/ 452437 w 2257425"/>
              <a:gd name="connsiteY72" fmla="*/ 1338262 h 1366837"/>
              <a:gd name="connsiteX73" fmla="*/ 438150 w 2257425"/>
              <a:gd name="connsiteY73" fmla="*/ 1328737 h 1366837"/>
              <a:gd name="connsiteX74" fmla="*/ 419100 w 2257425"/>
              <a:gd name="connsiteY74" fmla="*/ 1319212 h 1366837"/>
              <a:gd name="connsiteX75" fmla="*/ 376237 w 2257425"/>
              <a:gd name="connsiteY75" fmla="*/ 1285875 h 1366837"/>
              <a:gd name="connsiteX76" fmla="*/ 361950 w 2257425"/>
              <a:gd name="connsiteY76" fmla="*/ 1276350 h 1366837"/>
              <a:gd name="connsiteX77" fmla="*/ 314325 w 2257425"/>
              <a:gd name="connsiteY77" fmla="*/ 1223962 h 1366837"/>
              <a:gd name="connsiteX78" fmla="*/ 304800 w 2257425"/>
              <a:gd name="connsiteY78" fmla="*/ 1166812 h 1366837"/>
              <a:gd name="connsiteX79" fmla="*/ 300037 w 2257425"/>
              <a:gd name="connsiteY79" fmla="*/ 1152525 h 1366837"/>
              <a:gd name="connsiteX80" fmla="*/ 290512 w 2257425"/>
              <a:gd name="connsiteY80" fmla="*/ 1033462 h 1366837"/>
              <a:gd name="connsiteX81" fmla="*/ 280987 w 2257425"/>
              <a:gd name="connsiteY81" fmla="*/ 1000125 h 1366837"/>
              <a:gd name="connsiteX82" fmla="*/ 276225 w 2257425"/>
              <a:gd name="connsiteY82" fmla="*/ 957262 h 1366837"/>
              <a:gd name="connsiteX83" fmla="*/ 266700 w 2257425"/>
              <a:gd name="connsiteY83" fmla="*/ 923925 h 1366837"/>
              <a:gd name="connsiteX84" fmla="*/ 261937 w 2257425"/>
              <a:gd name="connsiteY84" fmla="*/ 904875 h 1366837"/>
              <a:gd name="connsiteX85" fmla="*/ 238125 w 2257425"/>
              <a:gd name="connsiteY85" fmla="*/ 862012 h 1366837"/>
              <a:gd name="connsiteX86" fmla="*/ 233362 w 2257425"/>
              <a:gd name="connsiteY86" fmla="*/ 833437 h 1366837"/>
              <a:gd name="connsiteX87" fmla="*/ 223837 w 2257425"/>
              <a:gd name="connsiteY87" fmla="*/ 814387 h 1366837"/>
              <a:gd name="connsiteX88" fmla="*/ 219075 w 2257425"/>
              <a:gd name="connsiteY88" fmla="*/ 800100 h 1366837"/>
              <a:gd name="connsiteX89" fmla="*/ 209550 w 2257425"/>
              <a:gd name="connsiteY89" fmla="*/ 776287 h 1366837"/>
              <a:gd name="connsiteX90" fmla="*/ 200025 w 2257425"/>
              <a:gd name="connsiteY90" fmla="*/ 733425 h 1366837"/>
              <a:gd name="connsiteX91" fmla="*/ 190500 w 2257425"/>
              <a:gd name="connsiteY91" fmla="*/ 709612 h 1366837"/>
              <a:gd name="connsiteX92" fmla="*/ 180975 w 2257425"/>
              <a:gd name="connsiteY92" fmla="*/ 676275 h 1366837"/>
              <a:gd name="connsiteX93" fmla="*/ 166687 w 2257425"/>
              <a:gd name="connsiteY93" fmla="*/ 638175 h 1366837"/>
              <a:gd name="connsiteX94" fmla="*/ 157162 w 2257425"/>
              <a:gd name="connsiteY94" fmla="*/ 590550 h 1366837"/>
              <a:gd name="connsiteX95" fmla="*/ 138112 w 2257425"/>
              <a:gd name="connsiteY95" fmla="*/ 566737 h 1366837"/>
              <a:gd name="connsiteX96" fmla="*/ 123825 w 2257425"/>
              <a:gd name="connsiteY96" fmla="*/ 523875 h 1366837"/>
              <a:gd name="connsiteX97" fmla="*/ 109537 w 2257425"/>
              <a:gd name="connsiteY97" fmla="*/ 481012 h 1366837"/>
              <a:gd name="connsiteX98" fmla="*/ 90487 w 2257425"/>
              <a:gd name="connsiteY98" fmla="*/ 452437 h 1366837"/>
              <a:gd name="connsiteX99" fmla="*/ 80962 w 2257425"/>
              <a:gd name="connsiteY99" fmla="*/ 419100 h 1366837"/>
              <a:gd name="connsiteX100" fmla="*/ 61912 w 2257425"/>
              <a:gd name="connsiteY100" fmla="*/ 381000 h 1366837"/>
              <a:gd name="connsiteX101" fmla="*/ 52387 w 2257425"/>
              <a:gd name="connsiteY101" fmla="*/ 347662 h 1366837"/>
              <a:gd name="connsiteX102" fmla="*/ 42862 w 2257425"/>
              <a:gd name="connsiteY102" fmla="*/ 314325 h 1366837"/>
              <a:gd name="connsiteX103" fmla="*/ 33337 w 2257425"/>
              <a:gd name="connsiteY103" fmla="*/ 276225 h 1366837"/>
              <a:gd name="connsiteX104" fmla="*/ 23812 w 2257425"/>
              <a:gd name="connsiteY104" fmla="*/ 200025 h 1366837"/>
              <a:gd name="connsiteX105" fmla="*/ 14287 w 2257425"/>
              <a:gd name="connsiteY105" fmla="*/ 114300 h 1366837"/>
              <a:gd name="connsiteX106" fmla="*/ 9525 w 2257425"/>
              <a:gd name="connsiteY106" fmla="*/ 76200 h 1366837"/>
              <a:gd name="connsiteX107" fmla="*/ 4762 w 2257425"/>
              <a:gd name="connsiteY107" fmla="*/ 47625 h 1366837"/>
              <a:gd name="connsiteX108" fmla="*/ 0 w 2257425"/>
              <a:gd name="connsiteY108" fmla="*/ 0 h 136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57425" h="1366837">
                <a:moveTo>
                  <a:pt x="2257425" y="976312"/>
                </a:moveTo>
                <a:cubicBezTo>
                  <a:pt x="2254250" y="968375"/>
                  <a:pt x="2250603" y="960610"/>
                  <a:pt x="2247900" y="952500"/>
                </a:cubicBezTo>
                <a:cubicBezTo>
                  <a:pt x="2245830" y="946290"/>
                  <a:pt x="2245715" y="939466"/>
                  <a:pt x="2243137" y="933450"/>
                </a:cubicBezTo>
                <a:cubicBezTo>
                  <a:pt x="2240882" y="928189"/>
                  <a:pt x="2236787" y="923925"/>
                  <a:pt x="2233612" y="919162"/>
                </a:cubicBezTo>
                <a:cubicBezTo>
                  <a:pt x="2232025" y="911225"/>
                  <a:pt x="2232138" y="902747"/>
                  <a:pt x="2228850" y="895350"/>
                </a:cubicBezTo>
                <a:cubicBezTo>
                  <a:pt x="2225626" y="888097"/>
                  <a:pt x="2219728" y="882327"/>
                  <a:pt x="2214562" y="876300"/>
                </a:cubicBezTo>
                <a:cubicBezTo>
                  <a:pt x="2198195" y="857205"/>
                  <a:pt x="2201500" y="865104"/>
                  <a:pt x="2181225" y="847725"/>
                </a:cubicBezTo>
                <a:cubicBezTo>
                  <a:pt x="2176111" y="843342"/>
                  <a:pt x="2172111" y="837749"/>
                  <a:pt x="2166937" y="833437"/>
                </a:cubicBezTo>
                <a:cubicBezTo>
                  <a:pt x="2162540" y="829773"/>
                  <a:pt x="2156928" y="827715"/>
                  <a:pt x="2152650" y="823912"/>
                </a:cubicBezTo>
                <a:cubicBezTo>
                  <a:pt x="2142582" y="814963"/>
                  <a:pt x="2133600" y="804862"/>
                  <a:pt x="2124075" y="795337"/>
                </a:cubicBezTo>
                <a:cubicBezTo>
                  <a:pt x="2119312" y="790575"/>
                  <a:pt x="2116176" y="783180"/>
                  <a:pt x="2109787" y="781050"/>
                </a:cubicBezTo>
                <a:cubicBezTo>
                  <a:pt x="2084640" y="772666"/>
                  <a:pt x="2099678" y="779072"/>
                  <a:pt x="2066925" y="757237"/>
                </a:cubicBezTo>
                <a:cubicBezTo>
                  <a:pt x="2062162" y="754062"/>
                  <a:pt x="2058067" y="749522"/>
                  <a:pt x="2052637" y="747712"/>
                </a:cubicBezTo>
                <a:lnTo>
                  <a:pt x="2038350" y="742950"/>
                </a:lnTo>
                <a:cubicBezTo>
                  <a:pt x="2011263" y="715863"/>
                  <a:pt x="2037345" y="737685"/>
                  <a:pt x="2009775" y="723900"/>
                </a:cubicBezTo>
                <a:cubicBezTo>
                  <a:pt x="2001495" y="719760"/>
                  <a:pt x="1994662" y="712775"/>
                  <a:pt x="1985962" y="709612"/>
                </a:cubicBezTo>
                <a:cubicBezTo>
                  <a:pt x="1976887" y="706312"/>
                  <a:pt x="1966912" y="706437"/>
                  <a:pt x="1957387" y="704850"/>
                </a:cubicBezTo>
                <a:cubicBezTo>
                  <a:pt x="1939925" y="706437"/>
                  <a:pt x="1922414" y="707563"/>
                  <a:pt x="1905000" y="709612"/>
                </a:cubicBezTo>
                <a:cubicBezTo>
                  <a:pt x="1895410" y="710740"/>
                  <a:pt x="1886064" y="713791"/>
                  <a:pt x="1876425" y="714375"/>
                </a:cubicBezTo>
                <a:cubicBezTo>
                  <a:pt x="1833612" y="716970"/>
                  <a:pt x="1790700" y="717550"/>
                  <a:pt x="1747837" y="719137"/>
                </a:cubicBezTo>
                <a:cubicBezTo>
                  <a:pt x="1740217" y="730567"/>
                  <a:pt x="1737995" y="737870"/>
                  <a:pt x="1724025" y="742950"/>
                </a:cubicBezTo>
                <a:cubicBezTo>
                  <a:pt x="1711722" y="747424"/>
                  <a:pt x="1685925" y="752475"/>
                  <a:pt x="1685925" y="752475"/>
                </a:cubicBezTo>
                <a:cubicBezTo>
                  <a:pt x="1681162" y="755650"/>
                  <a:pt x="1677159" y="760494"/>
                  <a:pt x="1671637" y="762000"/>
                </a:cubicBezTo>
                <a:cubicBezTo>
                  <a:pt x="1658986" y="765450"/>
                  <a:pt x="1633743" y="763473"/>
                  <a:pt x="1619250" y="771525"/>
                </a:cubicBezTo>
                <a:cubicBezTo>
                  <a:pt x="1609243" y="777085"/>
                  <a:pt x="1598770" y="782481"/>
                  <a:pt x="1590675" y="790575"/>
                </a:cubicBezTo>
                <a:cubicBezTo>
                  <a:pt x="1585912" y="795337"/>
                  <a:pt x="1581991" y="801126"/>
                  <a:pt x="1576387" y="804862"/>
                </a:cubicBezTo>
                <a:cubicBezTo>
                  <a:pt x="1572210" y="807647"/>
                  <a:pt x="1566862" y="808037"/>
                  <a:pt x="1562100" y="809625"/>
                </a:cubicBezTo>
                <a:cubicBezTo>
                  <a:pt x="1553519" y="818206"/>
                  <a:pt x="1545127" y="828465"/>
                  <a:pt x="1533525" y="833437"/>
                </a:cubicBezTo>
                <a:cubicBezTo>
                  <a:pt x="1527509" y="836015"/>
                  <a:pt x="1520825" y="836612"/>
                  <a:pt x="1514475" y="838200"/>
                </a:cubicBezTo>
                <a:cubicBezTo>
                  <a:pt x="1509712" y="842962"/>
                  <a:pt x="1504570" y="847373"/>
                  <a:pt x="1500187" y="852487"/>
                </a:cubicBezTo>
                <a:cubicBezTo>
                  <a:pt x="1495021" y="858513"/>
                  <a:pt x="1491513" y="865924"/>
                  <a:pt x="1485900" y="871537"/>
                </a:cubicBezTo>
                <a:cubicBezTo>
                  <a:pt x="1481853" y="875584"/>
                  <a:pt x="1476375" y="877887"/>
                  <a:pt x="1471612" y="881062"/>
                </a:cubicBezTo>
                <a:cubicBezTo>
                  <a:pt x="1454151" y="907254"/>
                  <a:pt x="1471610" y="885034"/>
                  <a:pt x="1447800" y="904875"/>
                </a:cubicBezTo>
                <a:cubicBezTo>
                  <a:pt x="1442626" y="909187"/>
                  <a:pt x="1438993" y="915247"/>
                  <a:pt x="1433512" y="919162"/>
                </a:cubicBezTo>
                <a:cubicBezTo>
                  <a:pt x="1427735" y="923288"/>
                  <a:pt x="1420626" y="925165"/>
                  <a:pt x="1414462" y="928687"/>
                </a:cubicBezTo>
                <a:cubicBezTo>
                  <a:pt x="1388611" y="943459"/>
                  <a:pt x="1412084" y="934242"/>
                  <a:pt x="1385887" y="942975"/>
                </a:cubicBezTo>
                <a:cubicBezTo>
                  <a:pt x="1381125" y="947737"/>
                  <a:pt x="1376774" y="952950"/>
                  <a:pt x="1371600" y="957262"/>
                </a:cubicBezTo>
                <a:cubicBezTo>
                  <a:pt x="1367203" y="960926"/>
                  <a:pt x="1361590" y="962984"/>
                  <a:pt x="1357312" y="966787"/>
                </a:cubicBezTo>
                <a:cubicBezTo>
                  <a:pt x="1330621" y="990512"/>
                  <a:pt x="1333688" y="987935"/>
                  <a:pt x="1319212" y="1009650"/>
                </a:cubicBezTo>
                <a:cubicBezTo>
                  <a:pt x="1315339" y="1021270"/>
                  <a:pt x="1314157" y="1028993"/>
                  <a:pt x="1304925" y="1038225"/>
                </a:cubicBezTo>
                <a:cubicBezTo>
                  <a:pt x="1300878" y="1042272"/>
                  <a:pt x="1294892" y="1043921"/>
                  <a:pt x="1290637" y="1047750"/>
                </a:cubicBezTo>
                <a:cubicBezTo>
                  <a:pt x="1278956" y="1058263"/>
                  <a:pt x="1268412" y="1069975"/>
                  <a:pt x="1257300" y="1081087"/>
                </a:cubicBezTo>
                <a:lnTo>
                  <a:pt x="1243012" y="1095375"/>
                </a:lnTo>
                <a:cubicBezTo>
                  <a:pt x="1238250" y="1100137"/>
                  <a:pt x="1235114" y="1107532"/>
                  <a:pt x="1228725" y="1109662"/>
                </a:cubicBezTo>
                <a:lnTo>
                  <a:pt x="1214437" y="1114425"/>
                </a:lnTo>
                <a:cubicBezTo>
                  <a:pt x="1211262" y="1119187"/>
                  <a:pt x="1209220" y="1124943"/>
                  <a:pt x="1204912" y="1128712"/>
                </a:cubicBezTo>
                <a:cubicBezTo>
                  <a:pt x="1196297" y="1136250"/>
                  <a:pt x="1185862" y="1141412"/>
                  <a:pt x="1176337" y="1147762"/>
                </a:cubicBezTo>
                <a:cubicBezTo>
                  <a:pt x="1171575" y="1150937"/>
                  <a:pt x="1166097" y="1153240"/>
                  <a:pt x="1162050" y="1157287"/>
                </a:cubicBezTo>
                <a:lnTo>
                  <a:pt x="1147762" y="1171575"/>
                </a:lnTo>
                <a:cubicBezTo>
                  <a:pt x="1136439" y="1205545"/>
                  <a:pt x="1152495" y="1164476"/>
                  <a:pt x="1128712" y="1200150"/>
                </a:cubicBezTo>
                <a:cubicBezTo>
                  <a:pt x="1125927" y="1204327"/>
                  <a:pt x="1126195" y="1209947"/>
                  <a:pt x="1123950" y="1214437"/>
                </a:cubicBezTo>
                <a:cubicBezTo>
                  <a:pt x="1118910" y="1224518"/>
                  <a:pt x="1105534" y="1239139"/>
                  <a:pt x="1100137" y="1247775"/>
                </a:cubicBezTo>
                <a:cubicBezTo>
                  <a:pt x="1079241" y="1281208"/>
                  <a:pt x="1103562" y="1253875"/>
                  <a:pt x="1076325" y="1281112"/>
                </a:cubicBezTo>
                <a:cubicBezTo>
                  <a:pt x="1068519" y="1304531"/>
                  <a:pt x="1068487" y="1309115"/>
                  <a:pt x="1057275" y="1328737"/>
                </a:cubicBezTo>
                <a:cubicBezTo>
                  <a:pt x="1054435" y="1333707"/>
                  <a:pt x="1051414" y="1338628"/>
                  <a:pt x="1047750" y="1343025"/>
                </a:cubicBezTo>
                <a:cubicBezTo>
                  <a:pt x="1036293" y="1356774"/>
                  <a:pt x="1033221" y="1357473"/>
                  <a:pt x="1019175" y="1366837"/>
                </a:cubicBezTo>
                <a:cubicBezTo>
                  <a:pt x="1000125" y="1365250"/>
                  <a:pt x="980993" y="1364446"/>
                  <a:pt x="962025" y="1362075"/>
                </a:cubicBezTo>
                <a:cubicBezTo>
                  <a:pt x="955530" y="1361263"/>
                  <a:pt x="949269" y="1359110"/>
                  <a:pt x="942975" y="1357312"/>
                </a:cubicBezTo>
                <a:cubicBezTo>
                  <a:pt x="927830" y="1352985"/>
                  <a:pt x="920998" y="1349071"/>
                  <a:pt x="904875" y="1343025"/>
                </a:cubicBezTo>
                <a:cubicBezTo>
                  <a:pt x="900174" y="1341262"/>
                  <a:pt x="895457" y="1339480"/>
                  <a:pt x="890587" y="1338262"/>
                </a:cubicBezTo>
                <a:cubicBezTo>
                  <a:pt x="882734" y="1336299"/>
                  <a:pt x="874690" y="1335196"/>
                  <a:pt x="866775" y="1333500"/>
                </a:cubicBezTo>
                <a:cubicBezTo>
                  <a:pt x="852464" y="1330433"/>
                  <a:pt x="838264" y="1326845"/>
                  <a:pt x="823912" y="1323975"/>
                </a:cubicBezTo>
                <a:cubicBezTo>
                  <a:pt x="814443" y="1322081"/>
                  <a:pt x="804763" y="1321307"/>
                  <a:pt x="795337" y="1319212"/>
                </a:cubicBezTo>
                <a:cubicBezTo>
                  <a:pt x="790437" y="1318123"/>
                  <a:pt x="785877" y="1315829"/>
                  <a:pt x="781050" y="1314450"/>
                </a:cubicBezTo>
                <a:cubicBezTo>
                  <a:pt x="774756" y="1312652"/>
                  <a:pt x="768294" y="1311485"/>
                  <a:pt x="762000" y="1309687"/>
                </a:cubicBezTo>
                <a:cubicBezTo>
                  <a:pt x="757173" y="1308308"/>
                  <a:pt x="752582" y="1306143"/>
                  <a:pt x="747712" y="1304925"/>
                </a:cubicBezTo>
                <a:cubicBezTo>
                  <a:pt x="734385" y="1301593"/>
                  <a:pt x="708080" y="1297526"/>
                  <a:pt x="695325" y="1295400"/>
                </a:cubicBezTo>
                <a:cubicBezTo>
                  <a:pt x="671512" y="1296987"/>
                  <a:pt x="647460" y="1296440"/>
                  <a:pt x="623887" y="1300162"/>
                </a:cubicBezTo>
                <a:cubicBezTo>
                  <a:pt x="611683" y="1302089"/>
                  <a:pt x="601097" y="1313938"/>
                  <a:pt x="590550" y="1319212"/>
                </a:cubicBezTo>
                <a:cubicBezTo>
                  <a:pt x="586060" y="1321457"/>
                  <a:pt x="580752" y="1321730"/>
                  <a:pt x="576262" y="1323975"/>
                </a:cubicBezTo>
                <a:cubicBezTo>
                  <a:pt x="571143" y="1326535"/>
                  <a:pt x="567094" y="1330940"/>
                  <a:pt x="561975" y="1333500"/>
                </a:cubicBezTo>
                <a:cubicBezTo>
                  <a:pt x="552216" y="1338380"/>
                  <a:pt x="532926" y="1341215"/>
                  <a:pt x="523875" y="1343025"/>
                </a:cubicBezTo>
                <a:cubicBezTo>
                  <a:pt x="500062" y="1341437"/>
                  <a:pt x="475978" y="1342186"/>
                  <a:pt x="452437" y="1338262"/>
                </a:cubicBezTo>
                <a:cubicBezTo>
                  <a:pt x="446791" y="1337321"/>
                  <a:pt x="443120" y="1331577"/>
                  <a:pt x="438150" y="1328737"/>
                </a:cubicBezTo>
                <a:cubicBezTo>
                  <a:pt x="431986" y="1325215"/>
                  <a:pt x="425188" y="1322865"/>
                  <a:pt x="419100" y="1319212"/>
                </a:cubicBezTo>
                <a:cubicBezTo>
                  <a:pt x="367520" y="1288264"/>
                  <a:pt x="408858" y="1313059"/>
                  <a:pt x="376237" y="1285875"/>
                </a:cubicBezTo>
                <a:cubicBezTo>
                  <a:pt x="371840" y="1282211"/>
                  <a:pt x="366204" y="1280179"/>
                  <a:pt x="361950" y="1276350"/>
                </a:cubicBezTo>
                <a:cubicBezTo>
                  <a:pt x="331986" y="1249382"/>
                  <a:pt x="333502" y="1249533"/>
                  <a:pt x="314325" y="1223962"/>
                </a:cubicBezTo>
                <a:cubicBezTo>
                  <a:pt x="311639" y="1205160"/>
                  <a:pt x="309440" y="1185372"/>
                  <a:pt x="304800" y="1166812"/>
                </a:cubicBezTo>
                <a:cubicBezTo>
                  <a:pt x="303582" y="1161942"/>
                  <a:pt x="301625" y="1157287"/>
                  <a:pt x="300037" y="1152525"/>
                </a:cubicBezTo>
                <a:cubicBezTo>
                  <a:pt x="298224" y="1118078"/>
                  <a:pt x="299136" y="1070831"/>
                  <a:pt x="290512" y="1033462"/>
                </a:cubicBezTo>
                <a:cubicBezTo>
                  <a:pt x="287913" y="1022201"/>
                  <a:pt x="284162" y="1011237"/>
                  <a:pt x="280987" y="1000125"/>
                </a:cubicBezTo>
                <a:cubicBezTo>
                  <a:pt x="279400" y="985837"/>
                  <a:pt x="278411" y="971470"/>
                  <a:pt x="276225" y="957262"/>
                </a:cubicBezTo>
                <a:cubicBezTo>
                  <a:pt x="273745" y="941143"/>
                  <a:pt x="270847" y="938439"/>
                  <a:pt x="266700" y="923925"/>
                </a:cubicBezTo>
                <a:cubicBezTo>
                  <a:pt x="264902" y="917631"/>
                  <a:pt x="264368" y="910952"/>
                  <a:pt x="261937" y="904875"/>
                </a:cubicBezTo>
                <a:cubicBezTo>
                  <a:pt x="253513" y="883815"/>
                  <a:pt x="249030" y="878370"/>
                  <a:pt x="238125" y="862012"/>
                </a:cubicBezTo>
                <a:cubicBezTo>
                  <a:pt x="236537" y="852487"/>
                  <a:pt x="236137" y="842686"/>
                  <a:pt x="233362" y="833437"/>
                </a:cubicBezTo>
                <a:cubicBezTo>
                  <a:pt x="231322" y="826637"/>
                  <a:pt x="226634" y="820913"/>
                  <a:pt x="223837" y="814387"/>
                </a:cubicBezTo>
                <a:cubicBezTo>
                  <a:pt x="221860" y="809773"/>
                  <a:pt x="220838" y="804800"/>
                  <a:pt x="219075" y="800100"/>
                </a:cubicBezTo>
                <a:cubicBezTo>
                  <a:pt x="216073" y="792095"/>
                  <a:pt x="212007" y="784476"/>
                  <a:pt x="209550" y="776287"/>
                </a:cubicBezTo>
                <a:cubicBezTo>
                  <a:pt x="198232" y="738560"/>
                  <a:pt x="211013" y="766390"/>
                  <a:pt x="200025" y="733425"/>
                </a:cubicBezTo>
                <a:cubicBezTo>
                  <a:pt x="197322" y="725315"/>
                  <a:pt x="193502" y="717617"/>
                  <a:pt x="190500" y="709612"/>
                </a:cubicBezTo>
                <a:cubicBezTo>
                  <a:pt x="183644" y="691330"/>
                  <a:pt x="186984" y="697308"/>
                  <a:pt x="180975" y="676275"/>
                </a:cubicBezTo>
                <a:cubicBezTo>
                  <a:pt x="177243" y="663214"/>
                  <a:pt x="171717" y="650749"/>
                  <a:pt x="166687" y="638175"/>
                </a:cubicBezTo>
                <a:cubicBezTo>
                  <a:pt x="166033" y="633593"/>
                  <a:pt x="163321" y="600404"/>
                  <a:pt x="157162" y="590550"/>
                </a:cubicBezTo>
                <a:cubicBezTo>
                  <a:pt x="151774" y="581930"/>
                  <a:pt x="144462" y="574675"/>
                  <a:pt x="138112" y="566737"/>
                </a:cubicBezTo>
                <a:cubicBezTo>
                  <a:pt x="127677" y="514559"/>
                  <a:pt x="140724" y="568938"/>
                  <a:pt x="123825" y="523875"/>
                </a:cubicBezTo>
                <a:cubicBezTo>
                  <a:pt x="113375" y="496010"/>
                  <a:pt x="126212" y="511583"/>
                  <a:pt x="109537" y="481012"/>
                </a:cubicBezTo>
                <a:cubicBezTo>
                  <a:pt x="104055" y="470962"/>
                  <a:pt x="90487" y="452437"/>
                  <a:pt x="90487" y="452437"/>
                </a:cubicBezTo>
                <a:cubicBezTo>
                  <a:pt x="88960" y="446327"/>
                  <a:pt x="84381" y="425937"/>
                  <a:pt x="80962" y="419100"/>
                </a:cubicBezTo>
                <a:cubicBezTo>
                  <a:pt x="57952" y="373081"/>
                  <a:pt x="86621" y="446894"/>
                  <a:pt x="61912" y="381000"/>
                </a:cubicBezTo>
                <a:cubicBezTo>
                  <a:pt x="55832" y="364787"/>
                  <a:pt x="57388" y="365996"/>
                  <a:pt x="52387" y="347662"/>
                </a:cubicBezTo>
                <a:cubicBezTo>
                  <a:pt x="49346" y="336512"/>
                  <a:pt x="45840" y="325492"/>
                  <a:pt x="42862" y="314325"/>
                </a:cubicBezTo>
                <a:cubicBezTo>
                  <a:pt x="39489" y="301676"/>
                  <a:pt x="35188" y="289184"/>
                  <a:pt x="33337" y="276225"/>
                </a:cubicBezTo>
                <a:cubicBezTo>
                  <a:pt x="29356" y="248356"/>
                  <a:pt x="26211" y="228816"/>
                  <a:pt x="23812" y="200025"/>
                </a:cubicBezTo>
                <a:cubicBezTo>
                  <a:pt x="17017" y="118480"/>
                  <a:pt x="26955" y="152300"/>
                  <a:pt x="14287" y="114300"/>
                </a:cubicBezTo>
                <a:cubicBezTo>
                  <a:pt x="12700" y="101600"/>
                  <a:pt x="11335" y="88870"/>
                  <a:pt x="9525" y="76200"/>
                </a:cubicBezTo>
                <a:cubicBezTo>
                  <a:pt x="8159" y="66641"/>
                  <a:pt x="5960" y="57207"/>
                  <a:pt x="4762" y="47625"/>
                </a:cubicBezTo>
                <a:cubicBezTo>
                  <a:pt x="2783" y="31794"/>
                  <a:pt x="0" y="0"/>
                  <a:pt x="0" y="0"/>
                </a:cubicBez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2" name="Group 11"/>
          <p:cNvGrpSpPr/>
          <p:nvPr/>
        </p:nvGrpSpPr>
        <p:grpSpPr>
          <a:xfrm>
            <a:off x="7296150" y="4129088"/>
            <a:ext cx="3028950" cy="2176462"/>
            <a:chOff x="7296150" y="4129088"/>
            <a:chExt cx="3028950" cy="2176462"/>
          </a:xfrm>
        </p:grpSpPr>
        <p:sp>
          <p:nvSpPr>
            <p:cNvPr id="8" name="Freeform 7"/>
            <p:cNvSpPr/>
            <p:nvPr/>
          </p:nvSpPr>
          <p:spPr>
            <a:xfrm>
              <a:off x="8505825" y="4510088"/>
              <a:ext cx="1819275" cy="1081087"/>
            </a:xfrm>
            <a:custGeom>
              <a:avLst/>
              <a:gdLst>
                <a:gd name="connsiteX0" fmla="*/ 1819275 w 1819275"/>
                <a:gd name="connsiteY0" fmla="*/ 76200 h 1081087"/>
                <a:gd name="connsiteX1" fmla="*/ 1771650 w 1819275"/>
                <a:gd name="connsiteY1" fmla="*/ 33337 h 1081087"/>
                <a:gd name="connsiteX2" fmla="*/ 1743075 w 1819275"/>
                <a:gd name="connsiteY2" fmla="*/ 23812 h 1081087"/>
                <a:gd name="connsiteX3" fmla="*/ 1728788 w 1819275"/>
                <a:gd name="connsiteY3" fmla="*/ 19050 h 1081087"/>
                <a:gd name="connsiteX4" fmla="*/ 1709738 w 1819275"/>
                <a:gd name="connsiteY4" fmla="*/ 9525 h 1081087"/>
                <a:gd name="connsiteX5" fmla="*/ 1685925 w 1819275"/>
                <a:gd name="connsiteY5" fmla="*/ 4762 h 1081087"/>
                <a:gd name="connsiteX6" fmla="*/ 1671638 w 1819275"/>
                <a:gd name="connsiteY6" fmla="*/ 0 h 1081087"/>
                <a:gd name="connsiteX7" fmla="*/ 1595438 w 1819275"/>
                <a:gd name="connsiteY7" fmla="*/ 4762 h 1081087"/>
                <a:gd name="connsiteX8" fmla="*/ 1581150 w 1819275"/>
                <a:gd name="connsiteY8" fmla="*/ 9525 h 1081087"/>
                <a:gd name="connsiteX9" fmla="*/ 1566863 w 1819275"/>
                <a:gd name="connsiteY9" fmla="*/ 23812 h 1081087"/>
                <a:gd name="connsiteX10" fmla="*/ 1547813 w 1819275"/>
                <a:gd name="connsiteY10" fmla="*/ 33337 h 1081087"/>
                <a:gd name="connsiteX11" fmla="*/ 1533525 w 1819275"/>
                <a:gd name="connsiteY11" fmla="*/ 47625 h 1081087"/>
                <a:gd name="connsiteX12" fmla="*/ 1504950 w 1819275"/>
                <a:gd name="connsiteY12" fmla="*/ 52387 h 1081087"/>
                <a:gd name="connsiteX13" fmla="*/ 1462088 w 1819275"/>
                <a:gd name="connsiteY13" fmla="*/ 76200 h 1081087"/>
                <a:gd name="connsiteX14" fmla="*/ 1433513 w 1819275"/>
                <a:gd name="connsiteY14" fmla="*/ 95250 h 1081087"/>
                <a:gd name="connsiteX15" fmla="*/ 1419225 w 1819275"/>
                <a:gd name="connsiteY15" fmla="*/ 104775 h 1081087"/>
                <a:gd name="connsiteX16" fmla="*/ 1400175 w 1819275"/>
                <a:gd name="connsiteY16" fmla="*/ 119062 h 1081087"/>
                <a:gd name="connsiteX17" fmla="*/ 1381125 w 1819275"/>
                <a:gd name="connsiteY17" fmla="*/ 128587 h 1081087"/>
                <a:gd name="connsiteX18" fmla="*/ 1362075 w 1819275"/>
                <a:gd name="connsiteY18" fmla="*/ 157162 h 1081087"/>
                <a:gd name="connsiteX19" fmla="*/ 1352550 w 1819275"/>
                <a:gd name="connsiteY19" fmla="*/ 171450 h 1081087"/>
                <a:gd name="connsiteX20" fmla="*/ 1338263 w 1819275"/>
                <a:gd name="connsiteY20" fmla="*/ 176212 h 1081087"/>
                <a:gd name="connsiteX21" fmla="*/ 1281113 w 1819275"/>
                <a:gd name="connsiteY21" fmla="*/ 223837 h 1081087"/>
                <a:gd name="connsiteX22" fmla="*/ 1266825 w 1819275"/>
                <a:gd name="connsiteY22" fmla="*/ 233362 h 1081087"/>
                <a:gd name="connsiteX23" fmla="*/ 1247775 w 1819275"/>
                <a:gd name="connsiteY23" fmla="*/ 257175 h 1081087"/>
                <a:gd name="connsiteX24" fmla="*/ 1238250 w 1819275"/>
                <a:gd name="connsiteY24" fmla="*/ 271462 h 1081087"/>
                <a:gd name="connsiteX25" fmla="*/ 1200150 w 1819275"/>
                <a:gd name="connsiteY25" fmla="*/ 314325 h 1081087"/>
                <a:gd name="connsiteX26" fmla="*/ 1190625 w 1819275"/>
                <a:gd name="connsiteY26" fmla="*/ 333375 h 1081087"/>
                <a:gd name="connsiteX27" fmla="*/ 1162050 w 1819275"/>
                <a:gd name="connsiteY27" fmla="*/ 361950 h 1081087"/>
                <a:gd name="connsiteX28" fmla="*/ 1157288 w 1819275"/>
                <a:gd name="connsiteY28" fmla="*/ 376237 h 1081087"/>
                <a:gd name="connsiteX29" fmla="*/ 1133475 w 1819275"/>
                <a:gd name="connsiteY29" fmla="*/ 404812 h 1081087"/>
                <a:gd name="connsiteX30" fmla="*/ 1119188 w 1819275"/>
                <a:gd name="connsiteY30" fmla="*/ 442912 h 1081087"/>
                <a:gd name="connsiteX31" fmla="*/ 1104900 w 1819275"/>
                <a:gd name="connsiteY31" fmla="*/ 452437 h 1081087"/>
                <a:gd name="connsiteX32" fmla="*/ 1066800 w 1819275"/>
                <a:gd name="connsiteY32" fmla="*/ 495300 h 1081087"/>
                <a:gd name="connsiteX33" fmla="*/ 1066800 w 1819275"/>
                <a:gd name="connsiteY33" fmla="*/ 495300 h 1081087"/>
                <a:gd name="connsiteX34" fmla="*/ 1052513 w 1819275"/>
                <a:gd name="connsiteY34" fmla="*/ 514350 h 1081087"/>
                <a:gd name="connsiteX35" fmla="*/ 1019175 w 1819275"/>
                <a:gd name="connsiteY35" fmla="*/ 557212 h 1081087"/>
                <a:gd name="connsiteX36" fmla="*/ 1000125 w 1819275"/>
                <a:gd name="connsiteY36" fmla="*/ 576262 h 1081087"/>
                <a:gd name="connsiteX37" fmla="*/ 985838 w 1819275"/>
                <a:gd name="connsiteY37" fmla="*/ 604837 h 1081087"/>
                <a:gd name="connsiteX38" fmla="*/ 971550 w 1819275"/>
                <a:gd name="connsiteY38" fmla="*/ 609600 h 1081087"/>
                <a:gd name="connsiteX39" fmla="*/ 952500 w 1819275"/>
                <a:gd name="connsiteY39" fmla="*/ 638175 h 1081087"/>
                <a:gd name="connsiteX40" fmla="*/ 942975 w 1819275"/>
                <a:gd name="connsiteY40" fmla="*/ 652462 h 1081087"/>
                <a:gd name="connsiteX41" fmla="*/ 923925 w 1819275"/>
                <a:gd name="connsiteY41" fmla="*/ 695325 h 1081087"/>
                <a:gd name="connsiteX42" fmla="*/ 904875 w 1819275"/>
                <a:gd name="connsiteY42" fmla="*/ 719137 h 1081087"/>
                <a:gd name="connsiteX43" fmla="*/ 900113 w 1819275"/>
                <a:gd name="connsiteY43" fmla="*/ 733425 h 1081087"/>
                <a:gd name="connsiteX44" fmla="*/ 871538 w 1819275"/>
                <a:gd name="connsiteY44" fmla="*/ 747712 h 1081087"/>
                <a:gd name="connsiteX45" fmla="*/ 857250 w 1819275"/>
                <a:gd name="connsiteY45" fmla="*/ 757237 h 1081087"/>
                <a:gd name="connsiteX46" fmla="*/ 842963 w 1819275"/>
                <a:gd name="connsiteY46" fmla="*/ 771525 h 1081087"/>
                <a:gd name="connsiteX47" fmla="*/ 795338 w 1819275"/>
                <a:gd name="connsiteY47" fmla="*/ 766762 h 1081087"/>
                <a:gd name="connsiteX48" fmla="*/ 762000 w 1819275"/>
                <a:gd name="connsiteY48" fmla="*/ 747712 h 1081087"/>
                <a:gd name="connsiteX49" fmla="*/ 733425 w 1819275"/>
                <a:gd name="connsiteY49" fmla="*/ 714375 h 1081087"/>
                <a:gd name="connsiteX50" fmla="*/ 719138 w 1819275"/>
                <a:gd name="connsiteY50" fmla="*/ 709612 h 1081087"/>
                <a:gd name="connsiteX51" fmla="*/ 709613 w 1819275"/>
                <a:gd name="connsiteY51" fmla="*/ 690562 h 1081087"/>
                <a:gd name="connsiteX52" fmla="*/ 695325 w 1819275"/>
                <a:gd name="connsiteY52" fmla="*/ 681037 h 1081087"/>
                <a:gd name="connsiteX53" fmla="*/ 657225 w 1819275"/>
                <a:gd name="connsiteY53" fmla="*/ 661987 h 1081087"/>
                <a:gd name="connsiteX54" fmla="*/ 633413 w 1819275"/>
                <a:gd name="connsiteY54" fmla="*/ 657225 h 1081087"/>
                <a:gd name="connsiteX55" fmla="*/ 600075 w 1819275"/>
                <a:gd name="connsiteY55" fmla="*/ 647700 h 1081087"/>
                <a:gd name="connsiteX56" fmla="*/ 557213 w 1819275"/>
                <a:gd name="connsiteY56" fmla="*/ 642937 h 1081087"/>
                <a:gd name="connsiteX57" fmla="*/ 457200 w 1819275"/>
                <a:gd name="connsiteY57" fmla="*/ 647700 h 1081087"/>
                <a:gd name="connsiteX58" fmla="*/ 438150 w 1819275"/>
                <a:gd name="connsiteY58" fmla="*/ 657225 h 1081087"/>
                <a:gd name="connsiteX59" fmla="*/ 409575 w 1819275"/>
                <a:gd name="connsiteY59" fmla="*/ 666750 h 1081087"/>
                <a:gd name="connsiteX60" fmla="*/ 361950 w 1819275"/>
                <a:gd name="connsiteY60" fmla="*/ 690562 h 1081087"/>
                <a:gd name="connsiteX61" fmla="*/ 347663 w 1819275"/>
                <a:gd name="connsiteY61" fmla="*/ 695325 h 1081087"/>
                <a:gd name="connsiteX62" fmla="*/ 333375 w 1819275"/>
                <a:gd name="connsiteY62" fmla="*/ 700087 h 1081087"/>
                <a:gd name="connsiteX63" fmla="*/ 319088 w 1819275"/>
                <a:gd name="connsiteY63" fmla="*/ 709612 h 1081087"/>
                <a:gd name="connsiteX64" fmla="*/ 290513 w 1819275"/>
                <a:gd name="connsiteY64" fmla="*/ 723900 h 1081087"/>
                <a:gd name="connsiteX65" fmla="*/ 276225 w 1819275"/>
                <a:gd name="connsiteY65" fmla="*/ 738187 h 1081087"/>
                <a:gd name="connsiteX66" fmla="*/ 242888 w 1819275"/>
                <a:gd name="connsiteY66" fmla="*/ 757237 h 1081087"/>
                <a:gd name="connsiteX67" fmla="*/ 200025 w 1819275"/>
                <a:gd name="connsiteY67" fmla="*/ 781050 h 1081087"/>
                <a:gd name="connsiteX68" fmla="*/ 190500 w 1819275"/>
                <a:gd name="connsiteY68" fmla="*/ 795337 h 1081087"/>
                <a:gd name="connsiteX69" fmla="*/ 176213 w 1819275"/>
                <a:gd name="connsiteY69" fmla="*/ 809625 h 1081087"/>
                <a:gd name="connsiteX70" fmla="*/ 157163 w 1819275"/>
                <a:gd name="connsiteY70" fmla="*/ 828675 h 1081087"/>
                <a:gd name="connsiteX71" fmla="*/ 128588 w 1819275"/>
                <a:gd name="connsiteY71" fmla="*/ 857250 h 1081087"/>
                <a:gd name="connsiteX72" fmla="*/ 123825 w 1819275"/>
                <a:gd name="connsiteY72" fmla="*/ 871537 h 1081087"/>
                <a:gd name="connsiteX73" fmla="*/ 95250 w 1819275"/>
                <a:gd name="connsiteY73" fmla="*/ 904875 h 1081087"/>
                <a:gd name="connsiteX74" fmla="*/ 71438 w 1819275"/>
                <a:gd name="connsiteY74" fmla="*/ 933450 h 1081087"/>
                <a:gd name="connsiteX75" fmla="*/ 66675 w 1819275"/>
                <a:gd name="connsiteY75" fmla="*/ 957262 h 1081087"/>
                <a:gd name="connsiteX76" fmla="*/ 42863 w 1819275"/>
                <a:gd name="connsiteY76" fmla="*/ 985837 h 1081087"/>
                <a:gd name="connsiteX77" fmla="*/ 28575 w 1819275"/>
                <a:gd name="connsiteY77" fmla="*/ 1038225 h 1081087"/>
                <a:gd name="connsiteX78" fmla="*/ 23813 w 1819275"/>
                <a:gd name="connsiteY78" fmla="*/ 1052512 h 1081087"/>
                <a:gd name="connsiteX79" fmla="*/ 9525 w 1819275"/>
                <a:gd name="connsiteY79" fmla="*/ 1066800 h 1081087"/>
                <a:gd name="connsiteX80" fmla="*/ 0 w 1819275"/>
                <a:gd name="connsiteY80" fmla="*/ 1081087 h 108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819275" h="1081087">
                  <a:moveTo>
                    <a:pt x="1819275" y="76200"/>
                  </a:moveTo>
                  <a:cubicBezTo>
                    <a:pt x="1810397" y="67322"/>
                    <a:pt x="1786562" y="40793"/>
                    <a:pt x="1771650" y="33337"/>
                  </a:cubicBezTo>
                  <a:cubicBezTo>
                    <a:pt x="1762670" y="28847"/>
                    <a:pt x="1752600" y="26987"/>
                    <a:pt x="1743075" y="23812"/>
                  </a:cubicBezTo>
                  <a:cubicBezTo>
                    <a:pt x="1738313" y="22225"/>
                    <a:pt x="1733278" y="21295"/>
                    <a:pt x="1728788" y="19050"/>
                  </a:cubicBezTo>
                  <a:cubicBezTo>
                    <a:pt x="1722438" y="15875"/>
                    <a:pt x="1716473" y="11770"/>
                    <a:pt x="1709738" y="9525"/>
                  </a:cubicBezTo>
                  <a:cubicBezTo>
                    <a:pt x="1702059" y="6965"/>
                    <a:pt x="1693778" y="6725"/>
                    <a:pt x="1685925" y="4762"/>
                  </a:cubicBezTo>
                  <a:cubicBezTo>
                    <a:pt x="1681055" y="3544"/>
                    <a:pt x="1676400" y="1587"/>
                    <a:pt x="1671638" y="0"/>
                  </a:cubicBezTo>
                  <a:cubicBezTo>
                    <a:pt x="1646238" y="1587"/>
                    <a:pt x="1620748" y="2098"/>
                    <a:pt x="1595438" y="4762"/>
                  </a:cubicBezTo>
                  <a:cubicBezTo>
                    <a:pt x="1590445" y="5288"/>
                    <a:pt x="1585327" y="6740"/>
                    <a:pt x="1581150" y="9525"/>
                  </a:cubicBezTo>
                  <a:cubicBezTo>
                    <a:pt x="1575546" y="13261"/>
                    <a:pt x="1572343" y="19897"/>
                    <a:pt x="1566863" y="23812"/>
                  </a:cubicBezTo>
                  <a:cubicBezTo>
                    <a:pt x="1561086" y="27938"/>
                    <a:pt x="1553590" y="29210"/>
                    <a:pt x="1547813" y="33337"/>
                  </a:cubicBezTo>
                  <a:cubicBezTo>
                    <a:pt x="1542332" y="37252"/>
                    <a:pt x="1539680" y="44890"/>
                    <a:pt x="1533525" y="47625"/>
                  </a:cubicBezTo>
                  <a:cubicBezTo>
                    <a:pt x="1524701" y="51547"/>
                    <a:pt x="1514475" y="50800"/>
                    <a:pt x="1504950" y="52387"/>
                  </a:cubicBezTo>
                  <a:cubicBezTo>
                    <a:pt x="1479803" y="60771"/>
                    <a:pt x="1494841" y="54365"/>
                    <a:pt x="1462088" y="76200"/>
                  </a:cubicBezTo>
                  <a:lnTo>
                    <a:pt x="1433513" y="95250"/>
                  </a:lnTo>
                  <a:cubicBezTo>
                    <a:pt x="1428750" y="98425"/>
                    <a:pt x="1423804" y="101341"/>
                    <a:pt x="1419225" y="104775"/>
                  </a:cubicBezTo>
                  <a:cubicBezTo>
                    <a:pt x="1412875" y="109537"/>
                    <a:pt x="1406906" y="114855"/>
                    <a:pt x="1400175" y="119062"/>
                  </a:cubicBezTo>
                  <a:cubicBezTo>
                    <a:pt x="1394155" y="122825"/>
                    <a:pt x="1387475" y="125412"/>
                    <a:pt x="1381125" y="128587"/>
                  </a:cubicBezTo>
                  <a:cubicBezTo>
                    <a:pt x="1372756" y="153697"/>
                    <a:pt x="1381895" y="133379"/>
                    <a:pt x="1362075" y="157162"/>
                  </a:cubicBezTo>
                  <a:cubicBezTo>
                    <a:pt x="1358411" y="161559"/>
                    <a:pt x="1357020" y="167874"/>
                    <a:pt x="1352550" y="171450"/>
                  </a:cubicBezTo>
                  <a:cubicBezTo>
                    <a:pt x="1348630" y="174586"/>
                    <a:pt x="1343025" y="174625"/>
                    <a:pt x="1338263" y="176212"/>
                  </a:cubicBezTo>
                  <a:cubicBezTo>
                    <a:pt x="1301594" y="212881"/>
                    <a:pt x="1320895" y="197316"/>
                    <a:pt x="1281113" y="223837"/>
                  </a:cubicBezTo>
                  <a:lnTo>
                    <a:pt x="1266825" y="233362"/>
                  </a:lnTo>
                  <a:cubicBezTo>
                    <a:pt x="1257555" y="261177"/>
                    <a:pt x="1269317" y="235634"/>
                    <a:pt x="1247775" y="257175"/>
                  </a:cubicBezTo>
                  <a:cubicBezTo>
                    <a:pt x="1243728" y="261222"/>
                    <a:pt x="1242053" y="267184"/>
                    <a:pt x="1238250" y="271462"/>
                  </a:cubicBezTo>
                  <a:cubicBezTo>
                    <a:pt x="1215101" y="297504"/>
                    <a:pt x="1213121" y="291625"/>
                    <a:pt x="1200150" y="314325"/>
                  </a:cubicBezTo>
                  <a:cubicBezTo>
                    <a:pt x="1196628" y="320489"/>
                    <a:pt x="1195060" y="327831"/>
                    <a:pt x="1190625" y="333375"/>
                  </a:cubicBezTo>
                  <a:cubicBezTo>
                    <a:pt x="1182210" y="343894"/>
                    <a:pt x="1162050" y="361950"/>
                    <a:pt x="1162050" y="361950"/>
                  </a:cubicBezTo>
                  <a:cubicBezTo>
                    <a:pt x="1160463" y="366712"/>
                    <a:pt x="1159533" y="371747"/>
                    <a:pt x="1157288" y="376237"/>
                  </a:cubicBezTo>
                  <a:cubicBezTo>
                    <a:pt x="1150657" y="389500"/>
                    <a:pt x="1144010" y="394278"/>
                    <a:pt x="1133475" y="404812"/>
                  </a:cubicBezTo>
                  <a:cubicBezTo>
                    <a:pt x="1130607" y="413418"/>
                    <a:pt x="1122750" y="437926"/>
                    <a:pt x="1119188" y="442912"/>
                  </a:cubicBezTo>
                  <a:cubicBezTo>
                    <a:pt x="1115861" y="447570"/>
                    <a:pt x="1109663" y="449262"/>
                    <a:pt x="1104900" y="452437"/>
                  </a:cubicBezTo>
                  <a:cubicBezTo>
                    <a:pt x="1087903" y="477933"/>
                    <a:pt x="1099422" y="462678"/>
                    <a:pt x="1066800" y="495300"/>
                  </a:cubicBezTo>
                  <a:lnTo>
                    <a:pt x="1066800" y="495300"/>
                  </a:lnTo>
                  <a:lnTo>
                    <a:pt x="1052513" y="514350"/>
                  </a:lnTo>
                  <a:cubicBezTo>
                    <a:pt x="1043490" y="541416"/>
                    <a:pt x="1051300" y="525087"/>
                    <a:pt x="1019175" y="557212"/>
                  </a:cubicBezTo>
                  <a:lnTo>
                    <a:pt x="1000125" y="576262"/>
                  </a:lnTo>
                  <a:cubicBezTo>
                    <a:pt x="996988" y="585675"/>
                    <a:pt x="994232" y="598122"/>
                    <a:pt x="985838" y="604837"/>
                  </a:cubicBezTo>
                  <a:cubicBezTo>
                    <a:pt x="981918" y="607973"/>
                    <a:pt x="976313" y="608012"/>
                    <a:pt x="971550" y="609600"/>
                  </a:cubicBezTo>
                  <a:lnTo>
                    <a:pt x="952500" y="638175"/>
                  </a:lnTo>
                  <a:lnTo>
                    <a:pt x="942975" y="652462"/>
                  </a:lnTo>
                  <a:cubicBezTo>
                    <a:pt x="931640" y="686467"/>
                    <a:pt x="939019" y="672683"/>
                    <a:pt x="923925" y="695325"/>
                  </a:cubicBezTo>
                  <a:cubicBezTo>
                    <a:pt x="911955" y="731237"/>
                    <a:pt x="929495" y="688362"/>
                    <a:pt x="904875" y="719137"/>
                  </a:cubicBezTo>
                  <a:cubicBezTo>
                    <a:pt x="901739" y="723057"/>
                    <a:pt x="903249" y="729505"/>
                    <a:pt x="900113" y="733425"/>
                  </a:cubicBezTo>
                  <a:cubicBezTo>
                    <a:pt x="893399" y="741818"/>
                    <a:pt x="880950" y="744575"/>
                    <a:pt x="871538" y="747712"/>
                  </a:cubicBezTo>
                  <a:cubicBezTo>
                    <a:pt x="866775" y="750887"/>
                    <a:pt x="861647" y="753573"/>
                    <a:pt x="857250" y="757237"/>
                  </a:cubicBezTo>
                  <a:cubicBezTo>
                    <a:pt x="852076" y="761549"/>
                    <a:pt x="849620" y="770501"/>
                    <a:pt x="842963" y="771525"/>
                  </a:cubicBezTo>
                  <a:cubicBezTo>
                    <a:pt x="827194" y="773951"/>
                    <a:pt x="811213" y="768350"/>
                    <a:pt x="795338" y="766762"/>
                  </a:cubicBezTo>
                  <a:cubicBezTo>
                    <a:pt x="778990" y="761313"/>
                    <a:pt x="776417" y="762130"/>
                    <a:pt x="762000" y="747712"/>
                  </a:cubicBezTo>
                  <a:cubicBezTo>
                    <a:pt x="748791" y="734502"/>
                    <a:pt x="748982" y="724747"/>
                    <a:pt x="733425" y="714375"/>
                  </a:cubicBezTo>
                  <a:cubicBezTo>
                    <a:pt x="729248" y="711590"/>
                    <a:pt x="723900" y="711200"/>
                    <a:pt x="719138" y="709612"/>
                  </a:cubicBezTo>
                  <a:cubicBezTo>
                    <a:pt x="715963" y="703262"/>
                    <a:pt x="714158" y="696016"/>
                    <a:pt x="709613" y="690562"/>
                  </a:cubicBezTo>
                  <a:cubicBezTo>
                    <a:pt x="705949" y="686165"/>
                    <a:pt x="700350" y="683778"/>
                    <a:pt x="695325" y="681037"/>
                  </a:cubicBezTo>
                  <a:cubicBezTo>
                    <a:pt x="682860" y="674238"/>
                    <a:pt x="671148" y="664771"/>
                    <a:pt x="657225" y="661987"/>
                  </a:cubicBezTo>
                  <a:cubicBezTo>
                    <a:pt x="649288" y="660400"/>
                    <a:pt x="641266" y="659188"/>
                    <a:pt x="633413" y="657225"/>
                  </a:cubicBezTo>
                  <a:cubicBezTo>
                    <a:pt x="613488" y="652244"/>
                    <a:pt x="623249" y="651265"/>
                    <a:pt x="600075" y="647700"/>
                  </a:cubicBezTo>
                  <a:cubicBezTo>
                    <a:pt x="585867" y="645514"/>
                    <a:pt x="571500" y="644525"/>
                    <a:pt x="557213" y="642937"/>
                  </a:cubicBezTo>
                  <a:cubicBezTo>
                    <a:pt x="523875" y="644525"/>
                    <a:pt x="490338" y="643723"/>
                    <a:pt x="457200" y="647700"/>
                  </a:cubicBezTo>
                  <a:cubicBezTo>
                    <a:pt x="450151" y="648546"/>
                    <a:pt x="444742" y="654588"/>
                    <a:pt x="438150" y="657225"/>
                  </a:cubicBezTo>
                  <a:cubicBezTo>
                    <a:pt x="428828" y="660954"/>
                    <a:pt x="409575" y="666750"/>
                    <a:pt x="409575" y="666750"/>
                  </a:cubicBezTo>
                  <a:cubicBezTo>
                    <a:pt x="382492" y="687062"/>
                    <a:pt x="398056" y="678526"/>
                    <a:pt x="361950" y="690562"/>
                  </a:cubicBezTo>
                  <a:lnTo>
                    <a:pt x="347663" y="695325"/>
                  </a:lnTo>
                  <a:lnTo>
                    <a:pt x="333375" y="700087"/>
                  </a:lnTo>
                  <a:cubicBezTo>
                    <a:pt x="328613" y="703262"/>
                    <a:pt x="324207" y="707052"/>
                    <a:pt x="319088" y="709612"/>
                  </a:cubicBezTo>
                  <a:cubicBezTo>
                    <a:pt x="297607" y="720353"/>
                    <a:pt x="310987" y="706838"/>
                    <a:pt x="290513" y="723900"/>
                  </a:cubicBezTo>
                  <a:cubicBezTo>
                    <a:pt x="285339" y="728212"/>
                    <a:pt x="281399" y="733875"/>
                    <a:pt x="276225" y="738187"/>
                  </a:cubicBezTo>
                  <a:cubicBezTo>
                    <a:pt x="262101" y="749957"/>
                    <a:pt x="259528" y="747253"/>
                    <a:pt x="242888" y="757237"/>
                  </a:cubicBezTo>
                  <a:cubicBezTo>
                    <a:pt x="201947" y="781802"/>
                    <a:pt x="228764" y="771470"/>
                    <a:pt x="200025" y="781050"/>
                  </a:cubicBezTo>
                  <a:cubicBezTo>
                    <a:pt x="196850" y="785812"/>
                    <a:pt x="194164" y="790940"/>
                    <a:pt x="190500" y="795337"/>
                  </a:cubicBezTo>
                  <a:cubicBezTo>
                    <a:pt x="186188" y="800511"/>
                    <a:pt x="179949" y="804021"/>
                    <a:pt x="176213" y="809625"/>
                  </a:cubicBezTo>
                  <a:cubicBezTo>
                    <a:pt x="161699" y="831396"/>
                    <a:pt x="184376" y="819603"/>
                    <a:pt x="157163" y="828675"/>
                  </a:cubicBezTo>
                  <a:cubicBezTo>
                    <a:pt x="147638" y="838200"/>
                    <a:pt x="132848" y="844471"/>
                    <a:pt x="128588" y="857250"/>
                  </a:cubicBezTo>
                  <a:cubicBezTo>
                    <a:pt x="127000" y="862012"/>
                    <a:pt x="126070" y="867047"/>
                    <a:pt x="123825" y="871537"/>
                  </a:cubicBezTo>
                  <a:cubicBezTo>
                    <a:pt x="115077" y="889033"/>
                    <a:pt x="109314" y="888467"/>
                    <a:pt x="95250" y="904875"/>
                  </a:cubicBezTo>
                  <a:cubicBezTo>
                    <a:pt x="55456" y="951301"/>
                    <a:pt x="120995" y="883890"/>
                    <a:pt x="71438" y="933450"/>
                  </a:cubicBezTo>
                  <a:cubicBezTo>
                    <a:pt x="69850" y="941387"/>
                    <a:pt x="69517" y="949683"/>
                    <a:pt x="66675" y="957262"/>
                  </a:cubicBezTo>
                  <a:cubicBezTo>
                    <a:pt x="62696" y="967872"/>
                    <a:pt x="50276" y="978424"/>
                    <a:pt x="42863" y="985837"/>
                  </a:cubicBezTo>
                  <a:cubicBezTo>
                    <a:pt x="31902" y="1018719"/>
                    <a:pt x="44685" y="979154"/>
                    <a:pt x="28575" y="1038225"/>
                  </a:cubicBezTo>
                  <a:cubicBezTo>
                    <a:pt x="27254" y="1043068"/>
                    <a:pt x="26598" y="1048335"/>
                    <a:pt x="23813" y="1052512"/>
                  </a:cubicBezTo>
                  <a:cubicBezTo>
                    <a:pt x="20077" y="1058116"/>
                    <a:pt x="13837" y="1061626"/>
                    <a:pt x="9525" y="1066800"/>
                  </a:cubicBezTo>
                  <a:cubicBezTo>
                    <a:pt x="5861" y="1071197"/>
                    <a:pt x="0" y="1081087"/>
                    <a:pt x="0" y="1081087"/>
                  </a:cubicBez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296150" y="4129088"/>
              <a:ext cx="1185863" cy="2176462"/>
            </a:xfrm>
            <a:custGeom>
              <a:avLst/>
              <a:gdLst>
                <a:gd name="connsiteX0" fmla="*/ 1185863 w 1185863"/>
                <a:gd name="connsiteY0" fmla="*/ 1485900 h 2176462"/>
                <a:gd name="connsiteX1" fmla="*/ 1181100 w 1185863"/>
                <a:gd name="connsiteY1" fmla="*/ 1509712 h 2176462"/>
                <a:gd name="connsiteX2" fmla="*/ 1157288 w 1185863"/>
                <a:gd name="connsiteY2" fmla="*/ 1538287 h 2176462"/>
                <a:gd name="connsiteX3" fmla="*/ 1138238 w 1185863"/>
                <a:gd name="connsiteY3" fmla="*/ 1543050 h 2176462"/>
                <a:gd name="connsiteX4" fmla="*/ 1123950 w 1185863"/>
                <a:gd name="connsiteY4" fmla="*/ 1547812 h 2176462"/>
                <a:gd name="connsiteX5" fmla="*/ 1104900 w 1185863"/>
                <a:gd name="connsiteY5" fmla="*/ 1566862 h 2176462"/>
                <a:gd name="connsiteX6" fmla="*/ 1100138 w 1185863"/>
                <a:gd name="connsiteY6" fmla="*/ 1581150 h 2176462"/>
                <a:gd name="connsiteX7" fmla="*/ 1076325 w 1185863"/>
                <a:gd name="connsiteY7" fmla="*/ 1614487 h 2176462"/>
                <a:gd name="connsiteX8" fmla="*/ 1071563 w 1185863"/>
                <a:gd name="connsiteY8" fmla="*/ 1633537 h 2176462"/>
                <a:gd name="connsiteX9" fmla="*/ 1052513 w 1185863"/>
                <a:gd name="connsiteY9" fmla="*/ 1662112 h 2176462"/>
                <a:gd name="connsiteX10" fmla="*/ 1042988 w 1185863"/>
                <a:gd name="connsiteY10" fmla="*/ 1676400 h 2176462"/>
                <a:gd name="connsiteX11" fmla="*/ 1033463 w 1185863"/>
                <a:gd name="connsiteY11" fmla="*/ 1695450 h 2176462"/>
                <a:gd name="connsiteX12" fmla="*/ 1019175 w 1185863"/>
                <a:gd name="connsiteY12" fmla="*/ 1704975 h 2176462"/>
                <a:gd name="connsiteX13" fmla="*/ 1000125 w 1185863"/>
                <a:gd name="connsiteY13" fmla="*/ 1733550 h 2176462"/>
                <a:gd name="connsiteX14" fmla="*/ 985838 w 1185863"/>
                <a:gd name="connsiteY14" fmla="*/ 1752600 h 2176462"/>
                <a:gd name="connsiteX15" fmla="*/ 976313 w 1185863"/>
                <a:gd name="connsiteY15" fmla="*/ 1766887 h 2176462"/>
                <a:gd name="connsiteX16" fmla="*/ 962025 w 1185863"/>
                <a:gd name="connsiteY16" fmla="*/ 1776412 h 2176462"/>
                <a:gd name="connsiteX17" fmla="*/ 938213 w 1185863"/>
                <a:gd name="connsiteY17" fmla="*/ 1804987 h 2176462"/>
                <a:gd name="connsiteX18" fmla="*/ 890588 w 1185863"/>
                <a:gd name="connsiteY18" fmla="*/ 1833562 h 2176462"/>
                <a:gd name="connsiteX19" fmla="*/ 866775 w 1185863"/>
                <a:gd name="connsiteY19" fmla="*/ 1852612 h 2176462"/>
                <a:gd name="connsiteX20" fmla="*/ 838200 w 1185863"/>
                <a:gd name="connsiteY20" fmla="*/ 1871662 h 2176462"/>
                <a:gd name="connsiteX21" fmla="*/ 809625 w 1185863"/>
                <a:gd name="connsiteY21" fmla="*/ 1890712 h 2176462"/>
                <a:gd name="connsiteX22" fmla="*/ 795338 w 1185863"/>
                <a:gd name="connsiteY22" fmla="*/ 1900237 h 2176462"/>
                <a:gd name="connsiteX23" fmla="*/ 776288 w 1185863"/>
                <a:gd name="connsiteY23" fmla="*/ 1909762 h 2176462"/>
                <a:gd name="connsiteX24" fmla="*/ 747713 w 1185863"/>
                <a:gd name="connsiteY24" fmla="*/ 1928812 h 2176462"/>
                <a:gd name="connsiteX25" fmla="*/ 728663 w 1185863"/>
                <a:gd name="connsiteY25" fmla="*/ 1938337 h 2176462"/>
                <a:gd name="connsiteX26" fmla="*/ 714375 w 1185863"/>
                <a:gd name="connsiteY26" fmla="*/ 1943100 h 2176462"/>
                <a:gd name="connsiteX27" fmla="*/ 681038 w 1185863"/>
                <a:gd name="connsiteY27" fmla="*/ 1957387 h 2176462"/>
                <a:gd name="connsiteX28" fmla="*/ 633413 w 1185863"/>
                <a:gd name="connsiteY28" fmla="*/ 1981200 h 2176462"/>
                <a:gd name="connsiteX29" fmla="*/ 633413 w 1185863"/>
                <a:gd name="connsiteY29" fmla="*/ 1981200 h 2176462"/>
                <a:gd name="connsiteX30" fmla="*/ 600075 w 1185863"/>
                <a:gd name="connsiteY30" fmla="*/ 1995487 h 2176462"/>
                <a:gd name="connsiteX31" fmla="*/ 581025 w 1185863"/>
                <a:gd name="connsiteY31" fmla="*/ 2005012 h 2176462"/>
                <a:gd name="connsiteX32" fmla="*/ 566738 w 1185863"/>
                <a:gd name="connsiteY32" fmla="*/ 2009775 h 2176462"/>
                <a:gd name="connsiteX33" fmla="*/ 547688 w 1185863"/>
                <a:gd name="connsiteY33" fmla="*/ 2028825 h 2176462"/>
                <a:gd name="connsiteX34" fmla="*/ 509588 w 1185863"/>
                <a:gd name="connsiteY34" fmla="*/ 2038350 h 2176462"/>
                <a:gd name="connsiteX35" fmla="*/ 495300 w 1185863"/>
                <a:gd name="connsiteY35" fmla="*/ 2043112 h 2176462"/>
                <a:gd name="connsiteX36" fmla="*/ 481013 w 1185863"/>
                <a:gd name="connsiteY36" fmla="*/ 2052637 h 2176462"/>
                <a:gd name="connsiteX37" fmla="*/ 452438 w 1185863"/>
                <a:gd name="connsiteY37" fmla="*/ 2062162 h 2176462"/>
                <a:gd name="connsiteX38" fmla="*/ 423863 w 1185863"/>
                <a:gd name="connsiteY38" fmla="*/ 2081212 h 2176462"/>
                <a:gd name="connsiteX39" fmla="*/ 409575 w 1185863"/>
                <a:gd name="connsiteY39" fmla="*/ 2085975 h 2176462"/>
                <a:gd name="connsiteX40" fmla="*/ 395288 w 1185863"/>
                <a:gd name="connsiteY40" fmla="*/ 2095500 h 2176462"/>
                <a:gd name="connsiteX41" fmla="*/ 366713 w 1185863"/>
                <a:gd name="connsiteY41" fmla="*/ 2105025 h 2176462"/>
                <a:gd name="connsiteX42" fmla="*/ 352425 w 1185863"/>
                <a:gd name="connsiteY42" fmla="*/ 2119312 h 2176462"/>
                <a:gd name="connsiteX43" fmla="*/ 328613 w 1185863"/>
                <a:gd name="connsiteY43" fmla="*/ 2124075 h 2176462"/>
                <a:gd name="connsiteX44" fmla="*/ 290513 w 1185863"/>
                <a:gd name="connsiteY44" fmla="*/ 2133600 h 2176462"/>
                <a:gd name="connsiteX45" fmla="*/ 261938 w 1185863"/>
                <a:gd name="connsiteY45" fmla="*/ 2143125 h 2176462"/>
                <a:gd name="connsiteX46" fmla="*/ 247650 w 1185863"/>
                <a:gd name="connsiteY46" fmla="*/ 2147887 h 2176462"/>
                <a:gd name="connsiteX47" fmla="*/ 228600 w 1185863"/>
                <a:gd name="connsiteY47" fmla="*/ 2152650 h 2176462"/>
                <a:gd name="connsiteX48" fmla="*/ 200025 w 1185863"/>
                <a:gd name="connsiteY48" fmla="*/ 2162175 h 2176462"/>
                <a:gd name="connsiteX49" fmla="*/ 123825 w 1185863"/>
                <a:gd name="connsiteY49" fmla="*/ 2176462 h 2176462"/>
                <a:gd name="connsiteX50" fmla="*/ 23813 w 1185863"/>
                <a:gd name="connsiteY50" fmla="*/ 2171700 h 2176462"/>
                <a:gd name="connsiteX51" fmla="*/ 19050 w 1185863"/>
                <a:gd name="connsiteY51" fmla="*/ 2157412 h 2176462"/>
                <a:gd name="connsiteX52" fmla="*/ 9525 w 1185863"/>
                <a:gd name="connsiteY52" fmla="*/ 2071687 h 2176462"/>
                <a:gd name="connsiteX53" fmla="*/ 0 w 1185863"/>
                <a:gd name="connsiteY53" fmla="*/ 2057400 h 2176462"/>
                <a:gd name="connsiteX54" fmla="*/ 14288 w 1185863"/>
                <a:gd name="connsiteY54" fmla="*/ 1962150 h 2176462"/>
                <a:gd name="connsiteX55" fmla="*/ 23813 w 1185863"/>
                <a:gd name="connsiteY55" fmla="*/ 1943100 h 2176462"/>
                <a:gd name="connsiteX56" fmla="*/ 38100 w 1185863"/>
                <a:gd name="connsiteY56" fmla="*/ 1938337 h 2176462"/>
                <a:gd name="connsiteX57" fmla="*/ 52388 w 1185863"/>
                <a:gd name="connsiteY57" fmla="*/ 1928812 h 2176462"/>
                <a:gd name="connsiteX58" fmla="*/ 71438 w 1185863"/>
                <a:gd name="connsiteY58" fmla="*/ 1900237 h 2176462"/>
                <a:gd name="connsiteX59" fmla="*/ 95250 w 1185863"/>
                <a:gd name="connsiteY59" fmla="*/ 1871662 h 2176462"/>
                <a:gd name="connsiteX60" fmla="*/ 142875 w 1185863"/>
                <a:gd name="connsiteY60" fmla="*/ 1838325 h 2176462"/>
                <a:gd name="connsiteX61" fmla="*/ 161925 w 1185863"/>
                <a:gd name="connsiteY61" fmla="*/ 1824037 h 2176462"/>
                <a:gd name="connsiteX62" fmla="*/ 190500 w 1185863"/>
                <a:gd name="connsiteY62" fmla="*/ 1766887 h 2176462"/>
                <a:gd name="connsiteX63" fmla="*/ 195263 w 1185863"/>
                <a:gd name="connsiteY63" fmla="*/ 1752600 h 2176462"/>
                <a:gd name="connsiteX64" fmla="*/ 200025 w 1185863"/>
                <a:gd name="connsiteY64" fmla="*/ 1738312 h 2176462"/>
                <a:gd name="connsiteX65" fmla="*/ 195263 w 1185863"/>
                <a:gd name="connsiteY65" fmla="*/ 1700212 h 2176462"/>
                <a:gd name="connsiteX66" fmla="*/ 195263 w 1185863"/>
                <a:gd name="connsiteY66" fmla="*/ 1638300 h 2176462"/>
                <a:gd name="connsiteX67" fmla="*/ 204788 w 1185863"/>
                <a:gd name="connsiteY67" fmla="*/ 1624012 h 2176462"/>
                <a:gd name="connsiteX68" fmla="*/ 223838 w 1185863"/>
                <a:gd name="connsiteY68" fmla="*/ 1604962 h 2176462"/>
                <a:gd name="connsiteX69" fmla="*/ 266700 w 1185863"/>
                <a:gd name="connsiteY69" fmla="*/ 1557337 h 2176462"/>
                <a:gd name="connsiteX70" fmla="*/ 285750 w 1185863"/>
                <a:gd name="connsiteY70" fmla="*/ 1538287 h 2176462"/>
                <a:gd name="connsiteX71" fmla="*/ 304800 w 1185863"/>
                <a:gd name="connsiteY71" fmla="*/ 1509712 h 2176462"/>
                <a:gd name="connsiteX72" fmla="*/ 333375 w 1185863"/>
                <a:gd name="connsiteY72" fmla="*/ 1476375 h 2176462"/>
                <a:gd name="connsiteX73" fmla="*/ 357188 w 1185863"/>
                <a:gd name="connsiteY73" fmla="*/ 1443037 h 2176462"/>
                <a:gd name="connsiteX74" fmla="*/ 376238 w 1185863"/>
                <a:gd name="connsiteY74" fmla="*/ 1409700 h 2176462"/>
                <a:gd name="connsiteX75" fmla="*/ 404813 w 1185863"/>
                <a:gd name="connsiteY75" fmla="*/ 1376362 h 2176462"/>
                <a:gd name="connsiteX76" fmla="*/ 419100 w 1185863"/>
                <a:gd name="connsiteY76" fmla="*/ 1357312 h 2176462"/>
                <a:gd name="connsiteX77" fmla="*/ 438150 w 1185863"/>
                <a:gd name="connsiteY77" fmla="*/ 1333500 h 2176462"/>
                <a:gd name="connsiteX78" fmla="*/ 452438 w 1185863"/>
                <a:gd name="connsiteY78" fmla="*/ 1314450 h 2176462"/>
                <a:gd name="connsiteX79" fmla="*/ 471488 w 1185863"/>
                <a:gd name="connsiteY79" fmla="*/ 1295400 h 2176462"/>
                <a:gd name="connsiteX80" fmla="*/ 495300 w 1185863"/>
                <a:gd name="connsiteY80" fmla="*/ 1271587 h 2176462"/>
                <a:gd name="connsiteX81" fmla="*/ 500063 w 1185863"/>
                <a:gd name="connsiteY81" fmla="*/ 1257300 h 2176462"/>
                <a:gd name="connsiteX82" fmla="*/ 533400 w 1185863"/>
                <a:gd name="connsiteY82" fmla="*/ 1214437 h 2176462"/>
                <a:gd name="connsiteX83" fmla="*/ 538163 w 1185863"/>
                <a:gd name="connsiteY83" fmla="*/ 1200150 h 2176462"/>
                <a:gd name="connsiteX84" fmla="*/ 571500 w 1185863"/>
                <a:gd name="connsiteY84" fmla="*/ 1157287 h 2176462"/>
                <a:gd name="connsiteX85" fmla="*/ 590550 w 1185863"/>
                <a:gd name="connsiteY85" fmla="*/ 1128712 h 2176462"/>
                <a:gd name="connsiteX86" fmla="*/ 595313 w 1185863"/>
                <a:gd name="connsiteY86" fmla="*/ 1114425 h 2176462"/>
                <a:gd name="connsiteX87" fmla="*/ 628650 w 1185863"/>
                <a:gd name="connsiteY87" fmla="*/ 1081087 h 2176462"/>
                <a:gd name="connsiteX88" fmla="*/ 657225 w 1185863"/>
                <a:gd name="connsiteY88" fmla="*/ 1057275 h 2176462"/>
                <a:gd name="connsiteX89" fmla="*/ 676275 w 1185863"/>
                <a:gd name="connsiteY89" fmla="*/ 1052512 h 2176462"/>
                <a:gd name="connsiteX90" fmla="*/ 700088 w 1185863"/>
                <a:gd name="connsiteY90" fmla="*/ 1033462 h 2176462"/>
                <a:gd name="connsiteX91" fmla="*/ 714375 w 1185863"/>
                <a:gd name="connsiteY91" fmla="*/ 1023937 h 2176462"/>
                <a:gd name="connsiteX92" fmla="*/ 742950 w 1185863"/>
                <a:gd name="connsiteY92" fmla="*/ 1014412 h 2176462"/>
                <a:gd name="connsiteX93" fmla="*/ 757238 w 1185863"/>
                <a:gd name="connsiteY93" fmla="*/ 1004887 h 2176462"/>
                <a:gd name="connsiteX94" fmla="*/ 795338 w 1185863"/>
                <a:gd name="connsiteY94" fmla="*/ 995362 h 2176462"/>
                <a:gd name="connsiteX95" fmla="*/ 823913 w 1185863"/>
                <a:gd name="connsiteY95" fmla="*/ 976312 h 2176462"/>
                <a:gd name="connsiteX96" fmla="*/ 838200 w 1185863"/>
                <a:gd name="connsiteY96" fmla="*/ 957262 h 2176462"/>
                <a:gd name="connsiteX97" fmla="*/ 847725 w 1185863"/>
                <a:gd name="connsiteY97" fmla="*/ 942975 h 2176462"/>
                <a:gd name="connsiteX98" fmla="*/ 862013 w 1185863"/>
                <a:gd name="connsiteY98" fmla="*/ 928687 h 2176462"/>
                <a:gd name="connsiteX99" fmla="*/ 871538 w 1185863"/>
                <a:gd name="connsiteY99" fmla="*/ 914400 h 2176462"/>
                <a:gd name="connsiteX100" fmla="*/ 900113 w 1185863"/>
                <a:gd name="connsiteY100" fmla="*/ 890587 h 2176462"/>
                <a:gd name="connsiteX101" fmla="*/ 919163 w 1185863"/>
                <a:gd name="connsiteY101" fmla="*/ 885825 h 2176462"/>
                <a:gd name="connsiteX102" fmla="*/ 947738 w 1185863"/>
                <a:gd name="connsiteY102" fmla="*/ 842962 h 2176462"/>
                <a:gd name="connsiteX103" fmla="*/ 957263 w 1185863"/>
                <a:gd name="connsiteY103" fmla="*/ 828675 h 2176462"/>
                <a:gd name="connsiteX104" fmla="*/ 966788 w 1185863"/>
                <a:gd name="connsiteY104" fmla="*/ 814387 h 2176462"/>
                <a:gd name="connsiteX105" fmla="*/ 981075 w 1185863"/>
                <a:gd name="connsiteY105" fmla="*/ 766762 h 2176462"/>
                <a:gd name="connsiteX106" fmla="*/ 985838 w 1185863"/>
                <a:gd name="connsiteY106" fmla="*/ 752475 h 2176462"/>
                <a:gd name="connsiteX107" fmla="*/ 995363 w 1185863"/>
                <a:gd name="connsiteY107" fmla="*/ 738187 h 2176462"/>
                <a:gd name="connsiteX108" fmla="*/ 1000125 w 1185863"/>
                <a:gd name="connsiteY108" fmla="*/ 723900 h 2176462"/>
                <a:gd name="connsiteX109" fmla="*/ 1014413 w 1185863"/>
                <a:gd name="connsiteY109" fmla="*/ 709612 h 2176462"/>
                <a:gd name="connsiteX110" fmla="*/ 1023938 w 1185863"/>
                <a:gd name="connsiteY110" fmla="*/ 695325 h 2176462"/>
                <a:gd name="connsiteX111" fmla="*/ 1028700 w 1185863"/>
                <a:gd name="connsiteY111" fmla="*/ 681037 h 2176462"/>
                <a:gd name="connsiteX112" fmla="*/ 1038225 w 1185863"/>
                <a:gd name="connsiteY112" fmla="*/ 666750 h 2176462"/>
                <a:gd name="connsiteX113" fmla="*/ 1042988 w 1185863"/>
                <a:gd name="connsiteY113" fmla="*/ 647700 h 2176462"/>
                <a:gd name="connsiteX114" fmla="*/ 1047750 w 1185863"/>
                <a:gd name="connsiteY114" fmla="*/ 633412 h 2176462"/>
                <a:gd name="connsiteX115" fmla="*/ 1066800 w 1185863"/>
                <a:gd name="connsiteY115" fmla="*/ 585787 h 2176462"/>
                <a:gd name="connsiteX116" fmla="*/ 1081088 w 1185863"/>
                <a:gd name="connsiteY116" fmla="*/ 542925 h 2176462"/>
                <a:gd name="connsiteX117" fmla="*/ 1085850 w 1185863"/>
                <a:gd name="connsiteY117" fmla="*/ 528637 h 2176462"/>
                <a:gd name="connsiteX118" fmla="*/ 1090613 w 1185863"/>
                <a:gd name="connsiteY118" fmla="*/ 485775 h 2176462"/>
                <a:gd name="connsiteX119" fmla="*/ 1100138 w 1185863"/>
                <a:gd name="connsiteY119" fmla="*/ 461962 h 2176462"/>
                <a:gd name="connsiteX120" fmla="*/ 1095375 w 1185863"/>
                <a:gd name="connsiteY120" fmla="*/ 395287 h 2176462"/>
                <a:gd name="connsiteX121" fmla="*/ 1090613 w 1185863"/>
                <a:gd name="connsiteY121" fmla="*/ 233362 h 2176462"/>
                <a:gd name="connsiteX122" fmla="*/ 1081088 w 1185863"/>
                <a:gd name="connsiteY122" fmla="*/ 214312 h 2176462"/>
                <a:gd name="connsiteX123" fmla="*/ 1076325 w 1185863"/>
                <a:gd name="connsiteY123" fmla="*/ 190500 h 2176462"/>
                <a:gd name="connsiteX124" fmla="*/ 1057275 w 1185863"/>
                <a:gd name="connsiteY124" fmla="*/ 123825 h 2176462"/>
                <a:gd name="connsiteX125" fmla="*/ 1042988 w 1185863"/>
                <a:gd name="connsiteY125" fmla="*/ 57150 h 2176462"/>
                <a:gd name="connsiteX126" fmla="*/ 1028700 w 1185863"/>
                <a:gd name="connsiteY126" fmla="*/ 47625 h 2176462"/>
                <a:gd name="connsiteX127" fmla="*/ 990600 w 1185863"/>
                <a:gd name="connsiteY127" fmla="*/ 19050 h 2176462"/>
                <a:gd name="connsiteX128" fmla="*/ 976313 w 1185863"/>
                <a:gd name="connsiteY128" fmla="*/ 4762 h 2176462"/>
                <a:gd name="connsiteX129" fmla="*/ 962025 w 1185863"/>
                <a:gd name="connsiteY129" fmla="*/ 0 h 217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185863" h="2176462">
                  <a:moveTo>
                    <a:pt x="1185863" y="1485900"/>
                  </a:moveTo>
                  <a:cubicBezTo>
                    <a:pt x="1184275" y="1493837"/>
                    <a:pt x="1183942" y="1502133"/>
                    <a:pt x="1181100" y="1509712"/>
                  </a:cubicBezTo>
                  <a:cubicBezTo>
                    <a:pt x="1178410" y="1516885"/>
                    <a:pt x="1163185" y="1534917"/>
                    <a:pt x="1157288" y="1538287"/>
                  </a:cubicBezTo>
                  <a:cubicBezTo>
                    <a:pt x="1151605" y="1541534"/>
                    <a:pt x="1144532" y="1541252"/>
                    <a:pt x="1138238" y="1543050"/>
                  </a:cubicBezTo>
                  <a:cubicBezTo>
                    <a:pt x="1133411" y="1544429"/>
                    <a:pt x="1128713" y="1546225"/>
                    <a:pt x="1123950" y="1547812"/>
                  </a:cubicBezTo>
                  <a:cubicBezTo>
                    <a:pt x="1111251" y="1585913"/>
                    <a:pt x="1130300" y="1541462"/>
                    <a:pt x="1104900" y="1566862"/>
                  </a:cubicBezTo>
                  <a:cubicBezTo>
                    <a:pt x="1101350" y="1570412"/>
                    <a:pt x="1102383" y="1576660"/>
                    <a:pt x="1100138" y="1581150"/>
                  </a:cubicBezTo>
                  <a:cubicBezTo>
                    <a:pt x="1096657" y="1588113"/>
                    <a:pt x="1079560" y="1610174"/>
                    <a:pt x="1076325" y="1614487"/>
                  </a:cubicBezTo>
                  <a:cubicBezTo>
                    <a:pt x="1074738" y="1620837"/>
                    <a:pt x="1074490" y="1627683"/>
                    <a:pt x="1071563" y="1633537"/>
                  </a:cubicBezTo>
                  <a:cubicBezTo>
                    <a:pt x="1066444" y="1643776"/>
                    <a:pt x="1058863" y="1652587"/>
                    <a:pt x="1052513" y="1662112"/>
                  </a:cubicBezTo>
                  <a:cubicBezTo>
                    <a:pt x="1049338" y="1666875"/>
                    <a:pt x="1045548" y="1671280"/>
                    <a:pt x="1042988" y="1676400"/>
                  </a:cubicBezTo>
                  <a:cubicBezTo>
                    <a:pt x="1039813" y="1682750"/>
                    <a:pt x="1038008" y="1689996"/>
                    <a:pt x="1033463" y="1695450"/>
                  </a:cubicBezTo>
                  <a:cubicBezTo>
                    <a:pt x="1029799" y="1699847"/>
                    <a:pt x="1023938" y="1701800"/>
                    <a:pt x="1019175" y="1704975"/>
                  </a:cubicBezTo>
                  <a:cubicBezTo>
                    <a:pt x="1011075" y="1729278"/>
                    <a:pt x="1019584" y="1710847"/>
                    <a:pt x="1000125" y="1733550"/>
                  </a:cubicBezTo>
                  <a:cubicBezTo>
                    <a:pt x="994959" y="1739577"/>
                    <a:pt x="990452" y="1746141"/>
                    <a:pt x="985838" y="1752600"/>
                  </a:cubicBezTo>
                  <a:cubicBezTo>
                    <a:pt x="982511" y="1757258"/>
                    <a:pt x="980360" y="1762840"/>
                    <a:pt x="976313" y="1766887"/>
                  </a:cubicBezTo>
                  <a:cubicBezTo>
                    <a:pt x="972265" y="1770934"/>
                    <a:pt x="966788" y="1773237"/>
                    <a:pt x="962025" y="1776412"/>
                  </a:cubicBezTo>
                  <a:cubicBezTo>
                    <a:pt x="953558" y="1789112"/>
                    <a:pt x="950906" y="1795114"/>
                    <a:pt x="938213" y="1804987"/>
                  </a:cubicBezTo>
                  <a:cubicBezTo>
                    <a:pt x="917524" y="1821079"/>
                    <a:pt x="911323" y="1823194"/>
                    <a:pt x="890588" y="1833562"/>
                  </a:cubicBezTo>
                  <a:cubicBezTo>
                    <a:pt x="869285" y="1865518"/>
                    <a:pt x="894381" y="1834208"/>
                    <a:pt x="866775" y="1852612"/>
                  </a:cubicBezTo>
                  <a:cubicBezTo>
                    <a:pt x="831100" y="1876395"/>
                    <a:pt x="872174" y="1860339"/>
                    <a:pt x="838200" y="1871662"/>
                  </a:cubicBezTo>
                  <a:lnTo>
                    <a:pt x="809625" y="1890712"/>
                  </a:lnTo>
                  <a:cubicBezTo>
                    <a:pt x="804863" y="1893887"/>
                    <a:pt x="800457" y="1897677"/>
                    <a:pt x="795338" y="1900237"/>
                  </a:cubicBezTo>
                  <a:cubicBezTo>
                    <a:pt x="788988" y="1903412"/>
                    <a:pt x="782376" y="1906109"/>
                    <a:pt x="776288" y="1909762"/>
                  </a:cubicBezTo>
                  <a:cubicBezTo>
                    <a:pt x="766472" y="1915652"/>
                    <a:pt x="757952" y="1923692"/>
                    <a:pt x="747713" y="1928812"/>
                  </a:cubicBezTo>
                  <a:cubicBezTo>
                    <a:pt x="741363" y="1931987"/>
                    <a:pt x="735188" y="1935540"/>
                    <a:pt x="728663" y="1938337"/>
                  </a:cubicBezTo>
                  <a:cubicBezTo>
                    <a:pt x="724049" y="1940315"/>
                    <a:pt x="718865" y="1940855"/>
                    <a:pt x="714375" y="1943100"/>
                  </a:cubicBezTo>
                  <a:cubicBezTo>
                    <a:pt x="681488" y="1959544"/>
                    <a:pt x="720683" y="1947477"/>
                    <a:pt x="681038" y="1957387"/>
                  </a:cubicBezTo>
                  <a:cubicBezTo>
                    <a:pt x="653956" y="1977699"/>
                    <a:pt x="669518" y="1969165"/>
                    <a:pt x="633413" y="1981200"/>
                  </a:cubicBezTo>
                  <a:lnTo>
                    <a:pt x="633413" y="1981200"/>
                  </a:lnTo>
                  <a:cubicBezTo>
                    <a:pt x="613679" y="1994356"/>
                    <a:pt x="624678" y="1989337"/>
                    <a:pt x="600075" y="1995487"/>
                  </a:cubicBezTo>
                  <a:cubicBezTo>
                    <a:pt x="593725" y="1998662"/>
                    <a:pt x="587550" y="2002215"/>
                    <a:pt x="581025" y="2005012"/>
                  </a:cubicBezTo>
                  <a:cubicBezTo>
                    <a:pt x="576411" y="2006990"/>
                    <a:pt x="570823" y="2006857"/>
                    <a:pt x="566738" y="2009775"/>
                  </a:cubicBezTo>
                  <a:cubicBezTo>
                    <a:pt x="559431" y="2014995"/>
                    <a:pt x="555720" y="2024809"/>
                    <a:pt x="547688" y="2028825"/>
                  </a:cubicBezTo>
                  <a:cubicBezTo>
                    <a:pt x="535979" y="2034679"/>
                    <a:pt x="522007" y="2034211"/>
                    <a:pt x="509588" y="2038350"/>
                  </a:cubicBezTo>
                  <a:lnTo>
                    <a:pt x="495300" y="2043112"/>
                  </a:lnTo>
                  <a:cubicBezTo>
                    <a:pt x="490538" y="2046287"/>
                    <a:pt x="486243" y="2050312"/>
                    <a:pt x="481013" y="2052637"/>
                  </a:cubicBezTo>
                  <a:cubicBezTo>
                    <a:pt x="471838" y="2056715"/>
                    <a:pt x="452438" y="2062162"/>
                    <a:pt x="452438" y="2062162"/>
                  </a:cubicBezTo>
                  <a:cubicBezTo>
                    <a:pt x="442913" y="2068512"/>
                    <a:pt x="434723" y="2077592"/>
                    <a:pt x="423863" y="2081212"/>
                  </a:cubicBezTo>
                  <a:cubicBezTo>
                    <a:pt x="419100" y="2082800"/>
                    <a:pt x="414065" y="2083730"/>
                    <a:pt x="409575" y="2085975"/>
                  </a:cubicBezTo>
                  <a:cubicBezTo>
                    <a:pt x="404456" y="2088535"/>
                    <a:pt x="400518" y="2093175"/>
                    <a:pt x="395288" y="2095500"/>
                  </a:cubicBezTo>
                  <a:cubicBezTo>
                    <a:pt x="386113" y="2099578"/>
                    <a:pt x="366713" y="2105025"/>
                    <a:pt x="366713" y="2105025"/>
                  </a:cubicBezTo>
                  <a:cubicBezTo>
                    <a:pt x="361950" y="2109787"/>
                    <a:pt x="358449" y="2116300"/>
                    <a:pt x="352425" y="2119312"/>
                  </a:cubicBezTo>
                  <a:cubicBezTo>
                    <a:pt x="345185" y="2122932"/>
                    <a:pt x="336500" y="2122255"/>
                    <a:pt x="328613" y="2124075"/>
                  </a:cubicBezTo>
                  <a:cubicBezTo>
                    <a:pt x="315857" y="2127019"/>
                    <a:pt x="302932" y="2129460"/>
                    <a:pt x="290513" y="2133600"/>
                  </a:cubicBezTo>
                  <a:lnTo>
                    <a:pt x="261938" y="2143125"/>
                  </a:lnTo>
                  <a:cubicBezTo>
                    <a:pt x="257175" y="2144712"/>
                    <a:pt x="252520" y="2146669"/>
                    <a:pt x="247650" y="2147887"/>
                  </a:cubicBezTo>
                  <a:cubicBezTo>
                    <a:pt x="241300" y="2149475"/>
                    <a:pt x="234869" y="2150769"/>
                    <a:pt x="228600" y="2152650"/>
                  </a:cubicBezTo>
                  <a:cubicBezTo>
                    <a:pt x="218983" y="2155535"/>
                    <a:pt x="209870" y="2160206"/>
                    <a:pt x="200025" y="2162175"/>
                  </a:cubicBezTo>
                  <a:cubicBezTo>
                    <a:pt x="142931" y="2173594"/>
                    <a:pt x="168369" y="2169039"/>
                    <a:pt x="123825" y="2176462"/>
                  </a:cubicBezTo>
                  <a:cubicBezTo>
                    <a:pt x="90488" y="2174875"/>
                    <a:pt x="56650" y="2177670"/>
                    <a:pt x="23813" y="2171700"/>
                  </a:cubicBezTo>
                  <a:cubicBezTo>
                    <a:pt x="18874" y="2170802"/>
                    <a:pt x="19604" y="2162402"/>
                    <a:pt x="19050" y="2157412"/>
                  </a:cubicBezTo>
                  <a:cubicBezTo>
                    <a:pt x="17944" y="2147456"/>
                    <a:pt x="20996" y="2094628"/>
                    <a:pt x="9525" y="2071687"/>
                  </a:cubicBezTo>
                  <a:cubicBezTo>
                    <a:pt x="6965" y="2066568"/>
                    <a:pt x="3175" y="2062162"/>
                    <a:pt x="0" y="2057400"/>
                  </a:cubicBezTo>
                  <a:cubicBezTo>
                    <a:pt x="2413" y="2023615"/>
                    <a:pt x="-902" y="1992530"/>
                    <a:pt x="14288" y="1962150"/>
                  </a:cubicBezTo>
                  <a:cubicBezTo>
                    <a:pt x="17463" y="1955800"/>
                    <a:pt x="18793" y="1948120"/>
                    <a:pt x="23813" y="1943100"/>
                  </a:cubicBezTo>
                  <a:cubicBezTo>
                    <a:pt x="27363" y="1939550"/>
                    <a:pt x="33610" y="1940582"/>
                    <a:pt x="38100" y="1938337"/>
                  </a:cubicBezTo>
                  <a:cubicBezTo>
                    <a:pt x="43220" y="1935777"/>
                    <a:pt x="47625" y="1931987"/>
                    <a:pt x="52388" y="1928812"/>
                  </a:cubicBezTo>
                  <a:lnTo>
                    <a:pt x="71438" y="1900237"/>
                  </a:lnTo>
                  <a:cubicBezTo>
                    <a:pt x="81234" y="1885542"/>
                    <a:pt x="80993" y="1883883"/>
                    <a:pt x="95250" y="1871662"/>
                  </a:cubicBezTo>
                  <a:cubicBezTo>
                    <a:pt x="114216" y="1855405"/>
                    <a:pt x="121025" y="1854713"/>
                    <a:pt x="142875" y="1838325"/>
                  </a:cubicBezTo>
                  <a:cubicBezTo>
                    <a:pt x="149225" y="1833562"/>
                    <a:pt x="156652" y="1829970"/>
                    <a:pt x="161925" y="1824037"/>
                  </a:cubicBezTo>
                  <a:cubicBezTo>
                    <a:pt x="181621" y="1801878"/>
                    <a:pt x="181673" y="1793368"/>
                    <a:pt x="190500" y="1766887"/>
                  </a:cubicBezTo>
                  <a:lnTo>
                    <a:pt x="195263" y="1752600"/>
                  </a:lnTo>
                  <a:lnTo>
                    <a:pt x="200025" y="1738312"/>
                  </a:lnTo>
                  <a:cubicBezTo>
                    <a:pt x="198438" y="1725612"/>
                    <a:pt x="197209" y="1712862"/>
                    <a:pt x="195263" y="1700212"/>
                  </a:cubicBezTo>
                  <a:cubicBezTo>
                    <a:pt x="190618" y="1670017"/>
                    <a:pt x="185341" y="1674681"/>
                    <a:pt x="195263" y="1638300"/>
                  </a:cubicBezTo>
                  <a:cubicBezTo>
                    <a:pt x="196769" y="1632778"/>
                    <a:pt x="201613" y="1628775"/>
                    <a:pt x="204788" y="1624012"/>
                  </a:cubicBezTo>
                  <a:cubicBezTo>
                    <a:pt x="214947" y="1593534"/>
                    <a:pt x="200978" y="1622742"/>
                    <a:pt x="223838" y="1604962"/>
                  </a:cubicBezTo>
                  <a:cubicBezTo>
                    <a:pt x="257025" y="1579150"/>
                    <a:pt x="244920" y="1582228"/>
                    <a:pt x="266700" y="1557337"/>
                  </a:cubicBezTo>
                  <a:cubicBezTo>
                    <a:pt x="272613" y="1550579"/>
                    <a:pt x="279400" y="1544637"/>
                    <a:pt x="285750" y="1538287"/>
                  </a:cubicBezTo>
                  <a:cubicBezTo>
                    <a:pt x="293852" y="1513986"/>
                    <a:pt x="285342" y="1532413"/>
                    <a:pt x="304800" y="1509712"/>
                  </a:cubicBezTo>
                  <a:cubicBezTo>
                    <a:pt x="341449" y="1466954"/>
                    <a:pt x="297931" y="1511819"/>
                    <a:pt x="333375" y="1476375"/>
                  </a:cubicBezTo>
                  <a:cubicBezTo>
                    <a:pt x="342127" y="1450122"/>
                    <a:pt x="332534" y="1471800"/>
                    <a:pt x="357188" y="1443037"/>
                  </a:cubicBezTo>
                  <a:cubicBezTo>
                    <a:pt x="369289" y="1428920"/>
                    <a:pt x="365843" y="1426332"/>
                    <a:pt x="376238" y="1409700"/>
                  </a:cubicBezTo>
                  <a:cubicBezTo>
                    <a:pt x="392309" y="1383986"/>
                    <a:pt x="386828" y="1397345"/>
                    <a:pt x="404813" y="1376362"/>
                  </a:cubicBezTo>
                  <a:cubicBezTo>
                    <a:pt x="409979" y="1370335"/>
                    <a:pt x="414338" y="1363662"/>
                    <a:pt x="419100" y="1357312"/>
                  </a:cubicBezTo>
                  <a:cubicBezTo>
                    <a:pt x="428373" y="1329498"/>
                    <a:pt x="416608" y="1355042"/>
                    <a:pt x="438150" y="1333500"/>
                  </a:cubicBezTo>
                  <a:cubicBezTo>
                    <a:pt x="443763" y="1327887"/>
                    <a:pt x="447211" y="1320424"/>
                    <a:pt x="452438" y="1314450"/>
                  </a:cubicBezTo>
                  <a:cubicBezTo>
                    <a:pt x="458352" y="1307692"/>
                    <a:pt x="465644" y="1302218"/>
                    <a:pt x="471488" y="1295400"/>
                  </a:cubicBezTo>
                  <a:cubicBezTo>
                    <a:pt x="492655" y="1270704"/>
                    <a:pt x="467783" y="1289932"/>
                    <a:pt x="495300" y="1271587"/>
                  </a:cubicBezTo>
                  <a:cubicBezTo>
                    <a:pt x="496888" y="1266825"/>
                    <a:pt x="497625" y="1261688"/>
                    <a:pt x="500063" y="1257300"/>
                  </a:cubicBezTo>
                  <a:cubicBezTo>
                    <a:pt x="514305" y="1231666"/>
                    <a:pt x="516046" y="1231793"/>
                    <a:pt x="533400" y="1214437"/>
                  </a:cubicBezTo>
                  <a:cubicBezTo>
                    <a:pt x="534988" y="1209675"/>
                    <a:pt x="535725" y="1204538"/>
                    <a:pt x="538163" y="1200150"/>
                  </a:cubicBezTo>
                  <a:cubicBezTo>
                    <a:pt x="552405" y="1174516"/>
                    <a:pt x="554146" y="1174643"/>
                    <a:pt x="571500" y="1157287"/>
                  </a:cubicBezTo>
                  <a:cubicBezTo>
                    <a:pt x="582825" y="1123316"/>
                    <a:pt x="566767" y="1164386"/>
                    <a:pt x="590550" y="1128712"/>
                  </a:cubicBezTo>
                  <a:cubicBezTo>
                    <a:pt x="593335" y="1124535"/>
                    <a:pt x="592177" y="1118345"/>
                    <a:pt x="595313" y="1114425"/>
                  </a:cubicBezTo>
                  <a:cubicBezTo>
                    <a:pt x="605130" y="1102153"/>
                    <a:pt x="617537" y="1092200"/>
                    <a:pt x="628650" y="1081087"/>
                  </a:cubicBezTo>
                  <a:cubicBezTo>
                    <a:pt x="637230" y="1072507"/>
                    <a:pt x="645624" y="1062247"/>
                    <a:pt x="657225" y="1057275"/>
                  </a:cubicBezTo>
                  <a:cubicBezTo>
                    <a:pt x="663241" y="1054697"/>
                    <a:pt x="669925" y="1054100"/>
                    <a:pt x="676275" y="1052512"/>
                  </a:cubicBezTo>
                  <a:cubicBezTo>
                    <a:pt x="692332" y="1028428"/>
                    <a:pt x="677084" y="1044965"/>
                    <a:pt x="700088" y="1033462"/>
                  </a:cubicBezTo>
                  <a:cubicBezTo>
                    <a:pt x="705207" y="1030902"/>
                    <a:pt x="709145" y="1026262"/>
                    <a:pt x="714375" y="1023937"/>
                  </a:cubicBezTo>
                  <a:cubicBezTo>
                    <a:pt x="723550" y="1019859"/>
                    <a:pt x="734596" y="1019981"/>
                    <a:pt x="742950" y="1014412"/>
                  </a:cubicBezTo>
                  <a:cubicBezTo>
                    <a:pt x="747713" y="1011237"/>
                    <a:pt x="752118" y="1007447"/>
                    <a:pt x="757238" y="1004887"/>
                  </a:cubicBezTo>
                  <a:cubicBezTo>
                    <a:pt x="766999" y="1000007"/>
                    <a:pt x="786285" y="997173"/>
                    <a:pt x="795338" y="995362"/>
                  </a:cubicBezTo>
                  <a:cubicBezTo>
                    <a:pt x="804863" y="989012"/>
                    <a:pt x="817045" y="985470"/>
                    <a:pt x="823913" y="976312"/>
                  </a:cubicBezTo>
                  <a:cubicBezTo>
                    <a:pt x="828675" y="969962"/>
                    <a:pt x="833586" y="963721"/>
                    <a:pt x="838200" y="957262"/>
                  </a:cubicBezTo>
                  <a:cubicBezTo>
                    <a:pt x="841527" y="952604"/>
                    <a:pt x="844061" y="947372"/>
                    <a:pt x="847725" y="942975"/>
                  </a:cubicBezTo>
                  <a:cubicBezTo>
                    <a:pt x="852037" y="937801"/>
                    <a:pt x="857701" y="933861"/>
                    <a:pt x="862013" y="928687"/>
                  </a:cubicBezTo>
                  <a:cubicBezTo>
                    <a:pt x="865677" y="924290"/>
                    <a:pt x="867874" y="918797"/>
                    <a:pt x="871538" y="914400"/>
                  </a:cubicBezTo>
                  <a:cubicBezTo>
                    <a:pt x="877897" y="906769"/>
                    <a:pt x="890399" y="894750"/>
                    <a:pt x="900113" y="890587"/>
                  </a:cubicBezTo>
                  <a:cubicBezTo>
                    <a:pt x="906129" y="888009"/>
                    <a:pt x="912813" y="887412"/>
                    <a:pt x="919163" y="885825"/>
                  </a:cubicBezTo>
                  <a:lnTo>
                    <a:pt x="947738" y="842962"/>
                  </a:lnTo>
                  <a:lnTo>
                    <a:pt x="957263" y="828675"/>
                  </a:lnTo>
                  <a:lnTo>
                    <a:pt x="966788" y="814387"/>
                  </a:lnTo>
                  <a:cubicBezTo>
                    <a:pt x="973984" y="785601"/>
                    <a:pt x="969482" y="801540"/>
                    <a:pt x="981075" y="766762"/>
                  </a:cubicBezTo>
                  <a:cubicBezTo>
                    <a:pt x="982663" y="762000"/>
                    <a:pt x="983053" y="756652"/>
                    <a:pt x="985838" y="752475"/>
                  </a:cubicBezTo>
                  <a:lnTo>
                    <a:pt x="995363" y="738187"/>
                  </a:lnTo>
                  <a:cubicBezTo>
                    <a:pt x="996950" y="733425"/>
                    <a:pt x="997340" y="728077"/>
                    <a:pt x="1000125" y="723900"/>
                  </a:cubicBezTo>
                  <a:cubicBezTo>
                    <a:pt x="1003861" y="718296"/>
                    <a:pt x="1010101" y="714786"/>
                    <a:pt x="1014413" y="709612"/>
                  </a:cubicBezTo>
                  <a:cubicBezTo>
                    <a:pt x="1018077" y="705215"/>
                    <a:pt x="1020763" y="700087"/>
                    <a:pt x="1023938" y="695325"/>
                  </a:cubicBezTo>
                  <a:cubicBezTo>
                    <a:pt x="1025525" y="690562"/>
                    <a:pt x="1026455" y="685527"/>
                    <a:pt x="1028700" y="681037"/>
                  </a:cubicBezTo>
                  <a:cubicBezTo>
                    <a:pt x="1031260" y="675918"/>
                    <a:pt x="1035970" y="672011"/>
                    <a:pt x="1038225" y="666750"/>
                  </a:cubicBezTo>
                  <a:cubicBezTo>
                    <a:pt x="1040803" y="660734"/>
                    <a:pt x="1041190" y="653994"/>
                    <a:pt x="1042988" y="647700"/>
                  </a:cubicBezTo>
                  <a:cubicBezTo>
                    <a:pt x="1044367" y="642873"/>
                    <a:pt x="1045773" y="638026"/>
                    <a:pt x="1047750" y="633412"/>
                  </a:cubicBezTo>
                  <a:cubicBezTo>
                    <a:pt x="1068780" y="584340"/>
                    <a:pt x="1045110" y="650854"/>
                    <a:pt x="1066800" y="585787"/>
                  </a:cubicBezTo>
                  <a:lnTo>
                    <a:pt x="1081088" y="542925"/>
                  </a:lnTo>
                  <a:lnTo>
                    <a:pt x="1085850" y="528637"/>
                  </a:lnTo>
                  <a:cubicBezTo>
                    <a:pt x="1087438" y="514350"/>
                    <a:pt x="1087601" y="499831"/>
                    <a:pt x="1090613" y="485775"/>
                  </a:cubicBezTo>
                  <a:cubicBezTo>
                    <a:pt x="1092404" y="477416"/>
                    <a:pt x="1099689" y="470499"/>
                    <a:pt x="1100138" y="461962"/>
                  </a:cubicBezTo>
                  <a:cubicBezTo>
                    <a:pt x="1101309" y="439711"/>
                    <a:pt x="1096963" y="417512"/>
                    <a:pt x="1095375" y="395287"/>
                  </a:cubicBezTo>
                  <a:cubicBezTo>
                    <a:pt x="1093788" y="341312"/>
                    <a:pt x="1094863" y="287193"/>
                    <a:pt x="1090613" y="233362"/>
                  </a:cubicBezTo>
                  <a:cubicBezTo>
                    <a:pt x="1090054" y="226285"/>
                    <a:pt x="1083333" y="221047"/>
                    <a:pt x="1081088" y="214312"/>
                  </a:cubicBezTo>
                  <a:cubicBezTo>
                    <a:pt x="1078528" y="206633"/>
                    <a:pt x="1078081" y="198402"/>
                    <a:pt x="1076325" y="190500"/>
                  </a:cubicBezTo>
                  <a:cubicBezTo>
                    <a:pt x="1071309" y="167930"/>
                    <a:pt x="1064582" y="145743"/>
                    <a:pt x="1057275" y="123825"/>
                  </a:cubicBezTo>
                  <a:cubicBezTo>
                    <a:pt x="1056772" y="119802"/>
                    <a:pt x="1052242" y="63319"/>
                    <a:pt x="1042988" y="57150"/>
                  </a:cubicBezTo>
                  <a:cubicBezTo>
                    <a:pt x="1038225" y="53975"/>
                    <a:pt x="1033329" y="50992"/>
                    <a:pt x="1028700" y="47625"/>
                  </a:cubicBezTo>
                  <a:cubicBezTo>
                    <a:pt x="1015861" y="38288"/>
                    <a:pt x="1001825" y="30276"/>
                    <a:pt x="990600" y="19050"/>
                  </a:cubicBezTo>
                  <a:cubicBezTo>
                    <a:pt x="985838" y="14287"/>
                    <a:pt x="981917" y="8498"/>
                    <a:pt x="976313" y="4762"/>
                  </a:cubicBezTo>
                  <a:cubicBezTo>
                    <a:pt x="972136" y="1977"/>
                    <a:pt x="962025" y="0"/>
                    <a:pt x="962025" y="0"/>
                  </a:cubicBez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140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7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1875"/>
            <a:ext cx="12194866"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1742">
            <a:off x="5506138" y="2620629"/>
            <a:ext cx="5299364" cy="6858000"/>
          </a:xfrm>
          <a:prstGeom prst="rect">
            <a:avLst/>
          </a:prstGeom>
        </p:spPr>
      </p:pic>
      <p:sp>
        <p:nvSpPr>
          <p:cNvPr id="2" name="TextBox 1"/>
          <p:cNvSpPr txBox="1"/>
          <p:nvPr/>
        </p:nvSpPr>
        <p:spPr>
          <a:xfrm>
            <a:off x="5407959" y="259318"/>
            <a:ext cx="1545291" cy="369332"/>
          </a:xfrm>
          <a:prstGeom prst="rect">
            <a:avLst/>
          </a:prstGeom>
          <a:noFill/>
          <a:ln>
            <a:solidFill>
              <a:schemeClr val="bg1"/>
            </a:solidFill>
          </a:ln>
        </p:spPr>
        <p:txBody>
          <a:bodyPr wrap="square" rtlCol="0">
            <a:spAutoFit/>
          </a:bodyPr>
          <a:lstStyle/>
          <a:p>
            <a:r>
              <a:rPr lang="en-US" dirty="0" smtClean="0">
                <a:solidFill>
                  <a:schemeClr val="bg1"/>
                </a:solidFill>
              </a:rPr>
              <a:t>Cross</a:t>
            </a:r>
            <a:r>
              <a:rPr lang="en-US" dirty="0" smtClean="0"/>
              <a:t> </a:t>
            </a:r>
            <a:r>
              <a:rPr lang="en-US" dirty="0" smtClean="0">
                <a:solidFill>
                  <a:schemeClr val="bg1"/>
                </a:solidFill>
              </a:rPr>
              <a:t>section</a:t>
            </a:r>
            <a:endParaRPr lang="en-US" dirty="0">
              <a:solidFill>
                <a:schemeClr val="bg1"/>
              </a:solidFill>
            </a:endParaRPr>
          </a:p>
        </p:txBody>
      </p:sp>
      <p:pic>
        <p:nvPicPr>
          <p:cNvPr id="3" name="Picture 2"/>
          <p:cNvPicPr>
            <a:picLocks noChangeAspect="1"/>
          </p:cNvPicPr>
          <p:nvPr/>
        </p:nvPicPr>
        <p:blipFill>
          <a:blip r:embed="rId4"/>
          <a:stretch>
            <a:fillRect/>
          </a:stretch>
        </p:blipFill>
        <p:spPr>
          <a:xfrm>
            <a:off x="4" y="1052776"/>
            <a:ext cx="12194862" cy="1816653"/>
          </a:xfrm>
          <a:prstGeom prst="rect">
            <a:avLst/>
          </a:prstGeom>
        </p:spPr>
      </p:pic>
      <p:sp>
        <p:nvSpPr>
          <p:cNvPr id="4" name="TextBox 3"/>
          <p:cNvSpPr txBox="1"/>
          <p:nvPr/>
        </p:nvSpPr>
        <p:spPr>
          <a:xfrm>
            <a:off x="626409" y="589255"/>
            <a:ext cx="476250" cy="307777"/>
          </a:xfrm>
          <a:prstGeom prst="rect">
            <a:avLst/>
          </a:prstGeom>
          <a:noFill/>
          <a:ln>
            <a:solidFill>
              <a:schemeClr val="bg1"/>
            </a:solidFill>
          </a:ln>
        </p:spPr>
        <p:txBody>
          <a:bodyPr wrap="square" rtlCol="0">
            <a:spAutoFit/>
          </a:bodyPr>
          <a:lstStyle/>
          <a:p>
            <a:r>
              <a:rPr lang="en-US" sz="1400" dirty="0" smtClean="0">
                <a:solidFill>
                  <a:schemeClr val="bg1"/>
                </a:solidFill>
              </a:rPr>
              <a:t>NW</a:t>
            </a:r>
            <a:endParaRPr lang="en-US" sz="1400" dirty="0">
              <a:solidFill>
                <a:schemeClr val="bg1"/>
              </a:solidFill>
            </a:endParaRPr>
          </a:p>
        </p:txBody>
      </p:sp>
      <p:sp>
        <p:nvSpPr>
          <p:cNvPr id="5" name="TextBox 4"/>
          <p:cNvSpPr txBox="1"/>
          <p:nvPr/>
        </p:nvSpPr>
        <p:spPr>
          <a:xfrm>
            <a:off x="11734800" y="628650"/>
            <a:ext cx="476250" cy="307777"/>
          </a:xfrm>
          <a:prstGeom prst="rect">
            <a:avLst/>
          </a:prstGeom>
          <a:noFill/>
          <a:ln>
            <a:solidFill>
              <a:schemeClr val="bg1"/>
            </a:solidFill>
          </a:ln>
        </p:spPr>
        <p:txBody>
          <a:bodyPr wrap="square" rtlCol="0">
            <a:spAutoFit/>
          </a:bodyPr>
          <a:lstStyle/>
          <a:p>
            <a:r>
              <a:rPr lang="en-US" sz="1400" dirty="0" smtClean="0">
                <a:solidFill>
                  <a:schemeClr val="bg1"/>
                </a:solidFill>
              </a:rPr>
              <a:t>SE</a:t>
            </a:r>
            <a:endParaRPr lang="en-US" sz="1400" dirty="0">
              <a:solidFill>
                <a:schemeClr val="bg1"/>
              </a:solidFill>
            </a:endParaRPr>
          </a:p>
        </p:txBody>
      </p:sp>
      <p:sp>
        <p:nvSpPr>
          <p:cNvPr id="7" name="TextBox 6"/>
          <p:cNvSpPr txBox="1"/>
          <p:nvPr/>
        </p:nvSpPr>
        <p:spPr>
          <a:xfrm>
            <a:off x="9286875" y="5299297"/>
            <a:ext cx="2788584" cy="369332"/>
          </a:xfrm>
          <a:prstGeom prst="rect">
            <a:avLst/>
          </a:prstGeom>
          <a:noFill/>
          <a:ln>
            <a:noFill/>
          </a:ln>
        </p:spPr>
        <p:txBody>
          <a:bodyPr wrap="square" rtlCol="0">
            <a:spAutoFit/>
          </a:bodyPr>
          <a:lstStyle/>
          <a:p>
            <a:r>
              <a:rPr lang="en-US" dirty="0" smtClean="0">
                <a:solidFill>
                  <a:schemeClr val="bg1"/>
                </a:solidFill>
              </a:rPr>
              <a:t>autochthonous dome</a:t>
            </a:r>
          </a:p>
        </p:txBody>
      </p:sp>
      <p:sp>
        <p:nvSpPr>
          <p:cNvPr id="8" name="TextBox 7"/>
          <p:cNvSpPr txBox="1"/>
          <p:nvPr/>
        </p:nvSpPr>
        <p:spPr>
          <a:xfrm rot="19648763">
            <a:off x="7917695" y="4335146"/>
            <a:ext cx="2788584" cy="369332"/>
          </a:xfrm>
          <a:prstGeom prst="rect">
            <a:avLst/>
          </a:prstGeom>
          <a:noFill/>
        </p:spPr>
        <p:txBody>
          <a:bodyPr wrap="square" rtlCol="0">
            <a:spAutoFit/>
          </a:bodyPr>
          <a:lstStyle/>
          <a:p>
            <a:r>
              <a:rPr lang="en-US" dirty="0" smtClean="0"/>
              <a:t>Garnet Hill syncline</a:t>
            </a:r>
          </a:p>
        </p:txBody>
      </p:sp>
      <p:sp>
        <p:nvSpPr>
          <p:cNvPr id="9" name="TextBox 8"/>
          <p:cNvSpPr txBox="1"/>
          <p:nvPr/>
        </p:nvSpPr>
        <p:spPr>
          <a:xfrm rot="20256377">
            <a:off x="5745816" y="4231055"/>
            <a:ext cx="2788584" cy="646331"/>
          </a:xfrm>
          <a:prstGeom prst="rect">
            <a:avLst/>
          </a:prstGeom>
          <a:noFill/>
        </p:spPr>
        <p:txBody>
          <a:bodyPr wrap="square" rtlCol="0">
            <a:spAutoFit/>
          </a:bodyPr>
          <a:lstStyle/>
          <a:p>
            <a:r>
              <a:rPr lang="en-US" dirty="0">
                <a:solidFill>
                  <a:schemeClr val="bg1"/>
                </a:solidFill>
              </a:rPr>
              <a:t>o</a:t>
            </a:r>
            <a:r>
              <a:rPr lang="en-US" dirty="0" smtClean="0">
                <a:solidFill>
                  <a:schemeClr val="bg1"/>
                </a:solidFill>
              </a:rPr>
              <a:t>verturned</a:t>
            </a:r>
            <a:r>
              <a:rPr lang="en-US" dirty="0" smtClean="0"/>
              <a:t> </a:t>
            </a:r>
            <a:r>
              <a:rPr lang="en-US" dirty="0" smtClean="0">
                <a:solidFill>
                  <a:schemeClr val="bg1"/>
                </a:solidFill>
              </a:rPr>
              <a:t>limb of the Cornish nappe</a:t>
            </a:r>
          </a:p>
        </p:txBody>
      </p:sp>
      <p:sp>
        <p:nvSpPr>
          <p:cNvPr id="12" name="TextBox 11"/>
          <p:cNvSpPr txBox="1"/>
          <p:nvPr/>
        </p:nvSpPr>
        <p:spPr>
          <a:xfrm rot="887284">
            <a:off x="9105900" y="3752850"/>
            <a:ext cx="2952750" cy="646331"/>
          </a:xfrm>
          <a:prstGeom prst="rect">
            <a:avLst/>
          </a:prstGeom>
          <a:noFill/>
          <a:ln>
            <a:noFill/>
          </a:ln>
        </p:spPr>
        <p:txBody>
          <a:bodyPr wrap="square" rtlCol="0">
            <a:spAutoFit/>
          </a:bodyPr>
          <a:lstStyle/>
          <a:p>
            <a:r>
              <a:rPr lang="en-US" dirty="0" smtClean="0">
                <a:solidFill>
                  <a:schemeClr val="bg1"/>
                </a:solidFill>
              </a:rPr>
              <a:t>Bethlehem gneiss and Fall Mountain nappe</a:t>
            </a:r>
            <a:endParaRPr lang="en-US" dirty="0">
              <a:solidFill>
                <a:schemeClr val="bg1"/>
              </a:solidFill>
            </a:endParaRPr>
          </a:p>
        </p:txBody>
      </p:sp>
      <p:grpSp>
        <p:nvGrpSpPr>
          <p:cNvPr id="21" name="Group 20"/>
          <p:cNvGrpSpPr/>
          <p:nvPr/>
        </p:nvGrpSpPr>
        <p:grpSpPr>
          <a:xfrm>
            <a:off x="5219700" y="3181340"/>
            <a:ext cx="6515100" cy="2162185"/>
            <a:chOff x="5219700" y="3181340"/>
            <a:chExt cx="6515100" cy="2162185"/>
          </a:xfrm>
        </p:grpSpPr>
        <p:sp>
          <p:nvSpPr>
            <p:cNvPr id="11" name="Freeform 10"/>
            <p:cNvSpPr/>
            <p:nvPr/>
          </p:nvSpPr>
          <p:spPr>
            <a:xfrm>
              <a:off x="5219700" y="3428999"/>
              <a:ext cx="6515100" cy="1914526"/>
            </a:xfrm>
            <a:custGeom>
              <a:avLst/>
              <a:gdLst>
                <a:gd name="connsiteX0" fmla="*/ 6515100 w 6515100"/>
                <a:gd name="connsiteY0" fmla="*/ 1914526 h 1914526"/>
                <a:gd name="connsiteX1" fmla="*/ 6448425 w 6515100"/>
                <a:gd name="connsiteY1" fmla="*/ 1905001 h 1914526"/>
                <a:gd name="connsiteX2" fmla="*/ 6410325 w 6515100"/>
                <a:gd name="connsiteY2" fmla="*/ 1885951 h 1914526"/>
                <a:gd name="connsiteX3" fmla="*/ 6362700 w 6515100"/>
                <a:gd name="connsiteY3" fmla="*/ 1866901 h 1914526"/>
                <a:gd name="connsiteX4" fmla="*/ 6324600 w 6515100"/>
                <a:gd name="connsiteY4" fmla="*/ 1847851 h 1914526"/>
                <a:gd name="connsiteX5" fmla="*/ 6296025 w 6515100"/>
                <a:gd name="connsiteY5" fmla="*/ 1838326 h 1914526"/>
                <a:gd name="connsiteX6" fmla="*/ 6267450 w 6515100"/>
                <a:gd name="connsiteY6" fmla="*/ 1819276 h 1914526"/>
                <a:gd name="connsiteX7" fmla="*/ 6238875 w 6515100"/>
                <a:gd name="connsiteY7" fmla="*/ 1809751 h 1914526"/>
                <a:gd name="connsiteX8" fmla="*/ 6200775 w 6515100"/>
                <a:gd name="connsiteY8" fmla="*/ 1790701 h 1914526"/>
                <a:gd name="connsiteX9" fmla="*/ 6162675 w 6515100"/>
                <a:gd name="connsiteY9" fmla="*/ 1762126 h 1914526"/>
                <a:gd name="connsiteX10" fmla="*/ 6105525 w 6515100"/>
                <a:gd name="connsiteY10" fmla="*/ 1752601 h 1914526"/>
                <a:gd name="connsiteX11" fmla="*/ 6038850 w 6515100"/>
                <a:gd name="connsiteY11" fmla="*/ 1724026 h 1914526"/>
                <a:gd name="connsiteX12" fmla="*/ 5991225 w 6515100"/>
                <a:gd name="connsiteY12" fmla="*/ 1695451 h 1914526"/>
                <a:gd name="connsiteX13" fmla="*/ 5953125 w 6515100"/>
                <a:gd name="connsiteY13" fmla="*/ 1676401 h 1914526"/>
                <a:gd name="connsiteX14" fmla="*/ 5924550 w 6515100"/>
                <a:gd name="connsiteY14" fmla="*/ 1666876 h 1914526"/>
                <a:gd name="connsiteX15" fmla="*/ 5895975 w 6515100"/>
                <a:gd name="connsiteY15" fmla="*/ 1647826 h 1914526"/>
                <a:gd name="connsiteX16" fmla="*/ 5781675 w 6515100"/>
                <a:gd name="connsiteY16" fmla="*/ 1600201 h 1914526"/>
                <a:gd name="connsiteX17" fmla="*/ 5781675 w 6515100"/>
                <a:gd name="connsiteY17" fmla="*/ 1600201 h 1914526"/>
                <a:gd name="connsiteX18" fmla="*/ 5695950 w 6515100"/>
                <a:gd name="connsiteY18" fmla="*/ 1571626 h 1914526"/>
                <a:gd name="connsiteX19" fmla="*/ 5610225 w 6515100"/>
                <a:gd name="connsiteY19" fmla="*/ 1524001 h 1914526"/>
                <a:gd name="connsiteX20" fmla="*/ 5534025 w 6515100"/>
                <a:gd name="connsiteY20" fmla="*/ 1466851 h 1914526"/>
                <a:gd name="connsiteX21" fmla="*/ 5495925 w 6515100"/>
                <a:gd name="connsiteY21" fmla="*/ 1457326 h 1914526"/>
                <a:gd name="connsiteX22" fmla="*/ 5419725 w 6515100"/>
                <a:gd name="connsiteY22" fmla="*/ 1409701 h 1914526"/>
                <a:gd name="connsiteX23" fmla="*/ 5391150 w 6515100"/>
                <a:gd name="connsiteY23" fmla="*/ 1381126 h 1914526"/>
                <a:gd name="connsiteX24" fmla="*/ 5343525 w 6515100"/>
                <a:gd name="connsiteY24" fmla="*/ 1362076 h 1914526"/>
                <a:gd name="connsiteX25" fmla="*/ 5257800 w 6515100"/>
                <a:gd name="connsiteY25" fmla="*/ 1343026 h 1914526"/>
                <a:gd name="connsiteX26" fmla="*/ 5181600 w 6515100"/>
                <a:gd name="connsiteY26" fmla="*/ 1314451 h 1914526"/>
                <a:gd name="connsiteX27" fmla="*/ 5105400 w 6515100"/>
                <a:gd name="connsiteY27" fmla="*/ 1295401 h 1914526"/>
                <a:gd name="connsiteX28" fmla="*/ 5038725 w 6515100"/>
                <a:gd name="connsiteY28" fmla="*/ 1266826 h 1914526"/>
                <a:gd name="connsiteX29" fmla="*/ 4962525 w 6515100"/>
                <a:gd name="connsiteY29" fmla="*/ 1247776 h 1914526"/>
                <a:gd name="connsiteX30" fmla="*/ 4933950 w 6515100"/>
                <a:gd name="connsiteY30" fmla="*/ 1219201 h 1914526"/>
                <a:gd name="connsiteX31" fmla="*/ 4895850 w 6515100"/>
                <a:gd name="connsiteY31" fmla="*/ 1209676 h 1914526"/>
                <a:gd name="connsiteX32" fmla="*/ 4867275 w 6515100"/>
                <a:gd name="connsiteY32" fmla="*/ 1200151 h 1914526"/>
                <a:gd name="connsiteX33" fmla="*/ 4819650 w 6515100"/>
                <a:gd name="connsiteY33" fmla="*/ 1171576 h 1914526"/>
                <a:gd name="connsiteX34" fmla="*/ 4781550 w 6515100"/>
                <a:gd name="connsiteY34" fmla="*/ 1162051 h 1914526"/>
                <a:gd name="connsiteX35" fmla="*/ 4695825 w 6515100"/>
                <a:gd name="connsiteY35" fmla="*/ 1143001 h 1914526"/>
                <a:gd name="connsiteX36" fmla="*/ 4572000 w 6515100"/>
                <a:gd name="connsiteY36" fmla="*/ 1114426 h 1914526"/>
                <a:gd name="connsiteX37" fmla="*/ 4543425 w 6515100"/>
                <a:gd name="connsiteY37" fmla="*/ 1095376 h 1914526"/>
                <a:gd name="connsiteX38" fmla="*/ 4448175 w 6515100"/>
                <a:gd name="connsiteY38" fmla="*/ 1066801 h 1914526"/>
                <a:gd name="connsiteX39" fmla="*/ 4333875 w 6515100"/>
                <a:gd name="connsiteY39" fmla="*/ 1038226 h 1914526"/>
                <a:gd name="connsiteX40" fmla="*/ 4219575 w 6515100"/>
                <a:gd name="connsiteY40" fmla="*/ 1000126 h 1914526"/>
                <a:gd name="connsiteX41" fmla="*/ 4133850 w 6515100"/>
                <a:gd name="connsiteY41" fmla="*/ 981076 h 1914526"/>
                <a:gd name="connsiteX42" fmla="*/ 4010025 w 6515100"/>
                <a:gd name="connsiteY42" fmla="*/ 942976 h 1914526"/>
                <a:gd name="connsiteX43" fmla="*/ 3962400 w 6515100"/>
                <a:gd name="connsiteY43" fmla="*/ 923926 h 1914526"/>
                <a:gd name="connsiteX44" fmla="*/ 3838575 w 6515100"/>
                <a:gd name="connsiteY44" fmla="*/ 895351 h 1914526"/>
                <a:gd name="connsiteX45" fmla="*/ 3714750 w 6515100"/>
                <a:gd name="connsiteY45" fmla="*/ 857251 h 1914526"/>
                <a:gd name="connsiteX46" fmla="*/ 3638550 w 6515100"/>
                <a:gd name="connsiteY46" fmla="*/ 847726 h 1914526"/>
                <a:gd name="connsiteX47" fmla="*/ 3505200 w 6515100"/>
                <a:gd name="connsiteY47" fmla="*/ 800101 h 1914526"/>
                <a:gd name="connsiteX48" fmla="*/ 3409950 w 6515100"/>
                <a:gd name="connsiteY48" fmla="*/ 781051 h 1914526"/>
                <a:gd name="connsiteX49" fmla="*/ 3371850 w 6515100"/>
                <a:gd name="connsiteY49" fmla="*/ 762001 h 1914526"/>
                <a:gd name="connsiteX50" fmla="*/ 3324225 w 6515100"/>
                <a:gd name="connsiteY50" fmla="*/ 752476 h 1914526"/>
                <a:gd name="connsiteX51" fmla="*/ 3200400 w 6515100"/>
                <a:gd name="connsiteY51" fmla="*/ 723901 h 1914526"/>
                <a:gd name="connsiteX52" fmla="*/ 3171825 w 6515100"/>
                <a:gd name="connsiteY52" fmla="*/ 704851 h 1914526"/>
                <a:gd name="connsiteX53" fmla="*/ 3133725 w 6515100"/>
                <a:gd name="connsiteY53" fmla="*/ 695326 h 1914526"/>
                <a:gd name="connsiteX54" fmla="*/ 3048000 w 6515100"/>
                <a:gd name="connsiteY54" fmla="*/ 676276 h 1914526"/>
                <a:gd name="connsiteX55" fmla="*/ 2981325 w 6515100"/>
                <a:gd name="connsiteY55" fmla="*/ 647701 h 1914526"/>
                <a:gd name="connsiteX56" fmla="*/ 2905125 w 6515100"/>
                <a:gd name="connsiteY56" fmla="*/ 628651 h 1914526"/>
                <a:gd name="connsiteX57" fmla="*/ 2857500 w 6515100"/>
                <a:gd name="connsiteY57" fmla="*/ 609601 h 1914526"/>
                <a:gd name="connsiteX58" fmla="*/ 2790825 w 6515100"/>
                <a:gd name="connsiteY58" fmla="*/ 600076 h 1914526"/>
                <a:gd name="connsiteX59" fmla="*/ 2752725 w 6515100"/>
                <a:gd name="connsiteY59" fmla="*/ 590551 h 1914526"/>
                <a:gd name="connsiteX60" fmla="*/ 2695575 w 6515100"/>
                <a:gd name="connsiteY60" fmla="*/ 581026 h 1914526"/>
                <a:gd name="connsiteX61" fmla="*/ 2638425 w 6515100"/>
                <a:gd name="connsiteY61" fmla="*/ 561976 h 1914526"/>
                <a:gd name="connsiteX62" fmla="*/ 2476500 w 6515100"/>
                <a:gd name="connsiteY62" fmla="*/ 514351 h 1914526"/>
                <a:gd name="connsiteX63" fmla="*/ 2419350 w 6515100"/>
                <a:gd name="connsiteY63" fmla="*/ 495301 h 1914526"/>
                <a:gd name="connsiteX64" fmla="*/ 2371725 w 6515100"/>
                <a:gd name="connsiteY64" fmla="*/ 485776 h 1914526"/>
                <a:gd name="connsiteX65" fmla="*/ 2324100 w 6515100"/>
                <a:gd name="connsiteY65" fmla="*/ 466726 h 1914526"/>
                <a:gd name="connsiteX66" fmla="*/ 2209800 w 6515100"/>
                <a:gd name="connsiteY66" fmla="*/ 438151 h 1914526"/>
                <a:gd name="connsiteX67" fmla="*/ 2143125 w 6515100"/>
                <a:gd name="connsiteY67" fmla="*/ 409576 h 1914526"/>
                <a:gd name="connsiteX68" fmla="*/ 2047875 w 6515100"/>
                <a:gd name="connsiteY68" fmla="*/ 400051 h 1914526"/>
                <a:gd name="connsiteX69" fmla="*/ 2019300 w 6515100"/>
                <a:gd name="connsiteY69" fmla="*/ 381001 h 1914526"/>
                <a:gd name="connsiteX70" fmla="*/ 1981200 w 6515100"/>
                <a:gd name="connsiteY70" fmla="*/ 371476 h 1914526"/>
                <a:gd name="connsiteX71" fmla="*/ 1809750 w 6515100"/>
                <a:gd name="connsiteY71" fmla="*/ 342901 h 1914526"/>
                <a:gd name="connsiteX72" fmla="*/ 1676400 w 6515100"/>
                <a:gd name="connsiteY72" fmla="*/ 323851 h 1914526"/>
                <a:gd name="connsiteX73" fmla="*/ 1638300 w 6515100"/>
                <a:gd name="connsiteY73" fmla="*/ 314326 h 1914526"/>
                <a:gd name="connsiteX74" fmla="*/ 1590675 w 6515100"/>
                <a:gd name="connsiteY74" fmla="*/ 295276 h 1914526"/>
                <a:gd name="connsiteX75" fmla="*/ 1504950 w 6515100"/>
                <a:gd name="connsiteY75" fmla="*/ 285751 h 1914526"/>
                <a:gd name="connsiteX76" fmla="*/ 1390650 w 6515100"/>
                <a:gd name="connsiteY76" fmla="*/ 257176 h 1914526"/>
                <a:gd name="connsiteX77" fmla="*/ 1266825 w 6515100"/>
                <a:gd name="connsiteY77" fmla="*/ 238126 h 1914526"/>
                <a:gd name="connsiteX78" fmla="*/ 1171575 w 6515100"/>
                <a:gd name="connsiteY78" fmla="*/ 209551 h 1914526"/>
                <a:gd name="connsiteX79" fmla="*/ 1009650 w 6515100"/>
                <a:gd name="connsiteY79" fmla="*/ 190501 h 1914526"/>
                <a:gd name="connsiteX80" fmla="*/ 952500 w 6515100"/>
                <a:gd name="connsiteY80" fmla="*/ 180976 h 1914526"/>
                <a:gd name="connsiteX81" fmla="*/ 895350 w 6515100"/>
                <a:gd name="connsiteY81" fmla="*/ 161926 h 1914526"/>
                <a:gd name="connsiteX82" fmla="*/ 866775 w 6515100"/>
                <a:gd name="connsiteY82" fmla="*/ 152401 h 1914526"/>
                <a:gd name="connsiteX83" fmla="*/ 828675 w 6515100"/>
                <a:gd name="connsiteY83" fmla="*/ 133351 h 1914526"/>
                <a:gd name="connsiteX84" fmla="*/ 685800 w 6515100"/>
                <a:gd name="connsiteY84" fmla="*/ 114301 h 1914526"/>
                <a:gd name="connsiteX85" fmla="*/ 561975 w 6515100"/>
                <a:gd name="connsiteY85" fmla="*/ 85726 h 1914526"/>
                <a:gd name="connsiteX86" fmla="*/ 342900 w 6515100"/>
                <a:gd name="connsiteY86" fmla="*/ 57151 h 1914526"/>
                <a:gd name="connsiteX87" fmla="*/ 295275 w 6515100"/>
                <a:gd name="connsiteY87" fmla="*/ 47626 h 1914526"/>
                <a:gd name="connsiteX88" fmla="*/ 200025 w 6515100"/>
                <a:gd name="connsiteY88" fmla="*/ 38101 h 1914526"/>
                <a:gd name="connsiteX89" fmla="*/ 171450 w 6515100"/>
                <a:gd name="connsiteY89" fmla="*/ 28576 h 1914526"/>
                <a:gd name="connsiteX90" fmla="*/ 95250 w 6515100"/>
                <a:gd name="connsiteY90" fmla="*/ 9526 h 1914526"/>
                <a:gd name="connsiteX91" fmla="*/ 0 w 6515100"/>
                <a:gd name="connsiteY91" fmla="*/ 1 h 191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515100" h="1914526">
                  <a:moveTo>
                    <a:pt x="6515100" y="1914526"/>
                  </a:moveTo>
                  <a:cubicBezTo>
                    <a:pt x="6492875" y="1911351"/>
                    <a:pt x="6470085" y="1910908"/>
                    <a:pt x="6448425" y="1905001"/>
                  </a:cubicBezTo>
                  <a:cubicBezTo>
                    <a:pt x="6434726" y="1901265"/>
                    <a:pt x="6423300" y="1891718"/>
                    <a:pt x="6410325" y="1885951"/>
                  </a:cubicBezTo>
                  <a:cubicBezTo>
                    <a:pt x="6394701" y="1879007"/>
                    <a:pt x="6378324" y="1873845"/>
                    <a:pt x="6362700" y="1866901"/>
                  </a:cubicBezTo>
                  <a:cubicBezTo>
                    <a:pt x="6349725" y="1861134"/>
                    <a:pt x="6337651" y="1853444"/>
                    <a:pt x="6324600" y="1847851"/>
                  </a:cubicBezTo>
                  <a:cubicBezTo>
                    <a:pt x="6315372" y="1843896"/>
                    <a:pt x="6305005" y="1842816"/>
                    <a:pt x="6296025" y="1838326"/>
                  </a:cubicBezTo>
                  <a:cubicBezTo>
                    <a:pt x="6285786" y="1833206"/>
                    <a:pt x="6277689" y="1824396"/>
                    <a:pt x="6267450" y="1819276"/>
                  </a:cubicBezTo>
                  <a:cubicBezTo>
                    <a:pt x="6258470" y="1814786"/>
                    <a:pt x="6248103" y="1813706"/>
                    <a:pt x="6238875" y="1809751"/>
                  </a:cubicBezTo>
                  <a:cubicBezTo>
                    <a:pt x="6225824" y="1804158"/>
                    <a:pt x="6212816" y="1798226"/>
                    <a:pt x="6200775" y="1790701"/>
                  </a:cubicBezTo>
                  <a:cubicBezTo>
                    <a:pt x="6187313" y="1782287"/>
                    <a:pt x="6177415" y="1768022"/>
                    <a:pt x="6162675" y="1762126"/>
                  </a:cubicBezTo>
                  <a:cubicBezTo>
                    <a:pt x="6144744" y="1754953"/>
                    <a:pt x="6124575" y="1755776"/>
                    <a:pt x="6105525" y="1752601"/>
                  </a:cubicBezTo>
                  <a:cubicBezTo>
                    <a:pt x="6028407" y="1701189"/>
                    <a:pt x="6131111" y="1765031"/>
                    <a:pt x="6038850" y="1724026"/>
                  </a:cubicBezTo>
                  <a:cubicBezTo>
                    <a:pt x="6021932" y="1716507"/>
                    <a:pt x="6007409" y="1704442"/>
                    <a:pt x="5991225" y="1695451"/>
                  </a:cubicBezTo>
                  <a:cubicBezTo>
                    <a:pt x="5978813" y="1688555"/>
                    <a:pt x="5966176" y="1681994"/>
                    <a:pt x="5953125" y="1676401"/>
                  </a:cubicBezTo>
                  <a:cubicBezTo>
                    <a:pt x="5943897" y="1672446"/>
                    <a:pt x="5933530" y="1671366"/>
                    <a:pt x="5924550" y="1666876"/>
                  </a:cubicBezTo>
                  <a:cubicBezTo>
                    <a:pt x="5914311" y="1661756"/>
                    <a:pt x="5906349" y="1652667"/>
                    <a:pt x="5895975" y="1647826"/>
                  </a:cubicBezTo>
                  <a:cubicBezTo>
                    <a:pt x="5858572" y="1630371"/>
                    <a:pt x="5819775" y="1616076"/>
                    <a:pt x="5781675" y="1600201"/>
                  </a:cubicBezTo>
                  <a:lnTo>
                    <a:pt x="5781675" y="1600201"/>
                  </a:lnTo>
                  <a:cubicBezTo>
                    <a:pt x="5753100" y="1590676"/>
                    <a:pt x="5721012" y="1588334"/>
                    <a:pt x="5695950" y="1571626"/>
                  </a:cubicBezTo>
                  <a:cubicBezTo>
                    <a:pt x="5630446" y="1527957"/>
                    <a:pt x="5660520" y="1540766"/>
                    <a:pt x="5610225" y="1524001"/>
                  </a:cubicBezTo>
                  <a:cubicBezTo>
                    <a:pt x="5605447" y="1520179"/>
                    <a:pt x="5550355" y="1473850"/>
                    <a:pt x="5534025" y="1466851"/>
                  </a:cubicBezTo>
                  <a:cubicBezTo>
                    <a:pt x="5521993" y="1461694"/>
                    <a:pt x="5508625" y="1460501"/>
                    <a:pt x="5495925" y="1457326"/>
                  </a:cubicBezTo>
                  <a:cubicBezTo>
                    <a:pt x="5470525" y="1441451"/>
                    <a:pt x="5440905" y="1430881"/>
                    <a:pt x="5419725" y="1409701"/>
                  </a:cubicBezTo>
                  <a:cubicBezTo>
                    <a:pt x="5410200" y="1400176"/>
                    <a:pt x="5402573" y="1388265"/>
                    <a:pt x="5391150" y="1381126"/>
                  </a:cubicBezTo>
                  <a:cubicBezTo>
                    <a:pt x="5376651" y="1372064"/>
                    <a:pt x="5359745" y="1367483"/>
                    <a:pt x="5343525" y="1362076"/>
                  </a:cubicBezTo>
                  <a:cubicBezTo>
                    <a:pt x="5320296" y="1354333"/>
                    <a:pt x="5280448" y="1348059"/>
                    <a:pt x="5257800" y="1343026"/>
                  </a:cubicBezTo>
                  <a:cubicBezTo>
                    <a:pt x="5197012" y="1329518"/>
                    <a:pt x="5241076" y="1339941"/>
                    <a:pt x="5181600" y="1314451"/>
                  </a:cubicBezTo>
                  <a:cubicBezTo>
                    <a:pt x="5155972" y="1303468"/>
                    <a:pt x="5133353" y="1300992"/>
                    <a:pt x="5105400" y="1295401"/>
                  </a:cubicBezTo>
                  <a:cubicBezTo>
                    <a:pt x="5074176" y="1279789"/>
                    <a:pt x="5069558" y="1275235"/>
                    <a:pt x="5038725" y="1266826"/>
                  </a:cubicBezTo>
                  <a:cubicBezTo>
                    <a:pt x="5013466" y="1259937"/>
                    <a:pt x="4962525" y="1247776"/>
                    <a:pt x="4962525" y="1247776"/>
                  </a:cubicBezTo>
                  <a:cubicBezTo>
                    <a:pt x="4953000" y="1238251"/>
                    <a:pt x="4945646" y="1225884"/>
                    <a:pt x="4933950" y="1219201"/>
                  </a:cubicBezTo>
                  <a:cubicBezTo>
                    <a:pt x="4922584" y="1212706"/>
                    <a:pt x="4908437" y="1213272"/>
                    <a:pt x="4895850" y="1209676"/>
                  </a:cubicBezTo>
                  <a:cubicBezTo>
                    <a:pt x="4886196" y="1206918"/>
                    <a:pt x="4876255" y="1204641"/>
                    <a:pt x="4867275" y="1200151"/>
                  </a:cubicBezTo>
                  <a:cubicBezTo>
                    <a:pt x="4850716" y="1191872"/>
                    <a:pt x="4836568" y="1179095"/>
                    <a:pt x="4819650" y="1171576"/>
                  </a:cubicBezTo>
                  <a:cubicBezTo>
                    <a:pt x="4807687" y="1166259"/>
                    <a:pt x="4794306" y="1164995"/>
                    <a:pt x="4781550" y="1162051"/>
                  </a:cubicBezTo>
                  <a:lnTo>
                    <a:pt x="4695825" y="1143001"/>
                  </a:lnTo>
                  <a:cubicBezTo>
                    <a:pt x="4565625" y="1112366"/>
                    <a:pt x="4668977" y="1133821"/>
                    <a:pt x="4572000" y="1114426"/>
                  </a:cubicBezTo>
                  <a:cubicBezTo>
                    <a:pt x="4562475" y="1108076"/>
                    <a:pt x="4553886" y="1100025"/>
                    <a:pt x="4543425" y="1095376"/>
                  </a:cubicBezTo>
                  <a:cubicBezTo>
                    <a:pt x="4496797" y="1074652"/>
                    <a:pt x="4490800" y="1079589"/>
                    <a:pt x="4448175" y="1066801"/>
                  </a:cubicBezTo>
                  <a:cubicBezTo>
                    <a:pt x="4320874" y="1028611"/>
                    <a:pt x="4460680" y="1063587"/>
                    <a:pt x="4333875" y="1038226"/>
                  </a:cubicBezTo>
                  <a:cubicBezTo>
                    <a:pt x="4280274" y="1027506"/>
                    <a:pt x="4285618" y="1022140"/>
                    <a:pt x="4219575" y="1000126"/>
                  </a:cubicBezTo>
                  <a:cubicBezTo>
                    <a:pt x="4199398" y="993400"/>
                    <a:pt x="4152723" y="984851"/>
                    <a:pt x="4133850" y="981076"/>
                  </a:cubicBezTo>
                  <a:cubicBezTo>
                    <a:pt x="3980405" y="915314"/>
                    <a:pt x="4146152" y="980101"/>
                    <a:pt x="4010025" y="942976"/>
                  </a:cubicBezTo>
                  <a:cubicBezTo>
                    <a:pt x="3993530" y="938477"/>
                    <a:pt x="3978620" y="929333"/>
                    <a:pt x="3962400" y="923926"/>
                  </a:cubicBezTo>
                  <a:cubicBezTo>
                    <a:pt x="3883678" y="897685"/>
                    <a:pt x="3913075" y="910251"/>
                    <a:pt x="3838575" y="895351"/>
                  </a:cubicBezTo>
                  <a:cubicBezTo>
                    <a:pt x="3748140" y="877264"/>
                    <a:pt x="3866076" y="892857"/>
                    <a:pt x="3714750" y="857251"/>
                  </a:cubicBezTo>
                  <a:cubicBezTo>
                    <a:pt x="3689833" y="851388"/>
                    <a:pt x="3663950" y="850901"/>
                    <a:pt x="3638550" y="847726"/>
                  </a:cubicBezTo>
                  <a:cubicBezTo>
                    <a:pt x="3579033" y="823919"/>
                    <a:pt x="3578827" y="822756"/>
                    <a:pt x="3505200" y="800101"/>
                  </a:cubicBezTo>
                  <a:cubicBezTo>
                    <a:pt x="3471615" y="789767"/>
                    <a:pt x="3445711" y="787011"/>
                    <a:pt x="3409950" y="781051"/>
                  </a:cubicBezTo>
                  <a:cubicBezTo>
                    <a:pt x="3397250" y="774701"/>
                    <a:pt x="3385320" y="766491"/>
                    <a:pt x="3371850" y="762001"/>
                  </a:cubicBezTo>
                  <a:cubicBezTo>
                    <a:pt x="3356491" y="756881"/>
                    <a:pt x="3340000" y="756116"/>
                    <a:pt x="3324225" y="752476"/>
                  </a:cubicBezTo>
                  <a:cubicBezTo>
                    <a:pt x="3174878" y="718011"/>
                    <a:pt x="3309217" y="745664"/>
                    <a:pt x="3200400" y="723901"/>
                  </a:cubicBezTo>
                  <a:cubicBezTo>
                    <a:pt x="3190875" y="717551"/>
                    <a:pt x="3182347" y="709360"/>
                    <a:pt x="3171825" y="704851"/>
                  </a:cubicBezTo>
                  <a:cubicBezTo>
                    <a:pt x="3159793" y="699694"/>
                    <a:pt x="3146504" y="698166"/>
                    <a:pt x="3133725" y="695326"/>
                  </a:cubicBezTo>
                  <a:cubicBezTo>
                    <a:pt x="3117233" y="691661"/>
                    <a:pt x="3066252" y="682913"/>
                    <a:pt x="3048000" y="676276"/>
                  </a:cubicBezTo>
                  <a:cubicBezTo>
                    <a:pt x="3025276" y="668013"/>
                    <a:pt x="3004264" y="655347"/>
                    <a:pt x="2981325" y="647701"/>
                  </a:cubicBezTo>
                  <a:cubicBezTo>
                    <a:pt x="2956487" y="639422"/>
                    <a:pt x="2929434" y="638375"/>
                    <a:pt x="2905125" y="628651"/>
                  </a:cubicBezTo>
                  <a:cubicBezTo>
                    <a:pt x="2889250" y="622301"/>
                    <a:pt x="2874087" y="613748"/>
                    <a:pt x="2857500" y="609601"/>
                  </a:cubicBezTo>
                  <a:cubicBezTo>
                    <a:pt x="2835720" y="604156"/>
                    <a:pt x="2812914" y="604092"/>
                    <a:pt x="2790825" y="600076"/>
                  </a:cubicBezTo>
                  <a:cubicBezTo>
                    <a:pt x="2777945" y="597734"/>
                    <a:pt x="2765562" y="593118"/>
                    <a:pt x="2752725" y="590551"/>
                  </a:cubicBezTo>
                  <a:cubicBezTo>
                    <a:pt x="2733787" y="586763"/>
                    <a:pt x="2714311" y="585710"/>
                    <a:pt x="2695575" y="581026"/>
                  </a:cubicBezTo>
                  <a:cubicBezTo>
                    <a:pt x="2676094" y="576156"/>
                    <a:pt x="2657733" y="567493"/>
                    <a:pt x="2638425" y="561976"/>
                  </a:cubicBezTo>
                  <a:cubicBezTo>
                    <a:pt x="2453938" y="509265"/>
                    <a:pt x="2678024" y="581526"/>
                    <a:pt x="2476500" y="514351"/>
                  </a:cubicBezTo>
                  <a:cubicBezTo>
                    <a:pt x="2457450" y="508001"/>
                    <a:pt x="2439041" y="499239"/>
                    <a:pt x="2419350" y="495301"/>
                  </a:cubicBezTo>
                  <a:cubicBezTo>
                    <a:pt x="2403475" y="492126"/>
                    <a:pt x="2387232" y="490428"/>
                    <a:pt x="2371725" y="485776"/>
                  </a:cubicBezTo>
                  <a:cubicBezTo>
                    <a:pt x="2355348" y="480863"/>
                    <a:pt x="2340503" y="471550"/>
                    <a:pt x="2324100" y="466726"/>
                  </a:cubicBezTo>
                  <a:cubicBezTo>
                    <a:pt x="2286423" y="455645"/>
                    <a:pt x="2244926" y="455714"/>
                    <a:pt x="2209800" y="438151"/>
                  </a:cubicBezTo>
                  <a:cubicBezTo>
                    <a:pt x="2193551" y="430027"/>
                    <a:pt x="2163369" y="412690"/>
                    <a:pt x="2143125" y="409576"/>
                  </a:cubicBezTo>
                  <a:cubicBezTo>
                    <a:pt x="2111588" y="404724"/>
                    <a:pt x="2079625" y="403226"/>
                    <a:pt x="2047875" y="400051"/>
                  </a:cubicBezTo>
                  <a:cubicBezTo>
                    <a:pt x="2038350" y="393701"/>
                    <a:pt x="2029822" y="385510"/>
                    <a:pt x="2019300" y="381001"/>
                  </a:cubicBezTo>
                  <a:cubicBezTo>
                    <a:pt x="2007268" y="375844"/>
                    <a:pt x="1994000" y="374219"/>
                    <a:pt x="1981200" y="371476"/>
                  </a:cubicBezTo>
                  <a:cubicBezTo>
                    <a:pt x="1862931" y="346133"/>
                    <a:pt x="1916433" y="357449"/>
                    <a:pt x="1809750" y="342901"/>
                  </a:cubicBezTo>
                  <a:cubicBezTo>
                    <a:pt x="1765260" y="336834"/>
                    <a:pt x="1719961" y="334741"/>
                    <a:pt x="1676400" y="323851"/>
                  </a:cubicBezTo>
                  <a:cubicBezTo>
                    <a:pt x="1663700" y="320676"/>
                    <a:pt x="1650719" y="318466"/>
                    <a:pt x="1638300" y="314326"/>
                  </a:cubicBezTo>
                  <a:cubicBezTo>
                    <a:pt x="1622080" y="308919"/>
                    <a:pt x="1607393" y="298859"/>
                    <a:pt x="1590675" y="295276"/>
                  </a:cubicBezTo>
                  <a:cubicBezTo>
                    <a:pt x="1562562" y="289252"/>
                    <a:pt x="1533525" y="288926"/>
                    <a:pt x="1504950" y="285751"/>
                  </a:cubicBezTo>
                  <a:cubicBezTo>
                    <a:pt x="1466850" y="276226"/>
                    <a:pt x="1429528" y="262730"/>
                    <a:pt x="1390650" y="257176"/>
                  </a:cubicBezTo>
                  <a:cubicBezTo>
                    <a:pt x="1376551" y="255162"/>
                    <a:pt x="1284446" y="242531"/>
                    <a:pt x="1266825" y="238126"/>
                  </a:cubicBezTo>
                  <a:cubicBezTo>
                    <a:pt x="1216012" y="225423"/>
                    <a:pt x="1216928" y="217110"/>
                    <a:pt x="1171575" y="209551"/>
                  </a:cubicBezTo>
                  <a:cubicBezTo>
                    <a:pt x="1131774" y="202918"/>
                    <a:pt x="1047890" y="195600"/>
                    <a:pt x="1009650" y="190501"/>
                  </a:cubicBezTo>
                  <a:cubicBezTo>
                    <a:pt x="990507" y="187949"/>
                    <a:pt x="971236" y="185660"/>
                    <a:pt x="952500" y="180976"/>
                  </a:cubicBezTo>
                  <a:cubicBezTo>
                    <a:pt x="933019" y="176106"/>
                    <a:pt x="914400" y="168276"/>
                    <a:pt x="895350" y="161926"/>
                  </a:cubicBezTo>
                  <a:cubicBezTo>
                    <a:pt x="885825" y="158751"/>
                    <a:pt x="875755" y="156891"/>
                    <a:pt x="866775" y="152401"/>
                  </a:cubicBezTo>
                  <a:cubicBezTo>
                    <a:pt x="854075" y="146051"/>
                    <a:pt x="842374" y="137087"/>
                    <a:pt x="828675" y="133351"/>
                  </a:cubicBezTo>
                  <a:cubicBezTo>
                    <a:pt x="814623" y="129519"/>
                    <a:pt x="695385" y="115992"/>
                    <a:pt x="685800" y="114301"/>
                  </a:cubicBezTo>
                  <a:cubicBezTo>
                    <a:pt x="462857" y="74958"/>
                    <a:pt x="684124" y="110156"/>
                    <a:pt x="561975" y="85726"/>
                  </a:cubicBezTo>
                  <a:cubicBezTo>
                    <a:pt x="490305" y="71392"/>
                    <a:pt x="414011" y="66848"/>
                    <a:pt x="342900" y="57151"/>
                  </a:cubicBezTo>
                  <a:cubicBezTo>
                    <a:pt x="326859" y="54964"/>
                    <a:pt x="311322" y="49766"/>
                    <a:pt x="295275" y="47626"/>
                  </a:cubicBezTo>
                  <a:cubicBezTo>
                    <a:pt x="263647" y="43409"/>
                    <a:pt x="231775" y="41276"/>
                    <a:pt x="200025" y="38101"/>
                  </a:cubicBezTo>
                  <a:cubicBezTo>
                    <a:pt x="190500" y="34926"/>
                    <a:pt x="181136" y="31218"/>
                    <a:pt x="171450" y="28576"/>
                  </a:cubicBezTo>
                  <a:cubicBezTo>
                    <a:pt x="146191" y="21687"/>
                    <a:pt x="121033" y="14076"/>
                    <a:pt x="95250" y="9526"/>
                  </a:cubicBezTo>
                  <a:cubicBezTo>
                    <a:pt x="39288" y="-350"/>
                    <a:pt x="34641" y="1"/>
                    <a:pt x="0" y="1"/>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476875" y="3181340"/>
              <a:ext cx="514350" cy="133360"/>
              <a:chOff x="5476875" y="3181340"/>
              <a:chExt cx="514350" cy="133360"/>
            </a:xfrm>
          </p:grpSpPr>
          <p:cxnSp>
            <p:nvCxnSpPr>
              <p:cNvPr id="14" name="Straight Connector 13"/>
              <p:cNvCxnSpPr/>
              <p:nvPr/>
            </p:nvCxnSpPr>
            <p:spPr>
              <a:xfrm>
                <a:off x="5476875" y="3209925"/>
                <a:ext cx="514350" cy="1047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481638" y="3181340"/>
                <a:ext cx="219075" cy="19060"/>
              </a:xfrm>
              <a:custGeom>
                <a:avLst/>
                <a:gdLst>
                  <a:gd name="connsiteX0" fmla="*/ 0 w 219075"/>
                  <a:gd name="connsiteY0" fmla="*/ 19060 h 19060"/>
                  <a:gd name="connsiteX1" fmla="*/ 176212 w 219075"/>
                  <a:gd name="connsiteY1" fmla="*/ 14298 h 19060"/>
                  <a:gd name="connsiteX2" fmla="*/ 195262 w 219075"/>
                  <a:gd name="connsiteY2" fmla="*/ 9535 h 19060"/>
                  <a:gd name="connsiteX3" fmla="*/ 219075 w 219075"/>
                  <a:gd name="connsiteY3" fmla="*/ 10 h 19060"/>
                </a:gdLst>
                <a:ahLst/>
                <a:cxnLst>
                  <a:cxn ang="0">
                    <a:pos x="connsiteX0" y="connsiteY0"/>
                  </a:cxn>
                  <a:cxn ang="0">
                    <a:pos x="connsiteX1" y="connsiteY1"/>
                  </a:cxn>
                  <a:cxn ang="0">
                    <a:pos x="connsiteX2" y="connsiteY2"/>
                  </a:cxn>
                  <a:cxn ang="0">
                    <a:pos x="connsiteX3" y="connsiteY3"/>
                  </a:cxn>
                </a:cxnLst>
                <a:rect l="l" t="t" r="r" b="b"/>
                <a:pathLst>
                  <a:path w="219075" h="19060">
                    <a:moveTo>
                      <a:pt x="0" y="19060"/>
                    </a:moveTo>
                    <a:cubicBezTo>
                      <a:pt x="58737" y="17473"/>
                      <a:pt x="117523" y="17161"/>
                      <a:pt x="176212" y="14298"/>
                    </a:cubicBezTo>
                    <a:cubicBezTo>
                      <a:pt x="182750" y="13979"/>
                      <a:pt x="189133" y="11833"/>
                      <a:pt x="195262" y="9535"/>
                    </a:cubicBezTo>
                    <a:cubicBezTo>
                      <a:pt x="222554" y="-700"/>
                      <a:pt x="205687" y="10"/>
                      <a:pt x="219075" y="10"/>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TextBox 16"/>
          <p:cNvSpPr txBox="1"/>
          <p:nvPr/>
        </p:nvSpPr>
        <p:spPr>
          <a:xfrm rot="19648763">
            <a:off x="8070095" y="4487546"/>
            <a:ext cx="2788584" cy="369332"/>
          </a:xfrm>
          <a:prstGeom prst="rect">
            <a:avLst/>
          </a:prstGeom>
          <a:noFill/>
        </p:spPr>
        <p:txBody>
          <a:bodyPr wrap="square" rtlCol="0">
            <a:spAutoFit/>
          </a:bodyPr>
          <a:lstStyle/>
          <a:p>
            <a:r>
              <a:rPr lang="en-US" dirty="0" smtClean="0">
                <a:solidFill>
                  <a:schemeClr val="bg1"/>
                </a:solidFill>
              </a:rPr>
              <a:t>Garnet Hill syncline</a:t>
            </a:r>
          </a:p>
        </p:txBody>
      </p:sp>
      <p:sp>
        <p:nvSpPr>
          <p:cNvPr id="13" name="Rectangle 12"/>
          <p:cNvSpPr/>
          <p:nvPr/>
        </p:nvSpPr>
        <p:spPr>
          <a:xfrm>
            <a:off x="5727846" y="2869429"/>
            <a:ext cx="2309199" cy="4659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70760" y="1493520"/>
            <a:ext cx="2590800" cy="338554"/>
          </a:xfrm>
          <a:prstGeom prst="rect">
            <a:avLst/>
          </a:prstGeom>
          <a:noFill/>
        </p:spPr>
        <p:txBody>
          <a:bodyPr wrap="square" rtlCol="0">
            <a:spAutoFit/>
          </a:bodyPr>
          <a:lstStyle/>
          <a:p>
            <a:r>
              <a:rPr lang="en-US" sz="1600" b="1" dirty="0" smtClean="0">
                <a:solidFill>
                  <a:schemeClr val="bg1"/>
                </a:solidFill>
              </a:rPr>
              <a:t>CORNISH NAPPE</a:t>
            </a:r>
            <a:endParaRPr lang="en-US" sz="1600" b="1" dirty="0">
              <a:solidFill>
                <a:schemeClr val="bg1"/>
              </a:solidFill>
            </a:endParaRPr>
          </a:p>
        </p:txBody>
      </p:sp>
      <p:sp>
        <p:nvSpPr>
          <p:cNvPr id="20" name="TextBox 19"/>
          <p:cNvSpPr txBox="1"/>
          <p:nvPr/>
        </p:nvSpPr>
        <p:spPr>
          <a:xfrm>
            <a:off x="6324600" y="1554480"/>
            <a:ext cx="2590800" cy="338554"/>
          </a:xfrm>
          <a:prstGeom prst="rect">
            <a:avLst/>
          </a:prstGeom>
          <a:noFill/>
        </p:spPr>
        <p:txBody>
          <a:bodyPr wrap="square" rtlCol="0">
            <a:spAutoFit/>
          </a:bodyPr>
          <a:lstStyle/>
          <a:p>
            <a:r>
              <a:rPr lang="en-US" sz="1600" b="1" dirty="0" smtClean="0">
                <a:solidFill>
                  <a:schemeClr val="bg1"/>
                </a:solidFill>
              </a:rPr>
              <a:t>GARNET HILL SYNCLINE</a:t>
            </a:r>
            <a:endParaRPr lang="en-US" sz="1600" b="1" dirty="0">
              <a:solidFill>
                <a:schemeClr val="bg1"/>
              </a:solidFill>
            </a:endParaRPr>
          </a:p>
        </p:txBody>
      </p:sp>
      <p:sp>
        <p:nvSpPr>
          <p:cNvPr id="22" name="TextBox 21"/>
          <p:cNvSpPr txBox="1"/>
          <p:nvPr/>
        </p:nvSpPr>
        <p:spPr>
          <a:xfrm>
            <a:off x="10680460" y="2199077"/>
            <a:ext cx="2590800" cy="584775"/>
          </a:xfrm>
          <a:prstGeom prst="rect">
            <a:avLst/>
          </a:prstGeom>
          <a:noFill/>
        </p:spPr>
        <p:txBody>
          <a:bodyPr wrap="square" rtlCol="0">
            <a:spAutoFit/>
          </a:bodyPr>
          <a:lstStyle/>
          <a:p>
            <a:r>
              <a:rPr lang="en-US" sz="1600" dirty="0" smtClean="0">
                <a:solidFill>
                  <a:schemeClr val="bg1"/>
                </a:solidFill>
              </a:rPr>
              <a:t> </a:t>
            </a:r>
            <a:r>
              <a:rPr lang="en-US" sz="1600" b="1" dirty="0" smtClean="0">
                <a:solidFill>
                  <a:schemeClr val="bg1"/>
                </a:solidFill>
              </a:rPr>
              <a:t>BRONSON HILL </a:t>
            </a:r>
          </a:p>
          <a:p>
            <a:r>
              <a:rPr lang="en-US" sz="1600" b="1" dirty="0" smtClean="0">
                <a:solidFill>
                  <a:schemeClr val="bg1"/>
                </a:solidFill>
              </a:rPr>
              <a:t>           DOME</a:t>
            </a:r>
            <a:endParaRPr lang="en-US" sz="1600" b="1" dirty="0">
              <a:solidFill>
                <a:schemeClr val="bg1"/>
              </a:solidFill>
            </a:endParaRPr>
          </a:p>
        </p:txBody>
      </p:sp>
    </p:spTree>
    <p:extLst>
      <p:ext uri="{BB962C8B-B14F-4D97-AF65-F5344CB8AC3E}">
        <p14:creationId xmlns:p14="http://schemas.microsoft.com/office/powerpoint/2010/main" val="14349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2000" fill="hold"/>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7"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072890" y="-1506975"/>
            <a:ext cx="4046220" cy="8364975"/>
            <a:chOff x="4072890" y="-1506975"/>
            <a:chExt cx="4046220" cy="836497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2890" y="0"/>
              <a:ext cx="4046220" cy="6858000"/>
            </a:xfrm>
            <a:prstGeom prst="rect">
              <a:avLst/>
            </a:prstGeom>
          </p:spPr>
        </p:pic>
        <p:sp>
          <p:nvSpPr>
            <p:cNvPr id="3" name="TextBox 2"/>
            <p:cNvSpPr txBox="1"/>
            <p:nvPr/>
          </p:nvSpPr>
          <p:spPr>
            <a:xfrm rot="18038060">
              <a:off x="4511040" y="2545079"/>
              <a:ext cx="4175760" cy="369332"/>
            </a:xfrm>
            <a:prstGeom prst="rect">
              <a:avLst/>
            </a:prstGeom>
            <a:noFill/>
          </p:spPr>
          <p:txBody>
            <a:bodyPr wrap="square" rtlCol="0">
              <a:spAutoFit/>
            </a:bodyPr>
            <a:lstStyle/>
            <a:p>
              <a:r>
                <a:rPr lang="en-US" b="1" dirty="0" smtClean="0">
                  <a:solidFill>
                    <a:schemeClr val="bg1"/>
                  </a:solidFill>
                </a:rPr>
                <a:t>Garnet Hill Syncline</a:t>
              </a:r>
              <a:endParaRPr lang="en-US" b="1" dirty="0">
                <a:solidFill>
                  <a:schemeClr val="bg1"/>
                </a:solidFill>
              </a:endParaRPr>
            </a:p>
          </p:txBody>
        </p:sp>
        <p:sp>
          <p:nvSpPr>
            <p:cNvPr id="4" name="TextBox 3"/>
            <p:cNvSpPr txBox="1"/>
            <p:nvPr/>
          </p:nvSpPr>
          <p:spPr>
            <a:xfrm rot="18038060">
              <a:off x="4312920" y="396239"/>
              <a:ext cx="4175760" cy="369332"/>
            </a:xfrm>
            <a:prstGeom prst="rect">
              <a:avLst/>
            </a:prstGeom>
            <a:noFill/>
          </p:spPr>
          <p:txBody>
            <a:bodyPr wrap="square" rtlCol="0">
              <a:spAutoFit/>
            </a:bodyPr>
            <a:lstStyle/>
            <a:p>
              <a:r>
                <a:rPr lang="en-US" b="1" dirty="0" smtClean="0">
                  <a:solidFill>
                    <a:schemeClr val="bg1"/>
                  </a:solidFill>
                </a:rPr>
                <a:t>CORNISH    NAPPE</a:t>
              </a:r>
              <a:endParaRPr lang="en-US" b="1" dirty="0">
                <a:solidFill>
                  <a:schemeClr val="bg1"/>
                </a:solidFill>
              </a:endParaRPr>
            </a:p>
          </p:txBody>
        </p:sp>
        <p:sp>
          <p:nvSpPr>
            <p:cNvPr id="5" name="TextBox 4"/>
            <p:cNvSpPr txBox="1"/>
            <p:nvPr/>
          </p:nvSpPr>
          <p:spPr>
            <a:xfrm rot="17636238">
              <a:off x="4907707" y="2717019"/>
              <a:ext cx="4218518" cy="369332"/>
            </a:xfrm>
            <a:prstGeom prst="rect">
              <a:avLst/>
            </a:prstGeom>
            <a:noFill/>
          </p:spPr>
          <p:txBody>
            <a:bodyPr wrap="square" rtlCol="0">
              <a:spAutoFit/>
            </a:bodyPr>
            <a:lstStyle/>
            <a:p>
              <a:r>
                <a:rPr lang="en-US" b="1" dirty="0" smtClean="0">
                  <a:solidFill>
                    <a:schemeClr val="bg1"/>
                  </a:solidFill>
                </a:rPr>
                <a:t>BRONSON    HILL                ANTICLINORIUM</a:t>
              </a:r>
              <a:endParaRPr lang="en-US" b="1" dirty="0">
                <a:solidFill>
                  <a:schemeClr val="bg1"/>
                </a:solidFill>
              </a:endParaRPr>
            </a:p>
          </p:txBody>
        </p:sp>
      </p:grpSp>
      <p:grpSp>
        <p:nvGrpSpPr>
          <p:cNvPr id="7" name="Group 6"/>
          <p:cNvGrpSpPr/>
          <p:nvPr/>
        </p:nvGrpSpPr>
        <p:grpSpPr>
          <a:xfrm>
            <a:off x="4072890" y="-1248723"/>
            <a:ext cx="4046220" cy="8106723"/>
            <a:chOff x="4072890" y="-1248723"/>
            <a:chExt cx="4046220" cy="8106723"/>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2890" y="0"/>
              <a:ext cx="4046220" cy="6858000"/>
            </a:xfrm>
            <a:prstGeom prst="rect">
              <a:avLst/>
            </a:prstGeom>
          </p:spPr>
        </p:pic>
        <p:sp>
          <p:nvSpPr>
            <p:cNvPr id="9" name="TextBox 8"/>
            <p:cNvSpPr txBox="1"/>
            <p:nvPr/>
          </p:nvSpPr>
          <p:spPr>
            <a:xfrm rot="18038060">
              <a:off x="4511040" y="2560468"/>
              <a:ext cx="4175760" cy="338554"/>
            </a:xfrm>
            <a:prstGeom prst="rect">
              <a:avLst/>
            </a:prstGeom>
            <a:noFill/>
          </p:spPr>
          <p:txBody>
            <a:bodyPr wrap="square" rtlCol="0">
              <a:spAutoFit/>
            </a:bodyPr>
            <a:lstStyle/>
            <a:p>
              <a:r>
                <a:rPr lang="en-US" sz="1600" b="1" dirty="0" smtClean="0">
                  <a:solidFill>
                    <a:schemeClr val="bg1"/>
                  </a:solidFill>
                </a:rPr>
                <a:t>Garnet Hill Syncline</a:t>
              </a:r>
              <a:endParaRPr lang="en-US" sz="1600" b="1" dirty="0">
                <a:solidFill>
                  <a:schemeClr val="bg1"/>
                </a:solidFill>
              </a:endParaRPr>
            </a:p>
          </p:txBody>
        </p:sp>
        <p:sp>
          <p:nvSpPr>
            <p:cNvPr id="10" name="TextBox 9"/>
            <p:cNvSpPr txBox="1"/>
            <p:nvPr/>
          </p:nvSpPr>
          <p:spPr>
            <a:xfrm rot="18038060">
              <a:off x="4220640" y="654491"/>
              <a:ext cx="4175760" cy="369332"/>
            </a:xfrm>
            <a:prstGeom prst="rect">
              <a:avLst/>
            </a:prstGeom>
            <a:noFill/>
          </p:spPr>
          <p:txBody>
            <a:bodyPr wrap="square" rtlCol="0">
              <a:spAutoFit/>
            </a:bodyPr>
            <a:lstStyle/>
            <a:p>
              <a:r>
                <a:rPr lang="en-US" b="1" dirty="0" smtClean="0">
                  <a:solidFill>
                    <a:schemeClr val="bg1"/>
                  </a:solidFill>
                </a:rPr>
                <a:t>CORNISH    NAPPE</a:t>
              </a:r>
              <a:endParaRPr lang="en-US" b="1" dirty="0">
                <a:solidFill>
                  <a:schemeClr val="bg1"/>
                </a:solidFill>
              </a:endParaRPr>
            </a:p>
          </p:txBody>
        </p:sp>
        <p:sp>
          <p:nvSpPr>
            <p:cNvPr id="11" name="TextBox 10"/>
            <p:cNvSpPr txBox="1"/>
            <p:nvPr/>
          </p:nvSpPr>
          <p:spPr>
            <a:xfrm rot="18014484">
              <a:off x="5651055" y="3859039"/>
              <a:ext cx="1768283" cy="369332"/>
            </a:xfrm>
            <a:prstGeom prst="rect">
              <a:avLst/>
            </a:prstGeom>
            <a:noFill/>
          </p:spPr>
          <p:txBody>
            <a:bodyPr wrap="square" rtlCol="0">
              <a:spAutoFit/>
            </a:bodyPr>
            <a:lstStyle/>
            <a:p>
              <a:r>
                <a:rPr lang="en-US" b="1" dirty="0" smtClean="0">
                  <a:solidFill>
                    <a:schemeClr val="bg1"/>
                  </a:solidFill>
                </a:rPr>
                <a:t>BRONSON    HILL    </a:t>
              </a:r>
              <a:endParaRPr lang="en-US" b="1" dirty="0">
                <a:solidFill>
                  <a:schemeClr val="bg1"/>
                </a:solidFill>
              </a:endParaRPr>
            </a:p>
          </p:txBody>
        </p:sp>
      </p:grpSp>
      <p:sp>
        <p:nvSpPr>
          <p:cNvPr id="17" name="TextBox 16"/>
          <p:cNvSpPr txBox="1"/>
          <p:nvPr/>
        </p:nvSpPr>
        <p:spPr>
          <a:xfrm rot="17739660">
            <a:off x="3791247" y="2712868"/>
            <a:ext cx="4175760" cy="338554"/>
          </a:xfrm>
          <a:prstGeom prst="rect">
            <a:avLst/>
          </a:prstGeom>
          <a:noFill/>
        </p:spPr>
        <p:txBody>
          <a:bodyPr wrap="square" rtlCol="0">
            <a:spAutoFit/>
          </a:bodyPr>
          <a:lstStyle/>
          <a:p>
            <a:r>
              <a:rPr lang="en-US" sz="1600" b="1" dirty="0" smtClean="0">
                <a:solidFill>
                  <a:schemeClr val="bg1"/>
                </a:solidFill>
              </a:rPr>
              <a:t>Meriden anticline</a:t>
            </a:r>
            <a:endParaRPr lang="en-US" sz="1600" b="1" dirty="0">
              <a:solidFill>
                <a:schemeClr val="bg1"/>
              </a:solidFill>
            </a:endParaRPr>
          </a:p>
        </p:txBody>
      </p:sp>
    </p:spTree>
    <p:extLst>
      <p:ext uri="{BB962C8B-B14F-4D97-AF65-F5344CB8AC3E}">
        <p14:creationId xmlns:p14="http://schemas.microsoft.com/office/powerpoint/2010/main" val="720417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682" y="0"/>
            <a:ext cx="1202167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02888" y="-17929"/>
            <a:ext cx="9300117" cy="6657278"/>
            <a:chOff x="1094949" y="289932"/>
            <a:chExt cx="7190407" cy="5140712"/>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7967" r="12474" b="25203"/>
            <a:stretch/>
          </p:blipFill>
          <p:spPr>
            <a:xfrm rot="-60000">
              <a:off x="1094949" y="289932"/>
              <a:ext cx="6989685" cy="4839629"/>
            </a:xfrm>
            <a:prstGeom prst="rect">
              <a:avLst/>
            </a:prstGeom>
          </p:spPr>
        </p:pic>
        <p:sp>
          <p:nvSpPr>
            <p:cNvPr id="3" name="Rectangle 2"/>
            <p:cNvSpPr/>
            <p:nvPr/>
          </p:nvSpPr>
          <p:spPr>
            <a:xfrm>
              <a:off x="1416205" y="457200"/>
              <a:ext cx="6869151" cy="49734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9" name="TextBox 8"/>
          <p:cNvSpPr txBox="1"/>
          <p:nvPr/>
        </p:nvSpPr>
        <p:spPr>
          <a:xfrm>
            <a:off x="8528234" y="6161118"/>
            <a:ext cx="2044287" cy="369332"/>
          </a:xfrm>
          <a:prstGeom prst="rect">
            <a:avLst/>
          </a:prstGeom>
          <a:solidFill>
            <a:schemeClr val="tx1"/>
          </a:solidFill>
        </p:spPr>
        <p:txBody>
          <a:bodyPr wrap="square" rtlCol="0">
            <a:spAutoFit/>
          </a:bodyPr>
          <a:lstStyle/>
          <a:p>
            <a:r>
              <a:rPr lang="en-US" dirty="0" smtClean="0">
                <a:solidFill>
                  <a:schemeClr val="bg1"/>
                </a:solidFill>
              </a:rPr>
              <a:t>From Orange, 1985</a:t>
            </a:r>
            <a:endParaRPr lang="en-US" dirty="0">
              <a:solidFill>
                <a:schemeClr val="bg1"/>
              </a:solidFill>
            </a:endParaRPr>
          </a:p>
        </p:txBody>
      </p:sp>
      <p:sp>
        <p:nvSpPr>
          <p:cNvPr id="14" name="Freeform 13"/>
          <p:cNvSpPr/>
          <p:nvPr/>
        </p:nvSpPr>
        <p:spPr>
          <a:xfrm>
            <a:off x="3017520" y="3042815"/>
            <a:ext cx="594360" cy="858625"/>
          </a:xfrm>
          <a:custGeom>
            <a:avLst/>
            <a:gdLst>
              <a:gd name="connsiteX0" fmla="*/ 15240 w 594360"/>
              <a:gd name="connsiteY0" fmla="*/ 858625 h 858625"/>
              <a:gd name="connsiteX1" fmla="*/ 15240 w 594360"/>
              <a:gd name="connsiteY1" fmla="*/ 858625 h 858625"/>
              <a:gd name="connsiteX2" fmla="*/ 137160 w 594360"/>
              <a:gd name="connsiteY2" fmla="*/ 797665 h 858625"/>
              <a:gd name="connsiteX3" fmla="*/ 213360 w 594360"/>
              <a:gd name="connsiteY3" fmla="*/ 736705 h 858625"/>
              <a:gd name="connsiteX4" fmla="*/ 259080 w 594360"/>
              <a:gd name="connsiteY4" fmla="*/ 690985 h 858625"/>
              <a:gd name="connsiteX5" fmla="*/ 320040 w 594360"/>
              <a:gd name="connsiteY5" fmla="*/ 645265 h 858625"/>
              <a:gd name="connsiteX6" fmla="*/ 335280 w 594360"/>
              <a:gd name="connsiteY6" fmla="*/ 599545 h 858625"/>
              <a:gd name="connsiteX7" fmla="*/ 411480 w 594360"/>
              <a:gd name="connsiteY7" fmla="*/ 523345 h 858625"/>
              <a:gd name="connsiteX8" fmla="*/ 472440 w 594360"/>
              <a:gd name="connsiteY8" fmla="*/ 447145 h 858625"/>
              <a:gd name="connsiteX9" fmla="*/ 502920 w 594360"/>
              <a:gd name="connsiteY9" fmla="*/ 401425 h 858625"/>
              <a:gd name="connsiteX10" fmla="*/ 548640 w 594360"/>
              <a:gd name="connsiteY10" fmla="*/ 355705 h 858625"/>
              <a:gd name="connsiteX11" fmla="*/ 563880 w 594360"/>
              <a:gd name="connsiteY11" fmla="*/ 309985 h 858625"/>
              <a:gd name="connsiteX12" fmla="*/ 594360 w 594360"/>
              <a:gd name="connsiteY12" fmla="*/ 50905 h 858625"/>
              <a:gd name="connsiteX13" fmla="*/ 579120 w 594360"/>
              <a:gd name="connsiteY13" fmla="*/ 5185 h 858625"/>
              <a:gd name="connsiteX14" fmla="*/ 426720 w 594360"/>
              <a:gd name="connsiteY14" fmla="*/ 50905 h 858625"/>
              <a:gd name="connsiteX15" fmla="*/ 396240 w 594360"/>
              <a:gd name="connsiteY15" fmla="*/ 96625 h 858625"/>
              <a:gd name="connsiteX16" fmla="*/ 365760 w 594360"/>
              <a:gd name="connsiteY16" fmla="*/ 218545 h 858625"/>
              <a:gd name="connsiteX17" fmla="*/ 259080 w 594360"/>
              <a:gd name="connsiteY17" fmla="*/ 355705 h 858625"/>
              <a:gd name="connsiteX18" fmla="*/ 213360 w 594360"/>
              <a:gd name="connsiteY18" fmla="*/ 370945 h 858625"/>
              <a:gd name="connsiteX19" fmla="*/ 167640 w 594360"/>
              <a:gd name="connsiteY19" fmla="*/ 416665 h 858625"/>
              <a:gd name="connsiteX20" fmla="*/ 137160 w 594360"/>
              <a:gd name="connsiteY20" fmla="*/ 462385 h 858625"/>
              <a:gd name="connsiteX21" fmla="*/ 91440 w 594360"/>
              <a:gd name="connsiteY21" fmla="*/ 492865 h 858625"/>
              <a:gd name="connsiteX22" fmla="*/ 45720 w 594360"/>
              <a:gd name="connsiteY22" fmla="*/ 584305 h 858625"/>
              <a:gd name="connsiteX23" fmla="*/ 0 w 594360"/>
              <a:gd name="connsiteY23" fmla="*/ 690985 h 858625"/>
              <a:gd name="connsiteX24" fmla="*/ 15240 w 594360"/>
              <a:gd name="connsiteY24" fmla="*/ 858625 h 8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4360" h="858625">
                <a:moveTo>
                  <a:pt x="15240" y="858625"/>
                </a:moveTo>
                <a:lnTo>
                  <a:pt x="15240" y="858625"/>
                </a:lnTo>
                <a:cubicBezTo>
                  <a:pt x="55880" y="838305"/>
                  <a:pt x="99937" y="823721"/>
                  <a:pt x="137160" y="797665"/>
                </a:cubicBezTo>
                <a:cubicBezTo>
                  <a:pt x="262495" y="709931"/>
                  <a:pt x="74886" y="782863"/>
                  <a:pt x="213360" y="736705"/>
                </a:cubicBezTo>
                <a:cubicBezTo>
                  <a:pt x="228600" y="721465"/>
                  <a:pt x="242716" y="705011"/>
                  <a:pt x="259080" y="690985"/>
                </a:cubicBezTo>
                <a:cubicBezTo>
                  <a:pt x="278365" y="674455"/>
                  <a:pt x="303779" y="664778"/>
                  <a:pt x="320040" y="645265"/>
                </a:cubicBezTo>
                <a:cubicBezTo>
                  <a:pt x="330324" y="632924"/>
                  <a:pt x="325641" y="612396"/>
                  <a:pt x="335280" y="599545"/>
                </a:cubicBezTo>
                <a:cubicBezTo>
                  <a:pt x="356833" y="570808"/>
                  <a:pt x="387450" y="550045"/>
                  <a:pt x="411480" y="523345"/>
                </a:cubicBezTo>
                <a:cubicBezTo>
                  <a:pt x="433240" y="499167"/>
                  <a:pt x="452923" y="473167"/>
                  <a:pt x="472440" y="447145"/>
                </a:cubicBezTo>
                <a:cubicBezTo>
                  <a:pt x="483430" y="432492"/>
                  <a:pt x="491194" y="415496"/>
                  <a:pt x="502920" y="401425"/>
                </a:cubicBezTo>
                <a:cubicBezTo>
                  <a:pt x="516718" y="384868"/>
                  <a:pt x="533400" y="370945"/>
                  <a:pt x="548640" y="355705"/>
                </a:cubicBezTo>
                <a:cubicBezTo>
                  <a:pt x="553720" y="340465"/>
                  <a:pt x="559984" y="325570"/>
                  <a:pt x="563880" y="309985"/>
                </a:cubicBezTo>
                <a:cubicBezTo>
                  <a:pt x="587712" y="214657"/>
                  <a:pt x="585009" y="163117"/>
                  <a:pt x="594360" y="50905"/>
                </a:cubicBezTo>
                <a:cubicBezTo>
                  <a:pt x="589280" y="35665"/>
                  <a:pt x="594705" y="9081"/>
                  <a:pt x="579120" y="5185"/>
                </a:cubicBezTo>
                <a:cubicBezTo>
                  <a:pt x="507799" y="-12645"/>
                  <a:pt x="475053" y="18683"/>
                  <a:pt x="426720" y="50905"/>
                </a:cubicBezTo>
                <a:cubicBezTo>
                  <a:pt x="416560" y="66145"/>
                  <a:pt x="402671" y="79475"/>
                  <a:pt x="396240" y="96625"/>
                </a:cubicBezTo>
                <a:cubicBezTo>
                  <a:pt x="380650" y="138199"/>
                  <a:pt x="387455" y="179495"/>
                  <a:pt x="365760" y="218545"/>
                </a:cubicBezTo>
                <a:cubicBezTo>
                  <a:pt x="347950" y="250602"/>
                  <a:pt x="298282" y="329571"/>
                  <a:pt x="259080" y="355705"/>
                </a:cubicBezTo>
                <a:cubicBezTo>
                  <a:pt x="245714" y="364616"/>
                  <a:pt x="228600" y="365865"/>
                  <a:pt x="213360" y="370945"/>
                </a:cubicBezTo>
                <a:cubicBezTo>
                  <a:pt x="198120" y="386185"/>
                  <a:pt x="181438" y="400108"/>
                  <a:pt x="167640" y="416665"/>
                </a:cubicBezTo>
                <a:cubicBezTo>
                  <a:pt x="155914" y="430736"/>
                  <a:pt x="150112" y="449433"/>
                  <a:pt x="137160" y="462385"/>
                </a:cubicBezTo>
                <a:cubicBezTo>
                  <a:pt x="124208" y="475337"/>
                  <a:pt x="106680" y="482705"/>
                  <a:pt x="91440" y="492865"/>
                </a:cubicBezTo>
                <a:cubicBezTo>
                  <a:pt x="63498" y="576690"/>
                  <a:pt x="92989" y="501584"/>
                  <a:pt x="45720" y="584305"/>
                </a:cubicBezTo>
                <a:cubicBezTo>
                  <a:pt x="15589" y="637035"/>
                  <a:pt x="17098" y="639692"/>
                  <a:pt x="0" y="690985"/>
                </a:cubicBezTo>
                <a:cubicBezTo>
                  <a:pt x="16649" y="824177"/>
                  <a:pt x="12700" y="830685"/>
                  <a:pt x="15240" y="85862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813560" y="1630680"/>
            <a:ext cx="8001000" cy="3931920"/>
            <a:chOff x="1813560" y="1630680"/>
            <a:chExt cx="8001000" cy="3931920"/>
          </a:xfrm>
        </p:grpSpPr>
        <p:sp>
          <p:nvSpPr>
            <p:cNvPr id="6" name="Rectangle 5"/>
            <p:cNvSpPr/>
            <p:nvPr/>
          </p:nvSpPr>
          <p:spPr>
            <a:xfrm>
              <a:off x="1965960" y="1630680"/>
              <a:ext cx="1645920" cy="868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6440" y="2804160"/>
              <a:ext cx="990600" cy="960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13560" y="4328160"/>
              <a:ext cx="1463040" cy="1234440"/>
            </a:xfrm>
            <a:custGeom>
              <a:avLst/>
              <a:gdLst>
                <a:gd name="connsiteX0" fmla="*/ 228600 w 1463040"/>
                <a:gd name="connsiteY0" fmla="*/ 91440 h 1234440"/>
                <a:gd name="connsiteX1" fmla="*/ 228600 w 1463040"/>
                <a:gd name="connsiteY1" fmla="*/ 91440 h 1234440"/>
                <a:gd name="connsiteX2" fmla="*/ 457200 w 1463040"/>
                <a:gd name="connsiteY2" fmla="*/ 0 h 1234440"/>
                <a:gd name="connsiteX3" fmla="*/ 716280 w 1463040"/>
                <a:gd name="connsiteY3" fmla="*/ 30480 h 1234440"/>
                <a:gd name="connsiteX4" fmla="*/ 762000 w 1463040"/>
                <a:gd name="connsiteY4" fmla="*/ 60960 h 1234440"/>
                <a:gd name="connsiteX5" fmla="*/ 853440 w 1463040"/>
                <a:gd name="connsiteY5" fmla="*/ 198120 h 1234440"/>
                <a:gd name="connsiteX6" fmla="*/ 883920 w 1463040"/>
                <a:gd name="connsiteY6" fmla="*/ 243840 h 1234440"/>
                <a:gd name="connsiteX7" fmla="*/ 929640 w 1463040"/>
                <a:gd name="connsiteY7" fmla="*/ 396240 h 1234440"/>
                <a:gd name="connsiteX8" fmla="*/ 944880 w 1463040"/>
                <a:gd name="connsiteY8" fmla="*/ 487680 h 1234440"/>
                <a:gd name="connsiteX9" fmla="*/ 1005840 w 1463040"/>
                <a:gd name="connsiteY9" fmla="*/ 579120 h 1234440"/>
                <a:gd name="connsiteX10" fmla="*/ 1036320 w 1463040"/>
                <a:gd name="connsiteY10" fmla="*/ 624840 h 1234440"/>
                <a:gd name="connsiteX11" fmla="*/ 1097280 w 1463040"/>
                <a:gd name="connsiteY11" fmla="*/ 670560 h 1234440"/>
                <a:gd name="connsiteX12" fmla="*/ 1188720 w 1463040"/>
                <a:gd name="connsiteY12" fmla="*/ 762000 h 1234440"/>
                <a:gd name="connsiteX13" fmla="*/ 1234440 w 1463040"/>
                <a:gd name="connsiteY13" fmla="*/ 807720 h 1234440"/>
                <a:gd name="connsiteX14" fmla="*/ 1280160 w 1463040"/>
                <a:gd name="connsiteY14" fmla="*/ 853440 h 1234440"/>
                <a:gd name="connsiteX15" fmla="*/ 1310640 w 1463040"/>
                <a:gd name="connsiteY15" fmla="*/ 899160 h 1234440"/>
                <a:gd name="connsiteX16" fmla="*/ 1402080 w 1463040"/>
                <a:gd name="connsiteY16" fmla="*/ 944880 h 1234440"/>
                <a:gd name="connsiteX17" fmla="*/ 1447800 w 1463040"/>
                <a:gd name="connsiteY17" fmla="*/ 975360 h 1234440"/>
                <a:gd name="connsiteX18" fmla="*/ 1463040 w 1463040"/>
                <a:gd name="connsiteY18" fmla="*/ 1021080 h 1234440"/>
                <a:gd name="connsiteX19" fmla="*/ 1402080 w 1463040"/>
                <a:gd name="connsiteY19" fmla="*/ 1127760 h 1234440"/>
                <a:gd name="connsiteX20" fmla="*/ 1356360 w 1463040"/>
                <a:gd name="connsiteY20" fmla="*/ 1143000 h 1234440"/>
                <a:gd name="connsiteX21" fmla="*/ 1295400 w 1463040"/>
                <a:gd name="connsiteY21" fmla="*/ 1173480 h 1234440"/>
                <a:gd name="connsiteX22" fmla="*/ 1249680 w 1463040"/>
                <a:gd name="connsiteY22" fmla="*/ 1188720 h 1234440"/>
                <a:gd name="connsiteX23" fmla="*/ 1203960 w 1463040"/>
                <a:gd name="connsiteY23" fmla="*/ 1219200 h 1234440"/>
                <a:gd name="connsiteX24" fmla="*/ 807720 w 1463040"/>
                <a:gd name="connsiteY24" fmla="*/ 1234440 h 1234440"/>
                <a:gd name="connsiteX25" fmla="*/ 365760 w 1463040"/>
                <a:gd name="connsiteY25" fmla="*/ 1219200 h 1234440"/>
                <a:gd name="connsiteX26" fmla="*/ 320040 w 1463040"/>
                <a:gd name="connsiteY26" fmla="*/ 1188720 h 1234440"/>
                <a:gd name="connsiteX27" fmla="*/ 213360 w 1463040"/>
                <a:gd name="connsiteY27" fmla="*/ 1082040 h 1234440"/>
                <a:gd name="connsiteX28" fmla="*/ 167640 w 1463040"/>
                <a:gd name="connsiteY28" fmla="*/ 1005840 h 1234440"/>
                <a:gd name="connsiteX29" fmla="*/ 91440 w 1463040"/>
                <a:gd name="connsiteY29" fmla="*/ 883920 h 1234440"/>
                <a:gd name="connsiteX30" fmla="*/ 60960 w 1463040"/>
                <a:gd name="connsiteY30" fmla="*/ 777240 h 1234440"/>
                <a:gd name="connsiteX31" fmla="*/ 30480 w 1463040"/>
                <a:gd name="connsiteY31" fmla="*/ 701040 h 1234440"/>
                <a:gd name="connsiteX32" fmla="*/ 0 w 1463040"/>
                <a:gd name="connsiteY32" fmla="*/ 518160 h 1234440"/>
                <a:gd name="connsiteX33" fmla="*/ 15240 w 1463040"/>
                <a:gd name="connsiteY33" fmla="*/ 289560 h 1234440"/>
                <a:gd name="connsiteX34" fmla="*/ 60960 w 1463040"/>
                <a:gd name="connsiteY34" fmla="*/ 243840 h 1234440"/>
                <a:gd name="connsiteX35" fmla="*/ 152400 w 1463040"/>
                <a:gd name="connsiteY35" fmla="*/ 182880 h 1234440"/>
                <a:gd name="connsiteX36" fmla="*/ 228600 w 1463040"/>
                <a:gd name="connsiteY36" fmla="*/ 9144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63040" h="1234440">
                  <a:moveTo>
                    <a:pt x="228600" y="91440"/>
                  </a:moveTo>
                  <a:lnTo>
                    <a:pt x="228600" y="91440"/>
                  </a:lnTo>
                  <a:cubicBezTo>
                    <a:pt x="428856" y="24688"/>
                    <a:pt x="358015" y="66124"/>
                    <a:pt x="457200" y="0"/>
                  </a:cubicBezTo>
                  <a:cubicBezTo>
                    <a:pt x="490912" y="2408"/>
                    <a:pt x="647003" y="-4158"/>
                    <a:pt x="716280" y="30480"/>
                  </a:cubicBezTo>
                  <a:cubicBezTo>
                    <a:pt x="732663" y="38671"/>
                    <a:pt x="746760" y="50800"/>
                    <a:pt x="762000" y="60960"/>
                  </a:cubicBezTo>
                  <a:lnTo>
                    <a:pt x="853440" y="198120"/>
                  </a:lnTo>
                  <a:cubicBezTo>
                    <a:pt x="863600" y="213360"/>
                    <a:pt x="878128" y="226464"/>
                    <a:pt x="883920" y="243840"/>
                  </a:cubicBezTo>
                  <a:cubicBezTo>
                    <a:pt x="903358" y="302155"/>
                    <a:pt x="918124" y="338659"/>
                    <a:pt x="929640" y="396240"/>
                  </a:cubicBezTo>
                  <a:cubicBezTo>
                    <a:pt x="935700" y="426540"/>
                    <a:pt x="932995" y="459157"/>
                    <a:pt x="944880" y="487680"/>
                  </a:cubicBezTo>
                  <a:cubicBezTo>
                    <a:pt x="958969" y="521495"/>
                    <a:pt x="985520" y="548640"/>
                    <a:pt x="1005840" y="579120"/>
                  </a:cubicBezTo>
                  <a:cubicBezTo>
                    <a:pt x="1016000" y="594360"/>
                    <a:pt x="1021667" y="613850"/>
                    <a:pt x="1036320" y="624840"/>
                  </a:cubicBezTo>
                  <a:cubicBezTo>
                    <a:pt x="1056640" y="640080"/>
                    <a:pt x="1078400" y="653568"/>
                    <a:pt x="1097280" y="670560"/>
                  </a:cubicBezTo>
                  <a:cubicBezTo>
                    <a:pt x="1129320" y="699396"/>
                    <a:pt x="1158240" y="731520"/>
                    <a:pt x="1188720" y="762000"/>
                  </a:cubicBezTo>
                  <a:lnTo>
                    <a:pt x="1234440" y="807720"/>
                  </a:lnTo>
                  <a:cubicBezTo>
                    <a:pt x="1249680" y="822960"/>
                    <a:pt x="1268205" y="835507"/>
                    <a:pt x="1280160" y="853440"/>
                  </a:cubicBezTo>
                  <a:cubicBezTo>
                    <a:pt x="1290320" y="868680"/>
                    <a:pt x="1297688" y="886208"/>
                    <a:pt x="1310640" y="899160"/>
                  </a:cubicBezTo>
                  <a:cubicBezTo>
                    <a:pt x="1354316" y="942836"/>
                    <a:pt x="1352500" y="920090"/>
                    <a:pt x="1402080" y="944880"/>
                  </a:cubicBezTo>
                  <a:cubicBezTo>
                    <a:pt x="1418463" y="953071"/>
                    <a:pt x="1432560" y="965200"/>
                    <a:pt x="1447800" y="975360"/>
                  </a:cubicBezTo>
                  <a:cubicBezTo>
                    <a:pt x="1452880" y="990600"/>
                    <a:pt x="1463040" y="1005016"/>
                    <a:pt x="1463040" y="1021080"/>
                  </a:cubicBezTo>
                  <a:cubicBezTo>
                    <a:pt x="1463040" y="1069696"/>
                    <a:pt x="1441550" y="1101447"/>
                    <a:pt x="1402080" y="1127760"/>
                  </a:cubicBezTo>
                  <a:cubicBezTo>
                    <a:pt x="1388714" y="1136671"/>
                    <a:pt x="1371125" y="1136672"/>
                    <a:pt x="1356360" y="1143000"/>
                  </a:cubicBezTo>
                  <a:cubicBezTo>
                    <a:pt x="1335478" y="1151949"/>
                    <a:pt x="1316282" y="1164531"/>
                    <a:pt x="1295400" y="1173480"/>
                  </a:cubicBezTo>
                  <a:cubicBezTo>
                    <a:pt x="1280635" y="1179808"/>
                    <a:pt x="1264048" y="1181536"/>
                    <a:pt x="1249680" y="1188720"/>
                  </a:cubicBezTo>
                  <a:cubicBezTo>
                    <a:pt x="1233297" y="1196911"/>
                    <a:pt x="1222179" y="1217315"/>
                    <a:pt x="1203960" y="1219200"/>
                  </a:cubicBezTo>
                  <a:cubicBezTo>
                    <a:pt x="1072484" y="1232801"/>
                    <a:pt x="939800" y="1229360"/>
                    <a:pt x="807720" y="1234440"/>
                  </a:cubicBezTo>
                  <a:cubicBezTo>
                    <a:pt x="660400" y="1229360"/>
                    <a:pt x="512524" y="1232959"/>
                    <a:pt x="365760" y="1219200"/>
                  </a:cubicBezTo>
                  <a:cubicBezTo>
                    <a:pt x="347524" y="1217490"/>
                    <a:pt x="333654" y="1200973"/>
                    <a:pt x="320040" y="1188720"/>
                  </a:cubicBezTo>
                  <a:cubicBezTo>
                    <a:pt x="282660" y="1155078"/>
                    <a:pt x="239234" y="1125163"/>
                    <a:pt x="213360" y="1082040"/>
                  </a:cubicBezTo>
                  <a:cubicBezTo>
                    <a:pt x="198120" y="1056640"/>
                    <a:pt x="184071" y="1030486"/>
                    <a:pt x="167640" y="1005840"/>
                  </a:cubicBezTo>
                  <a:cubicBezTo>
                    <a:pt x="115130" y="927075"/>
                    <a:pt x="127161" y="967268"/>
                    <a:pt x="91440" y="883920"/>
                  </a:cubicBezTo>
                  <a:cubicBezTo>
                    <a:pt x="69425" y="832551"/>
                    <a:pt x="80294" y="835242"/>
                    <a:pt x="60960" y="777240"/>
                  </a:cubicBezTo>
                  <a:cubicBezTo>
                    <a:pt x="52309" y="751287"/>
                    <a:pt x="39131" y="726993"/>
                    <a:pt x="30480" y="701040"/>
                  </a:cubicBezTo>
                  <a:cubicBezTo>
                    <a:pt x="10341" y="640624"/>
                    <a:pt x="7993" y="582106"/>
                    <a:pt x="0" y="518160"/>
                  </a:cubicBezTo>
                  <a:cubicBezTo>
                    <a:pt x="5080" y="441960"/>
                    <a:pt x="-1327" y="364111"/>
                    <a:pt x="15240" y="289560"/>
                  </a:cubicBezTo>
                  <a:cubicBezTo>
                    <a:pt x="19915" y="268521"/>
                    <a:pt x="43947" y="257072"/>
                    <a:pt x="60960" y="243840"/>
                  </a:cubicBezTo>
                  <a:cubicBezTo>
                    <a:pt x="89876" y="221350"/>
                    <a:pt x="126497" y="208783"/>
                    <a:pt x="152400" y="182880"/>
                  </a:cubicBezTo>
                  <a:lnTo>
                    <a:pt x="228600" y="9144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059680" y="4434840"/>
              <a:ext cx="1434737" cy="1066800"/>
            </a:xfrm>
            <a:custGeom>
              <a:avLst/>
              <a:gdLst>
                <a:gd name="connsiteX0" fmla="*/ 121920 w 1434737"/>
                <a:gd name="connsiteY0" fmla="*/ 0 h 1066800"/>
                <a:gd name="connsiteX1" fmla="*/ 121920 w 1434737"/>
                <a:gd name="connsiteY1" fmla="*/ 0 h 1066800"/>
                <a:gd name="connsiteX2" fmla="*/ 777240 w 1434737"/>
                <a:gd name="connsiteY2" fmla="*/ 15240 h 1066800"/>
                <a:gd name="connsiteX3" fmla="*/ 868680 w 1434737"/>
                <a:gd name="connsiteY3" fmla="*/ 45720 h 1066800"/>
                <a:gd name="connsiteX4" fmla="*/ 1036320 w 1434737"/>
                <a:gd name="connsiteY4" fmla="*/ 91440 h 1066800"/>
                <a:gd name="connsiteX5" fmla="*/ 1097280 w 1434737"/>
                <a:gd name="connsiteY5" fmla="*/ 137160 h 1066800"/>
                <a:gd name="connsiteX6" fmla="*/ 1173480 w 1434737"/>
                <a:gd name="connsiteY6" fmla="*/ 213360 h 1066800"/>
                <a:gd name="connsiteX7" fmla="*/ 1249680 w 1434737"/>
                <a:gd name="connsiteY7" fmla="*/ 335280 h 1066800"/>
                <a:gd name="connsiteX8" fmla="*/ 1280160 w 1434737"/>
                <a:gd name="connsiteY8" fmla="*/ 396240 h 1066800"/>
                <a:gd name="connsiteX9" fmla="*/ 1341120 w 1434737"/>
                <a:gd name="connsiteY9" fmla="*/ 487680 h 1066800"/>
                <a:gd name="connsiteX10" fmla="*/ 1402080 w 1434737"/>
                <a:gd name="connsiteY10" fmla="*/ 624840 h 1066800"/>
                <a:gd name="connsiteX11" fmla="*/ 1417320 w 1434737"/>
                <a:gd name="connsiteY11" fmla="*/ 731520 h 1066800"/>
                <a:gd name="connsiteX12" fmla="*/ 1417320 w 1434737"/>
                <a:gd name="connsiteY12" fmla="*/ 944880 h 1066800"/>
                <a:gd name="connsiteX13" fmla="*/ 1325880 w 1434737"/>
                <a:gd name="connsiteY13" fmla="*/ 990600 h 1066800"/>
                <a:gd name="connsiteX14" fmla="*/ 1280160 w 1434737"/>
                <a:gd name="connsiteY14" fmla="*/ 1021080 h 1066800"/>
                <a:gd name="connsiteX15" fmla="*/ 1203960 w 1434737"/>
                <a:gd name="connsiteY15" fmla="*/ 1036320 h 1066800"/>
                <a:gd name="connsiteX16" fmla="*/ 1097280 w 1434737"/>
                <a:gd name="connsiteY16" fmla="*/ 1066800 h 1066800"/>
                <a:gd name="connsiteX17" fmla="*/ 640080 w 1434737"/>
                <a:gd name="connsiteY17" fmla="*/ 1051560 h 1066800"/>
                <a:gd name="connsiteX18" fmla="*/ 411480 w 1434737"/>
                <a:gd name="connsiteY18" fmla="*/ 1036320 h 1066800"/>
                <a:gd name="connsiteX19" fmla="*/ 365760 w 1434737"/>
                <a:gd name="connsiteY19" fmla="*/ 1005840 h 1066800"/>
                <a:gd name="connsiteX20" fmla="*/ 320040 w 1434737"/>
                <a:gd name="connsiteY20" fmla="*/ 990600 h 1066800"/>
                <a:gd name="connsiteX21" fmla="*/ 167640 w 1434737"/>
                <a:gd name="connsiteY21" fmla="*/ 868680 h 1066800"/>
                <a:gd name="connsiteX22" fmla="*/ 106680 w 1434737"/>
                <a:gd name="connsiteY22" fmla="*/ 777240 h 1066800"/>
                <a:gd name="connsiteX23" fmla="*/ 91440 w 1434737"/>
                <a:gd name="connsiteY23" fmla="*/ 716280 h 1066800"/>
                <a:gd name="connsiteX24" fmla="*/ 76200 w 1434737"/>
                <a:gd name="connsiteY24" fmla="*/ 670560 h 1066800"/>
                <a:gd name="connsiteX25" fmla="*/ 60960 w 1434737"/>
                <a:gd name="connsiteY25" fmla="*/ 518160 h 1066800"/>
                <a:gd name="connsiteX26" fmla="*/ 15240 w 1434737"/>
                <a:gd name="connsiteY26" fmla="*/ 426720 h 1066800"/>
                <a:gd name="connsiteX27" fmla="*/ 0 w 1434737"/>
                <a:gd name="connsiteY27" fmla="*/ 381000 h 1066800"/>
                <a:gd name="connsiteX28" fmla="*/ 15240 w 1434737"/>
                <a:gd name="connsiteY28" fmla="*/ 182880 h 1066800"/>
                <a:gd name="connsiteX29" fmla="*/ 30480 w 1434737"/>
                <a:gd name="connsiteY29" fmla="*/ 137160 h 1066800"/>
                <a:gd name="connsiteX30" fmla="*/ 76200 w 1434737"/>
                <a:gd name="connsiteY30" fmla="*/ 91440 h 1066800"/>
                <a:gd name="connsiteX31" fmla="*/ 121920 w 1434737"/>
                <a:gd name="connsiteY31"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34737" h="1066800">
                  <a:moveTo>
                    <a:pt x="121920" y="0"/>
                  </a:moveTo>
                  <a:lnTo>
                    <a:pt x="121920" y="0"/>
                  </a:lnTo>
                  <a:cubicBezTo>
                    <a:pt x="340360" y="5080"/>
                    <a:pt x="559149" y="1888"/>
                    <a:pt x="777240" y="15240"/>
                  </a:cubicBezTo>
                  <a:cubicBezTo>
                    <a:pt x="809309" y="17203"/>
                    <a:pt x="837511" y="37928"/>
                    <a:pt x="868680" y="45720"/>
                  </a:cubicBezTo>
                  <a:cubicBezTo>
                    <a:pt x="1006185" y="80096"/>
                    <a:pt x="950859" y="62953"/>
                    <a:pt x="1036320" y="91440"/>
                  </a:cubicBezTo>
                  <a:cubicBezTo>
                    <a:pt x="1056640" y="106680"/>
                    <a:pt x="1079319" y="119199"/>
                    <a:pt x="1097280" y="137160"/>
                  </a:cubicBezTo>
                  <a:cubicBezTo>
                    <a:pt x="1198880" y="238760"/>
                    <a:pt x="1051560" y="132080"/>
                    <a:pt x="1173480" y="213360"/>
                  </a:cubicBezTo>
                  <a:cubicBezTo>
                    <a:pt x="1241996" y="384649"/>
                    <a:pt x="1160956" y="211067"/>
                    <a:pt x="1249680" y="335280"/>
                  </a:cubicBezTo>
                  <a:cubicBezTo>
                    <a:pt x="1262885" y="353767"/>
                    <a:pt x="1268471" y="376759"/>
                    <a:pt x="1280160" y="396240"/>
                  </a:cubicBezTo>
                  <a:cubicBezTo>
                    <a:pt x="1299007" y="427652"/>
                    <a:pt x="1329536" y="452927"/>
                    <a:pt x="1341120" y="487680"/>
                  </a:cubicBezTo>
                  <a:cubicBezTo>
                    <a:pt x="1377392" y="596496"/>
                    <a:pt x="1353778" y="552387"/>
                    <a:pt x="1402080" y="624840"/>
                  </a:cubicBezTo>
                  <a:cubicBezTo>
                    <a:pt x="1407160" y="660400"/>
                    <a:pt x="1411858" y="696017"/>
                    <a:pt x="1417320" y="731520"/>
                  </a:cubicBezTo>
                  <a:cubicBezTo>
                    <a:pt x="1429279" y="809251"/>
                    <a:pt x="1449666" y="864014"/>
                    <a:pt x="1417320" y="944880"/>
                  </a:cubicBezTo>
                  <a:cubicBezTo>
                    <a:pt x="1406401" y="972177"/>
                    <a:pt x="1346731" y="980175"/>
                    <a:pt x="1325880" y="990600"/>
                  </a:cubicBezTo>
                  <a:cubicBezTo>
                    <a:pt x="1309497" y="998791"/>
                    <a:pt x="1297310" y="1014649"/>
                    <a:pt x="1280160" y="1021080"/>
                  </a:cubicBezTo>
                  <a:cubicBezTo>
                    <a:pt x="1255906" y="1030175"/>
                    <a:pt x="1229246" y="1030701"/>
                    <a:pt x="1203960" y="1036320"/>
                  </a:cubicBezTo>
                  <a:cubicBezTo>
                    <a:pt x="1146551" y="1049077"/>
                    <a:pt x="1148194" y="1049829"/>
                    <a:pt x="1097280" y="1066800"/>
                  </a:cubicBezTo>
                  <a:lnTo>
                    <a:pt x="640080" y="1051560"/>
                  </a:lnTo>
                  <a:cubicBezTo>
                    <a:pt x="563786" y="1048169"/>
                    <a:pt x="486810" y="1048875"/>
                    <a:pt x="411480" y="1036320"/>
                  </a:cubicBezTo>
                  <a:cubicBezTo>
                    <a:pt x="393413" y="1033309"/>
                    <a:pt x="382143" y="1014031"/>
                    <a:pt x="365760" y="1005840"/>
                  </a:cubicBezTo>
                  <a:cubicBezTo>
                    <a:pt x="351392" y="998656"/>
                    <a:pt x="334805" y="996928"/>
                    <a:pt x="320040" y="990600"/>
                  </a:cubicBezTo>
                  <a:cubicBezTo>
                    <a:pt x="253601" y="962126"/>
                    <a:pt x="212388" y="935802"/>
                    <a:pt x="167640" y="868680"/>
                  </a:cubicBezTo>
                  <a:lnTo>
                    <a:pt x="106680" y="777240"/>
                  </a:lnTo>
                  <a:cubicBezTo>
                    <a:pt x="101600" y="756920"/>
                    <a:pt x="97194" y="736419"/>
                    <a:pt x="91440" y="716280"/>
                  </a:cubicBezTo>
                  <a:cubicBezTo>
                    <a:pt x="87027" y="700834"/>
                    <a:pt x="78643" y="686438"/>
                    <a:pt x="76200" y="670560"/>
                  </a:cubicBezTo>
                  <a:cubicBezTo>
                    <a:pt x="68437" y="620100"/>
                    <a:pt x="68723" y="568620"/>
                    <a:pt x="60960" y="518160"/>
                  </a:cubicBezTo>
                  <a:cubicBezTo>
                    <a:pt x="52448" y="462829"/>
                    <a:pt x="40356" y="476953"/>
                    <a:pt x="15240" y="426720"/>
                  </a:cubicBezTo>
                  <a:cubicBezTo>
                    <a:pt x="8056" y="412352"/>
                    <a:pt x="5080" y="396240"/>
                    <a:pt x="0" y="381000"/>
                  </a:cubicBezTo>
                  <a:cubicBezTo>
                    <a:pt x="5080" y="314960"/>
                    <a:pt x="7025" y="248604"/>
                    <a:pt x="15240" y="182880"/>
                  </a:cubicBezTo>
                  <a:cubicBezTo>
                    <a:pt x="17233" y="166940"/>
                    <a:pt x="21569" y="150526"/>
                    <a:pt x="30480" y="137160"/>
                  </a:cubicBezTo>
                  <a:cubicBezTo>
                    <a:pt x="42435" y="119227"/>
                    <a:pt x="60960" y="106680"/>
                    <a:pt x="76200" y="91440"/>
                  </a:cubicBezTo>
                  <a:lnTo>
                    <a:pt x="12192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897766" y="3246120"/>
              <a:ext cx="3916794" cy="2011680"/>
            </a:xfrm>
            <a:custGeom>
              <a:avLst/>
              <a:gdLst>
                <a:gd name="connsiteX0" fmla="*/ 472554 w 3916794"/>
                <a:gd name="connsiteY0" fmla="*/ 137160 h 2011680"/>
                <a:gd name="connsiteX1" fmla="*/ 472554 w 3916794"/>
                <a:gd name="connsiteY1" fmla="*/ 137160 h 2011680"/>
                <a:gd name="connsiteX2" fmla="*/ 457314 w 3916794"/>
                <a:gd name="connsiteY2" fmla="*/ 365760 h 2011680"/>
                <a:gd name="connsiteX3" fmla="*/ 442074 w 3916794"/>
                <a:gd name="connsiteY3" fmla="*/ 472440 h 2011680"/>
                <a:gd name="connsiteX4" fmla="*/ 457314 w 3916794"/>
                <a:gd name="connsiteY4" fmla="*/ 1188720 h 2011680"/>
                <a:gd name="connsiteX5" fmla="*/ 487794 w 3916794"/>
                <a:gd name="connsiteY5" fmla="*/ 1234440 h 2011680"/>
                <a:gd name="connsiteX6" fmla="*/ 503034 w 3916794"/>
                <a:gd name="connsiteY6" fmla="*/ 1280160 h 2011680"/>
                <a:gd name="connsiteX7" fmla="*/ 624954 w 3916794"/>
                <a:gd name="connsiteY7" fmla="*/ 1356360 h 2011680"/>
                <a:gd name="connsiteX8" fmla="*/ 685914 w 3916794"/>
                <a:gd name="connsiteY8" fmla="*/ 1417320 h 2011680"/>
                <a:gd name="connsiteX9" fmla="*/ 731634 w 3916794"/>
                <a:gd name="connsiteY9" fmla="*/ 1432560 h 2011680"/>
                <a:gd name="connsiteX10" fmla="*/ 777354 w 3916794"/>
                <a:gd name="connsiteY10" fmla="*/ 1463040 h 2011680"/>
                <a:gd name="connsiteX11" fmla="*/ 868794 w 3916794"/>
                <a:gd name="connsiteY11" fmla="*/ 1493520 h 2011680"/>
                <a:gd name="connsiteX12" fmla="*/ 975474 w 3916794"/>
                <a:gd name="connsiteY12" fmla="*/ 1539240 h 2011680"/>
                <a:gd name="connsiteX13" fmla="*/ 1310754 w 3916794"/>
                <a:gd name="connsiteY13" fmla="*/ 1524000 h 2011680"/>
                <a:gd name="connsiteX14" fmla="*/ 1386954 w 3916794"/>
                <a:gd name="connsiteY14" fmla="*/ 1493520 h 2011680"/>
                <a:gd name="connsiteX15" fmla="*/ 1767954 w 3916794"/>
                <a:gd name="connsiteY15" fmla="*/ 1463040 h 2011680"/>
                <a:gd name="connsiteX16" fmla="*/ 1828914 w 3916794"/>
                <a:gd name="connsiteY16" fmla="*/ 1447800 h 2011680"/>
                <a:gd name="connsiteX17" fmla="*/ 1844154 w 3916794"/>
                <a:gd name="connsiteY17" fmla="*/ 1325880 h 2011680"/>
                <a:gd name="connsiteX18" fmla="*/ 1859394 w 3916794"/>
                <a:gd name="connsiteY18" fmla="*/ 1280160 h 2011680"/>
                <a:gd name="connsiteX19" fmla="*/ 1920354 w 3916794"/>
                <a:gd name="connsiteY19" fmla="*/ 1310640 h 2011680"/>
                <a:gd name="connsiteX20" fmla="*/ 1996554 w 3916794"/>
                <a:gd name="connsiteY20" fmla="*/ 1432560 h 2011680"/>
                <a:gd name="connsiteX21" fmla="*/ 2042274 w 3916794"/>
                <a:gd name="connsiteY21" fmla="*/ 1463040 h 2011680"/>
                <a:gd name="connsiteX22" fmla="*/ 2103234 w 3916794"/>
                <a:gd name="connsiteY22" fmla="*/ 1569720 h 2011680"/>
                <a:gd name="connsiteX23" fmla="*/ 2164194 w 3916794"/>
                <a:gd name="connsiteY23" fmla="*/ 1584960 h 2011680"/>
                <a:gd name="connsiteX24" fmla="*/ 2255634 w 3916794"/>
                <a:gd name="connsiteY24" fmla="*/ 1645920 h 2011680"/>
                <a:gd name="connsiteX25" fmla="*/ 2362314 w 3916794"/>
                <a:gd name="connsiteY25" fmla="*/ 1706880 h 2011680"/>
                <a:gd name="connsiteX26" fmla="*/ 2468994 w 3916794"/>
                <a:gd name="connsiteY26" fmla="*/ 1767840 h 2011680"/>
                <a:gd name="connsiteX27" fmla="*/ 2514714 w 3916794"/>
                <a:gd name="connsiteY27" fmla="*/ 1798320 h 2011680"/>
                <a:gd name="connsiteX28" fmla="*/ 2590914 w 3916794"/>
                <a:gd name="connsiteY28" fmla="*/ 1828800 h 2011680"/>
                <a:gd name="connsiteX29" fmla="*/ 2636634 w 3916794"/>
                <a:gd name="connsiteY29" fmla="*/ 1859280 h 2011680"/>
                <a:gd name="connsiteX30" fmla="*/ 2728074 w 3916794"/>
                <a:gd name="connsiteY30" fmla="*/ 1889760 h 2011680"/>
                <a:gd name="connsiteX31" fmla="*/ 2819514 w 3916794"/>
                <a:gd name="connsiteY31" fmla="*/ 1950720 h 2011680"/>
                <a:gd name="connsiteX32" fmla="*/ 3185274 w 3916794"/>
                <a:gd name="connsiteY32" fmla="*/ 2011680 h 2011680"/>
                <a:gd name="connsiteX33" fmla="*/ 3581514 w 3916794"/>
                <a:gd name="connsiteY33" fmla="*/ 1996440 h 2011680"/>
                <a:gd name="connsiteX34" fmla="*/ 3688194 w 3916794"/>
                <a:gd name="connsiteY34" fmla="*/ 1950720 h 2011680"/>
                <a:gd name="connsiteX35" fmla="*/ 3794874 w 3916794"/>
                <a:gd name="connsiteY35" fmla="*/ 1874520 h 2011680"/>
                <a:gd name="connsiteX36" fmla="*/ 3825354 w 3916794"/>
                <a:gd name="connsiteY36" fmla="*/ 1798320 h 2011680"/>
                <a:gd name="connsiteX37" fmla="*/ 3871074 w 3916794"/>
                <a:gd name="connsiteY37" fmla="*/ 1661160 h 2011680"/>
                <a:gd name="connsiteX38" fmla="*/ 3886314 w 3916794"/>
                <a:gd name="connsiteY38" fmla="*/ 1584960 h 2011680"/>
                <a:gd name="connsiteX39" fmla="*/ 3901554 w 3916794"/>
                <a:gd name="connsiteY39" fmla="*/ 1539240 h 2011680"/>
                <a:gd name="connsiteX40" fmla="*/ 3916794 w 3916794"/>
                <a:gd name="connsiteY40" fmla="*/ 1447800 h 2011680"/>
                <a:gd name="connsiteX41" fmla="*/ 3886314 w 3916794"/>
                <a:gd name="connsiteY41" fmla="*/ 914400 h 2011680"/>
                <a:gd name="connsiteX42" fmla="*/ 3840594 w 3916794"/>
                <a:gd name="connsiteY42" fmla="*/ 883920 h 2011680"/>
                <a:gd name="connsiteX43" fmla="*/ 3779634 w 3916794"/>
                <a:gd name="connsiteY43" fmla="*/ 792480 h 2011680"/>
                <a:gd name="connsiteX44" fmla="*/ 3688194 w 3916794"/>
                <a:gd name="connsiteY44" fmla="*/ 716280 h 2011680"/>
                <a:gd name="connsiteX45" fmla="*/ 3520554 w 3916794"/>
                <a:gd name="connsiteY45" fmla="*/ 701040 h 2011680"/>
                <a:gd name="connsiteX46" fmla="*/ 3429114 w 3916794"/>
                <a:gd name="connsiteY46" fmla="*/ 624840 h 2011680"/>
                <a:gd name="connsiteX47" fmla="*/ 3383394 w 3916794"/>
                <a:gd name="connsiteY47" fmla="*/ 579120 h 2011680"/>
                <a:gd name="connsiteX48" fmla="*/ 3337674 w 3916794"/>
                <a:gd name="connsiteY48" fmla="*/ 487680 h 2011680"/>
                <a:gd name="connsiteX49" fmla="*/ 3322434 w 3916794"/>
                <a:gd name="connsiteY49" fmla="*/ 441960 h 2011680"/>
                <a:gd name="connsiteX50" fmla="*/ 3291954 w 3916794"/>
                <a:gd name="connsiteY50" fmla="*/ 381000 h 2011680"/>
                <a:gd name="connsiteX51" fmla="*/ 3276714 w 3916794"/>
                <a:gd name="connsiteY51" fmla="*/ 289560 h 2011680"/>
                <a:gd name="connsiteX52" fmla="*/ 3261474 w 3916794"/>
                <a:gd name="connsiteY52" fmla="*/ 60960 h 2011680"/>
                <a:gd name="connsiteX53" fmla="*/ 3154794 w 3916794"/>
                <a:gd name="connsiteY53" fmla="*/ 76200 h 2011680"/>
                <a:gd name="connsiteX54" fmla="*/ 3124314 w 3916794"/>
                <a:gd name="connsiteY54" fmla="*/ 121920 h 2011680"/>
                <a:gd name="connsiteX55" fmla="*/ 3093834 w 3916794"/>
                <a:gd name="connsiteY55" fmla="*/ 228600 h 2011680"/>
                <a:gd name="connsiteX56" fmla="*/ 3063354 w 3916794"/>
                <a:gd name="connsiteY56" fmla="*/ 274320 h 2011680"/>
                <a:gd name="connsiteX57" fmla="*/ 3048114 w 3916794"/>
                <a:gd name="connsiteY57" fmla="*/ 320040 h 2011680"/>
                <a:gd name="connsiteX58" fmla="*/ 3002394 w 3916794"/>
                <a:gd name="connsiteY58" fmla="*/ 365760 h 2011680"/>
                <a:gd name="connsiteX59" fmla="*/ 2971914 w 3916794"/>
                <a:gd name="connsiteY59" fmla="*/ 411480 h 2011680"/>
                <a:gd name="connsiteX60" fmla="*/ 2865234 w 3916794"/>
                <a:gd name="connsiteY60" fmla="*/ 487680 h 2011680"/>
                <a:gd name="connsiteX61" fmla="*/ 2773794 w 3916794"/>
                <a:gd name="connsiteY61" fmla="*/ 518160 h 2011680"/>
                <a:gd name="connsiteX62" fmla="*/ 2712834 w 3916794"/>
                <a:gd name="connsiteY62" fmla="*/ 563880 h 2011680"/>
                <a:gd name="connsiteX63" fmla="*/ 2651874 w 3916794"/>
                <a:gd name="connsiteY63" fmla="*/ 579120 h 2011680"/>
                <a:gd name="connsiteX64" fmla="*/ 2484234 w 3916794"/>
                <a:gd name="connsiteY64" fmla="*/ 594360 h 2011680"/>
                <a:gd name="connsiteX65" fmla="*/ 2133714 w 3916794"/>
                <a:gd name="connsiteY65" fmla="*/ 563880 h 2011680"/>
                <a:gd name="connsiteX66" fmla="*/ 2042274 w 3916794"/>
                <a:gd name="connsiteY66" fmla="*/ 548640 h 2011680"/>
                <a:gd name="connsiteX67" fmla="*/ 1996554 w 3916794"/>
                <a:gd name="connsiteY67" fmla="*/ 518160 h 2011680"/>
                <a:gd name="connsiteX68" fmla="*/ 1935594 w 3916794"/>
                <a:gd name="connsiteY68" fmla="*/ 381000 h 2011680"/>
                <a:gd name="connsiteX69" fmla="*/ 1920354 w 3916794"/>
                <a:gd name="connsiteY69" fmla="*/ 335280 h 2011680"/>
                <a:gd name="connsiteX70" fmla="*/ 1874634 w 3916794"/>
                <a:gd name="connsiteY70" fmla="*/ 304800 h 2011680"/>
                <a:gd name="connsiteX71" fmla="*/ 1813674 w 3916794"/>
                <a:gd name="connsiteY71" fmla="*/ 228600 h 2011680"/>
                <a:gd name="connsiteX72" fmla="*/ 1798434 w 3916794"/>
                <a:gd name="connsiteY72" fmla="*/ 182880 h 2011680"/>
                <a:gd name="connsiteX73" fmla="*/ 1752714 w 3916794"/>
                <a:gd name="connsiteY73" fmla="*/ 167640 h 2011680"/>
                <a:gd name="connsiteX74" fmla="*/ 1691754 w 3916794"/>
                <a:gd name="connsiteY74" fmla="*/ 152400 h 2011680"/>
                <a:gd name="connsiteX75" fmla="*/ 1646034 w 3916794"/>
                <a:gd name="connsiteY75" fmla="*/ 137160 h 2011680"/>
                <a:gd name="connsiteX76" fmla="*/ 1524114 w 3916794"/>
                <a:gd name="connsiteY76" fmla="*/ 121920 h 2011680"/>
                <a:gd name="connsiteX77" fmla="*/ 655434 w 3916794"/>
                <a:gd name="connsiteY77" fmla="*/ 91440 h 2011680"/>
                <a:gd name="connsiteX78" fmla="*/ 457314 w 3916794"/>
                <a:gd name="connsiteY78" fmla="*/ 76200 h 2011680"/>
                <a:gd name="connsiteX79" fmla="*/ 304914 w 3916794"/>
                <a:gd name="connsiteY79" fmla="*/ 30480 h 2011680"/>
                <a:gd name="connsiteX80" fmla="*/ 106794 w 3916794"/>
                <a:gd name="connsiteY80" fmla="*/ 0 h 2011680"/>
                <a:gd name="connsiteX81" fmla="*/ 30594 w 3916794"/>
                <a:gd name="connsiteY81" fmla="*/ 137160 h 2011680"/>
                <a:gd name="connsiteX82" fmla="*/ 76314 w 3916794"/>
                <a:gd name="connsiteY82" fmla="*/ 152400 h 2011680"/>
                <a:gd name="connsiteX83" fmla="*/ 137274 w 3916794"/>
                <a:gd name="connsiteY83" fmla="*/ 182880 h 2011680"/>
                <a:gd name="connsiteX84" fmla="*/ 228714 w 3916794"/>
                <a:gd name="connsiteY84" fmla="*/ 198120 h 2011680"/>
                <a:gd name="connsiteX85" fmla="*/ 381114 w 3916794"/>
                <a:gd name="connsiteY85" fmla="*/ 243840 h 2011680"/>
                <a:gd name="connsiteX86" fmla="*/ 442074 w 3916794"/>
                <a:gd name="connsiteY86" fmla="*/ 259080 h 2011680"/>
                <a:gd name="connsiteX87" fmla="*/ 487794 w 3916794"/>
                <a:gd name="connsiteY87" fmla="*/ 289560 h 2011680"/>
                <a:gd name="connsiteX88" fmla="*/ 442074 w 3916794"/>
                <a:gd name="connsiteY88" fmla="*/ 304800 h 2011680"/>
                <a:gd name="connsiteX89" fmla="*/ 335394 w 3916794"/>
                <a:gd name="connsiteY89" fmla="*/ 289560 h 2011680"/>
                <a:gd name="connsiteX90" fmla="*/ 426834 w 3916794"/>
                <a:gd name="connsiteY90" fmla="*/ 320040 h 2011680"/>
                <a:gd name="connsiteX91" fmla="*/ 472554 w 3916794"/>
                <a:gd name="connsiteY91" fmla="*/ 335280 h 2011680"/>
                <a:gd name="connsiteX92" fmla="*/ 457314 w 3916794"/>
                <a:gd name="connsiteY92" fmla="*/ 320040 h 2011680"/>
                <a:gd name="connsiteX93" fmla="*/ 503034 w 3916794"/>
                <a:gd name="connsiteY93" fmla="*/ 112776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916794" h="2011680">
                  <a:moveTo>
                    <a:pt x="472554" y="137160"/>
                  </a:moveTo>
                  <a:lnTo>
                    <a:pt x="472554" y="137160"/>
                  </a:lnTo>
                  <a:cubicBezTo>
                    <a:pt x="467474" y="213360"/>
                    <a:pt x="464228" y="289704"/>
                    <a:pt x="457314" y="365760"/>
                  </a:cubicBezTo>
                  <a:cubicBezTo>
                    <a:pt x="454062" y="401534"/>
                    <a:pt x="442074" y="436519"/>
                    <a:pt x="442074" y="472440"/>
                  </a:cubicBezTo>
                  <a:cubicBezTo>
                    <a:pt x="442074" y="711254"/>
                    <a:pt x="443011" y="950335"/>
                    <a:pt x="457314" y="1188720"/>
                  </a:cubicBezTo>
                  <a:cubicBezTo>
                    <a:pt x="458411" y="1207003"/>
                    <a:pt x="479603" y="1218057"/>
                    <a:pt x="487794" y="1234440"/>
                  </a:cubicBezTo>
                  <a:cubicBezTo>
                    <a:pt x="494978" y="1248808"/>
                    <a:pt x="491027" y="1269487"/>
                    <a:pt x="503034" y="1280160"/>
                  </a:cubicBezTo>
                  <a:cubicBezTo>
                    <a:pt x="538853" y="1311999"/>
                    <a:pt x="591066" y="1322472"/>
                    <a:pt x="624954" y="1356360"/>
                  </a:cubicBezTo>
                  <a:cubicBezTo>
                    <a:pt x="645274" y="1376680"/>
                    <a:pt x="662530" y="1400617"/>
                    <a:pt x="685914" y="1417320"/>
                  </a:cubicBezTo>
                  <a:cubicBezTo>
                    <a:pt x="698986" y="1426657"/>
                    <a:pt x="717266" y="1425376"/>
                    <a:pt x="731634" y="1432560"/>
                  </a:cubicBezTo>
                  <a:cubicBezTo>
                    <a:pt x="748017" y="1440751"/>
                    <a:pt x="760616" y="1455601"/>
                    <a:pt x="777354" y="1463040"/>
                  </a:cubicBezTo>
                  <a:cubicBezTo>
                    <a:pt x="806714" y="1476089"/>
                    <a:pt x="840057" y="1479152"/>
                    <a:pt x="868794" y="1493520"/>
                  </a:cubicBezTo>
                  <a:cubicBezTo>
                    <a:pt x="944122" y="1531184"/>
                    <a:pt x="908201" y="1516816"/>
                    <a:pt x="975474" y="1539240"/>
                  </a:cubicBezTo>
                  <a:cubicBezTo>
                    <a:pt x="1087234" y="1534160"/>
                    <a:pt x="1199563" y="1536355"/>
                    <a:pt x="1310754" y="1524000"/>
                  </a:cubicBezTo>
                  <a:cubicBezTo>
                    <a:pt x="1337943" y="1520979"/>
                    <a:pt x="1359837" y="1497136"/>
                    <a:pt x="1386954" y="1493520"/>
                  </a:cubicBezTo>
                  <a:cubicBezTo>
                    <a:pt x="1513242" y="1476682"/>
                    <a:pt x="1640954" y="1473200"/>
                    <a:pt x="1767954" y="1463040"/>
                  </a:cubicBezTo>
                  <a:cubicBezTo>
                    <a:pt x="1788274" y="1457960"/>
                    <a:pt x="1818742" y="1466110"/>
                    <a:pt x="1828914" y="1447800"/>
                  </a:cubicBezTo>
                  <a:cubicBezTo>
                    <a:pt x="1848804" y="1411998"/>
                    <a:pt x="1836828" y="1366176"/>
                    <a:pt x="1844154" y="1325880"/>
                  </a:cubicBezTo>
                  <a:cubicBezTo>
                    <a:pt x="1847028" y="1310075"/>
                    <a:pt x="1854314" y="1295400"/>
                    <a:pt x="1859394" y="1280160"/>
                  </a:cubicBezTo>
                  <a:cubicBezTo>
                    <a:pt x="1879714" y="1290320"/>
                    <a:pt x="1904290" y="1294576"/>
                    <a:pt x="1920354" y="1310640"/>
                  </a:cubicBezTo>
                  <a:cubicBezTo>
                    <a:pt x="1954242" y="1344528"/>
                    <a:pt x="1962666" y="1398672"/>
                    <a:pt x="1996554" y="1432560"/>
                  </a:cubicBezTo>
                  <a:cubicBezTo>
                    <a:pt x="2009506" y="1445512"/>
                    <a:pt x="2027034" y="1452880"/>
                    <a:pt x="2042274" y="1463040"/>
                  </a:cubicBezTo>
                  <a:cubicBezTo>
                    <a:pt x="2047547" y="1473587"/>
                    <a:pt x="2087078" y="1558950"/>
                    <a:pt x="2103234" y="1569720"/>
                  </a:cubicBezTo>
                  <a:cubicBezTo>
                    <a:pt x="2120662" y="1581338"/>
                    <a:pt x="2143874" y="1579880"/>
                    <a:pt x="2164194" y="1584960"/>
                  </a:cubicBezTo>
                  <a:cubicBezTo>
                    <a:pt x="2310045" y="1730811"/>
                    <a:pt x="2123301" y="1557698"/>
                    <a:pt x="2255634" y="1645920"/>
                  </a:cubicBezTo>
                  <a:cubicBezTo>
                    <a:pt x="2364589" y="1718557"/>
                    <a:pt x="2233385" y="1674648"/>
                    <a:pt x="2362314" y="1706880"/>
                  </a:cubicBezTo>
                  <a:cubicBezTo>
                    <a:pt x="2417520" y="1789688"/>
                    <a:pt x="2360186" y="1727037"/>
                    <a:pt x="2468994" y="1767840"/>
                  </a:cubicBezTo>
                  <a:cubicBezTo>
                    <a:pt x="2486144" y="1774271"/>
                    <a:pt x="2498331" y="1790129"/>
                    <a:pt x="2514714" y="1798320"/>
                  </a:cubicBezTo>
                  <a:cubicBezTo>
                    <a:pt x="2539183" y="1810554"/>
                    <a:pt x="2566445" y="1816566"/>
                    <a:pt x="2590914" y="1828800"/>
                  </a:cubicBezTo>
                  <a:cubicBezTo>
                    <a:pt x="2607297" y="1836991"/>
                    <a:pt x="2619896" y="1851841"/>
                    <a:pt x="2636634" y="1859280"/>
                  </a:cubicBezTo>
                  <a:cubicBezTo>
                    <a:pt x="2665994" y="1872329"/>
                    <a:pt x="2701341" y="1871938"/>
                    <a:pt x="2728074" y="1889760"/>
                  </a:cubicBezTo>
                  <a:cubicBezTo>
                    <a:pt x="2758554" y="1910080"/>
                    <a:pt x="2783380" y="1944698"/>
                    <a:pt x="2819514" y="1950720"/>
                  </a:cubicBezTo>
                  <a:lnTo>
                    <a:pt x="3185274" y="2011680"/>
                  </a:lnTo>
                  <a:cubicBezTo>
                    <a:pt x="3317354" y="2006600"/>
                    <a:pt x="3449629" y="2005232"/>
                    <a:pt x="3581514" y="1996440"/>
                  </a:cubicBezTo>
                  <a:cubicBezTo>
                    <a:pt x="3632646" y="1993031"/>
                    <a:pt x="3649179" y="1978588"/>
                    <a:pt x="3688194" y="1950720"/>
                  </a:cubicBezTo>
                  <a:cubicBezTo>
                    <a:pt x="3820517" y="1856204"/>
                    <a:pt x="3687126" y="1946352"/>
                    <a:pt x="3794874" y="1874520"/>
                  </a:cubicBezTo>
                  <a:cubicBezTo>
                    <a:pt x="3805034" y="1849120"/>
                    <a:pt x="3818156" y="1824713"/>
                    <a:pt x="3825354" y="1798320"/>
                  </a:cubicBezTo>
                  <a:cubicBezTo>
                    <a:pt x="3863260" y="1659330"/>
                    <a:pt x="3811803" y="1750067"/>
                    <a:pt x="3871074" y="1661160"/>
                  </a:cubicBezTo>
                  <a:cubicBezTo>
                    <a:pt x="3876154" y="1635760"/>
                    <a:pt x="3880032" y="1610090"/>
                    <a:pt x="3886314" y="1584960"/>
                  </a:cubicBezTo>
                  <a:cubicBezTo>
                    <a:pt x="3890210" y="1569375"/>
                    <a:pt x="3898069" y="1554922"/>
                    <a:pt x="3901554" y="1539240"/>
                  </a:cubicBezTo>
                  <a:cubicBezTo>
                    <a:pt x="3908257" y="1509075"/>
                    <a:pt x="3911714" y="1478280"/>
                    <a:pt x="3916794" y="1447800"/>
                  </a:cubicBezTo>
                  <a:cubicBezTo>
                    <a:pt x="3906634" y="1270000"/>
                    <a:pt x="3910163" y="1090886"/>
                    <a:pt x="3886314" y="914400"/>
                  </a:cubicBezTo>
                  <a:cubicBezTo>
                    <a:pt x="3883861" y="896249"/>
                    <a:pt x="3852655" y="897704"/>
                    <a:pt x="3840594" y="883920"/>
                  </a:cubicBezTo>
                  <a:cubicBezTo>
                    <a:pt x="3816471" y="856351"/>
                    <a:pt x="3799954" y="822960"/>
                    <a:pt x="3779634" y="792480"/>
                  </a:cubicBezTo>
                  <a:cubicBezTo>
                    <a:pt x="3750942" y="749442"/>
                    <a:pt x="3747688" y="728179"/>
                    <a:pt x="3688194" y="716280"/>
                  </a:cubicBezTo>
                  <a:cubicBezTo>
                    <a:pt x="3633173" y="705276"/>
                    <a:pt x="3576434" y="706120"/>
                    <a:pt x="3520554" y="701040"/>
                  </a:cubicBezTo>
                  <a:cubicBezTo>
                    <a:pt x="3386982" y="567468"/>
                    <a:pt x="3556420" y="730928"/>
                    <a:pt x="3429114" y="624840"/>
                  </a:cubicBezTo>
                  <a:cubicBezTo>
                    <a:pt x="3412557" y="611042"/>
                    <a:pt x="3398634" y="594360"/>
                    <a:pt x="3383394" y="579120"/>
                  </a:cubicBezTo>
                  <a:cubicBezTo>
                    <a:pt x="3345088" y="464202"/>
                    <a:pt x="3396760" y="605853"/>
                    <a:pt x="3337674" y="487680"/>
                  </a:cubicBezTo>
                  <a:cubicBezTo>
                    <a:pt x="3330490" y="473312"/>
                    <a:pt x="3328762" y="456725"/>
                    <a:pt x="3322434" y="441960"/>
                  </a:cubicBezTo>
                  <a:cubicBezTo>
                    <a:pt x="3313485" y="421078"/>
                    <a:pt x="3302114" y="401320"/>
                    <a:pt x="3291954" y="381000"/>
                  </a:cubicBezTo>
                  <a:cubicBezTo>
                    <a:pt x="3286874" y="350520"/>
                    <a:pt x="3279644" y="320321"/>
                    <a:pt x="3276714" y="289560"/>
                  </a:cubicBezTo>
                  <a:cubicBezTo>
                    <a:pt x="3269474" y="213535"/>
                    <a:pt x="3299364" y="127267"/>
                    <a:pt x="3261474" y="60960"/>
                  </a:cubicBezTo>
                  <a:cubicBezTo>
                    <a:pt x="3243652" y="29772"/>
                    <a:pt x="3190354" y="71120"/>
                    <a:pt x="3154794" y="76200"/>
                  </a:cubicBezTo>
                  <a:cubicBezTo>
                    <a:pt x="3144634" y="91440"/>
                    <a:pt x="3131529" y="105085"/>
                    <a:pt x="3124314" y="121920"/>
                  </a:cubicBezTo>
                  <a:cubicBezTo>
                    <a:pt x="3095016" y="190281"/>
                    <a:pt x="3123491" y="169286"/>
                    <a:pt x="3093834" y="228600"/>
                  </a:cubicBezTo>
                  <a:cubicBezTo>
                    <a:pt x="3085643" y="244983"/>
                    <a:pt x="3071545" y="257937"/>
                    <a:pt x="3063354" y="274320"/>
                  </a:cubicBezTo>
                  <a:cubicBezTo>
                    <a:pt x="3056170" y="288688"/>
                    <a:pt x="3057025" y="306674"/>
                    <a:pt x="3048114" y="320040"/>
                  </a:cubicBezTo>
                  <a:cubicBezTo>
                    <a:pt x="3036159" y="337973"/>
                    <a:pt x="3016192" y="349203"/>
                    <a:pt x="3002394" y="365760"/>
                  </a:cubicBezTo>
                  <a:cubicBezTo>
                    <a:pt x="2990668" y="379831"/>
                    <a:pt x="2985604" y="399311"/>
                    <a:pt x="2971914" y="411480"/>
                  </a:cubicBezTo>
                  <a:cubicBezTo>
                    <a:pt x="2939252" y="440513"/>
                    <a:pt x="2903710" y="466962"/>
                    <a:pt x="2865234" y="487680"/>
                  </a:cubicBezTo>
                  <a:cubicBezTo>
                    <a:pt x="2836946" y="502912"/>
                    <a:pt x="2773794" y="518160"/>
                    <a:pt x="2773794" y="518160"/>
                  </a:cubicBezTo>
                  <a:cubicBezTo>
                    <a:pt x="2753474" y="533400"/>
                    <a:pt x="2735552" y="552521"/>
                    <a:pt x="2712834" y="563880"/>
                  </a:cubicBezTo>
                  <a:cubicBezTo>
                    <a:pt x="2694100" y="573247"/>
                    <a:pt x="2672636" y="576352"/>
                    <a:pt x="2651874" y="579120"/>
                  </a:cubicBezTo>
                  <a:cubicBezTo>
                    <a:pt x="2596256" y="586536"/>
                    <a:pt x="2540114" y="589280"/>
                    <a:pt x="2484234" y="594360"/>
                  </a:cubicBezTo>
                  <a:lnTo>
                    <a:pt x="2133714" y="563880"/>
                  </a:lnTo>
                  <a:cubicBezTo>
                    <a:pt x="2102978" y="560700"/>
                    <a:pt x="2071589" y="558412"/>
                    <a:pt x="2042274" y="548640"/>
                  </a:cubicBezTo>
                  <a:cubicBezTo>
                    <a:pt x="2024898" y="542848"/>
                    <a:pt x="2011794" y="528320"/>
                    <a:pt x="1996554" y="518160"/>
                  </a:cubicBezTo>
                  <a:cubicBezTo>
                    <a:pt x="1967472" y="401831"/>
                    <a:pt x="2001506" y="512825"/>
                    <a:pt x="1935594" y="381000"/>
                  </a:cubicBezTo>
                  <a:cubicBezTo>
                    <a:pt x="1928410" y="366632"/>
                    <a:pt x="1930389" y="347824"/>
                    <a:pt x="1920354" y="335280"/>
                  </a:cubicBezTo>
                  <a:cubicBezTo>
                    <a:pt x="1908912" y="320977"/>
                    <a:pt x="1889874" y="314960"/>
                    <a:pt x="1874634" y="304800"/>
                  </a:cubicBezTo>
                  <a:cubicBezTo>
                    <a:pt x="1836328" y="189882"/>
                    <a:pt x="1892456" y="327077"/>
                    <a:pt x="1813674" y="228600"/>
                  </a:cubicBezTo>
                  <a:cubicBezTo>
                    <a:pt x="1803639" y="216056"/>
                    <a:pt x="1809793" y="194239"/>
                    <a:pt x="1798434" y="182880"/>
                  </a:cubicBezTo>
                  <a:cubicBezTo>
                    <a:pt x="1787075" y="171521"/>
                    <a:pt x="1768160" y="172053"/>
                    <a:pt x="1752714" y="167640"/>
                  </a:cubicBezTo>
                  <a:cubicBezTo>
                    <a:pt x="1732575" y="161886"/>
                    <a:pt x="1711893" y="158154"/>
                    <a:pt x="1691754" y="152400"/>
                  </a:cubicBezTo>
                  <a:cubicBezTo>
                    <a:pt x="1676308" y="147987"/>
                    <a:pt x="1661839" y="140034"/>
                    <a:pt x="1646034" y="137160"/>
                  </a:cubicBezTo>
                  <a:cubicBezTo>
                    <a:pt x="1605738" y="129834"/>
                    <a:pt x="1564754" y="127000"/>
                    <a:pt x="1524114" y="121920"/>
                  </a:cubicBezTo>
                  <a:cubicBezTo>
                    <a:pt x="1196717" y="-41778"/>
                    <a:pt x="1498561" y="91440"/>
                    <a:pt x="655434" y="91440"/>
                  </a:cubicBezTo>
                  <a:cubicBezTo>
                    <a:pt x="589199" y="91440"/>
                    <a:pt x="523354" y="81280"/>
                    <a:pt x="457314" y="76200"/>
                  </a:cubicBezTo>
                  <a:cubicBezTo>
                    <a:pt x="398999" y="56762"/>
                    <a:pt x="362495" y="41996"/>
                    <a:pt x="304914" y="30480"/>
                  </a:cubicBezTo>
                  <a:cubicBezTo>
                    <a:pt x="252051" y="19907"/>
                    <a:pt x="158030" y="7319"/>
                    <a:pt x="106794" y="0"/>
                  </a:cubicBezTo>
                  <a:cubicBezTo>
                    <a:pt x="9193" y="16267"/>
                    <a:pt x="-33859" y="-7858"/>
                    <a:pt x="30594" y="137160"/>
                  </a:cubicBezTo>
                  <a:cubicBezTo>
                    <a:pt x="37118" y="151840"/>
                    <a:pt x="61549" y="146072"/>
                    <a:pt x="76314" y="152400"/>
                  </a:cubicBezTo>
                  <a:cubicBezTo>
                    <a:pt x="97196" y="161349"/>
                    <a:pt x="115514" y="176352"/>
                    <a:pt x="137274" y="182880"/>
                  </a:cubicBezTo>
                  <a:cubicBezTo>
                    <a:pt x="166871" y="191759"/>
                    <a:pt x="198414" y="192060"/>
                    <a:pt x="228714" y="198120"/>
                  </a:cubicBezTo>
                  <a:cubicBezTo>
                    <a:pt x="349657" y="222309"/>
                    <a:pt x="225606" y="204963"/>
                    <a:pt x="381114" y="243840"/>
                  </a:cubicBezTo>
                  <a:lnTo>
                    <a:pt x="442074" y="259080"/>
                  </a:lnTo>
                  <a:cubicBezTo>
                    <a:pt x="457314" y="269240"/>
                    <a:pt x="487794" y="271244"/>
                    <a:pt x="487794" y="289560"/>
                  </a:cubicBezTo>
                  <a:cubicBezTo>
                    <a:pt x="487794" y="305624"/>
                    <a:pt x="458138" y="304800"/>
                    <a:pt x="442074" y="304800"/>
                  </a:cubicBezTo>
                  <a:cubicBezTo>
                    <a:pt x="406153" y="304800"/>
                    <a:pt x="370954" y="294640"/>
                    <a:pt x="335394" y="289560"/>
                  </a:cubicBezTo>
                  <a:lnTo>
                    <a:pt x="426834" y="320040"/>
                  </a:lnTo>
                  <a:lnTo>
                    <a:pt x="472554" y="335280"/>
                  </a:lnTo>
                  <a:cubicBezTo>
                    <a:pt x="537551" y="313614"/>
                    <a:pt x="534338" y="320040"/>
                    <a:pt x="457314" y="320040"/>
                  </a:cubicBezTo>
                  <a:lnTo>
                    <a:pt x="503034" y="1127760"/>
                  </a:ln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029200" y="3242976"/>
              <a:ext cx="670560" cy="1283304"/>
            </a:xfrm>
            <a:custGeom>
              <a:avLst/>
              <a:gdLst>
                <a:gd name="connsiteX0" fmla="*/ 670560 w 670560"/>
                <a:gd name="connsiteY0" fmla="*/ 1115664 h 1283304"/>
                <a:gd name="connsiteX1" fmla="*/ 670560 w 670560"/>
                <a:gd name="connsiteY1" fmla="*/ 1115664 h 1283304"/>
                <a:gd name="connsiteX2" fmla="*/ 624840 w 670560"/>
                <a:gd name="connsiteY2" fmla="*/ 978504 h 1283304"/>
                <a:gd name="connsiteX3" fmla="*/ 472440 w 670560"/>
                <a:gd name="connsiteY3" fmla="*/ 795624 h 1283304"/>
                <a:gd name="connsiteX4" fmla="*/ 381000 w 670560"/>
                <a:gd name="connsiteY4" fmla="*/ 734664 h 1283304"/>
                <a:gd name="connsiteX5" fmla="*/ 335280 w 670560"/>
                <a:gd name="connsiteY5" fmla="*/ 704184 h 1283304"/>
                <a:gd name="connsiteX6" fmla="*/ 289560 w 670560"/>
                <a:gd name="connsiteY6" fmla="*/ 658464 h 1283304"/>
                <a:gd name="connsiteX7" fmla="*/ 228600 w 670560"/>
                <a:gd name="connsiteY7" fmla="*/ 521304 h 1283304"/>
                <a:gd name="connsiteX8" fmla="*/ 198120 w 670560"/>
                <a:gd name="connsiteY8" fmla="*/ 399384 h 1283304"/>
                <a:gd name="connsiteX9" fmla="*/ 182880 w 670560"/>
                <a:gd name="connsiteY9" fmla="*/ 323184 h 1283304"/>
                <a:gd name="connsiteX10" fmla="*/ 152400 w 670560"/>
                <a:gd name="connsiteY10" fmla="*/ 231744 h 1283304"/>
                <a:gd name="connsiteX11" fmla="*/ 137160 w 670560"/>
                <a:gd name="connsiteY11" fmla="*/ 170784 h 1283304"/>
                <a:gd name="connsiteX12" fmla="*/ 91440 w 670560"/>
                <a:gd name="connsiteY12" fmla="*/ 140304 h 1283304"/>
                <a:gd name="connsiteX13" fmla="*/ 60960 w 670560"/>
                <a:gd name="connsiteY13" fmla="*/ 3144 h 1283304"/>
                <a:gd name="connsiteX14" fmla="*/ 30480 w 670560"/>
                <a:gd name="connsiteY14" fmla="*/ 48864 h 1283304"/>
                <a:gd name="connsiteX15" fmla="*/ 0 w 670560"/>
                <a:gd name="connsiteY15" fmla="*/ 140304 h 1283304"/>
                <a:gd name="connsiteX16" fmla="*/ 15240 w 670560"/>
                <a:gd name="connsiteY16" fmla="*/ 216504 h 1283304"/>
                <a:gd name="connsiteX17" fmla="*/ 121920 w 670560"/>
                <a:gd name="connsiteY17" fmla="*/ 353664 h 1283304"/>
                <a:gd name="connsiteX18" fmla="*/ 167640 w 670560"/>
                <a:gd name="connsiteY18" fmla="*/ 445104 h 1283304"/>
                <a:gd name="connsiteX19" fmla="*/ 182880 w 670560"/>
                <a:gd name="connsiteY19" fmla="*/ 490824 h 1283304"/>
                <a:gd name="connsiteX20" fmla="*/ 243840 w 670560"/>
                <a:gd name="connsiteY20" fmla="*/ 582264 h 1283304"/>
                <a:gd name="connsiteX21" fmla="*/ 304800 w 670560"/>
                <a:gd name="connsiteY21" fmla="*/ 658464 h 1283304"/>
                <a:gd name="connsiteX22" fmla="*/ 350520 w 670560"/>
                <a:gd name="connsiteY22" fmla="*/ 780384 h 1283304"/>
                <a:gd name="connsiteX23" fmla="*/ 381000 w 670560"/>
                <a:gd name="connsiteY23" fmla="*/ 871824 h 1283304"/>
                <a:gd name="connsiteX24" fmla="*/ 411480 w 670560"/>
                <a:gd name="connsiteY24" fmla="*/ 1161384 h 1283304"/>
                <a:gd name="connsiteX25" fmla="*/ 457200 w 670560"/>
                <a:gd name="connsiteY25" fmla="*/ 1252824 h 1283304"/>
                <a:gd name="connsiteX26" fmla="*/ 502920 w 670560"/>
                <a:gd name="connsiteY26" fmla="*/ 1283304 h 1283304"/>
                <a:gd name="connsiteX27" fmla="*/ 594360 w 670560"/>
                <a:gd name="connsiteY27" fmla="*/ 1252824 h 1283304"/>
                <a:gd name="connsiteX28" fmla="*/ 624840 w 670560"/>
                <a:gd name="connsiteY28" fmla="*/ 1207104 h 1283304"/>
                <a:gd name="connsiteX29" fmla="*/ 670560 w 670560"/>
                <a:gd name="connsiteY29" fmla="*/ 1115664 h 128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0560" h="1283304">
                  <a:moveTo>
                    <a:pt x="670560" y="1115664"/>
                  </a:moveTo>
                  <a:lnTo>
                    <a:pt x="670560" y="1115664"/>
                  </a:lnTo>
                  <a:cubicBezTo>
                    <a:pt x="655320" y="1069944"/>
                    <a:pt x="645220" y="1022176"/>
                    <a:pt x="624840" y="978504"/>
                  </a:cubicBezTo>
                  <a:cubicBezTo>
                    <a:pt x="599447" y="924091"/>
                    <a:pt x="519796" y="827195"/>
                    <a:pt x="472440" y="795624"/>
                  </a:cubicBezTo>
                  <a:lnTo>
                    <a:pt x="381000" y="734664"/>
                  </a:lnTo>
                  <a:cubicBezTo>
                    <a:pt x="365760" y="724504"/>
                    <a:pt x="348232" y="717136"/>
                    <a:pt x="335280" y="704184"/>
                  </a:cubicBezTo>
                  <a:lnTo>
                    <a:pt x="289560" y="658464"/>
                  </a:lnTo>
                  <a:cubicBezTo>
                    <a:pt x="253288" y="549648"/>
                    <a:pt x="276902" y="593757"/>
                    <a:pt x="228600" y="521304"/>
                  </a:cubicBezTo>
                  <a:cubicBezTo>
                    <a:pt x="218440" y="480664"/>
                    <a:pt x="206335" y="440461"/>
                    <a:pt x="198120" y="399384"/>
                  </a:cubicBezTo>
                  <a:cubicBezTo>
                    <a:pt x="193040" y="373984"/>
                    <a:pt x="189696" y="348174"/>
                    <a:pt x="182880" y="323184"/>
                  </a:cubicBezTo>
                  <a:cubicBezTo>
                    <a:pt x="174426" y="292187"/>
                    <a:pt x="160192" y="262913"/>
                    <a:pt x="152400" y="231744"/>
                  </a:cubicBezTo>
                  <a:cubicBezTo>
                    <a:pt x="147320" y="211424"/>
                    <a:pt x="148778" y="188212"/>
                    <a:pt x="137160" y="170784"/>
                  </a:cubicBezTo>
                  <a:cubicBezTo>
                    <a:pt x="127000" y="155544"/>
                    <a:pt x="106680" y="150464"/>
                    <a:pt x="91440" y="140304"/>
                  </a:cubicBezTo>
                  <a:cubicBezTo>
                    <a:pt x="81280" y="94584"/>
                    <a:pt x="86940" y="42113"/>
                    <a:pt x="60960" y="3144"/>
                  </a:cubicBezTo>
                  <a:cubicBezTo>
                    <a:pt x="50800" y="-12096"/>
                    <a:pt x="37919" y="32126"/>
                    <a:pt x="30480" y="48864"/>
                  </a:cubicBezTo>
                  <a:cubicBezTo>
                    <a:pt x="17431" y="78224"/>
                    <a:pt x="0" y="140304"/>
                    <a:pt x="0" y="140304"/>
                  </a:cubicBezTo>
                  <a:cubicBezTo>
                    <a:pt x="5080" y="165704"/>
                    <a:pt x="4521" y="192923"/>
                    <a:pt x="15240" y="216504"/>
                  </a:cubicBezTo>
                  <a:cubicBezTo>
                    <a:pt x="45621" y="283343"/>
                    <a:pt x="75322" y="307066"/>
                    <a:pt x="121920" y="353664"/>
                  </a:cubicBezTo>
                  <a:cubicBezTo>
                    <a:pt x="160226" y="468582"/>
                    <a:pt x="108554" y="326931"/>
                    <a:pt x="167640" y="445104"/>
                  </a:cubicBezTo>
                  <a:cubicBezTo>
                    <a:pt x="174824" y="459472"/>
                    <a:pt x="175078" y="476781"/>
                    <a:pt x="182880" y="490824"/>
                  </a:cubicBezTo>
                  <a:cubicBezTo>
                    <a:pt x="200670" y="522846"/>
                    <a:pt x="232256" y="547511"/>
                    <a:pt x="243840" y="582264"/>
                  </a:cubicBezTo>
                  <a:cubicBezTo>
                    <a:pt x="264872" y="645360"/>
                    <a:pt x="245714" y="619073"/>
                    <a:pt x="304800" y="658464"/>
                  </a:cubicBezTo>
                  <a:cubicBezTo>
                    <a:pt x="350093" y="794343"/>
                    <a:pt x="277628" y="579930"/>
                    <a:pt x="350520" y="780384"/>
                  </a:cubicBezTo>
                  <a:cubicBezTo>
                    <a:pt x="361500" y="810578"/>
                    <a:pt x="381000" y="871824"/>
                    <a:pt x="381000" y="871824"/>
                  </a:cubicBezTo>
                  <a:cubicBezTo>
                    <a:pt x="392281" y="1041040"/>
                    <a:pt x="379186" y="1048354"/>
                    <a:pt x="411480" y="1161384"/>
                  </a:cubicBezTo>
                  <a:cubicBezTo>
                    <a:pt x="421396" y="1196090"/>
                    <a:pt x="430483" y="1226107"/>
                    <a:pt x="457200" y="1252824"/>
                  </a:cubicBezTo>
                  <a:cubicBezTo>
                    <a:pt x="470152" y="1265776"/>
                    <a:pt x="487680" y="1273144"/>
                    <a:pt x="502920" y="1283304"/>
                  </a:cubicBezTo>
                  <a:cubicBezTo>
                    <a:pt x="533400" y="1273144"/>
                    <a:pt x="567115" y="1269852"/>
                    <a:pt x="594360" y="1252824"/>
                  </a:cubicBezTo>
                  <a:cubicBezTo>
                    <a:pt x="609892" y="1243116"/>
                    <a:pt x="616649" y="1223487"/>
                    <a:pt x="624840" y="1207104"/>
                  </a:cubicBezTo>
                  <a:lnTo>
                    <a:pt x="670560" y="111566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481468" y="1905000"/>
              <a:ext cx="695245" cy="441960"/>
            </a:xfrm>
            <a:custGeom>
              <a:avLst/>
              <a:gdLst>
                <a:gd name="connsiteX0" fmla="*/ 99932 w 695245"/>
                <a:gd name="connsiteY0" fmla="*/ 60960 h 441960"/>
                <a:gd name="connsiteX1" fmla="*/ 99932 w 695245"/>
                <a:gd name="connsiteY1" fmla="*/ 60960 h 441960"/>
                <a:gd name="connsiteX2" fmla="*/ 328532 w 695245"/>
                <a:gd name="connsiteY2" fmla="*/ 0 h 441960"/>
                <a:gd name="connsiteX3" fmla="*/ 526652 w 695245"/>
                <a:gd name="connsiteY3" fmla="*/ 15240 h 441960"/>
                <a:gd name="connsiteX4" fmla="*/ 572372 w 695245"/>
                <a:gd name="connsiteY4" fmla="*/ 91440 h 441960"/>
                <a:gd name="connsiteX5" fmla="*/ 663812 w 695245"/>
                <a:gd name="connsiteY5" fmla="*/ 182880 h 441960"/>
                <a:gd name="connsiteX6" fmla="*/ 694292 w 695245"/>
                <a:gd name="connsiteY6" fmla="*/ 274320 h 441960"/>
                <a:gd name="connsiteX7" fmla="*/ 679052 w 695245"/>
                <a:gd name="connsiteY7" fmla="*/ 350520 h 441960"/>
                <a:gd name="connsiteX8" fmla="*/ 572372 w 695245"/>
                <a:gd name="connsiteY8" fmla="*/ 441960 h 441960"/>
                <a:gd name="connsiteX9" fmla="*/ 252332 w 695245"/>
                <a:gd name="connsiteY9" fmla="*/ 396240 h 441960"/>
                <a:gd name="connsiteX10" fmla="*/ 237092 w 695245"/>
                <a:gd name="connsiteY10" fmla="*/ 350520 h 441960"/>
                <a:gd name="connsiteX11" fmla="*/ 115172 w 695245"/>
                <a:gd name="connsiteY11" fmla="*/ 289560 h 441960"/>
                <a:gd name="connsiteX12" fmla="*/ 69452 w 695245"/>
                <a:gd name="connsiteY12" fmla="*/ 243840 h 441960"/>
                <a:gd name="connsiteX13" fmla="*/ 38972 w 695245"/>
                <a:gd name="connsiteY13" fmla="*/ 91440 h 441960"/>
                <a:gd name="connsiteX14" fmla="*/ 115172 w 695245"/>
                <a:gd name="connsiteY14" fmla="*/ 76200 h 441960"/>
                <a:gd name="connsiteX15" fmla="*/ 99932 w 695245"/>
                <a:gd name="connsiteY15" fmla="*/ 6096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5245" h="441960">
                  <a:moveTo>
                    <a:pt x="99932" y="60960"/>
                  </a:moveTo>
                  <a:lnTo>
                    <a:pt x="99932" y="60960"/>
                  </a:lnTo>
                  <a:cubicBezTo>
                    <a:pt x="158030" y="41594"/>
                    <a:pt x="259043" y="0"/>
                    <a:pt x="328532" y="0"/>
                  </a:cubicBezTo>
                  <a:cubicBezTo>
                    <a:pt x="394767" y="0"/>
                    <a:pt x="460612" y="10160"/>
                    <a:pt x="526652" y="15240"/>
                  </a:cubicBezTo>
                  <a:cubicBezTo>
                    <a:pt x="541892" y="40640"/>
                    <a:pt x="553615" y="68514"/>
                    <a:pt x="572372" y="91440"/>
                  </a:cubicBezTo>
                  <a:cubicBezTo>
                    <a:pt x="599668" y="124802"/>
                    <a:pt x="663812" y="182880"/>
                    <a:pt x="663812" y="182880"/>
                  </a:cubicBezTo>
                  <a:cubicBezTo>
                    <a:pt x="673972" y="213360"/>
                    <a:pt x="700593" y="242815"/>
                    <a:pt x="694292" y="274320"/>
                  </a:cubicBezTo>
                  <a:cubicBezTo>
                    <a:pt x="689212" y="299720"/>
                    <a:pt x="690636" y="327352"/>
                    <a:pt x="679052" y="350520"/>
                  </a:cubicBezTo>
                  <a:cubicBezTo>
                    <a:pt x="666316" y="375992"/>
                    <a:pt x="590536" y="428337"/>
                    <a:pt x="572372" y="441960"/>
                  </a:cubicBezTo>
                  <a:cubicBezTo>
                    <a:pt x="465692" y="426720"/>
                    <a:pt x="356298" y="424594"/>
                    <a:pt x="252332" y="396240"/>
                  </a:cubicBezTo>
                  <a:cubicBezTo>
                    <a:pt x="236834" y="392013"/>
                    <a:pt x="247127" y="363064"/>
                    <a:pt x="237092" y="350520"/>
                  </a:cubicBezTo>
                  <a:cubicBezTo>
                    <a:pt x="215607" y="323664"/>
                    <a:pt x="138184" y="298765"/>
                    <a:pt x="115172" y="289560"/>
                  </a:cubicBezTo>
                  <a:cubicBezTo>
                    <a:pt x="99932" y="274320"/>
                    <a:pt x="86009" y="257638"/>
                    <a:pt x="69452" y="243840"/>
                  </a:cubicBezTo>
                  <a:cubicBezTo>
                    <a:pt x="17171" y="200272"/>
                    <a:pt x="-40068" y="210000"/>
                    <a:pt x="38972" y="91440"/>
                  </a:cubicBezTo>
                  <a:cubicBezTo>
                    <a:pt x="53340" y="69887"/>
                    <a:pt x="90266" y="83316"/>
                    <a:pt x="115172" y="76200"/>
                  </a:cubicBezTo>
                  <a:cubicBezTo>
                    <a:pt x="126094" y="73079"/>
                    <a:pt x="102472" y="63500"/>
                    <a:pt x="99932" y="6096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3964693" y="2571585"/>
            <a:ext cx="895816" cy="584775"/>
          </a:xfrm>
          <a:prstGeom prst="rect">
            <a:avLst/>
          </a:prstGeom>
          <a:solidFill>
            <a:schemeClr val="tx1"/>
          </a:solidFill>
        </p:spPr>
        <p:txBody>
          <a:bodyPr wrap="square" rtlCol="0">
            <a:spAutoFit/>
          </a:bodyPr>
          <a:lstStyle/>
          <a:p>
            <a:r>
              <a:rPr lang="en-US" sz="1600" b="1" dirty="0" smtClean="0">
                <a:solidFill>
                  <a:schemeClr val="bg1"/>
                </a:solidFill>
              </a:rPr>
              <a:t>Cornish nappe</a:t>
            </a:r>
            <a:endParaRPr lang="en-US" sz="1600" b="1" dirty="0">
              <a:solidFill>
                <a:schemeClr val="bg1"/>
              </a:solidFill>
            </a:endParaRPr>
          </a:p>
        </p:txBody>
      </p:sp>
      <p:sp>
        <p:nvSpPr>
          <p:cNvPr id="23" name="TextBox 22"/>
          <p:cNvSpPr txBox="1"/>
          <p:nvPr/>
        </p:nvSpPr>
        <p:spPr>
          <a:xfrm rot="19806559">
            <a:off x="5035463" y="3175387"/>
            <a:ext cx="546415" cy="338554"/>
          </a:xfrm>
          <a:prstGeom prst="rect">
            <a:avLst/>
          </a:prstGeom>
          <a:solidFill>
            <a:schemeClr val="tx1"/>
          </a:solidFill>
        </p:spPr>
        <p:txBody>
          <a:bodyPr wrap="square" rtlCol="0">
            <a:spAutoFit/>
          </a:bodyPr>
          <a:lstStyle/>
          <a:p>
            <a:r>
              <a:rPr lang="en-US" sz="1600" b="1" dirty="0" smtClean="0">
                <a:solidFill>
                  <a:schemeClr val="bg1"/>
                </a:solidFill>
              </a:rPr>
              <a:t>GHS</a:t>
            </a:r>
            <a:endParaRPr lang="en-US" sz="1600" b="1" dirty="0">
              <a:solidFill>
                <a:schemeClr val="bg1"/>
              </a:solidFill>
            </a:endParaRPr>
          </a:p>
        </p:txBody>
      </p:sp>
      <p:sp>
        <p:nvSpPr>
          <p:cNvPr id="24" name="Multiply 23"/>
          <p:cNvSpPr/>
          <p:nvPr/>
        </p:nvSpPr>
        <p:spPr>
          <a:xfrm>
            <a:off x="4116301" y="3237876"/>
            <a:ext cx="921755" cy="966354"/>
          </a:xfrm>
          <a:prstGeom prst="mathMultiply">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11880" y="3550302"/>
            <a:ext cx="504421" cy="369332"/>
          </a:xfrm>
          <a:prstGeom prst="rect">
            <a:avLst/>
          </a:prstGeom>
          <a:solidFill>
            <a:schemeClr val="tx1"/>
          </a:solidFill>
        </p:spPr>
        <p:txBody>
          <a:bodyPr wrap="square" rtlCol="0">
            <a:spAutoFit/>
          </a:bodyPr>
          <a:lstStyle/>
          <a:p>
            <a:r>
              <a:rPr lang="en-US" dirty="0" smtClean="0">
                <a:solidFill>
                  <a:schemeClr val="bg1"/>
                </a:solidFill>
              </a:rPr>
              <a:t>Dg</a:t>
            </a:r>
            <a:endParaRPr lang="en-US" dirty="0">
              <a:solidFill>
                <a:schemeClr val="bg1"/>
              </a:solidFill>
            </a:endParaRPr>
          </a:p>
        </p:txBody>
      </p:sp>
    </p:spTree>
    <p:extLst>
      <p:ext uri="{BB962C8B-B14F-4D97-AF65-F5344CB8AC3E}">
        <p14:creationId xmlns:p14="http://schemas.microsoft.com/office/powerpoint/2010/main" val="50508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2408464"/>
            <a:ext cx="5836920" cy="11465378"/>
          </a:xfrm>
          <a:prstGeom prst="rect">
            <a:avLst/>
          </a:prstGeom>
        </p:spPr>
      </p:pic>
      <p:sp>
        <p:nvSpPr>
          <p:cNvPr id="3" name="Freeform 2"/>
          <p:cNvSpPr/>
          <p:nvPr/>
        </p:nvSpPr>
        <p:spPr>
          <a:xfrm>
            <a:off x="2971800" y="-1388801"/>
            <a:ext cx="3154680" cy="2516561"/>
          </a:xfrm>
          <a:custGeom>
            <a:avLst/>
            <a:gdLst>
              <a:gd name="connsiteX0" fmla="*/ 137160 w 3154680"/>
              <a:gd name="connsiteY0" fmla="*/ 1961 h 2516561"/>
              <a:gd name="connsiteX1" fmla="*/ 137160 w 3154680"/>
              <a:gd name="connsiteY1" fmla="*/ 1961 h 2516561"/>
              <a:gd name="connsiteX2" fmla="*/ 274320 w 3154680"/>
              <a:gd name="connsiteY2" fmla="*/ 47681 h 2516561"/>
              <a:gd name="connsiteX3" fmla="*/ 1722120 w 3154680"/>
              <a:gd name="connsiteY3" fmla="*/ 1129721 h 2516561"/>
              <a:gd name="connsiteX4" fmla="*/ 1767840 w 3154680"/>
              <a:gd name="connsiteY4" fmla="*/ 1251641 h 2516561"/>
              <a:gd name="connsiteX5" fmla="*/ 1783080 w 3154680"/>
              <a:gd name="connsiteY5" fmla="*/ 1312601 h 2516561"/>
              <a:gd name="connsiteX6" fmla="*/ 1813560 w 3154680"/>
              <a:gd name="connsiteY6" fmla="*/ 1358321 h 2516561"/>
              <a:gd name="connsiteX7" fmla="*/ 1859280 w 3154680"/>
              <a:gd name="connsiteY7" fmla="*/ 1434521 h 2516561"/>
              <a:gd name="connsiteX8" fmla="*/ 1935480 w 3154680"/>
              <a:gd name="connsiteY8" fmla="*/ 1541201 h 2516561"/>
              <a:gd name="connsiteX9" fmla="*/ 2072640 w 3154680"/>
              <a:gd name="connsiteY9" fmla="*/ 1617401 h 2516561"/>
              <a:gd name="connsiteX10" fmla="*/ 2133600 w 3154680"/>
              <a:gd name="connsiteY10" fmla="*/ 1632641 h 2516561"/>
              <a:gd name="connsiteX11" fmla="*/ 2179320 w 3154680"/>
              <a:gd name="connsiteY11" fmla="*/ 1663121 h 2516561"/>
              <a:gd name="connsiteX12" fmla="*/ 2286000 w 3154680"/>
              <a:gd name="connsiteY12" fmla="*/ 1693601 h 2516561"/>
              <a:gd name="connsiteX13" fmla="*/ 2331720 w 3154680"/>
              <a:gd name="connsiteY13" fmla="*/ 1724081 h 2516561"/>
              <a:gd name="connsiteX14" fmla="*/ 2499360 w 3154680"/>
              <a:gd name="connsiteY14" fmla="*/ 1754561 h 2516561"/>
              <a:gd name="connsiteX15" fmla="*/ 2545080 w 3154680"/>
              <a:gd name="connsiteY15" fmla="*/ 1769801 h 2516561"/>
              <a:gd name="connsiteX16" fmla="*/ 2606040 w 3154680"/>
              <a:gd name="connsiteY16" fmla="*/ 1800281 h 2516561"/>
              <a:gd name="connsiteX17" fmla="*/ 2667000 w 3154680"/>
              <a:gd name="connsiteY17" fmla="*/ 1815521 h 2516561"/>
              <a:gd name="connsiteX18" fmla="*/ 2712720 w 3154680"/>
              <a:gd name="connsiteY18" fmla="*/ 1846001 h 2516561"/>
              <a:gd name="connsiteX19" fmla="*/ 3017520 w 3154680"/>
              <a:gd name="connsiteY19" fmla="*/ 1891721 h 2516561"/>
              <a:gd name="connsiteX20" fmla="*/ 3063240 w 3154680"/>
              <a:gd name="connsiteY20" fmla="*/ 1906961 h 2516561"/>
              <a:gd name="connsiteX21" fmla="*/ 3108960 w 3154680"/>
              <a:gd name="connsiteY21" fmla="*/ 2089841 h 2516561"/>
              <a:gd name="connsiteX22" fmla="*/ 3139440 w 3154680"/>
              <a:gd name="connsiteY22" fmla="*/ 2150801 h 2516561"/>
              <a:gd name="connsiteX23" fmla="*/ 3154680 w 3154680"/>
              <a:gd name="connsiteY23" fmla="*/ 2196521 h 2516561"/>
              <a:gd name="connsiteX24" fmla="*/ 3139440 w 3154680"/>
              <a:gd name="connsiteY24" fmla="*/ 2257481 h 2516561"/>
              <a:gd name="connsiteX25" fmla="*/ 3063240 w 3154680"/>
              <a:gd name="connsiteY25" fmla="*/ 2348921 h 2516561"/>
              <a:gd name="connsiteX26" fmla="*/ 3002280 w 3154680"/>
              <a:gd name="connsiteY26" fmla="*/ 2379401 h 2516561"/>
              <a:gd name="connsiteX27" fmla="*/ 2910840 w 3154680"/>
              <a:gd name="connsiteY27" fmla="*/ 2425121 h 2516561"/>
              <a:gd name="connsiteX28" fmla="*/ 2804160 w 3154680"/>
              <a:gd name="connsiteY28" fmla="*/ 2440361 h 2516561"/>
              <a:gd name="connsiteX29" fmla="*/ 2651760 w 3154680"/>
              <a:gd name="connsiteY29" fmla="*/ 2470841 h 2516561"/>
              <a:gd name="connsiteX30" fmla="*/ 2606040 w 3154680"/>
              <a:gd name="connsiteY30" fmla="*/ 2486081 h 2516561"/>
              <a:gd name="connsiteX31" fmla="*/ 2423160 w 3154680"/>
              <a:gd name="connsiteY31" fmla="*/ 2501321 h 2516561"/>
              <a:gd name="connsiteX32" fmla="*/ 2301240 w 3154680"/>
              <a:gd name="connsiteY32" fmla="*/ 2516561 h 2516561"/>
              <a:gd name="connsiteX33" fmla="*/ 1325880 w 3154680"/>
              <a:gd name="connsiteY33" fmla="*/ 2501321 h 2516561"/>
              <a:gd name="connsiteX34" fmla="*/ 1234440 w 3154680"/>
              <a:gd name="connsiteY34" fmla="*/ 2440361 h 2516561"/>
              <a:gd name="connsiteX35" fmla="*/ 1188720 w 3154680"/>
              <a:gd name="connsiteY35" fmla="*/ 2425121 h 2516561"/>
              <a:gd name="connsiteX36" fmla="*/ 1097280 w 3154680"/>
              <a:gd name="connsiteY36" fmla="*/ 2364161 h 2516561"/>
              <a:gd name="connsiteX37" fmla="*/ 1051560 w 3154680"/>
              <a:gd name="connsiteY37" fmla="*/ 2333681 h 2516561"/>
              <a:gd name="connsiteX38" fmla="*/ 960120 w 3154680"/>
              <a:gd name="connsiteY38" fmla="*/ 2257481 h 2516561"/>
              <a:gd name="connsiteX39" fmla="*/ 914400 w 3154680"/>
              <a:gd name="connsiteY39" fmla="*/ 2181281 h 2516561"/>
              <a:gd name="connsiteX40" fmla="*/ 868680 w 3154680"/>
              <a:gd name="connsiteY40" fmla="*/ 2135561 h 2516561"/>
              <a:gd name="connsiteX41" fmla="*/ 807720 w 3154680"/>
              <a:gd name="connsiteY41" fmla="*/ 2044121 h 2516561"/>
              <a:gd name="connsiteX42" fmla="*/ 746760 w 3154680"/>
              <a:gd name="connsiteY42" fmla="*/ 1983161 h 2516561"/>
              <a:gd name="connsiteX43" fmla="*/ 624840 w 3154680"/>
              <a:gd name="connsiteY43" fmla="*/ 1906961 h 2516561"/>
              <a:gd name="connsiteX44" fmla="*/ 548640 w 3154680"/>
              <a:gd name="connsiteY44" fmla="*/ 1846001 h 2516561"/>
              <a:gd name="connsiteX45" fmla="*/ 487680 w 3154680"/>
              <a:gd name="connsiteY45" fmla="*/ 1754561 h 2516561"/>
              <a:gd name="connsiteX46" fmla="*/ 457200 w 3154680"/>
              <a:gd name="connsiteY46" fmla="*/ 1708841 h 2516561"/>
              <a:gd name="connsiteX47" fmla="*/ 350520 w 3154680"/>
              <a:gd name="connsiteY47" fmla="*/ 1586921 h 2516561"/>
              <a:gd name="connsiteX48" fmla="*/ 304800 w 3154680"/>
              <a:gd name="connsiteY48" fmla="*/ 1480241 h 2516561"/>
              <a:gd name="connsiteX49" fmla="*/ 243840 w 3154680"/>
              <a:gd name="connsiteY49" fmla="*/ 1419281 h 2516561"/>
              <a:gd name="connsiteX50" fmla="*/ 152400 w 3154680"/>
              <a:gd name="connsiteY50" fmla="*/ 1297361 h 2516561"/>
              <a:gd name="connsiteX51" fmla="*/ 76200 w 3154680"/>
              <a:gd name="connsiteY51" fmla="*/ 1175441 h 2516561"/>
              <a:gd name="connsiteX52" fmla="*/ 60960 w 3154680"/>
              <a:gd name="connsiteY52" fmla="*/ 1114481 h 2516561"/>
              <a:gd name="connsiteX53" fmla="*/ 45720 w 3154680"/>
              <a:gd name="connsiteY53" fmla="*/ 946841 h 2516561"/>
              <a:gd name="connsiteX54" fmla="*/ 30480 w 3154680"/>
              <a:gd name="connsiteY54" fmla="*/ 885881 h 2516561"/>
              <a:gd name="connsiteX55" fmla="*/ 0 w 3154680"/>
              <a:gd name="connsiteY55" fmla="*/ 611561 h 2516561"/>
              <a:gd name="connsiteX56" fmla="*/ 15240 w 3154680"/>
              <a:gd name="connsiteY56" fmla="*/ 62921 h 2516561"/>
              <a:gd name="connsiteX57" fmla="*/ 91440 w 3154680"/>
              <a:gd name="connsiteY57" fmla="*/ 1961 h 2516561"/>
              <a:gd name="connsiteX58" fmla="*/ 137160 w 3154680"/>
              <a:gd name="connsiteY58" fmla="*/ 1961 h 251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154680" h="2516561">
                <a:moveTo>
                  <a:pt x="137160" y="1961"/>
                </a:moveTo>
                <a:lnTo>
                  <a:pt x="137160" y="1961"/>
                </a:lnTo>
                <a:cubicBezTo>
                  <a:pt x="263837" y="49465"/>
                  <a:pt x="215676" y="47681"/>
                  <a:pt x="274320" y="47681"/>
                </a:cubicBezTo>
                <a:lnTo>
                  <a:pt x="1722120" y="1129721"/>
                </a:lnTo>
                <a:cubicBezTo>
                  <a:pt x="1737360" y="1170361"/>
                  <a:pt x="1754115" y="1210465"/>
                  <a:pt x="1767840" y="1251641"/>
                </a:cubicBezTo>
                <a:cubicBezTo>
                  <a:pt x="1774464" y="1271512"/>
                  <a:pt x="1774829" y="1293349"/>
                  <a:pt x="1783080" y="1312601"/>
                </a:cubicBezTo>
                <a:cubicBezTo>
                  <a:pt x="1790295" y="1329436"/>
                  <a:pt x="1803852" y="1342789"/>
                  <a:pt x="1813560" y="1358321"/>
                </a:cubicBezTo>
                <a:cubicBezTo>
                  <a:pt x="1829259" y="1383440"/>
                  <a:pt x="1843581" y="1409402"/>
                  <a:pt x="1859280" y="1434521"/>
                </a:cubicBezTo>
                <a:cubicBezTo>
                  <a:pt x="1872023" y="1454910"/>
                  <a:pt x="1922905" y="1530024"/>
                  <a:pt x="1935480" y="1541201"/>
                </a:cubicBezTo>
                <a:cubicBezTo>
                  <a:pt x="1987186" y="1587162"/>
                  <a:pt x="2015453" y="1601062"/>
                  <a:pt x="2072640" y="1617401"/>
                </a:cubicBezTo>
                <a:cubicBezTo>
                  <a:pt x="2092779" y="1623155"/>
                  <a:pt x="2113280" y="1627561"/>
                  <a:pt x="2133600" y="1632641"/>
                </a:cubicBezTo>
                <a:cubicBezTo>
                  <a:pt x="2148840" y="1642801"/>
                  <a:pt x="2162485" y="1655906"/>
                  <a:pt x="2179320" y="1663121"/>
                </a:cubicBezTo>
                <a:cubicBezTo>
                  <a:pt x="2247681" y="1692419"/>
                  <a:pt x="2226686" y="1663944"/>
                  <a:pt x="2286000" y="1693601"/>
                </a:cubicBezTo>
                <a:cubicBezTo>
                  <a:pt x="2302383" y="1701792"/>
                  <a:pt x="2315337" y="1715890"/>
                  <a:pt x="2331720" y="1724081"/>
                </a:cubicBezTo>
                <a:cubicBezTo>
                  <a:pt x="2378706" y="1747574"/>
                  <a:pt x="2457332" y="1749308"/>
                  <a:pt x="2499360" y="1754561"/>
                </a:cubicBezTo>
                <a:cubicBezTo>
                  <a:pt x="2514600" y="1759641"/>
                  <a:pt x="2530315" y="1763473"/>
                  <a:pt x="2545080" y="1769801"/>
                </a:cubicBezTo>
                <a:cubicBezTo>
                  <a:pt x="2565962" y="1778750"/>
                  <a:pt x="2584768" y="1792304"/>
                  <a:pt x="2606040" y="1800281"/>
                </a:cubicBezTo>
                <a:cubicBezTo>
                  <a:pt x="2625652" y="1807635"/>
                  <a:pt x="2646680" y="1810441"/>
                  <a:pt x="2667000" y="1815521"/>
                </a:cubicBezTo>
                <a:cubicBezTo>
                  <a:pt x="2682240" y="1825681"/>
                  <a:pt x="2695982" y="1838562"/>
                  <a:pt x="2712720" y="1846001"/>
                </a:cubicBezTo>
                <a:cubicBezTo>
                  <a:pt x="2824416" y="1895644"/>
                  <a:pt x="2877274" y="1881703"/>
                  <a:pt x="3017520" y="1891721"/>
                </a:cubicBezTo>
                <a:cubicBezTo>
                  <a:pt x="3032760" y="1896801"/>
                  <a:pt x="3050696" y="1896926"/>
                  <a:pt x="3063240" y="1906961"/>
                </a:cubicBezTo>
                <a:cubicBezTo>
                  <a:pt x="3117221" y="1950146"/>
                  <a:pt x="3096760" y="2036973"/>
                  <a:pt x="3108960" y="2089841"/>
                </a:cubicBezTo>
                <a:cubicBezTo>
                  <a:pt x="3114068" y="2111978"/>
                  <a:pt x="3130491" y="2129919"/>
                  <a:pt x="3139440" y="2150801"/>
                </a:cubicBezTo>
                <a:cubicBezTo>
                  <a:pt x="3145768" y="2165566"/>
                  <a:pt x="3149600" y="2181281"/>
                  <a:pt x="3154680" y="2196521"/>
                </a:cubicBezTo>
                <a:cubicBezTo>
                  <a:pt x="3149600" y="2216841"/>
                  <a:pt x="3147691" y="2238229"/>
                  <a:pt x="3139440" y="2257481"/>
                </a:cubicBezTo>
                <a:cubicBezTo>
                  <a:pt x="3127645" y="2285002"/>
                  <a:pt x="3085857" y="2332766"/>
                  <a:pt x="3063240" y="2348921"/>
                </a:cubicBezTo>
                <a:cubicBezTo>
                  <a:pt x="3044753" y="2362126"/>
                  <a:pt x="3022005" y="2368129"/>
                  <a:pt x="3002280" y="2379401"/>
                </a:cubicBezTo>
                <a:cubicBezTo>
                  <a:pt x="2953868" y="2407065"/>
                  <a:pt x="2964574" y="2414374"/>
                  <a:pt x="2910840" y="2425121"/>
                </a:cubicBezTo>
                <a:cubicBezTo>
                  <a:pt x="2875617" y="2432166"/>
                  <a:pt x="2839534" y="2434118"/>
                  <a:pt x="2804160" y="2440361"/>
                </a:cubicBezTo>
                <a:cubicBezTo>
                  <a:pt x="2753142" y="2449364"/>
                  <a:pt x="2700908" y="2454458"/>
                  <a:pt x="2651760" y="2470841"/>
                </a:cubicBezTo>
                <a:cubicBezTo>
                  <a:pt x="2636520" y="2475921"/>
                  <a:pt x="2621963" y="2483958"/>
                  <a:pt x="2606040" y="2486081"/>
                </a:cubicBezTo>
                <a:cubicBezTo>
                  <a:pt x="2545405" y="2494166"/>
                  <a:pt x="2484028" y="2495234"/>
                  <a:pt x="2423160" y="2501321"/>
                </a:cubicBezTo>
                <a:cubicBezTo>
                  <a:pt x="2382407" y="2505396"/>
                  <a:pt x="2341880" y="2511481"/>
                  <a:pt x="2301240" y="2516561"/>
                </a:cubicBezTo>
                <a:lnTo>
                  <a:pt x="1325880" y="2501321"/>
                </a:lnTo>
                <a:cubicBezTo>
                  <a:pt x="1268977" y="2499622"/>
                  <a:pt x="1279091" y="2470129"/>
                  <a:pt x="1234440" y="2440361"/>
                </a:cubicBezTo>
                <a:cubicBezTo>
                  <a:pt x="1221074" y="2431450"/>
                  <a:pt x="1202763" y="2432923"/>
                  <a:pt x="1188720" y="2425121"/>
                </a:cubicBezTo>
                <a:cubicBezTo>
                  <a:pt x="1156698" y="2407331"/>
                  <a:pt x="1127760" y="2384481"/>
                  <a:pt x="1097280" y="2364161"/>
                </a:cubicBezTo>
                <a:lnTo>
                  <a:pt x="1051560" y="2333681"/>
                </a:lnTo>
                <a:cubicBezTo>
                  <a:pt x="946123" y="2175525"/>
                  <a:pt x="1114805" y="2412166"/>
                  <a:pt x="960120" y="2257481"/>
                </a:cubicBezTo>
                <a:cubicBezTo>
                  <a:pt x="939175" y="2236536"/>
                  <a:pt x="932173" y="2204978"/>
                  <a:pt x="914400" y="2181281"/>
                </a:cubicBezTo>
                <a:cubicBezTo>
                  <a:pt x="901468" y="2164039"/>
                  <a:pt x="881912" y="2152574"/>
                  <a:pt x="868680" y="2135561"/>
                </a:cubicBezTo>
                <a:cubicBezTo>
                  <a:pt x="846190" y="2106645"/>
                  <a:pt x="833623" y="2070024"/>
                  <a:pt x="807720" y="2044121"/>
                </a:cubicBezTo>
                <a:cubicBezTo>
                  <a:pt x="787400" y="2023801"/>
                  <a:pt x="769749" y="2000403"/>
                  <a:pt x="746760" y="1983161"/>
                </a:cubicBezTo>
                <a:cubicBezTo>
                  <a:pt x="650183" y="1910729"/>
                  <a:pt x="718395" y="2000516"/>
                  <a:pt x="624840" y="1906961"/>
                </a:cubicBezTo>
                <a:cubicBezTo>
                  <a:pt x="555906" y="1838027"/>
                  <a:pt x="637647" y="1875670"/>
                  <a:pt x="548640" y="1846001"/>
                </a:cubicBezTo>
                <a:cubicBezTo>
                  <a:pt x="521857" y="1765653"/>
                  <a:pt x="551101" y="1830667"/>
                  <a:pt x="487680" y="1754561"/>
                </a:cubicBezTo>
                <a:cubicBezTo>
                  <a:pt x="475954" y="1740490"/>
                  <a:pt x="469120" y="1722748"/>
                  <a:pt x="457200" y="1708841"/>
                </a:cubicBezTo>
                <a:cubicBezTo>
                  <a:pt x="299359" y="1524693"/>
                  <a:pt x="483239" y="1763879"/>
                  <a:pt x="350520" y="1586921"/>
                </a:cubicBezTo>
                <a:cubicBezTo>
                  <a:pt x="338749" y="1551608"/>
                  <a:pt x="327399" y="1510372"/>
                  <a:pt x="304800" y="1480241"/>
                </a:cubicBezTo>
                <a:cubicBezTo>
                  <a:pt x="287558" y="1457252"/>
                  <a:pt x="262237" y="1441357"/>
                  <a:pt x="243840" y="1419281"/>
                </a:cubicBezTo>
                <a:cubicBezTo>
                  <a:pt x="211319" y="1380255"/>
                  <a:pt x="182880" y="1338001"/>
                  <a:pt x="152400" y="1297361"/>
                </a:cubicBezTo>
                <a:cubicBezTo>
                  <a:pt x="116438" y="1249411"/>
                  <a:pt x="97120" y="1231227"/>
                  <a:pt x="76200" y="1175441"/>
                </a:cubicBezTo>
                <a:cubicBezTo>
                  <a:pt x="68846" y="1155829"/>
                  <a:pt x="66040" y="1134801"/>
                  <a:pt x="60960" y="1114481"/>
                </a:cubicBezTo>
                <a:cubicBezTo>
                  <a:pt x="55880" y="1058601"/>
                  <a:pt x="53136" y="1002459"/>
                  <a:pt x="45720" y="946841"/>
                </a:cubicBezTo>
                <a:cubicBezTo>
                  <a:pt x="42952" y="926079"/>
                  <a:pt x="33078" y="906665"/>
                  <a:pt x="30480" y="885881"/>
                </a:cubicBezTo>
                <a:cubicBezTo>
                  <a:pt x="-22938" y="458534"/>
                  <a:pt x="43286" y="871276"/>
                  <a:pt x="0" y="611561"/>
                </a:cubicBezTo>
                <a:cubicBezTo>
                  <a:pt x="5080" y="428681"/>
                  <a:pt x="5870" y="245631"/>
                  <a:pt x="15240" y="62921"/>
                </a:cubicBezTo>
                <a:cubicBezTo>
                  <a:pt x="18438" y="567"/>
                  <a:pt x="39233" y="16877"/>
                  <a:pt x="91440" y="1961"/>
                </a:cubicBezTo>
                <a:cubicBezTo>
                  <a:pt x="106886" y="-2452"/>
                  <a:pt x="129540" y="1961"/>
                  <a:pt x="137160" y="196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3040252" y="3718482"/>
            <a:ext cx="845948" cy="1768410"/>
          </a:xfrm>
          <a:custGeom>
            <a:avLst/>
            <a:gdLst>
              <a:gd name="connsiteX0" fmla="*/ 99188 w 845948"/>
              <a:gd name="connsiteY0" fmla="*/ 30558 h 1768410"/>
              <a:gd name="connsiteX1" fmla="*/ 99188 w 845948"/>
              <a:gd name="connsiteY1" fmla="*/ 30558 h 1768410"/>
              <a:gd name="connsiteX2" fmla="*/ 236348 w 845948"/>
              <a:gd name="connsiteY2" fmla="*/ 78 h 1768410"/>
              <a:gd name="connsiteX3" fmla="*/ 647828 w 845948"/>
              <a:gd name="connsiteY3" fmla="*/ 45798 h 1768410"/>
              <a:gd name="connsiteX4" fmla="*/ 784988 w 845948"/>
              <a:gd name="connsiteY4" fmla="*/ 121998 h 1768410"/>
              <a:gd name="connsiteX5" fmla="*/ 830708 w 845948"/>
              <a:gd name="connsiteY5" fmla="*/ 137238 h 1768410"/>
              <a:gd name="connsiteX6" fmla="*/ 845948 w 845948"/>
              <a:gd name="connsiteY6" fmla="*/ 198198 h 1768410"/>
              <a:gd name="connsiteX7" fmla="*/ 830708 w 845948"/>
              <a:gd name="connsiteY7" fmla="*/ 411558 h 1768410"/>
              <a:gd name="connsiteX8" fmla="*/ 815468 w 845948"/>
              <a:gd name="connsiteY8" fmla="*/ 457278 h 1768410"/>
              <a:gd name="connsiteX9" fmla="*/ 800228 w 845948"/>
              <a:gd name="connsiteY9" fmla="*/ 518238 h 1768410"/>
              <a:gd name="connsiteX10" fmla="*/ 754508 w 845948"/>
              <a:gd name="connsiteY10" fmla="*/ 624918 h 1768410"/>
              <a:gd name="connsiteX11" fmla="*/ 708788 w 845948"/>
              <a:gd name="connsiteY11" fmla="*/ 670638 h 1768410"/>
              <a:gd name="connsiteX12" fmla="*/ 663068 w 845948"/>
              <a:gd name="connsiteY12" fmla="*/ 731598 h 1768410"/>
              <a:gd name="connsiteX13" fmla="*/ 556388 w 845948"/>
              <a:gd name="connsiteY13" fmla="*/ 914478 h 1768410"/>
              <a:gd name="connsiteX14" fmla="*/ 525908 w 845948"/>
              <a:gd name="connsiteY14" fmla="*/ 960198 h 1768410"/>
              <a:gd name="connsiteX15" fmla="*/ 510668 w 845948"/>
              <a:gd name="connsiteY15" fmla="*/ 1005918 h 1768410"/>
              <a:gd name="connsiteX16" fmla="*/ 464948 w 845948"/>
              <a:gd name="connsiteY16" fmla="*/ 1066878 h 1768410"/>
              <a:gd name="connsiteX17" fmla="*/ 434468 w 845948"/>
              <a:gd name="connsiteY17" fmla="*/ 1158318 h 1768410"/>
              <a:gd name="connsiteX18" fmla="*/ 403988 w 845948"/>
              <a:gd name="connsiteY18" fmla="*/ 1219278 h 1768410"/>
              <a:gd name="connsiteX19" fmla="*/ 388748 w 845948"/>
              <a:gd name="connsiteY19" fmla="*/ 1280238 h 1768410"/>
              <a:gd name="connsiteX20" fmla="*/ 312548 w 845948"/>
              <a:gd name="connsiteY20" fmla="*/ 1402158 h 1768410"/>
              <a:gd name="connsiteX21" fmla="*/ 282068 w 845948"/>
              <a:gd name="connsiteY21" fmla="*/ 1569798 h 1768410"/>
              <a:gd name="connsiteX22" fmla="*/ 251588 w 845948"/>
              <a:gd name="connsiteY22" fmla="*/ 1615518 h 1768410"/>
              <a:gd name="connsiteX23" fmla="*/ 236348 w 845948"/>
              <a:gd name="connsiteY23" fmla="*/ 1661238 h 1768410"/>
              <a:gd name="connsiteX24" fmla="*/ 190628 w 845948"/>
              <a:gd name="connsiteY24" fmla="*/ 1691718 h 1768410"/>
              <a:gd name="connsiteX25" fmla="*/ 114428 w 845948"/>
              <a:gd name="connsiteY25" fmla="*/ 1767918 h 1768410"/>
              <a:gd name="connsiteX26" fmla="*/ 38228 w 845948"/>
              <a:gd name="connsiteY26" fmla="*/ 1752678 h 1768410"/>
              <a:gd name="connsiteX27" fmla="*/ 38228 w 845948"/>
              <a:gd name="connsiteY27" fmla="*/ 106758 h 1768410"/>
              <a:gd name="connsiteX28" fmla="*/ 99188 w 845948"/>
              <a:gd name="connsiteY28" fmla="*/ 30558 h 1768410"/>
              <a:gd name="connsiteX29" fmla="*/ 99188 w 845948"/>
              <a:gd name="connsiteY29" fmla="*/ 30558 h 176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5948" h="1768410">
                <a:moveTo>
                  <a:pt x="99188" y="30558"/>
                </a:moveTo>
                <a:lnTo>
                  <a:pt x="99188" y="30558"/>
                </a:lnTo>
                <a:cubicBezTo>
                  <a:pt x="144908" y="20398"/>
                  <a:pt x="189513" y="78"/>
                  <a:pt x="236348" y="78"/>
                </a:cubicBezTo>
                <a:cubicBezTo>
                  <a:pt x="522675" y="78"/>
                  <a:pt x="498576" y="-3953"/>
                  <a:pt x="647828" y="45798"/>
                </a:cubicBezTo>
                <a:cubicBezTo>
                  <a:pt x="716266" y="114236"/>
                  <a:pt x="673101" y="84702"/>
                  <a:pt x="784988" y="121998"/>
                </a:cubicBezTo>
                <a:lnTo>
                  <a:pt x="830708" y="137238"/>
                </a:lnTo>
                <a:cubicBezTo>
                  <a:pt x="835788" y="157558"/>
                  <a:pt x="845948" y="177253"/>
                  <a:pt x="845948" y="198198"/>
                </a:cubicBezTo>
                <a:cubicBezTo>
                  <a:pt x="845948" y="269499"/>
                  <a:pt x="839039" y="340745"/>
                  <a:pt x="830708" y="411558"/>
                </a:cubicBezTo>
                <a:cubicBezTo>
                  <a:pt x="828831" y="427512"/>
                  <a:pt x="819881" y="441832"/>
                  <a:pt x="815468" y="457278"/>
                </a:cubicBezTo>
                <a:cubicBezTo>
                  <a:pt x="809714" y="477417"/>
                  <a:pt x="805982" y="498099"/>
                  <a:pt x="800228" y="518238"/>
                </a:cubicBezTo>
                <a:cubicBezTo>
                  <a:pt x="790752" y="551403"/>
                  <a:pt x="773860" y="597825"/>
                  <a:pt x="754508" y="624918"/>
                </a:cubicBezTo>
                <a:cubicBezTo>
                  <a:pt x="741981" y="642456"/>
                  <a:pt x="722814" y="654274"/>
                  <a:pt x="708788" y="670638"/>
                </a:cubicBezTo>
                <a:cubicBezTo>
                  <a:pt x="692258" y="689923"/>
                  <a:pt x="678308" y="711278"/>
                  <a:pt x="663068" y="731598"/>
                </a:cubicBezTo>
                <a:cubicBezTo>
                  <a:pt x="632648" y="853277"/>
                  <a:pt x="667329" y="748066"/>
                  <a:pt x="556388" y="914478"/>
                </a:cubicBezTo>
                <a:cubicBezTo>
                  <a:pt x="546228" y="929718"/>
                  <a:pt x="534099" y="943815"/>
                  <a:pt x="525908" y="960198"/>
                </a:cubicBezTo>
                <a:cubicBezTo>
                  <a:pt x="518724" y="974566"/>
                  <a:pt x="518638" y="991970"/>
                  <a:pt x="510668" y="1005918"/>
                </a:cubicBezTo>
                <a:cubicBezTo>
                  <a:pt x="498066" y="1027971"/>
                  <a:pt x="480188" y="1046558"/>
                  <a:pt x="464948" y="1066878"/>
                </a:cubicBezTo>
                <a:cubicBezTo>
                  <a:pt x="454788" y="1097358"/>
                  <a:pt x="448836" y="1129581"/>
                  <a:pt x="434468" y="1158318"/>
                </a:cubicBezTo>
                <a:cubicBezTo>
                  <a:pt x="424308" y="1178638"/>
                  <a:pt x="411965" y="1198006"/>
                  <a:pt x="403988" y="1219278"/>
                </a:cubicBezTo>
                <a:cubicBezTo>
                  <a:pt x="396634" y="1238890"/>
                  <a:pt x="396102" y="1260626"/>
                  <a:pt x="388748" y="1280238"/>
                </a:cubicBezTo>
                <a:cubicBezTo>
                  <a:pt x="367828" y="1336024"/>
                  <a:pt x="348510" y="1354208"/>
                  <a:pt x="312548" y="1402158"/>
                </a:cubicBezTo>
                <a:cubicBezTo>
                  <a:pt x="310836" y="1412429"/>
                  <a:pt x="288458" y="1552758"/>
                  <a:pt x="282068" y="1569798"/>
                </a:cubicBezTo>
                <a:cubicBezTo>
                  <a:pt x="275637" y="1586948"/>
                  <a:pt x="259779" y="1599135"/>
                  <a:pt x="251588" y="1615518"/>
                </a:cubicBezTo>
                <a:cubicBezTo>
                  <a:pt x="244404" y="1629886"/>
                  <a:pt x="246383" y="1648694"/>
                  <a:pt x="236348" y="1661238"/>
                </a:cubicBezTo>
                <a:cubicBezTo>
                  <a:pt x="224906" y="1675541"/>
                  <a:pt x="205868" y="1681558"/>
                  <a:pt x="190628" y="1691718"/>
                </a:cubicBezTo>
                <a:cubicBezTo>
                  <a:pt x="174003" y="1716656"/>
                  <a:pt x="151373" y="1763300"/>
                  <a:pt x="114428" y="1767918"/>
                </a:cubicBezTo>
                <a:cubicBezTo>
                  <a:pt x="88725" y="1771131"/>
                  <a:pt x="63628" y="1757758"/>
                  <a:pt x="38228" y="1752678"/>
                </a:cubicBezTo>
                <a:cubicBezTo>
                  <a:pt x="-31404" y="1125991"/>
                  <a:pt x="9960" y="1548444"/>
                  <a:pt x="38228" y="106758"/>
                </a:cubicBezTo>
                <a:cubicBezTo>
                  <a:pt x="39098" y="62380"/>
                  <a:pt x="63090" y="48607"/>
                  <a:pt x="99188" y="30558"/>
                </a:cubicBezTo>
                <a:lnTo>
                  <a:pt x="99188" y="3055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7201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222" y="-9177130"/>
            <a:ext cx="14602065" cy="28682626"/>
          </a:xfrm>
          <a:prstGeom prst="rect">
            <a:avLst/>
          </a:prstGeom>
        </p:spPr>
      </p:pic>
      <p:sp>
        <p:nvSpPr>
          <p:cNvPr id="3" name="TextBox 2"/>
          <p:cNvSpPr txBox="1"/>
          <p:nvPr/>
        </p:nvSpPr>
        <p:spPr>
          <a:xfrm>
            <a:off x="853440" y="4258491"/>
            <a:ext cx="2133600" cy="369332"/>
          </a:xfrm>
          <a:prstGeom prst="rect">
            <a:avLst/>
          </a:prstGeom>
          <a:noFill/>
        </p:spPr>
        <p:txBody>
          <a:bodyPr wrap="square" rtlCol="0">
            <a:spAutoFit/>
          </a:bodyPr>
          <a:lstStyle/>
          <a:p>
            <a:r>
              <a:rPr lang="en-US" b="1" dirty="0" smtClean="0">
                <a:solidFill>
                  <a:schemeClr val="bg1"/>
                </a:solidFill>
              </a:rPr>
              <a:t>Piermont allochthon</a:t>
            </a:r>
            <a:endParaRPr lang="en-US" b="1" dirty="0"/>
          </a:p>
        </p:txBody>
      </p:sp>
      <p:cxnSp>
        <p:nvCxnSpPr>
          <p:cNvPr id="5" name="Straight Arrow Connector 4"/>
          <p:cNvCxnSpPr/>
          <p:nvPr/>
        </p:nvCxnSpPr>
        <p:spPr>
          <a:xfrm>
            <a:off x="2037806" y="4693920"/>
            <a:ext cx="1123405" cy="9405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927959" y="732511"/>
            <a:ext cx="2133600" cy="369332"/>
          </a:xfrm>
          <a:prstGeom prst="rect">
            <a:avLst/>
          </a:prstGeom>
          <a:noFill/>
        </p:spPr>
        <p:txBody>
          <a:bodyPr wrap="square" rtlCol="0">
            <a:spAutoFit/>
          </a:bodyPr>
          <a:lstStyle/>
          <a:p>
            <a:r>
              <a:rPr lang="en-US" b="1" dirty="0" smtClean="0">
                <a:solidFill>
                  <a:schemeClr val="bg1"/>
                </a:solidFill>
              </a:rPr>
              <a:t>Albee Hill</a:t>
            </a:r>
            <a:endParaRPr lang="en-US" b="1" dirty="0"/>
          </a:p>
        </p:txBody>
      </p:sp>
      <p:cxnSp>
        <p:nvCxnSpPr>
          <p:cNvPr id="7" name="Straight Arrow Connector 6"/>
          <p:cNvCxnSpPr/>
          <p:nvPr/>
        </p:nvCxnSpPr>
        <p:spPr>
          <a:xfrm>
            <a:off x="3584863" y="1149249"/>
            <a:ext cx="819793" cy="48707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705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898" y="0"/>
            <a:ext cx="6900204" cy="6858000"/>
          </a:xfrm>
          <a:prstGeom prst="rect">
            <a:avLst/>
          </a:prstGeom>
        </p:spPr>
      </p:pic>
      <p:sp>
        <p:nvSpPr>
          <p:cNvPr id="3" name="TextBox 2"/>
          <p:cNvSpPr txBox="1"/>
          <p:nvPr/>
        </p:nvSpPr>
        <p:spPr>
          <a:xfrm>
            <a:off x="7132320" y="3059668"/>
            <a:ext cx="670560" cy="369332"/>
          </a:xfrm>
          <a:prstGeom prst="rect">
            <a:avLst/>
          </a:prstGeom>
          <a:noFill/>
        </p:spPr>
        <p:txBody>
          <a:bodyPr wrap="square" rtlCol="0">
            <a:spAutoFit/>
          </a:bodyPr>
          <a:lstStyle/>
          <a:p>
            <a:r>
              <a:rPr lang="en-US" dirty="0" smtClean="0">
                <a:solidFill>
                  <a:schemeClr val="bg1"/>
                </a:solidFill>
              </a:rPr>
              <a:t>GHS</a:t>
            </a:r>
            <a:endParaRPr lang="en-US" dirty="0">
              <a:solidFill>
                <a:schemeClr val="bg1"/>
              </a:solidFill>
            </a:endParaRPr>
          </a:p>
        </p:txBody>
      </p:sp>
      <p:cxnSp>
        <p:nvCxnSpPr>
          <p:cNvPr id="5" name="Straight Arrow Connector 4"/>
          <p:cNvCxnSpPr/>
          <p:nvPr/>
        </p:nvCxnSpPr>
        <p:spPr>
          <a:xfrm flipV="1">
            <a:off x="4724400" y="3429000"/>
            <a:ext cx="335280" cy="3962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132320" y="1219200"/>
            <a:ext cx="365760" cy="35052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471160" y="4434840"/>
            <a:ext cx="320040" cy="381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635240" y="2316480"/>
            <a:ext cx="426720" cy="31825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833360" y="2773680"/>
            <a:ext cx="426720" cy="31825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24400" y="457200"/>
            <a:ext cx="335280" cy="461665"/>
          </a:xfrm>
          <a:prstGeom prst="rect">
            <a:avLst/>
          </a:prstGeom>
          <a:noFill/>
        </p:spPr>
        <p:txBody>
          <a:bodyPr wrap="square" rtlCol="0">
            <a:spAutoFit/>
          </a:bodyPr>
          <a:lstStyle/>
          <a:p>
            <a:r>
              <a:rPr lang="en-US" sz="2400" dirty="0" smtClean="0">
                <a:solidFill>
                  <a:schemeClr val="bg1"/>
                </a:solidFill>
              </a:rPr>
              <a:t>B</a:t>
            </a:r>
            <a:endParaRPr lang="en-US" sz="2400" dirty="0">
              <a:solidFill>
                <a:schemeClr val="bg1"/>
              </a:solidFill>
            </a:endParaRPr>
          </a:p>
        </p:txBody>
      </p:sp>
    </p:spTree>
    <p:extLst>
      <p:ext uri="{BB962C8B-B14F-4D97-AF65-F5344CB8AC3E}">
        <p14:creationId xmlns:p14="http://schemas.microsoft.com/office/powerpoint/2010/main" val="335853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3650747"/>
          </a:xfrm>
          <a:prstGeom prst="rect">
            <a:avLst/>
          </a:prstGeom>
        </p:spPr>
      </p:pic>
      <p:cxnSp>
        <p:nvCxnSpPr>
          <p:cNvPr id="8" name="Straight Arrow Connector 7"/>
          <p:cNvCxnSpPr/>
          <p:nvPr/>
        </p:nvCxnSpPr>
        <p:spPr>
          <a:xfrm flipH="1">
            <a:off x="4791808" y="3819749"/>
            <a:ext cx="5861" cy="47968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207253"/>
            <a:ext cx="10058400" cy="3650747"/>
          </a:xfrm>
          <a:prstGeom prst="rect">
            <a:avLst/>
          </a:prstGeom>
        </p:spPr>
      </p:pic>
    </p:spTree>
    <p:extLst>
      <p:ext uri="{BB962C8B-B14F-4D97-AF65-F5344CB8AC3E}">
        <p14:creationId xmlns:p14="http://schemas.microsoft.com/office/powerpoint/2010/main" val="79323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459" y="118330"/>
            <a:ext cx="3660569" cy="6884897"/>
          </a:xfrm>
          <a:prstGeom prst="rect">
            <a:avLst/>
          </a:prstGeom>
        </p:spPr>
      </p:pic>
      <p:grpSp>
        <p:nvGrpSpPr>
          <p:cNvPr id="16" name="Group 15"/>
          <p:cNvGrpSpPr/>
          <p:nvPr/>
        </p:nvGrpSpPr>
        <p:grpSpPr>
          <a:xfrm>
            <a:off x="2280629" y="-40344"/>
            <a:ext cx="3356388" cy="6723529"/>
            <a:chOff x="1904107" y="0"/>
            <a:chExt cx="3356388" cy="6723529"/>
          </a:xfrm>
        </p:grpSpPr>
        <p:grpSp>
          <p:nvGrpSpPr>
            <p:cNvPr id="12" name="Group 11"/>
            <p:cNvGrpSpPr/>
            <p:nvPr/>
          </p:nvGrpSpPr>
          <p:grpSpPr>
            <a:xfrm>
              <a:off x="1904107" y="0"/>
              <a:ext cx="3356388" cy="6723529"/>
              <a:chOff x="2" y="-240389"/>
              <a:chExt cx="3625327" cy="7121178"/>
            </a:xfrm>
          </p:grpSpPr>
          <p:grpSp>
            <p:nvGrpSpPr>
              <p:cNvPr id="6" name="Group 5"/>
              <p:cNvGrpSpPr/>
              <p:nvPr/>
            </p:nvGrpSpPr>
            <p:grpSpPr>
              <a:xfrm>
                <a:off x="2" y="-240389"/>
                <a:ext cx="3625327" cy="7121178"/>
                <a:chOff x="4195480" y="-281371"/>
                <a:chExt cx="3625327" cy="7121178"/>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5480" y="-281371"/>
                  <a:ext cx="3625327" cy="7121178"/>
                </a:xfrm>
                <a:prstGeom prst="rect">
                  <a:avLst/>
                </a:prstGeom>
                <a:ln>
                  <a:solidFill>
                    <a:srgbClr val="EE906C"/>
                  </a:solidFill>
                </a:ln>
              </p:spPr>
            </p:pic>
            <p:sp>
              <p:nvSpPr>
                <p:cNvPr id="3" name="Rectangle 2"/>
                <p:cNvSpPr/>
                <p:nvPr/>
              </p:nvSpPr>
              <p:spPr>
                <a:xfrm>
                  <a:off x="4195482" y="355002"/>
                  <a:ext cx="602429" cy="8068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73214" y="1420009"/>
                  <a:ext cx="1118795" cy="408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95480" y="3506993"/>
                  <a:ext cx="376520" cy="753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090613" y="5650706"/>
                <a:ext cx="295275" cy="323850"/>
              </a:xfrm>
              <a:prstGeom prst="rect">
                <a:avLst/>
              </a:prstGeom>
              <a:noFill/>
              <a:ln w="57150">
                <a:solidFill>
                  <a:srgbClr val="EE9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noFill/>
                </a:endParaRPr>
              </a:p>
            </p:txBody>
          </p:sp>
          <p:sp>
            <p:nvSpPr>
              <p:cNvPr id="11" name="Rectangle 10"/>
              <p:cNvSpPr/>
              <p:nvPr/>
            </p:nvSpPr>
            <p:spPr>
              <a:xfrm>
                <a:off x="1359697" y="5624513"/>
                <a:ext cx="57147" cy="133350"/>
              </a:xfrm>
              <a:prstGeom prst="rect">
                <a:avLst/>
              </a:prstGeom>
              <a:solidFill>
                <a:srgbClr val="787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1904107" y="0"/>
              <a:ext cx="1311736" cy="279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2287733" y="1340634"/>
            <a:ext cx="1635164" cy="830997"/>
          </a:xfrm>
          <a:prstGeom prst="rect">
            <a:avLst/>
          </a:prstGeom>
          <a:noFill/>
        </p:spPr>
        <p:txBody>
          <a:bodyPr wrap="square" rtlCol="0">
            <a:spAutoFit/>
          </a:bodyPr>
          <a:lstStyle/>
          <a:p>
            <a:r>
              <a:rPr lang="en-US" sz="1600" dirty="0" smtClean="0">
                <a:solidFill>
                  <a:schemeClr val="bg1"/>
                </a:solidFill>
              </a:rPr>
              <a:t>Geologic Map of New Hampshire</a:t>
            </a:r>
          </a:p>
          <a:p>
            <a:r>
              <a:rPr lang="en-US" sz="1600" dirty="0" smtClean="0">
                <a:solidFill>
                  <a:schemeClr val="bg1"/>
                </a:solidFill>
              </a:rPr>
              <a:t>Lyons et al., 1997</a:t>
            </a:r>
            <a:endParaRPr lang="en-US" sz="1600" dirty="0">
              <a:solidFill>
                <a:schemeClr val="bg1"/>
              </a:solidFill>
            </a:endParaRPr>
          </a:p>
        </p:txBody>
      </p:sp>
    </p:spTree>
    <p:extLst>
      <p:ext uri="{BB962C8B-B14F-4D97-AF65-F5344CB8AC3E}">
        <p14:creationId xmlns:p14="http://schemas.microsoft.com/office/powerpoint/2010/main" val="416257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14"/>
            <a:ext cx="10058400" cy="3650747"/>
          </a:xfrm>
          <a:prstGeom prst="rect">
            <a:avLst/>
          </a:prstGeom>
        </p:spPr>
      </p:pic>
      <p:sp>
        <p:nvSpPr>
          <p:cNvPr id="3" name="TextBox 2"/>
          <p:cNvSpPr txBox="1"/>
          <p:nvPr/>
        </p:nvSpPr>
        <p:spPr>
          <a:xfrm>
            <a:off x="2072640" y="304800"/>
            <a:ext cx="1173480" cy="523220"/>
          </a:xfrm>
          <a:prstGeom prst="rect">
            <a:avLst/>
          </a:prstGeom>
          <a:noFill/>
        </p:spPr>
        <p:txBody>
          <a:bodyPr wrap="square" rtlCol="0">
            <a:spAutoFit/>
          </a:bodyPr>
          <a:lstStyle/>
          <a:p>
            <a:pPr algn="ctr"/>
            <a:r>
              <a:rPr lang="en-US" sz="1400" b="1" dirty="0" smtClean="0">
                <a:solidFill>
                  <a:schemeClr val="bg1"/>
                </a:solidFill>
              </a:rPr>
              <a:t>Walker </a:t>
            </a:r>
            <a:r>
              <a:rPr lang="en-US" sz="1400" b="1" dirty="0" err="1" smtClean="0">
                <a:solidFill>
                  <a:schemeClr val="bg1"/>
                </a:solidFill>
              </a:rPr>
              <a:t>Mtn</a:t>
            </a:r>
            <a:r>
              <a:rPr lang="en-US" sz="1400" b="1" dirty="0" smtClean="0">
                <a:solidFill>
                  <a:schemeClr val="bg1"/>
                </a:solidFill>
              </a:rPr>
              <a:t> syncline</a:t>
            </a:r>
            <a:endParaRPr lang="en-US" sz="1400" b="1" dirty="0">
              <a:solidFill>
                <a:schemeClr val="bg1"/>
              </a:solidFill>
            </a:endParaRPr>
          </a:p>
        </p:txBody>
      </p:sp>
      <p:sp>
        <p:nvSpPr>
          <p:cNvPr id="4" name="TextBox 3"/>
          <p:cNvSpPr txBox="1"/>
          <p:nvPr/>
        </p:nvSpPr>
        <p:spPr>
          <a:xfrm>
            <a:off x="3276600" y="289560"/>
            <a:ext cx="1173480" cy="523220"/>
          </a:xfrm>
          <a:prstGeom prst="rect">
            <a:avLst/>
          </a:prstGeom>
          <a:noFill/>
        </p:spPr>
        <p:txBody>
          <a:bodyPr wrap="square" rtlCol="0">
            <a:spAutoFit/>
          </a:bodyPr>
          <a:lstStyle/>
          <a:p>
            <a:pPr algn="ctr"/>
            <a:r>
              <a:rPr lang="en-US" sz="1400" b="1" dirty="0" smtClean="0">
                <a:solidFill>
                  <a:schemeClr val="bg1"/>
                </a:solidFill>
              </a:rPr>
              <a:t>Garnet Hill syncline</a:t>
            </a:r>
            <a:endParaRPr lang="en-US" sz="1400" b="1" dirty="0">
              <a:solidFill>
                <a:schemeClr val="bg1"/>
              </a:solidFill>
            </a:endParaRPr>
          </a:p>
        </p:txBody>
      </p:sp>
      <p:grpSp>
        <p:nvGrpSpPr>
          <p:cNvPr id="13" name="Group 12"/>
          <p:cNvGrpSpPr/>
          <p:nvPr/>
        </p:nvGrpSpPr>
        <p:grpSpPr>
          <a:xfrm>
            <a:off x="2133600" y="3101064"/>
            <a:ext cx="10058400" cy="3915070"/>
            <a:chOff x="2133600" y="3101064"/>
            <a:chExt cx="10058400" cy="391507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101064"/>
              <a:ext cx="10058400" cy="3915070"/>
            </a:xfrm>
            <a:prstGeom prst="rect">
              <a:avLst/>
            </a:prstGeom>
          </p:spPr>
        </p:pic>
        <p:sp>
          <p:nvSpPr>
            <p:cNvPr id="6" name="TextBox 5"/>
            <p:cNvSpPr txBox="1"/>
            <p:nvPr/>
          </p:nvSpPr>
          <p:spPr>
            <a:xfrm>
              <a:off x="5135880" y="3146865"/>
              <a:ext cx="1173480" cy="523220"/>
            </a:xfrm>
            <a:prstGeom prst="rect">
              <a:avLst/>
            </a:prstGeom>
            <a:noFill/>
          </p:spPr>
          <p:txBody>
            <a:bodyPr wrap="square" rtlCol="0">
              <a:spAutoFit/>
            </a:bodyPr>
            <a:lstStyle/>
            <a:p>
              <a:pPr algn="ctr"/>
              <a:r>
                <a:rPr lang="en-US" sz="1400" b="1" dirty="0" smtClean="0">
                  <a:solidFill>
                    <a:schemeClr val="bg1"/>
                  </a:solidFill>
                </a:rPr>
                <a:t>Garnet Hill</a:t>
              </a:r>
            </a:p>
            <a:p>
              <a:pPr algn="ctr"/>
              <a:r>
                <a:rPr lang="en-US" sz="1400" b="1" dirty="0" smtClean="0">
                  <a:solidFill>
                    <a:schemeClr val="bg1"/>
                  </a:solidFill>
                </a:rPr>
                <a:t>antiform</a:t>
              </a:r>
              <a:endParaRPr lang="en-US" sz="1400" b="1" dirty="0">
                <a:solidFill>
                  <a:schemeClr val="bg1"/>
                </a:solidFill>
              </a:endParaRPr>
            </a:p>
          </p:txBody>
        </p:sp>
        <p:cxnSp>
          <p:nvCxnSpPr>
            <p:cNvPr id="7" name="Straight Arrow Connector 6"/>
            <p:cNvCxnSpPr/>
            <p:nvPr/>
          </p:nvCxnSpPr>
          <p:spPr>
            <a:xfrm>
              <a:off x="5295900" y="4348460"/>
              <a:ext cx="0" cy="6807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6" idx="2"/>
            </p:cNvCxnSpPr>
            <p:nvPr/>
          </p:nvCxnSpPr>
          <p:spPr>
            <a:xfrm>
              <a:off x="5722620" y="3670085"/>
              <a:ext cx="754380" cy="123719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32960" y="3825240"/>
              <a:ext cx="1173480" cy="523220"/>
            </a:xfrm>
            <a:prstGeom prst="rect">
              <a:avLst/>
            </a:prstGeom>
            <a:noFill/>
          </p:spPr>
          <p:txBody>
            <a:bodyPr wrap="square" rtlCol="0">
              <a:spAutoFit/>
            </a:bodyPr>
            <a:lstStyle/>
            <a:p>
              <a:pPr algn="ctr"/>
              <a:r>
                <a:rPr lang="en-US" sz="1400" b="1" dirty="0" smtClean="0">
                  <a:solidFill>
                    <a:schemeClr val="bg1"/>
                  </a:solidFill>
                </a:rPr>
                <a:t>Walker </a:t>
              </a:r>
              <a:r>
                <a:rPr lang="en-US" sz="1400" b="1" dirty="0" err="1" smtClean="0">
                  <a:solidFill>
                    <a:schemeClr val="bg1"/>
                  </a:solidFill>
                </a:rPr>
                <a:t>Mtn</a:t>
              </a:r>
              <a:r>
                <a:rPr lang="en-US" sz="1400" b="1" dirty="0" smtClean="0">
                  <a:solidFill>
                    <a:schemeClr val="bg1"/>
                  </a:solidFill>
                </a:rPr>
                <a:t> syncline</a:t>
              </a:r>
              <a:endParaRPr lang="en-US" sz="1400" b="1" dirty="0">
                <a:solidFill>
                  <a:schemeClr val="bg1"/>
                </a:solidFill>
              </a:endParaRPr>
            </a:p>
          </p:txBody>
        </p:sp>
      </p:grpSp>
      <p:cxnSp>
        <p:nvCxnSpPr>
          <p:cNvPr id="10" name="Straight Arrow Connector 9"/>
          <p:cNvCxnSpPr/>
          <p:nvPr/>
        </p:nvCxnSpPr>
        <p:spPr>
          <a:xfrm flipH="1">
            <a:off x="2734408" y="812780"/>
            <a:ext cx="5861" cy="47968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959472" y="780541"/>
            <a:ext cx="5861" cy="47968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10058400" cy="3915070"/>
          </a:xfrm>
          <a:prstGeom prst="rect">
            <a:avLst/>
          </a:prstGeom>
        </p:spPr>
      </p:pic>
      <p:sp>
        <p:nvSpPr>
          <p:cNvPr id="3" name="TextBox 2"/>
          <p:cNvSpPr txBox="1"/>
          <p:nvPr/>
        </p:nvSpPr>
        <p:spPr>
          <a:xfrm>
            <a:off x="2560320" y="746760"/>
            <a:ext cx="1173480" cy="523220"/>
          </a:xfrm>
          <a:prstGeom prst="rect">
            <a:avLst/>
          </a:prstGeom>
          <a:noFill/>
        </p:spPr>
        <p:txBody>
          <a:bodyPr wrap="square" rtlCol="0">
            <a:spAutoFit/>
          </a:bodyPr>
          <a:lstStyle/>
          <a:p>
            <a:pPr algn="ctr"/>
            <a:r>
              <a:rPr lang="en-US" sz="1400" b="1" dirty="0" smtClean="0">
                <a:solidFill>
                  <a:schemeClr val="bg1"/>
                </a:solidFill>
              </a:rPr>
              <a:t>Walker </a:t>
            </a:r>
            <a:r>
              <a:rPr lang="en-US" sz="1400" b="1" dirty="0" err="1" smtClean="0">
                <a:solidFill>
                  <a:schemeClr val="bg1"/>
                </a:solidFill>
              </a:rPr>
              <a:t>Mtn</a:t>
            </a:r>
            <a:r>
              <a:rPr lang="en-US" sz="1400" b="1" dirty="0" smtClean="0">
                <a:solidFill>
                  <a:schemeClr val="bg1"/>
                </a:solidFill>
              </a:rPr>
              <a:t> syncline</a:t>
            </a:r>
            <a:endParaRPr lang="en-US" sz="1400" b="1" dirty="0">
              <a:solidFill>
                <a:schemeClr val="bg1"/>
              </a:solidFill>
            </a:endParaRPr>
          </a:p>
        </p:txBody>
      </p:sp>
      <p:sp>
        <p:nvSpPr>
          <p:cNvPr id="4" name="TextBox 3"/>
          <p:cNvSpPr txBox="1"/>
          <p:nvPr/>
        </p:nvSpPr>
        <p:spPr>
          <a:xfrm>
            <a:off x="2987040" y="37905"/>
            <a:ext cx="1173480" cy="523220"/>
          </a:xfrm>
          <a:prstGeom prst="rect">
            <a:avLst/>
          </a:prstGeom>
          <a:noFill/>
        </p:spPr>
        <p:txBody>
          <a:bodyPr wrap="square" rtlCol="0">
            <a:spAutoFit/>
          </a:bodyPr>
          <a:lstStyle/>
          <a:p>
            <a:pPr algn="ctr"/>
            <a:r>
              <a:rPr lang="en-US" sz="1400" b="1" dirty="0" smtClean="0">
                <a:solidFill>
                  <a:schemeClr val="bg1"/>
                </a:solidFill>
              </a:rPr>
              <a:t>Garnet Hill</a:t>
            </a:r>
          </a:p>
          <a:p>
            <a:pPr algn="ctr"/>
            <a:r>
              <a:rPr lang="en-US" sz="1400" b="1" dirty="0" smtClean="0">
                <a:solidFill>
                  <a:schemeClr val="bg1"/>
                </a:solidFill>
              </a:rPr>
              <a:t>antiform</a:t>
            </a:r>
            <a:endParaRPr lang="en-US" sz="1400" b="1" dirty="0">
              <a:solidFill>
                <a:schemeClr val="bg1"/>
              </a:solidFill>
            </a:endParaRPr>
          </a:p>
        </p:txBody>
      </p:sp>
      <p:cxnSp>
        <p:nvCxnSpPr>
          <p:cNvPr id="14" name="Straight Arrow Connector 13"/>
          <p:cNvCxnSpPr/>
          <p:nvPr/>
        </p:nvCxnSpPr>
        <p:spPr>
          <a:xfrm>
            <a:off x="3147060" y="1239500"/>
            <a:ext cx="0" cy="6807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2"/>
          </p:cNvCxnSpPr>
          <p:nvPr/>
        </p:nvCxnSpPr>
        <p:spPr>
          <a:xfrm>
            <a:off x="3573780" y="561125"/>
            <a:ext cx="754380" cy="123719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9840" y="3195280"/>
            <a:ext cx="13670280" cy="4930466"/>
          </a:xfrm>
          <a:prstGeom prst="rect">
            <a:avLst/>
          </a:prstGeom>
        </p:spPr>
      </p:pic>
      <p:sp>
        <p:nvSpPr>
          <p:cNvPr id="5" name="TextBox 4"/>
          <p:cNvSpPr txBox="1"/>
          <p:nvPr/>
        </p:nvSpPr>
        <p:spPr>
          <a:xfrm>
            <a:off x="3703320" y="4983480"/>
            <a:ext cx="2941320" cy="369332"/>
          </a:xfrm>
          <a:prstGeom prst="rect">
            <a:avLst/>
          </a:prstGeom>
          <a:noFill/>
        </p:spPr>
        <p:txBody>
          <a:bodyPr wrap="square" rtlCol="0">
            <a:spAutoFit/>
          </a:bodyPr>
          <a:lstStyle/>
          <a:p>
            <a:r>
              <a:rPr lang="en-US" b="1" dirty="0" smtClean="0">
                <a:solidFill>
                  <a:schemeClr val="bg1"/>
                </a:solidFill>
              </a:rPr>
              <a:t>Cornish nappe</a:t>
            </a:r>
            <a:endParaRPr lang="en-US" b="1" dirty="0">
              <a:solidFill>
                <a:schemeClr val="bg1"/>
              </a:solidFill>
            </a:endParaRPr>
          </a:p>
        </p:txBody>
      </p:sp>
      <p:sp>
        <p:nvSpPr>
          <p:cNvPr id="9" name="TextBox 8"/>
          <p:cNvSpPr txBox="1"/>
          <p:nvPr/>
        </p:nvSpPr>
        <p:spPr>
          <a:xfrm rot="21287781">
            <a:off x="4069080" y="6096000"/>
            <a:ext cx="2941320" cy="369332"/>
          </a:xfrm>
          <a:prstGeom prst="rect">
            <a:avLst/>
          </a:prstGeom>
          <a:noFill/>
        </p:spPr>
        <p:txBody>
          <a:bodyPr wrap="square" rtlCol="0">
            <a:spAutoFit/>
          </a:bodyPr>
          <a:lstStyle/>
          <a:p>
            <a:r>
              <a:rPr lang="en-US" b="1" dirty="0" smtClean="0">
                <a:solidFill>
                  <a:schemeClr val="bg1"/>
                </a:solidFill>
              </a:rPr>
              <a:t>Garnet Hill syncline</a:t>
            </a:r>
            <a:endParaRPr lang="en-US" b="1" dirty="0">
              <a:solidFill>
                <a:schemeClr val="bg1"/>
              </a:solidFill>
            </a:endParaRPr>
          </a:p>
        </p:txBody>
      </p:sp>
    </p:spTree>
    <p:extLst>
      <p:ext uri="{BB962C8B-B14F-4D97-AF65-F5344CB8AC3E}">
        <p14:creationId xmlns:p14="http://schemas.microsoft.com/office/powerpoint/2010/main" val="145479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267" y="555244"/>
            <a:ext cx="13670280" cy="4930466"/>
          </a:xfrm>
          <a:prstGeom prst="rect">
            <a:avLst/>
          </a:prstGeom>
        </p:spPr>
      </p:pic>
      <p:sp>
        <p:nvSpPr>
          <p:cNvPr id="3" name="TextBox 2"/>
          <p:cNvSpPr txBox="1"/>
          <p:nvPr/>
        </p:nvSpPr>
        <p:spPr>
          <a:xfrm>
            <a:off x="3134747" y="2343444"/>
            <a:ext cx="2941320" cy="369332"/>
          </a:xfrm>
          <a:prstGeom prst="rect">
            <a:avLst/>
          </a:prstGeom>
          <a:noFill/>
        </p:spPr>
        <p:txBody>
          <a:bodyPr wrap="square" rtlCol="0">
            <a:spAutoFit/>
          </a:bodyPr>
          <a:lstStyle/>
          <a:p>
            <a:r>
              <a:rPr lang="en-US" b="1" dirty="0" smtClean="0">
                <a:solidFill>
                  <a:schemeClr val="bg1"/>
                </a:solidFill>
              </a:rPr>
              <a:t>Cornish nappe</a:t>
            </a:r>
            <a:endParaRPr lang="en-US" b="1" dirty="0">
              <a:solidFill>
                <a:schemeClr val="bg1"/>
              </a:solidFill>
            </a:endParaRPr>
          </a:p>
        </p:txBody>
      </p:sp>
      <p:sp>
        <p:nvSpPr>
          <p:cNvPr id="4" name="TextBox 3"/>
          <p:cNvSpPr txBox="1"/>
          <p:nvPr/>
        </p:nvSpPr>
        <p:spPr>
          <a:xfrm rot="21287781">
            <a:off x="3500507" y="3455964"/>
            <a:ext cx="2941320" cy="369332"/>
          </a:xfrm>
          <a:prstGeom prst="rect">
            <a:avLst/>
          </a:prstGeom>
          <a:noFill/>
        </p:spPr>
        <p:txBody>
          <a:bodyPr wrap="square" rtlCol="0">
            <a:spAutoFit/>
          </a:bodyPr>
          <a:lstStyle/>
          <a:p>
            <a:r>
              <a:rPr lang="en-US" b="1" dirty="0" smtClean="0">
                <a:solidFill>
                  <a:schemeClr val="bg1"/>
                </a:solidFill>
              </a:rPr>
              <a:t>Garnet Hill syncline</a:t>
            </a:r>
            <a:endParaRPr lang="en-US" b="1" dirty="0">
              <a:solidFill>
                <a:schemeClr val="bg1"/>
              </a:solidFill>
            </a:endParaRPr>
          </a:p>
        </p:txBody>
      </p:sp>
      <p:sp>
        <p:nvSpPr>
          <p:cNvPr id="5" name="TextBox 4"/>
          <p:cNvSpPr txBox="1"/>
          <p:nvPr/>
        </p:nvSpPr>
        <p:spPr>
          <a:xfrm rot="3509628">
            <a:off x="7041495" y="4033409"/>
            <a:ext cx="2207165" cy="369332"/>
          </a:xfrm>
          <a:prstGeom prst="rect">
            <a:avLst/>
          </a:prstGeom>
          <a:noFill/>
        </p:spPr>
        <p:txBody>
          <a:bodyPr wrap="square" rtlCol="0">
            <a:spAutoFit/>
          </a:bodyPr>
          <a:lstStyle/>
          <a:p>
            <a:r>
              <a:rPr lang="en-US" b="1" dirty="0" smtClean="0">
                <a:solidFill>
                  <a:schemeClr val="bg1"/>
                </a:solidFill>
              </a:rPr>
              <a:t>Brennan Hill thrust</a:t>
            </a:r>
            <a:endParaRPr lang="en-US" b="1" dirty="0">
              <a:solidFill>
                <a:schemeClr val="bg1"/>
              </a:solidFill>
            </a:endParaRPr>
          </a:p>
        </p:txBody>
      </p:sp>
      <p:sp>
        <p:nvSpPr>
          <p:cNvPr id="6" name="TextBox 5"/>
          <p:cNvSpPr txBox="1"/>
          <p:nvPr/>
        </p:nvSpPr>
        <p:spPr>
          <a:xfrm rot="2837139">
            <a:off x="6309803" y="1844607"/>
            <a:ext cx="1795081" cy="369332"/>
          </a:xfrm>
          <a:prstGeom prst="rect">
            <a:avLst/>
          </a:prstGeom>
          <a:noFill/>
        </p:spPr>
        <p:txBody>
          <a:bodyPr wrap="square" rtlCol="0">
            <a:spAutoFit/>
          </a:bodyPr>
          <a:lstStyle/>
          <a:p>
            <a:r>
              <a:rPr lang="en-US" b="1" dirty="0" smtClean="0">
                <a:solidFill>
                  <a:schemeClr val="bg1"/>
                </a:solidFill>
              </a:rPr>
              <a:t>Fall </a:t>
            </a:r>
            <a:r>
              <a:rPr lang="en-US" b="1" dirty="0" err="1" smtClean="0">
                <a:solidFill>
                  <a:schemeClr val="bg1"/>
                </a:solidFill>
              </a:rPr>
              <a:t>Mtn</a:t>
            </a:r>
            <a:r>
              <a:rPr lang="en-US" b="1" dirty="0" smtClean="0">
                <a:solidFill>
                  <a:schemeClr val="bg1"/>
                </a:solidFill>
              </a:rPr>
              <a:t> nappe</a:t>
            </a:r>
            <a:endParaRPr lang="en-US" b="1" dirty="0">
              <a:solidFill>
                <a:schemeClr val="bg1"/>
              </a:solidFill>
            </a:endParaRPr>
          </a:p>
        </p:txBody>
      </p:sp>
      <p:sp>
        <p:nvSpPr>
          <p:cNvPr id="7" name="TextBox 6"/>
          <p:cNvSpPr txBox="1"/>
          <p:nvPr/>
        </p:nvSpPr>
        <p:spPr>
          <a:xfrm rot="2491006">
            <a:off x="7129147" y="2304686"/>
            <a:ext cx="2293358" cy="369332"/>
          </a:xfrm>
          <a:prstGeom prst="rect">
            <a:avLst/>
          </a:prstGeom>
          <a:noFill/>
        </p:spPr>
        <p:txBody>
          <a:bodyPr wrap="square" rtlCol="0">
            <a:spAutoFit/>
          </a:bodyPr>
          <a:lstStyle/>
          <a:p>
            <a:r>
              <a:rPr lang="en-US" b="1" dirty="0" smtClean="0">
                <a:solidFill>
                  <a:schemeClr val="bg1"/>
                </a:solidFill>
              </a:rPr>
              <a:t>Chesham Pond thrust</a:t>
            </a:r>
            <a:endParaRPr lang="en-US" b="1" dirty="0">
              <a:solidFill>
                <a:schemeClr val="bg1"/>
              </a:solidFill>
            </a:endParaRPr>
          </a:p>
        </p:txBody>
      </p:sp>
    </p:spTree>
    <p:extLst>
      <p:ext uri="{BB962C8B-B14F-4D97-AF65-F5344CB8AC3E}">
        <p14:creationId xmlns:p14="http://schemas.microsoft.com/office/powerpoint/2010/main" val="2425584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980680" y="-143899"/>
            <a:ext cx="168478" cy="697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Straight Connector 121"/>
          <p:cNvCxnSpPr/>
          <p:nvPr/>
        </p:nvCxnSpPr>
        <p:spPr>
          <a:xfrm>
            <a:off x="4610100" y="5593556"/>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8371867" y="6601460"/>
            <a:ext cx="1226952" cy="263684"/>
          </a:xfrm>
          <a:custGeom>
            <a:avLst/>
            <a:gdLst>
              <a:gd name="connsiteX0" fmla="*/ 1131702 w 1226952"/>
              <a:gd name="connsiteY0" fmla="*/ 56515 h 263684"/>
              <a:gd name="connsiteX1" fmla="*/ 1131702 w 1226952"/>
              <a:gd name="connsiteY1" fmla="*/ 56515 h 263684"/>
              <a:gd name="connsiteX2" fmla="*/ 1107889 w 1226952"/>
              <a:gd name="connsiteY2" fmla="*/ 39846 h 263684"/>
              <a:gd name="connsiteX3" fmla="*/ 917389 w 1226952"/>
              <a:gd name="connsiteY3" fmla="*/ 30321 h 263684"/>
              <a:gd name="connsiteX4" fmla="*/ 895958 w 1226952"/>
              <a:gd name="connsiteY4" fmla="*/ 25559 h 263684"/>
              <a:gd name="connsiteX5" fmla="*/ 881671 w 1226952"/>
              <a:gd name="connsiteY5" fmla="*/ 20796 h 263684"/>
              <a:gd name="connsiteX6" fmla="*/ 798327 w 1226952"/>
              <a:gd name="connsiteY6" fmla="*/ 23178 h 263684"/>
              <a:gd name="connsiteX7" fmla="*/ 403039 w 1226952"/>
              <a:gd name="connsiteY7" fmla="*/ 18415 h 263684"/>
              <a:gd name="connsiteX8" fmla="*/ 386371 w 1226952"/>
              <a:gd name="connsiteY8" fmla="*/ 16034 h 263684"/>
              <a:gd name="connsiteX9" fmla="*/ 362558 w 1226952"/>
              <a:gd name="connsiteY9" fmla="*/ 13653 h 263684"/>
              <a:gd name="connsiteX10" fmla="*/ 298264 w 1226952"/>
              <a:gd name="connsiteY10" fmla="*/ 4128 h 263684"/>
              <a:gd name="connsiteX11" fmla="*/ 112527 w 1226952"/>
              <a:gd name="connsiteY11" fmla="*/ 1746 h 263684"/>
              <a:gd name="connsiteX12" fmla="*/ 5371 w 1226952"/>
              <a:gd name="connsiteY12" fmla="*/ 4128 h 263684"/>
              <a:gd name="connsiteX13" fmla="*/ 608 w 1226952"/>
              <a:gd name="connsiteY13" fmla="*/ 27940 h 263684"/>
              <a:gd name="connsiteX14" fmla="*/ 2989 w 1226952"/>
              <a:gd name="connsiteY14" fmla="*/ 106521 h 263684"/>
              <a:gd name="connsiteX15" fmla="*/ 5371 w 1226952"/>
              <a:gd name="connsiteY15" fmla="*/ 116046 h 263684"/>
              <a:gd name="connsiteX16" fmla="*/ 7752 w 1226952"/>
              <a:gd name="connsiteY16" fmla="*/ 135096 h 263684"/>
              <a:gd name="connsiteX17" fmla="*/ 12514 w 1226952"/>
              <a:gd name="connsiteY17" fmla="*/ 170815 h 263684"/>
              <a:gd name="connsiteX18" fmla="*/ 14896 w 1226952"/>
              <a:gd name="connsiteY18" fmla="*/ 211296 h 263684"/>
              <a:gd name="connsiteX19" fmla="*/ 17277 w 1226952"/>
              <a:gd name="connsiteY19" fmla="*/ 220821 h 263684"/>
              <a:gd name="connsiteX20" fmla="*/ 22039 w 1226952"/>
              <a:gd name="connsiteY20" fmla="*/ 256540 h 263684"/>
              <a:gd name="connsiteX21" fmla="*/ 24421 w 1226952"/>
              <a:gd name="connsiteY21" fmla="*/ 263684 h 263684"/>
              <a:gd name="connsiteX22" fmla="*/ 29183 w 1226952"/>
              <a:gd name="connsiteY22" fmla="*/ 249396 h 263684"/>
              <a:gd name="connsiteX23" fmla="*/ 31564 w 1226952"/>
              <a:gd name="connsiteY23" fmla="*/ 242253 h 263684"/>
              <a:gd name="connsiteX24" fmla="*/ 38708 w 1226952"/>
              <a:gd name="connsiteY24" fmla="*/ 239871 h 263684"/>
              <a:gd name="connsiteX25" fmla="*/ 124433 w 1226952"/>
              <a:gd name="connsiteY25" fmla="*/ 242253 h 263684"/>
              <a:gd name="connsiteX26" fmla="*/ 131577 w 1226952"/>
              <a:gd name="connsiteY26" fmla="*/ 244634 h 263684"/>
              <a:gd name="connsiteX27" fmla="*/ 286358 w 1226952"/>
              <a:gd name="connsiteY27" fmla="*/ 247015 h 263684"/>
              <a:gd name="connsiteX28" fmla="*/ 1179327 w 1226952"/>
              <a:gd name="connsiteY28" fmla="*/ 244634 h 263684"/>
              <a:gd name="connsiteX29" fmla="*/ 1191233 w 1226952"/>
              <a:gd name="connsiteY29" fmla="*/ 242253 h 263684"/>
              <a:gd name="connsiteX30" fmla="*/ 1205521 w 1226952"/>
              <a:gd name="connsiteY30" fmla="*/ 237490 h 263684"/>
              <a:gd name="connsiteX31" fmla="*/ 1210283 w 1226952"/>
              <a:gd name="connsiteY31" fmla="*/ 230346 h 263684"/>
              <a:gd name="connsiteX32" fmla="*/ 1217427 w 1226952"/>
              <a:gd name="connsiteY32" fmla="*/ 225584 h 263684"/>
              <a:gd name="connsiteX33" fmla="*/ 1224571 w 1226952"/>
              <a:gd name="connsiteY33" fmla="*/ 204153 h 263684"/>
              <a:gd name="connsiteX34" fmla="*/ 1226952 w 1226952"/>
              <a:gd name="connsiteY34" fmla="*/ 197009 h 263684"/>
              <a:gd name="connsiteX35" fmla="*/ 1222189 w 1226952"/>
              <a:gd name="connsiteY35" fmla="*/ 113665 h 263684"/>
              <a:gd name="connsiteX36" fmla="*/ 1219808 w 1226952"/>
              <a:gd name="connsiteY36" fmla="*/ 106521 h 263684"/>
              <a:gd name="connsiteX37" fmla="*/ 1215046 w 1226952"/>
              <a:gd name="connsiteY37" fmla="*/ 96996 h 263684"/>
              <a:gd name="connsiteX38" fmla="*/ 1207902 w 1226952"/>
              <a:gd name="connsiteY38" fmla="*/ 82709 h 263684"/>
              <a:gd name="connsiteX39" fmla="*/ 1186471 w 1226952"/>
              <a:gd name="connsiteY39" fmla="*/ 73184 h 263684"/>
              <a:gd name="connsiteX40" fmla="*/ 1165039 w 1226952"/>
              <a:gd name="connsiteY40" fmla="*/ 68421 h 263684"/>
              <a:gd name="connsiteX41" fmla="*/ 1150752 w 1226952"/>
              <a:gd name="connsiteY41" fmla="*/ 63659 h 263684"/>
              <a:gd name="connsiteX42" fmla="*/ 1131702 w 1226952"/>
              <a:gd name="connsiteY42" fmla="*/ 56515 h 26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26952" h="263684">
                <a:moveTo>
                  <a:pt x="1131702" y="56515"/>
                </a:moveTo>
                <a:lnTo>
                  <a:pt x="1131702" y="56515"/>
                </a:lnTo>
                <a:cubicBezTo>
                  <a:pt x="1123764" y="50959"/>
                  <a:pt x="1117081" y="42910"/>
                  <a:pt x="1107889" y="39846"/>
                </a:cubicBezTo>
                <a:cubicBezTo>
                  <a:pt x="1037858" y="16504"/>
                  <a:pt x="1098620" y="35220"/>
                  <a:pt x="917389" y="30321"/>
                </a:cubicBezTo>
                <a:cubicBezTo>
                  <a:pt x="910596" y="28962"/>
                  <a:pt x="902680" y="27576"/>
                  <a:pt x="895958" y="25559"/>
                </a:cubicBezTo>
                <a:cubicBezTo>
                  <a:pt x="891150" y="24116"/>
                  <a:pt x="881671" y="20796"/>
                  <a:pt x="881671" y="20796"/>
                </a:cubicBezTo>
                <a:cubicBezTo>
                  <a:pt x="853890" y="21590"/>
                  <a:pt x="826120" y="23178"/>
                  <a:pt x="798327" y="23178"/>
                </a:cubicBezTo>
                <a:cubicBezTo>
                  <a:pt x="553859" y="23178"/>
                  <a:pt x="565964" y="22940"/>
                  <a:pt x="403039" y="18415"/>
                </a:cubicBezTo>
                <a:cubicBezTo>
                  <a:pt x="397483" y="17621"/>
                  <a:pt x="391945" y="16690"/>
                  <a:pt x="386371" y="16034"/>
                </a:cubicBezTo>
                <a:cubicBezTo>
                  <a:pt x="378448" y="15102"/>
                  <a:pt x="370442" y="14866"/>
                  <a:pt x="362558" y="13653"/>
                </a:cubicBezTo>
                <a:cubicBezTo>
                  <a:pt x="333856" y="9237"/>
                  <a:pt x="325103" y="4731"/>
                  <a:pt x="298264" y="4128"/>
                </a:cubicBezTo>
                <a:lnTo>
                  <a:pt x="112527" y="1746"/>
                </a:lnTo>
                <a:cubicBezTo>
                  <a:pt x="76808" y="2540"/>
                  <a:pt x="40158" y="-4014"/>
                  <a:pt x="5371" y="4128"/>
                </a:cubicBezTo>
                <a:cubicBezTo>
                  <a:pt x="-2511" y="5973"/>
                  <a:pt x="608" y="27940"/>
                  <a:pt x="608" y="27940"/>
                </a:cubicBezTo>
                <a:cubicBezTo>
                  <a:pt x="1402" y="54134"/>
                  <a:pt x="1574" y="80354"/>
                  <a:pt x="2989" y="106521"/>
                </a:cubicBezTo>
                <a:cubicBezTo>
                  <a:pt x="3166" y="109789"/>
                  <a:pt x="4833" y="112818"/>
                  <a:pt x="5371" y="116046"/>
                </a:cubicBezTo>
                <a:cubicBezTo>
                  <a:pt x="6423" y="122358"/>
                  <a:pt x="6779" y="128771"/>
                  <a:pt x="7752" y="135096"/>
                </a:cubicBezTo>
                <a:cubicBezTo>
                  <a:pt x="11837" y="161651"/>
                  <a:pt x="9455" y="129523"/>
                  <a:pt x="12514" y="170815"/>
                </a:cubicBezTo>
                <a:cubicBezTo>
                  <a:pt x="13513" y="184295"/>
                  <a:pt x="13614" y="197840"/>
                  <a:pt x="14896" y="211296"/>
                </a:cubicBezTo>
                <a:cubicBezTo>
                  <a:pt x="15206" y="214554"/>
                  <a:pt x="16739" y="217593"/>
                  <a:pt x="17277" y="220821"/>
                </a:cubicBezTo>
                <a:cubicBezTo>
                  <a:pt x="19013" y="231236"/>
                  <a:pt x="19930" y="245994"/>
                  <a:pt x="22039" y="256540"/>
                </a:cubicBezTo>
                <a:cubicBezTo>
                  <a:pt x="22531" y="259001"/>
                  <a:pt x="23627" y="261303"/>
                  <a:pt x="24421" y="263684"/>
                </a:cubicBezTo>
                <a:lnTo>
                  <a:pt x="29183" y="249396"/>
                </a:lnTo>
                <a:cubicBezTo>
                  <a:pt x="29977" y="247015"/>
                  <a:pt x="29183" y="243047"/>
                  <a:pt x="31564" y="242253"/>
                </a:cubicBezTo>
                <a:lnTo>
                  <a:pt x="38708" y="239871"/>
                </a:lnTo>
                <a:cubicBezTo>
                  <a:pt x="67283" y="240665"/>
                  <a:pt x="95884" y="240789"/>
                  <a:pt x="124433" y="242253"/>
                </a:cubicBezTo>
                <a:cubicBezTo>
                  <a:pt x="126940" y="242382"/>
                  <a:pt x="129068" y="244560"/>
                  <a:pt x="131577" y="244634"/>
                </a:cubicBezTo>
                <a:cubicBezTo>
                  <a:pt x="183154" y="246151"/>
                  <a:pt x="234764" y="246221"/>
                  <a:pt x="286358" y="247015"/>
                </a:cubicBezTo>
                <a:lnTo>
                  <a:pt x="1179327" y="244634"/>
                </a:lnTo>
                <a:cubicBezTo>
                  <a:pt x="1183374" y="244613"/>
                  <a:pt x="1187328" y="243318"/>
                  <a:pt x="1191233" y="242253"/>
                </a:cubicBezTo>
                <a:cubicBezTo>
                  <a:pt x="1196076" y="240932"/>
                  <a:pt x="1205521" y="237490"/>
                  <a:pt x="1205521" y="237490"/>
                </a:cubicBezTo>
                <a:cubicBezTo>
                  <a:pt x="1207108" y="235109"/>
                  <a:pt x="1208259" y="232370"/>
                  <a:pt x="1210283" y="230346"/>
                </a:cubicBezTo>
                <a:cubicBezTo>
                  <a:pt x="1212307" y="228322"/>
                  <a:pt x="1216057" y="228096"/>
                  <a:pt x="1217427" y="225584"/>
                </a:cubicBezTo>
                <a:cubicBezTo>
                  <a:pt x="1221033" y="218973"/>
                  <a:pt x="1222190" y="211297"/>
                  <a:pt x="1224571" y="204153"/>
                </a:cubicBezTo>
                <a:lnTo>
                  <a:pt x="1226952" y="197009"/>
                </a:lnTo>
                <a:cubicBezTo>
                  <a:pt x="1225364" y="169228"/>
                  <a:pt x="1224379" y="141405"/>
                  <a:pt x="1222189" y="113665"/>
                </a:cubicBezTo>
                <a:cubicBezTo>
                  <a:pt x="1221991" y="111163"/>
                  <a:pt x="1220797" y="108828"/>
                  <a:pt x="1219808" y="106521"/>
                </a:cubicBezTo>
                <a:cubicBezTo>
                  <a:pt x="1218410" y="103258"/>
                  <a:pt x="1216444" y="100259"/>
                  <a:pt x="1215046" y="96996"/>
                </a:cubicBezTo>
                <a:cubicBezTo>
                  <a:pt x="1212142" y="90221"/>
                  <a:pt x="1213619" y="88426"/>
                  <a:pt x="1207902" y="82709"/>
                </a:cubicBezTo>
                <a:cubicBezTo>
                  <a:pt x="1202241" y="77048"/>
                  <a:pt x="1193546" y="75542"/>
                  <a:pt x="1186471" y="73184"/>
                </a:cubicBezTo>
                <a:cubicBezTo>
                  <a:pt x="1166033" y="66372"/>
                  <a:pt x="1198563" y="76802"/>
                  <a:pt x="1165039" y="68421"/>
                </a:cubicBezTo>
                <a:cubicBezTo>
                  <a:pt x="1160169" y="67203"/>
                  <a:pt x="1155622" y="64876"/>
                  <a:pt x="1150752" y="63659"/>
                </a:cubicBezTo>
                <a:lnTo>
                  <a:pt x="1131702" y="565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7615646" y="1129188"/>
            <a:ext cx="1680119" cy="102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147" y="-19753"/>
            <a:ext cx="3660569" cy="6884897"/>
          </a:xfrm>
          <a:prstGeom prst="rect">
            <a:avLst/>
          </a:prstGeom>
        </p:spPr>
      </p:pic>
      <p:sp>
        <p:nvSpPr>
          <p:cNvPr id="2" name="Rectangle 1"/>
          <p:cNvSpPr/>
          <p:nvPr/>
        </p:nvSpPr>
        <p:spPr>
          <a:xfrm>
            <a:off x="4648674" y="4667391"/>
            <a:ext cx="328611" cy="7268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293443" y="2329809"/>
            <a:ext cx="768293" cy="6094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86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81037" y="235912"/>
            <a:ext cx="3476531" cy="61187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2139" y="235912"/>
            <a:ext cx="11353447" cy="6118730"/>
          </a:xfrm>
          <a:prstGeom prst="rect">
            <a:avLst/>
          </a:prstGeom>
        </p:spPr>
      </p:pic>
    </p:spTree>
    <p:extLst>
      <p:ext uri="{BB962C8B-B14F-4D97-AF65-F5344CB8AC3E}">
        <p14:creationId xmlns:p14="http://schemas.microsoft.com/office/powerpoint/2010/main" val="2497113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415" y="0"/>
            <a:ext cx="8737169" cy="6858000"/>
          </a:xfrm>
          <a:prstGeom prst="rect">
            <a:avLst/>
          </a:prstGeom>
        </p:spPr>
      </p:pic>
      <p:sp>
        <p:nvSpPr>
          <p:cNvPr id="3" name="5-Point Star 2"/>
          <p:cNvSpPr/>
          <p:nvPr/>
        </p:nvSpPr>
        <p:spPr>
          <a:xfrm>
            <a:off x="4261246" y="2616216"/>
            <a:ext cx="290485" cy="2716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1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318933535"/>
              </p:ext>
            </p:extLst>
          </p:nvPr>
        </p:nvGraphicFramePr>
        <p:xfrm>
          <a:off x="0" y="0"/>
          <a:ext cx="6515100" cy="4724400"/>
        </p:xfrm>
        <a:graphic>
          <a:graphicData uri="http://schemas.openxmlformats.org/presentationml/2006/ole">
            <mc:AlternateContent xmlns:mc="http://schemas.openxmlformats.org/markup-compatibility/2006">
              <mc:Choice xmlns:v="urn:schemas-microsoft-com:vml" Requires="v">
                <p:oleObj spid="_x0000_s2200" name="Acrobat Document" r:id="rId4" imgW="6514831" imgH="4724134" progId="AcroExch.Document.11">
                  <p:embed/>
                </p:oleObj>
              </mc:Choice>
              <mc:Fallback>
                <p:oleObj name="Acrobat Document" r:id="rId4" imgW="6514831" imgH="4724134" progId="AcroExch.Document.11">
                  <p:embed/>
                  <p:pic>
                    <p:nvPicPr>
                      <p:cNvPr id="0" name=""/>
                      <p:cNvPicPr/>
                      <p:nvPr/>
                    </p:nvPicPr>
                    <p:blipFill>
                      <a:blip r:embed="rId5"/>
                      <a:stretch>
                        <a:fillRect/>
                      </a:stretch>
                    </p:blipFill>
                    <p:spPr>
                      <a:xfrm>
                        <a:off x="0" y="0"/>
                        <a:ext cx="6515100" cy="47244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831541097"/>
              </p:ext>
            </p:extLst>
          </p:nvPr>
        </p:nvGraphicFramePr>
        <p:xfrm>
          <a:off x="5676900" y="0"/>
          <a:ext cx="6515100" cy="4724400"/>
        </p:xfrm>
        <a:graphic>
          <a:graphicData uri="http://schemas.openxmlformats.org/presentationml/2006/ole">
            <mc:AlternateContent xmlns:mc="http://schemas.openxmlformats.org/markup-compatibility/2006">
              <mc:Choice xmlns:v="urn:schemas-microsoft-com:vml" Requires="v">
                <p:oleObj spid="_x0000_s2201" name="Acrobat Document" r:id="rId6" imgW="6514831" imgH="4724134" progId="AcroExch.Document.11">
                  <p:embed/>
                </p:oleObj>
              </mc:Choice>
              <mc:Fallback>
                <p:oleObj name="Acrobat Document" r:id="rId6" imgW="6514831" imgH="4724134" progId="AcroExch.Document.11">
                  <p:embed/>
                  <p:pic>
                    <p:nvPicPr>
                      <p:cNvPr id="0" name=""/>
                      <p:cNvPicPr/>
                      <p:nvPr/>
                    </p:nvPicPr>
                    <p:blipFill>
                      <a:blip r:embed="rId7"/>
                      <a:stretch>
                        <a:fillRect/>
                      </a:stretch>
                    </p:blipFill>
                    <p:spPr>
                      <a:xfrm>
                        <a:off x="5676900" y="0"/>
                        <a:ext cx="6515100" cy="4724400"/>
                      </a:xfrm>
                      <a:prstGeom prst="rect">
                        <a:avLst/>
                      </a:prstGeom>
                    </p:spPr>
                  </p:pic>
                </p:oleObj>
              </mc:Fallback>
            </mc:AlternateContent>
          </a:graphicData>
        </a:graphic>
      </p:graphicFrame>
      <p:sp>
        <p:nvSpPr>
          <p:cNvPr id="6" name="Rectangle 5"/>
          <p:cNvSpPr/>
          <p:nvPr/>
        </p:nvSpPr>
        <p:spPr>
          <a:xfrm>
            <a:off x="0" y="4485938"/>
            <a:ext cx="12192000" cy="23720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639808435"/>
              </p:ext>
            </p:extLst>
          </p:nvPr>
        </p:nvGraphicFramePr>
        <p:xfrm>
          <a:off x="833884" y="4485938"/>
          <a:ext cx="10541525" cy="2236081"/>
        </p:xfrm>
        <a:graphic>
          <a:graphicData uri="http://schemas.openxmlformats.org/presentationml/2006/ole">
            <mc:AlternateContent xmlns:mc="http://schemas.openxmlformats.org/markup-compatibility/2006">
              <mc:Choice xmlns:v="urn:schemas-microsoft-com:vml" Requires="v">
                <p:oleObj spid="_x0000_s2202" name="Acrobat Document" r:id="rId8" imgW="7543621" imgH="1600041" progId="AcroExch.Document.11">
                  <p:embed/>
                </p:oleObj>
              </mc:Choice>
              <mc:Fallback>
                <p:oleObj name="Acrobat Document" r:id="rId8" imgW="7543621" imgH="1600041" progId="AcroExch.Document.11">
                  <p:embed/>
                  <p:pic>
                    <p:nvPicPr>
                      <p:cNvPr id="0" name=""/>
                      <p:cNvPicPr/>
                      <p:nvPr/>
                    </p:nvPicPr>
                    <p:blipFill>
                      <a:blip r:embed="rId9"/>
                      <a:stretch>
                        <a:fillRect/>
                      </a:stretch>
                    </p:blipFill>
                    <p:spPr>
                      <a:xfrm>
                        <a:off x="833884" y="4485938"/>
                        <a:ext cx="10541525" cy="2236081"/>
                      </a:xfrm>
                      <a:prstGeom prst="rect">
                        <a:avLst/>
                      </a:prstGeom>
                    </p:spPr>
                  </p:pic>
                </p:oleObj>
              </mc:Fallback>
            </mc:AlternateContent>
          </a:graphicData>
        </a:graphic>
      </p:graphicFrame>
      <p:sp>
        <p:nvSpPr>
          <p:cNvPr id="5" name="TextBox 4"/>
          <p:cNvSpPr txBox="1"/>
          <p:nvPr/>
        </p:nvSpPr>
        <p:spPr>
          <a:xfrm>
            <a:off x="1800113" y="4116606"/>
            <a:ext cx="8613289" cy="369332"/>
          </a:xfrm>
          <a:prstGeom prst="rect">
            <a:avLst/>
          </a:prstGeom>
          <a:noFill/>
          <a:ln>
            <a:solidFill>
              <a:schemeClr val="bg1"/>
            </a:solidFill>
          </a:ln>
        </p:spPr>
        <p:txBody>
          <a:bodyPr wrap="square" rtlCol="0">
            <a:spAutoFit/>
          </a:bodyPr>
          <a:lstStyle/>
          <a:p>
            <a:r>
              <a:rPr lang="en-US" sz="1400" dirty="0" smtClean="0">
                <a:solidFill>
                  <a:schemeClr val="bg1"/>
                </a:solidFill>
              </a:rPr>
              <a:t>Thanks to Bill McClelland (U of Iowa) and George </a:t>
            </a:r>
            <a:r>
              <a:rPr lang="en-US" sz="1400" dirty="0" err="1" smtClean="0">
                <a:solidFill>
                  <a:schemeClr val="bg1"/>
                </a:solidFill>
              </a:rPr>
              <a:t>Gehrels</a:t>
            </a:r>
            <a:r>
              <a:rPr lang="en-US" sz="1400" dirty="0" smtClean="0">
                <a:solidFill>
                  <a:schemeClr val="bg1"/>
                </a:solidFill>
              </a:rPr>
              <a:t> for help with ICPMS analyses at Arizona </a:t>
            </a:r>
            <a:r>
              <a:rPr lang="en-US" sz="1400" dirty="0" err="1" smtClean="0">
                <a:solidFill>
                  <a:schemeClr val="bg1"/>
                </a:solidFill>
              </a:rPr>
              <a:t>Laserchron</a:t>
            </a:r>
            <a:r>
              <a:rPr lang="en-US" sz="1400" dirty="0" smtClean="0">
                <a:solidFill>
                  <a:schemeClr val="bg1"/>
                </a:solidFill>
              </a:rPr>
              <a:t> Center</a:t>
            </a:r>
            <a:r>
              <a:rPr lang="en-US" dirty="0" smtClean="0">
                <a:solidFill>
                  <a:schemeClr val="bg1"/>
                </a:solidFill>
              </a:rPr>
              <a:t>.</a:t>
            </a:r>
            <a:endParaRPr lang="en-US" dirty="0"/>
          </a:p>
        </p:txBody>
      </p:sp>
    </p:spTree>
    <p:extLst>
      <p:ext uri="{BB962C8B-B14F-4D97-AF65-F5344CB8AC3E}">
        <p14:creationId xmlns:p14="http://schemas.microsoft.com/office/powerpoint/2010/main" val="1086577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546" y="141668"/>
            <a:ext cx="11835685" cy="65682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4547" y="1068946"/>
            <a:ext cx="11745532" cy="4801314"/>
          </a:xfrm>
          <a:prstGeom prst="rect">
            <a:avLst/>
          </a:prstGeom>
          <a:noFill/>
        </p:spPr>
        <p:txBody>
          <a:bodyPr wrap="square" rtlCol="0">
            <a:spAutoFit/>
          </a:bodyPr>
          <a:lstStyle/>
          <a:p>
            <a:r>
              <a:rPr lang="en-US" b="1" dirty="0" smtClean="0">
                <a:solidFill>
                  <a:schemeClr val="bg1"/>
                </a:solidFill>
              </a:rPr>
              <a:t>The main implication for stratigraphy if Skitchewaug = Cornish is that the depositional setting for</a:t>
            </a:r>
          </a:p>
          <a:p>
            <a:r>
              <a:rPr lang="en-US" b="1" dirty="0" smtClean="0">
                <a:solidFill>
                  <a:schemeClr val="bg1"/>
                </a:solidFill>
              </a:rPr>
              <a:t>the type localities of the Bronson Hill sequence, which lie within the Cornish nappe,</a:t>
            </a:r>
          </a:p>
          <a:p>
            <a:r>
              <a:rPr lang="en-US" b="1" dirty="0" smtClean="0">
                <a:solidFill>
                  <a:schemeClr val="bg1"/>
                </a:solidFill>
              </a:rPr>
              <a:t>would be EAST of the anticlinorium.</a:t>
            </a:r>
          </a:p>
          <a:p>
            <a:endParaRPr lang="en-US" u="sng" dirty="0" smtClean="0">
              <a:solidFill>
                <a:schemeClr val="bg1"/>
              </a:solidFill>
            </a:endParaRPr>
          </a:p>
          <a:p>
            <a:r>
              <a:rPr lang="en-US" u="sng" dirty="0" smtClean="0">
                <a:solidFill>
                  <a:schemeClr val="bg1"/>
                </a:solidFill>
              </a:rPr>
              <a:t>West</a:t>
            </a:r>
            <a:r>
              <a:rPr lang="en-US" dirty="0" smtClean="0">
                <a:solidFill>
                  <a:schemeClr val="bg1"/>
                </a:solidFill>
              </a:rPr>
              <a:t>												</a:t>
            </a:r>
            <a:r>
              <a:rPr lang="en-US" u="sng" dirty="0" smtClean="0">
                <a:solidFill>
                  <a:schemeClr val="bg1"/>
                </a:solidFill>
              </a:rPr>
              <a:t>East</a:t>
            </a:r>
          </a:p>
          <a:p>
            <a:endParaRPr lang="en-US" u="sng" dirty="0">
              <a:solidFill>
                <a:schemeClr val="bg1"/>
              </a:solidFill>
            </a:endParaRPr>
          </a:p>
          <a:p>
            <a:r>
              <a:rPr lang="en-US" u="sng" dirty="0" smtClean="0">
                <a:solidFill>
                  <a:schemeClr val="bg1"/>
                </a:solidFill>
              </a:rPr>
              <a:t>Vermont sequence</a:t>
            </a:r>
            <a:r>
              <a:rPr lang="en-US" dirty="0" smtClean="0">
                <a:solidFill>
                  <a:schemeClr val="bg1"/>
                </a:solidFill>
              </a:rPr>
              <a:t>	</a:t>
            </a:r>
            <a:r>
              <a:rPr lang="en-US" u="sng" dirty="0" smtClean="0">
                <a:solidFill>
                  <a:schemeClr val="bg1"/>
                </a:solidFill>
              </a:rPr>
              <a:t>Bronson Hill autochthon</a:t>
            </a:r>
            <a:r>
              <a:rPr lang="en-US" dirty="0" smtClean="0">
                <a:solidFill>
                  <a:schemeClr val="bg1"/>
                </a:solidFill>
              </a:rPr>
              <a:t>	</a:t>
            </a:r>
            <a:r>
              <a:rPr lang="en-US" u="sng" dirty="0" err="1" smtClean="0">
                <a:solidFill>
                  <a:schemeClr val="bg1"/>
                </a:solidFill>
              </a:rPr>
              <a:t>Skornish</a:t>
            </a:r>
            <a:r>
              <a:rPr lang="en-US" u="sng" dirty="0" smtClean="0">
                <a:solidFill>
                  <a:schemeClr val="bg1"/>
                </a:solidFill>
              </a:rPr>
              <a:t> nappe</a:t>
            </a:r>
            <a:r>
              <a:rPr lang="en-US" dirty="0" smtClean="0">
                <a:solidFill>
                  <a:schemeClr val="bg1"/>
                </a:solidFill>
              </a:rPr>
              <a:t>	</a:t>
            </a:r>
            <a:r>
              <a:rPr lang="en-US" u="sng" dirty="0" smtClean="0">
                <a:solidFill>
                  <a:schemeClr val="bg1"/>
                </a:solidFill>
              </a:rPr>
              <a:t>Monadnock sequence</a:t>
            </a:r>
            <a:r>
              <a:rPr lang="en-US" dirty="0" smtClean="0">
                <a:solidFill>
                  <a:schemeClr val="bg1"/>
                </a:solidFill>
              </a:rPr>
              <a:t>	</a:t>
            </a:r>
            <a:r>
              <a:rPr lang="en-US" u="sng" dirty="0" smtClean="0">
                <a:solidFill>
                  <a:schemeClr val="bg1"/>
                </a:solidFill>
              </a:rPr>
              <a:t>Central Maine sequence</a:t>
            </a:r>
          </a:p>
          <a:p>
            <a:r>
              <a:rPr lang="en-US" dirty="0" smtClean="0">
                <a:solidFill>
                  <a:schemeClr val="bg1"/>
                </a:solidFill>
              </a:rPr>
              <a:t>Dg Gile Mountain	Dl  upper Littleton	</a:t>
            </a:r>
            <a:r>
              <a:rPr lang="en-US" dirty="0">
                <a:solidFill>
                  <a:schemeClr val="bg1"/>
                </a:solidFill>
              </a:rPr>
              <a:t>	</a:t>
            </a:r>
            <a:r>
              <a:rPr lang="en-US" dirty="0" smtClean="0">
                <a:solidFill>
                  <a:schemeClr val="bg1"/>
                </a:solidFill>
              </a:rPr>
              <a:t>upper Littleton	upper Littleton		upper Littleton</a:t>
            </a:r>
          </a:p>
          <a:p>
            <a:r>
              <a:rPr lang="en-US" dirty="0" err="1" smtClean="0">
                <a:solidFill>
                  <a:schemeClr val="bg1"/>
                </a:solidFill>
              </a:rPr>
              <a:t>Dwr</a:t>
            </a:r>
            <a:r>
              <a:rPr lang="en-US" dirty="0" smtClean="0">
                <a:solidFill>
                  <a:schemeClr val="bg1"/>
                </a:solidFill>
              </a:rPr>
              <a:t> Waits River	Dl  lower Littleton		lower Littleton	lower Littleton		lower Littleton</a:t>
            </a:r>
          </a:p>
          <a:p>
            <a:r>
              <a:rPr lang="en-US" dirty="0">
                <a:solidFill>
                  <a:schemeClr val="bg1"/>
                </a:solidFill>
              </a:rPr>
              <a:t>	</a:t>
            </a:r>
            <a:r>
              <a:rPr lang="en-US" dirty="0" smtClean="0">
                <a:solidFill>
                  <a:schemeClr val="bg1"/>
                </a:solidFill>
              </a:rPr>
              <a:t>	Sf  Fitch			upper Fitch	Warner			Madrid</a:t>
            </a:r>
          </a:p>
          <a:p>
            <a:r>
              <a:rPr lang="en-US" dirty="0">
                <a:solidFill>
                  <a:schemeClr val="bg1"/>
                </a:solidFill>
              </a:rPr>
              <a:t>	</a:t>
            </a:r>
            <a:r>
              <a:rPr lang="en-US" dirty="0" smtClean="0">
                <a:solidFill>
                  <a:schemeClr val="bg1"/>
                </a:solidFill>
              </a:rPr>
              <a:t>				lower Fitch	</a:t>
            </a:r>
            <a:r>
              <a:rPr lang="en-US" dirty="0" err="1" smtClean="0">
                <a:solidFill>
                  <a:schemeClr val="bg1"/>
                </a:solidFill>
              </a:rPr>
              <a:t>Francestown</a:t>
            </a:r>
            <a:r>
              <a:rPr lang="en-US" dirty="0" smtClean="0">
                <a:solidFill>
                  <a:schemeClr val="bg1"/>
                </a:solidFill>
              </a:rPr>
              <a:t>		Smalls Falls</a:t>
            </a:r>
          </a:p>
          <a:p>
            <a:r>
              <a:rPr lang="en-US" dirty="0" err="1" smtClean="0">
                <a:solidFill>
                  <a:schemeClr val="bg1"/>
                </a:solidFill>
              </a:rPr>
              <a:t>Ss</a:t>
            </a:r>
            <a:r>
              <a:rPr lang="en-US" dirty="0" smtClean="0">
                <a:solidFill>
                  <a:schemeClr val="bg1"/>
                </a:solidFill>
              </a:rPr>
              <a:t>  Shaw </a:t>
            </a:r>
            <a:r>
              <a:rPr lang="en-US" dirty="0" err="1" smtClean="0">
                <a:solidFill>
                  <a:schemeClr val="bg1"/>
                </a:solidFill>
              </a:rPr>
              <a:t>Mtn</a:t>
            </a:r>
            <a:r>
              <a:rPr lang="en-US" dirty="0" smtClean="0">
                <a:solidFill>
                  <a:schemeClr val="bg1"/>
                </a:solidFill>
              </a:rPr>
              <a:t>	Sc  Clough		Clough		upper Rangeley		Rangeley C</a:t>
            </a:r>
          </a:p>
          <a:p>
            <a:r>
              <a:rPr lang="en-US" dirty="0">
                <a:solidFill>
                  <a:schemeClr val="bg1"/>
                </a:solidFill>
              </a:rPr>
              <a:t>	</a:t>
            </a:r>
            <a:r>
              <a:rPr lang="en-US" dirty="0" smtClean="0">
                <a:solidFill>
                  <a:schemeClr val="bg1"/>
                </a:solidFill>
              </a:rPr>
              <a:t>						middle Rangeley		Rangeley B</a:t>
            </a:r>
          </a:p>
          <a:p>
            <a:r>
              <a:rPr lang="en-US" dirty="0">
                <a:solidFill>
                  <a:schemeClr val="bg1"/>
                </a:solidFill>
              </a:rPr>
              <a:t>	</a:t>
            </a:r>
            <a:r>
              <a:rPr lang="en-US" dirty="0" smtClean="0">
                <a:solidFill>
                  <a:schemeClr val="bg1"/>
                </a:solidFill>
              </a:rPr>
              <a:t>						lower Rangeley		Rangeley A</a:t>
            </a:r>
          </a:p>
          <a:p>
            <a:r>
              <a:rPr lang="en-US" dirty="0" smtClean="0">
                <a:solidFill>
                  <a:schemeClr val="bg1"/>
                </a:solidFill>
              </a:rPr>
              <a:t>Ordovician rocks	Op  Partridge		Partridge</a:t>
            </a:r>
          </a:p>
          <a:p>
            <a:r>
              <a:rPr lang="en-US" dirty="0">
                <a:solidFill>
                  <a:schemeClr val="bg1"/>
                </a:solidFill>
              </a:rPr>
              <a:t>	</a:t>
            </a:r>
            <a:r>
              <a:rPr lang="en-US" dirty="0" smtClean="0">
                <a:solidFill>
                  <a:schemeClr val="bg1"/>
                </a:solidFill>
              </a:rPr>
              <a:t>	Oa  Ammonoosuc		Ammonoosuc</a:t>
            </a:r>
          </a:p>
          <a:p>
            <a:r>
              <a:rPr lang="en-US" dirty="0" smtClean="0">
                <a:solidFill>
                  <a:schemeClr val="bg1"/>
                </a:solidFill>
              </a:rPr>
              <a:t>Cambrian-Ordovician</a:t>
            </a:r>
            <a:r>
              <a:rPr lang="en-US" dirty="0">
                <a:solidFill>
                  <a:schemeClr val="bg1"/>
                </a:solidFill>
              </a:rPr>
              <a:t>	</a:t>
            </a:r>
            <a:r>
              <a:rPr lang="en-US" dirty="0" smtClean="0">
                <a:solidFill>
                  <a:schemeClr val="bg1"/>
                </a:solidFill>
              </a:rPr>
              <a:t>		Albee</a:t>
            </a:r>
          </a:p>
        </p:txBody>
      </p:sp>
      <p:cxnSp>
        <p:nvCxnSpPr>
          <p:cNvPr id="5" name="Straight Arrow Connector 4"/>
          <p:cNvCxnSpPr/>
          <p:nvPr/>
        </p:nvCxnSpPr>
        <p:spPr>
          <a:xfrm>
            <a:off x="5447763" y="1803042"/>
            <a:ext cx="0" cy="56667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604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88"/>
          <p:cNvSpPr txBox="1"/>
          <p:nvPr/>
        </p:nvSpPr>
        <p:spPr>
          <a:xfrm>
            <a:off x="309489" y="4251558"/>
            <a:ext cx="2344835" cy="276999"/>
          </a:xfrm>
          <a:prstGeom prst="rect">
            <a:avLst/>
          </a:prstGeom>
          <a:noFill/>
        </p:spPr>
        <p:txBody>
          <a:bodyPr wrap="square" rtlCol="0">
            <a:spAutoFit/>
          </a:bodyPr>
          <a:lstStyle/>
          <a:p>
            <a:pPr algn="r"/>
            <a:r>
              <a:rPr lang="en-US" sz="1200" dirty="0" smtClean="0"/>
              <a:t>Monroe thrust/various nappes</a:t>
            </a:r>
            <a:endParaRPr lang="en-US" sz="1200" dirty="0"/>
          </a:p>
        </p:txBody>
      </p:sp>
      <p:sp>
        <p:nvSpPr>
          <p:cNvPr id="10" name="Rectangle 9"/>
          <p:cNvSpPr/>
          <p:nvPr/>
        </p:nvSpPr>
        <p:spPr>
          <a:xfrm>
            <a:off x="7980680" y="-143899"/>
            <a:ext cx="168478" cy="697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Straight Connector 121"/>
          <p:cNvCxnSpPr/>
          <p:nvPr/>
        </p:nvCxnSpPr>
        <p:spPr>
          <a:xfrm>
            <a:off x="4610100" y="5593556"/>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2743200" y="4316412"/>
            <a:ext cx="344329" cy="121919"/>
          </a:xfrm>
          <a:prstGeom prst="rect">
            <a:avLst/>
          </a:prstGeom>
          <a:solidFill>
            <a:srgbClr val="CCBB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3096970" y="3076705"/>
            <a:ext cx="4917536" cy="2031325"/>
          </a:xfrm>
          <a:prstGeom prst="rect">
            <a:avLst/>
          </a:prstGeom>
          <a:noFill/>
        </p:spPr>
        <p:txBody>
          <a:bodyPr wrap="square" rtlCol="0">
            <a:spAutoFit/>
          </a:bodyPr>
          <a:lstStyle/>
          <a:p>
            <a:endParaRPr lang="en-US" dirty="0" smtClean="0"/>
          </a:p>
          <a:p>
            <a:endParaRPr lang="en-US" dirty="0" smtClean="0"/>
          </a:p>
          <a:p>
            <a:r>
              <a:rPr lang="en-US" dirty="0"/>
              <a:t>Central Maine </a:t>
            </a:r>
            <a:r>
              <a:rPr lang="en-US" dirty="0" smtClean="0"/>
              <a:t>sequence and         Kinsman granite</a:t>
            </a:r>
            <a:endParaRPr lang="en-US" dirty="0"/>
          </a:p>
          <a:p>
            <a:r>
              <a:rPr lang="en-US" dirty="0" smtClean="0"/>
              <a:t>Monadnock sequence and         Bethlehem gneiss</a:t>
            </a:r>
          </a:p>
          <a:p>
            <a:r>
              <a:rPr lang="en-US" dirty="0" smtClean="0"/>
              <a:t>Bronson </a:t>
            </a:r>
            <a:r>
              <a:rPr lang="en-US" dirty="0"/>
              <a:t>Hill </a:t>
            </a:r>
            <a:r>
              <a:rPr lang="en-US" dirty="0" smtClean="0"/>
              <a:t>sequence and Oliverian domes</a:t>
            </a:r>
          </a:p>
          <a:p>
            <a:r>
              <a:rPr lang="en-US" dirty="0" smtClean="0"/>
              <a:t>Vermont </a:t>
            </a:r>
            <a:r>
              <a:rPr lang="en-US" dirty="0"/>
              <a:t>sequence</a:t>
            </a:r>
          </a:p>
          <a:p>
            <a:endParaRPr lang="en-US" dirty="0"/>
          </a:p>
        </p:txBody>
      </p:sp>
      <p:sp>
        <p:nvSpPr>
          <p:cNvPr id="38" name="Rectangle 37"/>
          <p:cNvSpPr/>
          <p:nvPr/>
        </p:nvSpPr>
        <p:spPr>
          <a:xfrm>
            <a:off x="2743200" y="3752009"/>
            <a:ext cx="347601" cy="121919"/>
          </a:xfrm>
          <a:prstGeom prst="rect">
            <a:avLst/>
          </a:prstGeom>
          <a:solidFill>
            <a:srgbClr val="76C2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2743200" y="4031409"/>
            <a:ext cx="347601" cy="121919"/>
          </a:xfrm>
          <a:prstGeom prst="rect">
            <a:avLst/>
          </a:prstGeom>
          <a:solidFill>
            <a:srgbClr val="A8C6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2743200" y="4564809"/>
            <a:ext cx="347601" cy="121919"/>
          </a:xfrm>
          <a:prstGeom prst="rect">
            <a:avLst/>
          </a:prstGeom>
          <a:solidFill>
            <a:srgbClr val="C0D9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1091805" y="3668185"/>
            <a:ext cx="1562519" cy="276999"/>
          </a:xfrm>
          <a:prstGeom prst="rect">
            <a:avLst/>
          </a:prstGeom>
          <a:noFill/>
        </p:spPr>
        <p:txBody>
          <a:bodyPr wrap="square" rtlCol="0">
            <a:spAutoFit/>
          </a:bodyPr>
          <a:lstStyle/>
          <a:p>
            <a:pPr algn="r"/>
            <a:r>
              <a:rPr lang="en-US" sz="1200" dirty="0" smtClean="0"/>
              <a:t>Chesham Pond thrust</a:t>
            </a:r>
            <a:endParaRPr lang="en-US" sz="1200" dirty="0"/>
          </a:p>
        </p:txBody>
      </p:sp>
      <p:sp>
        <p:nvSpPr>
          <p:cNvPr id="88" name="TextBox 87"/>
          <p:cNvSpPr txBox="1"/>
          <p:nvPr/>
        </p:nvSpPr>
        <p:spPr>
          <a:xfrm>
            <a:off x="187265" y="3984913"/>
            <a:ext cx="2467059" cy="276999"/>
          </a:xfrm>
          <a:prstGeom prst="rect">
            <a:avLst/>
          </a:prstGeom>
          <a:noFill/>
        </p:spPr>
        <p:txBody>
          <a:bodyPr wrap="square" rtlCol="0">
            <a:spAutoFit/>
          </a:bodyPr>
          <a:lstStyle/>
          <a:p>
            <a:pPr algn="r"/>
            <a:r>
              <a:rPr lang="en-US" sz="1200" dirty="0" smtClean="0"/>
              <a:t>Brennan Hill thrust/Fall Mtn. nappe</a:t>
            </a:r>
            <a:endParaRPr lang="en-US" sz="1200" dirty="0"/>
          </a:p>
        </p:txBody>
      </p:sp>
      <p:cxnSp>
        <p:nvCxnSpPr>
          <p:cNvPr id="57" name="Straight Arrow Connector 56"/>
          <p:cNvCxnSpPr/>
          <p:nvPr/>
        </p:nvCxnSpPr>
        <p:spPr>
          <a:xfrm flipH="1">
            <a:off x="2469423" y="4497907"/>
            <a:ext cx="13509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2090458" y="4238464"/>
            <a:ext cx="13509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1793934" y="3928902"/>
            <a:ext cx="13509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5919196" y="3758312"/>
            <a:ext cx="347601" cy="121919"/>
          </a:xfrm>
          <a:prstGeom prst="rect">
            <a:avLst/>
          </a:prstGeom>
          <a:solidFill>
            <a:srgbClr val="F6D1B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5722536" y="4034490"/>
            <a:ext cx="347601" cy="121919"/>
          </a:xfrm>
          <a:prstGeom prst="rect">
            <a:avLst/>
          </a:prstGeom>
          <a:solidFill>
            <a:srgbClr val="E9928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8371867" y="6601460"/>
            <a:ext cx="1226952" cy="263684"/>
          </a:xfrm>
          <a:custGeom>
            <a:avLst/>
            <a:gdLst>
              <a:gd name="connsiteX0" fmla="*/ 1131702 w 1226952"/>
              <a:gd name="connsiteY0" fmla="*/ 56515 h 263684"/>
              <a:gd name="connsiteX1" fmla="*/ 1131702 w 1226952"/>
              <a:gd name="connsiteY1" fmla="*/ 56515 h 263684"/>
              <a:gd name="connsiteX2" fmla="*/ 1107889 w 1226952"/>
              <a:gd name="connsiteY2" fmla="*/ 39846 h 263684"/>
              <a:gd name="connsiteX3" fmla="*/ 917389 w 1226952"/>
              <a:gd name="connsiteY3" fmla="*/ 30321 h 263684"/>
              <a:gd name="connsiteX4" fmla="*/ 895958 w 1226952"/>
              <a:gd name="connsiteY4" fmla="*/ 25559 h 263684"/>
              <a:gd name="connsiteX5" fmla="*/ 881671 w 1226952"/>
              <a:gd name="connsiteY5" fmla="*/ 20796 h 263684"/>
              <a:gd name="connsiteX6" fmla="*/ 798327 w 1226952"/>
              <a:gd name="connsiteY6" fmla="*/ 23178 h 263684"/>
              <a:gd name="connsiteX7" fmla="*/ 403039 w 1226952"/>
              <a:gd name="connsiteY7" fmla="*/ 18415 h 263684"/>
              <a:gd name="connsiteX8" fmla="*/ 386371 w 1226952"/>
              <a:gd name="connsiteY8" fmla="*/ 16034 h 263684"/>
              <a:gd name="connsiteX9" fmla="*/ 362558 w 1226952"/>
              <a:gd name="connsiteY9" fmla="*/ 13653 h 263684"/>
              <a:gd name="connsiteX10" fmla="*/ 298264 w 1226952"/>
              <a:gd name="connsiteY10" fmla="*/ 4128 h 263684"/>
              <a:gd name="connsiteX11" fmla="*/ 112527 w 1226952"/>
              <a:gd name="connsiteY11" fmla="*/ 1746 h 263684"/>
              <a:gd name="connsiteX12" fmla="*/ 5371 w 1226952"/>
              <a:gd name="connsiteY12" fmla="*/ 4128 h 263684"/>
              <a:gd name="connsiteX13" fmla="*/ 608 w 1226952"/>
              <a:gd name="connsiteY13" fmla="*/ 27940 h 263684"/>
              <a:gd name="connsiteX14" fmla="*/ 2989 w 1226952"/>
              <a:gd name="connsiteY14" fmla="*/ 106521 h 263684"/>
              <a:gd name="connsiteX15" fmla="*/ 5371 w 1226952"/>
              <a:gd name="connsiteY15" fmla="*/ 116046 h 263684"/>
              <a:gd name="connsiteX16" fmla="*/ 7752 w 1226952"/>
              <a:gd name="connsiteY16" fmla="*/ 135096 h 263684"/>
              <a:gd name="connsiteX17" fmla="*/ 12514 w 1226952"/>
              <a:gd name="connsiteY17" fmla="*/ 170815 h 263684"/>
              <a:gd name="connsiteX18" fmla="*/ 14896 w 1226952"/>
              <a:gd name="connsiteY18" fmla="*/ 211296 h 263684"/>
              <a:gd name="connsiteX19" fmla="*/ 17277 w 1226952"/>
              <a:gd name="connsiteY19" fmla="*/ 220821 h 263684"/>
              <a:gd name="connsiteX20" fmla="*/ 22039 w 1226952"/>
              <a:gd name="connsiteY20" fmla="*/ 256540 h 263684"/>
              <a:gd name="connsiteX21" fmla="*/ 24421 w 1226952"/>
              <a:gd name="connsiteY21" fmla="*/ 263684 h 263684"/>
              <a:gd name="connsiteX22" fmla="*/ 29183 w 1226952"/>
              <a:gd name="connsiteY22" fmla="*/ 249396 h 263684"/>
              <a:gd name="connsiteX23" fmla="*/ 31564 w 1226952"/>
              <a:gd name="connsiteY23" fmla="*/ 242253 h 263684"/>
              <a:gd name="connsiteX24" fmla="*/ 38708 w 1226952"/>
              <a:gd name="connsiteY24" fmla="*/ 239871 h 263684"/>
              <a:gd name="connsiteX25" fmla="*/ 124433 w 1226952"/>
              <a:gd name="connsiteY25" fmla="*/ 242253 h 263684"/>
              <a:gd name="connsiteX26" fmla="*/ 131577 w 1226952"/>
              <a:gd name="connsiteY26" fmla="*/ 244634 h 263684"/>
              <a:gd name="connsiteX27" fmla="*/ 286358 w 1226952"/>
              <a:gd name="connsiteY27" fmla="*/ 247015 h 263684"/>
              <a:gd name="connsiteX28" fmla="*/ 1179327 w 1226952"/>
              <a:gd name="connsiteY28" fmla="*/ 244634 h 263684"/>
              <a:gd name="connsiteX29" fmla="*/ 1191233 w 1226952"/>
              <a:gd name="connsiteY29" fmla="*/ 242253 h 263684"/>
              <a:gd name="connsiteX30" fmla="*/ 1205521 w 1226952"/>
              <a:gd name="connsiteY30" fmla="*/ 237490 h 263684"/>
              <a:gd name="connsiteX31" fmla="*/ 1210283 w 1226952"/>
              <a:gd name="connsiteY31" fmla="*/ 230346 h 263684"/>
              <a:gd name="connsiteX32" fmla="*/ 1217427 w 1226952"/>
              <a:gd name="connsiteY32" fmla="*/ 225584 h 263684"/>
              <a:gd name="connsiteX33" fmla="*/ 1224571 w 1226952"/>
              <a:gd name="connsiteY33" fmla="*/ 204153 h 263684"/>
              <a:gd name="connsiteX34" fmla="*/ 1226952 w 1226952"/>
              <a:gd name="connsiteY34" fmla="*/ 197009 h 263684"/>
              <a:gd name="connsiteX35" fmla="*/ 1222189 w 1226952"/>
              <a:gd name="connsiteY35" fmla="*/ 113665 h 263684"/>
              <a:gd name="connsiteX36" fmla="*/ 1219808 w 1226952"/>
              <a:gd name="connsiteY36" fmla="*/ 106521 h 263684"/>
              <a:gd name="connsiteX37" fmla="*/ 1215046 w 1226952"/>
              <a:gd name="connsiteY37" fmla="*/ 96996 h 263684"/>
              <a:gd name="connsiteX38" fmla="*/ 1207902 w 1226952"/>
              <a:gd name="connsiteY38" fmla="*/ 82709 h 263684"/>
              <a:gd name="connsiteX39" fmla="*/ 1186471 w 1226952"/>
              <a:gd name="connsiteY39" fmla="*/ 73184 h 263684"/>
              <a:gd name="connsiteX40" fmla="*/ 1165039 w 1226952"/>
              <a:gd name="connsiteY40" fmla="*/ 68421 h 263684"/>
              <a:gd name="connsiteX41" fmla="*/ 1150752 w 1226952"/>
              <a:gd name="connsiteY41" fmla="*/ 63659 h 263684"/>
              <a:gd name="connsiteX42" fmla="*/ 1131702 w 1226952"/>
              <a:gd name="connsiteY42" fmla="*/ 56515 h 26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26952" h="263684">
                <a:moveTo>
                  <a:pt x="1131702" y="56515"/>
                </a:moveTo>
                <a:lnTo>
                  <a:pt x="1131702" y="56515"/>
                </a:lnTo>
                <a:cubicBezTo>
                  <a:pt x="1123764" y="50959"/>
                  <a:pt x="1117081" y="42910"/>
                  <a:pt x="1107889" y="39846"/>
                </a:cubicBezTo>
                <a:cubicBezTo>
                  <a:pt x="1037858" y="16504"/>
                  <a:pt x="1098620" y="35220"/>
                  <a:pt x="917389" y="30321"/>
                </a:cubicBezTo>
                <a:cubicBezTo>
                  <a:pt x="910596" y="28962"/>
                  <a:pt x="902680" y="27576"/>
                  <a:pt x="895958" y="25559"/>
                </a:cubicBezTo>
                <a:cubicBezTo>
                  <a:pt x="891150" y="24116"/>
                  <a:pt x="881671" y="20796"/>
                  <a:pt x="881671" y="20796"/>
                </a:cubicBezTo>
                <a:cubicBezTo>
                  <a:pt x="853890" y="21590"/>
                  <a:pt x="826120" y="23178"/>
                  <a:pt x="798327" y="23178"/>
                </a:cubicBezTo>
                <a:cubicBezTo>
                  <a:pt x="553859" y="23178"/>
                  <a:pt x="565964" y="22940"/>
                  <a:pt x="403039" y="18415"/>
                </a:cubicBezTo>
                <a:cubicBezTo>
                  <a:pt x="397483" y="17621"/>
                  <a:pt x="391945" y="16690"/>
                  <a:pt x="386371" y="16034"/>
                </a:cubicBezTo>
                <a:cubicBezTo>
                  <a:pt x="378448" y="15102"/>
                  <a:pt x="370442" y="14866"/>
                  <a:pt x="362558" y="13653"/>
                </a:cubicBezTo>
                <a:cubicBezTo>
                  <a:pt x="333856" y="9237"/>
                  <a:pt x="325103" y="4731"/>
                  <a:pt x="298264" y="4128"/>
                </a:cubicBezTo>
                <a:lnTo>
                  <a:pt x="112527" y="1746"/>
                </a:lnTo>
                <a:cubicBezTo>
                  <a:pt x="76808" y="2540"/>
                  <a:pt x="40158" y="-4014"/>
                  <a:pt x="5371" y="4128"/>
                </a:cubicBezTo>
                <a:cubicBezTo>
                  <a:pt x="-2511" y="5973"/>
                  <a:pt x="608" y="27940"/>
                  <a:pt x="608" y="27940"/>
                </a:cubicBezTo>
                <a:cubicBezTo>
                  <a:pt x="1402" y="54134"/>
                  <a:pt x="1574" y="80354"/>
                  <a:pt x="2989" y="106521"/>
                </a:cubicBezTo>
                <a:cubicBezTo>
                  <a:pt x="3166" y="109789"/>
                  <a:pt x="4833" y="112818"/>
                  <a:pt x="5371" y="116046"/>
                </a:cubicBezTo>
                <a:cubicBezTo>
                  <a:pt x="6423" y="122358"/>
                  <a:pt x="6779" y="128771"/>
                  <a:pt x="7752" y="135096"/>
                </a:cubicBezTo>
                <a:cubicBezTo>
                  <a:pt x="11837" y="161651"/>
                  <a:pt x="9455" y="129523"/>
                  <a:pt x="12514" y="170815"/>
                </a:cubicBezTo>
                <a:cubicBezTo>
                  <a:pt x="13513" y="184295"/>
                  <a:pt x="13614" y="197840"/>
                  <a:pt x="14896" y="211296"/>
                </a:cubicBezTo>
                <a:cubicBezTo>
                  <a:pt x="15206" y="214554"/>
                  <a:pt x="16739" y="217593"/>
                  <a:pt x="17277" y="220821"/>
                </a:cubicBezTo>
                <a:cubicBezTo>
                  <a:pt x="19013" y="231236"/>
                  <a:pt x="19930" y="245994"/>
                  <a:pt x="22039" y="256540"/>
                </a:cubicBezTo>
                <a:cubicBezTo>
                  <a:pt x="22531" y="259001"/>
                  <a:pt x="23627" y="261303"/>
                  <a:pt x="24421" y="263684"/>
                </a:cubicBezTo>
                <a:lnTo>
                  <a:pt x="29183" y="249396"/>
                </a:lnTo>
                <a:cubicBezTo>
                  <a:pt x="29977" y="247015"/>
                  <a:pt x="29183" y="243047"/>
                  <a:pt x="31564" y="242253"/>
                </a:cubicBezTo>
                <a:lnTo>
                  <a:pt x="38708" y="239871"/>
                </a:lnTo>
                <a:cubicBezTo>
                  <a:pt x="67283" y="240665"/>
                  <a:pt x="95884" y="240789"/>
                  <a:pt x="124433" y="242253"/>
                </a:cubicBezTo>
                <a:cubicBezTo>
                  <a:pt x="126940" y="242382"/>
                  <a:pt x="129068" y="244560"/>
                  <a:pt x="131577" y="244634"/>
                </a:cubicBezTo>
                <a:cubicBezTo>
                  <a:pt x="183154" y="246151"/>
                  <a:pt x="234764" y="246221"/>
                  <a:pt x="286358" y="247015"/>
                </a:cubicBezTo>
                <a:lnTo>
                  <a:pt x="1179327" y="244634"/>
                </a:lnTo>
                <a:cubicBezTo>
                  <a:pt x="1183374" y="244613"/>
                  <a:pt x="1187328" y="243318"/>
                  <a:pt x="1191233" y="242253"/>
                </a:cubicBezTo>
                <a:cubicBezTo>
                  <a:pt x="1196076" y="240932"/>
                  <a:pt x="1205521" y="237490"/>
                  <a:pt x="1205521" y="237490"/>
                </a:cubicBezTo>
                <a:cubicBezTo>
                  <a:pt x="1207108" y="235109"/>
                  <a:pt x="1208259" y="232370"/>
                  <a:pt x="1210283" y="230346"/>
                </a:cubicBezTo>
                <a:cubicBezTo>
                  <a:pt x="1212307" y="228322"/>
                  <a:pt x="1216057" y="228096"/>
                  <a:pt x="1217427" y="225584"/>
                </a:cubicBezTo>
                <a:cubicBezTo>
                  <a:pt x="1221033" y="218973"/>
                  <a:pt x="1222190" y="211297"/>
                  <a:pt x="1224571" y="204153"/>
                </a:cubicBezTo>
                <a:lnTo>
                  <a:pt x="1226952" y="197009"/>
                </a:lnTo>
                <a:cubicBezTo>
                  <a:pt x="1225364" y="169228"/>
                  <a:pt x="1224379" y="141405"/>
                  <a:pt x="1222189" y="113665"/>
                </a:cubicBezTo>
                <a:cubicBezTo>
                  <a:pt x="1221991" y="111163"/>
                  <a:pt x="1220797" y="108828"/>
                  <a:pt x="1219808" y="106521"/>
                </a:cubicBezTo>
                <a:cubicBezTo>
                  <a:pt x="1218410" y="103258"/>
                  <a:pt x="1216444" y="100259"/>
                  <a:pt x="1215046" y="96996"/>
                </a:cubicBezTo>
                <a:cubicBezTo>
                  <a:pt x="1212142" y="90221"/>
                  <a:pt x="1213619" y="88426"/>
                  <a:pt x="1207902" y="82709"/>
                </a:cubicBezTo>
                <a:cubicBezTo>
                  <a:pt x="1202241" y="77048"/>
                  <a:pt x="1193546" y="75542"/>
                  <a:pt x="1186471" y="73184"/>
                </a:cubicBezTo>
                <a:cubicBezTo>
                  <a:pt x="1166033" y="66372"/>
                  <a:pt x="1198563" y="76802"/>
                  <a:pt x="1165039" y="68421"/>
                </a:cubicBezTo>
                <a:cubicBezTo>
                  <a:pt x="1160169" y="67203"/>
                  <a:pt x="1155622" y="64876"/>
                  <a:pt x="1150752" y="63659"/>
                </a:cubicBezTo>
                <a:lnTo>
                  <a:pt x="1131702" y="565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p:cNvSpPr txBox="1"/>
          <p:nvPr/>
        </p:nvSpPr>
        <p:spPr>
          <a:xfrm>
            <a:off x="1210057" y="2685803"/>
            <a:ext cx="7127370" cy="369332"/>
          </a:xfrm>
          <a:prstGeom prst="rect">
            <a:avLst/>
          </a:prstGeom>
          <a:noFill/>
        </p:spPr>
        <p:txBody>
          <a:bodyPr wrap="square" rtlCol="0">
            <a:spAutoFit/>
          </a:bodyPr>
          <a:lstStyle/>
          <a:p>
            <a:r>
              <a:rPr lang="en-US" b="1" dirty="0" smtClean="0"/>
              <a:t>Context for the Bronson Hill anticlinorium:</a:t>
            </a:r>
          </a:p>
        </p:txBody>
      </p:sp>
      <p:sp>
        <p:nvSpPr>
          <p:cNvPr id="46" name="Rectangle 45"/>
          <p:cNvSpPr/>
          <p:nvPr/>
        </p:nvSpPr>
        <p:spPr>
          <a:xfrm>
            <a:off x="7615646" y="1129188"/>
            <a:ext cx="1680119" cy="102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881" y="118330"/>
            <a:ext cx="3660569" cy="6884897"/>
          </a:xfrm>
          <a:prstGeom prst="rect">
            <a:avLst/>
          </a:prstGeom>
        </p:spPr>
      </p:pic>
      <p:sp>
        <p:nvSpPr>
          <p:cNvPr id="2" name="Rectangle 1"/>
          <p:cNvSpPr/>
          <p:nvPr/>
        </p:nvSpPr>
        <p:spPr>
          <a:xfrm>
            <a:off x="8415339" y="3945184"/>
            <a:ext cx="657410" cy="12126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88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right)">
                                      <p:cBhvr>
                                        <p:cTn id="7" dur="500"/>
                                        <p:tgtEl>
                                          <p:spTgt spid="89"/>
                                        </p:tgtEl>
                                      </p:cBhvr>
                                    </p:animEffect>
                                  </p:childTnLst>
                                </p:cTn>
                              </p:par>
                              <p:par>
                                <p:cTn id="8" presetID="22" presetClass="entr" presetSubtype="2"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right)">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wipe(right)">
                                      <p:cBhvr>
                                        <p:cTn id="15" dur="500"/>
                                        <p:tgtEl>
                                          <p:spTgt spid="88"/>
                                        </p:tgtEl>
                                      </p:cBhvr>
                                    </p:animEffect>
                                  </p:childTnLst>
                                </p:cTn>
                              </p:par>
                              <p:par>
                                <p:cTn id="16" presetID="22" presetClass="entr" presetSubtype="2" fill="hold" nodeType="with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wipe(right)">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right)">
                                      <p:cBhvr>
                                        <p:cTn id="23" dur="500"/>
                                        <p:tgtEl>
                                          <p:spTgt spid="55"/>
                                        </p:tgtEl>
                                      </p:cBhvr>
                                    </p:animEffect>
                                  </p:childTnLst>
                                </p:cTn>
                              </p:par>
                              <p:par>
                                <p:cTn id="24" presetID="22" presetClass="entr" presetSubtype="2" fill="hold" nodeType="with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wipe(right)">
                                      <p:cBhvr>
                                        <p:cTn id="26" dur="500"/>
                                        <p:tgtEl>
                                          <p:spTgt spid="9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55" grpId="0"/>
      <p:bldP spid="88"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72890" y="-1248723"/>
            <a:ext cx="4046220" cy="8106723"/>
            <a:chOff x="4072890" y="-1248723"/>
            <a:chExt cx="4046220" cy="810672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2890" y="0"/>
              <a:ext cx="4046220" cy="6858000"/>
            </a:xfrm>
            <a:prstGeom prst="rect">
              <a:avLst/>
            </a:prstGeom>
          </p:spPr>
        </p:pic>
        <p:sp>
          <p:nvSpPr>
            <p:cNvPr id="6" name="TextBox 5"/>
            <p:cNvSpPr txBox="1"/>
            <p:nvPr/>
          </p:nvSpPr>
          <p:spPr>
            <a:xfrm rot="18038060">
              <a:off x="4511040" y="2560468"/>
              <a:ext cx="4175760" cy="338554"/>
            </a:xfrm>
            <a:prstGeom prst="rect">
              <a:avLst/>
            </a:prstGeom>
            <a:noFill/>
          </p:spPr>
          <p:txBody>
            <a:bodyPr wrap="square" rtlCol="0">
              <a:spAutoFit/>
            </a:bodyPr>
            <a:lstStyle/>
            <a:p>
              <a:r>
                <a:rPr lang="en-US" sz="1600" b="1" dirty="0" smtClean="0">
                  <a:solidFill>
                    <a:schemeClr val="bg1"/>
                  </a:solidFill>
                </a:rPr>
                <a:t>Garnet Hill Syncline</a:t>
              </a:r>
              <a:endParaRPr lang="en-US" sz="1600" b="1" dirty="0">
                <a:solidFill>
                  <a:schemeClr val="bg1"/>
                </a:solidFill>
              </a:endParaRPr>
            </a:p>
          </p:txBody>
        </p:sp>
        <p:sp>
          <p:nvSpPr>
            <p:cNvPr id="7" name="TextBox 6"/>
            <p:cNvSpPr txBox="1"/>
            <p:nvPr/>
          </p:nvSpPr>
          <p:spPr>
            <a:xfrm rot="18038060">
              <a:off x="4220640" y="654491"/>
              <a:ext cx="4175760" cy="369332"/>
            </a:xfrm>
            <a:prstGeom prst="rect">
              <a:avLst/>
            </a:prstGeom>
            <a:noFill/>
          </p:spPr>
          <p:txBody>
            <a:bodyPr wrap="square" rtlCol="0">
              <a:spAutoFit/>
            </a:bodyPr>
            <a:lstStyle/>
            <a:p>
              <a:r>
                <a:rPr lang="en-US" b="1" dirty="0" smtClean="0">
                  <a:solidFill>
                    <a:schemeClr val="bg1"/>
                  </a:solidFill>
                </a:rPr>
                <a:t>CORNISH    NAPPE</a:t>
              </a:r>
              <a:endParaRPr lang="en-US" b="1" dirty="0">
                <a:solidFill>
                  <a:schemeClr val="bg1"/>
                </a:solidFill>
              </a:endParaRPr>
            </a:p>
          </p:txBody>
        </p:sp>
        <p:sp>
          <p:nvSpPr>
            <p:cNvPr id="8" name="TextBox 7"/>
            <p:cNvSpPr txBox="1"/>
            <p:nvPr/>
          </p:nvSpPr>
          <p:spPr>
            <a:xfrm rot="18014484">
              <a:off x="5651055" y="3859039"/>
              <a:ext cx="1768283" cy="369332"/>
            </a:xfrm>
            <a:prstGeom prst="rect">
              <a:avLst/>
            </a:prstGeom>
            <a:noFill/>
          </p:spPr>
          <p:txBody>
            <a:bodyPr wrap="square" rtlCol="0">
              <a:spAutoFit/>
            </a:bodyPr>
            <a:lstStyle/>
            <a:p>
              <a:r>
                <a:rPr lang="en-US" b="1" dirty="0" smtClean="0">
                  <a:solidFill>
                    <a:schemeClr val="bg1"/>
                  </a:solidFill>
                </a:rPr>
                <a:t>BRONSON    HILL    </a:t>
              </a:r>
              <a:endParaRPr lang="en-US" b="1" dirty="0">
                <a:solidFill>
                  <a:schemeClr val="bg1"/>
                </a:solidFill>
              </a:endParaRPr>
            </a:p>
          </p:txBody>
        </p:sp>
      </p:grpSp>
      <p:sp>
        <p:nvSpPr>
          <p:cNvPr id="3" name="Rectangle 2"/>
          <p:cNvSpPr/>
          <p:nvPr/>
        </p:nvSpPr>
        <p:spPr>
          <a:xfrm>
            <a:off x="6891338" y="1445419"/>
            <a:ext cx="638175" cy="133340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7418474">
            <a:off x="6443896" y="219674"/>
            <a:ext cx="2971800" cy="369332"/>
          </a:xfrm>
          <a:prstGeom prst="rect">
            <a:avLst/>
          </a:prstGeom>
          <a:noFill/>
        </p:spPr>
        <p:txBody>
          <a:bodyPr wrap="square" rtlCol="0">
            <a:spAutoFit/>
          </a:bodyPr>
          <a:lstStyle/>
          <a:p>
            <a:r>
              <a:rPr lang="en-US" b="1" dirty="0" smtClean="0">
                <a:solidFill>
                  <a:schemeClr val="bg1"/>
                </a:solidFill>
              </a:rPr>
              <a:t>ANTICLINORIUM</a:t>
            </a:r>
            <a:endParaRPr lang="en-US" b="1" dirty="0">
              <a:solidFill>
                <a:schemeClr val="bg1"/>
              </a:solidFill>
            </a:endParaRPr>
          </a:p>
        </p:txBody>
      </p:sp>
      <p:sp>
        <p:nvSpPr>
          <p:cNvPr id="10" name="TextBox 9"/>
          <p:cNvSpPr txBox="1"/>
          <p:nvPr/>
        </p:nvSpPr>
        <p:spPr>
          <a:xfrm rot="17739660">
            <a:off x="3791247" y="2712868"/>
            <a:ext cx="4175760" cy="338554"/>
          </a:xfrm>
          <a:prstGeom prst="rect">
            <a:avLst/>
          </a:prstGeom>
          <a:noFill/>
        </p:spPr>
        <p:txBody>
          <a:bodyPr wrap="square" rtlCol="0">
            <a:spAutoFit/>
          </a:bodyPr>
          <a:lstStyle/>
          <a:p>
            <a:r>
              <a:rPr lang="en-US" sz="1600" b="1" dirty="0" smtClean="0">
                <a:solidFill>
                  <a:schemeClr val="bg1"/>
                </a:solidFill>
              </a:rPr>
              <a:t>Meriden anticline</a:t>
            </a:r>
            <a:endParaRPr lang="en-US" sz="1600" b="1" dirty="0">
              <a:solidFill>
                <a:schemeClr val="bg1"/>
              </a:solidFill>
            </a:endParaRPr>
          </a:p>
        </p:txBody>
      </p:sp>
    </p:spTree>
    <p:extLst>
      <p:ext uri="{BB962C8B-B14F-4D97-AF65-F5344CB8AC3E}">
        <p14:creationId xmlns:p14="http://schemas.microsoft.com/office/powerpoint/2010/main" val="13619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44950" y="3538832"/>
            <a:ext cx="4052047" cy="646331"/>
          </a:xfrm>
          <a:prstGeom prst="rect">
            <a:avLst/>
          </a:prstGeom>
          <a:noFill/>
        </p:spPr>
        <p:txBody>
          <a:bodyPr wrap="square" rtlCol="0">
            <a:spAutoFit/>
          </a:bodyPr>
          <a:lstStyle/>
          <a:p>
            <a:r>
              <a:rPr lang="en-US" dirty="0" smtClean="0"/>
              <a:t>Portion of Mascoma 15’ quadrangle</a:t>
            </a:r>
          </a:p>
          <a:p>
            <a:r>
              <a:rPr lang="en-US" dirty="0" smtClean="0"/>
              <a:t>Chapman, 1939</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2223" y="0"/>
            <a:ext cx="3399416" cy="6879610"/>
          </a:xfrm>
          <a:prstGeom prst="rect">
            <a:avLst/>
          </a:prstGeom>
        </p:spPr>
      </p:pic>
      <p:sp>
        <p:nvSpPr>
          <p:cNvPr id="4" name="TextBox 3"/>
          <p:cNvSpPr txBox="1"/>
          <p:nvPr/>
        </p:nvSpPr>
        <p:spPr>
          <a:xfrm>
            <a:off x="4636546" y="2753958"/>
            <a:ext cx="344245" cy="276999"/>
          </a:xfrm>
          <a:prstGeom prst="rect">
            <a:avLst/>
          </a:prstGeom>
          <a:solidFill>
            <a:schemeClr val="tx1"/>
          </a:solidFill>
          <a:ln>
            <a:solidFill>
              <a:schemeClr val="bg1"/>
            </a:solidFill>
          </a:ln>
        </p:spPr>
        <p:txBody>
          <a:bodyPr wrap="square" rtlCol="0">
            <a:spAutoFit/>
          </a:bodyPr>
          <a:lstStyle/>
          <a:p>
            <a:r>
              <a:rPr lang="en-US" sz="1200" b="1" dirty="0" smtClean="0">
                <a:solidFill>
                  <a:schemeClr val="bg1"/>
                </a:solidFill>
              </a:rPr>
              <a:t>Dl</a:t>
            </a:r>
            <a:endParaRPr lang="en-US" sz="1200" b="1" dirty="0">
              <a:solidFill>
                <a:schemeClr val="bg1"/>
              </a:solidFill>
            </a:endParaRPr>
          </a:p>
        </p:txBody>
      </p:sp>
      <p:sp>
        <p:nvSpPr>
          <p:cNvPr id="5" name="TextBox 4"/>
          <p:cNvSpPr txBox="1"/>
          <p:nvPr/>
        </p:nvSpPr>
        <p:spPr>
          <a:xfrm>
            <a:off x="5326827" y="4046664"/>
            <a:ext cx="344245" cy="276999"/>
          </a:xfrm>
          <a:prstGeom prst="rect">
            <a:avLst/>
          </a:prstGeom>
          <a:solidFill>
            <a:schemeClr val="tx1"/>
          </a:solidFill>
          <a:ln>
            <a:solidFill>
              <a:schemeClr val="bg1"/>
            </a:solidFill>
          </a:ln>
        </p:spPr>
        <p:txBody>
          <a:bodyPr wrap="square" rtlCol="0">
            <a:spAutoFit/>
          </a:bodyPr>
          <a:lstStyle/>
          <a:p>
            <a:r>
              <a:rPr lang="en-US" sz="1200" b="1" dirty="0" smtClean="0">
                <a:solidFill>
                  <a:schemeClr val="bg1"/>
                </a:solidFill>
              </a:rPr>
              <a:t>Sc</a:t>
            </a:r>
            <a:endParaRPr lang="en-US" sz="1200" b="1" dirty="0">
              <a:solidFill>
                <a:schemeClr val="bg1"/>
              </a:solidFill>
            </a:endParaRPr>
          </a:p>
        </p:txBody>
      </p:sp>
      <p:sp>
        <p:nvSpPr>
          <p:cNvPr id="6" name="TextBox 5"/>
          <p:cNvSpPr txBox="1"/>
          <p:nvPr/>
        </p:nvSpPr>
        <p:spPr>
          <a:xfrm>
            <a:off x="6006353" y="3128480"/>
            <a:ext cx="372932" cy="276999"/>
          </a:xfrm>
          <a:prstGeom prst="rect">
            <a:avLst/>
          </a:prstGeom>
          <a:solidFill>
            <a:schemeClr val="tx1"/>
          </a:solidFill>
          <a:ln>
            <a:solidFill>
              <a:schemeClr val="bg1"/>
            </a:solidFill>
          </a:ln>
        </p:spPr>
        <p:txBody>
          <a:bodyPr wrap="square" rtlCol="0">
            <a:spAutoFit/>
          </a:bodyPr>
          <a:lstStyle/>
          <a:p>
            <a:r>
              <a:rPr lang="en-US" sz="1200" b="1" dirty="0" smtClean="0">
                <a:solidFill>
                  <a:schemeClr val="bg1"/>
                </a:solidFill>
              </a:rPr>
              <a:t>Oa</a:t>
            </a:r>
            <a:endParaRPr lang="en-US" sz="1200" b="1" dirty="0">
              <a:solidFill>
                <a:schemeClr val="bg1"/>
              </a:solidFill>
            </a:endParaRPr>
          </a:p>
        </p:txBody>
      </p:sp>
      <p:sp>
        <p:nvSpPr>
          <p:cNvPr id="7" name="TextBox 6"/>
          <p:cNvSpPr txBox="1"/>
          <p:nvPr/>
        </p:nvSpPr>
        <p:spPr>
          <a:xfrm>
            <a:off x="6061931" y="2603144"/>
            <a:ext cx="372932" cy="276999"/>
          </a:xfrm>
          <a:prstGeom prst="rect">
            <a:avLst/>
          </a:prstGeom>
          <a:solidFill>
            <a:schemeClr val="tx1"/>
          </a:solidFill>
          <a:ln>
            <a:solidFill>
              <a:schemeClr val="bg1"/>
            </a:solidFill>
          </a:ln>
        </p:spPr>
        <p:txBody>
          <a:bodyPr wrap="square" rtlCol="0">
            <a:spAutoFit/>
          </a:bodyPr>
          <a:lstStyle/>
          <a:p>
            <a:r>
              <a:rPr lang="en-US" sz="1200" b="1" dirty="0" smtClean="0">
                <a:solidFill>
                  <a:schemeClr val="bg1"/>
                </a:solidFill>
              </a:rPr>
              <a:t>Oo</a:t>
            </a:r>
            <a:endParaRPr lang="en-US" sz="1200" b="1" dirty="0">
              <a:solidFill>
                <a:schemeClr val="bg1"/>
              </a:solidFill>
            </a:endParaRPr>
          </a:p>
        </p:txBody>
      </p:sp>
      <p:sp>
        <p:nvSpPr>
          <p:cNvPr id="8" name="TextBox 7"/>
          <p:cNvSpPr txBox="1"/>
          <p:nvPr/>
        </p:nvSpPr>
        <p:spPr>
          <a:xfrm>
            <a:off x="6323703" y="473333"/>
            <a:ext cx="1626201" cy="646331"/>
          </a:xfrm>
          <a:prstGeom prst="rect">
            <a:avLst/>
          </a:prstGeom>
          <a:noFill/>
        </p:spPr>
        <p:txBody>
          <a:bodyPr wrap="square" rtlCol="0">
            <a:spAutoFit/>
          </a:bodyPr>
          <a:lstStyle/>
          <a:p>
            <a:pPr algn="ctr"/>
            <a:r>
              <a:rPr lang="en-US" b="1" dirty="0" smtClean="0">
                <a:solidFill>
                  <a:schemeClr val="bg1"/>
                </a:solidFill>
              </a:rPr>
              <a:t>Mascoma dome</a:t>
            </a:r>
            <a:endParaRPr lang="en-US" b="1" dirty="0">
              <a:solidFill>
                <a:schemeClr val="bg1"/>
              </a:solidFill>
            </a:endParaRPr>
          </a:p>
        </p:txBody>
      </p:sp>
      <p:sp>
        <p:nvSpPr>
          <p:cNvPr id="9" name="TextBox 8"/>
          <p:cNvSpPr txBox="1"/>
          <p:nvPr/>
        </p:nvSpPr>
        <p:spPr>
          <a:xfrm>
            <a:off x="4513726" y="5944472"/>
            <a:ext cx="1626201" cy="646331"/>
          </a:xfrm>
          <a:prstGeom prst="rect">
            <a:avLst/>
          </a:prstGeom>
          <a:noFill/>
        </p:spPr>
        <p:txBody>
          <a:bodyPr wrap="square" rtlCol="0">
            <a:spAutoFit/>
          </a:bodyPr>
          <a:lstStyle/>
          <a:p>
            <a:pPr algn="ctr"/>
            <a:r>
              <a:rPr lang="en-US" b="1" dirty="0" smtClean="0">
                <a:solidFill>
                  <a:schemeClr val="bg1"/>
                </a:solidFill>
              </a:rPr>
              <a:t>Bethlehem gneiss</a:t>
            </a:r>
            <a:endParaRPr lang="en-US" b="1" dirty="0">
              <a:solidFill>
                <a:schemeClr val="bg1"/>
              </a:solidFill>
            </a:endParaRPr>
          </a:p>
        </p:txBody>
      </p:sp>
      <p:sp>
        <p:nvSpPr>
          <p:cNvPr id="10" name="TextBox 9"/>
          <p:cNvSpPr txBox="1"/>
          <p:nvPr/>
        </p:nvSpPr>
        <p:spPr>
          <a:xfrm>
            <a:off x="5140360" y="5621306"/>
            <a:ext cx="530712" cy="276999"/>
          </a:xfrm>
          <a:prstGeom prst="rect">
            <a:avLst/>
          </a:prstGeom>
          <a:solidFill>
            <a:schemeClr val="tx1"/>
          </a:solidFill>
          <a:ln>
            <a:solidFill>
              <a:schemeClr val="bg1"/>
            </a:solidFill>
          </a:ln>
        </p:spPr>
        <p:txBody>
          <a:bodyPr wrap="square" rtlCol="0">
            <a:spAutoFit/>
          </a:bodyPr>
          <a:lstStyle/>
          <a:p>
            <a:r>
              <a:rPr lang="en-US" sz="1200" b="1" dirty="0" smtClean="0">
                <a:solidFill>
                  <a:schemeClr val="bg1"/>
                </a:solidFill>
              </a:rPr>
              <a:t>Db2b</a:t>
            </a:r>
            <a:endParaRPr lang="en-US" sz="1200" b="1" dirty="0">
              <a:solidFill>
                <a:schemeClr val="bg1"/>
              </a:solidFill>
            </a:endParaRPr>
          </a:p>
        </p:txBody>
      </p:sp>
      <p:sp>
        <p:nvSpPr>
          <p:cNvPr id="11" name="TextBox 10"/>
          <p:cNvSpPr txBox="1"/>
          <p:nvPr/>
        </p:nvSpPr>
        <p:spPr>
          <a:xfrm rot="18196963">
            <a:off x="5805543" y="5595205"/>
            <a:ext cx="1859281" cy="369332"/>
          </a:xfrm>
          <a:prstGeom prst="rect">
            <a:avLst/>
          </a:prstGeom>
          <a:noFill/>
        </p:spPr>
        <p:txBody>
          <a:bodyPr wrap="square" rtlCol="0">
            <a:spAutoFit/>
          </a:bodyPr>
          <a:lstStyle/>
          <a:p>
            <a:r>
              <a:rPr lang="en-US" b="1" dirty="0" smtClean="0">
                <a:solidFill>
                  <a:schemeClr val="bg1"/>
                </a:solidFill>
              </a:rPr>
              <a:t>Grantham     fault</a:t>
            </a:r>
            <a:endParaRPr lang="en-US" b="1" dirty="0">
              <a:solidFill>
                <a:schemeClr val="bg1"/>
              </a:solidFill>
            </a:endParaRPr>
          </a:p>
        </p:txBody>
      </p:sp>
      <p:sp>
        <p:nvSpPr>
          <p:cNvPr id="12" name="TextBox 11"/>
          <p:cNvSpPr txBox="1"/>
          <p:nvPr/>
        </p:nvSpPr>
        <p:spPr>
          <a:xfrm>
            <a:off x="4403189" y="4323663"/>
            <a:ext cx="365760" cy="307777"/>
          </a:xfrm>
          <a:prstGeom prst="rect">
            <a:avLst/>
          </a:prstGeom>
          <a:solidFill>
            <a:schemeClr val="tx1"/>
          </a:solidFill>
          <a:ln>
            <a:solidFill>
              <a:schemeClr val="bg1"/>
            </a:solidFill>
          </a:ln>
        </p:spPr>
        <p:txBody>
          <a:bodyPr wrap="square" rtlCol="0">
            <a:spAutoFit/>
          </a:bodyPr>
          <a:lstStyle/>
          <a:p>
            <a:r>
              <a:rPr lang="en-US" sz="1400" dirty="0" smtClean="0">
                <a:solidFill>
                  <a:schemeClr val="bg1"/>
                </a:solidFill>
              </a:rPr>
              <a:t>Sf</a:t>
            </a:r>
            <a:endParaRPr lang="en-US" sz="1400" dirty="0">
              <a:solidFill>
                <a:schemeClr val="bg1"/>
              </a:solidFill>
            </a:endParaRPr>
          </a:p>
        </p:txBody>
      </p:sp>
      <p:sp>
        <p:nvSpPr>
          <p:cNvPr id="13" name="TextBox 12"/>
          <p:cNvSpPr txBox="1"/>
          <p:nvPr/>
        </p:nvSpPr>
        <p:spPr>
          <a:xfrm>
            <a:off x="844062" y="675249"/>
            <a:ext cx="2982350" cy="2031325"/>
          </a:xfrm>
          <a:prstGeom prst="rect">
            <a:avLst/>
          </a:prstGeom>
          <a:solidFill>
            <a:schemeClr val="tx1">
              <a:lumMod val="85000"/>
            </a:schemeClr>
          </a:solidFill>
          <a:ln>
            <a:solidFill>
              <a:schemeClr val="tx1"/>
            </a:solidFill>
          </a:ln>
        </p:spPr>
        <p:txBody>
          <a:bodyPr wrap="square" rtlCol="0">
            <a:spAutoFit/>
          </a:bodyPr>
          <a:lstStyle/>
          <a:p>
            <a:r>
              <a:rPr lang="en-US" dirty="0" smtClean="0">
                <a:solidFill>
                  <a:schemeClr val="bg1"/>
                </a:solidFill>
              </a:rPr>
              <a:t>Stratigraphic column:</a:t>
            </a:r>
          </a:p>
          <a:p>
            <a:endParaRPr lang="en-US" dirty="0">
              <a:solidFill>
                <a:schemeClr val="bg1"/>
              </a:solidFill>
            </a:endParaRPr>
          </a:p>
          <a:p>
            <a:r>
              <a:rPr lang="en-US" dirty="0" smtClean="0">
                <a:solidFill>
                  <a:schemeClr val="bg1"/>
                </a:solidFill>
              </a:rPr>
              <a:t>Dl    Littleton Formation</a:t>
            </a:r>
          </a:p>
          <a:p>
            <a:r>
              <a:rPr lang="en-US" dirty="0" smtClean="0">
                <a:solidFill>
                  <a:schemeClr val="bg1"/>
                </a:solidFill>
              </a:rPr>
              <a:t>Sf    Fitch Formation</a:t>
            </a:r>
          </a:p>
          <a:p>
            <a:r>
              <a:rPr lang="en-US" dirty="0" smtClean="0">
                <a:solidFill>
                  <a:schemeClr val="bg1"/>
                </a:solidFill>
              </a:rPr>
              <a:t>Sc    Clough Quartzite</a:t>
            </a:r>
          </a:p>
          <a:p>
            <a:r>
              <a:rPr lang="en-US" dirty="0" smtClean="0">
                <a:solidFill>
                  <a:schemeClr val="bg1"/>
                </a:solidFill>
              </a:rPr>
              <a:t>Oa   Ammonoosuc Volcanics</a:t>
            </a:r>
          </a:p>
          <a:p>
            <a:r>
              <a:rPr lang="en-US" dirty="0" smtClean="0">
                <a:solidFill>
                  <a:schemeClr val="bg1"/>
                </a:solidFill>
              </a:rPr>
              <a:t>Oo   Oliverian Gneiss</a:t>
            </a:r>
            <a:endParaRPr lang="en-US" dirty="0">
              <a:solidFill>
                <a:schemeClr val="bg1"/>
              </a:solidFill>
            </a:endParaRPr>
          </a:p>
        </p:txBody>
      </p:sp>
    </p:spTree>
    <p:extLst>
      <p:ext uri="{BB962C8B-B14F-4D97-AF65-F5344CB8AC3E}">
        <p14:creationId xmlns:p14="http://schemas.microsoft.com/office/powerpoint/2010/main" val="1459029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18189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75648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2139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979</TotalTime>
  <Words>2490</Words>
  <Application>Microsoft Office PowerPoint</Application>
  <PresentationFormat>Widescreen</PresentationFormat>
  <Paragraphs>262</Paragraphs>
  <Slides>37</Slides>
  <Notes>37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3" baseType="lpstr">
      <vt:lpstr>Arial</vt:lpstr>
      <vt:lpstr>Calibri</vt:lpstr>
      <vt:lpstr>Calibri Light</vt:lpstr>
      <vt:lpstr>Times New Roman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pjttbt</dc:creator>
  <cp:lastModifiedBy>pjttbt</cp:lastModifiedBy>
  <cp:revision>114</cp:revision>
  <cp:lastPrinted>2018-03-17T11:40:07Z</cp:lastPrinted>
  <dcterms:created xsi:type="dcterms:W3CDTF">2017-11-30T13:59:55Z</dcterms:created>
  <dcterms:modified xsi:type="dcterms:W3CDTF">2018-03-17T18:18:24Z</dcterms:modified>
</cp:coreProperties>
</file>