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71" r:id="rId5"/>
    <p:sldId id="275" r:id="rId6"/>
    <p:sldId id="265" r:id="rId7"/>
    <p:sldId id="266" r:id="rId8"/>
    <p:sldId id="262" r:id="rId9"/>
    <p:sldId id="276" r:id="rId10"/>
    <p:sldId id="267" r:id="rId11"/>
    <p:sldId id="278" r:id="rId12"/>
    <p:sldId id="272" r:id="rId13"/>
    <p:sldId id="273" r:id="rId14"/>
    <p:sldId id="279" r:id="rId15"/>
    <p:sldId id="274" r:id="rId16"/>
    <p:sldId id="280" r:id="rId17"/>
    <p:sldId id="270"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E23E"/>
    <a:srgbClr val="CF4B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5043" autoAdjust="0"/>
  </p:normalViewPr>
  <p:slideViewPr>
    <p:cSldViewPr snapToGrid="0">
      <p:cViewPr varScale="1">
        <p:scale>
          <a:sx n="57" d="100"/>
          <a:sy n="57" d="100"/>
        </p:scale>
        <p:origin x="82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4-05T16:56:31.753"/>
    </inkml:context>
    <inkml:brush xml:id="br0">
      <inkml:brushProperty name="width" value="0.03333" units="cm"/>
      <inkml:brushProperty name="height" value="0.03333" units="cm"/>
      <inkml:brushProperty name="color" value="#FFFF00"/>
      <inkml:brushProperty name="ignorePressure" value="1"/>
    </inkml:brush>
  </inkml:definitions>
  <inkml:trace contextRef="#ctx0" brushRef="#br0">4295 1755,'0'0,"0"0,0 0,0 0,0 0,0 0,0 0,0 0,0 0,0 0,0 0,0 0,0 0,0 0,0 0,0 0,0 0,0 0,0 0,0 0,0 0,0 0,0 0,11-9,6-6,5-5,0 2,-3 2,-1 3,-3 3,-4 1,-2 1,0 4,-1 1,0 0,0 0,-1 1,1 1,2-1,-1 2,1 0,0 0,0 0,0 0,-2 0,0 0,1 0,-3 1,-1-1,0 0,-1 0,1 0,0 0,-2 0,-1 0,-1 0,2 0,0 0,-1 0,1 0,0 0,2 0,0 0,0 0,0 0,1-2,-2-1,2 1,-1 0,2 0,1-2,0 0,-2-2,1 0,0-1,0 2,-2-1,-1-2,-3 2,0-1,-1 2,0-1,0-1,0 0,0 1,-2-2,-3 2,0-1,-1 2,1-1,-1-2,-1 2,1 0,-1 0,-1 0,1 0,1-1,0 1,0 0,-1 0,-1-1,-3-1,-1 0,0 0,0 0,2 1,0 1,2-1,1 1,0-1,1 2,0-3,-1 1,1-1,0 0,-1-2,0 2,3 1,-2-1,2-1,1 2,0 0,3-1,-1-1,1 2,0-1,0 0,1 2,-1-3,0 1,0 0,0-3,0 1,0 1,2 0,0-1,0 2,0 0,-1 2,0 0,-1-3,1-2,-1 1,-1-2,1 1,0 2,0 0,0 2,0 1,0-1,-2 1,0-1,0 2,0 0,-1-3,-2 2,0 2,-1 0,1 2,-1 2,-2-1,2 2,0-1,-2 0,1 0,0 0,1 0,0 0,0 0,0 1,-1 0,2 3,-1 3,-2 1,2 1,0 2,0 0,0-1,1 1,2-2,0-1,2 1,-2-2,0-2,-1-2,-1 1,-1-1,0 1,0 0,2-1,-1-1,-1 0,0-2,0 1,0-1,-1-1,0 1,1 0,0 0,-1 0,1 0,-1 0,2 0,-1 0,-1 0,1 0,-1 0,0 0,1 0,-2 0,1 0,-1 0,-2-2,2-2,0 0,0-2,1-2,0 2,0 0,0 1,1 0,0 2,0-1,-1-1,1-1,-1 2,0 1,1 2,-1-1,1 2,0 0,-1 0,1 0,-1 0,2 1,-1-1,-1 0,1 0,0 0,-2 0,2 0,-1 2,1 2,0 3,-1-1,1 1,-1 1,2 1,-1 1,0-2,3 0,0-2,2 0,0 2,1-2,0 0,0 0,0 0,1 0,1 2,0 0,2 0,1 1,0 0,2-1,-1 2,-1-2,0-1,-1 0,0-3,-2 0,0 0,-2 1,0-1,0-1,0 0,0-2,0 0,0-1,-2 0,-1 0,-1-1,-2 1,0 0,-1 0,2 2,-2 0,0 0,1 0,-1 0,1-2,0 1,0 1,0 0,-1 0,0 0,0-1,0 0,1-1,0 1,0-1,-1-1,1 1,-1 0,0 0,0 0,1 0,0 0,-1 0,1 0,0 0,0 0,0 0,-1 0,1 0,-1 2,0 2,0 1,1 0,0 1,0 0,-1 1,-1 1,1 0,-2-1,-2 1,1 1,0-2,2-1,0-2,2-2,-1-1,0-1,1 0,1-2,1-1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4-05T16:57:06.216"/>
    </inkml:context>
    <inkml:brush xml:id="br0">
      <inkml:brushProperty name="width" value="0.03333" units="cm"/>
      <inkml:brushProperty name="height" value="0.03333" units="cm"/>
      <inkml:brushProperty name="color" value="#FFFF00"/>
      <inkml:brushProperty name="ignorePressure" value="1"/>
    </inkml:brush>
  </inkml:definitions>
  <inkml:trace contextRef="#ctx0" brushRef="#br0">-2670-3699,'0'0,"0"0,0 0,0 0,0 0,0 0,0 0,0 0,0 0,0 0,0 0,0 0,0 0,0 0,0 0,0 0,0 0,0 0,0 0,0 0,0 0,7-12,4-8,2-4,1-2,-3 3,0 2,-3 5,-1 3,0 3,0 3,-1 1,1 0,1 0,3 0,-1 2,0-2,2 1,0 2,0-2,1 2,0-1,0 2,2 1,0 1,-1-1,-1 0,-1-2,-1 0,0-1,-2 1,-3 0,-2 1,-2-1,-2 1,0-2,0-2,0 0,-1 0,1 0,-1 0,1-2,0 2,0 0,-2 0,0 0,-2-1,-2 1,0-1,0 0,0 0,0 1,-2 0,0 0,-1-1,0 0,-3 1,-3 0,0 2,-1 2,-3 0,0 1,0 1,-2 0,2 1,0-1,2 0,2 0,2 0,-1 0,2 0,2 0,2 0,-1 0,1 2,-1 0,-1 2,2 2,-1 0,0 1,-1-1,2 0,0 1,0 1,1 2,0-2,0-1,-2 3,2-1,0 1,-1-2,1-3,0-2,2-1,-1 1,-2-1,2 0,0 0,-1 0,-2 1,-1-1,-2 0,1 0</inkml:trace>
  <inkml:trace contextRef="#ctx0" brushRef="#br0" timeOffset="1587">-2951-4012,'0'0,"0"0,0 0,0 0,0 0,0 0,0 0,0 0,0 0,0 0,0 0,0 0,0 0,0 0,0 0,0 0,0 0,0 0,0 0,0 0,0 0,0 0,0 0,0 0,0 0,0 0,6-10,4-14,2-4,-2-1,-3 4,-2 3,-2 5,-2 3,-1 2,0 3,0 2,-2 1,-3 1,0-1,-1 0,0 0,0-1,-1 0,0 3,1 0,-2 2,0 1,-1 1,-1 0,1 0,1 1,-2-1,-1 2,0 2,-1 1,1 0,-1 3,0 0,-1 0,0 0,1 0,2-1,1 0,0 1,1 0,0-1,1 0,2-1,-1-1,-5-2,-2-1,2-2</inkml:trace>
  <inkml:trace contextRef="#ctx0" brushRef="#br0" timeOffset="3651">-3358-4906,'0'0,"0"0,0 0,0 0,0 0,0 0,0 0,0 0,0 0,0 0,0 0,0 0,0 0,0 0,0 0,0 0,0 0,-10 1,-10 4,-4-1,-1 0,1-1,1 1,3 1,3 1,3-2,2-1,-1-1,0 1,1-1,1 0,-2 0,0-1,0 0,0-1,0 0,0 0,1 0,1 0,1 0,1 0,1 0,2-2,-1 0,1-2,-1-2,0 0,1-1,-1 1,2 0,-1 1,-2 1,2-1,2 1,0 1,2-1,2 1,-1-2,1 1,1 0,-1 0,0 0,0 2,0-2,0 0,0-1,0-1,0 0,0-1,0 0,0 0,0 3,0 0,0 0,2 1,1 0,1 2,0-1,1 0,0 0,1-2,1 0,-1-1,-1 0,0-1,1 0,0-1,-2 0,0 0,-1 0,0 1,0 0,-1 0,-2-2,1 2,-1 2,0 0,0 1,0 0,0-2,-1-1,1 1,0 0</inkml:trace>
  <inkml:trace contextRef="#ctx0" brushRef="#br0" timeOffset="5095">-3618-5157,'0'0,"0"0,0 0,0 0,0 0,0 0,0 0,0 0,0 0,0 0,0 0,0 0,0 0,0 0,0 0,0 0,0 0,0 0,0 0,0 0,0 0,0 0,0 0,0 0,0 0,0 0,0 0,0 0,0 0,0 0,0 0,0 0,0 0,0 0,0 0,0 0,0 0,0 0,0 0,0 0,0 0,0 0,0 0,0 0,0 0,0 0,0 0,0 0,0 0,0 0,0 0,0 0,0-12,0-8,-1-2,-3-1,-1 3,1 4,-1 4,1 3,-1 0,0 3,-1 0,1 1,0-1,-2 2,1 0,0 2,0 1,0 0,-1 1,0 0,1 0,0 1,0-3,0 0,-1 0</inkml:trace>
  <inkml:trace contextRef="#ctx0" brushRef="#br0" timeOffset="6651">-3899-5260,'0'0,"0"0,0 0,0 0,0 0,0 0,0 0,0 0,0 0,0 0,0 0,0 0,0 0,0 0,0 0,0 0,0 0,0 0,0 0,0 0,0 0,0 0,0 0,0 0,0 0,0 0,0 0,0 0,0 0,0 0,0 0,0 0,0 0,0 0,0 0,0 0,0 0,0 0,0 0,0 0,-10-14,-8-10,-2-6,0-2,4 3,5 3,3 2,4 3,3 2,1 5,1 2,-1 3,1 2,0 0,-1 1,1 1,-1-1,0 1,0-2,-2 1,-2 0,-1-1,-1-2,1-1,1-1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4-05T16:56:34.612"/>
    </inkml:context>
    <inkml:brush xml:id="br0">
      <inkml:brushProperty name="width" value="0.03333" units="cm"/>
      <inkml:brushProperty name="height" value="0.03333" units="cm"/>
      <inkml:brushProperty name="color" value="#FFFF00"/>
      <inkml:brushProperty name="ignorePressure" value="1"/>
    </inkml:brush>
  </inkml:definitions>
  <inkml:trace contextRef="#ctx0" brushRef="#br0">2983 1015,'0'0,"0"0,0 0,0 0,0 0,0 0,0 0,0 0,0 0,0 0,0 0,0 0,0 0,0 0,0 0,0 0,0 0,0 0,0 0,0 0,0 0,0 0,0 0,0 0,0 0,0 0,0 0,0 0,5-10,2-10,2-4,0 0,0 0,-1 4,-1 2,-1 2,0 4,0 2,-2 2,0 0,-2 2,0 0,0-3,2 0,1-1,0 0,1 1,0 0,0-1,1 0,0 0,-2 0,2 1,-1 1,0 2,0-1,-4 1,2 0,2-1,-2 0,0 1,-1-1,1 0,-1-2,-1 0,0 1,0 0,-2 0,0-1,0 0,0-1,0 2,0 0,0 0,0-1,-2 2,0-1,-2 0,-2 2,0-1,-1 1,0 0,-1-1,2 1,0 0,0 0,-2 2,2 1,0 2,0 0,0 1,-1 0,1 0,-1 1,0-1,0 0,1 0,-2 0,0 0,-1 2,-1 0,0 2,-1 2,3 0,0 1,-1-2,0 2,0 0,0 1,-1 3,-1 1,2 1,0-1,0-2,0 1,-1 0,0-2,1 2,1-1,0 4,1 1,-3 0,1 0,-1-1,2-1,1 0,1-2,0 0,1-3,1 1,2-1,1-2,-2 0,1-1,0-2,-2 1,0 0,-2-1,0-2,-1 3,-2-2,2 1,-2-2,-2 3,0 0,0 1,0-1,0-1,0-1,-1-1,-1-2,-4-3,1-1,1 1</inkml:trace>
  <inkml:trace contextRef="#ctx0" brushRef="#br0" timeOffset="3061">1108-191,'0'0,"0"0,0 0,0 0,0 0,0 0,0 0,0 0,0 0,0 0,0 0,0 0,0 0,-14 5,-6 4,-4 1,-2 0,4-2,0 0,3-3,4-1,2 1,0 0,2 0,0 1,-1-1,0 0,-3 3,1-2,0 0,0 2,0-2,-2 1,1-1,1-2,-1-1,1-1,0-2,2 0,-1 0,1 0,1 0,1 0,2-1,1 1,2 0,-1 0,-1 0,1-2,0 0,1 0,-1-2,-1-1,0-1,3 2,0-1,2-2,2 2,-1-2,1 2,1-1,-3-1,0 1,0-1,0 2,1-1,0-1,1 0,0 3,0-1,0-2,0 2,0-1,0 1,0 1,0 1,0 0,0-3,0 2,0 0,0-1,0 1,0 1,0-1,0-2,2 1,0-1,0 1,2-1,0-2,0 2,1 0,-1-2,-1 2,-2 0,0 3,-1 1,0-1,0 1,0 0,0-2,0-1,0 0,0-1,0 1,0 1,-2 1,-1-1,1-1,-1 0,-1 1,1 1,-1 1,0 0,-1-1,1 1,0 0,2 1,0-1,1-1,1 1,0-2,0 1,0 0,1 1,-1 1,0-1,0 2,0-2,0-2,0 0,0-2,0 1,0 1,0-1,0-1,0 0,0 0,0 1,0 1,2-1,2-1,0 1,2-1,1-1,2 1,2 0,1 3,1 1,-1-1,2 0,0 0,1-3,2 0,-1 2,-1 0,-1 2,-1 1,-2 0,0 1,-2 0,-1-1,-1-1,0 0,0 0,-2 1,1-1,-1-1,0 0,-1 0,0-1,0 1,0-1,-1 0,-1 0,-1-2,0 0,-1 1,0 0,0-1,0 0,-1 2,1 0,0 2,0 2,0-1,0 1</inkml:trace>
  <inkml:trace contextRef="#ctx0" brushRef="#br0" timeOffset="22775">265-1077,'0'0,"0"0,0 0,0 0,0 0,0 0,0 0,0 0,0 0,0 0,0 0,0 0,0 0,0 0,0 0,0 0,0 0,0 0,0 0,0 0,0 0,0 0,0 0,0 0,0 0,0 0,0 0,0 0,0 0,0 0,0 0,0 0,0 0,0 0,0 0,0 0,0 0,-10 2,-10 2,-4 1,0-1,0-1,5-1,4-1,3 0,4-1,0 0,2 0,0 0,-1 0,2-1,-2 1,2 0,0 0,-3 0,2 0,0 0,-2 0,2 0,-1 0,2 0,-1 0,-2 0,2 0,2 0,0 0,2 0,2 0,-1 0,1 0,-1 0,-1 0,0 0,0 0,1 0,0 0,1 0,0 0,0 0,0 0,0 0,0 0,0 0,0 0,-2 0,0 0,0 0,0 0,0-1,2-2,-1 1,1 0,-1 1,-2-2,1 0,0 1,1-2,0 1,1 0,0 1,0 0,0 2,0-2,0-1,0-1,0 0,0 1,0 0,0 2,0 0,0 1,0-2,0 0,0 0,0 0,0 1,0 0,0 1,0 0,0 0,0-2,0 0,0 0,0 0,0 0,0 2,0 0,0-2,0-1,0 1,0 0,0 1,0 0,4 1,2-2,1-1,1 1,0 1,0 0,-1 0,0 0,-3 1,-1 0,0 0,0 0,0-1,-2-3,0-1,-1 1,1 0,-1-1,-1 0,1 0,0 0,0 0,-2-1,0 0,-2 0,0-1,0 1</inkml:trace>
  <inkml:trace contextRef="#ctx0" brushRef="#br0" timeOffset="26036">-2160-2596,'0'0,"0"0,0 0,0 0,0 0,0 0,0 0,0 0,0 0,0 0,0 0,0 0,0 0,0 0,0 0,0 0,0 0,0 0,0 0,0 0,0 0,0 0,0 0,0 0,0 0,0 0,0 0,11 7,9 5,4 0,0 0,-3-1,-3 0,-2-3,-4 0,-3-2,0 0,-3 0,0 0,1 1,0-2,1-1,-2 1,2 0,0 1,0-2,0 0,0 3,2-1,2 0,0-1,-1 1,1 1,1-1,0 1,0-2,-1 1,2 0,-3-1,2 0,0-1,-1-2,1 0,0-2,1 0,-2 0,0 0,-1-2,0 0,-1-2,0-1,0 0,1 0,-1 1,2-1,-1-1,-1 1,0-1,-2 1,0 1,-2-1,0-1,-1 1,0-2,0 0,0 0,0 1,-1 0,-2 0,1-1,0 1,-1-1,0 1,0 0,-2 0,0 0,0-1,0 2,0-3,0 0,0 0,0 0,-2 0,-2 1,-1 1,-1 0,-1-1,0 1,0-1,1 1,0 1,-1-2,0 1,1-1,-2 0,2 0,-1 0,2 2,-1 0,-2 1,3 0,-2-1,2 1,-1 1,-1 0,1 2,-1 0,1 1,0-2,0 0,-4 0,-2 0,1 1,-1 1,0-1,1 1,0-2,-2 0,0 0,0-2,1 1,1-1,0 2,0 1,1-2,-1 1,2 0,2-2,0 0,1 0,0-1,0 2,-1-1,0 0,1-2,-1 2,1 0,2 0,-1 0,-1 1,2-1,-1 0,0 2,1-2,1 0,1 2,1-2,0 0,1 1,0-1,-2-1,-1-1,-4 0,-1 1,1 1</inkml:trace>
  <inkml:trace contextRef="#ctx0" brushRef="#br0" timeOffset="27927">-2129-2825,'0'0,"0"0,0 0,0 0,0 0,0 0,0 0,0 0,0 0,0 0,0 0,0 0,0 0,0 0,0 0,0 0,0 0,0 0,0 0,0 0,0 0,0 0,0 0,0 0,0 0,0 0,0 0,0 0,0 0,0 0,0 0,0 0,0 0,0 0,0 0,0 0,0 0,0 0,0 0,-11 1,-8 2,-7-1,0 0,0-1,3 0,4-1,3 0,0 0,4 0,2 0,2 0,2 0,-2 0,3 0,-2 0,3-2,-2 0,-1 0,1-2,-1-2,0 1,1-1,-1 0,1 0,0-1,-1 1,1-1,-1 0,0 0,0 0,3 1,-2 0,2 0,1-1,1 0,1 2,0-1,1 0,2 0,1-1,1 1,2 0,2-1,0 1,2 0,3-2,-2 2,1-1,1 1,0 0,-1-1,-1 1,-2 1,1 2,-1 1,0 1,-1 1,0 0,-2 0,0 1,0-1,1 0,-1 0,1 0,-2 0,1 0,1 0,3 0,1 0,1 0,0 2,0 0,0 2,4 0,-1 0,2-2,-1 0,-2-1,0 2,-2-1,-1 0,-2 0,-3-1,-2 0</inkml:trace>
  <inkml:trace contextRef="#ctx0" brushRef="#br0" timeOffset="29397">-2337-2523,'0'0,"0"0,0 0,0 0,0 0,0 0,0 0,0 0,0 0,0 0,0 0,0 0,0 0,0 0,0 0,0 0,0 0,0 0,0 0,0 0,0 0,0 0,0 0,0 0,0 0,0 0,0 0,0 0,0 0,0 0,0 0,-10-11,-10-7,-4-3,0-1,2 2,4 2,4 3,3 4,2 2,1 2,2 3,1 2,0 1,-1 1,0 0,0 1,-2-1,2 1,0 1,0 0,0 3,-2-1,2 1,2 0,0-1,2 0,2 2,-1 0,1 0,1 3,1 2,2 0,1 2,1 3,-1 0,1 0,0 2,-2-2,-1-2,-2-4,0-2,0 0,-3-2,-1 1,-2-2,1-1,-3 0,-4 0,0-2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4-05T16:56:18.287"/>
    </inkml:context>
    <inkml:brush xml:id="br0">
      <inkml:brushProperty name="width" value="0.03333" units="cm"/>
      <inkml:brushProperty name="height" value="0.03333" units="cm"/>
      <inkml:brushProperty name="color" value="#FFFF00"/>
      <inkml:brushProperty name="ignorePressure" value="1"/>
    </inkml:brush>
  </inkml:definitions>
  <inkml:trace contextRef="#ctx0" brushRef="#br0">6429 2015,'0'0,"0"0,0 0,0 0,0 0,0 0,0 0,0 0,0 0,0 0,0 0,0 0,0 0,0 0,0 0,0 0,0 0,0 0,0 0,0 0,0 0,0 0,0 0,0 0,0 0,0 0,0 0,0 0,0 0,0 0,0 0,12 5,7 4,4 0,-1 1,-3 0,-3-2,-2 0,-1 0,-2 0,-3 2,-2-2,-2-1,-1 1,0-1,-1 0,0 0,-2 0,0 0,0-2,0 1,0 1,0 0,0-1,0 0,0-2,0-2,0 2,0 0,0 2,0-1,0 0,0 1,0 1,0 0,0-3,0 0,0-2,0-1,0 1,0 2,0 0,0 0,0-1,0-1,-2-1,0-1,0 2,0 1,0-1,2-1,-1 0,-1 0,-2-1,-1 1,1-1,2 1,0 1,-1 2,-2 0,0 0,1-1,1-2,1 0,2-1,-1 0,-1 0,0 0,0 0,0 0,-1 0,0 0,1 0,0 0,-1 0,0 0,0 0,1 0,-1 0,0 0,-1 0,0 0,-2 0,2 0,-2 0,-1 0,1 0,-1 0,1 0,2 0,0 0,-2 0,1 0,1 0,-1 0,1-2,1 0,-1-2,0 0,1-2,1 1,-1 1,0 0,1-2,0 1,1-2,-1 2,-1-1,-1 0,-1 3,2-2,-1 1,0 0,-1 0,-1-2,0 2,1 0,0 1,1 2,-2 0,0 0,0 0,0-1,-2 0,2 0,-1 1,1 0</inkml:trace>
  <inkml:trace contextRef="#ctx0" brushRef="#br0" timeOffset="3132">5649 2161,'0'0,"0"0,0 0,0 0,0 0,0 0,0 0,0 0,0 0,0 0,0 0,0 0,0 0,0 0,0 0,0 0,0 0,0 0,0 0,0 0,0 0,0 0,0 0,0 0,0 0,0 0,6 10,6 8,1 4,-1-1,-3 0,-3-5,-2-4,-2-2,-2-2,0 0,0-3,-1 0,1 1,-1 0,1-2,0-1,0-1,-2-1,-2-1,0 0,-2 0,-2 0,2 0,0-1,1 1,0 0,0 0,-1 0,0 0,-1 0,0 0,1 0,-1 0,1 0,0-2,-1 0,1-1,-1 0,2 0,-1-1,-2 2,2 0,0 0,-2 0,2-3,-1 1,2-1,-1 0,-2 2,2-2,0 1,0 1,0-1,1 0</inkml:trace>
  <inkml:trace contextRef="#ctx0" brushRef="#br0" timeOffset="7378">5408 2161,'0'0,"0"0,0 0,0 0,0 0,0 0,0 0,0 0,0 0,0 0,0 0,0 0,0 0,0 0,0 0,0 0,0 0,0 0,0 0,0 0,-7 10,-6 8,-3 4,1-1,1-1,2 0,2-5,2-2,3-2,1-1,2-2,2-3,0 1,0-1,1 0,-1 1,1 1,-1 1,0-1,0-1,0-1,0 0,0-2,0 0,0-3,2 3,2 1,0 1,0 0,1 0,-1 1,0 0,0-1,2 0,-1-1,1-1,1-2,1 0,2-1,0 0,0 0,-1 0,1-1,1 1,-1 0,2 0,0-2,2 0,-3-2,0 0,-1 0,0 2,-3-2,0 1,1 0,-2 1,0 1,1 0,0 1,-1 0,2 0,0 0,1 0,0 1,2-1,-1 0,1 0,-1 0,-1 0,1 0,-1 0,-1 0,1 0,-2 0,1 0,-2 0,-2 0,-2 0,0 0,-2 0,0 0,0 0,0 0,0 0,0 0,-1 0,1 0,0 2,0 0,0 2,0 2,0 0,0-1,0-2,0 0,0-2,-2-1,0 0,-2 2,-2 2,0 0,-1 0,0-1,0-1,0-1,1 0,0-1,-1 0,1 2,-1 0,0 0,0-1,0 0,1 0,0 0,2 1,-2 0,1 2,2 0,0 0,2-2,0 0,-1 0,-1 1,1 1,1 2,-2 0,0 0,-1 0,-1 0,2-1,0 1,2-1,-2 1,-1 1,-1-1,1 0,1 3,-1 0,1 0,-1 0,-3 1,2-2,0 0,0-2,1 1,1-2,-2-1,0 0,0 0,-1-2,-1 2,0 0,0-2,-1 0,0 0,1-2,-1 0,2 0,0 0,-1 0,-1 0,-1 0,1 0,1 0,-2 0,0-2,2 0,0-2,1-1,-1 0,0 0,1 1,0 1,-1 1,0 2,0 0,2 0,-1 0,-1 0,1 0,1 0,0 0,1 2,-1 0,-2 1,2 0,-2 1,2 1,-1 1,1 0,-1 1,1-1,1-2,0 1,-2 0,1 1,-1-2,1-1,-1-1,-1-1,1-1,-1 0,0 0,0 2,0 0,1 0,0 0,0-1,-1 0,0-1,2 0,-1 0,-1 0,1 0,0 0,-2 0,2 0,-1 0,1 0,0 0,-1 0,1 0,0 0,0 0,0 0,-1 0,1-2,-1 0,0-2,0-2,2 0,2-1,1 1,-1 0,0-1,1 1,-1-2,0 3,0-1,-1-1,1-3,-2-1,0-1,0 0,0-1,1-1,2-1,0 2,1 1,1 1,0 1,0 2,1 0,-1 0,0 0,0-1,0 1,2-1,0 0,2-1,0-1,0 2,0-3,2 1,0 0,-2-1,1 2,1-2,1 2,2-1,0 1,2-1,-1 1,1 0,-2 1,-1 1,-1 0,-1-1,-1 2,-1 0,-2-1,-1 2,0-2,-1 3,0-1,-1-1,1 1,-2 0,0 0,-2 2,0 0,0 0</inkml:trace>
  <inkml:trace contextRef="#ctx0" brushRef="#br0" timeOffset="9150">4596 2067,'0'0,"0"0,0 0,0 0,0 0,0 0,0 0,0 0,0 0,0 0,0 0,0 0,0 0,0 0,0 0,0 0,0 0,0 0,0 0,0 0,0 0,0 0,0 0,0 0,0 0,0 0,0 0,0 0,0 0,-12 9,-10 6,-4 4,-2 0,3-3,3-3,4-4,4-3,1-1,4-2,2-1,1-2,0 0,0 0,0 0,0 0,1-1,0-1,-2 0,0-3,3 1,0-1,2-2,2 1,-1 0,1-2,1-1,-1-2,0-5,0-1,0-2,0 2,0 0,0 3,0 1,0 1,0 1,0 3,2 0,2 0,1-2,1-1,-1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4-05T16:57:50.029"/>
    </inkml:context>
    <inkml:brush xml:id="br0">
      <inkml:brushProperty name="width" value="0.03333" units="cm"/>
      <inkml:brushProperty name="height" value="0.03333" units="cm"/>
      <inkml:brushProperty name="color" value="#FFFF00"/>
      <inkml:brushProperty name="ignorePressure" value="1"/>
    </inkml:brush>
  </inkml:definitions>
  <inkml:trace contextRef="#ctx0" brushRef="#br0">6094 2793,'0'0,"0"0,0 0,0 0,0 0,0 0,0 0,0 0,0 0,0 0,0 0,0 0,0 0,0 0,0 0,0 0,0 0,0 0,0 0,0 0,0 0,0 0,0 0,0 0,0 0,0 0,0 0,0 0,0 0,0 0,0 0,0 0,0 0,0 0,0 0,0 0,0 0,0 0,0 0,0 0,-14 0,-10 0,-6 0,1 0,1 0,3 0,5 0,2 0,4 0,1 0,1 0,1 0,0 0,2 0,0 0,0 0,0 0,1 0,0 0,-1 0,1 0,1 0,0 0,1 0,0 0,0 0,0 0,2 0,-1 0,-1 0,0 0,1 0,0 0,0 0,-1 0,0 0,-1 0,0 0,0 0,0 0,-1 0,1 0,0 0,1 0,-4 0,2 0,-3 0,-1 0,-1 0,0 0,0 0,3 0,-2 0,2 0,-2 0,2 0,0 0,2 0,-2 0,1 0,0 0,-1 0,2 0,0 0,1 0,0 0,0 0,0 0,-1 0,2 0,2 0,0 0,3 0,0 0,-1 0,-1 0,-1 0,-1 0,0 0,0 0,-2 0,2 0,0 0,0 0,1 0,0 0,2 0,-2 0,-1 0,0 0,0 0,2 0,-1 0,0 0,-1 0,0 0,-1 0,0 0,2 0,0-2,-1 0,2-1,0 1,2 1,-2 0,0 1,1-1,0 1,0 1,2-1,0 0,0 0,0 0,0 0,-2 0,-1 0</inkml:trace>
  <inkml:trace contextRef="#ctx0" brushRef="#br0" timeOffset="2149">6105 2852,'0'0,"0"0,0 0,0 0,0 0,0 0,0 0,0 0,0 0,0 0,0 0,0 0,0 0,0 0,0 0,0 0,0 0,0 0,0 0,0 0,0 0,0 0,0 0,0 0,0 0,0 0,0 0,0 0,-14 0,-10 0,-6 0,-1 0,0 0,4 0,3 0,2 0,4 0,2 0,1 0,0 0,1 0,2 0,1 0,2 0,-1 0,2-2,1 0,1-1,-1 1,0 1,0 0,0 0,-1 1,1 0,-1 0,1 0,0 0,-1 0,2 0,-1 0,0 0,2 0,1 0,-3-2,1 0,1 0,0-2,0-1,-1 2,0 0,-1 2,0 0,-2 0,2 1,-1 0,2 0,-2 1,0-1,2 0,-2 0,2 0,-1 0,0 0,-1 0,1 0,-1 0,-2-2,2-1,-1 1,1 0,0 0,0 2,0-1,0 1,0 0,2 0,-1 0,0 0,0 0,-1 0,2 0,0 0,-2-1,1-2,0 0,-2 1,2 0,-1 2,2-1,-1 1,-1 0,1 0,1 0,3 1,1-1,-1 0,0 0,-2 0,1 0,-2 0,1 0,0 0,3 0,0 0,1 0,-2 0,1 0,0 0,0 0,0 0,2 0,0 0,-1 0,2 0</inkml:trace>
  <inkml:trace contextRef="#ctx0" brushRef="#br0" timeOffset="3901">6094 2828,'0'0,"0"0,0 0,0 0,0 0,0 0,0 0,0 0,0 0,0 0,0 0,0 0,0 0,0 0,0 0,0 0,0 0,0 0,0 0,0 0,0 0,-14-4,-12-1,-6-2,-4-2,0 1,3 1,5 3,3 2,3 0,2 0,3-1,1 0,5 2,1 0,0 0,0 1,-1 0,-2 0,1 0,0 0,-2 0,1 0,0 1,0-1,-1 0,-1 0,1 0,0 0,-1 0,-1 0,4 0,-2 0,2 0,-2 0,4 0,0 0,2 0,1 0,-1 0,-1 0,0 0,0 0,1 0,0 0,2 0,-2 0,0 0,1 0,1 0,-1 0,-1 0,2 0,-2 0,0 0,0 0,3 0,-1 0,1 0,-1 0,-1 0,1 0,1 0,-1 0,1 0,2 0,-2 0,-1 0,0 0,1 0,2 0,-1 0,0 0,1 2,1 2,-2 3,1 0</inkml:trace>
  <inkml:trace contextRef="#ctx0" brushRef="#br0" timeOffset="5107">5953 2817,'0'0,"0"0,0 0,0 0,0 0,0 0,0 0,0 0,0 0,0 0,0 0,0 0,0 0,0 0,0 0,-12 0,-10 0,-5 0,-2 0,1 0,3 0,2 0,5 0,1 0,2 0,0 0,1 0,-2 0,-1 0,0 2,-3 3,-3 0,0-1,0 0,2-2,-1 0,2-2,0 0,1 0,3 0,3 0,2 0,4 0,-1-1,1 1,0 0,1 0,0 0,-3 0,1 0,-3 0,1 0,1 0,-4 0,0 0,1 0,-1 0,0 0,2 0,0 0,1 0,0 0,0 0,1 0,0 0,2 0,0 0,-1 0,2 0,-2 0,0 0,1 0,1 0,3 0,0 0</inkml:trace>
  <inkml:trace contextRef="#ctx0" brushRef="#br0" timeOffset="6570">5741 2793,'0'0,"0"0,0 0,0 0,0 0,0 0,0 0,0 0,0 0,0 0,0 0,0 0,0 0,0 0,0 0,0 0,0 0,0 0,0 0,0 0,0 0,-12-2,-10-2,-7-1,-2 0,1 2,2 0,4 2,2 0,1 1,4 0,2 0,5 1,0-1,0 0,0 0,0 0,0 0,3 0,-1 0,0 0,1 0,-1 0,2 0,0 0,-2 0,1 0,0 0,-2 0,2 0,-1 0,2 0,-1 0,-1 0,1 0,1 0,3 0,1 0,1 0,-1 0,-1 0,-2 0,1 0,-2 0,1 0,-1 0,0 0</inkml:trace>
  <inkml:trace contextRef="#ctx0" brushRef="#br0" timeOffset="7750">5894 2840,'0'0,"0"0,0 0,0 0,0 0,0 0,0 0,0 0,0 0,0 0,0 0,0 0,0 0,0 0,0 0,-14 0,-12 0,-6 0,-4-2,0 0,3 0,3 0,4 0,2 1,2 0,1 1,1 0,1 0,1 0,0 0,0 1,2-1,2 0,3 0,1 0,1 0,1 0,1 0,1 0,-1 0,0 0,0 0,0 0,1 0,-1 0,-1 0,1 0,0 0,-2 0,2 0,0 0,0 0,0 0,-1-2,1-1,0 0,1 1,-1 1,-1 0,1 1,0-1,0 1,1 0,-2 1,-1-1,1 0</inkml:trace>
  <inkml:trace contextRef="#ctx0" brushRef="#br0" timeOffset="8793">5600 2840,'0'0,"0"0,0 0,0 0,0 0,0 0,0 0,0 0,0 0,0 0,0 0,0 0,-12 0,-11 0,-5 0,-1 0,2 0,4 0,6 0,3 0,6 0,0 0,0 0,2 0,0 0,0 0,0 0,-1 0,0 0,0 0,-2 0,2 0,0 0,-2 0,0 0,-2 0,-2 0,-1 0,-2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0797D-884B-4105-953F-0914625A47DB}" type="datetimeFigureOut">
              <a:rPr lang="en-US" smtClean="0"/>
              <a:t>3/20/2018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408164-563B-478D-8D74-61796F7AB9E1}" type="slidenum">
              <a:rPr lang="en-US" smtClean="0"/>
              <a:t>‹#›</a:t>
            </a:fld>
            <a:endParaRPr lang="en-US"/>
          </a:p>
        </p:txBody>
      </p:sp>
    </p:spTree>
    <p:extLst>
      <p:ext uri="{BB962C8B-B14F-4D97-AF65-F5344CB8AC3E}">
        <p14:creationId xmlns:p14="http://schemas.microsoft.com/office/powerpoint/2010/main" val="172484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Delaware’s Chesapeake Interagency Workgroup. DNREC. 2012. Delaware’s Phase II Chesapeake Bay Watershed Implementation Plan.</a:t>
            </a:r>
          </a:p>
          <a:p>
            <a:endParaRPr lang="en-US" dirty="0"/>
          </a:p>
          <a:p>
            <a:r>
              <a:rPr lang="en-US" dirty="0"/>
              <a:t>Page 15 (section 1.1.1)</a:t>
            </a:r>
          </a:p>
        </p:txBody>
      </p:sp>
      <p:sp>
        <p:nvSpPr>
          <p:cNvPr id="4" name="Slide Number Placeholder 3"/>
          <p:cNvSpPr>
            <a:spLocks noGrp="1"/>
          </p:cNvSpPr>
          <p:nvPr>
            <p:ph type="sldNum" sz="quarter" idx="10"/>
          </p:nvPr>
        </p:nvSpPr>
        <p:spPr/>
        <p:txBody>
          <a:bodyPr/>
          <a:lstStyle/>
          <a:p>
            <a:fld id="{9D408164-563B-478D-8D74-61796F7AB9E1}" type="slidenum">
              <a:rPr lang="en-US" smtClean="0"/>
              <a:t>2</a:t>
            </a:fld>
            <a:endParaRPr lang="en-US"/>
          </a:p>
        </p:txBody>
      </p:sp>
    </p:spTree>
    <p:extLst>
      <p:ext uri="{BB962C8B-B14F-4D97-AF65-F5344CB8AC3E}">
        <p14:creationId xmlns:p14="http://schemas.microsoft.com/office/powerpoint/2010/main" val="351959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 significant correlation</a:t>
            </a:r>
          </a:p>
          <a:p>
            <a:pPr marL="628650" lvl="1" indent="-171450">
              <a:buFont typeface="Arial" panose="020B0604020202020204" pitchFamily="34" charset="0"/>
              <a:buChar char="•"/>
            </a:pPr>
            <a:r>
              <a:rPr lang="en-US" dirty="0"/>
              <a:t>Confident these changes we are seeing in the ring widths are not due to </a:t>
            </a:r>
            <a:r>
              <a:rPr lang="en-US" dirty="0" err="1"/>
              <a:t>precip</a:t>
            </a:r>
            <a:endParaRPr lang="en-US" dirty="0"/>
          </a:p>
        </p:txBody>
      </p:sp>
      <p:sp>
        <p:nvSpPr>
          <p:cNvPr id="4" name="Slide Number Placeholder 3"/>
          <p:cNvSpPr>
            <a:spLocks noGrp="1"/>
          </p:cNvSpPr>
          <p:nvPr>
            <p:ph type="sldNum" sz="quarter" idx="10"/>
          </p:nvPr>
        </p:nvSpPr>
        <p:spPr/>
        <p:txBody>
          <a:bodyPr/>
          <a:lstStyle/>
          <a:p>
            <a:fld id="{9D408164-563B-478D-8D74-61796F7AB9E1}" type="slidenum">
              <a:rPr lang="en-US" smtClean="0"/>
              <a:t>13</a:t>
            </a:fld>
            <a:endParaRPr lang="en-US"/>
          </a:p>
        </p:txBody>
      </p:sp>
    </p:spTree>
    <p:extLst>
      <p:ext uri="{BB962C8B-B14F-4D97-AF65-F5344CB8AC3E}">
        <p14:creationId xmlns:p14="http://schemas.microsoft.com/office/powerpoint/2010/main" val="2007799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R2=.0023</a:t>
            </a:r>
          </a:p>
        </p:txBody>
      </p:sp>
      <p:sp>
        <p:nvSpPr>
          <p:cNvPr id="4" name="Slide Number Placeholder 3"/>
          <p:cNvSpPr>
            <a:spLocks noGrp="1"/>
          </p:cNvSpPr>
          <p:nvPr>
            <p:ph type="sldNum" sz="quarter" idx="10"/>
          </p:nvPr>
        </p:nvSpPr>
        <p:spPr/>
        <p:txBody>
          <a:bodyPr/>
          <a:lstStyle/>
          <a:p>
            <a:fld id="{9D408164-563B-478D-8D74-61796F7AB9E1}" type="slidenum">
              <a:rPr lang="en-US" smtClean="0"/>
              <a:t>14</a:t>
            </a:fld>
            <a:endParaRPr lang="en-US"/>
          </a:p>
        </p:txBody>
      </p:sp>
    </p:spTree>
    <p:extLst>
      <p:ext uri="{BB962C8B-B14F-4D97-AF65-F5344CB8AC3E}">
        <p14:creationId xmlns:p14="http://schemas.microsoft.com/office/powerpoint/2010/main" val="1372158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 significant correlation</a:t>
            </a:r>
          </a:p>
          <a:p>
            <a:pPr marL="628650" lvl="1" indent="-171450">
              <a:buFont typeface="Arial" panose="020B0604020202020204" pitchFamily="34" charset="0"/>
              <a:buChar char="•"/>
            </a:pPr>
            <a:r>
              <a:rPr lang="en-US" dirty="0"/>
              <a:t>Confident these changes we are seeing in the ring widths are not due to temps</a:t>
            </a:r>
          </a:p>
          <a:p>
            <a:endParaRPr lang="en-US" dirty="0"/>
          </a:p>
        </p:txBody>
      </p:sp>
      <p:sp>
        <p:nvSpPr>
          <p:cNvPr id="4" name="Slide Number Placeholder 3"/>
          <p:cNvSpPr>
            <a:spLocks noGrp="1"/>
          </p:cNvSpPr>
          <p:nvPr>
            <p:ph type="sldNum" sz="quarter" idx="10"/>
          </p:nvPr>
        </p:nvSpPr>
        <p:spPr/>
        <p:txBody>
          <a:bodyPr/>
          <a:lstStyle/>
          <a:p>
            <a:fld id="{9D408164-563B-478D-8D74-61796F7AB9E1}" type="slidenum">
              <a:rPr lang="en-US" smtClean="0"/>
              <a:t>15</a:t>
            </a:fld>
            <a:endParaRPr lang="en-US"/>
          </a:p>
        </p:txBody>
      </p:sp>
    </p:spTree>
    <p:extLst>
      <p:ext uri="{BB962C8B-B14F-4D97-AF65-F5344CB8AC3E}">
        <p14:creationId xmlns:p14="http://schemas.microsoft.com/office/powerpoint/2010/main" val="586024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R2=.0013</a:t>
            </a:r>
          </a:p>
        </p:txBody>
      </p:sp>
      <p:sp>
        <p:nvSpPr>
          <p:cNvPr id="4" name="Slide Number Placeholder 3"/>
          <p:cNvSpPr>
            <a:spLocks noGrp="1"/>
          </p:cNvSpPr>
          <p:nvPr>
            <p:ph type="sldNum" sz="quarter" idx="10"/>
          </p:nvPr>
        </p:nvSpPr>
        <p:spPr/>
        <p:txBody>
          <a:bodyPr/>
          <a:lstStyle/>
          <a:p>
            <a:fld id="{9D408164-563B-478D-8D74-61796F7AB9E1}" type="slidenum">
              <a:rPr lang="en-US" smtClean="0"/>
              <a:t>16</a:t>
            </a:fld>
            <a:endParaRPr lang="en-US"/>
          </a:p>
        </p:txBody>
      </p:sp>
    </p:spTree>
    <p:extLst>
      <p:ext uri="{BB962C8B-B14F-4D97-AF65-F5344CB8AC3E}">
        <p14:creationId xmlns:p14="http://schemas.microsoft.com/office/powerpoint/2010/main" val="2337700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Died far too early than they should </a:t>
            </a:r>
          </a:p>
        </p:txBody>
      </p:sp>
      <p:sp>
        <p:nvSpPr>
          <p:cNvPr id="4" name="Slide Number Placeholder 3"/>
          <p:cNvSpPr>
            <a:spLocks noGrp="1"/>
          </p:cNvSpPr>
          <p:nvPr>
            <p:ph type="sldNum" sz="quarter" idx="10"/>
          </p:nvPr>
        </p:nvSpPr>
        <p:spPr/>
        <p:txBody>
          <a:bodyPr/>
          <a:lstStyle/>
          <a:p>
            <a:fld id="{9D408164-563B-478D-8D74-61796F7AB9E1}" type="slidenum">
              <a:rPr lang="en-US" smtClean="0"/>
              <a:t>17</a:t>
            </a:fld>
            <a:endParaRPr lang="en-US"/>
          </a:p>
        </p:txBody>
      </p:sp>
    </p:spTree>
    <p:extLst>
      <p:ext uri="{BB962C8B-B14F-4D97-AF65-F5344CB8AC3E}">
        <p14:creationId xmlns:p14="http://schemas.microsoft.com/office/powerpoint/2010/main" val="130219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specifically talking about freshwater tidal wetlands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Very rare community in 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AWC are rare in DE used to be everywhere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History stuff,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Evidence that they were logged 100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Freshwater wetlands aide in water purification, streamflow stability, and flooding events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dirty="0">
                <a:solidFill>
                  <a:schemeClr val="tx1"/>
                </a:solidFill>
                <a:effectLst/>
                <a:latin typeface="+mn-lt"/>
                <a:ea typeface="+mn-ea"/>
                <a:cs typeface="+mn-cs"/>
              </a:rPr>
              <a:t>In the case of Hurricane Sandy, Coastal wetlands are estimated to have saved $625 million in flood damages.</a:t>
            </a:r>
            <a:endParaRPr lang="en-US" dirty="0"/>
          </a:p>
          <a:p>
            <a:endParaRPr lang="en-US" dirty="0"/>
          </a:p>
        </p:txBody>
      </p:sp>
      <p:sp>
        <p:nvSpPr>
          <p:cNvPr id="4" name="Slide Number Placeholder 3"/>
          <p:cNvSpPr>
            <a:spLocks noGrp="1"/>
          </p:cNvSpPr>
          <p:nvPr>
            <p:ph type="sldNum" sz="quarter" idx="10"/>
          </p:nvPr>
        </p:nvSpPr>
        <p:spPr/>
        <p:txBody>
          <a:bodyPr/>
          <a:lstStyle/>
          <a:p>
            <a:fld id="{9D408164-563B-478D-8D74-61796F7AB9E1}" type="slidenum">
              <a:rPr lang="en-US" smtClean="0"/>
              <a:t>3</a:t>
            </a:fld>
            <a:endParaRPr lang="en-US"/>
          </a:p>
        </p:txBody>
      </p:sp>
    </p:spTree>
    <p:extLst>
      <p:ext uri="{BB962C8B-B14F-4D97-AF65-F5344CB8AC3E}">
        <p14:creationId xmlns:p14="http://schemas.microsoft.com/office/powerpoint/2010/main" val="3313702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st</a:t>
            </a:r>
            <a:r>
              <a:rPr lang="en-US" dirty="0"/>
              <a:t> jones went through a series of dredging and straightening projects for ship trafficking mainly from </a:t>
            </a:r>
            <a:r>
              <a:rPr lang="en-US" dirty="0" err="1"/>
              <a:t>philly</a:t>
            </a:r>
            <a:r>
              <a:rPr lang="en-US" dirty="0"/>
              <a:t> to dover ending in 1933.  this map shows the straightening activities</a:t>
            </a:r>
          </a:p>
          <a:p>
            <a:r>
              <a:rPr lang="en-US" dirty="0"/>
              <a:t>This caused a natural simulation of sea level rise giving us the perfect opportunity to study how rising sea levels affect coastal communities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F1C293-7EC6-4ACC-A254-F56704F7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841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a healthy </a:t>
            </a:r>
            <a:r>
              <a:rPr lang="en-US" dirty="0" err="1"/>
              <a:t>atlantic</a:t>
            </a:r>
            <a:r>
              <a:rPr lang="en-US" dirty="0"/>
              <a:t> white cedar swamp from a state park in NJ.  </a:t>
            </a:r>
          </a:p>
          <a:p>
            <a:r>
              <a:rPr lang="en-US" dirty="0"/>
              <a:t>Right: aerial view near our study site, if you look closely you can only make out about 15 standing dead trees.</a:t>
            </a:r>
          </a:p>
        </p:txBody>
      </p:sp>
      <p:sp>
        <p:nvSpPr>
          <p:cNvPr id="4" name="Slide Number Placeholder 3"/>
          <p:cNvSpPr>
            <a:spLocks noGrp="1"/>
          </p:cNvSpPr>
          <p:nvPr>
            <p:ph type="sldNum" sz="quarter" idx="10"/>
          </p:nvPr>
        </p:nvSpPr>
        <p:spPr/>
        <p:txBody>
          <a:bodyPr/>
          <a:lstStyle/>
          <a:p>
            <a:fld id="{9D408164-563B-478D-8D74-61796F7AB9E1}" type="slidenum">
              <a:rPr lang="en-US" smtClean="0"/>
              <a:t>5</a:t>
            </a:fld>
            <a:endParaRPr lang="en-US"/>
          </a:p>
        </p:txBody>
      </p:sp>
    </p:spTree>
    <p:extLst>
      <p:ext uri="{BB962C8B-B14F-4D97-AF65-F5344CB8AC3E}">
        <p14:creationId xmlns:p14="http://schemas.microsoft.com/office/powerpoint/2010/main" val="3787813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F1C293-7EC6-4ACC-A254-F56704F7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751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Further upstream in the same </a:t>
            </a:r>
            <a:r>
              <a:rPr lang="en-US" dirty="0" err="1"/>
              <a:t>tributaty</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 state botanist (Bill McAvoy) went out, found all the alive AWC were located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F1C293-7EC6-4ACC-A254-F56704F7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000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Linear encoder= accurate to .01mm</a:t>
            </a:r>
          </a:p>
        </p:txBody>
      </p:sp>
      <p:sp>
        <p:nvSpPr>
          <p:cNvPr id="4" name="Slide Number Placeholder 3"/>
          <p:cNvSpPr>
            <a:spLocks noGrp="1"/>
          </p:cNvSpPr>
          <p:nvPr>
            <p:ph type="sldNum" sz="quarter" idx="10"/>
          </p:nvPr>
        </p:nvSpPr>
        <p:spPr/>
        <p:txBody>
          <a:bodyPr/>
          <a:lstStyle/>
          <a:p>
            <a:fld id="{9D408164-563B-478D-8D74-61796F7AB9E1}" type="slidenum">
              <a:rPr lang="en-US" smtClean="0"/>
              <a:t>8</a:t>
            </a:fld>
            <a:endParaRPr lang="en-US"/>
          </a:p>
        </p:txBody>
      </p:sp>
    </p:spTree>
    <p:extLst>
      <p:ext uri="{BB962C8B-B14F-4D97-AF65-F5344CB8AC3E}">
        <p14:creationId xmlns:p14="http://schemas.microsoft.com/office/powerpoint/2010/main" val="4026956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 about how I measured over 500 rings </a:t>
            </a:r>
          </a:p>
          <a:p>
            <a:pPr marL="171450" indent="-171450">
              <a:buFont typeface="Arial" panose="020B0604020202020204" pitchFamily="34" charset="0"/>
              <a:buChar char="•"/>
            </a:pPr>
            <a:r>
              <a:rPr lang="en-US" dirty="0"/>
              <a:t>How old the trees were (and how that is short)</a:t>
            </a:r>
          </a:p>
          <a:p>
            <a:pPr marL="171450" indent="-171450">
              <a:buFont typeface="Arial" panose="020B0604020202020204" pitchFamily="34" charset="0"/>
              <a:buChar char="•"/>
            </a:pPr>
            <a:r>
              <a:rPr lang="en-US" dirty="0"/>
              <a:t>Know what mean sensitivity means and if that’s a good number</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9D408164-563B-478D-8D74-61796F7AB9E1}" type="slidenum">
              <a:rPr lang="en-US" smtClean="0"/>
              <a:t>10</a:t>
            </a:fld>
            <a:endParaRPr lang="en-US"/>
          </a:p>
        </p:txBody>
      </p:sp>
    </p:spTree>
    <p:extLst>
      <p:ext uri="{BB962C8B-B14F-4D97-AF65-F5344CB8AC3E}">
        <p14:creationId xmlns:p14="http://schemas.microsoft.com/office/powerpoint/2010/main" val="1364750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of my 10 trees died within 15 years of the first descending spike</a:t>
            </a:r>
          </a:p>
        </p:txBody>
      </p:sp>
      <p:sp>
        <p:nvSpPr>
          <p:cNvPr id="4" name="Slide Number Placeholder 3"/>
          <p:cNvSpPr>
            <a:spLocks noGrp="1"/>
          </p:cNvSpPr>
          <p:nvPr>
            <p:ph type="sldNum" sz="quarter" idx="10"/>
          </p:nvPr>
        </p:nvSpPr>
        <p:spPr/>
        <p:txBody>
          <a:bodyPr/>
          <a:lstStyle/>
          <a:p>
            <a:fld id="{9D408164-563B-478D-8D74-61796F7AB9E1}" type="slidenum">
              <a:rPr lang="en-US" smtClean="0"/>
              <a:t>12</a:t>
            </a:fld>
            <a:endParaRPr lang="en-US"/>
          </a:p>
        </p:txBody>
      </p:sp>
    </p:spTree>
    <p:extLst>
      <p:ext uri="{BB962C8B-B14F-4D97-AF65-F5344CB8AC3E}">
        <p14:creationId xmlns:p14="http://schemas.microsoft.com/office/powerpoint/2010/main" val="916261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4E24A-99F4-4BC4-B442-36C89B3911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B123A4-E68A-4873-A0BD-D299E1F956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526E14-691A-4642-905A-9936E9D8E381}"/>
              </a:ext>
            </a:extLst>
          </p:cNvPr>
          <p:cNvSpPr>
            <a:spLocks noGrp="1"/>
          </p:cNvSpPr>
          <p:nvPr>
            <p:ph type="dt" sz="half" idx="10"/>
          </p:nvPr>
        </p:nvSpPr>
        <p:spPr/>
        <p:txBody>
          <a:bodyPr/>
          <a:lstStyle/>
          <a:p>
            <a:fld id="{E5FEB566-1C60-477C-8D62-4F77C5C49FD5}" type="datetimeFigureOut">
              <a:rPr lang="en-US" smtClean="0"/>
              <a:t>3/20/2018</a:t>
            </a:fld>
            <a:endParaRPr lang="en-US"/>
          </a:p>
        </p:txBody>
      </p:sp>
      <p:sp>
        <p:nvSpPr>
          <p:cNvPr id="5" name="Footer Placeholder 4">
            <a:extLst>
              <a:ext uri="{FF2B5EF4-FFF2-40B4-BE49-F238E27FC236}">
                <a16:creationId xmlns:a16="http://schemas.microsoft.com/office/drawing/2014/main" id="{BC3C44F1-4BE3-4EDA-8C13-5A4BED1DA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EA842-C545-4D57-AA5F-88BCC4B71856}"/>
              </a:ext>
            </a:extLst>
          </p:cNvPr>
          <p:cNvSpPr>
            <a:spLocks noGrp="1"/>
          </p:cNvSpPr>
          <p:nvPr>
            <p:ph type="sldNum" sz="quarter" idx="12"/>
          </p:nvPr>
        </p:nvSpPr>
        <p:spPr/>
        <p:txBody>
          <a:bodyPr/>
          <a:lstStyle/>
          <a:p>
            <a:fld id="{060FF1E5-6D5D-4351-8958-3AB88FC58B59}" type="slidenum">
              <a:rPr lang="en-US" smtClean="0"/>
              <a:t>‹#›</a:t>
            </a:fld>
            <a:endParaRPr lang="en-US"/>
          </a:p>
        </p:txBody>
      </p:sp>
    </p:spTree>
    <p:extLst>
      <p:ext uri="{BB962C8B-B14F-4D97-AF65-F5344CB8AC3E}">
        <p14:creationId xmlns:p14="http://schemas.microsoft.com/office/powerpoint/2010/main" val="3909642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B278E-02CD-46B2-9EDB-14963FE439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1D5C97-C266-407E-A47F-96C4E58FB8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B4A939-CC6C-477B-85AA-41AE73E2F5A3}"/>
              </a:ext>
            </a:extLst>
          </p:cNvPr>
          <p:cNvSpPr>
            <a:spLocks noGrp="1"/>
          </p:cNvSpPr>
          <p:nvPr>
            <p:ph type="dt" sz="half" idx="10"/>
          </p:nvPr>
        </p:nvSpPr>
        <p:spPr/>
        <p:txBody>
          <a:bodyPr/>
          <a:lstStyle/>
          <a:p>
            <a:fld id="{E5FEB566-1C60-477C-8D62-4F77C5C49FD5}" type="datetimeFigureOut">
              <a:rPr lang="en-US" smtClean="0"/>
              <a:t>3/20/2018</a:t>
            </a:fld>
            <a:endParaRPr lang="en-US"/>
          </a:p>
        </p:txBody>
      </p:sp>
      <p:sp>
        <p:nvSpPr>
          <p:cNvPr id="5" name="Footer Placeholder 4">
            <a:extLst>
              <a:ext uri="{FF2B5EF4-FFF2-40B4-BE49-F238E27FC236}">
                <a16:creationId xmlns:a16="http://schemas.microsoft.com/office/drawing/2014/main" id="{7646F70A-6787-41B9-B9C3-B8C1C42F8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DC168-3EAB-4078-A2F7-F18ED0CC5AD9}"/>
              </a:ext>
            </a:extLst>
          </p:cNvPr>
          <p:cNvSpPr>
            <a:spLocks noGrp="1"/>
          </p:cNvSpPr>
          <p:nvPr>
            <p:ph type="sldNum" sz="quarter" idx="12"/>
          </p:nvPr>
        </p:nvSpPr>
        <p:spPr/>
        <p:txBody>
          <a:bodyPr/>
          <a:lstStyle/>
          <a:p>
            <a:fld id="{060FF1E5-6D5D-4351-8958-3AB88FC58B59}" type="slidenum">
              <a:rPr lang="en-US" smtClean="0"/>
              <a:t>‹#›</a:t>
            </a:fld>
            <a:endParaRPr lang="en-US"/>
          </a:p>
        </p:txBody>
      </p:sp>
    </p:spTree>
    <p:extLst>
      <p:ext uri="{BB962C8B-B14F-4D97-AF65-F5344CB8AC3E}">
        <p14:creationId xmlns:p14="http://schemas.microsoft.com/office/powerpoint/2010/main" val="3458509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A6CF1B-AEF7-475D-BFF2-0B143286A0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CEA5A4-6DB6-4A42-BE67-50170F43231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43703F-88E6-405A-BC89-32CA3A88DBC6}"/>
              </a:ext>
            </a:extLst>
          </p:cNvPr>
          <p:cNvSpPr>
            <a:spLocks noGrp="1"/>
          </p:cNvSpPr>
          <p:nvPr>
            <p:ph type="dt" sz="half" idx="10"/>
          </p:nvPr>
        </p:nvSpPr>
        <p:spPr/>
        <p:txBody>
          <a:bodyPr/>
          <a:lstStyle/>
          <a:p>
            <a:fld id="{E5FEB566-1C60-477C-8D62-4F77C5C49FD5}" type="datetimeFigureOut">
              <a:rPr lang="en-US" smtClean="0"/>
              <a:t>3/20/2018</a:t>
            </a:fld>
            <a:endParaRPr lang="en-US"/>
          </a:p>
        </p:txBody>
      </p:sp>
      <p:sp>
        <p:nvSpPr>
          <p:cNvPr id="5" name="Footer Placeholder 4">
            <a:extLst>
              <a:ext uri="{FF2B5EF4-FFF2-40B4-BE49-F238E27FC236}">
                <a16:creationId xmlns:a16="http://schemas.microsoft.com/office/drawing/2014/main" id="{015BD9DE-1D39-434E-9AEC-9F773A832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86EAB0-3D13-44CD-9BD4-3B1C75E32D13}"/>
              </a:ext>
            </a:extLst>
          </p:cNvPr>
          <p:cNvSpPr>
            <a:spLocks noGrp="1"/>
          </p:cNvSpPr>
          <p:nvPr>
            <p:ph type="sldNum" sz="quarter" idx="12"/>
          </p:nvPr>
        </p:nvSpPr>
        <p:spPr/>
        <p:txBody>
          <a:bodyPr/>
          <a:lstStyle/>
          <a:p>
            <a:fld id="{060FF1E5-6D5D-4351-8958-3AB88FC58B59}" type="slidenum">
              <a:rPr lang="en-US" smtClean="0"/>
              <a:t>‹#›</a:t>
            </a:fld>
            <a:endParaRPr lang="en-US"/>
          </a:p>
        </p:txBody>
      </p:sp>
    </p:spTree>
    <p:extLst>
      <p:ext uri="{BB962C8B-B14F-4D97-AF65-F5344CB8AC3E}">
        <p14:creationId xmlns:p14="http://schemas.microsoft.com/office/powerpoint/2010/main" val="256658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A765C-FE39-4A97-9DB6-C4F623A7F0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BC26F7-8649-4B40-8C56-5840368379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94A39-308B-4BD6-A8DF-693A14DD8959}"/>
              </a:ext>
            </a:extLst>
          </p:cNvPr>
          <p:cNvSpPr>
            <a:spLocks noGrp="1"/>
          </p:cNvSpPr>
          <p:nvPr>
            <p:ph type="dt" sz="half" idx="10"/>
          </p:nvPr>
        </p:nvSpPr>
        <p:spPr/>
        <p:txBody>
          <a:bodyPr/>
          <a:lstStyle/>
          <a:p>
            <a:fld id="{E5FEB566-1C60-477C-8D62-4F77C5C49FD5}" type="datetimeFigureOut">
              <a:rPr lang="en-US" smtClean="0"/>
              <a:t>3/20/2018</a:t>
            </a:fld>
            <a:endParaRPr lang="en-US"/>
          </a:p>
        </p:txBody>
      </p:sp>
      <p:sp>
        <p:nvSpPr>
          <p:cNvPr id="5" name="Footer Placeholder 4">
            <a:extLst>
              <a:ext uri="{FF2B5EF4-FFF2-40B4-BE49-F238E27FC236}">
                <a16:creationId xmlns:a16="http://schemas.microsoft.com/office/drawing/2014/main" id="{7638F538-10DF-4974-B916-9479C2718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E1688-B4C5-4572-8DF5-FB748F56A1E1}"/>
              </a:ext>
            </a:extLst>
          </p:cNvPr>
          <p:cNvSpPr>
            <a:spLocks noGrp="1"/>
          </p:cNvSpPr>
          <p:nvPr>
            <p:ph type="sldNum" sz="quarter" idx="12"/>
          </p:nvPr>
        </p:nvSpPr>
        <p:spPr/>
        <p:txBody>
          <a:bodyPr/>
          <a:lstStyle/>
          <a:p>
            <a:fld id="{060FF1E5-6D5D-4351-8958-3AB88FC58B59}" type="slidenum">
              <a:rPr lang="en-US" smtClean="0"/>
              <a:t>‹#›</a:t>
            </a:fld>
            <a:endParaRPr lang="en-US"/>
          </a:p>
        </p:txBody>
      </p:sp>
    </p:spTree>
    <p:extLst>
      <p:ext uri="{BB962C8B-B14F-4D97-AF65-F5344CB8AC3E}">
        <p14:creationId xmlns:p14="http://schemas.microsoft.com/office/powerpoint/2010/main" val="128424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9DBF1-5CA6-4B6F-AA41-2C84640FB8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714F86-48C0-48B0-AAA3-CC3A119FE8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B8877BA-361F-4221-832D-F330F1C73813}"/>
              </a:ext>
            </a:extLst>
          </p:cNvPr>
          <p:cNvSpPr>
            <a:spLocks noGrp="1"/>
          </p:cNvSpPr>
          <p:nvPr>
            <p:ph type="dt" sz="half" idx="10"/>
          </p:nvPr>
        </p:nvSpPr>
        <p:spPr/>
        <p:txBody>
          <a:bodyPr/>
          <a:lstStyle/>
          <a:p>
            <a:fld id="{E5FEB566-1C60-477C-8D62-4F77C5C49FD5}" type="datetimeFigureOut">
              <a:rPr lang="en-US" smtClean="0"/>
              <a:t>3/20/2018</a:t>
            </a:fld>
            <a:endParaRPr lang="en-US"/>
          </a:p>
        </p:txBody>
      </p:sp>
      <p:sp>
        <p:nvSpPr>
          <p:cNvPr id="5" name="Footer Placeholder 4">
            <a:extLst>
              <a:ext uri="{FF2B5EF4-FFF2-40B4-BE49-F238E27FC236}">
                <a16:creationId xmlns:a16="http://schemas.microsoft.com/office/drawing/2014/main" id="{49D85BF0-BBDE-49DA-A0F4-4884593BF6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80FDD-CA99-4863-B4A5-726ACA9F1961}"/>
              </a:ext>
            </a:extLst>
          </p:cNvPr>
          <p:cNvSpPr>
            <a:spLocks noGrp="1"/>
          </p:cNvSpPr>
          <p:nvPr>
            <p:ph type="sldNum" sz="quarter" idx="12"/>
          </p:nvPr>
        </p:nvSpPr>
        <p:spPr/>
        <p:txBody>
          <a:bodyPr/>
          <a:lstStyle/>
          <a:p>
            <a:fld id="{060FF1E5-6D5D-4351-8958-3AB88FC58B59}" type="slidenum">
              <a:rPr lang="en-US" smtClean="0"/>
              <a:t>‹#›</a:t>
            </a:fld>
            <a:endParaRPr lang="en-US"/>
          </a:p>
        </p:txBody>
      </p:sp>
    </p:spTree>
    <p:extLst>
      <p:ext uri="{BB962C8B-B14F-4D97-AF65-F5344CB8AC3E}">
        <p14:creationId xmlns:p14="http://schemas.microsoft.com/office/powerpoint/2010/main" val="3735662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F0930-8B29-45CE-9804-EB8A8E7C71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35EA0-6672-4FB4-97B3-1A23A3CF271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46EFD-1EA3-45E4-8DC8-18F30959AA6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94C3FE-4B7D-4695-B96D-53F1800DCE2A}"/>
              </a:ext>
            </a:extLst>
          </p:cNvPr>
          <p:cNvSpPr>
            <a:spLocks noGrp="1"/>
          </p:cNvSpPr>
          <p:nvPr>
            <p:ph type="dt" sz="half" idx="10"/>
          </p:nvPr>
        </p:nvSpPr>
        <p:spPr/>
        <p:txBody>
          <a:bodyPr/>
          <a:lstStyle/>
          <a:p>
            <a:fld id="{E5FEB566-1C60-477C-8D62-4F77C5C49FD5}" type="datetimeFigureOut">
              <a:rPr lang="en-US" smtClean="0"/>
              <a:t>3/20/2018</a:t>
            </a:fld>
            <a:endParaRPr lang="en-US"/>
          </a:p>
        </p:txBody>
      </p:sp>
      <p:sp>
        <p:nvSpPr>
          <p:cNvPr id="6" name="Footer Placeholder 5">
            <a:extLst>
              <a:ext uri="{FF2B5EF4-FFF2-40B4-BE49-F238E27FC236}">
                <a16:creationId xmlns:a16="http://schemas.microsoft.com/office/drawing/2014/main" id="{ACD3BAEB-CE4A-4AB3-B31C-6F52DD5DFF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C5FC3B-D6F5-4ACA-BE8D-276CBA0C270F}"/>
              </a:ext>
            </a:extLst>
          </p:cNvPr>
          <p:cNvSpPr>
            <a:spLocks noGrp="1"/>
          </p:cNvSpPr>
          <p:nvPr>
            <p:ph type="sldNum" sz="quarter" idx="12"/>
          </p:nvPr>
        </p:nvSpPr>
        <p:spPr/>
        <p:txBody>
          <a:bodyPr/>
          <a:lstStyle/>
          <a:p>
            <a:fld id="{060FF1E5-6D5D-4351-8958-3AB88FC58B59}" type="slidenum">
              <a:rPr lang="en-US" smtClean="0"/>
              <a:t>‹#›</a:t>
            </a:fld>
            <a:endParaRPr lang="en-US"/>
          </a:p>
        </p:txBody>
      </p:sp>
    </p:spTree>
    <p:extLst>
      <p:ext uri="{BB962C8B-B14F-4D97-AF65-F5344CB8AC3E}">
        <p14:creationId xmlns:p14="http://schemas.microsoft.com/office/powerpoint/2010/main" val="3041513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D8E24-8F93-4E97-86FD-A652A382A0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CB59AC-079F-42A7-9EE5-B787B428CC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9DE89C-9508-4B96-98D5-C746C1DD77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349E6E-0D91-4F24-83F8-95DEC180F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FBBF374-A1E8-4196-BCBD-450E2D0B73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7CB012-B9B2-40EA-9A26-473155FCEAD8}"/>
              </a:ext>
            </a:extLst>
          </p:cNvPr>
          <p:cNvSpPr>
            <a:spLocks noGrp="1"/>
          </p:cNvSpPr>
          <p:nvPr>
            <p:ph type="dt" sz="half" idx="10"/>
          </p:nvPr>
        </p:nvSpPr>
        <p:spPr/>
        <p:txBody>
          <a:bodyPr/>
          <a:lstStyle/>
          <a:p>
            <a:fld id="{E5FEB566-1C60-477C-8D62-4F77C5C49FD5}" type="datetimeFigureOut">
              <a:rPr lang="en-US" smtClean="0"/>
              <a:t>3/20/2018</a:t>
            </a:fld>
            <a:endParaRPr lang="en-US"/>
          </a:p>
        </p:txBody>
      </p:sp>
      <p:sp>
        <p:nvSpPr>
          <p:cNvPr id="8" name="Footer Placeholder 7">
            <a:extLst>
              <a:ext uri="{FF2B5EF4-FFF2-40B4-BE49-F238E27FC236}">
                <a16:creationId xmlns:a16="http://schemas.microsoft.com/office/drawing/2014/main" id="{4D75EEAB-7E7F-40CB-B848-5D7353E994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E4FC10-C22A-459F-B8C0-B48C11523442}"/>
              </a:ext>
            </a:extLst>
          </p:cNvPr>
          <p:cNvSpPr>
            <a:spLocks noGrp="1"/>
          </p:cNvSpPr>
          <p:nvPr>
            <p:ph type="sldNum" sz="quarter" idx="12"/>
          </p:nvPr>
        </p:nvSpPr>
        <p:spPr/>
        <p:txBody>
          <a:bodyPr/>
          <a:lstStyle/>
          <a:p>
            <a:fld id="{060FF1E5-6D5D-4351-8958-3AB88FC58B59}" type="slidenum">
              <a:rPr lang="en-US" smtClean="0"/>
              <a:t>‹#›</a:t>
            </a:fld>
            <a:endParaRPr lang="en-US"/>
          </a:p>
        </p:txBody>
      </p:sp>
    </p:spTree>
    <p:extLst>
      <p:ext uri="{BB962C8B-B14F-4D97-AF65-F5344CB8AC3E}">
        <p14:creationId xmlns:p14="http://schemas.microsoft.com/office/powerpoint/2010/main" val="291839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7F14D-C773-4C03-85F3-4AE2503A63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31617F-02DE-46D5-8C05-C139436C37C1}"/>
              </a:ext>
            </a:extLst>
          </p:cNvPr>
          <p:cNvSpPr>
            <a:spLocks noGrp="1"/>
          </p:cNvSpPr>
          <p:nvPr>
            <p:ph type="dt" sz="half" idx="10"/>
          </p:nvPr>
        </p:nvSpPr>
        <p:spPr/>
        <p:txBody>
          <a:bodyPr/>
          <a:lstStyle/>
          <a:p>
            <a:fld id="{E5FEB566-1C60-477C-8D62-4F77C5C49FD5}" type="datetimeFigureOut">
              <a:rPr lang="en-US" smtClean="0"/>
              <a:t>3/20/2018</a:t>
            </a:fld>
            <a:endParaRPr lang="en-US"/>
          </a:p>
        </p:txBody>
      </p:sp>
      <p:sp>
        <p:nvSpPr>
          <p:cNvPr id="4" name="Footer Placeholder 3">
            <a:extLst>
              <a:ext uri="{FF2B5EF4-FFF2-40B4-BE49-F238E27FC236}">
                <a16:creationId xmlns:a16="http://schemas.microsoft.com/office/drawing/2014/main" id="{23DDB797-0271-4487-9686-B3CB4B4A52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350AC7-7BD1-43F7-8EE4-2926EE71A9E2}"/>
              </a:ext>
            </a:extLst>
          </p:cNvPr>
          <p:cNvSpPr>
            <a:spLocks noGrp="1"/>
          </p:cNvSpPr>
          <p:nvPr>
            <p:ph type="sldNum" sz="quarter" idx="12"/>
          </p:nvPr>
        </p:nvSpPr>
        <p:spPr/>
        <p:txBody>
          <a:bodyPr/>
          <a:lstStyle/>
          <a:p>
            <a:fld id="{060FF1E5-6D5D-4351-8958-3AB88FC58B59}" type="slidenum">
              <a:rPr lang="en-US" smtClean="0"/>
              <a:t>‹#›</a:t>
            </a:fld>
            <a:endParaRPr lang="en-US"/>
          </a:p>
        </p:txBody>
      </p:sp>
    </p:spTree>
    <p:extLst>
      <p:ext uri="{BB962C8B-B14F-4D97-AF65-F5344CB8AC3E}">
        <p14:creationId xmlns:p14="http://schemas.microsoft.com/office/powerpoint/2010/main" val="138697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62CED1-9662-4D44-86E7-928F0533E357}"/>
              </a:ext>
            </a:extLst>
          </p:cNvPr>
          <p:cNvSpPr>
            <a:spLocks noGrp="1"/>
          </p:cNvSpPr>
          <p:nvPr>
            <p:ph type="dt" sz="half" idx="10"/>
          </p:nvPr>
        </p:nvSpPr>
        <p:spPr/>
        <p:txBody>
          <a:bodyPr/>
          <a:lstStyle/>
          <a:p>
            <a:fld id="{E5FEB566-1C60-477C-8D62-4F77C5C49FD5}" type="datetimeFigureOut">
              <a:rPr lang="en-US" smtClean="0"/>
              <a:t>3/20/2018</a:t>
            </a:fld>
            <a:endParaRPr lang="en-US"/>
          </a:p>
        </p:txBody>
      </p:sp>
      <p:sp>
        <p:nvSpPr>
          <p:cNvPr id="3" name="Footer Placeholder 2">
            <a:extLst>
              <a:ext uri="{FF2B5EF4-FFF2-40B4-BE49-F238E27FC236}">
                <a16:creationId xmlns:a16="http://schemas.microsoft.com/office/drawing/2014/main" id="{A0BE08F0-F224-4064-8BAF-8C7FF35F26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B4B028-C57C-4A7E-B187-DD249115AC6C}"/>
              </a:ext>
            </a:extLst>
          </p:cNvPr>
          <p:cNvSpPr>
            <a:spLocks noGrp="1"/>
          </p:cNvSpPr>
          <p:nvPr>
            <p:ph type="sldNum" sz="quarter" idx="12"/>
          </p:nvPr>
        </p:nvSpPr>
        <p:spPr/>
        <p:txBody>
          <a:bodyPr/>
          <a:lstStyle/>
          <a:p>
            <a:fld id="{060FF1E5-6D5D-4351-8958-3AB88FC58B59}" type="slidenum">
              <a:rPr lang="en-US" smtClean="0"/>
              <a:t>‹#›</a:t>
            </a:fld>
            <a:endParaRPr lang="en-US"/>
          </a:p>
        </p:txBody>
      </p:sp>
    </p:spTree>
    <p:extLst>
      <p:ext uri="{BB962C8B-B14F-4D97-AF65-F5344CB8AC3E}">
        <p14:creationId xmlns:p14="http://schemas.microsoft.com/office/powerpoint/2010/main" val="526504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F8EB-E321-48DA-9696-12E9A6F47B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127591-E59F-4F0C-B487-2287E8CF5E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22492C-A212-4F7B-8DAE-D60811568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FA4DA4-BE74-4507-8308-DA2DE4D3D7B9}"/>
              </a:ext>
            </a:extLst>
          </p:cNvPr>
          <p:cNvSpPr>
            <a:spLocks noGrp="1"/>
          </p:cNvSpPr>
          <p:nvPr>
            <p:ph type="dt" sz="half" idx="10"/>
          </p:nvPr>
        </p:nvSpPr>
        <p:spPr/>
        <p:txBody>
          <a:bodyPr/>
          <a:lstStyle/>
          <a:p>
            <a:fld id="{E5FEB566-1C60-477C-8D62-4F77C5C49FD5}" type="datetimeFigureOut">
              <a:rPr lang="en-US" smtClean="0"/>
              <a:t>3/20/2018</a:t>
            </a:fld>
            <a:endParaRPr lang="en-US"/>
          </a:p>
        </p:txBody>
      </p:sp>
      <p:sp>
        <p:nvSpPr>
          <p:cNvPr id="6" name="Footer Placeholder 5">
            <a:extLst>
              <a:ext uri="{FF2B5EF4-FFF2-40B4-BE49-F238E27FC236}">
                <a16:creationId xmlns:a16="http://schemas.microsoft.com/office/drawing/2014/main" id="{E046070D-D13E-40C0-8E33-C318A304C4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2FD0E9-F702-46D4-8E1F-116F4D3FC6B7}"/>
              </a:ext>
            </a:extLst>
          </p:cNvPr>
          <p:cNvSpPr>
            <a:spLocks noGrp="1"/>
          </p:cNvSpPr>
          <p:nvPr>
            <p:ph type="sldNum" sz="quarter" idx="12"/>
          </p:nvPr>
        </p:nvSpPr>
        <p:spPr/>
        <p:txBody>
          <a:bodyPr/>
          <a:lstStyle/>
          <a:p>
            <a:fld id="{060FF1E5-6D5D-4351-8958-3AB88FC58B59}" type="slidenum">
              <a:rPr lang="en-US" smtClean="0"/>
              <a:t>‹#›</a:t>
            </a:fld>
            <a:endParaRPr lang="en-US"/>
          </a:p>
        </p:txBody>
      </p:sp>
    </p:spTree>
    <p:extLst>
      <p:ext uri="{BB962C8B-B14F-4D97-AF65-F5344CB8AC3E}">
        <p14:creationId xmlns:p14="http://schemas.microsoft.com/office/powerpoint/2010/main" val="2761945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19466-8816-4238-B97F-6942E9BB67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354301-3E90-4B4A-B56E-156ACF5A63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30CFCA-2F60-494C-90D9-E9F001F5D1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89944E-3FD2-4971-8C69-A538F53F4E4B}"/>
              </a:ext>
            </a:extLst>
          </p:cNvPr>
          <p:cNvSpPr>
            <a:spLocks noGrp="1"/>
          </p:cNvSpPr>
          <p:nvPr>
            <p:ph type="dt" sz="half" idx="10"/>
          </p:nvPr>
        </p:nvSpPr>
        <p:spPr/>
        <p:txBody>
          <a:bodyPr/>
          <a:lstStyle/>
          <a:p>
            <a:fld id="{E5FEB566-1C60-477C-8D62-4F77C5C49FD5}" type="datetimeFigureOut">
              <a:rPr lang="en-US" smtClean="0"/>
              <a:t>3/20/2018</a:t>
            </a:fld>
            <a:endParaRPr lang="en-US"/>
          </a:p>
        </p:txBody>
      </p:sp>
      <p:sp>
        <p:nvSpPr>
          <p:cNvPr id="6" name="Footer Placeholder 5">
            <a:extLst>
              <a:ext uri="{FF2B5EF4-FFF2-40B4-BE49-F238E27FC236}">
                <a16:creationId xmlns:a16="http://schemas.microsoft.com/office/drawing/2014/main" id="{8B0F0802-3FC7-4417-BBC2-13C9458CD2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D71FB6-55E3-48AE-94F8-C6E0A8F60C9A}"/>
              </a:ext>
            </a:extLst>
          </p:cNvPr>
          <p:cNvSpPr>
            <a:spLocks noGrp="1"/>
          </p:cNvSpPr>
          <p:nvPr>
            <p:ph type="sldNum" sz="quarter" idx="12"/>
          </p:nvPr>
        </p:nvSpPr>
        <p:spPr/>
        <p:txBody>
          <a:bodyPr/>
          <a:lstStyle/>
          <a:p>
            <a:fld id="{060FF1E5-6D5D-4351-8958-3AB88FC58B59}" type="slidenum">
              <a:rPr lang="en-US" smtClean="0"/>
              <a:t>‹#›</a:t>
            </a:fld>
            <a:endParaRPr lang="en-US"/>
          </a:p>
        </p:txBody>
      </p:sp>
    </p:spTree>
    <p:extLst>
      <p:ext uri="{BB962C8B-B14F-4D97-AF65-F5344CB8AC3E}">
        <p14:creationId xmlns:p14="http://schemas.microsoft.com/office/powerpoint/2010/main" val="1797321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354A8A-6FF3-42DF-B3F2-B153E6E8F1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C7839C-B31F-4451-86B8-0597C5B64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A9192-A16D-4B2D-8D06-7B866F60E1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EB566-1C60-477C-8D62-4F77C5C49FD5}" type="datetimeFigureOut">
              <a:rPr lang="en-US" smtClean="0"/>
              <a:t>3/20/2018</a:t>
            </a:fld>
            <a:endParaRPr lang="en-US"/>
          </a:p>
        </p:txBody>
      </p:sp>
      <p:sp>
        <p:nvSpPr>
          <p:cNvPr id="5" name="Footer Placeholder 4">
            <a:extLst>
              <a:ext uri="{FF2B5EF4-FFF2-40B4-BE49-F238E27FC236}">
                <a16:creationId xmlns:a16="http://schemas.microsoft.com/office/drawing/2014/main" id="{FBB39C43-4F02-40DE-B654-7C0F8FF25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355A69-C89C-4BE2-BAC3-4C01BD010E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FF1E5-6D5D-4351-8958-3AB88FC58B59}" type="slidenum">
              <a:rPr lang="en-US" smtClean="0"/>
              <a:t>‹#›</a:t>
            </a:fld>
            <a:endParaRPr lang="en-US"/>
          </a:p>
        </p:txBody>
      </p:sp>
    </p:spTree>
    <p:extLst>
      <p:ext uri="{BB962C8B-B14F-4D97-AF65-F5344CB8AC3E}">
        <p14:creationId xmlns:p14="http://schemas.microsoft.com/office/powerpoint/2010/main" val="3246180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customXml" Target="../ink/ink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910071A-0AD3-49BE-B096-A3DD6FFD81D9}"/>
              </a:ext>
            </a:extLst>
          </p:cNvPr>
          <p:cNvSpPr/>
          <p:nvPr/>
        </p:nvSpPr>
        <p:spPr>
          <a:xfrm>
            <a:off x="0" y="-2354318"/>
            <a:ext cx="12527280" cy="10800781"/>
          </a:xfrm>
          <a:prstGeom prst="rect">
            <a:avLst/>
          </a:prstGeom>
          <a:blipFill dpi="0" rotWithShape="1">
            <a:blip r:embed="rId2">
              <a:alphaModFix amt="75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B7CA15-DD4D-46A7-AD30-04F444AE2A5E}"/>
              </a:ext>
            </a:extLst>
          </p:cNvPr>
          <p:cNvSpPr>
            <a:spLocks noGrp="1"/>
          </p:cNvSpPr>
          <p:nvPr>
            <p:ph type="ctrTitle"/>
          </p:nvPr>
        </p:nvSpPr>
        <p:spPr>
          <a:xfrm>
            <a:off x="1524000" y="2055975"/>
            <a:ext cx="9144000" cy="2387600"/>
          </a:xfrm>
        </p:spPr>
        <p:txBody>
          <a:bodyPr>
            <a:normAutofit fontScale="90000"/>
          </a:bodyPr>
          <a:lstStyle/>
          <a:p>
            <a:r>
              <a:rPr lang="en-US" b="1" dirty="0" err="1"/>
              <a:t>Dendroecologically</a:t>
            </a:r>
            <a:r>
              <a:rPr lang="en-US" b="1" dirty="0"/>
              <a:t> Understanding </a:t>
            </a:r>
            <a:r>
              <a:rPr lang="en-US" b="1" i="1" dirty="0" err="1"/>
              <a:t>Chamaecyparis</a:t>
            </a:r>
            <a:r>
              <a:rPr lang="en-US" b="1" i="1" dirty="0"/>
              <a:t> </a:t>
            </a:r>
            <a:r>
              <a:rPr lang="en-US" b="1" i="1" dirty="0" err="1"/>
              <a:t>thyoides</a:t>
            </a:r>
            <a:r>
              <a:rPr lang="en-US" b="1" dirty="0"/>
              <a:t> Resiliency to Salinity Intrusion</a:t>
            </a:r>
            <a:endParaRPr lang="en-US" dirty="0"/>
          </a:p>
        </p:txBody>
      </p:sp>
      <p:sp>
        <p:nvSpPr>
          <p:cNvPr id="3" name="Subtitle 2">
            <a:extLst>
              <a:ext uri="{FF2B5EF4-FFF2-40B4-BE49-F238E27FC236}">
                <a16:creationId xmlns:a16="http://schemas.microsoft.com/office/drawing/2014/main" id="{F527CAFE-9218-4FBD-9792-D8B9CA794A41}"/>
              </a:ext>
            </a:extLst>
          </p:cNvPr>
          <p:cNvSpPr>
            <a:spLocks noGrp="1"/>
          </p:cNvSpPr>
          <p:nvPr>
            <p:ph type="subTitle" idx="1"/>
          </p:nvPr>
        </p:nvSpPr>
        <p:spPr>
          <a:xfrm>
            <a:off x="1524000" y="4800166"/>
            <a:ext cx="9144000" cy="1655762"/>
          </a:xfrm>
        </p:spPr>
        <p:txBody>
          <a:bodyPr/>
          <a:lstStyle/>
          <a:p>
            <a:r>
              <a:rPr lang="en-US" dirty="0"/>
              <a:t>By: Olivia Gulledge</a:t>
            </a:r>
          </a:p>
        </p:txBody>
      </p:sp>
      <p:pic>
        <p:nvPicPr>
          <p:cNvPr id="4" name="Picture 3">
            <a:extLst>
              <a:ext uri="{FF2B5EF4-FFF2-40B4-BE49-F238E27FC236}">
                <a16:creationId xmlns:a16="http://schemas.microsoft.com/office/drawing/2014/main" id="{85B3AE91-7A59-4948-894C-0BAC33FF269E}"/>
              </a:ext>
            </a:extLst>
          </p:cNvPr>
          <p:cNvPicPr>
            <a:picLocks noChangeAspect="1"/>
          </p:cNvPicPr>
          <p:nvPr/>
        </p:nvPicPr>
        <p:blipFill>
          <a:blip r:embed="rId3"/>
          <a:stretch>
            <a:fillRect/>
          </a:stretch>
        </p:blipFill>
        <p:spPr>
          <a:xfrm>
            <a:off x="115682" y="5242718"/>
            <a:ext cx="1828959" cy="1335140"/>
          </a:xfrm>
          <a:prstGeom prst="rect">
            <a:avLst/>
          </a:prstGeom>
        </p:spPr>
      </p:pic>
      <p:pic>
        <p:nvPicPr>
          <p:cNvPr id="5" name="Picture 4">
            <a:extLst>
              <a:ext uri="{FF2B5EF4-FFF2-40B4-BE49-F238E27FC236}">
                <a16:creationId xmlns:a16="http://schemas.microsoft.com/office/drawing/2014/main" id="{B306E427-553A-4AA4-B58E-8951598068B4}"/>
              </a:ext>
            </a:extLst>
          </p:cNvPr>
          <p:cNvPicPr>
            <a:picLocks noChangeAspect="1"/>
          </p:cNvPicPr>
          <p:nvPr/>
        </p:nvPicPr>
        <p:blipFill>
          <a:blip r:embed="rId4"/>
          <a:stretch>
            <a:fillRect/>
          </a:stretch>
        </p:blipFill>
        <p:spPr>
          <a:xfrm>
            <a:off x="10424159" y="5364649"/>
            <a:ext cx="1652159" cy="1213209"/>
          </a:xfrm>
          <a:prstGeom prst="rect">
            <a:avLst/>
          </a:prstGeom>
        </p:spPr>
      </p:pic>
      <p:pic>
        <p:nvPicPr>
          <p:cNvPr id="6" name="Picture 5">
            <a:extLst>
              <a:ext uri="{FF2B5EF4-FFF2-40B4-BE49-F238E27FC236}">
                <a16:creationId xmlns:a16="http://schemas.microsoft.com/office/drawing/2014/main" id="{45C9B49C-0A53-41FE-9AF9-17C61EAC290F}"/>
              </a:ext>
            </a:extLst>
          </p:cNvPr>
          <p:cNvPicPr>
            <a:picLocks noChangeAspect="1"/>
          </p:cNvPicPr>
          <p:nvPr/>
        </p:nvPicPr>
        <p:blipFill>
          <a:blip r:embed="rId5"/>
          <a:stretch>
            <a:fillRect/>
          </a:stretch>
        </p:blipFill>
        <p:spPr>
          <a:xfrm>
            <a:off x="9079875" y="317967"/>
            <a:ext cx="2688569" cy="938865"/>
          </a:xfrm>
          <a:prstGeom prst="rect">
            <a:avLst/>
          </a:prstGeom>
        </p:spPr>
      </p:pic>
    </p:spTree>
    <p:extLst>
      <p:ext uri="{BB962C8B-B14F-4D97-AF65-F5344CB8AC3E}">
        <p14:creationId xmlns:p14="http://schemas.microsoft.com/office/powerpoint/2010/main" val="3975336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3F9A374-A933-4B3B-AE7B-D8B324FAFAF7}"/>
              </a:ext>
            </a:extLst>
          </p:cNvPr>
          <p:cNvPicPr>
            <a:picLocks noChangeAspect="1"/>
          </p:cNvPicPr>
          <p:nvPr/>
        </p:nvPicPr>
        <p:blipFill>
          <a:blip r:embed="rId3"/>
          <a:stretch>
            <a:fillRect/>
          </a:stretch>
        </p:blipFill>
        <p:spPr>
          <a:xfrm>
            <a:off x="3858322" y="1512303"/>
            <a:ext cx="7368477" cy="3926060"/>
          </a:xfrm>
          <a:prstGeom prst="rect">
            <a:avLst/>
          </a:prstGeom>
        </p:spPr>
      </p:pic>
      <p:sp>
        <p:nvSpPr>
          <p:cNvPr id="2" name="Title 1">
            <a:extLst>
              <a:ext uri="{FF2B5EF4-FFF2-40B4-BE49-F238E27FC236}">
                <a16:creationId xmlns:a16="http://schemas.microsoft.com/office/drawing/2014/main" id="{D12ED6CF-F74D-4106-9EA9-91E2CA242236}"/>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COFECHA Results</a:t>
            </a:r>
          </a:p>
        </p:txBody>
      </p:sp>
      <p:pic>
        <p:nvPicPr>
          <p:cNvPr id="7" name="Picture 6">
            <a:extLst>
              <a:ext uri="{FF2B5EF4-FFF2-40B4-BE49-F238E27FC236}">
                <a16:creationId xmlns:a16="http://schemas.microsoft.com/office/drawing/2014/main" id="{EDE2DAC9-8AAC-4DB4-880D-742F2CC7FFCD}"/>
              </a:ext>
            </a:extLst>
          </p:cNvPr>
          <p:cNvPicPr>
            <a:picLocks noChangeAspect="1"/>
          </p:cNvPicPr>
          <p:nvPr/>
        </p:nvPicPr>
        <p:blipFill>
          <a:blip r:embed="rId4"/>
          <a:stretch>
            <a:fillRect/>
          </a:stretch>
        </p:blipFill>
        <p:spPr>
          <a:xfrm>
            <a:off x="4315733" y="3427305"/>
            <a:ext cx="6534404" cy="417801"/>
          </a:xfrm>
          <a:prstGeom prst="rect">
            <a:avLst/>
          </a:prstGeom>
        </p:spPr>
      </p:pic>
    </p:spTree>
    <p:extLst>
      <p:ext uri="{BB962C8B-B14F-4D97-AF65-F5344CB8AC3E}">
        <p14:creationId xmlns:p14="http://schemas.microsoft.com/office/powerpoint/2010/main" val="65327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5C8798C-DE37-4BC2-BD59-C5656D038958}"/>
              </a:ext>
            </a:extLst>
          </p:cNvPr>
          <p:cNvPicPr>
            <a:picLocks noGrp="1" noChangeAspect="1"/>
          </p:cNvPicPr>
          <p:nvPr>
            <p:ph idx="1"/>
          </p:nvPr>
        </p:nvPicPr>
        <p:blipFill>
          <a:blip r:embed="rId2"/>
          <a:stretch>
            <a:fillRect/>
          </a:stretch>
        </p:blipFill>
        <p:spPr>
          <a:xfrm>
            <a:off x="4038600" y="1388969"/>
            <a:ext cx="7188199" cy="4076673"/>
          </a:xfrm>
          <a:prstGeom prst="rect">
            <a:avLst/>
          </a:prstGeom>
        </p:spPr>
      </p:pic>
      <p:sp>
        <p:nvSpPr>
          <p:cNvPr id="2" name="Title 1">
            <a:extLst>
              <a:ext uri="{FF2B5EF4-FFF2-40B4-BE49-F238E27FC236}">
                <a16:creationId xmlns:a16="http://schemas.microsoft.com/office/drawing/2014/main" id="{92B566BE-6574-4A2E-A11F-59FFEFB1B078}"/>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dirty="0">
                <a:solidFill>
                  <a:schemeClr val="bg1"/>
                </a:solidFill>
                <a:latin typeface="+mj-lt"/>
                <a:ea typeface="+mj-ea"/>
                <a:cs typeface="+mj-cs"/>
              </a:rPr>
              <a:t>COFECHA Results</a:t>
            </a:r>
          </a:p>
        </p:txBody>
      </p:sp>
      <p:pic>
        <p:nvPicPr>
          <p:cNvPr id="5" name="Picture 4">
            <a:extLst>
              <a:ext uri="{FF2B5EF4-FFF2-40B4-BE49-F238E27FC236}">
                <a16:creationId xmlns:a16="http://schemas.microsoft.com/office/drawing/2014/main" id="{CA9BABF1-89E2-4508-8D30-450E4D1B6010}"/>
              </a:ext>
            </a:extLst>
          </p:cNvPr>
          <p:cNvPicPr>
            <a:picLocks noChangeAspect="1"/>
          </p:cNvPicPr>
          <p:nvPr/>
        </p:nvPicPr>
        <p:blipFill>
          <a:blip r:embed="rId3"/>
          <a:stretch>
            <a:fillRect/>
          </a:stretch>
        </p:blipFill>
        <p:spPr>
          <a:xfrm>
            <a:off x="4075571" y="3427305"/>
            <a:ext cx="7151228" cy="457240"/>
          </a:xfrm>
          <a:prstGeom prst="rect">
            <a:avLst/>
          </a:prstGeom>
        </p:spPr>
      </p:pic>
    </p:spTree>
    <p:extLst>
      <p:ext uri="{BB962C8B-B14F-4D97-AF65-F5344CB8AC3E}">
        <p14:creationId xmlns:p14="http://schemas.microsoft.com/office/powerpoint/2010/main" val="370057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232DD5C-0946-44A4-94DA-158A18B78117}"/>
              </a:ext>
            </a:extLst>
          </p:cNvPr>
          <p:cNvPicPr>
            <a:picLocks noChangeAspect="1"/>
          </p:cNvPicPr>
          <p:nvPr/>
        </p:nvPicPr>
        <p:blipFill>
          <a:blip r:embed="rId3"/>
          <a:stretch>
            <a:fillRect/>
          </a:stretch>
        </p:blipFill>
        <p:spPr>
          <a:xfrm>
            <a:off x="1549400" y="2047069"/>
            <a:ext cx="9542756" cy="4352498"/>
          </a:xfrm>
          <a:prstGeom prst="rect">
            <a:avLst/>
          </a:prstGeom>
        </p:spPr>
      </p:pic>
      <p:sp>
        <p:nvSpPr>
          <p:cNvPr id="2" name="Title 1">
            <a:extLst>
              <a:ext uri="{FF2B5EF4-FFF2-40B4-BE49-F238E27FC236}">
                <a16:creationId xmlns:a16="http://schemas.microsoft.com/office/drawing/2014/main" id="{B3D5F9A5-7495-4176-8FA5-45AED496B7F9}"/>
              </a:ext>
            </a:extLst>
          </p:cNvPr>
          <p:cNvSpPr>
            <a:spLocks noGrp="1"/>
          </p:cNvSpPr>
          <p:nvPr>
            <p:ph type="title"/>
          </p:nvPr>
        </p:nvSpPr>
        <p:spPr>
          <a:xfrm>
            <a:off x="838200" y="111916"/>
            <a:ext cx="10515600" cy="1325563"/>
          </a:xfrm>
        </p:spPr>
        <p:txBody>
          <a:bodyPr/>
          <a:lstStyle/>
          <a:p>
            <a:pPr algn="ctr"/>
            <a:r>
              <a:rPr lang="en-US" dirty="0"/>
              <a:t>ARSTAN Results</a:t>
            </a:r>
          </a:p>
        </p:txBody>
      </p:sp>
      <p:cxnSp>
        <p:nvCxnSpPr>
          <p:cNvPr id="10" name="Straight Arrow Connector 9">
            <a:extLst>
              <a:ext uri="{FF2B5EF4-FFF2-40B4-BE49-F238E27FC236}">
                <a16:creationId xmlns:a16="http://schemas.microsoft.com/office/drawing/2014/main" id="{7289A3B4-BC94-408A-9659-1C3BC4B34F42}"/>
              </a:ext>
            </a:extLst>
          </p:cNvPr>
          <p:cNvCxnSpPr>
            <a:cxnSpLocks/>
            <a:endCxn id="19" idx="1"/>
          </p:cNvCxnSpPr>
          <p:nvPr/>
        </p:nvCxnSpPr>
        <p:spPr>
          <a:xfrm>
            <a:off x="4215740" y="1945011"/>
            <a:ext cx="2947398" cy="20848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D3958CC-0A47-42AE-A10C-8A915AE37A3F}"/>
              </a:ext>
            </a:extLst>
          </p:cNvPr>
          <p:cNvSpPr txBox="1"/>
          <p:nvPr/>
        </p:nvSpPr>
        <p:spPr>
          <a:xfrm>
            <a:off x="1552102" y="1095417"/>
            <a:ext cx="3874326" cy="1107996"/>
          </a:xfrm>
          <a:prstGeom prst="rect">
            <a:avLst/>
          </a:prstGeom>
          <a:noFill/>
        </p:spPr>
        <p:txBody>
          <a:bodyPr wrap="square" rtlCol="0">
            <a:spAutoFit/>
          </a:bodyPr>
          <a:lstStyle/>
          <a:p>
            <a:r>
              <a:rPr lang="en-US" sz="2400" dirty="0"/>
              <a:t>Large descending spike in residuals after detrending.</a:t>
            </a:r>
          </a:p>
          <a:p>
            <a:endParaRPr lang="en-US" dirty="0"/>
          </a:p>
        </p:txBody>
      </p:sp>
      <p:sp>
        <p:nvSpPr>
          <p:cNvPr id="19" name="Oval 18">
            <a:extLst>
              <a:ext uri="{FF2B5EF4-FFF2-40B4-BE49-F238E27FC236}">
                <a16:creationId xmlns:a16="http://schemas.microsoft.com/office/drawing/2014/main" id="{11681D70-EB14-453C-97B2-6C72BF80E3D1}"/>
              </a:ext>
            </a:extLst>
          </p:cNvPr>
          <p:cNvSpPr/>
          <p:nvPr/>
        </p:nvSpPr>
        <p:spPr>
          <a:xfrm>
            <a:off x="7047992" y="3877339"/>
            <a:ext cx="786263" cy="104164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E416D6C3-31DA-4BD4-A104-3431D9F5C4F1}"/>
              </a:ext>
            </a:extLst>
          </p:cNvPr>
          <p:cNvCxnSpPr>
            <a:cxnSpLocks/>
          </p:cNvCxnSpPr>
          <p:nvPr/>
        </p:nvCxnSpPr>
        <p:spPr>
          <a:xfrm flipH="1" flipV="1">
            <a:off x="7386599" y="4658983"/>
            <a:ext cx="1199261" cy="16929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0FB54D7-EC1D-4A27-A29A-AFFA25E27E64}"/>
              </a:ext>
            </a:extLst>
          </p:cNvPr>
          <p:cNvSpPr txBox="1"/>
          <p:nvPr/>
        </p:nvSpPr>
        <p:spPr>
          <a:xfrm>
            <a:off x="8467007" y="6396335"/>
            <a:ext cx="2175593" cy="461665"/>
          </a:xfrm>
          <a:prstGeom prst="rect">
            <a:avLst/>
          </a:prstGeom>
          <a:noFill/>
        </p:spPr>
        <p:txBody>
          <a:bodyPr wrap="square" rtlCol="0">
            <a:spAutoFit/>
          </a:bodyPr>
          <a:lstStyle/>
          <a:p>
            <a:r>
              <a:rPr lang="en-US" sz="2400" dirty="0"/>
              <a:t>First tree death.</a:t>
            </a:r>
          </a:p>
        </p:txBody>
      </p:sp>
    </p:spTree>
    <p:extLst>
      <p:ext uri="{BB962C8B-B14F-4D97-AF65-F5344CB8AC3E}">
        <p14:creationId xmlns:p14="http://schemas.microsoft.com/office/powerpoint/2010/main" val="254782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A678BF-8427-4289-8AEA-55CEBDA34EC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Indices vs. Precipitation</a:t>
            </a:r>
          </a:p>
        </p:txBody>
      </p:sp>
      <p:pic>
        <p:nvPicPr>
          <p:cNvPr id="7" name="Content Placeholder 6">
            <a:extLst>
              <a:ext uri="{FF2B5EF4-FFF2-40B4-BE49-F238E27FC236}">
                <a16:creationId xmlns:a16="http://schemas.microsoft.com/office/drawing/2014/main" id="{9E79197E-FD66-448C-9C00-44E2BDFE5680}"/>
              </a:ext>
            </a:extLst>
          </p:cNvPr>
          <p:cNvPicPr>
            <a:picLocks noGrp="1" noChangeAspect="1"/>
          </p:cNvPicPr>
          <p:nvPr>
            <p:ph idx="1"/>
          </p:nvPr>
        </p:nvPicPr>
        <p:blipFill>
          <a:blip r:embed="rId3"/>
          <a:stretch>
            <a:fillRect/>
          </a:stretch>
        </p:blipFill>
        <p:spPr>
          <a:xfrm>
            <a:off x="1539194" y="1508349"/>
            <a:ext cx="9245600" cy="5237320"/>
          </a:xfrm>
          <a:prstGeom prst="rect">
            <a:avLst/>
          </a:prstGeom>
        </p:spPr>
      </p:pic>
    </p:spTree>
    <p:extLst>
      <p:ext uri="{BB962C8B-B14F-4D97-AF65-F5344CB8AC3E}">
        <p14:creationId xmlns:p14="http://schemas.microsoft.com/office/powerpoint/2010/main" val="3342385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483EA25-7D6A-4979-8DE1-06BF97D58091}"/>
              </a:ext>
            </a:extLst>
          </p:cNvPr>
          <p:cNvPicPr>
            <a:picLocks noGrp="1" noChangeAspect="1"/>
          </p:cNvPicPr>
          <p:nvPr>
            <p:ph idx="1"/>
          </p:nvPr>
        </p:nvPicPr>
        <p:blipFill>
          <a:blip r:embed="rId3"/>
          <a:stretch>
            <a:fillRect/>
          </a:stretch>
        </p:blipFill>
        <p:spPr>
          <a:xfrm>
            <a:off x="1357348" y="1520848"/>
            <a:ext cx="9477304" cy="523621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One Year Lag and Precipitation</a:t>
            </a:r>
          </a:p>
        </p:txBody>
      </p:sp>
    </p:spTree>
    <p:extLst>
      <p:ext uri="{BB962C8B-B14F-4D97-AF65-F5344CB8AC3E}">
        <p14:creationId xmlns:p14="http://schemas.microsoft.com/office/powerpoint/2010/main" val="1700075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CE359B-35A8-49AE-B09A-8DD1BFA597B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Indices vs. Temperature</a:t>
            </a:r>
          </a:p>
        </p:txBody>
      </p:sp>
      <p:pic>
        <p:nvPicPr>
          <p:cNvPr id="7" name="Content Placeholder 6">
            <a:extLst>
              <a:ext uri="{FF2B5EF4-FFF2-40B4-BE49-F238E27FC236}">
                <a16:creationId xmlns:a16="http://schemas.microsoft.com/office/drawing/2014/main" id="{630757C9-7A0A-41F2-BB8C-513B851C4C11}"/>
              </a:ext>
            </a:extLst>
          </p:cNvPr>
          <p:cNvPicPr>
            <a:picLocks noGrp="1" noChangeAspect="1"/>
          </p:cNvPicPr>
          <p:nvPr>
            <p:ph idx="1"/>
          </p:nvPr>
        </p:nvPicPr>
        <p:blipFill>
          <a:blip r:embed="rId3"/>
          <a:stretch>
            <a:fillRect/>
          </a:stretch>
        </p:blipFill>
        <p:spPr>
          <a:xfrm>
            <a:off x="1614199" y="1511972"/>
            <a:ext cx="9563051" cy="5193628"/>
          </a:xfrm>
          <a:prstGeom prst="rect">
            <a:avLst/>
          </a:prstGeom>
        </p:spPr>
      </p:pic>
    </p:spTree>
    <p:extLst>
      <p:ext uri="{BB962C8B-B14F-4D97-AF65-F5344CB8AC3E}">
        <p14:creationId xmlns:p14="http://schemas.microsoft.com/office/powerpoint/2010/main" val="2887896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407E989-CCD7-4648-B315-8DC14F3D29E0}"/>
              </a:ext>
            </a:extLst>
          </p:cNvPr>
          <p:cNvPicPr>
            <a:picLocks noGrp="1" noChangeAspect="1"/>
          </p:cNvPicPr>
          <p:nvPr>
            <p:ph idx="1"/>
          </p:nvPr>
        </p:nvPicPr>
        <p:blipFill>
          <a:blip r:embed="rId3"/>
          <a:stretch>
            <a:fillRect/>
          </a:stretch>
        </p:blipFill>
        <p:spPr>
          <a:xfrm>
            <a:off x="1563859" y="1396588"/>
            <a:ext cx="9183310" cy="5349279"/>
          </a:xfrm>
          <a:prstGeom prst="rect">
            <a:avLst/>
          </a:prstGeom>
        </p:spPr>
      </p:pic>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One Year Lag and Temperature</a:t>
            </a:r>
          </a:p>
        </p:txBody>
      </p:sp>
    </p:spTree>
    <p:extLst>
      <p:ext uri="{BB962C8B-B14F-4D97-AF65-F5344CB8AC3E}">
        <p14:creationId xmlns:p14="http://schemas.microsoft.com/office/powerpoint/2010/main" val="2673547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4F2EDE6-5080-4331-A7D8-7C59BEFA908D}"/>
              </a:ext>
            </a:extLst>
          </p:cNvPr>
          <p:cNvSpPr>
            <a:spLocks noGrp="1"/>
          </p:cNvSpPr>
          <p:nvPr>
            <p:ph type="title"/>
          </p:nvPr>
        </p:nvSpPr>
        <p:spPr>
          <a:xfrm>
            <a:off x="943277" y="712269"/>
            <a:ext cx="3370998" cy="5502264"/>
          </a:xfrm>
        </p:spPr>
        <p:txBody>
          <a:bodyPr>
            <a:normAutofit/>
          </a:bodyPr>
          <a:lstStyle/>
          <a:p>
            <a:r>
              <a:rPr lang="en-US">
                <a:solidFill>
                  <a:srgbClr val="FFFFFF"/>
                </a:solidFill>
              </a:rPr>
              <a:t>Conclusions</a:t>
            </a:r>
          </a:p>
        </p:txBody>
      </p:sp>
      <p:sp>
        <p:nvSpPr>
          <p:cNvPr id="3" name="Content Placeholder 2">
            <a:extLst>
              <a:ext uri="{FF2B5EF4-FFF2-40B4-BE49-F238E27FC236}">
                <a16:creationId xmlns:a16="http://schemas.microsoft.com/office/drawing/2014/main" id="{D7F9F753-24F1-412B-B73E-F258ED8436BC}"/>
              </a:ext>
            </a:extLst>
          </p:cNvPr>
          <p:cNvSpPr>
            <a:spLocks noGrp="1"/>
          </p:cNvSpPr>
          <p:nvPr>
            <p:ph idx="1"/>
          </p:nvPr>
        </p:nvSpPr>
        <p:spPr>
          <a:xfrm>
            <a:off x="5125720" y="2187204"/>
            <a:ext cx="6304280" cy="4347411"/>
          </a:xfrm>
        </p:spPr>
        <p:txBody>
          <a:bodyPr/>
          <a:lstStyle/>
          <a:p>
            <a:r>
              <a:rPr lang="en-US" sz="3200" dirty="0"/>
              <a:t>Tree ring widths decreased dramatically</a:t>
            </a:r>
          </a:p>
          <a:p>
            <a:pPr marL="0" indent="0">
              <a:buNone/>
            </a:pPr>
            <a:endParaRPr lang="en-US" sz="3200" dirty="0"/>
          </a:p>
          <a:p>
            <a:r>
              <a:rPr lang="en-US" sz="3200" dirty="0"/>
              <a:t>Trees died very young</a:t>
            </a:r>
          </a:p>
          <a:p>
            <a:pPr lvl="1"/>
            <a:endParaRPr lang="en-US" dirty="0"/>
          </a:p>
        </p:txBody>
      </p:sp>
    </p:spTree>
    <p:extLst>
      <p:ext uri="{BB962C8B-B14F-4D97-AF65-F5344CB8AC3E}">
        <p14:creationId xmlns:p14="http://schemas.microsoft.com/office/powerpoint/2010/main" val="353493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7412-4476-4BAF-8853-4800F46C111C}"/>
              </a:ext>
            </a:extLst>
          </p:cNvPr>
          <p:cNvSpPr>
            <a:spLocks noGrp="1"/>
          </p:cNvSpPr>
          <p:nvPr>
            <p:ph type="title"/>
          </p:nvPr>
        </p:nvSpPr>
        <p:spPr/>
        <p:txBody>
          <a:bodyPr/>
          <a:lstStyle/>
          <a:p>
            <a:r>
              <a:rPr lang="en-US" dirty="0"/>
              <a:t>Acknowledgements</a:t>
            </a:r>
          </a:p>
        </p:txBody>
      </p:sp>
      <p:pic>
        <p:nvPicPr>
          <p:cNvPr id="4" name="Content Placeholder 3">
            <a:extLst>
              <a:ext uri="{FF2B5EF4-FFF2-40B4-BE49-F238E27FC236}">
                <a16:creationId xmlns:a16="http://schemas.microsoft.com/office/drawing/2014/main" id="{AA724EF3-455E-40D5-B158-B7289B2F8102}"/>
              </a:ext>
            </a:extLst>
          </p:cNvPr>
          <p:cNvPicPr>
            <a:picLocks noGrp="1" noChangeAspect="1"/>
          </p:cNvPicPr>
          <p:nvPr>
            <p:ph idx="1"/>
          </p:nvPr>
        </p:nvPicPr>
        <p:blipFill>
          <a:blip r:embed="rId2"/>
          <a:stretch>
            <a:fillRect/>
          </a:stretch>
        </p:blipFill>
        <p:spPr>
          <a:xfrm>
            <a:off x="4250326" y="4740713"/>
            <a:ext cx="2688569" cy="938865"/>
          </a:xfrm>
          <a:prstGeom prst="rect">
            <a:avLst/>
          </a:prstGeom>
        </p:spPr>
      </p:pic>
      <p:pic>
        <p:nvPicPr>
          <p:cNvPr id="6" name="Picture 5">
            <a:extLst>
              <a:ext uri="{FF2B5EF4-FFF2-40B4-BE49-F238E27FC236}">
                <a16:creationId xmlns:a16="http://schemas.microsoft.com/office/drawing/2014/main" id="{2E471ECB-04B0-4760-BEEA-D488F1A11E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04"/>
          <a:stretch/>
        </p:blipFill>
        <p:spPr bwMode="auto">
          <a:xfrm>
            <a:off x="8395748" y="3429000"/>
            <a:ext cx="1653017" cy="1217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BC82FA71-D083-497F-A974-3A1745F32BE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08000" y="3190865"/>
            <a:ext cx="1828800" cy="1336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34491CA7-E8E0-4884-A09D-81E1A02901A6}"/>
              </a:ext>
            </a:extLst>
          </p:cNvPr>
          <p:cNvSpPr/>
          <p:nvPr/>
        </p:nvSpPr>
        <p:spPr>
          <a:xfrm>
            <a:off x="8130300" y="4771637"/>
            <a:ext cx="3836931" cy="1815882"/>
          </a:xfrm>
          <a:prstGeom prst="rect">
            <a:avLst/>
          </a:prstGeom>
        </p:spPr>
        <p:txBody>
          <a:bodyPr wrap="square">
            <a:spAutoFit/>
          </a:bodyPr>
          <a:lstStyle/>
          <a:p>
            <a:r>
              <a:rPr lang="en-US" sz="1600" dirty="0">
                <a:latin typeface="Times New Roman" pitchFamily="18" charset="0"/>
                <a:cs typeface="Times New Roman" pitchFamily="18" charset="0"/>
              </a:rPr>
              <a:t>Financial support was provided through the Delaware </a:t>
            </a:r>
            <a:r>
              <a:rPr lang="en-US" sz="1600" dirty="0" err="1">
                <a:latin typeface="Times New Roman" pitchFamily="18" charset="0"/>
                <a:cs typeface="Times New Roman" pitchFamily="18" charset="0"/>
              </a:rPr>
              <a:t>EPSCoR</a:t>
            </a:r>
            <a:r>
              <a:rPr lang="en-US" sz="1600" dirty="0">
                <a:latin typeface="Times New Roman" pitchFamily="18" charset="0"/>
                <a:cs typeface="Times New Roman" pitchFamily="18" charset="0"/>
              </a:rPr>
              <a:t> (Experimental Project to Stimulate Competitive Research) program funded by the National Science Foundation and the State of Delaware DEDO (Delaware Economic Development Office) program under grant number IIA EPS-1301765.</a:t>
            </a:r>
          </a:p>
        </p:txBody>
      </p:sp>
      <p:sp>
        <p:nvSpPr>
          <p:cNvPr id="9" name="Rectangle 8">
            <a:extLst>
              <a:ext uri="{FF2B5EF4-FFF2-40B4-BE49-F238E27FC236}">
                <a16:creationId xmlns:a16="http://schemas.microsoft.com/office/drawing/2014/main" id="{61ABCFF0-6540-400D-AF2F-923B0DB0B9DC}"/>
              </a:ext>
            </a:extLst>
          </p:cNvPr>
          <p:cNvSpPr/>
          <p:nvPr/>
        </p:nvSpPr>
        <p:spPr>
          <a:xfrm>
            <a:off x="224769" y="4777174"/>
            <a:ext cx="2985791" cy="1815882"/>
          </a:xfrm>
          <a:prstGeom prst="rect">
            <a:avLst/>
          </a:prstGeom>
        </p:spPr>
        <p:txBody>
          <a:bodyPr wrap="square">
            <a:spAutoFit/>
          </a:bodyPr>
          <a:lstStyle/>
          <a:p>
            <a:r>
              <a:rPr lang="en-US" sz="1600" dirty="0">
                <a:latin typeface="Times New Roman" pitchFamily="18" charset="0"/>
                <a:cs typeface="Times New Roman" pitchFamily="18" charset="0"/>
              </a:rPr>
              <a:t>Financial support was provided through the NASA DESGC (Delaware Space Grant Consortium) program funded by the National Aeronautics and Space Administration under grant number NNX15AI19H. </a:t>
            </a:r>
          </a:p>
        </p:txBody>
      </p:sp>
      <p:sp>
        <p:nvSpPr>
          <p:cNvPr id="10" name="TextBox 9">
            <a:extLst>
              <a:ext uri="{FF2B5EF4-FFF2-40B4-BE49-F238E27FC236}">
                <a16:creationId xmlns:a16="http://schemas.microsoft.com/office/drawing/2014/main" id="{1738551F-4FBF-497B-B6CB-82764A8B8E30}"/>
              </a:ext>
            </a:extLst>
          </p:cNvPr>
          <p:cNvSpPr txBox="1"/>
          <p:nvPr/>
        </p:nvSpPr>
        <p:spPr>
          <a:xfrm>
            <a:off x="838200" y="1655622"/>
            <a:ext cx="10347960" cy="646331"/>
          </a:xfrm>
          <a:prstGeom prst="rect">
            <a:avLst/>
          </a:prstGeom>
          <a:noFill/>
        </p:spPr>
        <p:txBody>
          <a:bodyPr wrap="square" rtlCol="0">
            <a:spAutoFit/>
          </a:bodyPr>
          <a:lstStyle/>
          <a:p>
            <a:r>
              <a:rPr lang="en-US" dirty="0"/>
              <a:t>Dr. Stephanie </a:t>
            </a:r>
            <a:r>
              <a:rPr lang="en-US" dirty="0" err="1"/>
              <a:t>Stotts</a:t>
            </a:r>
            <a:r>
              <a:rPr lang="en-US" dirty="0"/>
              <a:t>, Kassie Rodriguez, Michael Skivers, William McAvoy, Michael </a:t>
            </a:r>
            <a:r>
              <a:rPr lang="en-US" dirty="0" err="1"/>
              <a:t>Mensinger</a:t>
            </a:r>
            <a:r>
              <a:rPr lang="en-US" dirty="0"/>
              <a:t>, Henri </a:t>
            </a:r>
            <a:r>
              <a:rPr lang="en-US" dirty="0" err="1"/>
              <a:t>Grissino</a:t>
            </a:r>
            <a:r>
              <a:rPr lang="en-US" dirty="0"/>
              <a:t>-Mayer, Timothy Block, Dr. William </a:t>
            </a:r>
            <a:r>
              <a:rPr lang="en-US" dirty="0" err="1"/>
              <a:t>Kroen</a:t>
            </a:r>
            <a:r>
              <a:rPr lang="en-US" dirty="0"/>
              <a:t>, </a:t>
            </a:r>
            <a:r>
              <a:rPr lang="en-US" dirty="0" err="1"/>
              <a:t>Kathlene</a:t>
            </a:r>
            <a:r>
              <a:rPr lang="en-US" dirty="0"/>
              <a:t> Curran, Del-Homes, Wesley College </a:t>
            </a:r>
          </a:p>
        </p:txBody>
      </p:sp>
      <p:pic>
        <p:nvPicPr>
          <p:cNvPr id="11" name="Picture 10" descr="http://www.nonewarkpowerplant.org/wp-content/uploads/2014/06/dedo-300x165.jpg">
            <a:extLst>
              <a:ext uri="{FF2B5EF4-FFF2-40B4-BE49-F238E27FC236}">
                <a16:creationId xmlns:a16="http://schemas.microsoft.com/office/drawing/2014/main" id="{4DCEDFC2-2F3B-4A13-8100-6A17E4A384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2651" y="3815350"/>
            <a:ext cx="1271349" cy="83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474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C78F-B343-4EF7-B577-98DE19A18B63}"/>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94EF0104-D37A-46B1-857A-F2CBE2C73C65}"/>
              </a:ext>
            </a:extLst>
          </p:cNvPr>
          <p:cNvSpPr>
            <a:spLocks noGrp="1"/>
          </p:cNvSpPr>
          <p:nvPr>
            <p:ph idx="1"/>
          </p:nvPr>
        </p:nvSpPr>
        <p:spPr/>
        <p:txBody>
          <a:bodyPr/>
          <a:lstStyle/>
          <a:p>
            <a:r>
              <a:rPr lang="en-US" dirty="0"/>
              <a:t>1.7 mm/year average global sea level rise </a:t>
            </a:r>
            <a:endParaRPr lang="en-US" sz="1800" dirty="0"/>
          </a:p>
          <a:p>
            <a:r>
              <a:rPr lang="en-US" dirty="0"/>
              <a:t>3.35 mm/year average Delaware sea level rise</a:t>
            </a:r>
            <a:endParaRPr lang="en-US" sz="1800" dirty="0"/>
          </a:p>
          <a:p>
            <a:pPr lvl="1"/>
            <a:r>
              <a:rPr lang="en-US" dirty="0"/>
              <a:t>Subsidence</a:t>
            </a:r>
          </a:p>
          <a:p>
            <a:pPr lvl="1"/>
            <a:r>
              <a:rPr lang="en-US" dirty="0"/>
              <a:t>Sea level rise</a:t>
            </a:r>
          </a:p>
          <a:p>
            <a:r>
              <a:rPr lang="en-US" dirty="0"/>
              <a:t>By 2100, 8 to 11% of DE land will be submerged</a:t>
            </a:r>
          </a:p>
          <a:p>
            <a:r>
              <a:rPr lang="en-US" dirty="0"/>
              <a:t> Delaware freshwater wetlands include 11,000 acres </a:t>
            </a:r>
          </a:p>
          <a:p>
            <a:pPr lvl="1"/>
            <a:r>
              <a:rPr lang="en-US" dirty="0"/>
              <a:t>84 to 98% predicted to be inundated by 2100</a:t>
            </a:r>
          </a:p>
          <a:p>
            <a:endParaRPr lang="en-US" dirty="0"/>
          </a:p>
        </p:txBody>
      </p:sp>
    </p:spTree>
    <p:extLst>
      <p:ext uri="{BB962C8B-B14F-4D97-AF65-F5344CB8AC3E}">
        <p14:creationId xmlns:p14="http://schemas.microsoft.com/office/powerpoint/2010/main" val="3825966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6075A9-A810-44D3-8BFA-3F54364A3E58}"/>
              </a:ext>
            </a:extLst>
          </p:cNvPr>
          <p:cNvPicPr>
            <a:picLocks noChangeAspect="1"/>
          </p:cNvPicPr>
          <p:nvPr/>
        </p:nvPicPr>
        <p:blipFill rotWithShape="1">
          <a:blip r:embed="rId3"/>
          <a:srcRect r="9875"/>
          <a:stretch/>
        </p:blipFill>
        <p:spPr>
          <a:xfrm>
            <a:off x="6907479" y="10"/>
            <a:ext cx="4635591" cy="6857990"/>
          </a:xfrm>
          <a:prstGeom prst="rect">
            <a:avLst/>
          </a:prstGeom>
          <a:effectLst/>
        </p:spPr>
      </p:pic>
      <p:sp>
        <p:nvSpPr>
          <p:cNvPr id="2" name="Title 1">
            <a:extLst>
              <a:ext uri="{FF2B5EF4-FFF2-40B4-BE49-F238E27FC236}">
                <a16:creationId xmlns:a16="http://schemas.microsoft.com/office/drawing/2014/main" id="{0EB652E0-EFAC-4231-ADC1-26F602D182EC}"/>
              </a:ext>
            </a:extLst>
          </p:cNvPr>
          <p:cNvSpPr>
            <a:spLocks noGrp="1"/>
          </p:cNvSpPr>
          <p:nvPr>
            <p:ph type="title"/>
          </p:nvPr>
        </p:nvSpPr>
        <p:spPr>
          <a:xfrm>
            <a:off x="648929" y="629266"/>
            <a:ext cx="6586491" cy="1676603"/>
          </a:xfrm>
        </p:spPr>
        <p:txBody>
          <a:bodyPr>
            <a:normAutofit/>
          </a:bodyPr>
          <a:lstStyle/>
          <a:p>
            <a:r>
              <a:rPr lang="en-US" dirty="0"/>
              <a:t>Importance</a:t>
            </a:r>
          </a:p>
        </p:txBody>
      </p:sp>
      <p:sp>
        <p:nvSpPr>
          <p:cNvPr id="3" name="Content Placeholder 2">
            <a:extLst>
              <a:ext uri="{FF2B5EF4-FFF2-40B4-BE49-F238E27FC236}">
                <a16:creationId xmlns:a16="http://schemas.microsoft.com/office/drawing/2014/main" id="{C308D0E3-D932-4961-BE85-B1EAED1300EF}"/>
              </a:ext>
            </a:extLst>
          </p:cNvPr>
          <p:cNvSpPr>
            <a:spLocks noGrp="1"/>
          </p:cNvSpPr>
          <p:nvPr>
            <p:ph idx="1"/>
          </p:nvPr>
        </p:nvSpPr>
        <p:spPr>
          <a:xfrm>
            <a:off x="320990" y="2252815"/>
            <a:ext cx="6586489" cy="3785419"/>
          </a:xfrm>
        </p:spPr>
        <p:txBody>
          <a:bodyPr>
            <a:normAutofit/>
          </a:bodyPr>
          <a:lstStyle/>
          <a:p>
            <a:r>
              <a:rPr lang="en-US" dirty="0"/>
              <a:t>Why are wetlands important?</a:t>
            </a:r>
          </a:p>
          <a:p>
            <a:pPr lvl="1"/>
            <a:r>
              <a:rPr lang="en-US" sz="2800" dirty="0"/>
              <a:t>Habitat</a:t>
            </a:r>
          </a:p>
          <a:p>
            <a:pPr lvl="1"/>
            <a:r>
              <a:rPr lang="en-US" sz="2800" dirty="0"/>
              <a:t>Natural disasters</a:t>
            </a:r>
          </a:p>
          <a:p>
            <a:r>
              <a:rPr lang="en-US" dirty="0"/>
              <a:t>Why are Atlantic white cedars important?</a:t>
            </a:r>
          </a:p>
          <a:p>
            <a:pPr lvl="1"/>
            <a:r>
              <a:rPr lang="en-US" sz="2800" dirty="0"/>
              <a:t>Wood features</a:t>
            </a:r>
          </a:p>
          <a:p>
            <a:pPr lvl="2"/>
            <a:r>
              <a:rPr lang="en-US" sz="2800" dirty="0"/>
              <a:t>Outdoor furniture</a:t>
            </a:r>
          </a:p>
          <a:p>
            <a:pPr lvl="2"/>
            <a:r>
              <a:rPr lang="en-US" sz="2800" dirty="0"/>
              <a:t>Shingles</a:t>
            </a:r>
          </a:p>
          <a:p>
            <a:pPr lvl="1"/>
            <a:endParaRPr lang="en-US" dirty="0"/>
          </a:p>
        </p:txBody>
      </p:sp>
    </p:spTree>
    <p:extLst>
      <p:ext uri="{BB962C8B-B14F-4D97-AF65-F5344CB8AC3E}">
        <p14:creationId xmlns:p14="http://schemas.microsoft.com/office/powerpoint/2010/main" val="272083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 y="408431"/>
            <a:ext cx="10515600" cy="1325563"/>
          </a:xfrm>
        </p:spPr>
        <p:txBody>
          <a:bodyPr/>
          <a:lstStyle/>
          <a:p>
            <a:r>
              <a:rPr lang="en-US" dirty="0"/>
              <a:t>Study Site and History</a:t>
            </a:r>
          </a:p>
        </p:txBody>
      </p:sp>
      <p:sp>
        <p:nvSpPr>
          <p:cNvPr id="8" name="TextBox 7"/>
          <p:cNvSpPr txBox="1"/>
          <p:nvPr/>
        </p:nvSpPr>
        <p:spPr>
          <a:xfrm>
            <a:off x="838200" y="2174697"/>
            <a:ext cx="4177364" cy="184665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 Jones River, near Dover Delaware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Dredged/Straightened 1930s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Natural Simulation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Content Placeholder 4"/>
          <p:cNvPicPr>
            <a:picLocks noGrp="1" noChangeAspect="1"/>
          </p:cNvPicPr>
          <p:nvPr>
            <p:ph idx="1"/>
          </p:nvPr>
        </p:nvPicPr>
        <p:blipFill rotWithShape="1">
          <a:blip r:embed="rId3"/>
          <a:srcRect b="906"/>
          <a:stretch/>
        </p:blipFill>
        <p:spPr>
          <a:xfrm>
            <a:off x="6096000" y="102179"/>
            <a:ext cx="4853324" cy="6679621"/>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9392616" y="3855635"/>
              <a:ext cx="419400" cy="281880"/>
            </p14:xfrm>
          </p:contentPart>
        </mc:Choice>
        <mc:Fallback xmlns="">
          <p:pic>
            <p:nvPicPr>
              <p:cNvPr id="7" name="Ink 6"/>
              <p:cNvPicPr/>
              <p:nvPr/>
            </p:nvPicPr>
            <p:blipFill>
              <a:blip r:embed="rId5"/>
              <a:stretch>
                <a:fillRect/>
              </a:stretch>
            </p:blipFill>
            <p:spPr>
              <a:xfrm>
                <a:off x="9386496" y="3849515"/>
                <a:ext cx="43092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p14:cNvContentPartPr/>
              <p14:nvPr/>
            </p14:nvContentPartPr>
            <p14:xfrm>
              <a:off x="6661102" y="1486916"/>
              <a:ext cx="610080" cy="686880"/>
            </p14:xfrm>
          </p:contentPart>
        </mc:Choice>
        <mc:Fallback xmlns="">
          <p:pic>
            <p:nvPicPr>
              <p:cNvPr id="18" name="Ink 17"/>
              <p:cNvPicPr/>
              <p:nvPr/>
            </p:nvPicPr>
            <p:blipFill>
              <a:blip r:embed="rId7"/>
              <a:stretch>
                <a:fillRect/>
              </a:stretch>
            </p:blipFill>
            <p:spPr>
              <a:xfrm>
                <a:off x="6654983" y="1480796"/>
                <a:ext cx="621598" cy="698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5" name="Ink 24"/>
              <p14:cNvContentPartPr/>
              <p14:nvPr/>
            </p14:nvContentPartPr>
            <p14:xfrm>
              <a:off x="7179742" y="2408876"/>
              <a:ext cx="2077034" cy="1462239"/>
            </p14:xfrm>
          </p:contentPart>
        </mc:Choice>
        <mc:Fallback xmlns="">
          <p:pic>
            <p:nvPicPr>
              <p:cNvPr id="25" name="Ink 24"/>
              <p:cNvPicPr/>
              <p:nvPr/>
            </p:nvPicPr>
            <p:blipFill>
              <a:blip r:embed="rId9"/>
              <a:stretch>
                <a:fillRect/>
              </a:stretch>
            </p:blipFill>
            <p:spPr>
              <a:xfrm>
                <a:off x="7173622" y="2402755"/>
                <a:ext cx="2088553" cy="147376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Ink 28"/>
              <p14:cNvContentPartPr/>
              <p14:nvPr/>
            </p14:nvContentPartPr>
            <p14:xfrm>
              <a:off x="9671976" y="4198715"/>
              <a:ext cx="817920" cy="294840"/>
            </p14:xfrm>
          </p:contentPart>
        </mc:Choice>
        <mc:Fallback xmlns="">
          <p:pic>
            <p:nvPicPr>
              <p:cNvPr id="29" name="Ink 28"/>
              <p:cNvPicPr/>
              <p:nvPr/>
            </p:nvPicPr>
            <p:blipFill>
              <a:blip r:embed="rId11"/>
              <a:stretch>
                <a:fillRect/>
              </a:stretch>
            </p:blipFill>
            <p:spPr>
              <a:xfrm>
                <a:off x="9665856" y="4192595"/>
                <a:ext cx="82944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0" name="Ink 29"/>
              <p14:cNvContentPartPr/>
              <p14:nvPr/>
            </p14:nvContentPartPr>
            <p14:xfrm>
              <a:off x="9385180" y="6137960"/>
              <a:ext cx="347280" cy="30240"/>
            </p14:xfrm>
          </p:contentPart>
        </mc:Choice>
        <mc:Fallback xmlns="">
          <p:pic>
            <p:nvPicPr>
              <p:cNvPr id="30" name="Ink 29"/>
              <p:cNvPicPr/>
              <p:nvPr/>
            </p:nvPicPr>
            <p:blipFill>
              <a:blip r:embed="rId13"/>
              <a:stretch>
                <a:fillRect/>
              </a:stretch>
            </p:blipFill>
            <p:spPr>
              <a:xfrm>
                <a:off x="9379056" y="6131840"/>
                <a:ext cx="358808" cy="41760"/>
              </a:xfrm>
              <a:prstGeom prst="rect">
                <a:avLst/>
              </a:prstGeom>
            </p:spPr>
          </p:pic>
        </mc:Fallback>
      </mc:AlternateContent>
    </p:spTree>
    <p:extLst>
      <p:ext uri="{BB962C8B-B14F-4D97-AF65-F5344CB8AC3E}">
        <p14:creationId xmlns:p14="http://schemas.microsoft.com/office/powerpoint/2010/main" val="1757520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7C1614-7747-48A1-AA7C-6477154F2CC0}"/>
              </a:ext>
            </a:extLst>
          </p:cNvPr>
          <p:cNvPicPr>
            <a:picLocks noChangeAspect="1"/>
          </p:cNvPicPr>
          <p:nvPr/>
        </p:nvPicPr>
        <p:blipFill rotWithShape="1">
          <a:blip r:embed="rId3"/>
          <a:srcRect l="7814" r="23051" b="-1"/>
          <a:stretch/>
        </p:blipFill>
        <p:spPr>
          <a:xfrm>
            <a:off x="6141721" y="321732"/>
            <a:ext cx="5728547" cy="6214533"/>
          </a:xfrm>
          <a:prstGeom prst="rect">
            <a:avLst/>
          </a:prstGeom>
        </p:spPr>
      </p:pic>
      <p:pic>
        <p:nvPicPr>
          <p:cNvPr id="2" name="Picture 1">
            <a:extLst>
              <a:ext uri="{FF2B5EF4-FFF2-40B4-BE49-F238E27FC236}">
                <a16:creationId xmlns:a16="http://schemas.microsoft.com/office/drawing/2014/main" id="{7D665688-066A-4E4C-B8B9-EAC6DFBEACB6}"/>
              </a:ext>
            </a:extLst>
          </p:cNvPr>
          <p:cNvPicPr>
            <a:picLocks noChangeAspect="1"/>
          </p:cNvPicPr>
          <p:nvPr/>
        </p:nvPicPr>
        <p:blipFill rotWithShape="1">
          <a:blip r:embed="rId4"/>
          <a:srcRect t="11044"/>
          <a:stretch/>
        </p:blipFill>
        <p:spPr>
          <a:xfrm>
            <a:off x="321731" y="321732"/>
            <a:ext cx="5728548" cy="6214533"/>
          </a:xfrm>
          <a:prstGeom prst="rect">
            <a:avLst/>
          </a:prstGeom>
        </p:spPr>
      </p:pic>
      <p:sp>
        <p:nvSpPr>
          <p:cNvPr id="3" name="TextBox 2">
            <a:extLst>
              <a:ext uri="{FF2B5EF4-FFF2-40B4-BE49-F238E27FC236}">
                <a16:creationId xmlns:a16="http://schemas.microsoft.com/office/drawing/2014/main" id="{91EF8736-69CF-44E4-99E7-3D46CDD8E55B}"/>
              </a:ext>
            </a:extLst>
          </p:cNvPr>
          <p:cNvSpPr txBox="1"/>
          <p:nvPr/>
        </p:nvSpPr>
        <p:spPr>
          <a:xfrm>
            <a:off x="6333892" y="6536266"/>
            <a:ext cx="5728547" cy="338554"/>
          </a:xfrm>
          <a:prstGeom prst="rect">
            <a:avLst/>
          </a:prstGeom>
          <a:noFill/>
        </p:spPr>
        <p:txBody>
          <a:bodyPr wrap="square" rtlCol="0">
            <a:spAutoFit/>
          </a:bodyPr>
          <a:lstStyle/>
          <a:p>
            <a:r>
              <a:rPr lang="en-US" sz="800" dirty="0"/>
              <a:t>https://upload.wikimedia.org/wikipedia/commons/8/8e/2013-05-10_13_55_05_Atlantic_White_Cedar_swamp_along_the_Mount_Misery_Trail_in_Brendan_T._Byrne_State_Forest.JPG</a:t>
            </a:r>
          </a:p>
        </p:txBody>
      </p:sp>
    </p:spTree>
    <p:extLst>
      <p:ext uri="{BB962C8B-B14F-4D97-AF65-F5344CB8AC3E}">
        <p14:creationId xmlns:p14="http://schemas.microsoft.com/office/powerpoint/2010/main" val="174955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648929" y="629266"/>
            <a:ext cx="3667039" cy="1676603"/>
          </a:xfrm>
        </p:spPr>
        <p:txBody>
          <a:bodyPr>
            <a:normAutofit/>
          </a:bodyPr>
          <a:lstStyle/>
          <a:p>
            <a:r>
              <a:rPr lang="en-US" sz="4000" dirty="0">
                <a:solidFill>
                  <a:schemeClr val="bg1"/>
                </a:solidFill>
              </a:rPr>
              <a:t>Field Methods</a:t>
            </a:r>
          </a:p>
        </p:txBody>
      </p:sp>
      <p:sp>
        <p:nvSpPr>
          <p:cNvPr id="3" name="Content Placeholder 2"/>
          <p:cNvSpPr>
            <a:spLocks noGrp="1"/>
          </p:cNvSpPr>
          <p:nvPr>
            <p:ph idx="1"/>
          </p:nvPr>
        </p:nvSpPr>
        <p:spPr>
          <a:xfrm>
            <a:off x="648931" y="2438401"/>
            <a:ext cx="3667036" cy="3779520"/>
          </a:xfrm>
        </p:spPr>
        <p:txBody>
          <a:bodyPr>
            <a:normAutofit/>
          </a:bodyPr>
          <a:lstStyle/>
          <a:p>
            <a:r>
              <a:rPr lang="en-US" sz="2400" dirty="0">
                <a:solidFill>
                  <a:schemeClr val="bg1"/>
                </a:solidFill>
              </a:rPr>
              <a:t>Collected cross sections from 10 snags</a:t>
            </a:r>
          </a:p>
          <a:p>
            <a:r>
              <a:rPr lang="en-US" sz="2400" dirty="0">
                <a:solidFill>
                  <a:schemeClr val="bg1"/>
                </a:solidFill>
              </a:rPr>
              <a:t>Dried cross sections</a:t>
            </a:r>
          </a:p>
          <a:p>
            <a:r>
              <a:rPr lang="en-US" sz="2400" dirty="0">
                <a:solidFill>
                  <a:schemeClr val="bg1"/>
                </a:solidFill>
              </a:rPr>
              <a:t>Immobilized cross sections </a:t>
            </a:r>
          </a:p>
          <a:p>
            <a:r>
              <a:rPr lang="en-US" sz="2400" dirty="0">
                <a:solidFill>
                  <a:schemeClr val="bg1"/>
                </a:solidFill>
              </a:rPr>
              <a:t>Planed and sanded cross sections</a:t>
            </a:r>
          </a:p>
          <a:p>
            <a:pPr marL="0" indent="0">
              <a:buNone/>
            </a:pPr>
            <a:endParaRPr lang="en-US" sz="1800" dirty="0">
              <a:solidFill>
                <a:schemeClr val="bg1"/>
              </a:solidFill>
            </a:endParaRPr>
          </a:p>
        </p:txBody>
      </p:sp>
      <p:pic>
        <p:nvPicPr>
          <p:cNvPr id="5" name="Picture 4">
            <a:extLst>
              <a:ext uri="{FF2B5EF4-FFF2-40B4-BE49-F238E27FC236}">
                <a16:creationId xmlns:a16="http://schemas.microsoft.com/office/drawing/2014/main" id="{7C7F9949-1433-4D96-9D58-2B8121784CBA}"/>
              </a:ext>
            </a:extLst>
          </p:cNvPr>
          <p:cNvPicPr>
            <a:picLocks noChangeAspect="1"/>
          </p:cNvPicPr>
          <p:nvPr/>
        </p:nvPicPr>
        <p:blipFill rotWithShape="1">
          <a:blip r:embed="rId3"/>
          <a:srcRect b="31407"/>
          <a:stretch/>
        </p:blipFill>
        <p:spPr>
          <a:xfrm>
            <a:off x="5660707" y="60960"/>
            <a:ext cx="5523986" cy="6736080"/>
          </a:xfrm>
          <a:prstGeom prst="rect">
            <a:avLst/>
          </a:prstGeom>
        </p:spPr>
      </p:pic>
    </p:spTree>
    <p:extLst>
      <p:ext uri="{BB962C8B-B14F-4D97-AF65-F5344CB8AC3E}">
        <p14:creationId xmlns:p14="http://schemas.microsoft.com/office/powerpoint/2010/main" val="2041577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648929" y="629266"/>
            <a:ext cx="3667039" cy="1676603"/>
          </a:xfrm>
        </p:spPr>
        <p:txBody>
          <a:bodyPr>
            <a:normAutofit/>
          </a:bodyPr>
          <a:lstStyle/>
          <a:p>
            <a:r>
              <a:rPr lang="en-US" sz="4000" dirty="0">
                <a:solidFill>
                  <a:schemeClr val="bg1"/>
                </a:solidFill>
              </a:rPr>
              <a:t>Field Methods Part 2</a:t>
            </a:r>
          </a:p>
        </p:txBody>
      </p:sp>
      <p:sp>
        <p:nvSpPr>
          <p:cNvPr id="3" name="Content Placeholder 2"/>
          <p:cNvSpPr>
            <a:spLocks noGrp="1"/>
          </p:cNvSpPr>
          <p:nvPr>
            <p:ph idx="1"/>
          </p:nvPr>
        </p:nvSpPr>
        <p:spPr>
          <a:xfrm>
            <a:off x="648931" y="2438401"/>
            <a:ext cx="3667036" cy="3779520"/>
          </a:xfrm>
        </p:spPr>
        <p:txBody>
          <a:bodyPr>
            <a:normAutofit/>
          </a:bodyPr>
          <a:lstStyle/>
          <a:p>
            <a:r>
              <a:rPr lang="en-US" sz="2400" dirty="0">
                <a:solidFill>
                  <a:schemeClr val="bg1"/>
                </a:solidFill>
              </a:rPr>
              <a:t>Collected cores from 13 alive Atlantic white cedars along the St. Jones River</a:t>
            </a:r>
          </a:p>
          <a:p>
            <a:r>
              <a:rPr lang="en-US" sz="2400" dirty="0">
                <a:solidFill>
                  <a:schemeClr val="bg1"/>
                </a:solidFill>
              </a:rPr>
              <a:t>Dried cores</a:t>
            </a:r>
          </a:p>
          <a:p>
            <a:r>
              <a:rPr lang="en-US" sz="2400" dirty="0">
                <a:solidFill>
                  <a:schemeClr val="bg1"/>
                </a:solidFill>
              </a:rPr>
              <a:t>Mounted cores</a:t>
            </a:r>
          </a:p>
          <a:p>
            <a:r>
              <a:rPr lang="en-US" sz="2400" dirty="0">
                <a:solidFill>
                  <a:schemeClr val="bg1"/>
                </a:solidFill>
              </a:rPr>
              <a:t>Sanded down cores</a:t>
            </a:r>
          </a:p>
          <a:p>
            <a:pPr marL="0" indent="0">
              <a:buNone/>
            </a:pPr>
            <a:endParaRPr lang="en-US" sz="1800" dirty="0">
              <a:solidFill>
                <a:schemeClr val="bg1"/>
              </a:solidFill>
            </a:endParaRPr>
          </a:p>
        </p:txBody>
      </p:sp>
      <p:pic>
        <p:nvPicPr>
          <p:cNvPr id="5" name="Picture 4">
            <a:extLst>
              <a:ext uri="{FF2B5EF4-FFF2-40B4-BE49-F238E27FC236}">
                <a16:creationId xmlns:a16="http://schemas.microsoft.com/office/drawing/2014/main" id="{20B04670-5790-4582-BA84-563B6E67A935}"/>
              </a:ext>
            </a:extLst>
          </p:cNvPr>
          <p:cNvPicPr>
            <a:picLocks noChangeAspect="1"/>
          </p:cNvPicPr>
          <p:nvPr/>
        </p:nvPicPr>
        <p:blipFill rotWithShape="1">
          <a:blip r:embed="rId3"/>
          <a:srcRect l="535" t="717" r="1011"/>
          <a:stretch/>
        </p:blipFill>
        <p:spPr>
          <a:xfrm>
            <a:off x="6217921" y="284479"/>
            <a:ext cx="4775200" cy="6334759"/>
          </a:xfrm>
          <a:prstGeom prst="rect">
            <a:avLst/>
          </a:prstGeom>
        </p:spPr>
      </p:pic>
      <p:sp>
        <p:nvSpPr>
          <p:cNvPr id="4" name="Isosceles Triangle 3">
            <a:extLst>
              <a:ext uri="{FF2B5EF4-FFF2-40B4-BE49-F238E27FC236}">
                <a16:creationId xmlns:a16="http://schemas.microsoft.com/office/drawing/2014/main" id="{B82554AC-F795-4B8B-BA91-A411355026CF}"/>
              </a:ext>
            </a:extLst>
          </p:cNvPr>
          <p:cNvSpPr/>
          <p:nvPr/>
        </p:nvSpPr>
        <p:spPr>
          <a:xfrm>
            <a:off x="9054790" y="1750741"/>
            <a:ext cx="189571" cy="267630"/>
          </a:xfrm>
          <a:prstGeom prst="triangle">
            <a:avLst/>
          </a:prstGeom>
          <a:solidFill>
            <a:srgbClr val="CF4B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94CD7B3-01E9-4385-8DA7-66D2ACD164D0}"/>
              </a:ext>
            </a:extLst>
          </p:cNvPr>
          <p:cNvSpPr/>
          <p:nvPr/>
        </p:nvSpPr>
        <p:spPr>
          <a:xfrm>
            <a:off x="10281424" y="1467567"/>
            <a:ext cx="178420" cy="149360"/>
          </a:xfrm>
          <a:prstGeom prst="ellipse">
            <a:avLst/>
          </a:prstGeom>
          <a:solidFill>
            <a:srgbClr val="5DE2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a:extLst>
              <a:ext uri="{FF2B5EF4-FFF2-40B4-BE49-F238E27FC236}">
                <a16:creationId xmlns:a16="http://schemas.microsoft.com/office/drawing/2014/main" id="{FAA60C2E-E649-41E4-829C-420DA0C0B2C1}"/>
              </a:ext>
            </a:extLst>
          </p:cNvPr>
          <p:cNvSpPr/>
          <p:nvPr/>
        </p:nvSpPr>
        <p:spPr>
          <a:xfrm>
            <a:off x="6991815" y="2631688"/>
            <a:ext cx="200722" cy="178419"/>
          </a:xfrm>
          <a:prstGeom prst="pent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6F23C9AF-8EED-4D24-8E8E-116F2936D092}"/>
              </a:ext>
            </a:extLst>
          </p:cNvPr>
          <p:cNvSpPr/>
          <p:nvPr/>
        </p:nvSpPr>
        <p:spPr>
          <a:xfrm>
            <a:off x="7478751" y="3349745"/>
            <a:ext cx="189571" cy="267630"/>
          </a:xfrm>
          <a:prstGeom prst="triangle">
            <a:avLst/>
          </a:prstGeom>
          <a:solidFill>
            <a:srgbClr val="CF4B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E5203E4-B41F-4101-9CD7-85C4575FB79E}"/>
              </a:ext>
            </a:extLst>
          </p:cNvPr>
          <p:cNvSpPr/>
          <p:nvPr/>
        </p:nvSpPr>
        <p:spPr>
          <a:xfrm>
            <a:off x="8209445" y="3256141"/>
            <a:ext cx="178420" cy="149360"/>
          </a:xfrm>
          <a:prstGeom prst="ellipse">
            <a:avLst/>
          </a:prstGeom>
          <a:solidFill>
            <a:srgbClr val="5DE2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 13">
            <a:extLst>
              <a:ext uri="{FF2B5EF4-FFF2-40B4-BE49-F238E27FC236}">
                <a16:creationId xmlns:a16="http://schemas.microsoft.com/office/drawing/2014/main" id="{3DABF62C-D4F2-4EBB-B245-1ABB5E8046B2}"/>
              </a:ext>
            </a:extLst>
          </p:cNvPr>
          <p:cNvSpPr/>
          <p:nvPr/>
        </p:nvSpPr>
        <p:spPr>
          <a:xfrm>
            <a:off x="8211593" y="432441"/>
            <a:ext cx="200722" cy="178419"/>
          </a:xfrm>
          <a:prstGeom prst="pent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38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83373-6B4C-40EF-B1A8-C4842A5522FA}"/>
              </a:ext>
            </a:extLst>
          </p:cNvPr>
          <p:cNvSpPr>
            <a:spLocks noGrp="1"/>
          </p:cNvSpPr>
          <p:nvPr>
            <p:ph type="title"/>
          </p:nvPr>
        </p:nvSpPr>
        <p:spPr/>
        <p:txBody>
          <a:bodyPr/>
          <a:lstStyle/>
          <a:p>
            <a:r>
              <a:rPr lang="en-US" dirty="0"/>
              <a:t>Lab Methods</a:t>
            </a:r>
          </a:p>
        </p:txBody>
      </p:sp>
      <p:sp>
        <p:nvSpPr>
          <p:cNvPr id="3" name="Content Placeholder 2">
            <a:extLst>
              <a:ext uri="{FF2B5EF4-FFF2-40B4-BE49-F238E27FC236}">
                <a16:creationId xmlns:a16="http://schemas.microsoft.com/office/drawing/2014/main" id="{309973A8-1A2C-4958-8736-104297013264}"/>
              </a:ext>
            </a:extLst>
          </p:cNvPr>
          <p:cNvSpPr>
            <a:spLocks noGrp="1"/>
          </p:cNvSpPr>
          <p:nvPr>
            <p:ph idx="1"/>
          </p:nvPr>
        </p:nvSpPr>
        <p:spPr/>
        <p:txBody>
          <a:bodyPr/>
          <a:lstStyle/>
          <a:p>
            <a:r>
              <a:rPr lang="en-US" dirty="0"/>
              <a:t>Skeleton plots</a:t>
            </a:r>
          </a:p>
          <a:p>
            <a:r>
              <a:rPr lang="en-US" dirty="0"/>
              <a:t>Linear encoder </a:t>
            </a:r>
          </a:p>
          <a:p>
            <a:r>
              <a:rPr lang="en-US" dirty="0"/>
              <a:t>COFECHA</a:t>
            </a:r>
          </a:p>
          <a:p>
            <a:r>
              <a:rPr lang="en-US" dirty="0"/>
              <a:t>ARSTAN</a:t>
            </a:r>
          </a:p>
          <a:p>
            <a:endParaRPr lang="en-US" dirty="0"/>
          </a:p>
        </p:txBody>
      </p:sp>
      <p:pic>
        <p:nvPicPr>
          <p:cNvPr id="4" name="Content Placeholder 3" descr="C:\Users\Olivia Gulledge\AppData\Local\Microsoft\Windows\INetCacheContent.Word\20170217_161546.jpg">
            <a:extLst>
              <a:ext uri="{FF2B5EF4-FFF2-40B4-BE49-F238E27FC236}">
                <a16:creationId xmlns:a16="http://schemas.microsoft.com/office/drawing/2014/main" id="{2E80E3D6-B1D9-42B9-8895-169884BB145C}"/>
              </a:ext>
            </a:extLst>
          </p:cNvPr>
          <p:cNvPicPr>
            <a:picLocks/>
          </p:cNvPicPr>
          <p:nvPr/>
        </p:nvPicPr>
        <p:blipFill rotWithShape="1">
          <a:blip r:embed="rId3" cstate="print">
            <a:extLst>
              <a:ext uri="{28A0092B-C50C-407E-A947-70E740481C1C}">
                <a14:useLocalDpi xmlns:a14="http://schemas.microsoft.com/office/drawing/2010/main" val="0"/>
              </a:ext>
            </a:extLst>
          </a:blip>
          <a:srcRect l="6304" t="45394" r="9402" b="26684"/>
          <a:stretch/>
        </p:blipFill>
        <p:spPr bwMode="auto">
          <a:xfrm>
            <a:off x="3743902" y="4463815"/>
            <a:ext cx="7897893" cy="1432875"/>
          </a:xfrm>
          <a:prstGeom prst="rect">
            <a:avLst/>
          </a:prstGeom>
          <a:noFill/>
          <a:ln>
            <a:noFill/>
          </a:ln>
          <a:extLst>
            <a:ext uri="{53640926-AAD7-44D8-BBD7-CCE9431645EC}">
              <a14:shadowObscured xmlns:a14="http://schemas.microsoft.com/office/drawing/2010/main"/>
            </a:ext>
          </a:extLst>
        </p:spPr>
      </p:pic>
      <p:pic>
        <p:nvPicPr>
          <p:cNvPr id="5" name="Picture 4" descr="C:\Users\Olivia Gulledge\AppData\Local\Microsoft\Windows\INetCacheContent.Word\20170217_161535.jpg">
            <a:extLst>
              <a:ext uri="{FF2B5EF4-FFF2-40B4-BE49-F238E27FC236}">
                <a16:creationId xmlns:a16="http://schemas.microsoft.com/office/drawing/2014/main" id="{5DC75EFA-FF95-4F10-AFBC-98376B4AEA0A}"/>
              </a:ext>
            </a:extLst>
          </p:cNvPr>
          <p:cNvPicPr/>
          <p:nvPr/>
        </p:nvPicPr>
        <p:blipFill rotWithShape="1">
          <a:blip r:embed="rId4" cstate="print">
            <a:extLst>
              <a:ext uri="{28A0092B-C50C-407E-A947-70E740481C1C}">
                <a14:useLocalDpi xmlns:a14="http://schemas.microsoft.com/office/drawing/2010/main" val="0"/>
              </a:ext>
            </a:extLst>
          </a:blip>
          <a:srcRect l="-213" t="21463" r="3418" b="31054"/>
          <a:stretch/>
        </p:blipFill>
        <p:spPr bwMode="auto">
          <a:xfrm>
            <a:off x="3743902" y="1825625"/>
            <a:ext cx="7897894" cy="2346816"/>
          </a:xfrm>
          <a:prstGeom prst="rect">
            <a:avLst/>
          </a:prstGeom>
          <a:noFill/>
          <a:ln>
            <a:noFill/>
          </a:ln>
          <a:extLst>
            <a:ext uri="{53640926-AAD7-44D8-BBD7-CCE9431645EC}">
              <a14:shadowObscured xmlns:a14="http://schemas.microsoft.com/office/drawing/2010/main"/>
            </a:ext>
          </a:extLst>
        </p:spPr>
      </p:pic>
      <p:cxnSp>
        <p:nvCxnSpPr>
          <p:cNvPr id="6" name="Straight Arrow Connector 5">
            <a:extLst>
              <a:ext uri="{FF2B5EF4-FFF2-40B4-BE49-F238E27FC236}">
                <a16:creationId xmlns:a16="http://schemas.microsoft.com/office/drawing/2014/main" id="{A725541C-E286-4B46-8C64-2903CBEEB420}"/>
              </a:ext>
            </a:extLst>
          </p:cNvPr>
          <p:cNvCxnSpPr>
            <a:cxnSpLocks/>
          </p:cNvCxnSpPr>
          <p:nvPr/>
        </p:nvCxnSpPr>
        <p:spPr>
          <a:xfrm flipV="1">
            <a:off x="9955570" y="3693917"/>
            <a:ext cx="640080" cy="1371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520C7FCF-0DDF-4A7B-83C1-113E6BF8B8EB}"/>
              </a:ext>
            </a:extLst>
          </p:cNvPr>
          <p:cNvCxnSpPr>
            <a:cxnSpLocks/>
          </p:cNvCxnSpPr>
          <p:nvPr/>
        </p:nvCxnSpPr>
        <p:spPr>
          <a:xfrm flipH="1" flipV="1">
            <a:off x="5075562" y="3385910"/>
            <a:ext cx="1126156" cy="16796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4907F2ED-E3D8-4CEF-89DE-9F8405DB5727}"/>
              </a:ext>
            </a:extLst>
          </p:cNvPr>
          <p:cNvCxnSpPr>
            <a:cxnSpLocks/>
          </p:cNvCxnSpPr>
          <p:nvPr/>
        </p:nvCxnSpPr>
        <p:spPr>
          <a:xfrm flipV="1">
            <a:off x="8867915" y="3799796"/>
            <a:ext cx="231007" cy="18769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1267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EE5D8F9-26BC-4433-8202-F848DE51B176}"/>
              </a:ext>
            </a:extLst>
          </p:cNvPr>
          <p:cNvPicPr>
            <a:picLocks noGrp="1" noChangeAspect="1"/>
          </p:cNvPicPr>
          <p:nvPr>
            <p:ph idx="1"/>
          </p:nvPr>
        </p:nvPicPr>
        <p:blipFill>
          <a:blip r:embed="rId2"/>
          <a:stretch>
            <a:fillRect/>
          </a:stretch>
        </p:blipFill>
        <p:spPr>
          <a:xfrm>
            <a:off x="737220" y="1675227"/>
            <a:ext cx="10717559" cy="4394199"/>
          </a:xfrm>
          <a:prstGeom prst="rect">
            <a:avLst/>
          </a:prstGeom>
        </p:spPr>
      </p:pic>
      <p:sp>
        <p:nvSpPr>
          <p:cNvPr id="2" name="Title 1">
            <a:extLst>
              <a:ext uri="{FF2B5EF4-FFF2-40B4-BE49-F238E27FC236}">
                <a16:creationId xmlns:a16="http://schemas.microsoft.com/office/drawing/2014/main" id="{F394B2A4-2085-45E8-B11E-D2A90460957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Chronology</a:t>
            </a:r>
          </a:p>
        </p:txBody>
      </p:sp>
      <p:sp>
        <p:nvSpPr>
          <p:cNvPr id="3" name="TextBox 2">
            <a:extLst>
              <a:ext uri="{FF2B5EF4-FFF2-40B4-BE49-F238E27FC236}">
                <a16:creationId xmlns:a16="http://schemas.microsoft.com/office/drawing/2014/main" id="{34295E9A-C913-4D54-9456-AC6D6E60E92E}"/>
              </a:ext>
            </a:extLst>
          </p:cNvPr>
          <p:cNvSpPr txBox="1"/>
          <p:nvPr/>
        </p:nvSpPr>
        <p:spPr>
          <a:xfrm>
            <a:off x="2966224" y="6206248"/>
            <a:ext cx="6612674" cy="276999"/>
          </a:xfrm>
          <a:prstGeom prst="rect">
            <a:avLst/>
          </a:prstGeom>
          <a:noFill/>
        </p:spPr>
        <p:txBody>
          <a:bodyPr wrap="square" rtlCol="0">
            <a:spAutoFit/>
          </a:bodyPr>
          <a:lstStyle/>
          <a:p>
            <a:r>
              <a:rPr lang="en-US" sz="1200" dirty="0"/>
              <a:t>http://www.geo.hunter.cuny.edu/tbw/ncc/Notes/chap4.wc/14.climate.change/tree_ring_analysis.htm</a:t>
            </a:r>
          </a:p>
        </p:txBody>
      </p:sp>
    </p:spTree>
    <p:extLst>
      <p:ext uri="{BB962C8B-B14F-4D97-AF65-F5344CB8AC3E}">
        <p14:creationId xmlns:p14="http://schemas.microsoft.com/office/powerpoint/2010/main" val="14635928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46623</TotalTime>
  <Words>693</Words>
  <Application>Microsoft Office PowerPoint</Application>
  <PresentationFormat>Widescreen</PresentationFormat>
  <Paragraphs>99</Paragraphs>
  <Slides>18</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Dendroecologically Understanding Chamaecyparis thyoides Resiliency to Salinity Intrusion</vt:lpstr>
      <vt:lpstr>Introduction</vt:lpstr>
      <vt:lpstr>Importance</vt:lpstr>
      <vt:lpstr>Study Site and History</vt:lpstr>
      <vt:lpstr>PowerPoint Presentation</vt:lpstr>
      <vt:lpstr>Field Methods</vt:lpstr>
      <vt:lpstr>Field Methods Part 2</vt:lpstr>
      <vt:lpstr>Lab Methods</vt:lpstr>
      <vt:lpstr>Chronology</vt:lpstr>
      <vt:lpstr>COFECHA Results</vt:lpstr>
      <vt:lpstr>COFECHA Results</vt:lpstr>
      <vt:lpstr>ARSTAN Results</vt:lpstr>
      <vt:lpstr>Indices vs. Precipitation</vt:lpstr>
      <vt:lpstr>One Year Lag and Precipitation</vt:lpstr>
      <vt:lpstr>Indices vs. Temperature</vt:lpstr>
      <vt:lpstr>One Year Lag and Temperature</vt:lpstr>
      <vt:lpstr>Conclusions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Dendroecologically Understanding Chamaecyparis thyoides Resiliency to Salinity Intrusion</dc:title>
  <dc:creator>Olivia Gulledge</dc:creator>
  <cp:lastModifiedBy>Olivia Gulledge</cp:lastModifiedBy>
  <cp:revision>81</cp:revision>
  <dcterms:created xsi:type="dcterms:W3CDTF">2018-01-02T15:29:05Z</dcterms:created>
  <dcterms:modified xsi:type="dcterms:W3CDTF">2018-03-20T13:14:32Z</dcterms:modified>
</cp:coreProperties>
</file>