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7500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81303"/>
            <a:ext cx="14716126" cy="10033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5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298281" y="892968"/>
            <a:ext cx="13751719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1071562"/>
            <a:ext cx="7500938" cy="115907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anchor="b"/>
          <a:lstStyle>
            <a:lvl1pPr>
              <a:defRPr b="0" sz="8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517071" indent="-517071">
              <a:spcBef>
                <a:spcPts val="5300"/>
              </a:spcBef>
              <a:defRPr sz="3800"/>
            </a:lvl1pPr>
            <a:lvl2pPr marL="898071" indent="-517071">
              <a:spcBef>
                <a:spcPts val="5300"/>
              </a:spcBef>
              <a:defRPr sz="3800"/>
            </a:lvl2pPr>
            <a:lvl3pPr marL="1279071" indent="-517071">
              <a:spcBef>
                <a:spcPts val="5300"/>
              </a:spcBef>
              <a:defRPr sz="3800"/>
            </a:lvl3pPr>
            <a:lvl4pPr marL="1660071" indent="-517071">
              <a:spcBef>
                <a:spcPts val="5300"/>
              </a:spcBef>
              <a:defRPr sz="3800"/>
            </a:lvl4pPr>
            <a:lvl5pPr marL="2041071" indent="-517071">
              <a:spcBef>
                <a:spcPts val="53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071562"/>
            <a:ext cx="7500938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072805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5814" y="13026231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6256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828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5400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972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4544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9116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3688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8260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283242" marR="0" indent="-625642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urficial Geology Map &amp; Recharge Potential…"/>
          <p:cNvSpPr txBox="1"/>
          <p:nvPr>
            <p:ph type="ctrTitle"/>
          </p:nvPr>
        </p:nvSpPr>
        <p:spPr>
          <a:xfrm>
            <a:off x="604837" y="413174"/>
            <a:ext cx="23174326" cy="1288965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 sz="8000">
                <a:solidFill>
                  <a:srgbClr val="FFFFFF"/>
                </a:solidFill>
              </a:defRPr>
            </a:pPr>
            <a:r>
              <a:t>Surficial Geology Map &amp; Recharge Potential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of the</a:t>
            </a:r>
          </a:p>
          <a:p>
            <a:pPr>
              <a:defRPr sz="8000">
                <a:solidFill>
                  <a:srgbClr val="FFFFFF"/>
                </a:solidFill>
              </a:defRPr>
            </a:pPr>
            <a:r>
              <a:t>North Bennington Through Old Landfill Region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David J DeSimone, PhD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DeSimone Geoscience Investigations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Petersburg, NY 12138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hawkeye272david@yahoo.com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Vermont Geological Survey open file report VG2017-1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Vermont Agency of Natural Resources Contract #32310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t>submitted 26 December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wo Cross Sections…"/>
          <p:cNvSpPr txBox="1"/>
          <p:nvPr>
            <p:ph type="title"/>
          </p:nvPr>
        </p:nvSpPr>
        <p:spPr>
          <a:xfrm>
            <a:off x="17168761" y="876847"/>
            <a:ext cx="6829833" cy="120681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Two Cross Sections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North &amp; south of Old Landfill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Thick sand &amp; gravel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Easy infiltration of PFOA into the subsurface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Probable valuable overburden aquifer</a:t>
            </a:r>
          </a:p>
        </p:txBody>
      </p:sp>
      <p:pic>
        <p:nvPicPr>
          <p:cNvPr id="148" name="RL-GM Section.jpg" descr="RL-GM Sec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4776" y="344326"/>
            <a:ext cx="14300201" cy="624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H7-CR Section.jpg" descr="H7-CR Sect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73" y="6847117"/>
            <a:ext cx="16573798" cy="6650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onclusions…"/>
          <p:cNvSpPr txBox="1"/>
          <p:nvPr>
            <p:ph type="title"/>
          </p:nvPr>
        </p:nvSpPr>
        <p:spPr>
          <a:xfrm>
            <a:off x="526395" y="659453"/>
            <a:ext cx="23231986" cy="12397094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 defTabSz="665440">
              <a:defRPr sz="4050">
                <a:solidFill>
                  <a:srgbClr val="FFFFFF"/>
                </a:solidFill>
              </a:defRPr>
            </a:pPr>
            <a:r>
              <a:t>Conclusions</a:t>
            </a:r>
          </a:p>
          <a:p>
            <a:pPr defTabSz="665440">
              <a:defRPr sz="4050">
                <a:solidFill>
                  <a:srgbClr val="FFFFFF"/>
                </a:solidFill>
              </a:defRPr>
            </a:pP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&gt; Role of the surficial/Quaternary geologist in these investigations - geomorphology matters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Interpret landscape evolution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Interpret overburden stratigraphy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3-D distribution of sediments and their textures must fit the interpretation of landscape development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Generate aquifer recharge maps for infiltration to either/both overburden and bedrock aquifers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Identify possible pathways of waste migration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Wind deposition of airborne contaminants &amp; pattern of contaminated wells may be better understood if permeability of overburden is evaluated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&gt; Synergy of having both surficial and bedrock expertise involved is invaluable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We help each other…bounce ideas…even off the wall ones</a:t>
            </a:r>
          </a:p>
          <a:p>
            <a:pPr lvl="1" indent="185165" algn="l" defTabSz="665440">
              <a:defRPr sz="4050">
                <a:solidFill>
                  <a:srgbClr val="FFFFFF"/>
                </a:solidFill>
              </a:defRPr>
            </a:pPr>
            <a:r>
              <a:t>* Modelers of bedrock aquifer flow must consider recharge through overburden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als…"/>
          <p:cNvSpPr txBox="1"/>
          <p:nvPr/>
        </p:nvSpPr>
        <p:spPr>
          <a:xfrm>
            <a:off x="391052" y="5578"/>
            <a:ext cx="23144697" cy="137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b="1" sz="7000">
                <a:latin typeface="+mj-lt"/>
                <a:ea typeface="+mj-ea"/>
                <a:cs typeface="+mj-cs"/>
                <a:sym typeface="Helvetica"/>
              </a:defRPr>
            </a:pPr>
            <a:r>
              <a:t>Goals</a:t>
            </a:r>
          </a:p>
          <a:p>
            <a:pPr>
              <a:defRPr b="1" sz="70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&gt; Complete 1:12,000 surficial geologic mapping of designated area largely within Bennington quad but edging into Hoosick Falls, Pownal and North Pownal quads. </a:t>
            </a: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&gt; Interpret the Late Pleistocene through Holocene landscape evolution. </a:t>
            </a: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&gt; Analyze ChemFab borings and work with Jon Kim, Emmet Norris &amp; Peter Ryan to construct a fence diagram of that contaminated site.</a:t>
            </a: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&gt; Use well logs to construct cross sections in the Old Landfill area &amp; through any other places of interest.</a:t>
            </a: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5000">
                <a:latin typeface="+mj-lt"/>
                <a:ea typeface="+mj-ea"/>
                <a:cs typeface="+mj-cs"/>
                <a:sym typeface="Helvetica"/>
              </a:defRPr>
            </a:pPr>
            <a:r>
              <a:t>&gt; Generate aquifer recharge potential maps of the ChemFab &amp; Old Landfill areas to aid in understanding downward movement of PFOA through overburden.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asic Map Elements…"/>
          <p:cNvSpPr txBox="1"/>
          <p:nvPr/>
        </p:nvSpPr>
        <p:spPr>
          <a:xfrm>
            <a:off x="16031170" y="1982940"/>
            <a:ext cx="7916987" cy="896937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4800">
                <a:latin typeface="+mj-lt"/>
                <a:ea typeface="+mj-ea"/>
                <a:cs typeface="+mj-cs"/>
                <a:sym typeface="Helvetica"/>
              </a:defRPr>
            </a:pPr>
            <a:r>
              <a:t>Basic Map Elements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Flood plain = apple green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Alluvial fans = olive green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Fluvial terraces = mint green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Lake clay-silt = blue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Outwash = yellow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Ice contact sediments = </a:t>
            </a:r>
          </a:p>
          <a:p>
            <a:pPr lvl="3"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shades of red-brown-pink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Till = grays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Bedrock = darkest gray</a:t>
            </a: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l">
              <a:defRPr b="1" sz="4400">
                <a:latin typeface="+mj-lt"/>
                <a:ea typeface="+mj-ea"/>
                <a:cs typeface="+mj-cs"/>
                <a:sym typeface="Helvetica"/>
              </a:defRPr>
            </a:pPr>
            <a:r>
              <a:t>*See the map on poster*</a:t>
            </a:r>
          </a:p>
        </p:txBody>
      </p:sp>
      <p:pic>
        <p:nvPicPr>
          <p:cNvPr id="124" name="DeSimone 2017 Surf Map BennVG2017-1_Plate 1.jpg" descr="DeSimone 2017 Surf Map BennVG2017-1_Plate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870" y="228600"/>
            <a:ext cx="15468601" cy="1325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andscape Elements &amp; Pleistocene History…"/>
          <p:cNvSpPr txBox="1"/>
          <p:nvPr>
            <p:ph type="title"/>
          </p:nvPr>
        </p:nvSpPr>
        <p:spPr>
          <a:xfrm>
            <a:off x="737372" y="687468"/>
            <a:ext cx="22909256" cy="1203779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Landscape Elements &amp; Pleistocene History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Pre-glacial landscape with probable trellis-rectangular drainage network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Walloomsac Valley cuts across lithologies/structures = antecedent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Deep pre-glacial Furnace Brook valley at foot of Green Mountains with thick overburden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Prominent ice contact sediments in Furnace Brook valley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Hale Mountain ridge constrained retreating ice northwest of Old Landfill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Shaftsbury ice margin records lowering of Lake Bascom &amp; retreat from it left local lakes (Small &amp; DeSimone, 1993; Libbey &amp; Pierson, 1994)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aran Creek Detail…"/>
          <p:cNvSpPr txBox="1"/>
          <p:nvPr>
            <p:ph type="title"/>
          </p:nvPr>
        </p:nvSpPr>
        <p:spPr>
          <a:xfrm>
            <a:off x="12173077" y="603016"/>
            <a:ext cx="11052719" cy="1279378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 defTabSz="533995">
              <a:defRPr sz="3900">
                <a:solidFill>
                  <a:srgbClr val="FFFFFF"/>
                </a:solidFill>
              </a:defRPr>
            </a:pPr>
            <a:r>
              <a:t>Paran Creek Detail</a:t>
            </a:r>
          </a:p>
          <a:p>
            <a:pPr defTabSz="533995">
              <a:defRPr sz="3900">
                <a:solidFill>
                  <a:srgbClr val="FFFFFF"/>
                </a:solidFill>
              </a:defRPr>
            </a:pP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Scoured valley walls, till with outcrop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Remnant 700ft outwash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Valley floor terraces &amp; flood plain alluvium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No residual lake clay-silt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</a:p>
          <a:p>
            <a:pPr lvl="2" indent="297179" defTabSz="533995">
              <a:defRPr sz="3900">
                <a:solidFill>
                  <a:srgbClr val="FFFFFF"/>
                </a:solidFill>
              </a:defRPr>
            </a:pPr>
            <a:r>
              <a:t>Landscape Evolution</a:t>
            </a:r>
          </a:p>
          <a:p>
            <a:pPr lvl="2" indent="297179" defTabSz="533995">
              <a:defRPr sz="3900">
                <a:solidFill>
                  <a:srgbClr val="FFFFFF"/>
                </a:solidFill>
              </a:defRPr>
            </a:pP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Ice margin to north in Shaftsbury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Lake Bascom drops from 900ft to lower levels including 700ft with outwash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Drainage of Lake Bascom causes valley floor erosion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  <a:r>
              <a:t>&gt; Minor glacial lakes to the north drain and scour channel. (Lake Flat Top of Libbey &amp; Pierson, 1994; Lake Emmons of Small &amp; DeSimone, 1993)</a:t>
            </a:r>
          </a:p>
          <a:p>
            <a:pPr lvl="2" indent="297179" algn="l" defTabSz="533995">
              <a:defRPr sz="3900">
                <a:solidFill>
                  <a:srgbClr val="FFFFFF"/>
                </a:solidFill>
              </a:defRPr>
            </a:pPr>
          </a:p>
          <a:p>
            <a:pPr lvl="2" indent="297179" defTabSz="533995">
              <a:defRPr sz="3900">
                <a:solidFill>
                  <a:srgbClr val="FFFFFF"/>
                </a:solidFill>
              </a:defRPr>
            </a:pPr>
            <a:r>
              <a:t>Stratigraphy ? …</a:t>
            </a:r>
          </a:p>
        </p:txBody>
      </p:sp>
      <p:pic>
        <p:nvPicPr>
          <p:cNvPr id="129" name="Paran Creek Surf.png" descr="Paran Creek Sur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826" y="279400"/>
            <a:ext cx="10459002" cy="1315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hemFab Fence Diagram…"/>
          <p:cNvSpPr txBox="1"/>
          <p:nvPr>
            <p:ph type="title"/>
          </p:nvPr>
        </p:nvSpPr>
        <p:spPr>
          <a:xfrm>
            <a:off x="10791264" y="572251"/>
            <a:ext cx="12723618" cy="4212827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 defTabSz="714732">
              <a:defRPr sz="5220">
                <a:solidFill>
                  <a:srgbClr val="FFFFFF"/>
                </a:solidFill>
              </a:defRPr>
            </a:pPr>
            <a:r>
              <a:t>ChemFab Fence Diagram</a:t>
            </a:r>
          </a:p>
          <a:p>
            <a:pPr defTabSz="714732">
              <a:defRPr sz="5220">
                <a:solidFill>
                  <a:srgbClr val="FFFFFF"/>
                </a:solidFill>
              </a:defRPr>
            </a:pPr>
          </a:p>
          <a:p>
            <a:pPr lvl="1" indent="198881" algn="l" defTabSz="714732">
              <a:defRPr sz="5220">
                <a:solidFill>
                  <a:srgbClr val="FFFFFF"/>
                </a:solidFill>
              </a:defRPr>
            </a:pPr>
            <a:r>
              <a:t>&gt; Thin alluvium over bedrock in Paran Creek…Unit 3. </a:t>
            </a:r>
          </a:p>
        </p:txBody>
      </p:sp>
      <p:pic>
        <p:nvPicPr>
          <p:cNvPr id="132" name="DRAFT Chemfab Fence Diagram DeSimone Edits 3-6-18.jpg" descr="DRAFT Chemfab Fence Diagram DeSimone Edits 3-6-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136" y="114300"/>
            <a:ext cx="8991601" cy="1348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Fence Legend.png" descr="Fence Lege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4914" y="5151163"/>
            <a:ext cx="12736318" cy="8107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" name="Cross Section SR-SR'.png" descr="Cross Section SR-SR'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473" y="3003210"/>
            <a:ext cx="23709054" cy="1026280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Walloomsac Valley section also reveals 2 sandy terrace sequences that may correlate to Units 1 &amp; 2 in the ChemFab fence diagram."/>
          <p:cNvSpPr txBox="1"/>
          <p:nvPr/>
        </p:nvSpPr>
        <p:spPr>
          <a:xfrm>
            <a:off x="79747" y="647402"/>
            <a:ext cx="24224507" cy="173037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Walloomsac Valley section also reveals 2 sandy terrace sequences that may correlate to Units 1 &amp; 2 in the ChemFab fence diagram.</a:t>
            </a:r>
          </a:p>
        </p:txBody>
      </p:sp>
      <p:sp>
        <p:nvSpPr>
          <p:cNvPr id="138" name="Draft"/>
          <p:cNvSpPr txBox="1"/>
          <p:nvPr/>
        </p:nvSpPr>
        <p:spPr>
          <a:xfrm>
            <a:off x="2812280" y="3127434"/>
            <a:ext cx="1599363" cy="9429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Draft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quifer Recharge Potential…"/>
          <p:cNvSpPr txBox="1"/>
          <p:nvPr>
            <p:ph type="title"/>
          </p:nvPr>
        </p:nvSpPr>
        <p:spPr>
          <a:xfrm>
            <a:off x="16449853" y="520195"/>
            <a:ext cx="7579302" cy="54768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 defTabSz="739378">
              <a:defRPr sz="4500">
                <a:solidFill>
                  <a:srgbClr val="FFFFFF"/>
                </a:solidFill>
              </a:defRPr>
            </a:pPr>
            <a:r>
              <a:t>Aquifer Recharge Potential</a:t>
            </a:r>
          </a:p>
          <a:p>
            <a:pPr defTabSz="739378">
              <a:defRPr sz="4500">
                <a:solidFill>
                  <a:srgbClr val="FFFFFF"/>
                </a:solidFill>
              </a:defRPr>
            </a:pPr>
          </a:p>
          <a:p>
            <a:pPr lvl="1" indent="205739" algn="l" defTabSz="739378">
              <a:defRPr sz="4500">
                <a:solidFill>
                  <a:srgbClr val="FFFFFF"/>
                </a:solidFill>
              </a:defRPr>
            </a:pPr>
            <a:r>
              <a:t>&gt; Paran Creek alluvium does not inhibit downward flow of contaminants to bedrock aquifer.</a:t>
            </a:r>
          </a:p>
        </p:txBody>
      </p:sp>
      <p:pic>
        <p:nvPicPr>
          <p:cNvPr id="141" name="DeSimone 2017 Recharge Map BennVG2017-1_Plate2.jpg" descr="DeSimone 2017 Recharge Map BennVG2017-1_Plat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74" y="114300"/>
            <a:ext cx="15985068" cy="1348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Recharge Legend.png" descr="Recharge Lege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79947" y="6574321"/>
            <a:ext cx="11028132" cy="68072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ld Landfill Detail…"/>
          <p:cNvSpPr txBox="1"/>
          <p:nvPr>
            <p:ph type="title"/>
          </p:nvPr>
        </p:nvSpPr>
        <p:spPr>
          <a:xfrm>
            <a:off x="16959211" y="1339854"/>
            <a:ext cx="6567208" cy="804646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Old Landfill Detail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Ice margin on NW side of ridge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Stagnant ice to lee of ridge</a:t>
            </a:r>
          </a:p>
          <a:p>
            <a:pPr lvl="1" algn="l">
              <a:defRPr>
                <a:solidFill>
                  <a:srgbClr val="FFFFFF"/>
                </a:solidFill>
              </a:defRPr>
            </a:pPr>
            <a:r>
              <a:t>&gt; Typical landfill from half a century ago</a:t>
            </a:r>
          </a:p>
        </p:txBody>
      </p:sp>
      <p:pic>
        <p:nvPicPr>
          <p:cNvPr id="145" name="Old Landfill Detail.png" descr="Old Landfill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099" y="508000"/>
            <a:ext cx="15672638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1016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1016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1016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1016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1016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1016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