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3"/>
  </p:notesMasterIdLst>
  <p:sldIdLst>
    <p:sldId id="256" r:id="rId2"/>
    <p:sldId id="332" r:id="rId3"/>
    <p:sldId id="333" r:id="rId4"/>
    <p:sldId id="334" r:id="rId5"/>
    <p:sldId id="258" r:id="rId6"/>
    <p:sldId id="262" r:id="rId7"/>
    <p:sldId id="318" r:id="rId8"/>
    <p:sldId id="331" r:id="rId9"/>
    <p:sldId id="317" r:id="rId10"/>
    <p:sldId id="320" r:id="rId11"/>
    <p:sldId id="319" r:id="rId12"/>
    <p:sldId id="335" r:id="rId13"/>
    <p:sldId id="342" r:id="rId14"/>
    <p:sldId id="336" r:id="rId15"/>
    <p:sldId id="337" r:id="rId16"/>
    <p:sldId id="338" r:id="rId17"/>
    <p:sldId id="339" r:id="rId18"/>
    <p:sldId id="265" r:id="rId19"/>
    <p:sldId id="266" r:id="rId20"/>
    <p:sldId id="340" r:id="rId21"/>
    <p:sldId id="34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89199" autoAdjust="0"/>
  </p:normalViewPr>
  <p:slideViewPr>
    <p:cSldViewPr>
      <p:cViewPr varScale="1">
        <p:scale>
          <a:sx n="98" d="100"/>
          <a:sy n="98" d="100"/>
        </p:scale>
        <p:origin x="444" y="7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aotfs02v\vtrans$\Highways\CMB\GeotechEngineering\Geology\RHRS\2017%20RHRS\2017_RHRS_WORKSHEET_CLEANUP_DRAF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otfs02v\vtrans$\Highways\CMB\GeotechEngineering\Geology\RHRS\2017%20RHRS\2017%20RHR%20Score%20Distribution.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solidFill>
                  <a:schemeClr val="tx1"/>
                </a:solidFill>
              </a:rPr>
              <a:t>2017 RHRS ROCK CUT INVENTORY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spPr>
            <a:ln>
              <a:solidFill>
                <a:schemeClr val="bg1"/>
              </a:solidFill>
            </a:ln>
          </c:spPr>
          <c:dPt>
            <c:idx val="0"/>
            <c:bubble3D val="0"/>
            <c:spPr>
              <a:solidFill>
                <a:srgbClr val="FF0000"/>
              </a:solidFill>
              <a:ln w="19050">
                <a:solidFill>
                  <a:schemeClr val="bg1"/>
                </a:solidFill>
              </a:ln>
              <a:effectLst/>
            </c:spPr>
            <c:extLst>
              <c:ext xmlns:c16="http://schemas.microsoft.com/office/drawing/2014/chart" uri="{C3380CC4-5D6E-409C-BE32-E72D297353CC}">
                <c16:uniqueId val="{00000001-6ABB-445C-81E6-0D4484C5FB1A}"/>
              </c:ext>
            </c:extLst>
          </c:dPt>
          <c:dPt>
            <c:idx val="1"/>
            <c:bubble3D val="0"/>
            <c:spPr>
              <a:solidFill>
                <a:schemeClr val="accent2"/>
              </a:solidFill>
              <a:ln w="19050">
                <a:solidFill>
                  <a:schemeClr val="bg1"/>
                </a:solidFill>
              </a:ln>
              <a:effectLst/>
            </c:spPr>
            <c:extLst>
              <c:ext xmlns:c16="http://schemas.microsoft.com/office/drawing/2014/chart" uri="{C3380CC4-5D6E-409C-BE32-E72D297353CC}">
                <c16:uniqueId val="{00000003-6ABB-445C-81E6-0D4484C5FB1A}"/>
              </c:ext>
            </c:extLst>
          </c:dPt>
          <c:dPt>
            <c:idx val="2"/>
            <c:bubble3D val="0"/>
            <c:spPr>
              <a:solidFill>
                <a:srgbClr val="FFFF00"/>
              </a:solidFill>
              <a:ln w="19050">
                <a:solidFill>
                  <a:schemeClr val="bg1"/>
                </a:solidFill>
              </a:ln>
              <a:effectLst/>
            </c:spPr>
            <c:extLst>
              <c:ext xmlns:c16="http://schemas.microsoft.com/office/drawing/2014/chart" uri="{C3380CC4-5D6E-409C-BE32-E72D297353CC}">
                <c16:uniqueId val="{00000005-6ABB-445C-81E6-0D4484C5FB1A}"/>
              </c:ext>
            </c:extLst>
          </c:dPt>
          <c:dPt>
            <c:idx val="3"/>
            <c:bubble3D val="0"/>
            <c:spPr>
              <a:solidFill>
                <a:srgbClr val="0070C0"/>
              </a:solidFill>
              <a:ln w="19050">
                <a:solidFill>
                  <a:schemeClr val="bg1"/>
                </a:solidFill>
              </a:ln>
              <a:effectLst/>
            </c:spPr>
            <c:extLst>
              <c:ext xmlns:c16="http://schemas.microsoft.com/office/drawing/2014/chart" uri="{C3380CC4-5D6E-409C-BE32-E72D297353CC}">
                <c16:uniqueId val="{00000007-6ABB-445C-81E6-0D4484C5FB1A}"/>
              </c:ext>
            </c:extLst>
          </c:dPt>
          <c:dLbls>
            <c:dLbl>
              <c:idx val="0"/>
              <c:tx>
                <c:rich>
                  <a:bodyPr rot="0" spcFirstLastPara="1" vertOverflow="clip" horzOverflow="clip"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fld id="{854105BA-F728-4AFF-8E08-DA93D69AB56D}" type="PERCENTAGE">
                      <a:rPr lang="en-US" baseline="0">
                        <a:solidFill>
                          <a:schemeClr val="bg1"/>
                        </a:solidFill>
                      </a:rPr>
                      <a:pPr>
                        <a:defRPr sz="1300">
                          <a:solidFill>
                            <a:schemeClr val="bg1"/>
                          </a:solidFill>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1-6ABB-445C-81E6-0D4484C5FB1A}"/>
                </c:ext>
              </c:extLst>
            </c:dLbl>
            <c:dLbl>
              <c:idx val="1"/>
              <c:tx>
                <c:rich>
                  <a:bodyPr rot="0" spcFirstLastPara="1" vertOverflow="clip" horzOverflow="clip"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fld id="{050FFCE6-2B64-4C16-BDBC-B3009F700D38}" type="PERCENTAGE">
                      <a:rPr lang="en-US" baseline="0">
                        <a:solidFill>
                          <a:schemeClr val="bg1"/>
                        </a:solidFill>
                      </a:rPr>
                      <a:pPr>
                        <a:defRPr sz="1300">
                          <a:solidFill>
                            <a:schemeClr val="bg1"/>
                          </a:solidFill>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3-6ABB-445C-81E6-0D4484C5FB1A}"/>
                </c:ext>
              </c:extLst>
            </c:dLbl>
            <c:dLbl>
              <c:idx val="2"/>
              <c:tx>
                <c:rich>
                  <a:bodyPr rot="0" spcFirstLastPara="1" vertOverflow="clip" horzOverflow="clip"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fld id="{349A339B-3343-4C15-B9A5-AF3383263F43}" type="PERCENTAGE">
                      <a:rPr lang="en-US" baseline="0">
                        <a:solidFill>
                          <a:schemeClr val="bg1"/>
                        </a:solidFill>
                      </a:rPr>
                      <a:pPr>
                        <a:defRPr sz="1300">
                          <a:solidFill>
                            <a:schemeClr val="bg1"/>
                          </a:solidFill>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5-6ABB-445C-81E6-0D4484C5FB1A}"/>
                </c:ext>
              </c:extLst>
            </c:dLbl>
            <c:dLbl>
              <c:idx val="3"/>
              <c:tx>
                <c:rich>
                  <a:bodyPr rot="0" spcFirstLastPara="1" vertOverflow="clip" horzOverflow="clip"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fld id="{372ED76D-8046-4B83-99FF-F946D5522A6D}" type="PERCENTAGE">
                      <a:rPr lang="en-US" baseline="0">
                        <a:solidFill>
                          <a:schemeClr val="bg1"/>
                        </a:solidFill>
                      </a:rPr>
                      <a:pPr>
                        <a:defRPr sz="1300">
                          <a:solidFill>
                            <a:schemeClr val="bg1"/>
                          </a:solidFill>
                        </a:defRPr>
                      </a:pPr>
                      <a:t>[PERCENTAGE]</a:t>
                    </a:fld>
                    <a:endParaRPr lang="en-US"/>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bg1"/>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0"/>
                </c:ext>
                <c:ext xmlns:c16="http://schemas.microsoft.com/office/drawing/2014/chart" uri="{C3380CC4-5D6E-409C-BE32-E72D297353CC}">
                  <c16:uniqueId val="{00000007-6ABB-445C-81E6-0D4484C5FB1A}"/>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3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Sheet4!$Q$5:$T$5</c:f>
              <c:strCache>
                <c:ptCount val="4"/>
                <c:pt idx="0">
                  <c:v>High A</c:v>
                </c:pt>
                <c:pt idx="1">
                  <c:v>Significant B+</c:v>
                </c:pt>
                <c:pt idx="2">
                  <c:v>Elevated B</c:v>
                </c:pt>
                <c:pt idx="3">
                  <c:v>Low C</c:v>
                </c:pt>
              </c:strCache>
            </c:strRef>
          </c:cat>
          <c:val>
            <c:numRef>
              <c:f>Sheet4!$Q$6:$T$6</c:f>
              <c:numCache>
                <c:formatCode>0%</c:formatCode>
                <c:ptCount val="4"/>
                <c:pt idx="0">
                  <c:v>3.1962385231917703E-2</c:v>
                </c:pt>
                <c:pt idx="1">
                  <c:v>2.5705884452163819E-2</c:v>
                </c:pt>
                <c:pt idx="2">
                  <c:v>0.17615780290896049</c:v>
                </c:pt>
                <c:pt idx="3">
                  <c:v>0.7573886146510368</c:v>
                </c:pt>
              </c:numCache>
            </c:numRef>
          </c:val>
          <c:extLst>
            <c:ext xmlns:c16="http://schemas.microsoft.com/office/drawing/2014/chart" uri="{C3380CC4-5D6E-409C-BE32-E72D297353CC}">
              <c16:uniqueId val="{00000008-6ABB-445C-81E6-0D4484C5FB1A}"/>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a:solidFill>
                  <a:schemeClr val="bg1"/>
                </a:solidFill>
              </a:rPr>
              <a:t>2017 RHR SCORE DISTRIBUTION</a:t>
            </a:r>
          </a:p>
        </c:rich>
      </c:tx>
      <c:overlay val="0"/>
      <c:spPr>
        <a:solidFill>
          <a:schemeClr val="tx1"/>
        </a:solid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spPr>
            <a:solidFill>
              <a:srgbClr val="FF0000"/>
            </a:solidFill>
            <a:ln>
              <a:solidFill>
                <a:schemeClr val="bg1"/>
              </a:solidFill>
            </a:ln>
            <a:effectLst/>
          </c:spPr>
          <c:invertIfNegative val="0"/>
          <c:cat>
            <c:strRef>
              <c:f>Sheet1!$G$3:$N$3</c:f>
              <c:strCache>
                <c:ptCount val="8"/>
                <c:pt idx="0">
                  <c:v>100-200</c:v>
                </c:pt>
                <c:pt idx="1">
                  <c:v>200-300</c:v>
                </c:pt>
                <c:pt idx="2">
                  <c:v>300-400</c:v>
                </c:pt>
                <c:pt idx="3">
                  <c:v>400-500</c:v>
                </c:pt>
                <c:pt idx="4">
                  <c:v>500-600</c:v>
                </c:pt>
                <c:pt idx="5">
                  <c:v>600-700</c:v>
                </c:pt>
                <c:pt idx="6">
                  <c:v>700-800</c:v>
                </c:pt>
                <c:pt idx="7">
                  <c:v>800-900</c:v>
                </c:pt>
              </c:strCache>
            </c:strRef>
          </c:cat>
          <c:val>
            <c:numRef>
              <c:f>Sheet1!$G$4:$N$4</c:f>
              <c:numCache>
                <c:formatCode>General</c:formatCode>
                <c:ptCount val="8"/>
                <c:pt idx="0">
                  <c:v>5</c:v>
                </c:pt>
                <c:pt idx="1">
                  <c:v>19</c:v>
                </c:pt>
                <c:pt idx="2">
                  <c:v>39</c:v>
                </c:pt>
                <c:pt idx="3">
                  <c:v>39</c:v>
                </c:pt>
                <c:pt idx="4">
                  <c:v>12</c:v>
                </c:pt>
                <c:pt idx="5">
                  <c:v>4</c:v>
                </c:pt>
                <c:pt idx="6">
                  <c:v>1</c:v>
                </c:pt>
                <c:pt idx="7">
                  <c:v>2</c:v>
                </c:pt>
              </c:numCache>
            </c:numRef>
          </c:val>
          <c:extLst>
            <c:ext xmlns:c16="http://schemas.microsoft.com/office/drawing/2014/chart" uri="{C3380CC4-5D6E-409C-BE32-E72D297353CC}">
              <c16:uniqueId val="{00000000-31BE-482B-BB34-8035306FC68A}"/>
            </c:ext>
          </c:extLst>
        </c:ser>
        <c:dLbls>
          <c:showLegendKey val="0"/>
          <c:showVal val="0"/>
          <c:showCatName val="0"/>
          <c:showSerName val="0"/>
          <c:showPercent val="0"/>
          <c:showBubbleSize val="0"/>
        </c:dLbls>
        <c:gapWidth val="0"/>
        <c:overlap val="-27"/>
        <c:axId val="453338176"/>
        <c:axId val="453338504"/>
      </c:barChart>
      <c:catAx>
        <c:axId val="453338176"/>
        <c:scaling>
          <c:orientation val="minMax"/>
        </c:scaling>
        <c:delete val="0"/>
        <c:axPos val="b"/>
        <c:majorGridlines>
          <c:spPr>
            <a:ln w="9525" cap="flat" cmpd="sng" algn="ctr">
              <a:solidFill>
                <a:schemeClr val="bg1"/>
              </a:solidFill>
              <a:round/>
            </a:ln>
            <a:effectLst/>
          </c:spPr>
        </c:majorGridlines>
        <c:title>
          <c:tx>
            <c:rich>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dirty="0">
                    <a:solidFill>
                      <a:schemeClr val="bg1"/>
                    </a:solidFill>
                  </a:rPr>
                  <a:t>RHR SCORE</a:t>
                </a:r>
                <a:r>
                  <a:rPr lang="en-US" baseline="0" dirty="0">
                    <a:solidFill>
                      <a:schemeClr val="bg1"/>
                    </a:solidFill>
                  </a:rPr>
                  <a:t> RANGE</a:t>
                </a:r>
                <a:endParaRPr lang="en-US" dirty="0">
                  <a:solidFill>
                    <a:schemeClr val="bg1"/>
                  </a:solidFill>
                </a:endParaRPr>
              </a:p>
            </c:rich>
          </c:tx>
          <c:overlay val="0"/>
          <c:spPr>
            <a:solidFill>
              <a:schemeClr val="tx1"/>
            </a:solidFill>
            <a:ln>
              <a:solidFill>
                <a:schemeClr val="bg1"/>
              </a:solid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none"/>
        <c:minorTickMark val="none"/>
        <c:tickLblPos val="nextTo"/>
        <c:spPr>
          <a:solidFill>
            <a:schemeClr val="tx1"/>
          </a:solid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53338504"/>
        <c:crosses val="autoZero"/>
        <c:auto val="1"/>
        <c:lblAlgn val="ctr"/>
        <c:lblOffset val="100"/>
        <c:noMultiLvlLbl val="0"/>
      </c:catAx>
      <c:valAx>
        <c:axId val="453338504"/>
        <c:scaling>
          <c:orientation val="minMax"/>
        </c:scaling>
        <c:delete val="0"/>
        <c:axPos val="l"/>
        <c:majorGridlines>
          <c:spPr>
            <a:ln w="9525" cap="flat" cmpd="sng" algn="ctr">
              <a:solidFill>
                <a:schemeClr val="bg1"/>
              </a:solidFill>
              <a:round/>
            </a:ln>
            <a:effectLst/>
          </c:spPr>
        </c:majorGridlines>
        <c:minorGridlines>
          <c:spPr>
            <a:ln w="9525" cap="flat" cmpd="sng" algn="ctr">
              <a:solidFill>
                <a:schemeClr val="bg1"/>
              </a:solidFill>
              <a:round/>
            </a:ln>
            <a:effectLst/>
          </c:spPr>
        </c:minorGridlines>
        <c:title>
          <c:tx>
            <c:rich>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r>
                  <a:rPr lang="en-US">
                    <a:solidFill>
                      <a:schemeClr val="bg1"/>
                    </a:solidFill>
                  </a:rPr>
                  <a:t>NUMBER OF ROCK CUTS</a:t>
                </a:r>
              </a:p>
            </c:rich>
          </c:tx>
          <c:overlay val="0"/>
          <c:spPr>
            <a:noFill/>
            <a:ln>
              <a:solidFill>
                <a:schemeClr val="bg1"/>
              </a:solidFill>
            </a:ln>
            <a:effectLst/>
          </c:spPr>
          <c:txPr>
            <a:bodyPr rot="-540000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title>
        <c:numFmt formatCode="General" sourceLinked="1"/>
        <c:majorTickMark val="out"/>
        <c:minorTickMark val="out"/>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53338176"/>
        <c:crosses val="autoZero"/>
        <c:crossBetween val="between"/>
      </c:valAx>
      <c:spPr>
        <a:noFill/>
        <a:ln>
          <a:noFill/>
        </a:ln>
        <a:effectLst/>
      </c:spPr>
    </c:plotArea>
    <c:plotVisOnly val="1"/>
    <c:dispBlanksAs val="gap"/>
    <c:showDLblsOverMax val="0"/>
  </c:chart>
  <c:spPr>
    <a:solidFill>
      <a:schemeClr val="tx1"/>
    </a:solidFill>
    <a:ln>
      <a:solidFill>
        <a:schemeClr val="bg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01816-DB84-47B5-8130-669DB0A8C104}" type="datetimeFigureOut">
              <a:rPr lang="en-US" smtClean="0"/>
              <a:pPr/>
              <a:t>4/3/2018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23E610-FCB4-424A-8511-597551CD4D68}" type="slidenum">
              <a:rPr lang="en-US" smtClean="0"/>
              <a:pPr/>
              <a:t>‹#›</a:t>
            </a:fld>
            <a:endParaRPr lang="en-US" dirty="0"/>
          </a:p>
        </p:txBody>
      </p:sp>
    </p:spTree>
    <p:extLst>
      <p:ext uri="{BB962C8B-B14F-4D97-AF65-F5344CB8AC3E}">
        <p14:creationId xmlns:p14="http://schemas.microsoft.com/office/powerpoint/2010/main" val="172640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3E610-FCB4-424A-8511-597551CD4D68}" type="slidenum">
              <a:rPr lang="en-US" smtClean="0"/>
              <a:pPr/>
              <a:t>1</a:t>
            </a:fld>
            <a:endParaRPr lang="en-US" dirty="0"/>
          </a:p>
        </p:txBody>
      </p:sp>
    </p:spTree>
    <p:extLst>
      <p:ext uri="{BB962C8B-B14F-4D97-AF65-F5344CB8AC3E}">
        <p14:creationId xmlns:p14="http://schemas.microsoft.com/office/powerpoint/2010/main" val="945578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Slope Information</a:t>
            </a:r>
            <a:r>
              <a:rPr lang="en-US" baseline="0" dirty="0"/>
              <a:t> Form</a:t>
            </a:r>
            <a:endParaRPr lang="en-US" dirty="0"/>
          </a:p>
        </p:txBody>
      </p:sp>
      <p:sp>
        <p:nvSpPr>
          <p:cNvPr id="4" name="Slide Number Placeholder 3"/>
          <p:cNvSpPr>
            <a:spLocks noGrp="1"/>
          </p:cNvSpPr>
          <p:nvPr>
            <p:ph type="sldNum" sz="quarter" idx="10"/>
          </p:nvPr>
        </p:nvSpPr>
        <p:spPr/>
        <p:txBody>
          <a:bodyPr/>
          <a:lstStyle/>
          <a:p>
            <a:fld id="{3023E610-FCB4-424A-8511-597551CD4D68}" type="slidenum">
              <a:rPr lang="en-US" smtClean="0"/>
              <a:pPr/>
              <a:t>14</a:t>
            </a:fld>
            <a:endParaRPr lang="en-US" dirty="0"/>
          </a:p>
        </p:txBody>
      </p:sp>
    </p:spTree>
    <p:extLst>
      <p:ext uri="{BB962C8B-B14F-4D97-AF65-F5344CB8AC3E}">
        <p14:creationId xmlns:p14="http://schemas.microsoft.com/office/powerpoint/2010/main" val="931080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Geologic Information Form &amp; Sub Geology Form</a:t>
            </a:r>
          </a:p>
        </p:txBody>
      </p:sp>
      <p:sp>
        <p:nvSpPr>
          <p:cNvPr id="4" name="Slide Number Placeholder 3"/>
          <p:cNvSpPr>
            <a:spLocks noGrp="1"/>
          </p:cNvSpPr>
          <p:nvPr>
            <p:ph type="sldNum" sz="quarter" idx="10"/>
          </p:nvPr>
        </p:nvSpPr>
        <p:spPr/>
        <p:txBody>
          <a:bodyPr/>
          <a:lstStyle/>
          <a:p>
            <a:fld id="{3023E610-FCB4-424A-8511-597551CD4D68}" type="slidenum">
              <a:rPr lang="en-US" smtClean="0"/>
              <a:pPr/>
              <a:t>15</a:t>
            </a:fld>
            <a:endParaRPr lang="en-US" dirty="0"/>
          </a:p>
        </p:txBody>
      </p:sp>
    </p:spTree>
    <p:extLst>
      <p:ext uri="{BB962C8B-B14F-4D97-AF65-F5344CB8AC3E}">
        <p14:creationId xmlns:p14="http://schemas.microsoft.com/office/powerpoint/2010/main" val="2340438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History Form</a:t>
            </a:r>
          </a:p>
        </p:txBody>
      </p:sp>
      <p:sp>
        <p:nvSpPr>
          <p:cNvPr id="4" name="Slide Number Placeholder 3"/>
          <p:cNvSpPr>
            <a:spLocks noGrp="1"/>
          </p:cNvSpPr>
          <p:nvPr>
            <p:ph type="sldNum" sz="quarter" idx="10"/>
          </p:nvPr>
        </p:nvSpPr>
        <p:spPr/>
        <p:txBody>
          <a:bodyPr/>
          <a:lstStyle/>
          <a:p>
            <a:fld id="{3023E610-FCB4-424A-8511-597551CD4D68}" type="slidenum">
              <a:rPr lang="en-US" smtClean="0"/>
              <a:pPr/>
              <a:t>16</a:t>
            </a:fld>
            <a:endParaRPr lang="en-US" dirty="0"/>
          </a:p>
        </p:txBody>
      </p:sp>
    </p:spTree>
    <p:extLst>
      <p:ext uri="{BB962C8B-B14F-4D97-AF65-F5344CB8AC3E}">
        <p14:creationId xmlns:p14="http://schemas.microsoft.com/office/powerpoint/2010/main" val="612201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3EF2BE-E0D6-4756-B53C-27B006D520C6}" type="slidenum">
              <a:rPr lang="en-US"/>
              <a:pPr/>
              <a:t>18</a:t>
            </a:fld>
            <a:endParaRPr lang="en-US" dirty="0"/>
          </a:p>
        </p:txBody>
      </p:sp>
      <p:sp>
        <p:nvSpPr>
          <p:cNvPr id="347138" name="Rectangle 2"/>
          <p:cNvSpPr>
            <a:spLocks noGrp="1" noRot="1" noChangeAspect="1" noChangeArrowheads="1" noTextEdit="1"/>
          </p:cNvSpPr>
          <p:nvPr>
            <p:ph type="sldImg"/>
          </p:nvPr>
        </p:nvSpPr>
        <p:spPr>
          <a:xfrm>
            <a:off x="381000" y="685800"/>
            <a:ext cx="6096000" cy="3429000"/>
          </a:xfrm>
          <a:ln/>
        </p:spPr>
      </p:sp>
      <p:sp>
        <p:nvSpPr>
          <p:cNvPr id="347139" name="Rectangle 3"/>
          <p:cNvSpPr>
            <a:spLocks noGrp="1" noChangeArrowheads="1"/>
          </p:cNvSpPr>
          <p:nvPr>
            <p:ph type="body" idx="1"/>
          </p:nvPr>
        </p:nvSpPr>
        <p:spPr/>
        <p:txBody>
          <a:bodyPr/>
          <a:lstStyle/>
          <a:p>
            <a:r>
              <a:rPr lang="en-US" dirty="0"/>
              <a:t>The exposures</a:t>
            </a:r>
            <a:r>
              <a:rPr lang="en-US" baseline="0" dirty="0"/>
              <a:t> with the highest potential hazard (“A”) rock exposures were chosen and for each exposure detailed information was gathered and measurements performed in order to help rate each exposure as to the degree of hazard.  This rating was performed in general conformance with the FHWA </a:t>
            </a:r>
            <a:r>
              <a:rPr lang="en-US" i="1" baseline="0" dirty="0" err="1"/>
              <a:t>Rockfall</a:t>
            </a:r>
            <a:r>
              <a:rPr lang="en-US" i="1" baseline="0" dirty="0"/>
              <a:t> Hazard Classification and Mitigation System</a:t>
            </a:r>
            <a:r>
              <a:rPr lang="en-US" baseline="0" dirty="0"/>
              <a:t> manual published in 1993.</a:t>
            </a:r>
          </a:p>
          <a:p>
            <a:endParaRPr lang="en-US" baseline="0" dirty="0"/>
          </a:p>
          <a:p>
            <a:r>
              <a:rPr lang="en-US" baseline="0" dirty="0"/>
              <a:t>150 “A” ranked sites were evaluated and numerical RHR scores were calculated based on roadway, slope, geologic and historical criteria.  </a:t>
            </a:r>
            <a:endParaRPr lang="en-US" dirty="0"/>
          </a:p>
        </p:txBody>
      </p:sp>
    </p:spTree>
    <p:extLst>
      <p:ext uri="{BB962C8B-B14F-4D97-AF65-F5344CB8AC3E}">
        <p14:creationId xmlns:p14="http://schemas.microsoft.com/office/powerpoint/2010/main" val="2581784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4B80B-E685-4186-9307-11C7C2E2CB83}" type="slidenum">
              <a:rPr lang="en-US"/>
              <a:pPr/>
              <a:t>19</a:t>
            </a:fld>
            <a:endParaRPr lang="en-US" dirty="0"/>
          </a:p>
        </p:txBody>
      </p:sp>
      <p:sp>
        <p:nvSpPr>
          <p:cNvPr id="348162" name="Rectangle 2"/>
          <p:cNvSpPr>
            <a:spLocks noGrp="1" noRot="1" noChangeAspect="1" noChangeArrowheads="1" noTextEdit="1"/>
          </p:cNvSpPr>
          <p:nvPr>
            <p:ph type="sldImg"/>
          </p:nvPr>
        </p:nvSpPr>
        <p:spPr>
          <a:xfrm>
            <a:off x="381000" y="685800"/>
            <a:ext cx="6096000" cy="3429000"/>
          </a:xfrm>
          <a:ln/>
        </p:spPr>
      </p:sp>
      <p:sp>
        <p:nvSpPr>
          <p:cNvPr id="348163" name="Rectangle 3"/>
          <p:cNvSpPr>
            <a:spLocks noGrp="1" noChangeArrowheads="1"/>
          </p:cNvSpPr>
          <p:nvPr>
            <p:ph type="body" idx="1"/>
          </p:nvPr>
        </p:nvSpPr>
        <p:spPr/>
        <p:txBody>
          <a:bodyPr/>
          <a:lstStyle/>
          <a:p>
            <a:r>
              <a:rPr lang="en-US" dirty="0"/>
              <a:t>A large majority of the slopes rated in the 300 to 600 score range.</a:t>
            </a:r>
          </a:p>
        </p:txBody>
      </p:sp>
    </p:spTree>
    <p:extLst>
      <p:ext uri="{BB962C8B-B14F-4D97-AF65-F5344CB8AC3E}">
        <p14:creationId xmlns:p14="http://schemas.microsoft.com/office/powerpoint/2010/main" val="2419381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92E0D1-E9B5-40F2-95DA-66314F8CB8D9}" type="slidenum">
              <a:rPr lang="en-US"/>
              <a:pPr/>
              <a:t>5</a:t>
            </a:fld>
            <a:endParaRPr lang="en-US" dirty="0"/>
          </a:p>
        </p:txBody>
      </p:sp>
      <p:sp>
        <p:nvSpPr>
          <p:cNvPr id="196610" name="Rectangle 2"/>
          <p:cNvSpPr>
            <a:spLocks noGrp="1" noRot="1" noChangeAspect="1" noChangeArrowheads="1" noTextEdit="1"/>
          </p:cNvSpPr>
          <p:nvPr>
            <p:ph type="sldImg"/>
          </p:nvPr>
        </p:nvSpPr>
        <p:spPr>
          <a:xfrm>
            <a:off x="381000" y="685800"/>
            <a:ext cx="6096000" cy="3429000"/>
          </a:xfrm>
          <a:ln/>
        </p:spPr>
      </p:sp>
      <p:sp>
        <p:nvSpPr>
          <p:cNvPr id="196611" name="Rectangle 3"/>
          <p:cNvSpPr>
            <a:spLocks noGrp="1" noChangeArrowheads="1"/>
          </p:cNvSpPr>
          <p:nvPr>
            <p:ph type="body" idx="1"/>
          </p:nvPr>
        </p:nvSpPr>
        <p:spPr/>
        <p:txBody>
          <a:bodyPr/>
          <a:lstStyle/>
          <a:p>
            <a:r>
              <a:rPr lang="en-US" dirty="0"/>
              <a:t>In 2005, VTrans initiated a Rockfall Hazard Rating Study</a:t>
            </a:r>
            <a:r>
              <a:rPr lang="en-US" baseline="0" dirty="0"/>
              <a:t> in order to identify, catalog and rate existing rock exposures along the states federal and state highways.  This work was performed as a collaboration between </a:t>
            </a:r>
            <a:r>
              <a:rPr lang="en-US" baseline="0" dirty="0" err="1"/>
              <a:t>Vtrans</a:t>
            </a:r>
            <a:r>
              <a:rPr lang="en-US" baseline="0" dirty="0"/>
              <a:t>, Norwich University, and The Vermont Geological Survey.  The photo above shows a major </a:t>
            </a:r>
            <a:r>
              <a:rPr lang="en-US" baseline="0" dirty="0" err="1"/>
              <a:t>rockfall</a:t>
            </a:r>
            <a:r>
              <a:rPr lang="en-US" baseline="0" dirty="0"/>
              <a:t> that occurred in Barnet in 2002. </a:t>
            </a:r>
          </a:p>
          <a:p>
            <a:r>
              <a:rPr lang="en-US" baseline="0" dirty="0"/>
              <a:t>RHRS Re-evaluated every 4 to 5 years.   </a:t>
            </a:r>
          </a:p>
          <a:p>
            <a:endParaRPr lang="en-US" baseline="0" dirty="0"/>
          </a:p>
        </p:txBody>
      </p:sp>
    </p:spTree>
    <p:extLst>
      <p:ext uri="{BB962C8B-B14F-4D97-AF65-F5344CB8AC3E}">
        <p14:creationId xmlns:p14="http://schemas.microsoft.com/office/powerpoint/2010/main" val="3952180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E30B5-E574-4A7F-B80D-43469EDD0726}" type="slidenum">
              <a:rPr lang="en-US"/>
              <a:pPr/>
              <a:t>6</a:t>
            </a:fld>
            <a:endParaRPr lang="en-US" dirty="0"/>
          </a:p>
        </p:txBody>
      </p:sp>
      <p:sp>
        <p:nvSpPr>
          <p:cNvPr id="321538" name="Rectangle 2"/>
          <p:cNvSpPr>
            <a:spLocks noGrp="1" noRot="1" noChangeAspect="1" noChangeArrowheads="1" noTextEdit="1"/>
          </p:cNvSpPr>
          <p:nvPr>
            <p:ph type="sldImg"/>
          </p:nvPr>
        </p:nvSpPr>
        <p:spPr>
          <a:xfrm>
            <a:off x="381000" y="685800"/>
            <a:ext cx="6096000" cy="3429000"/>
          </a:xfrm>
          <a:ln/>
        </p:spPr>
      </p:sp>
      <p:sp>
        <p:nvSpPr>
          <p:cNvPr id="321539" name="Rectangle 3"/>
          <p:cNvSpPr>
            <a:spLocks noGrp="1" noChangeArrowheads="1"/>
          </p:cNvSpPr>
          <p:nvPr>
            <p:ph type="body" idx="1"/>
          </p:nvPr>
        </p:nvSpPr>
        <p:spPr/>
        <p:txBody>
          <a:bodyPr/>
          <a:lstStyle/>
          <a:p>
            <a:r>
              <a:rPr lang="en-US" dirty="0"/>
              <a:t>The first task in this study was to physically locate each rock exposure over 10’ high and assign to each one a ranking of the degree of hazard these exposures might present to the traveling public.  Rankings were determined based on the above criteria.  </a:t>
            </a:r>
          </a:p>
        </p:txBody>
      </p:sp>
    </p:spTree>
    <p:extLst>
      <p:ext uri="{BB962C8B-B14F-4D97-AF65-F5344CB8AC3E}">
        <p14:creationId xmlns:p14="http://schemas.microsoft.com/office/powerpoint/2010/main" val="382165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2E30B5-E574-4A7F-B80D-43469EDD0726}" type="slidenum">
              <a:rPr lang="en-US"/>
              <a:pPr/>
              <a:t>7</a:t>
            </a:fld>
            <a:endParaRPr lang="en-US" dirty="0"/>
          </a:p>
        </p:txBody>
      </p:sp>
      <p:sp>
        <p:nvSpPr>
          <p:cNvPr id="321538" name="Rectangle 2"/>
          <p:cNvSpPr>
            <a:spLocks noGrp="1" noRot="1" noChangeAspect="1" noChangeArrowheads="1" noTextEdit="1"/>
          </p:cNvSpPr>
          <p:nvPr>
            <p:ph type="sldImg"/>
          </p:nvPr>
        </p:nvSpPr>
        <p:spPr>
          <a:xfrm>
            <a:off x="381000" y="685800"/>
            <a:ext cx="6096000" cy="3429000"/>
          </a:xfrm>
          <a:ln/>
        </p:spPr>
      </p:sp>
      <p:sp>
        <p:nvSpPr>
          <p:cNvPr id="321539" name="Rectangle 3"/>
          <p:cNvSpPr>
            <a:spLocks noGrp="1" noChangeArrowheads="1"/>
          </p:cNvSpPr>
          <p:nvPr>
            <p:ph type="body" idx="1"/>
          </p:nvPr>
        </p:nvSpPr>
        <p:spPr/>
        <p:txBody>
          <a:bodyPr/>
          <a:lstStyle/>
          <a:p>
            <a:r>
              <a:rPr lang="en-US" dirty="0"/>
              <a:t>This is an example of an “A” ranked rock slope.  </a:t>
            </a:r>
          </a:p>
        </p:txBody>
      </p:sp>
    </p:spTree>
    <p:extLst>
      <p:ext uri="{BB962C8B-B14F-4D97-AF65-F5344CB8AC3E}">
        <p14:creationId xmlns:p14="http://schemas.microsoft.com/office/powerpoint/2010/main" val="396605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a:t>
            </a:r>
            <a:r>
              <a:rPr lang="en-US" baseline="0" dirty="0"/>
              <a:t> Ranked rock cut</a:t>
            </a:r>
            <a:endParaRPr lang="en-US" dirty="0"/>
          </a:p>
        </p:txBody>
      </p:sp>
      <p:sp>
        <p:nvSpPr>
          <p:cNvPr id="4" name="Slide Number Placeholder 3"/>
          <p:cNvSpPr>
            <a:spLocks noGrp="1"/>
          </p:cNvSpPr>
          <p:nvPr>
            <p:ph type="sldNum" sz="quarter" idx="10"/>
          </p:nvPr>
        </p:nvSpPr>
        <p:spPr/>
        <p:txBody>
          <a:bodyPr/>
          <a:lstStyle/>
          <a:p>
            <a:fld id="{3023E610-FCB4-424A-8511-597551CD4D68}" type="slidenum">
              <a:rPr lang="en-US" smtClean="0"/>
              <a:pPr/>
              <a:t>8</a:t>
            </a:fld>
            <a:endParaRPr lang="en-US" dirty="0"/>
          </a:p>
        </p:txBody>
      </p:sp>
    </p:spTree>
    <p:extLst>
      <p:ext uri="{BB962C8B-B14F-4D97-AF65-F5344CB8AC3E}">
        <p14:creationId xmlns:p14="http://schemas.microsoft.com/office/powerpoint/2010/main" val="345021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a “B” ranked rock slope.  There is little ditch width here,</a:t>
            </a:r>
            <a:r>
              <a:rPr lang="en-US" baseline="0" dirty="0"/>
              <a:t> however the rock is dipping away from the roadway.  There is little chance of a massive failure at this rock slope and </a:t>
            </a:r>
            <a:r>
              <a:rPr lang="en-US" baseline="0" dirty="0" err="1"/>
              <a:t>rockfall</a:t>
            </a:r>
            <a:r>
              <a:rPr lang="en-US" baseline="0" dirty="0"/>
              <a:t> will be characterized as small blocks dropping out of the slope and likely landing in the ditch.  </a:t>
            </a:r>
            <a:endParaRPr lang="en-US" dirty="0"/>
          </a:p>
        </p:txBody>
      </p:sp>
      <p:sp>
        <p:nvSpPr>
          <p:cNvPr id="4" name="Slide Number Placeholder 3"/>
          <p:cNvSpPr>
            <a:spLocks noGrp="1"/>
          </p:cNvSpPr>
          <p:nvPr>
            <p:ph type="sldNum" sz="quarter" idx="10"/>
          </p:nvPr>
        </p:nvSpPr>
        <p:spPr/>
        <p:txBody>
          <a:bodyPr/>
          <a:lstStyle/>
          <a:p>
            <a:fld id="{3023E610-FCB4-424A-8511-597551CD4D68}" type="slidenum">
              <a:rPr lang="en-US" smtClean="0"/>
              <a:pPr/>
              <a:t>9</a:t>
            </a:fld>
            <a:endParaRPr lang="en-US" dirty="0"/>
          </a:p>
        </p:txBody>
      </p:sp>
    </p:spTree>
    <p:extLst>
      <p:ext uri="{BB962C8B-B14F-4D97-AF65-F5344CB8AC3E}">
        <p14:creationId xmlns:p14="http://schemas.microsoft.com/office/powerpoint/2010/main" val="617561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a:t>
            </a:r>
            <a:r>
              <a:rPr lang="en-US" baseline="0" dirty="0"/>
              <a:t> is a “C” ranked rock slope.  There is a fairly steep dipping ditch here and the rock slope itself also dips away from the roadway.  The rock slope is also short ~10-20ft tall and it is likely that even if </a:t>
            </a:r>
            <a:r>
              <a:rPr lang="en-US" baseline="0" dirty="0" err="1"/>
              <a:t>rockfall</a:t>
            </a:r>
            <a:r>
              <a:rPr lang="en-US" baseline="0" dirty="0"/>
              <a:t> occurred here it would not make it into the roadway,.  </a:t>
            </a:r>
            <a:endParaRPr lang="en-US" dirty="0"/>
          </a:p>
        </p:txBody>
      </p:sp>
      <p:sp>
        <p:nvSpPr>
          <p:cNvPr id="4" name="Slide Number Placeholder 3"/>
          <p:cNvSpPr>
            <a:spLocks noGrp="1"/>
          </p:cNvSpPr>
          <p:nvPr>
            <p:ph type="sldNum" sz="quarter" idx="10"/>
          </p:nvPr>
        </p:nvSpPr>
        <p:spPr/>
        <p:txBody>
          <a:bodyPr/>
          <a:lstStyle/>
          <a:p>
            <a:fld id="{3023E610-FCB4-424A-8511-597551CD4D68}" type="slidenum">
              <a:rPr lang="en-US" smtClean="0"/>
              <a:pPr/>
              <a:t>10</a:t>
            </a:fld>
            <a:endParaRPr lang="en-US" dirty="0"/>
          </a:p>
        </p:txBody>
      </p:sp>
    </p:spTree>
    <p:extLst>
      <p:ext uri="{BB962C8B-B14F-4D97-AF65-F5344CB8AC3E}">
        <p14:creationId xmlns:p14="http://schemas.microsoft.com/office/powerpoint/2010/main" val="1040999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EC4B5B-FBB4-406D-A9BB-1D5E7329B7D6}" type="slidenum">
              <a:rPr lang="en-US"/>
              <a:pPr/>
              <a:t>11</a:t>
            </a:fld>
            <a:endParaRPr lang="en-US" dirty="0"/>
          </a:p>
        </p:txBody>
      </p:sp>
      <p:sp>
        <p:nvSpPr>
          <p:cNvPr id="323586" name="Rectangle 2"/>
          <p:cNvSpPr>
            <a:spLocks noGrp="1" noRot="1" noChangeAspect="1" noChangeArrowheads="1" noTextEdit="1"/>
          </p:cNvSpPr>
          <p:nvPr>
            <p:ph type="sldImg"/>
          </p:nvPr>
        </p:nvSpPr>
        <p:spPr>
          <a:xfrm>
            <a:off x="381000" y="685800"/>
            <a:ext cx="6096000" cy="3429000"/>
          </a:xfrm>
          <a:ln/>
        </p:spPr>
      </p:sp>
      <p:sp>
        <p:nvSpPr>
          <p:cNvPr id="323587" name="Rectangle 3"/>
          <p:cNvSpPr>
            <a:spLocks noGrp="1" noChangeArrowheads="1"/>
          </p:cNvSpPr>
          <p:nvPr>
            <p:ph type="body" idx="1"/>
          </p:nvPr>
        </p:nvSpPr>
        <p:spPr/>
        <p:txBody>
          <a:bodyPr/>
          <a:lstStyle/>
          <a:p>
            <a:r>
              <a:rPr lang="en-US" dirty="0"/>
              <a:t>So, in 2005</a:t>
            </a:r>
            <a:r>
              <a:rPr lang="en-US" baseline="0" dirty="0"/>
              <a:t> to 2007 </a:t>
            </a:r>
            <a:r>
              <a:rPr lang="en-US" baseline="0" dirty="0" err="1"/>
              <a:t>Vtrans</a:t>
            </a:r>
            <a:r>
              <a:rPr lang="en-US" baseline="0" dirty="0"/>
              <a:t> visited o</a:t>
            </a:r>
            <a:r>
              <a:rPr lang="en-US" dirty="0"/>
              <a:t>ver 3,500 rock exposures which were located and ranked.  </a:t>
            </a:r>
          </a:p>
          <a:p>
            <a:endParaRPr lang="en-US" dirty="0"/>
          </a:p>
        </p:txBody>
      </p:sp>
    </p:spTree>
    <p:extLst>
      <p:ext uri="{BB962C8B-B14F-4D97-AF65-F5344CB8AC3E}">
        <p14:creationId xmlns:p14="http://schemas.microsoft.com/office/powerpoint/2010/main" val="3903240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Roadway Form</a:t>
            </a:r>
          </a:p>
        </p:txBody>
      </p:sp>
      <p:sp>
        <p:nvSpPr>
          <p:cNvPr id="4" name="Slide Number Placeholder 3"/>
          <p:cNvSpPr>
            <a:spLocks noGrp="1"/>
          </p:cNvSpPr>
          <p:nvPr>
            <p:ph type="sldNum" sz="quarter" idx="10"/>
          </p:nvPr>
        </p:nvSpPr>
        <p:spPr/>
        <p:txBody>
          <a:bodyPr/>
          <a:lstStyle/>
          <a:p>
            <a:fld id="{3023E610-FCB4-424A-8511-597551CD4D68}" type="slidenum">
              <a:rPr lang="en-US" smtClean="0"/>
              <a:pPr/>
              <a:t>12</a:t>
            </a:fld>
            <a:endParaRPr lang="en-US" dirty="0"/>
          </a:p>
        </p:txBody>
      </p:sp>
    </p:spTree>
    <p:extLst>
      <p:ext uri="{BB962C8B-B14F-4D97-AF65-F5344CB8AC3E}">
        <p14:creationId xmlns:p14="http://schemas.microsoft.com/office/powerpoint/2010/main" val="3788236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609600" y="3699804"/>
            <a:ext cx="110744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609600" y="1433732"/>
            <a:ext cx="110744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dirty="0"/>
              <a:t>Click to edit Master title style</a:t>
            </a:r>
          </a:p>
        </p:txBody>
      </p:sp>
      <p:cxnSp>
        <p:nvCxnSpPr>
          <p:cNvPr id="8" name="Straight Connector 7"/>
          <p:cNvCxnSpPr/>
          <p:nvPr/>
        </p:nvCxnSpPr>
        <p:spPr>
          <a:xfrm>
            <a:off x="1951501"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278099" y="3550126"/>
            <a:ext cx="39624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6053797" y="3526302"/>
            <a:ext cx="6096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sz="1800" dirty="0"/>
          </a:p>
        </p:txBody>
      </p:sp>
      <p:sp>
        <p:nvSpPr>
          <p:cNvPr id="15" name="Date Placeholder 14"/>
          <p:cNvSpPr>
            <a:spLocks noGrp="1"/>
          </p:cNvSpPr>
          <p:nvPr>
            <p:ph type="dt" sz="half" idx="10"/>
          </p:nvPr>
        </p:nvSpPr>
        <p:spPr/>
        <p:txBody>
          <a:bodyPr/>
          <a:lstStyle/>
          <a:p>
            <a:fld id="{9DC1A51C-7A9B-4550-A618-0E8ED1E98B2D}" type="datetime1">
              <a:rPr lang="en-US" smtClean="0"/>
              <a:pPr/>
              <a:t>4/3/2018</a:t>
            </a:fld>
            <a:endParaRPr lang="en-US" dirty="0"/>
          </a:p>
        </p:txBody>
      </p:sp>
      <p:sp>
        <p:nvSpPr>
          <p:cNvPr id="16" name="Slide Number Placeholder 15"/>
          <p:cNvSpPr>
            <a:spLocks noGrp="1"/>
          </p:cNvSpPr>
          <p:nvPr>
            <p:ph type="sldNum" sz="quarter" idx="11"/>
          </p:nvPr>
        </p:nvSpPr>
        <p:spPr/>
        <p:txBody>
          <a:bodyPr/>
          <a:lstStyle/>
          <a:p>
            <a:fld id="{B6F15528-21DE-4FAA-801E-634DDDAF4B2B}"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25EE665-0E1F-4E57-99DC-E40ADD261A93}" type="datetime1">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451C458-102A-40AD-9EDC-C49E3D2C98F5}" type="datetime1">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609600" y="1524000"/>
            <a:ext cx="10972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2C4EC75-21FF-4DFD-8A8A-51F38789827C}" type="datetime1">
              <a:rPr lang="en-US" smtClean="0"/>
              <a:pPr/>
              <a:t>4/3/2018</a:t>
            </a:fld>
            <a:endParaRPr lang="en-US" dirty="0"/>
          </a:p>
        </p:txBody>
      </p:sp>
      <p:sp>
        <p:nvSpPr>
          <p:cNvPr id="15" name="Slide Number Placeholder 14"/>
          <p:cNvSpPr>
            <a:spLocks noGrp="1"/>
          </p:cNvSpPr>
          <p:nvPr>
            <p:ph type="sldNum" sz="quarter" idx="15"/>
          </p:nvPr>
        </p:nvSpPr>
        <p:spPr/>
        <p:txBody>
          <a:bodyPr/>
          <a:lstStyle>
            <a:lvl1pPr algn="ctr">
              <a:defRPr/>
            </a:lvl1pPr>
          </a:lstStyle>
          <a:p>
            <a:fld id="{B6F15528-21DE-4FAA-801E-634DDDAF4B2B}"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23C37C6-E34B-432B-AE39-970CBCA7EDC3}" type="datetime1">
              <a:rPr lang="en-US" smtClean="0"/>
              <a:pPr/>
              <a:t>4/3/2018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a:xfrm>
            <a:off x="914400" y="3505200"/>
            <a:ext cx="105664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914400" y="4958864"/>
            <a:ext cx="105664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914400" y="4916993"/>
            <a:ext cx="105664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F95703-B07E-4081-8112-7297D5DFCCF4}" type="datetime1">
              <a:rPr lang="en-US" smtClean="0"/>
              <a:pPr/>
              <a:t>4/3/2018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609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6197600" y="1524000"/>
            <a:ext cx="5413248"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362216CE-0F88-4CEC-9D4B-7ED6F95E519D}" type="datetime1">
              <a:rPr lang="en-US" smtClean="0"/>
              <a:pPr/>
              <a:t>4/3/2018</a:t>
            </a:fld>
            <a:endParaRPr lang="en-US" dirty="0"/>
          </a:p>
        </p:txBody>
      </p:sp>
      <p:sp>
        <p:nvSpPr>
          <p:cNvPr id="3" name="Text Placeholder 2"/>
          <p:cNvSpPr>
            <a:spLocks noGrp="1"/>
          </p:cNvSpPr>
          <p:nvPr>
            <p:ph type="body" idx="1"/>
          </p:nvPr>
        </p:nvSpPr>
        <p:spPr>
          <a:xfrm>
            <a:off x="609600" y="1399593"/>
            <a:ext cx="5386917"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609600"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6199717" y="2201896"/>
            <a:ext cx="53848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155448"/>
            <a:ext cx="109728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6197600" y="1399593"/>
            <a:ext cx="5386917"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750593"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339840" y="2180219"/>
            <a:ext cx="499872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E8A7F19-E726-4813-8227-5295749A9AE1}" type="datetime1">
              <a:rPr lang="en-US" smtClean="0"/>
              <a:pPr/>
              <a:t>4/3/2018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74FEA-BCBE-401E-852E-6A405851AE13}" type="datetime1">
              <a:rPr lang="en-US" smtClean="0"/>
              <a:pPr/>
              <a:t>4/3/2018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609600" y="457200"/>
            <a:ext cx="83312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9042400" y="1600200"/>
            <a:ext cx="2645664"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9042400" y="457200"/>
            <a:ext cx="26416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00C9EC8E-C218-434E-9D4C-6CF3B414A97F}" type="datetime1">
              <a:rPr lang="en-US" smtClean="0"/>
              <a:pPr/>
              <a:t>4/3/2018</a:t>
            </a:fld>
            <a:endParaRPr lang="en-US" dirty="0"/>
          </a:p>
        </p:txBody>
      </p:sp>
      <p:sp>
        <p:nvSpPr>
          <p:cNvPr id="9" name="Slide Number Placeholder 8"/>
          <p:cNvSpPr>
            <a:spLocks noGrp="1"/>
          </p:cNvSpPr>
          <p:nvPr>
            <p:ph type="sldNum" sz="quarter" idx="15"/>
          </p:nvPr>
        </p:nvSpPr>
        <p:spPr/>
        <p:txBody>
          <a:bodyPr/>
          <a:lstStyle/>
          <a:p>
            <a:fld id="{B6F15528-21DE-4FAA-801E-634DDDAF4B2B}"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9200" y="457200"/>
            <a:ext cx="2743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609600" y="457200"/>
            <a:ext cx="80264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a:t>Click icon to add picture</a:t>
            </a:r>
          </a:p>
        </p:txBody>
      </p:sp>
      <p:sp>
        <p:nvSpPr>
          <p:cNvPr id="4" name="Text Placeholder 3"/>
          <p:cNvSpPr>
            <a:spLocks noGrp="1"/>
          </p:cNvSpPr>
          <p:nvPr>
            <p:ph type="body" sz="half" idx="2"/>
          </p:nvPr>
        </p:nvSpPr>
        <p:spPr>
          <a:xfrm>
            <a:off x="8839200" y="1600200"/>
            <a:ext cx="27432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E939A9B7-6BF1-4AA9-B7B0-A70305FD25D9}" type="datetime1">
              <a:rPr lang="en-US" smtClean="0"/>
              <a:pPr/>
              <a:t>4/3/2018</a:t>
            </a:fld>
            <a:endParaRPr lang="en-US" dirty="0"/>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609600" y="1447800"/>
            <a:ext cx="109728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7721600" y="6203667"/>
            <a:ext cx="3454400" cy="384048"/>
          </a:xfrm>
          <a:prstGeom prst="rect">
            <a:avLst/>
          </a:prstGeom>
        </p:spPr>
        <p:txBody>
          <a:bodyPr vert="horz" anchor="ctr" anchorCtr="0"/>
          <a:lstStyle>
            <a:lvl1pPr algn="l" eaLnBrk="1" latinLnBrk="0" hangingPunct="1">
              <a:defRPr kumimoji="0" sz="1200">
                <a:solidFill>
                  <a:schemeClr val="tx2"/>
                </a:solidFill>
              </a:defRPr>
            </a:lvl1pPr>
          </a:lstStyle>
          <a:p>
            <a:fld id="{25110F46-86D4-47C1-9B51-6625848EEC74}" type="datetime1">
              <a:rPr lang="en-US" smtClean="0"/>
              <a:pPr/>
              <a:t>4/3/2018</a:t>
            </a:fld>
            <a:endParaRPr lang="en-US" dirty="0"/>
          </a:p>
        </p:txBody>
      </p:sp>
      <p:sp>
        <p:nvSpPr>
          <p:cNvPr id="10" name="Footer Placeholder 9"/>
          <p:cNvSpPr>
            <a:spLocks noGrp="1"/>
          </p:cNvSpPr>
          <p:nvPr>
            <p:ph type="ftr" sz="quarter" idx="3"/>
          </p:nvPr>
        </p:nvSpPr>
        <p:spPr>
          <a:xfrm>
            <a:off x="2844800" y="6203667"/>
            <a:ext cx="47752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11214100" y="6181531"/>
            <a:ext cx="8128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6F15528-21DE-4FAA-801E-634DDDAF4B2B}" type="slidenum">
              <a:rPr lang="en-US" smtClean="0"/>
              <a:pPr/>
              <a:t>‹#›</a:t>
            </a:fld>
            <a:endParaRPr lang="en-US" dirty="0"/>
          </a:p>
        </p:txBody>
      </p:sp>
      <p:sp>
        <p:nvSpPr>
          <p:cNvPr id="5" name="Title Placeholder 4"/>
          <p:cNvSpPr>
            <a:spLocks noGrp="1"/>
          </p:cNvSpPr>
          <p:nvPr>
            <p:ph type="title"/>
          </p:nvPr>
        </p:nvSpPr>
        <p:spPr>
          <a:xfrm>
            <a:off x="609600" y="152400"/>
            <a:ext cx="109728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4D53A0-D1C5-4D9D-BD94-4227650090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4068"/>
            <a:ext cx="11811000" cy="6858000"/>
          </a:xfrm>
          <a:prstGeom prst="rect">
            <a:avLst/>
          </a:prstGeom>
        </p:spPr>
      </p:pic>
      <p:sp>
        <p:nvSpPr>
          <p:cNvPr id="6" name="Subtitle 5"/>
          <p:cNvSpPr>
            <a:spLocks noGrp="1"/>
          </p:cNvSpPr>
          <p:nvPr>
            <p:ph type="subTitle" idx="1"/>
          </p:nvPr>
        </p:nvSpPr>
        <p:spPr>
          <a:xfrm>
            <a:off x="381000" y="5069674"/>
            <a:ext cx="4593773" cy="1774258"/>
          </a:xfrm>
          <a:solidFill>
            <a:schemeClr val="bg1">
              <a:alpha val="30000"/>
            </a:schemeClr>
          </a:solidFill>
        </p:spPr>
        <p:txBody>
          <a:bodyPr/>
          <a:lstStyle/>
          <a:p>
            <a:pPr algn="l"/>
            <a:r>
              <a:rPr lang="en-US" dirty="0">
                <a:solidFill>
                  <a:schemeClr val="tx1"/>
                </a:solidFill>
              </a:rPr>
              <a:t>Ethan Thomas</a:t>
            </a:r>
          </a:p>
          <a:p>
            <a:pPr algn="l"/>
            <a:r>
              <a:rPr lang="en-US" sz="2000" dirty="0">
                <a:solidFill>
                  <a:schemeClr val="tx1"/>
                </a:solidFill>
              </a:rPr>
              <a:t>Vermont Agency of Transportation</a:t>
            </a:r>
          </a:p>
          <a:p>
            <a:pPr algn="l"/>
            <a:r>
              <a:rPr lang="en-US" sz="2000" dirty="0">
                <a:solidFill>
                  <a:schemeClr val="tx1"/>
                </a:solidFill>
              </a:rPr>
              <a:t>Geotechnical Engineering Section</a:t>
            </a:r>
          </a:p>
          <a:p>
            <a:pPr algn="l"/>
            <a:r>
              <a:rPr lang="en-US" sz="1400" dirty="0">
                <a:solidFill>
                  <a:schemeClr val="tx1"/>
                </a:solidFill>
              </a:rPr>
              <a:t>U.S.-4, Castleton</a:t>
            </a:r>
          </a:p>
          <a:p>
            <a:pPr algn="l"/>
            <a:r>
              <a:rPr lang="en-US" sz="1400" dirty="0">
                <a:solidFill>
                  <a:schemeClr val="tx1"/>
                </a:solidFill>
              </a:rPr>
              <a:t>E. Thomas, Vermont Agency of Transportation</a:t>
            </a:r>
          </a:p>
          <a:p>
            <a:pPr algn="l"/>
            <a:endParaRPr lang="en-US" sz="2000" dirty="0">
              <a:solidFill>
                <a:schemeClr val="tx1"/>
              </a:solidFill>
            </a:endParaRPr>
          </a:p>
        </p:txBody>
      </p:sp>
      <p:sp>
        <p:nvSpPr>
          <p:cNvPr id="2" name="Title 1"/>
          <p:cNvSpPr>
            <a:spLocks noGrp="1"/>
          </p:cNvSpPr>
          <p:nvPr>
            <p:ph type="ctrTitle"/>
          </p:nvPr>
        </p:nvSpPr>
        <p:spPr>
          <a:xfrm>
            <a:off x="377757" y="0"/>
            <a:ext cx="6913697" cy="1981200"/>
          </a:xfrm>
          <a:solidFill>
            <a:schemeClr val="bg1">
              <a:alpha val="30000"/>
            </a:schemeClr>
          </a:solidFill>
        </p:spPr>
        <p:txBody>
          <a:bodyPr/>
          <a:lstStyle/>
          <a:p>
            <a:pPr algn="l"/>
            <a:r>
              <a:rPr lang="en-US" dirty="0">
                <a:solidFill>
                  <a:schemeClr val="tx1"/>
                </a:solidFill>
              </a:rPr>
              <a:t>VERMONT’S ROCKFALL HAZARD RATING SYSTEM</a:t>
            </a:r>
          </a:p>
        </p:txBody>
      </p:sp>
      <p:pic>
        <p:nvPicPr>
          <p:cNvPr id="4" name="Picture 3">
            <a:extLst>
              <a:ext uri="{FF2B5EF4-FFF2-40B4-BE49-F238E27FC236}">
                <a16:creationId xmlns:a16="http://schemas.microsoft.com/office/drawing/2014/main" id="{67A2147B-E651-4585-8CB4-09AAE424EA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8652" y="5534185"/>
            <a:ext cx="3333348" cy="1295400"/>
          </a:xfrm>
          <a:prstGeom prst="rect">
            <a:avLst/>
          </a:prstGeom>
          <a:ln>
            <a:solidFill>
              <a:schemeClr val="bg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4" descr="Reading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097024" y="429768"/>
            <a:ext cx="7997952" cy="59984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10</a:t>
            </a:fld>
            <a:endParaRPr lang="en-US" dirty="0"/>
          </a:p>
        </p:txBody>
      </p:sp>
      <p:sp>
        <p:nvSpPr>
          <p:cNvPr id="3" name="Title 2"/>
          <p:cNvSpPr>
            <a:spLocks noGrp="1"/>
          </p:cNvSpPr>
          <p:nvPr>
            <p:ph type="title"/>
          </p:nvPr>
        </p:nvSpPr>
        <p:spPr>
          <a:xfrm>
            <a:off x="3200400" y="429768"/>
            <a:ext cx="6096000" cy="699086"/>
          </a:xfrm>
          <a:solidFill>
            <a:schemeClr val="bg1">
              <a:alpha val="56000"/>
            </a:schemeClr>
          </a:solidFill>
        </p:spPr>
        <p:txBody>
          <a:bodyPr>
            <a:normAutofit fontScale="90000"/>
          </a:bodyPr>
          <a:lstStyle/>
          <a:p>
            <a:pPr algn="ctr"/>
            <a:r>
              <a:rPr lang="en-US" dirty="0"/>
              <a:t>“C” RANKED ROCK SLOPE</a:t>
            </a:r>
          </a:p>
        </p:txBody>
      </p:sp>
    </p:spTree>
    <p:extLst>
      <p:ext uri="{BB962C8B-B14F-4D97-AF65-F5344CB8AC3E}">
        <p14:creationId xmlns:p14="http://schemas.microsoft.com/office/powerpoint/2010/main" val="312660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1" name="Rectangle 5"/>
          <p:cNvSpPr>
            <a:spLocks noChangeArrowheads="1"/>
          </p:cNvSpPr>
          <p:nvPr/>
        </p:nvSpPr>
        <p:spPr bwMode="auto">
          <a:xfrm>
            <a:off x="1981200" y="0"/>
            <a:ext cx="8229600" cy="1371600"/>
          </a:xfrm>
          <a:prstGeom prst="rect">
            <a:avLst/>
          </a:prstGeom>
          <a:noFill/>
          <a:ln w="9525">
            <a:noFill/>
            <a:miter lim="800000"/>
            <a:headEnd/>
            <a:tailEnd/>
          </a:ln>
          <a:effectLst/>
        </p:spPr>
        <p:txBody>
          <a:bodyPr anchor="ctr"/>
          <a:lstStyle/>
          <a:p>
            <a:pPr algn="ctr" eaLnBrk="1" hangingPunct="1">
              <a:spcBef>
                <a:spcPct val="0"/>
              </a:spcBef>
            </a:pPr>
            <a:r>
              <a:rPr lang="en-US" sz="4400" dirty="0">
                <a:effectLst>
                  <a:outerShdw blurRad="38100" dist="38100" dir="2700000" algn="tl">
                    <a:srgbClr val="000000"/>
                  </a:outerShdw>
                </a:effectLst>
              </a:rPr>
              <a:t>CURRENT RHRS INVENTORY</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1" y="966594"/>
            <a:ext cx="9144000" cy="4977006"/>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1275984797"/>
              </p:ext>
            </p:extLst>
          </p:nvPr>
        </p:nvGraphicFramePr>
        <p:xfrm>
          <a:off x="1371601" y="955708"/>
          <a:ext cx="9144000" cy="5181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7379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All “A” ranked rock cuts receive a detailed evaluation consisting of the following information:</a:t>
            </a:r>
          </a:p>
          <a:p>
            <a:pPr lvl="1"/>
            <a:r>
              <a:rPr lang="en-US" dirty="0"/>
              <a:t>Roadway </a:t>
            </a:r>
          </a:p>
          <a:p>
            <a:pPr lvl="1"/>
            <a:r>
              <a:rPr lang="en-US" dirty="0"/>
              <a:t>Slope </a:t>
            </a:r>
          </a:p>
          <a:p>
            <a:pPr lvl="1"/>
            <a:r>
              <a:rPr lang="en-US" dirty="0"/>
              <a:t>Geologic </a:t>
            </a:r>
          </a:p>
          <a:p>
            <a:pPr lvl="1"/>
            <a:r>
              <a:rPr lang="en-US" dirty="0"/>
              <a:t>Historical </a:t>
            </a:r>
          </a:p>
          <a:p>
            <a:pPr lvl="1"/>
            <a:r>
              <a:rPr lang="en-US" dirty="0"/>
              <a:t>Within each of the categories listed above, there are further fields, which depending on the information entered into them produces a score for each field.</a:t>
            </a:r>
          </a:p>
          <a:p>
            <a:r>
              <a:rPr lang="en-US" dirty="0"/>
              <a:t>These scores are then added together to produce a Rockfall Hazard Rating (RHR) Score</a:t>
            </a:r>
          </a:p>
        </p:txBody>
      </p:sp>
      <p:sp>
        <p:nvSpPr>
          <p:cNvPr id="3" name="Title 2"/>
          <p:cNvSpPr>
            <a:spLocks noGrp="1"/>
          </p:cNvSpPr>
          <p:nvPr>
            <p:ph type="title"/>
          </p:nvPr>
        </p:nvSpPr>
        <p:spPr/>
        <p:txBody>
          <a:bodyPr>
            <a:normAutofit/>
          </a:bodyPr>
          <a:lstStyle/>
          <a:p>
            <a:pPr algn="ctr"/>
            <a:r>
              <a:rPr lang="en-US" dirty="0">
                <a:effectLst>
                  <a:outerShdw blurRad="38100" dist="38100" dir="2700000" algn="tl">
                    <a:srgbClr val="000000">
                      <a:alpha val="43137"/>
                    </a:srgbClr>
                  </a:outerShdw>
                </a:effectLst>
              </a:rPr>
              <a:t>“A” RANKED ROCK CUTS</a:t>
            </a:r>
          </a:p>
        </p:txBody>
      </p:sp>
      <p:sp>
        <p:nvSpPr>
          <p:cNvPr id="2" name="Slide Number Placeholder 1"/>
          <p:cNvSpPr>
            <a:spLocks noGrp="1"/>
          </p:cNvSpPr>
          <p:nvPr>
            <p:ph type="sldNum" sz="quarter" idx="4294967295"/>
          </p:nvPr>
        </p:nvSpPr>
        <p:spPr>
          <a:xfrm>
            <a:off x="11277600" y="6117771"/>
            <a:ext cx="609600" cy="457200"/>
          </a:xfrm>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78992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C9B7ABA1-6CEB-47E6-9EDA-24FD604853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7869" y="685800"/>
            <a:ext cx="7848600" cy="5886450"/>
          </a:xfrm>
          <a:ln>
            <a:solidFill>
              <a:schemeClr val="bg1"/>
            </a:solidFill>
          </a:ln>
        </p:spPr>
      </p:pic>
      <p:sp>
        <p:nvSpPr>
          <p:cNvPr id="3" name="Slide Number Placeholder 2">
            <a:extLst>
              <a:ext uri="{FF2B5EF4-FFF2-40B4-BE49-F238E27FC236}">
                <a16:creationId xmlns:a16="http://schemas.microsoft.com/office/drawing/2014/main" id="{EAC6F078-498B-44DC-A79A-B267D54202E3}"/>
              </a:ext>
            </a:extLst>
          </p:cNvPr>
          <p:cNvSpPr>
            <a:spLocks noGrp="1"/>
          </p:cNvSpPr>
          <p:nvPr>
            <p:ph type="sldNum" sz="quarter" idx="15"/>
          </p:nvPr>
        </p:nvSpPr>
        <p:spPr/>
        <p:txBody>
          <a:bodyPr/>
          <a:lstStyle/>
          <a:p>
            <a:fld id="{B6F15528-21DE-4FAA-801E-634DDDAF4B2B}" type="slidenum">
              <a:rPr lang="en-US" smtClean="0"/>
              <a:pPr/>
              <a:t>13</a:t>
            </a:fld>
            <a:endParaRPr lang="en-US" dirty="0"/>
          </a:p>
        </p:txBody>
      </p:sp>
      <p:sp>
        <p:nvSpPr>
          <p:cNvPr id="11" name="Rectangle 8">
            <a:extLst>
              <a:ext uri="{FF2B5EF4-FFF2-40B4-BE49-F238E27FC236}">
                <a16:creationId xmlns:a16="http://schemas.microsoft.com/office/drawing/2014/main" id="{05DA8444-B1D4-438A-98D1-EAADD12AA37C}"/>
              </a:ext>
            </a:extLst>
          </p:cNvPr>
          <p:cNvSpPr>
            <a:spLocks noChangeArrowheads="1"/>
          </p:cNvSpPr>
          <p:nvPr/>
        </p:nvSpPr>
        <p:spPr bwMode="auto">
          <a:xfrm>
            <a:off x="2069763" y="5833586"/>
            <a:ext cx="2286000" cy="738664"/>
          </a:xfrm>
          <a:prstGeom prst="rect">
            <a:avLst/>
          </a:prstGeom>
          <a:solidFill>
            <a:schemeClr val="bg1">
              <a:alpha val="56000"/>
            </a:schemeClr>
          </a:solidFill>
          <a:ln>
            <a:noFill/>
          </a:ln>
          <a:effectLst/>
        </p:spPr>
        <p:txBody>
          <a:bodyPr>
            <a:spAutoFit/>
          </a:bodyPr>
          <a:lstStyle/>
          <a:p>
            <a:pPr eaLnBrk="1" hangingPunct="1">
              <a:spcBef>
                <a:spcPct val="0"/>
              </a:spcBef>
            </a:pPr>
            <a:r>
              <a:rPr lang="en-US" altLang="en-US" sz="1400" dirty="0"/>
              <a:t>I-91 SB, Rockingham</a:t>
            </a:r>
          </a:p>
          <a:p>
            <a:pPr eaLnBrk="1" hangingPunct="1">
              <a:spcBef>
                <a:spcPct val="0"/>
              </a:spcBef>
            </a:pPr>
            <a:r>
              <a:rPr lang="en-US" altLang="en-US" sz="1400" dirty="0"/>
              <a:t>E. Thomas, Vermont Agency of Transportation</a:t>
            </a:r>
          </a:p>
        </p:txBody>
      </p:sp>
    </p:spTree>
    <p:extLst>
      <p:ext uri="{BB962C8B-B14F-4D97-AF65-F5344CB8AC3E}">
        <p14:creationId xmlns:p14="http://schemas.microsoft.com/office/powerpoint/2010/main" val="4149157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1" y="1295400"/>
            <a:ext cx="8347075" cy="5105400"/>
          </a:xfrm>
          <a:ln>
            <a:solidFill>
              <a:schemeClr val="bg1"/>
            </a:solidFill>
          </a:ln>
        </p:spPr>
      </p:pic>
      <p:sp>
        <p:nvSpPr>
          <p:cNvPr id="3" name="Title 2"/>
          <p:cNvSpPr>
            <a:spLocks noGrp="1"/>
          </p:cNvSpPr>
          <p:nvPr>
            <p:ph type="title"/>
          </p:nvPr>
        </p:nvSpPr>
        <p:spPr/>
        <p:txBody>
          <a:bodyPr/>
          <a:lstStyle/>
          <a:p>
            <a:pPr algn="ctr"/>
            <a:r>
              <a:rPr lang="en-US" dirty="0">
                <a:effectLst>
                  <a:outerShdw blurRad="38100" dist="38100" dir="2700000" algn="tl">
                    <a:srgbClr val="000000">
                      <a:alpha val="43137"/>
                    </a:srgbClr>
                  </a:outerShdw>
                </a:effectLst>
              </a:rPr>
              <a:t>ROADWAY INFORMATION</a:t>
            </a:r>
          </a:p>
        </p:txBody>
      </p:sp>
      <p:sp>
        <p:nvSpPr>
          <p:cNvPr id="2" name="Slide Number Placeholder 1"/>
          <p:cNvSpPr>
            <a:spLocks noGrp="1"/>
          </p:cNvSpPr>
          <p:nvPr>
            <p:ph type="sldNum" sz="quarter" idx="4294967295"/>
          </p:nvPr>
        </p:nvSpPr>
        <p:spPr>
          <a:xfrm>
            <a:off x="11242677" y="6096000"/>
            <a:ext cx="609600" cy="457200"/>
          </a:xfrm>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3907227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53737" y="1388085"/>
            <a:ext cx="8084527" cy="5024646"/>
          </a:xfrm>
          <a:ln>
            <a:solidFill>
              <a:schemeClr val="bg1"/>
            </a:solidFill>
          </a:ln>
        </p:spPr>
      </p:pic>
      <p:sp>
        <p:nvSpPr>
          <p:cNvPr id="3" name="Title 2"/>
          <p:cNvSpPr>
            <a:spLocks noGrp="1"/>
          </p:cNvSpPr>
          <p:nvPr>
            <p:ph type="title"/>
          </p:nvPr>
        </p:nvSpPr>
        <p:spPr/>
        <p:txBody>
          <a:bodyPr/>
          <a:lstStyle/>
          <a:p>
            <a:pPr algn="ctr"/>
            <a:r>
              <a:rPr lang="en-US" dirty="0">
                <a:effectLst>
                  <a:outerShdw blurRad="38100" dist="38100" dir="2700000" algn="tl">
                    <a:srgbClr val="000000">
                      <a:alpha val="43137"/>
                    </a:srgbClr>
                  </a:outerShdw>
                </a:effectLst>
              </a:rPr>
              <a:t>SLOPE INFORMATION</a:t>
            </a:r>
          </a:p>
        </p:txBody>
      </p:sp>
      <p:sp>
        <p:nvSpPr>
          <p:cNvPr id="2" name="Slide Number Placeholder 1"/>
          <p:cNvSpPr>
            <a:spLocks noGrp="1"/>
          </p:cNvSpPr>
          <p:nvPr>
            <p:ph type="sldNum" sz="quarter" idx="4294967295"/>
          </p:nvPr>
        </p:nvSpPr>
        <p:spPr>
          <a:xfrm>
            <a:off x="11277600" y="6096000"/>
            <a:ext cx="609600" cy="457200"/>
          </a:xfrm>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126775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effectLst>
                  <a:outerShdw blurRad="38100" dist="38100" dir="2700000" algn="tl">
                    <a:srgbClr val="000000">
                      <a:alpha val="43137"/>
                    </a:srgbClr>
                  </a:outerShdw>
                </a:effectLst>
              </a:rPr>
              <a:t>GEOLOGIC INFORMATION</a:t>
            </a:r>
          </a:p>
        </p:txBody>
      </p:sp>
      <p:sp>
        <p:nvSpPr>
          <p:cNvPr id="2" name="Slide Number Placeholder 1"/>
          <p:cNvSpPr>
            <a:spLocks noGrp="1"/>
          </p:cNvSpPr>
          <p:nvPr>
            <p:ph type="sldNum" sz="quarter" idx="4294967295"/>
          </p:nvPr>
        </p:nvSpPr>
        <p:spPr>
          <a:xfrm>
            <a:off x="11277600" y="6181726"/>
            <a:ext cx="609600" cy="457200"/>
          </a:xfrm>
        </p:spPr>
        <p:txBody>
          <a:bodyPr/>
          <a:lstStyle/>
          <a:p>
            <a:fld id="{B6F15528-21DE-4FAA-801E-634DDDAF4B2B}" type="slidenum">
              <a:rPr lang="en-US" smtClean="0"/>
              <a:pPr/>
              <a:t>16</a:t>
            </a:fld>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2143" y="1305046"/>
            <a:ext cx="6324600" cy="5301223"/>
          </a:xfrm>
          <a:ln>
            <a:solidFill>
              <a:schemeClr val="bg1"/>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6743" y="1321512"/>
            <a:ext cx="5486400" cy="2667422"/>
          </a:xfrm>
          <a:prstGeom prst="rect">
            <a:avLst/>
          </a:prstGeom>
          <a:ln>
            <a:solidFill>
              <a:schemeClr val="bg1"/>
            </a:solidFill>
          </a:ln>
        </p:spPr>
      </p:pic>
    </p:spTree>
    <p:extLst>
      <p:ext uri="{BB962C8B-B14F-4D97-AF65-F5344CB8AC3E}">
        <p14:creationId xmlns:p14="http://schemas.microsoft.com/office/powerpoint/2010/main" val="154070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3816" y="1309214"/>
            <a:ext cx="7873228" cy="5167787"/>
          </a:xfrm>
          <a:ln>
            <a:solidFill>
              <a:schemeClr val="bg1"/>
            </a:solidFill>
          </a:ln>
        </p:spPr>
      </p:pic>
      <p:sp>
        <p:nvSpPr>
          <p:cNvPr id="3" name="Slide Number Placeholder 2"/>
          <p:cNvSpPr>
            <a:spLocks noGrp="1"/>
          </p:cNvSpPr>
          <p:nvPr>
            <p:ph type="sldNum" sz="quarter" idx="15"/>
          </p:nvPr>
        </p:nvSpPr>
        <p:spPr/>
        <p:txBody>
          <a:bodyPr/>
          <a:lstStyle/>
          <a:p>
            <a:fld id="{B6F15528-21DE-4FAA-801E-634DDDAF4B2B}" type="slidenum">
              <a:rPr lang="en-US" smtClean="0"/>
              <a:pPr/>
              <a:t>17</a:t>
            </a:fld>
            <a:endParaRPr lang="en-US" dirty="0"/>
          </a:p>
        </p:txBody>
      </p:sp>
      <p:sp>
        <p:nvSpPr>
          <p:cNvPr id="4" name="Title 3"/>
          <p:cNvSpPr>
            <a:spLocks noGrp="1"/>
          </p:cNvSpPr>
          <p:nvPr>
            <p:ph type="title"/>
          </p:nvPr>
        </p:nvSpPr>
        <p:spPr/>
        <p:txBody>
          <a:bodyPr/>
          <a:lstStyle/>
          <a:p>
            <a:pPr algn="ctr"/>
            <a:r>
              <a:rPr lang="en-US" dirty="0">
                <a:effectLst>
                  <a:outerShdw blurRad="38100" dist="38100" dir="2700000" algn="tl">
                    <a:srgbClr val="000000">
                      <a:alpha val="43137"/>
                    </a:srgbClr>
                  </a:outerShdw>
                </a:effectLst>
              </a:rPr>
              <a:t>HISTORICAL INFORMATION</a:t>
            </a:r>
          </a:p>
        </p:txBody>
      </p:sp>
    </p:spTree>
    <p:extLst>
      <p:ext uri="{BB962C8B-B14F-4D97-AF65-F5344CB8AC3E}">
        <p14:creationId xmlns:p14="http://schemas.microsoft.com/office/powerpoint/2010/main" val="841974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981200" y="0"/>
            <a:ext cx="8229600" cy="1371600"/>
          </a:xfrm>
        </p:spPr>
        <p:txBody>
          <a:bodyPr/>
          <a:lstStyle/>
          <a:p>
            <a:pPr algn="ctr"/>
            <a:r>
              <a:rPr lang="en-US" dirty="0"/>
              <a:t>ROCKFALL HAZARD RATING</a:t>
            </a:r>
          </a:p>
        </p:txBody>
      </p:sp>
      <p:sp>
        <p:nvSpPr>
          <p:cNvPr id="4" name="Slide Number Placeholder 3"/>
          <p:cNvSpPr>
            <a:spLocks noGrp="1"/>
          </p:cNvSpPr>
          <p:nvPr>
            <p:ph type="sldNum" sz="quarter" idx="15"/>
          </p:nvPr>
        </p:nvSpPr>
        <p:spPr/>
        <p:txBody>
          <a:bodyPr/>
          <a:lstStyle/>
          <a:p>
            <a:fld id="{B6F15528-21DE-4FAA-801E-634DDDAF4B2B}" type="slidenum">
              <a:rPr lang="en-US" smtClean="0"/>
              <a:pPr/>
              <a:t>18</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1" y="1371600"/>
            <a:ext cx="7800975" cy="5083640"/>
          </a:xfrm>
          <a:prstGeom prst="rect">
            <a:avLst/>
          </a:prstGeom>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en-US"/>
          </a:p>
        </p:txBody>
      </p:sp>
      <p:sp>
        <p:nvSpPr>
          <p:cNvPr id="3" name="Slide Number Placeholder 2"/>
          <p:cNvSpPr>
            <a:spLocks noGrp="1"/>
          </p:cNvSpPr>
          <p:nvPr>
            <p:ph type="sldNum" sz="quarter" idx="15"/>
          </p:nvPr>
        </p:nvSpPr>
        <p:spPr/>
        <p:txBody>
          <a:bodyPr/>
          <a:lstStyle/>
          <a:p>
            <a:fld id="{B6F15528-21DE-4FAA-801E-634DDDAF4B2B}" type="slidenum">
              <a:rPr lang="en-US" smtClean="0"/>
              <a:pPr/>
              <a:t>19</a:t>
            </a:fld>
            <a:endParaRPr lang="en-US" dirty="0"/>
          </a:p>
        </p:txBody>
      </p:sp>
      <p:sp>
        <p:nvSpPr>
          <p:cNvPr id="2" name="Title 1"/>
          <p:cNvSpPr>
            <a:spLocks noGrp="1"/>
          </p:cNvSpPr>
          <p:nvPr>
            <p:ph type="title"/>
          </p:nvPr>
        </p:nvSpPr>
        <p:spPr/>
        <p:txBody>
          <a:bodyPr/>
          <a:lstStyle/>
          <a:p>
            <a:pPr algn="ctr"/>
            <a:r>
              <a:rPr lang="en-US" dirty="0">
                <a:effectLst>
                  <a:outerShdw blurRad="38100" dist="38100" dir="2700000" algn="tl">
                    <a:srgbClr val="000000">
                      <a:alpha val="43137"/>
                    </a:srgbClr>
                  </a:outerShdw>
                </a:effectLst>
              </a:rPr>
              <a:t>2017 RHR SCORE DISTRIBUTION</a:t>
            </a:r>
          </a:p>
        </p:txBody>
      </p:sp>
      <p:graphicFrame>
        <p:nvGraphicFramePr>
          <p:cNvPr id="4" name="Chart 3"/>
          <p:cNvGraphicFramePr>
            <a:graphicFrameLocks/>
          </p:cNvGraphicFramePr>
          <p:nvPr>
            <p:extLst>
              <p:ext uri="{D42A27DB-BD31-4B8C-83A1-F6EECF244321}">
                <p14:modId xmlns:p14="http://schemas.microsoft.com/office/powerpoint/2010/main" val="1967517849"/>
              </p:ext>
            </p:extLst>
          </p:nvPr>
        </p:nvGraphicFramePr>
        <p:xfrm>
          <a:off x="2667001" y="1524000"/>
          <a:ext cx="7086600" cy="4953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Rockfall Hazard Rating System (RHRS) is a tool which </a:t>
            </a:r>
            <a:r>
              <a:rPr lang="en-US" dirty="0" err="1"/>
              <a:t>VTrans</a:t>
            </a:r>
            <a:r>
              <a:rPr lang="en-US" dirty="0"/>
              <a:t> uses to proactively prevent/react to </a:t>
            </a:r>
            <a:r>
              <a:rPr lang="en-US" dirty="0" err="1"/>
              <a:t>rockfall</a:t>
            </a:r>
            <a:r>
              <a:rPr lang="en-US" dirty="0"/>
              <a:t> events.</a:t>
            </a:r>
          </a:p>
          <a:p>
            <a:r>
              <a:rPr lang="en-US" dirty="0"/>
              <a:t>The RHRS consists of multiple components including:</a:t>
            </a:r>
          </a:p>
          <a:p>
            <a:pPr lvl="1"/>
            <a:r>
              <a:rPr lang="en-US" dirty="0"/>
              <a:t>Details on a Ranking System to determine the potential for </a:t>
            </a:r>
            <a:r>
              <a:rPr lang="en-US" dirty="0" err="1"/>
              <a:t>rockfall</a:t>
            </a:r>
            <a:r>
              <a:rPr lang="en-US" dirty="0"/>
              <a:t> to reach the roadway.</a:t>
            </a:r>
          </a:p>
          <a:p>
            <a:pPr lvl="1"/>
            <a:r>
              <a:rPr lang="en-US" dirty="0"/>
              <a:t>An inventory/catalogue of Ranked Rock Cuts.</a:t>
            </a:r>
          </a:p>
          <a:p>
            <a:pPr lvl="1"/>
            <a:r>
              <a:rPr lang="en-US" dirty="0"/>
              <a:t>For “High Hazard” Rock Cuts it provides detailed scoring categories that are evaluated to differentiate the “High Hazard” Rock Cuts from each other.</a:t>
            </a:r>
          </a:p>
          <a:p>
            <a:pPr lvl="1"/>
            <a:endParaRPr lang="en-US"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2</a:t>
            </a:fld>
            <a:endParaRPr lang="en-US" dirty="0"/>
          </a:p>
        </p:txBody>
      </p:sp>
      <p:sp>
        <p:nvSpPr>
          <p:cNvPr id="4" name="Title 3"/>
          <p:cNvSpPr>
            <a:spLocks noGrp="1"/>
          </p:cNvSpPr>
          <p:nvPr>
            <p:ph type="title"/>
          </p:nvPr>
        </p:nvSpPr>
        <p:spPr/>
        <p:txBody>
          <a:bodyPr>
            <a:normAutofit fontScale="90000"/>
          </a:bodyPr>
          <a:lstStyle/>
          <a:p>
            <a:pPr algn="ctr"/>
            <a:r>
              <a:rPr lang="en-US" dirty="0">
                <a:effectLst>
                  <a:outerShdw blurRad="38100" dist="38100" dir="2700000" algn="tl">
                    <a:srgbClr val="000000">
                      <a:alpha val="43137"/>
                    </a:srgbClr>
                  </a:outerShdw>
                </a:effectLst>
              </a:rPr>
              <a:t>WHAT IS A ROCKFALL HAZARD RATING SYSTEM? </a:t>
            </a:r>
          </a:p>
        </p:txBody>
      </p:sp>
    </p:spTree>
    <p:extLst>
      <p:ext uri="{BB962C8B-B14F-4D97-AF65-F5344CB8AC3E}">
        <p14:creationId xmlns:p14="http://schemas.microsoft.com/office/powerpoint/2010/main" val="354653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Re-evaluation of all “A” and “B+” ranked rock cuts is performed on a 5-year interval.  </a:t>
            </a:r>
          </a:p>
          <a:p>
            <a:pPr lvl="1"/>
            <a:r>
              <a:rPr lang="en-US" dirty="0"/>
              <a:t>Next re-evaluation planned for 2020.</a:t>
            </a:r>
          </a:p>
          <a:p>
            <a:r>
              <a:rPr lang="en-US" dirty="0"/>
              <a:t>Transferring Microsoft Access database to ArcGIS map layer and </a:t>
            </a:r>
            <a:r>
              <a:rPr lang="en-US" dirty="0" err="1"/>
              <a:t>ArcCollector</a:t>
            </a:r>
            <a:r>
              <a:rPr lang="en-US" dirty="0"/>
              <a:t> Field Application.</a:t>
            </a:r>
          </a:p>
          <a:p>
            <a:r>
              <a:rPr lang="en-US" dirty="0"/>
              <a:t>Incorporating the RHRS within </a:t>
            </a:r>
            <a:r>
              <a:rPr lang="en-US" dirty="0" err="1"/>
              <a:t>VTrans</a:t>
            </a:r>
            <a:r>
              <a:rPr lang="en-US" dirty="0"/>
              <a:t> Asset Management Program.</a:t>
            </a:r>
          </a:p>
          <a:p>
            <a:pPr lvl="1"/>
            <a:endParaRPr lang="en-US" dirty="0"/>
          </a:p>
        </p:txBody>
      </p:sp>
      <p:sp>
        <p:nvSpPr>
          <p:cNvPr id="3" name="Slide Number Placeholder 2"/>
          <p:cNvSpPr>
            <a:spLocks noGrp="1"/>
          </p:cNvSpPr>
          <p:nvPr>
            <p:ph type="sldNum" sz="quarter" idx="15"/>
          </p:nvPr>
        </p:nvSpPr>
        <p:spPr/>
        <p:txBody>
          <a:bodyPr/>
          <a:lstStyle/>
          <a:p>
            <a:fld id="{B6F15528-21DE-4FAA-801E-634DDDAF4B2B}" type="slidenum">
              <a:rPr lang="en-US" smtClean="0"/>
              <a:pPr/>
              <a:t>20</a:t>
            </a:fld>
            <a:endParaRPr lang="en-US" dirty="0"/>
          </a:p>
        </p:txBody>
      </p:sp>
      <p:sp>
        <p:nvSpPr>
          <p:cNvPr id="4" name="Title 3"/>
          <p:cNvSpPr>
            <a:spLocks noGrp="1"/>
          </p:cNvSpPr>
          <p:nvPr>
            <p:ph type="title"/>
          </p:nvPr>
        </p:nvSpPr>
        <p:spPr/>
        <p:txBody>
          <a:bodyPr/>
          <a:lstStyle/>
          <a:p>
            <a:pPr algn="ctr"/>
            <a:r>
              <a:rPr lang="en-US" dirty="0">
                <a:effectLst>
                  <a:outerShdw blurRad="38100" dist="38100" dir="2700000" algn="tl">
                    <a:srgbClr val="000000">
                      <a:alpha val="43137"/>
                    </a:srgbClr>
                  </a:outerShdw>
                </a:effectLst>
              </a:rPr>
              <a:t>THE FUTURE OF THE RHRS</a:t>
            </a:r>
          </a:p>
        </p:txBody>
      </p:sp>
    </p:spTree>
    <p:extLst>
      <p:ext uri="{BB962C8B-B14F-4D97-AF65-F5344CB8AC3E}">
        <p14:creationId xmlns:p14="http://schemas.microsoft.com/office/powerpoint/2010/main" val="126481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C2277179-9AD0-4A6A-A9FC-981C693650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6800" y="533399"/>
            <a:ext cx="10147300" cy="6105331"/>
          </a:xfrm>
          <a:ln>
            <a:solidFill>
              <a:schemeClr val="bg1"/>
            </a:solidFill>
          </a:ln>
        </p:spPr>
      </p:pic>
      <p:sp>
        <p:nvSpPr>
          <p:cNvPr id="3" name="Slide Number Placeholder 2">
            <a:extLst>
              <a:ext uri="{FF2B5EF4-FFF2-40B4-BE49-F238E27FC236}">
                <a16:creationId xmlns:a16="http://schemas.microsoft.com/office/drawing/2014/main" id="{C35509CF-4F8D-42B2-B538-F4B1C9DADE79}"/>
              </a:ext>
            </a:extLst>
          </p:cNvPr>
          <p:cNvSpPr>
            <a:spLocks noGrp="1"/>
          </p:cNvSpPr>
          <p:nvPr>
            <p:ph type="sldNum" sz="quarter" idx="15"/>
          </p:nvPr>
        </p:nvSpPr>
        <p:spPr/>
        <p:txBody>
          <a:bodyPr/>
          <a:lstStyle/>
          <a:p>
            <a:fld id="{B6F15528-21DE-4FAA-801E-634DDDAF4B2B}" type="slidenum">
              <a:rPr lang="en-US" smtClean="0"/>
              <a:pPr/>
              <a:t>21</a:t>
            </a:fld>
            <a:endParaRPr lang="en-US" dirty="0"/>
          </a:p>
        </p:txBody>
      </p:sp>
      <p:sp>
        <p:nvSpPr>
          <p:cNvPr id="4" name="Title 3">
            <a:extLst>
              <a:ext uri="{FF2B5EF4-FFF2-40B4-BE49-F238E27FC236}">
                <a16:creationId xmlns:a16="http://schemas.microsoft.com/office/drawing/2014/main" id="{C8EDB88A-72F0-4E9B-B0F4-44AA61DF3E88}"/>
              </a:ext>
            </a:extLst>
          </p:cNvPr>
          <p:cNvSpPr>
            <a:spLocks noGrp="1"/>
          </p:cNvSpPr>
          <p:nvPr>
            <p:ph type="title"/>
          </p:nvPr>
        </p:nvSpPr>
        <p:spPr>
          <a:xfrm>
            <a:off x="2743200" y="533400"/>
            <a:ext cx="6781800" cy="838200"/>
          </a:xfrm>
          <a:solidFill>
            <a:schemeClr val="bg1">
              <a:alpha val="56000"/>
            </a:schemeClr>
          </a:solidFill>
        </p:spPr>
        <p:txBody>
          <a:bodyPr/>
          <a:lstStyle/>
          <a:p>
            <a:pPr algn="ctr"/>
            <a:r>
              <a:rPr lang="en-US" dirty="0"/>
              <a:t>QUESTIONS?</a:t>
            </a:r>
          </a:p>
        </p:txBody>
      </p:sp>
      <p:sp>
        <p:nvSpPr>
          <p:cNvPr id="7" name="Rectangle 8">
            <a:extLst>
              <a:ext uri="{FF2B5EF4-FFF2-40B4-BE49-F238E27FC236}">
                <a16:creationId xmlns:a16="http://schemas.microsoft.com/office/drawing/2014/main" id="{9D856683-E28F-4DDB-8E56-3F77621FD647}"/>
              </a:ext>
            </a:extLst>
          </p:cNvPr>
          <p:cNvSpPr>
            <a:spLocks noChangeArrowheads="1"/>
          </p:cNvSpPr>
          <p:nvPr/>
        </p:nvSpPr>
        <p:spPr bwMode="auto">
          <a:xfrm>
            <a:off x="1066800" y="5900066"/>
            <a:ext cx="2286000" cy="738664"/>
          </a:xfrm>
          <a:prstGeom prst="rect">
            <a:avLst/>
          </a:prstGeom>
          <a:solidFill>
            <a:schemeClr val="bg1">
              <a:alpha val="56000"/>
            </a:schemeClr>
          </a:solidFill>
          <a:ln>
            <a:noFill/>
          </a:ln>
          <a:effectLst/>
        </p:spPr>
        <p:txBody>
          <a:bodyPr>
            <a:spAutoFit/>
          </a:bodyPr>
          <a:lstStyle/>
          <a:p>
            <a:pPr eaLnBrk="1" hangingPunct="1">
              <a:spcBef>
                <a:spcPct val="0"/>
              </a:spcBef>
            </a:pPr>
            <a:r>
              <a:rPr lang="en-US" altLang="en-US" sz="1400" dirty="0"/>
              <a:t>I-89 SB, Royalton</a:t>
            </a:r>
          </a:p>
          <a:p>
            <a:pPr eaLnBrk="1" hangingPunct="1">
              <a:spcBef>
                <a:spcPct val="0"/>
              </a:spcBef>
            </a:pPr>
            <a:r>
              <a:rPr lang="en-US" altLang="en-US" sz="1400" dirty="0"/>
              <a:t>E. Thomas, Vermont Agency of Transportation</a:t>
            </a:r>
          </a:p>
        </p:txBody>
      </p:sp>
    </p:spTree>
    <p:extLst>
      <p:ext uri="{BB962C8B-B14F-4D97-AF65-F5344CB8AC3E}">
        <p14:creationId xmlns:p14="http://schemas.microsoft.com/office/powerpoint/2010/main" val="428262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1977 – Vermont Chief Transportation Geologist Frank Lanza and State Geologist Charles </a:t>
            </a:r>
            <a:r>
              <a:rPr lang="en-US" dirty="0" err="1"/>
              <a:t>Ratte</a:t>
            </a:r>
            <a:r>
              <a:rPr lang="en-US" dirty="0"/>
              <a:t> conducted Phase I study of </a:t>
            </a:r>
            <a:r>
              <a:rPr lang="en-US" dirty="0" err="1"/>
              <a:t>rockfall</a:t>
            </a:r>
            <a:r>
              <a:rPr lang="en-US" dirty="0"/>
              <a:t> areas along Vermont’s Interstate System.</a:t>
            </a:r>
          </a:p>
          <a:p>
            <a:r>
              <a:rPr lang="en-US" dirty="0"/>
              <a:t>Early 1990’s – The Agency used Lanza/</a:t>
            </a:r>
            <a:r>
              <a:rPr lang="en-US" dirty="0" err="1"/>
              <a:t>Ratte</a:t>
            </a:r>
            <a:r>
              <a:rPr lang="en-US" dirty="0"/>
              <a:t> report to program remediation of some hazardous rock cuts identified within the report.</a:t>
            </a:r>
          </a:p>
          <a:p>
            <a:r>
              <a:rPr lang="en-US" dirty="0"/>
              <a:t>1995 – Agency Transportation Geologist Alan </a:t>
            </a:r>
            <a:r>
              <a:rPr lang="en-US" dirty="0" err="1"/>
              <a:t>McBean</a:t>
            </a:r>
            <a:r>
              <a:rPr lang="en-US" dirty="0"/>
              <a:t> initiated a RHRS that followed the FHWA/Oregon DOT criteria.</a:t>
            </a:r>
          </a:p>
        </p:txBody>
      </p:sp>
      <p:sp>
        <p:nvSpPr>
          <p:cNvPr id="3" name="Slide Number Placeholder 2"/>
          <p:cNvSpPr>
            <a:spLocks noGrp="1"/>
          </p:cNvSpPr>
          <p:nvPr>
            <p:ph type="sldNum" sz="quarter" idx="15"/>
          </p:nvPr>
        </p:nvSpPr>
        <p:spPr/>
        <p:txBody>
          <a:bodyPr/>
          <a:lstStyle/>
          <a:p>
            <a:fld id="{B6F15528-21DE-4FAA-801E-634DDDAF4B2B}" type="slidenum">
              <a:rPr lang="en-US" smtClean="0"/>
              <a:pPr/>
              <a:t>3</a:t>
            </a:fld>
            <a:endParaRPr lang="en-US" dirty="0"/>
          </a:p>
        </p:txBody>
      </p:sp>
      <p:sp>
        <p:nvSpPr>
          <p:cNvPr id="4" name="Title 3"/>
          <p:cNvSpPr>
            <a:spLocks noGrp="1"/>
          </p:cNvSpPr>
          <p:nvPr>
            <p:ph type="title"/>
          </p:nvPr>
        </p:nvSpPr>
        <p:spPr/>
        <p:txBody>
          <a:bodyPr/>
          <a:lstStyle/>
          <a:p>
            <a:pPr algn="ctr"/>
            <a:r>
              <a:rPr lang="en-US" dirty="0">
                <a:effectLst>
                  <a:outerShdw blurRad="38100" dist="38100" dir="2700000" algn="tl">
                    <a:srgbClr val="000000">
                      <a:alpha val="43137"/>
                    </a:srgbClr>
                  </a:outerShdw>
                </a:effectLst>
              </a:rPr>
              <a:t>HISTORY OF VERMONT’S RHRS</a:t>
            </a:r>
          </a:p>
        </p:txBody>
      </p:sp>
    </p:spTree>
    <p:extLst>
      <p:ext uri="{BB962C8B-B14F-4D97-AF65-F5344CB8AC3E}">
        <p14:creationId xmlns:p14="http://schemas.microsoft.com/office/powerpoint/2010/main" val="9354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2005 – Former Agency Transportation Geologist Tom Eliassen began work expanding on Alan </a:t>
            </a:r>
            <a:r>
              <a:rPr lang="en-US" dirty="0" err="1"/>
              <a:t>McBean’s</a:t>
            </a:r>
            <a:r>
              <a:rPr lang="en-US" dirty="0"/>
              <a:t> work and implementing Vermont’s own RHRS.</a:t>
            </a:r>
          </a:p>
        </p:txBody>
      </p:sp>
      <p:sp>
        <p:nvSpPr>
          <p:cNvPr id="3" name="Slide Number Placeholder 2"/>
          <p:cNvSpPr>
            <a:spLocks noGrp="1"/>
          </p:cNvSpPr>
          <p:nvPr>
            <p:ph type="sldNum" sz="quarter" idx="15"/>
          </p:nvPr>
        </p:nvSpPr>
        <p:spPr/>
        <p:txBody>
          <a:bodyPr/>
          <a:lstStyle/>
          <a:p>
            <a:fld id="{B6F15528-21DE-4FAA-801E-634DDDAF4B2B}" type="slidenum">
              <a:rPr lang="en-US" smtClean="0"/>
              <a:pPr/>
              <a:t>4</a:t>
            </a:fld>
            <a:endParaRPr lang="en-US" dirty="0"/>
          </a:p>
        </p:txBody>
      </p:sp>
      <p:sp>
        <p:nvSpPr>
          <p:cNvPr id="4" name="Title 3"/>
          <p:cNvSpPr>
            <a:spLocks noGrp="1"/>
          </p:cNvSpPr>
          <p:nvPr>
            <p:ph type="title"/>
          </p:nvPr>
        </p:nvSpPr>
        <p:spPr/>
        <p:txBody>
          <a:bodyPr/>
          <a:lstStyle/>
          <a:p>
            <a:pPr algn="ctr"/>
            <a:r>
              <a:rPr lang="en-US" dirty="0">
                <a:effectLst>
                  <a:outerShdw blurRad="38100" dist="38100" dir="2700000" algn="tl">
                    <a:srgbClr val="000000">
                      <a:alpha val="43137"/>
                    </a:srgbClr>
                  </a:outerShdw>
                </a:effectLst>
              </a:rPr>
              <a:t>HISTORY OF VERMONT’S RHRS</a:t>
            </a:r>
            <a:endParaRPr lang="en-US" dirty="0"/>
          </a:p>
        </p:txBody>
      </p:sp>
    </p:spTree>
    <p:extLst>
      <p:ext uri="{BB962C8B-B14F-4D97-AF65-F5344CB8AC3E}">
        <p14:creationId xmlns:p14="http://schemas.microsoft.com/office/powerpoint/2010/main" val="939691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6" name="Picture 4" descr="105-0589_IMG"/>
          <p:cNvPicPr>
            <a:picLocks noChangeAspect="1" noChangeArrowheads="1"/>
          </p:cNvPicPr>
          <p:nvPr/>
        </p:nvPicPr>
        <p:blipFill>
          <a:blip r:embed="rId3" cstate="print"/>
          <a:srcRect/>
          <a:stretch>
            <a:fillRect/>
          </a:stretch>
        </p:blipFill>
        <p:spPr bwMode="auto">
          <a:xfrm>
            <a:off x="0" y="0"/>
            <a:ext cx="12192000" cy="6856414"/>
          </a:xfrm>
          <a:prstGeom prst="rect">
            <a:avLst/>
          </a:prstGeom>
          <a:solidFill>
            <a:schemeClr val="bg1"/>
          </a:solidFill>
        </p:spPr>
      </p:pic>
      <p:sp>
        <p:nvSpPr>
          <p:cNvPr id="115717" name="Text Box 5"/>
          <p:cNvSpPr txBox="1">
            <a:spLocks noChangeArrowheads="1"/>
          </p:cNvSpPr>
          <p:nvPr/>
        </p:nvSpPr>
        <p:spPr bwMode="auto">
          <a:xfrm>
            <a:off x="0" y="0"/>
            <a:ext cx="5181600" cy="3170099"/>
          </a:xfrm>
          <a:prstGeom prst="rect">
            <a:avLst/>
          </a:prstGeom>
          <a:solidFill>
            <a:schemeClr val="bg1">
              <a:alpha val="56000"/>
            </a:schemeClr>
          </a:solidFill>
          <a:ln w="9525">
            <a:noFill/>
            <a:miter lim="800000"/>
            <a:headEnd/>
            <a:tailEnd/>
          </a:ln>
          <a:effectLst/>
        </p:spPr>
        <p:txBody>
          <a:bodyPr>
            <a:spAutoFit/>
          </a:bodyPr>
          <a:lstStyle/>
          <a:p>
            <a:pPr lvl="1"/>
            <a:r>
              <a:rPr lang="en-US" sz="3200" b="1" dirty="0"/>
              <a:t>ROCKFALL HAZARD ASSESSMENT OF HIGHWAYS IN VERMONT</a:t>
            </a:r>
          </a:p>
          <a:p>
            <a:endParaRPr lang="en-US" sz="1200" b="1" dirty="0"/>
          </a:p>
          <a:p>
            <a:r>
              <a:rPr lang="en-US" sz="1200" b="1" dirty="0"/>
              <a:t>Thomas D. Eliassen, Vermont Agency of Transportation, Materials and Research Section</a:t>
            </a:r>
          </a:p>
          <a:p>
            <a:r>
              <a:rPr lang="en-US" sz="1200" b="1" dirty="0"/>
              <a:t>George E. Springston, Norwich University Dept. of Geology</a:t>
            </a:r>
          </a:p>
          <a:p>
            <a:r>
              <a:rPr lang="en-US" sz="1200" b="1" dirty="0"/>
              <a:t>Laurence R. Becker, Vermont Geological Survey, Agency of Natural Resources</a:t>
            </a:r>
          </a:p>
        </p:txBody>
      </p:sp>
      <p:sp>
        <p:nvSpPr>
          <p:cNvPr id="115721" name="Text Box 9"/>
          <p:cNvSpPr txBox="1">
            <a:spLocks noChangeArrowheads="1"/>
          </p:cNvSpPr>
          <p:nvPr/>
        </p:nvSpPr>
        <p:spPr bwMode="auto">
          <a:xfrm>
            <a:off x="0" y="6119336"/>
            <a:ext cx="2438400" cy="738664"/>
          </a:xfrm>
          <a:prstGeom prst="rect">
            <a:avLst/>
          </a:prstGeom>
          <a:solidFill>
            <a:schemeClr val="bg1">
              <a:alpha val="56000"/>
            </a:schemeClr>
          </a:solidFill>
          <a:ln w="9525">
            <a:noFill/>
            <a:miter lim="800000"/>
            <a:headEnd/>
            <a:tailEnd/>
          </a:ln>
          <a:effectLst/>
        </p:spPr>
        <p:txBody>
          <a:bodyPr>
            <a:spAutoFit/>
          </a:bodyPr>
          <a:lstStyle/>
          <a:p>
            <a:r>
              <a:rPr lang="en-US" sz="1400" dirty="0"/>
              <a:t>U.S.-5, Barnet</a:t>
            </a:r>
          </a:p>
          <a:p>
            <a:r>
              <a:rPr lang="en-US" sz="1400" dirty="0"/>
              <a:t>T. Eliassen, Vermont Agency of Transportation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4" name="Rectangle 4"/>
          <p:cNvSpPr>
            <a:spLocks noChangeArrowheads="1"/>
          </p:cNvSpPr>
          <p:nvPr/>
        </p:nvSpPr>
        <p:spPr bwMode="auto">
          <a:xfrm>
            <a:off x="1981200" y="609600"/>
            <a:ext cx="8229600" cy="1143000"/>
          </a:xfrm>
          <a:prstGeom prst="rect">
            <a:avLst/>
          </a:prstGeom>
          <a:noFill/>
          <a:ln w="9525">
            <a:noFill/>
            <a:miter lim="800000"/>
            <a:headEnd/>
            <a:tailEnd/>
          </a:ln>
          <a:effectLst/>
        </p:spPr>
        <p:txBody>
          <a:bodyPr anchor="ctr"/>
          <a:lstStyle/>
          <a:p>
            <a:pPr algn="ctr" eaLnBrk="1" hangingPunct="1">
              <a:spcBef>
                <a:spcPct val="0"/>
              </a:spcBef>
            </a:pPr>
            <a:r>
              <a:rPr lang="en-US" sz="4000" dirty="0">
                <a:effectLst>
                  <a:outerShdw blurRad="38100" dist="38100" dir="2700000" algn="tl">
                    <a:srgbClr val="000000"/>
                  </a:outerShdw>
                </a:effectLst>
              </a:rPr>
              <a:t>POTENTIAL FOR ROCKFALL REACHING ROADWAY</a:t>
            </a:r>
          </a:p>
        </p:txBody>
      </p:sp>
      <p:sp>
        <p:nvSpPr>
          <p:cNvPr id="261125" name="Rectangle 5"/>
          <p:cNvSpPr>
            <a:spLocks noChangeArrowheads="1"/>
          </p:cNvSpPr>
          <p:nvPr/>
        </p:nvSpPr>
        <p:spPr bwMode="auto">
          <a:xfrm>
            <a:off x="3124200" y="2362200"/>
            <a:ext cx="7315200" cy="2308324"/>
          </a:xfrm>
          <a:prstGeom prst="rect">
            <a:avLst/>
          </a:prstGeom>
          <a:noFill/>
          <a:ln w="9525">
            <a:noFill/>
            <a:miter lim="800000"/>
            <a:headEnd/>
            <a:tailEnd/>
          </a:ln>
          <a:effectLst/>
        </p:spPr>
        <p:txBody>
          <a:bodyPr>
            <a:spAutoFit/>
          </a:bodyPr>
          <a:lstStyle/>
          <a:p>
            <a:pPr eaLnBrk="1" hangingPunct="1"/>
            <a:r>
              <a:rPr lang="en-US" b="1" dirty="0">
                <a:latin typeface="Arial" charset="0"/>
              </a:rPr>
              <a:t>HIGH		ROCKFALL IS EXPECTED TO OCCUR AND 		REACH	ROADWAY</a:t>
            </a:r>
          </a:p>
          <a:p>
            <a:pPr eaLnBrk="1" hangingPunct="1"/>
            <a:r>
              <a:rPr lang="en-US" b="1" dirty="0">
                <a:latin typeface="Arial" charset="0"/>
              </a:rPr>
              <a:t>SIGNIFICANT	ROCKFALL IS LIKELY TO OCCUR AND REACH 		ROADWAY</a:t>
            </a:r>
          </a:p>
          <a:p>
            <a:pPr eaLnBrk="1" hangingPunct="1"/>
            <a:r>
              <a:rPr lang="en-US" b="1" dirty="0">
                <a:latin typeface="Arial" charset="0"/>
              </a:rPr>
              <a:t>ELEVATED	ROCKFALL IS POSSIBLE AT THIS LOCATION 		AND MAY REACH ROADWAY</a:t>
            </a:r>
          </a:p>
          <a:p>
            <a:pPr eaLnBrk="1" hangingPunct="1"/>
            <a:r>
              <a:rPr lang="en-US" b="1" dirty="0">
                <a:latin typeface="Arial" charset="0"/>
              </a:rPr>
              <a:t>LOW		ROCKFALL POTENTIAL IS NOT LIKELY TO 		OCCUR.</a:t>
            </a:r>
          </a:p>
        </p:txBody>
      </p:sp>
      <p:sp>
        <p:nvSpPr>
          <p:cNvPr id="261126" name="Text Box 6"/>
          <p:cNvSpPr txBox="1">
            <a:spLocks noChangeArrowheads="1"/>
          </p:cNvSpPr>
          <p:nvPr/>
        </p:nvSpPr>
        <p:spPr bwMode="auto">
          <a:xfrm>
            <a:off x="2438400" y="2362200"/>
            <a:ext cx="381000" cy="457200"/>
          </a:xfrm>
          <a:prstGeom prst="rect">
            <a:avLst/>
          </a:prstGeom>
          <a:noFill/>
          <a:ln w="9525">
            <a:noFill/>
            <a:miter lim="800000"/>
            <a:headEnd/>
            <a:tailEnd/>
          </a:ln>
          <a:effectLst/>
        </p:spPr>
        <p:txBody>
          <a:bodyPr>
            <a:spAutoFit/>
          </a:bodyPr>
          <a:lstStyle/>
          <a:p>
            <a:pPr eaLnBrk="1" hangingPunct="1"/>
            <a:r>
              <a:rPr lang="en-US" sz="2400" b="1" dirty="0">
                <a:latin typeface="Arial" charset="0"/>
              </a:rPr>
              <a:t>A</a:t>
            </a:r>
          </a:p>
        </p:txBody>
      </p:sp>
      <p:sp>
        <p:nvSpPr>
          <p:cNvPr id="261127" name="Text Box 7"/>
          <p:cNvSpPr txBox="1">
            <a:spLocks noChangeArrowheads="1"/>
          </p:cNvSpPr>
          <p:nvPr/>
        </p:nvSpPr>
        <p:spPr bwMode="auto">
          <a:xfrm>
            <a:off x="2438400" y="2895600"/>
            <a:ext cx="685800" cy="457200"/>
          </a:xfrm>
          <a:prstGeom prst="rect">
            <a:avLst/>
          </a:prstGeom>
          <a:noFill/>
          <a:ln w="9525">
            <a:noFill/>
            <a:miter lim="800000"/>
            <a:headEnd/>
            <a:tailEnd/>
          </a:ln>
          <a:effectLst/>
        </p:spPr>
        <p:txBody>
          <a:bodyPr>
            <a:spAutoFit/>
          </a:bodyPr>
          <a:lstStyle/>
          <a:p>
            <a:pPr eaLnBrk="1" hangingPunct="1"/>
            <a:r>
              <a:rPr lang="en-US" sz="2400" b="1" dirty="0">
                <a:latin typeface="Arial" charset="0"/>
              </a:rPr>
              <a:t>B+</a:t>
            </a:r>
          </a:p>
        </p:txBody>
      </p:sp>
      <p:sp>
        <p:nvSpPr>
          <p:cNvPr id="261128" name="Text Box 8"/>
          <p:cNvSpPr txBox="1">
            <a:spLocks noChangeArrowheads="1"/>
          </p:cNvSpPr>
          <p:nvPr/>
        </p:nvSpPr>
        <p:spPr bwMode="auto">
          <a:xfrm>
            <a:off x="2438400" y="3429000"/>
            <a:ext cx="685800" cy="457200"/>
          </a:xfrm>
          <a:prstGeom prst="rect">
            <a:avLst/>
          </a:prstGeom>
          <a:noFill/>
          <a:ln w="9525">
            <a:noFill/>
            <a:miter lim="800000"/>
            <a:headEnd/>
            <a:tailEnd/>
          </a:ln>
          <a:effectLst/>
        </p:spPr>
        <p:txBody>
          <a:bodyPr>
            <a:spAutoFit/>
          </a:bodyPr>
          <a:lstStyle/>
          <a:p>
            <a:pPr eaLnBrk="1" hangingPunct="1"/>
            <a:r>
              <a:rPr lang="en-US" sz="2400" b="1" dirty="0">
                <a:latin typeface="Arial" charset="0"/>
              </a:rPr>
              <a:t>B</a:t>
            </a:r>
          </a:p>
        </p:txBody>
      </p:sp>
      <p:sp>
        <p:nvSpPr>
          <p:cNvPr id="261130" name="Text Box 10"/>
          <p:cNvSpPr txBox="1">
            <a:spLocks noChangeArrowheads="1"/>
          </p:cNvSpPr>
          <p:nvPr/>
        </p:nvSpPr>
        <p:spPr bwMode="auto">
          <a:xfrm>
            <a:off x="2437598" y="3891013"/>
            <a:ext cx="381000" cy="457200"/>
          </a:xfrm>
          <a:prstGeom prst="rect">
            <a:avLst/>
          </a:prstGeom>
          <a:noFill/>
          <a:ln w="9525">
            <a:noFill/>
            <a:miter lim="800000"/>
            <a:headEnd/>
            <a:tailEnd/>
          </a:ln>
          <a:effectLst/>
        </p:spPr>
        <p:txBody>
          <a:bodyPr>
            <a:spAutoFit/>
          </a:bodyPr>
          <a:lstStyle/>
          <a:p>
            <a:pPr eaLnBrk="1" hangingPunct="1"/>
            <a:r>
              <a:rPr lang="en-US" sz="2400" b="1" dirty="0">
                <a:latin typeface="Arial" charset="0"/>
              </a:rPr>
              <a:t>C</a:t>
            </a:r>
          </a:p>
        </p:txBody>
      </p: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4270" y="263405"/>
            <a:ext cx="8331200" cy="6248400"/>
          </a:xfrm>
          <a:prstGeom prst="rect">
            <a:avLst/>
          </a:prstGeom>
          <a:ln>
            <a:solidFill>
              <a:schemeClr val="bg1"/>
            </a:solidFill>
          </a:ln>
        </p:spPr>
      </p:pic>
      <p:sp>
        <p:nvSpPr>
          <p:cNvPr id="261124" name="Rectangle 4"/>
          <p:cNvSpPr>
            <a:spLocks noChangeArrowheads="1"/>
          </p:cNvSpPr>
          <p:nvPr/>
        </p:nvSpPr>
        <p:spPr bwMode="auto">
          <a:xfrm>
            <a:off x="3124200" y="263405"/>
            <a:ext cx="6096000" cy="1143000"/>
          </a:xfrm>
          <a:prstGeom prst="rect">
            <a:avLst/>
          </a:prstGeom>
          <a:solidFill>
            <a:schemeClr val="bg1">
              <a:alpha val="42000"/>
            </a:schemeClr>
          </a:solidFill>
          <a:ln w="9525">
            <a:noFill/>
            <a:miter lim="800000"/>
            <a:headEnd/>
            <a:tailEnd/>
          </a:ln>
          <a:effectLst/>
        </p:spPr>
        <p:txBody>
          <a:bodyPr anchor="ctr"/>
          <a:lstStyle/>
          <a:p>
            <a:pPr algn="ctr" eaLnBrk="1" hangingPunct="1">
              <a:spcBef>
                <a:spcPct val="0"/>
              </a:spcBef>
            </a:pPr>
            <a:r>
              <a:rPr lang="en-US" sz="4000" dirty="0">
                <a:effectLst>
                  <a:outerShdw blurRad="38100" dist="38100" dir="2700000" algn="tl">
                    <a:srgbClr val="000000"/>
                  </a:outerShdw>
                </a:effectLst>
              </a:rPr>
              <a:t>“A” RANKED ROCK SLOPE</a:t>
            </a:r>
          </a:p>
        </p:txBody>
      </p:sp>
      <p:sp>
        <p:nvSpPr>
          <p:cNvPr id="9" name="Slide Number Placeholder 8"/>
          <p:cNvSpPr>
            <a:spLocks noGrp="1"/>
          </p:cNvSpPr>
          <p:nvPr>
            <p:ph type="sldNum" sz="quarter" idx="12"/>
          </p:nvPr>
        </p:nvSpPr>
        <p:spPr/>
        <p:txBody>
          <a:bodyPr/>
          <a:lstStyle/>
          <a:p>
            <a:fld id="{B6F15528-21DE-4FAA-801E-634DDDAF4B2B}" type="slidenum">
              <a:rPr lang="en-US" smtClean="0"/>
              <a:pPr/>
              <a:t>7</a:t>
            </a:fld>
            <a:endParaRPr lang="en-US" dirty="0"/>
          </a:p>
        </p:txBody>
      </p:sp>
      <p:sp>
        <p:nvSpPr>
          <p:cNvPr id="4" name="TextBox 3"/>
          <p:cNvSpPr txBox="1"/>
          <p:nvPr/>
        </p:nvSpPr>
        <p:spPr>
          <a:xfrm>
            <a:off x="1944270" y="5773141"/>
            <a:ext cx="2819400" cy="738664"/>
          </a:xfrm>
          <a:prstGeom prst="rect">
            <a:avLst/>
          </a:prstGeom>
          <a:solidFill>
            <a:schemeClr val="bg1">
              <a:alpha val="56000"/>
            </a:schemeClr>
          </a:solidFill>
        </p:spPr>
        <p:txBody>
          <a:bodyPr wrap="square" rtlCol="0">
            <a:spAutoFit/>
          </a:bodyPr>
          <a:lstStyle/>
          <a:p>
            <a:r>
              <a:rPr lang="en-US" sz="1400" dirty="0"/>
              <a:t>VT-30, Castleton</a:t>
            </a:r>
            <a:br>
              <a:rPr lang="en-US" sz="1400" dirty="0"/>
            </a:br>
            <a:r>
              <a:rPr lang="en-US" sz="1400" dirty="0"/>
              <a:t>E. Thomas, Vermont Agency of Transportation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1" y="319572"/>
            <a:ext cx="8410575" cy="6307931"/>
          </a:xfrm>
          <a:prstGeom prst="rect">
            <a:avLst/>
          </a:prstGeom>
          <a:noFill/>
          <a:ln>
            <a:solidFill>
              <a:schemeClr val="bg1"/>
            </a:solidFill>
          </a:ln>
        </p:spPr>
      </p:pic>
      <p:sp>
        <p:nvSpPr>
          <p:cNvPr id="4" name="Rectangle 4"/>
          <p:cNvSpPr>
            <a:spLocks noChangeArrowheads="1"/>
          </p:cNvSpPr>
          <p:nvPr/>
        </p:nvSpPr>
        <p:spPr bwMode="auto">
          <a:xfrm>
            <a:off x="2871787" y="308342"/>
            <a:ext cx="6477000" cy="1143000"/>
          </a:xfrm>
          <a:prstGeom prst="rect">
            <a:avLst/>
          </a:prstGeom>
          <a:solidFill>
            <a:schemeClr val="bg1">
              <a:alpha val="42000"/>
            </a:schemeClr>
          </a:solidFill>
          <a:ln w="9525">
            <a:noFill/>
            <a:miter lim="800000"/>
            <a:headEnd/>
            <a:tailEnd/>
          </a:ln>
          <a:effectLst/>
        </p:spPr>
        <p:txBody>
          <a:bodyPr anchor="ctr"/>
          <a:lstStyle/>
          <a:p>
            <a:pPr algn="ctr" eaLnBrk="1" hangingPunct="1">
              <a:spcBef>
                <a:spcPct val="0"/>
              </a:spcBef>
            </a:pPr>
            <a:r>
              <a:rPr lang="en-US" sz="4000" dirty="0">
                <a:effectLst>
                  <a:outerShdw blurRad="38100" dist="38100" dir="2700000" algn="tl">
                    <a:srgbClr val="000000"/>
                  </a:outerShdw>
                </a:effectLst>
              </a:rPr>
              <a:t>“B+” RANKED ROCK SLOPE</a:t>
            </a:r>
          </a:p>
        </p:txBody>
      </p:sp>
      <p:sp>
        <p:nvSpPr>
          <p:cNvPr id="6" name="TextBox 5"/>
          <p:cNvSpPr txBox="1"/>
          <p:nvPr/>
        </p:nvSpPr>
        <p:spPr>
          <a:xfrm>
            <a:off x="1905000" y="5888838"/>
            <a:ext cx="2819400" cy="738664"/>
          </a:xfrm>
          <a:prstGeom prst="rect">
            <a:avLst/>
          </a:prstGeom>
          <a:solidFill>
            <a:schemeClr val="bg1">
              <a:alpha val="56000"/>
            </a:schemeClr>
          </a:solidFill>
        </p:spPr>
        <p:txBody>
          <a:bodyPr wrap="square" rtlCol="0">
            <a:spAutoFit/>
          </a:bodyPr>
          <a:lstStyle/>
          <a:p>
            <a:r>
              <a:rPr lang="en-US" sz="1400" dirty="0"/>
              <a:t>I-89 NB Median, Georgia</a:t>
            </a:r>
            <a:br>
              <a:rPr lang="en-US" sz="1400" dirty="0"/>
            </a:br>
            <a:r>
              <a:rPr lang="en-US" sz="1400" dirty="0"/>
              <a:t>E. Thomas, Vermont Agency of Transportation</a:t>
            </a:r>
          </a:p>
        </p:txBody>
      </p:sp>
    </p:spTree>
    <p:extLst>
      <p:ext uri="{BB962C8B-B14F-4D97-AF65-F5344CB8AC3E}">
        <p14:creationId xmlns:p14="http://schemas.microsoft.com/office/powerpoint/2010/main" val="1150846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IMGP057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2270117" y="398495"/>
            <a:ext cx="8000999" cy="60007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dirty="0"/>
          </a:p>
        </p:txBody>
      </p:sp>
      <p:sp>
        <p:nvSpPr>
          <p:cNvPr id="3" name="Title 2"/>
          <p:cNvSpPr>
            <a:spLocks noGrp="1"/>
          </p:cNvSpPr>
          <p:nvPr>
            <p:ph type="title"/>
          </p:nvPr>
        </p:nvSpPr>
        <p:spPr>
          <a:xfrm>
            <a:off x="3200400" y="398495"/>
            <a:ext cx="6019800" cy="836662"/>
          </a:xfrm>
          <a:solidFill>
            <a:schemeClr val="bg1">
              <a:alpha val="56000"/>
            </a:schemeClr>
          </a:solidFill>
        </p:spPr>
        <p:txBody>
          <a:bodyPr/>
          <a:lstStyle/>
          <a:p>
            <a:pPr algn="ctr"/>
            <a:r>
              <a:rPr lang="en-US" dirty="0"/>
              <a:t>“B” RANKED ROCK SLOPE</a:t>
            </a:r>
          </a:p>
        </p:txBody>
      </p:sp>
      <p:sp>
        <p:nvSpPr>
          <p:cNvPr id="6" name="Rectangle 8"/>
          <p:cNvSpPr>
            <a:spLocks noChangeArrowheads="1"/>
          </p:cNvSpPr>
          <p:nvPr/>
        </p:nvSpPr>
        <p:spPr bwMode="auto">
          <a:xfrm>
            <a:off x="2270117" y="5660581"/>
            <a:ext cx="2286000" cy="738664"/>
          </a:xfrm>
          <a:prstGeom prst="rect">
            <a:avLst/>
          </a:prstGeom>
          <a:solidFill>
            <a:schemeClr val="bg1">
              <a:alpha val="56000"/>
            </a:schemeClr>
          </a:solidFill>
          <a:ln>
            <a:noFill/>
          </a:ln>
          <a:effectLst/>
        </p:spPr>
        <p:txBody>
          <a:bodyPr>
            <a:spAutoFit/>
          </a:bodyPr>
          <a:lstStyle/>
          <a:p>
            <a:pPr eaLnBrk="1" hangingPunct="1">
              <a:spcBef>
                <a:spcPct val="0"/>
              </a:spcBef>
            </a:pPr>
            <a:r>
              <a:rPr lang="en-US" altLang="en-US" sz="1400" dirty="0"/>
              <a:t>VT-12, Barnard</a:t>
            </a:r>
          </a:p>
          <a:p>
            <a:pPr eaLnBrk="1" hangingPunct="1">
              <a:spcBef>
                <a:spcPct val="0"/>
              </a:spcBef>
            </a:pPr>
            <a:r>
              <a:rPr lang="en-US" altLang="en-US" sz="1400" dirty="0"/>
              <a:t>G. Springston, Norwich U. Dept. Geology</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ustom 1">
      <a:majorFont>
        <a:latin typeface="Tahoma"/>
        <a:ea typeface=""/>
        <a:cs typeface=""/>
      </a:majorFont>
      <a:minorFont>
        <a:latin typeface="Tahoma"/>
        <a:ea typeface=""/>
        <a:cs typeface=""/>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4207</TotalTime>
  <Words>940</Words>
  <Application>Microsoft Office PowerPoint</Application>
  <PresentationFormat>Widescreen</PresentationFormat>
  <Paragraphs>125</Paragraphs>
  <Slides>21</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Tahoma</vt:lpstr>
      <vt:lpstr>Wingdings 2</vt:lpstr>
      <vt:lpstr>Paper</vt:lpstr>
      <vt:lpstr>VERMONT’S ROCKFALL HAZARD RATING SYSTEM</vt:lpstr>
      <vt:lpstr>WHAT IS A ROCKFALL HAZARD RATING SYSTEM? </vt:lpstr>
      <vt:lpstr>HISTORY OF VERMONT’S RHRS</vt:lpstr>
      <vt:lpstr>HISTORY OF VERMONT’S RHRS</vt:lpstr>
      <vt:lpstr>PowerPoint Presentation</vt:lpstr>
      <vt:lpstr>PowerPoint Presentation</vt:lpstr>
      <vt:lpstr>PowerPoint Presentation</vt:lpstr>
      <vt:lpstr>PowerPoint Presentation</vt:lpstr>
      <vt:lpstr>“B” RANKED ROCK SLOPE</vt:lpstr>
      <vt:lpstr>“C” RANKED ROCK SLOPE</vt:lpstr>
      <vt:lpstr>PowerPoint Presentation</vt:lpstr>
      <vt:lpstr>“A” RANKED ROCK CUTS</vt:lpstr>
      <vt:lpstr>PowerPoint Presentation</vt:lpstr>
      <vt:lpstr>ROADWAY INFORMATION</vt:lpstr>
      <vt:lpstr>SLOPE INFORMATION</vt:lpstr>
      <vt:lpstr>GEOLOGIC INFORMATION</vt:lpstr>
      <vt:lpstr>HISTORICAL INFORMATION</vt:lpstr>
      <vt:lpstr>ROCKFALL HAZARD RATING</vt:lpstr>
      <vt:lpstr>2017 RHR SCORE DISTRIBUTION</vt:lpstr>
      <vt:lpstr>THE FUTURE OF THE RHRS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ROCKFALL HAZARD RATING REVISITED</dc:title>
  <dc:creator>E. Thomas</dc:creator>
  <cp:lastModifiedBy>Thomas, Ethan</cp:lastModifiedBy>
  <cp:revision>252</cp:revision>
  <dcterms:created xsi:type="dcterms:W3CDTF">2006-08-16T00:00:00Z</dcterms:created>
  <dcterms:modified xsi:type="dcterms:W3CDTF">2018-04-03T12:07:13Z</dcterms:modified>
</cp:coreProperties>
</file>